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604" r:id="rId2"/>
    <p:sldId id="1605" r:id="rId3"/>
    <p:sldId id="1606" r:id="rId4"/>
    <p:sldId id="1546" r:id="rId5"/>
    <p:sldId id="1563" r:id="rId6"/>
    <p:sldId id="1587" r:id="rId7"/>
    <p:sldId id="1577" r:id="rId8"/>
    <p:sldId id="1588" r:id="rId9"/>
    <p:sldId id="1589" r:id="rId10"/>
    <p:sldId id="1590" r:id="rId11"/>
    <p:sldId id="1591" r:id="rId12"/>
    <p:sldId id="1592" r:id="rId13"/>
    <p:sldId id="1585" r:id="rId14"/>
    <p:sldId id="1593" r:id="rId15"/>
    <p:sldId id="1594" r:id="rId16"/>
    <p:sldId id="1596" r:id="rId17"/>
    <p:sldId id="1598" r:id="rId18"/>
    <p:sldId id="1597" r:id="rId19"/>
    <p:sldId id="1586" r:id="rId20"/>
    <p:sldId id="1576" r:id="rId21"/>
    <p:sldId id="1565" r:id="rId22"/>
    <p:sldId id="1599" r:id="rId23"/>
    <p:sldId id="1600" r:id="rId24"/>
    <p:sldId id="1601" r:id="rId25"/>
    <p:sldId id="1602" r:id="rId26"/>
    <p:sldId id="1578" r:id="rId27"/>
    <p:sldId id="1579" r:id="rId28"/>
    <p:sldId id="1558" r:id="rId29"/>
    <p:sldId id="1603" r:id="rId30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1631">
          <p15:clr>
            <a:srgbClr val="A4A3A4"/>
          </p15:clr>
        </p15:guide>
        <p15:guide id="13" pos="578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531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00"/>
    <a:srgbClr val="6600CC"/>
    <a:srgbClr val="201929"/>
    <a:srgbClr val="370086"/>
    <a:srgbClr val="C8C0D3"/>
    <a:srgbClr val="FFFFFF"/>
    <a:srgbClr val="D9D9D9"/>
    <a:srgbClr val="FFFFCC"/>
    <a:srgbClr val="C8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04" autoAdjust="0"/>
  </p:normalViewPr>
  <p:slideViewPr>
    <p:cSldViewPr snapToGrid="0">
      <p:cViewPr varScale="1">
        <p:scale>
          <a:sx n="124" d="100"/>
          <a:sy n="124" d="100"/>
        </p:scale>
        <p:origin x="180" y="96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1631"/>
        <p:guide pos="578"/>
        <p:guide pos="3840"/>
        <p:guide pos="53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0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7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79423" y="227279"/>
            <a:ext cx="2745078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277942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중복과 순서가 없는 집합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22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1474" y="4360610"/>
            <a:ext cx="2910252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중복과 순서가 없는 집합</a:t>
            </a:r>
          </a:p>
        </p:txBody>
      </p:sp>
    </p:spTree>
    <p:extLst>
      <p:ext uri="{BB962C8B-B14F-4D97-AF65-F5344CB8AC3E}">
        <p14:creationId xmlns:p14="http://schemas.microsoft.com/office/powerpoint/2010/main" val="20027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중괄호로 직접 원소를 나열해 집합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135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…}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153024"/>
            <a:ext cx="513238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seoul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1.2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seoul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42368" y="2736549"/>
            <a:ext cx="2999971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1" y="3361737"/>
            <a:ext cx="78135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…}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리스트나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딕셔너리는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원소로 사용 불가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17576" y="4010772"/>
            <a:ext cx="513238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오류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unhashable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'list'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오류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unhashable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64421" y="5919083"/>
            <a:ext cx="3902647" cy="2898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65851" y="4847048"/>
            <a:ext cx="3902647" cy="2898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단어로 구성된 집합 만들기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33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planets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fruits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nuts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things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things = {[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'],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'),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'} 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오류 발생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(planets)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(fruits)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(nuts)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(things)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단어의 집합 만들기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1" y="5384800"/>
            <a:ext cx="7654929" cy="825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줄의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’, 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잣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’]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같은 리스트는 원소로 사용할 수 없다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273" y="5384800"/>
            <a:ext cx="657227" cy="82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18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글자 단어로 구성된 집합 만들기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글자 단어의 집합 만들기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1" y="2054814"/>
            <a:ext cx="7654929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해달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잣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1186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462" y="2939440"/>
            <a:ext cx="58029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 원소의 제한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23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원소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4214609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add(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추가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5717" y="2041411"/>
            <a:ext cx="3265524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odd.add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odd.add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661036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remove(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5718" y="4280519"/>
            <a:ext cx="4689636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odd.remove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(most recent call last):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64421" y="6176995"/>
            <a:ext cx="963671" cy="28988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원소 추가와 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discard(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5717" y="2702235"/>
            <a:ext cx="3265524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odd.discard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odd.discard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4191232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pop(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25718" y="4810715"/>
            <a:ext cx="4689636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odd.pop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634360" y="4260388"/>
            <a:ext cx="4214609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clear()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15118" y="4879871"/>
            <a:ext cx="4689636" cy="130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odd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odd.clear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(odd)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4C739-2FE0-4640-87DB-DFE35DFFCEB0}"/>
              </a:ext>
            </a:extLst>
          </p:cNvPr>
          <p:cNvSpPr txBox="1"/>
          <p:nvPr/>
        </p:nvSpPr>
        <p:spPr>
          <a:xfrm>
            <a:off x="803272" y="1909866"/>
            <a:ext cx="7669216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 an element from a set if it is a member.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If the element is not a member, do nothing.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1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번호를 집합을 이용해 생성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59"/>
            <a:ext cx="7669216" cy="440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randrange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sample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함수와 집합을 이용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중복을 제거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True: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end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 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mylotto.add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        break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생성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20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번호를 집합을 이용해 생성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59"/>
            <a:ext cx="7669216" cy="342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집합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mylotto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sample()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함수를 이용하면 매우 간편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 lotto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sample(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19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(lotto))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함수 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{}'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(sorted(lotto)))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생성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5477663"/>
            <a:ext cx="7654929" cy="87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1~2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줄은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random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함수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사용하기 위한 문장이다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3273" y="5477663"/>
            <a:ext cx="657227" cy="8762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19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로또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번호를 집합을 이용해 생성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번호를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randrange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sample()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생성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1" y="2046023"/>
            <a:ext cx="7654929" cy="288939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14 29 30 15 10 14 43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집합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sample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함수 정렬리스트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46023"/>
            <a:ext cx="657227" cy="288939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92345" y="2757308"/>
            <a:ext cx="343503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8482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82462" y="2564304"/>
            <a:ext cx="58029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</a:t>
            </a:r>
            <a:b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</a:b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메소드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84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이해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생성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원소의 제한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다양한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endParaRPr lang="ko-KR" altLang="en-US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91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합집합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연산과 벤 다이어그램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0573" y="2020829"/>
            <a:ext cx="7636915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 &amp; b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a.intersection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  <a:endParaRPr lang="ko-KR" altLang="en-US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932353" y="2020830"/>
            <a:ext cx="4129585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a^b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a.symmetric_difference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0574" y="4138066"/>
            <a:ext cx="7636915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 Ι b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a.union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06540" y="6225015"/>
            <a:ext cx="281006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22-2]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벤 다이어그램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4932354" y="4126577"/>
            <a:ext cx="3818457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a-b   </a:t>
            </a:r>
            <a:r>
              <a:rPr lang="en-US" altLang="ko-KR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a.difference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218469" y="2584955"/>
            <a:ext cx="2146300" cy="1346200"/>
            <a:chOff x="2349500" y="3340100"/>
            <a:chExt cx="2146300" cy="1346200"/>
          </a:xfrm>
        </p:grpSpPr>
        <p:sp>
          <p:nvSpPr>
            <p:cNvPr id="27" name="자유형 26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25369" y="2584955"/>
            <a:ext cx="2146300" cy="1346200"/>
            <a:chOff x="2349500" y="3340100"/>
            <a:chExt cx="2146300" cy="1346200"/>
          </a:xfrm>
        </p:grpSpPr>
        <p:sp>
          <p:nvSpPr>
            <p:cNvPr id="36" name="자유형 35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218469" y="4578855"/>
            <a:ext cx="2146300" cy="1346200"/>
            <a:chOff x="2349500" y="3340100"/>
            <a:chExt cx="2146300" cy="1346200"/>
          </a:xfrm>
        </p:grpSpPr>
        <p:sp>
          <p:nvSpPr>
            <p:cNvPr id="43" name="자유형 42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625369" y="4578855"/>
            <a:ext cx="2146300" cy="1346200"/>
            <a:chOff x="2349500" y="3340100"/>
            <a:chExt cx="2146300" cy="1346200"/>
          </a:xfrm>
        </p:grpSpPr>
        <p:sp>
          <p:nvSpPr>
            <p:cNvPr id="49" name="자유형 48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52648" y="3838520"/>
              <a:ext cx="3369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869897" y="3838520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46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합집합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합집합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union( ), update(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6" y="2045078"/>
            <a:ext cx="7524750" cy="360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짝수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배수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Ι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a.union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D916F-125E-4D31-BCB2-62EF57A68674}"/>
              </a:ext>
            </a:extLst>
          </p:cNvPr>
          <p:cNvSpPr txBox="1"/>
          <p:nvPr/>
        </p:nvSpPr>
        <p:spPr>
          <a:xfrm>
            <a:off x="773110" y="5436072"/>
            <a:ext cx="7669216" cy="78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a.update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(b)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합집합의 결과가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반영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1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교집합과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차집합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교집합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intersection(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04507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짝수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배수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&amp;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a.intersection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a.intersection_update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교집합과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차집합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차집합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difference(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04507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짝수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에서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12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까지의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의 배수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-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a.difference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-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a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여집합 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여집합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^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symmetric_difference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5" y="2045079"/>
            <a:ext cx="8132641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^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a.symmetric_difference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56683" y="3356224"/>
            <a:ext cx="1053334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연산의 축약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|=, &amp;=, -=, ^=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intersection_update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9300" y="3987606"/>
            <a:ext cx="454537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#A =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|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6628" y="5384388"/>
            <a:ext cx="5858361" cy="1114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#A = 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B, A.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intersection_update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659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여집합 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9300" y="2045079"/>
            <a:ext cx="5905254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A.intersection_update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# A = A &amp; B, A &amp;= B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'd'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29301" y="3487010"/>
            <a:ext cx="5905254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 = A - B,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A.difference_update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9301" y="4970584"/>
            <a:ext cx="7265129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cde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^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A = A ^ B,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A.symmetric_difference_update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59" y="1421928"/>
            <a:ext cx="1028346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연산의 축약 대입 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|=, &amp;=, -=, ^=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intersection_update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51310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요일로 구성된 집합의 연산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33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weekends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|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workdays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alldays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weekends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(workdays)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&amp;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daysA.symmetric_difference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daysB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요일 문자열 원소로 구성된 집합 연산 수행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1" y="5384800"/>
            <a:ext cx="7654929" cy="825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1~3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줄에서와 같이 중괄호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{…}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원소를 사용할 때와 함수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set()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이용할 때의 구문을 이해하자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273" y="5384800"/>
            <a:ext cx="657227" cy="82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36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요일로 구성된 집합의 연산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요일 문자열 원소로 구성된 집합 연산 수행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2054814"/>
            <a:ext cx="7654929" cy="33495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토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3" y="2054814"/>
            <a:ext cx="657227" cy="33495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31492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집합의 이해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60663" y="2064887"/>
            <a:ext cx="4369245" cy="7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 생성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664" y="3128742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집합 원소의 제한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769" y="4011141"/>
            <a:ext cx="7707720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000" dirty="0"/>
              <a:t>…</a:t>
            </a:r>
            <a:r>
              <a:rPr lang="ko-KR" altLang="en-US" sz="2000" dirty="0"/>
              <a:t>수정 가능한 리스트와 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집합의 원소로 사용 불가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192782" y="5691414"/>
            <a:ext cx="1080361" cy="461665"/>
            <a:chOff x="6684782" y="5678714"/>
            <a:chExt cx="1080361" cy="461665"/>
          </a:xfrm>
        </p:grpSpPr>
        <p:sp>
          <p:nvSpPr>
            <p:cNvPr id="12" name="타원 11"/>
            <p:cNvSpPr/>
            <p:nvPr/>
          </p:nvSpPr>
          <p:spPr>
            <a:xfrm>
              <a:off x="7329714" y="57041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428928" y="57942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84782" y="5678714"/>
              <a:ext cx="644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/>
              <a:r>
                <a:rPr lang="en-US" altLang="ko-KR" sz="2400" spc="-50" dirty="0">
                  <a:ln w="127000">
                    <a:noFill/>
                  </a:ln>
                  <a:solidFill>
                    <a:srgbClr val="7030A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r>
                <a:rPr lang="en-US" altLang="ko-KR" sz="2400" spc="-50" dirty="0">
                  <a:ln w="1270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/2</a:t>
              </a:r>
              <a:endParaRPr lang="ko-KR" altLang="en-US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92782" y="5691414"/>
            <a:ext cx="6449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US" altLang="ko-KR" sz="24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4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4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딕셔너리의</a:t>
            </a:r>
            <a:r>
              <a:rPr lang="ko-KR" altLang="en-US" dirty="0"/>
              <a:t> 이해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7085" y="1947893"/>
            <a:ext cx="7707720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000" dirty="0"/>
              <a:t>… add(), remove(), discard(), pop(). clear()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union(), update()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intersection(), </a:t>
            </a:r>
            <a:r>
              <a:rPr lang="en-US" altLang="ko-KR" sz="2000" dirty="0" err="1"/>
              <a:t>intersection_update</a:t>
            </a:r>
            <a:r>
              <a:rPr lang="en-US" altLang="ko-KR" sz="2000" dirty="0"/>
              <a:t>() 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difference(), </a:t>
            </a:r>
            <a:r>
              <a:rPr lang="en-US" altLang="ko-KR" sz="2000" dirty="0" err="1"/>
              <a:t>difference_update</a:t>
            </a:r>
            <a:r>
              <a:rPr lang="en-US" altLang="ko-KR" sz="2000" dirty="0"/>
              <a:t>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</a:t>
            </a:r>
            <a:r>
              <a:rPr lang="en-US" altLang="ko-KR" sz="2000" dirty="0" err="1"/>
              <a:t>symmetric_difference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symmetric_difference_update</a:t>
            </a:r>
            <a:r>
              <a:rPr lang="en-US" altLang="ko-K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33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3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특징을 이해할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집합을 생성할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 원소는 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immutable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객체여야 한다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집합의 다양한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메소드를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합집합 등 집합의 기본 연산을 활용할 수 있다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집합의 이해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원소는 유일하고 순서는 의미 없는 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집합은 중복되는 요소가 없으며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순서도 없는 원소의 모임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(collections )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집합 </a:t>
            </a:r>
            <a:r>
              <a:rPr lang="en-US" altLang="ko-KR" dirty="0"/>
              <a:t>A, B</a:t>
            </a:r>
            <a:r>
              <a:rPr lang="ko-KR" altLang="en-US" dirty="0"/>
              <a:t>의 관계를 이해하기 쉽도록 표현한 </a:t>
            </a:r>
            <a:r>
              <a:rPr lang="ko-KR" altLang="en-US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벤 다이어그램</a:t>
            </a:r>
          </a:p>
          <a:p>
            <a:r>
              <a:rPr lang="ko-KR" altLang="en-US" dirty="0"/>
              <a:t>원소를 콤마로 구분하며 중괄호로 둘러싸 표현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60576" y="5492153"/>
            <a:ext cx="354424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anchor="b">
            <a:spAutoFit/>
          </a:bodyPr>
          <a:lstStyle/>
          <a:p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수학의 집합과 벤 다이어그램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60576" y="3252003"/>
            <a:ext cx="3533997" cy="1756121"/>
            <a:chOff x="1647002" y="3340100"/>
            <a:chExt cx="3533997" cy="1756121"/>
          </a:xfrm>
        </p:grpSpPr>
        <p:sp>
          <p:nvSpPr>
            <p:cNvPr id="17" name="직사각형 16"/>
            <p:cNvSpPr/>
            <p:nvPr/>
          </p:nvSpPr>
          <p:spPr>
            <a:xfrm>
              <a:off x="1647002" y="4850000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A={1, 2, 3, 4}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54262" y="4849999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B={3, 4, 5, 6}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60594" y="3840597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i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50159" y="3815862"/>
              <a:ext cx="3593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i="1" dirty="0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439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46792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250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68536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64684" y="3526087"/>
              <a:ext cx="33534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원소는 유일하고 순서는 의미 없는 집합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918519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수학의 집합과 벤 다이어그램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2409" y="4462746"/>
            <a:ext cx="7814593" cy="1140346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marL="176213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원소는 불변 값으로 중복될 수 없으며 서로 다른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(unique)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값이어야 한다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</a:p>
          <a:p>
            <a:pPr marL="176213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즉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원소는 중복을 허용하지 않으며 원소의 순서는 의미가 없다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2409" y="4069111"/>
            <a:ext cx="7814593" cy="3936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{ </a:t>
            </a: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원소 </a:t>
            </a:r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1, </a:t>
            </a: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원소 </a:t>
            </a:r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2, .... </a:t>
            </a: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원소 </a:t>
            </a:r>
            <a:r>
              <a:rPr lang="en-US" altLang="ko-KR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Bold" pitchFamily="34" charset="-127"/>
                <a:ea typeface="Noto Sans CJK KR Bold" pitchFamily="34" charset="-127"/>
              </a:rPr>
              <a:t>n }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17575" y="2082594"/>
            <a:ext cx="3533997" cy="1756121"/>
            <a:chOff x="1647002" y="3340100"/>
            <a:chExt cx="3533997" cy="1756121"/>
          </a:xfrm>
        </p:grpSpPr>
        <p:sp>
          <p:nvSpPr>
            <p:cNvPr id="14" name="직사각형 13"/>
            <p:cNvSpPr/>
            <p:nvPr/>
          </p:nvSpPr>
          <p:spPr>
            <a:xfrm>
              <a:off x="1647002" y="4850000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A={1, 2, 3, 4}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4262" y="4849999"/>
              <a:ext cx="13267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B={3, 4, 5, 6}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60594" y="3840597"/>
              <a:ext cx="3497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</a:t>
              </a:r>
              <a:endParaRPr lang="ko-KR" altLang="en-US" i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50159" y="3815862"/>
              <a:ext cx="3593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i="1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B</a:t>
              </a:r>
              <a:endParaRPr lang="ko-KR" altLang="en-US" i="1" dirty="0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149600" y="3474620"/>
              <a:ext cx="546100" cy="1077160"/>
            </a:xfrm>
            <a:custGeom>
              <a:avLst/>
              <a:gdLst>
                <a:gd name="connsiteX0" fmla="*/ 273050 w 546100"/>
                <a:gd name="connsiteY0" fmla="*/ 0 h 1077160"/>
                <a:gd name="connsiteX1" fmla="*/ 348954 w 546100"/>
                <a:gd name="connsiteY1" fmla="*/ 62626 h 1077160"/>
                <a:gd name="connsiteX2" fmla="*/ 546100 w 546100"/>
                <a:gd name="connsiteY2" fmla="*/ 538580 h 1077160"/>
                <a:gd name="connsiteX3" fmla="*/ 348954 w 546100"/>
                <a:gd name="connsiteY3" fmla="*/ 1014534 h 1077160"/>
                <a:gd name="connsiteX4" fmla="*/ 273050 w 546100"/>
                <a:gd name="connsiteY4" fmla="*/ 1077160 h 1077160"/>
                <a:gd name="connsiteX5" fmla="*/ 197146 w 546100"/>
                <a:gd name="connsiteY5" fmla="*/ 1014534 h 1077160"/>
                <a:gd name="connsiteX6" fmla="*/ 0 w 546100"/>
                <a:gd name="connsiteY6" fmla="*/ 538580 h 1077160"/>
                <a:gd name="connsiteX7" fmla="*/ 197146 w 546100"/>
                <a:gd name="connsiteY7" fmla="*/ 62626 h 1077160"/>
                <a:gd name="connsiteX8" fmla="*/ 273050 w 546100"/>
                <a:gd name="connsiteY8" fmla="*/ 0 h 107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100" h="1077160">
                  <a:moveTo>
                    <a:pt x="273050" y="0"/>
                  </a:moveTo>
                  <a:lnTo>
                    <a:pt x="348954" y="62626"/>
                  </a:lnTo>
                  <a:cubicBezTo>
                    <a:pt x="470761" y="184434"/>
                    <a:pt x="546100" y="352709"/>
                    <a:pt x="546100" y="538580"/>
                  </a:cubicBezTo>
                  <a:cubicBezTo>
                    <a:pt x="546100" y="724452"/>
                    <a:pt x="470761" y="892727"/>
                    <a:pt x="348954" y="1014534"/>
                  </a:cubicBezTo>
                  <a:lnTo>
                    <a:pt x="273050" y="1077160"/>
                  </a:lnTo>
                  <a:lnTo>
                    <a:pt x="197146" y="1014534"/>
                  </a:lnTo>
                  <a:cubicBezTo>
                    <a:pt x="75339" y="892727"/>
                    <a:pt x="0" y="724452"/>
                    <a:pt x="0" y="538580"/>
                  </a:cubicBezTo>
                  <a:cubicBezTo>
                    <a:pt x="0" y="352709"/>
                    <a:pt x="75339" y="184434"/>
                    <a:pt x="197146" y="62626"/>
                  </a:cubicBezTo>
                  <a:lnTo>
                    <a:pt x="27305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49500" y="3340100"/>
              <a:ext cx="1073150" cy="1346200"/>
            </a:xfrm>
            <a:custGeom>
              <a:avLst/>
              <a:gdLst>
                <a:gd name="connsiteX0" fmla="*/ 673100 w 1073150"/>
                <a:gd name="connsiteY0" fmla="*/ 0 h 1346200"/>
                <a:gd name="connsiteX1" fmla="*/ 1049437 w 1073150"/>
                <a:gd name="connsiteY1" fmla="*/ 114955 h 1346200"/>
                <a:gd name="connsiteX2" fmla="*/ 1073150 w 1073150"/>
                <a:gd name="connsiteY2" fmla="*/ 134520 h 1346200"/>
                <a:gd name="connsiteX3" fmla="*/ 997246 w 1073150"/>
                <a:gd name="connsiteY3" fmla="*/ 197146 h 1346200"/>
                <a:gd name="connsiteX4" fmla="*/ 800100 w 1073150"/>
                <a:gd name="connsiteY4" fmla="*/ 673100 h 1346200"/>
                <a:gd name="connsiteX5" fmla="*/ 997246 w 1073150"/>
                <a:gd name="connsiteY5" fmla="*/ 1149054 h 1346200"/>
                <a:gd name="connsiteX6" fmla="*/ 1073150 w 1073150"/>
                <a:gd name="connsiteY6" fmla="*/ 1211680 h 1346200"/>
                <a:gd name="connsiteX7" fmla="*/ 1049437 w 1073150"/>
                <a:gd name="connsiteY7" fmla="*/ 1231245 h 1346200"/>
                <a:gd name="connsiteX8" fmla="*/ 673100 w 1073150"/>
                <a:gd name="connsiteY8" fmla="*/ 1346200 h 1346200"/>
                <a:gd name="connsiteX9" fmla="*/ 0 w 1073150"/>
                <a:gd name="connsiteY9" fmla="*/ 673100 h 1346200"/>
                <a:gd name="connsiteX10" fmla="*/ 67310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673100" y="0"/>
                  </a:moveTo>
                  <a:cubicBezTo>
                    <a:pt x="812504" y="0"/>
                    <a:pt x="942009" y="42378"/>
                    <a:pt x="1049437" y="114955"/>
                  </a:cubicBezTo>
                  <a:lnTo>
                    <a:pt x="1073150" y="134520"/>
                  </a:lnTo>
                  <a:lnTo>
                    <a:pt x="997246" y="197146"/>
                  </a:lnTo>
                  <a:cubicBezTo>
                    <a:pt x="875439" y="318954"/>
                    <a:pt x="800100" y="487229"/>
                    <a:pt x="800100" y="673100"/>
                  </a:cubicBezTo>
                  <a:cubicBezTo>
                    <a:pt x="800100" y="858972"/>
                    <a:pt x="875439" y="1027247"/>
                    <a:pt x="997246" y="1149054"/>
                  </a:cubicBezTo>
                  <a:lnTo>
                    <a:pt x="1073150" y="1211680"/>
                  </a:lnTo>
                  <a:lnTo>
                    <a:pt x="1049437" y="1231245"/>
                  </a:lnTo>
                  <a:cubicBezTo>
                    <a:pt x="942009" y="1303822"/>
                    <a:pt x="812504" y="1346200"/>
                    <a:pt x="673100" y="1346200"/>
                  </a:cubicBezTo>
                  <a:cubicBezTo>
                    <a:pt x="301357" y="1346200"/>
                    <a:pt x="0" y="1044843"/>
                    <a:pt x="0" y="673100"/>
                  </a:cubicBezTo>
                  <a:cubicBezTo>
                    <a:pt x="0" y="301357"/>
                    <a:pt x="301357" y="0"/>
                    <a:pt x="6731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422650" y="3340100"/>
              <a:ext cx="1073150" cy="1346200"/>
            </a:xfrm>
            <a:custGeom>
              <a:avLst/>
              <a:gdLst>
                <a:gd name="connsiteX0" fmla="*/ 400050 w 1073150"/>
                <a:gd name="connsiteY0" fmla="*/ 0 h 1346200"/>
                <a:gd name="connsiteX1" fmla="*/ 1073150 w 1073150"/>
                <a:gd name="connsiteY1" fmla="*/ 673100 h 1346200"/>
                <a:gd name="connsiteX2" fmla="*/ 400050 w 1073150"/>
                <a:gd name="connsiteY2" fmla="*/ 1346200 h 1346200"/>
                <a:gd name="connsiteX3" fmla="*/ 23713 w 1073150"/>
                <a:gd name="connsiteY3" fmla="*/ 1231245 h 1346200"/>
                <a:gd name="connsiteX4" fmla="*/ 0 w 1073150"/>
                <a:gd name="connsiteY4" fmla="*/ 1211680 h 1346200"/>
                <a:gd name="connsiteX5" fmla="*/ 75904 w 1073150"/>
                <a:gd name="connsiteY5" fmla="*/ 1149054 h 1346200"/>
                <a:gd name="connsiteX6" fmla="*/ 273050 w 1073150"/>
                <a:gd name="connsiteY6" fmla="*/ 673100 h 1346200"/>
                <a:gd name="connsiteX7" fmla="*/ 75904 w 1073150"/>
                <a:gd name="connsiteY7" fmla="*/ 197146 h 1346200"/>
                <a:gd name="connsiteX8" fmla="*/ 0 w 1073150"/>
                <a:gd name="connsiteY8" fmla="*/ 134520 h 1346200"/>
                <a:gd name="connsiteX9" fmla="*/ 23713 w 1073150"/>
                <a:gd name="connsiteY9" fmla="*/ 114955 h 1346200"/>
                <a:gd name="connsiteX10" fmla="*/ 400050 w 1073150"/>
                <a:gd name="connsiteY10" fmla="*/ 0 h 134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150" h="1346200">
                  <a:moveTo>
                    <a:pt x="400050" y="0"/>
                  </a:moveTo>
                  <a:cubicBezTo>
                    <a:pt x="771793" y="0"/>
                    <a:pt x="1073150" y="301357"/>
                    <a:pt x="1073150" y="673100"/>
                  </a:cubicBezTo>
                  <a:cubicBezTo>
                    <a:pt x="1073150" y="1044843"/>
                    <a:pt x="771793" y="1346200"/>
                    <a:pt x="400050" y="1346200"/>
                  </a:cubicBezTo>
                  <a:cubicBezTo>
                    <a:pt x="260647" y="1346200"/>
                    <a:pt x="131141" y="1303822"/>
                    <a:pt x="23713" y="1231245"/>
                  </a:cubicBezTo>
                  <a:lnTo>
                    <a:pt x="0" y="1211680"/>
                  </a:lnTo>
                  <a:lnTo>
                    <a:pt x="75904" y="1149054"/>
                  </a:lnTo>
                  <a:cubicBezTo>
                    <a:pt x="197711" y="1027247"/>
                    <a:pt x="273050" y="858972"/>
                    <a:pt x="273050" y="673100"/>
                  </a:cubicBezTo>
                  <a:cubicBezTo>
                    <a:pt x="273050" y="487229"/>
                    <a:pt x="197711" y="318954"/>
                    <a:pt x="75904" y="197146"/>
                  </a:cubicBezTo>
                  <a:lnTo>
                    <a:pt x="0" y="134520"/>
                  </a:lnTo>
                  <a:lnTo>
                    <a:pt x="23713" y="114955"/>
                  </a:lnTo>
                  <a:cubicBezTo>
                    <a:pt x="131141" y="42378"/>
                    <a:pt x="260647" y="0"/>
                    <a:pt x="40005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439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46792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25084" y="35641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5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68536" y="4262687"/>
              <a:ext cx="3353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6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64684" y="3526087"/>
              <a:ext cx="33534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</a:t>
              </a:r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842136" y="5696441"/>
            <a:ext cx="8132641" cy="1161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'java'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'go'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)}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8855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집합 생성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set()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활용한 집합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set()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호출로 공집합 만들기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7575" y="2211639"/>
            <a:ext cx="3724763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type(s)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'set'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set()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type(d)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'duct'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22850" y="2260602"/>
            <a:ext cx="838200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28563" y="2223362"/>
            <a:ext cx="6026637" cy="2628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{1, 2, 3}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#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가 원소로 구성되는 집합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'c'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'b'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abc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89514" y="2801756"/>
            <a:ext cx="838200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6546" y="3606616"/>
            <a:ext cx="914404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560" y="3071387"/>
            <a:ext cx="457202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5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set()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을 활용한 집합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81359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수정 가능한 리스트와 </a:t>
            </a: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딕셔너리는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집합의 원소로 사용 불가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7575" y="2160839"/>
            <a:ext cx="4368800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set([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오류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Traceback (most recent call last):</a:t>
            </a:r>
          </a:p>
          <a:p>
            <a:pPr indent="176213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File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"&lt;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line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&lt;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module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unhashable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'list'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25670" y="3376862"/>
            <a:ext cx="1203329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39375" y="2260054"/>
            <a:ext cx="502922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8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8437</TotalTime>
  <Words>2241</Words>
  <Application>Microsoft Office PowerPoint</Application>
  <PresentationFormat>와이드스크린</PresentationFormat>
  <Paragraphs>355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강환수</cp:lastModifiedBy>
  <cp:revision>459</cp:revision>
  <dcterms:created xsi:type="dcterms:W3CDTF">2020-07-21T20:23:05Z</dcterms:created>
  <dcterms:modified xsi:type="dcterms:W3CDTF">2022-01-24T23:07:12Z</dcterms:modified>
</cp:coreProperties>
</file>