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518" r:id="rId2"/>
    <p:sldId id="1497" r:id="rId3"/>
    <p:sldId id="1546" r:id="rId4"/>
    <p:sldId id="1585" r:id="rId5"/>
    <p:sldId id="1586" r:id="rId6"/>
    <p:sldId id="1587" r:id="rId7"/>
    <p:sldId id="1589" r:id="rId8"/>
    <p:sldId id="1595" r:id="rId9"/>
    <p:sldId id="1588" r:id="rId10"/>
    <p:sldId id="1590" r:id="rId11"/>
    <p:sldId id="1591" r:id="rId12"/>
    <p:sldId id="1593" r:id="rId13"/>
    <p:sldId id="1592" r:id="rId14"/>
    <p:sldId id="1596" r:id="rId15"/>
    <p:sldId id="1594" r:id="rId16"/>
    <p:sldId id="1597" r:id="rId17"/>
    <p:sldId id="1598" r:id="rId18"/>
    <p:sldId id="1599" r:id="rId19"/>
    <p:sldId id="1600" r:id="rId20"/>
    <p:sldId id="1602" r:id="rId21"/>
    <p:sldId id="1601" r:id="rId22"/>
    <p:sldId id="1603" r:id="rId23"/>
    <p:sldId id="1571" r:id="rId24"/>
    <p:sldId id="1575" r:id="rId25"/>
    <p:sldId id="1604" r:id="rId26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C0304"/>
    <a:srgbClr val="FD0202"/>
    <a:srgbClr val="FE0101"/>
    <a:srgbClr val="FD0404"/>
    <a:srgbClr val="006601"/>
    <a:srgbClr val="FD0808"/>
    <a:srgbClr val="0170BF"/>
    <a:srgbClr val="FD0304"/>
    <a:srgbClr val="792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746"/>
      </p:cViewPr>
      <p:guideLst>
        <p:guide pos="3024"/>
        <p:guide orient="horz" pos="572"/>
        <p:guide orient="horz" pos="890"/>
        <p:guide orient="horz" pos="1026"/>
        <p:guide orient="horz" pos="4042"/>
        <p:guide orient="horz" pos="1094"/>
        <p:guide orient="horz" pos="1661"/>
        <p:guide orient="horz" pos="13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4A116E27-B85B-445D-B6AF-60C8D0C39F05}"/>
    <pc:docChg chg="modSld">
      <pc:chgData name="강환수" userId="f1cac8d9-9172-4d6c-9b10-74cb51d57900" providerId="ADAL" clId="{4A116E27-B85B-445D-B6AF-60C8D0C39F05}" dt="2022-03-26T09:00:40.231" v="7" actId="6549"/>
      <pc:docMkLst>
        <pc:docMk/>
      </pc:docMkLst>
      <pc:sldChg chg="modSp">
        <pc:chgData name="강환수" userId="f1cac8d9-9172-4d6c-9b10-74cb51d57900" providerId="ADAL" clId="{4A116E27-B85B-445D-B6AF-60C8D0C39F05}" dt="2022-03-26T08:58:32.433" v="5" actId="6549"/>
        <pc:sldMkLst>
          <pc:docMk/>
          <pc:sldMk cId="1880887611" sldId="1600"/>
        </pc:sldMkLst>
        <pc:spChg chg="mod">
          <ac:chgData name="강환수" userId="f1cac8d9-9172-4d6c-9b10-74cb51d57900" providerId="ADAL" clId="{4A116E27-B85B-445D-B6AF-60C8D0C39F05}" dt="2022-03-26T08:58:32.433" v="5" actId="6549"/>
          <ac:spMkLst>
            <pc:docMk/>
            <pc:sldMk cId="1880887611" sldId="1600"/>
            <ac:spMk id="15" creationId="{00000000-0000-0000-0000-000000000000}"/>
          </ac:spMkLst>
        </pc:spChg>
      </pc:sldChg>
      <pc:sldChg chg="modSp">
        <pc:chgData name="강환수" userId="f1cac8d9-9172-4d6c-9b10-74cb51d57900" providerId="ADAL" clId="{4A116E27-B85B-445D-B6AF-60C8D0C39F05}" dt="2022-03-26T09:00:40.231" v="7" actId="6549"/>
        <pc:sldMkLst>
          <pc:docMk/>
          <pc:sldMk cId="1751986319" sldId="1603"/>
        </pc:sldMkLst>
        <pc:spChg chg="mod">
          <ac:chgData name="강환수" userId="f1cac8d9-9172-4d6c-9b10-74cb51d57900" providerId="ADAL" clId="{4A116E27-B85B-445D-B6AF-60C8D0C39F05}" dt="2022-03-26T09:00:40.231" v="7" actId="6549"/>
          <ac:spMkLst>
            <pc:docMk/>
            <pc:sldMk cId="1751986319" sldId="1603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6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9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842790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자료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수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자료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수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+, *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2" y="2050360"/>
            <a:ext cx="7669216" cy="2681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원의 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‘3.141592’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원의 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 ” ‘programing 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‘language’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 programing language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 언어는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강력하다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언어는 강력하다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언어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언어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방가 방가 방가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연결과 반복 연산자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*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7332" y="3841538"/>
            <a:ext cx="1100667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3067" y="4104246"/>
            <a:ext cx="1421272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4339" y="2384592"/>
            <a:ext cx="1118728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042225" y="4138353"/>
            <a:ext cx="849546" cy="1143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288538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삼중 따옴표와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1" y="3066359"/>
            <a:ext cx="8931572" cy="2039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‘‘‘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01-02comments.py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9800" indent="-846138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2019 3. by Kang Hwan Soo ’’’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이후는 주석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한 줄에서 문장 이후에도 주석 사용 가능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‘string: “python”’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따옴표 내부에서 큰 따옴표는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“number: 1 5 3.14”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문자열 내부에서 숫자도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“string: ‘python’”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큰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따옴표 내부에서 작은따옴표는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2" y="2661767"/>
            <a:ext cx="8931571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72173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여러 줄 문자열에 삼중 따옴표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7217" y="270766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51669" y="3205391"/>
            <a:ext cx="248693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삼중 따옴표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줄에 걸쳐 문자열을 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99106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주석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(comments)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소스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51667" y="3480955"/>
            <a:ext cx="3731533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5111528"/>
            <a:ext cx="8931571" cy="119639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 RESTART: D:/Python Code/ch02/01-02comments.py ===========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이후는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주석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57015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“python”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Number: 1 5 3.14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57015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3" y="5111528"/>
            <a:ext cx="657227" cy="119639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54256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806" y="5091159"/>
            <a:ext cx="1775777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7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정수와 실수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131742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697368"/>
            <a:ext cx="707390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수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3.14, 5.4e4, -7.8E-2</a:t>
            </a:r>
          </a:p>
        </p:txBody>
      </p:sp>
    </p:spTree>
    <p:extLst>
      <p:ext uri="{BB962C8B-B14F-4D97-AF65-F5344CB8AC3E}">
        <p14:creationId xmlns:p14="http://schemas.microsoft.com/office/powerpoint/2010/main" val="1256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정수와 실수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연산자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산술 연산자 정리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19889"/>
              </p:ext>
            </p:extLst>
          </p:nvPr>
        </p:nvGraphicFramePr>
        <p:xfrm>
          <a:off x="691707" y="2133599"/>
          <a:ext cx="10801794" cy="415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+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더하기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(add)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(operand)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를 더하거나 수의 부호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4, 2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 + 5. +3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－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빼기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(subtract)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피연산자를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빼거나 수의 부호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4, 2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9 – 5. –7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곱하기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(multiply)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곱하기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 *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나누기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(divide)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나누기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10 /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%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나머지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(modulus)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나눈 나머지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(remainder)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21 %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//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몫 나누기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(floor division)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나눈 결과에서 작거나 같은 정수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10 // 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**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거듭제곱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지수승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(exponent)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거듭제곱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2 ** 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7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7336" y="3082577"/>
            <a:ext cx="50900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쉘에서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09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밑줄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underscore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대화형 모드에서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마지막에 실행된 결과값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특별한 저장 공간인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저장됨</a:t>
            </a:r>
          </a:p>
        </p:txBody>
      </p:sp>
    </p:spTree>
    <p:extLst>
      <p:ext uri="{BB962C8B-B14F-4D97-AF65-F5344CB8AC3E}">
        <p14:creationId xmlns:p14="http://schemas.microsoft.com/office/powerpoint/2010/main" val="151465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//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%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 지폐 계산 방법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3" y="2110587"/>
            <a:ext cx="5122880" cy="411245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15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//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%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 지폐 계산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5677" y="2074056"/>
            <a:ext cx="3671888" cy="238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0600" y="2074056"/>
            <a:ext cx="3671888" cy="349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썬썬썬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썬썬썬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77867" y="2791975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8100" y="3277839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6461" y="3764497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3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//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지폐 계산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2" y="2050360"/>
            <a:ext cx="7669216" cy="4074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계산금액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계산금액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B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오만 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오만 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만 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만 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식당에서 식비 지불하기와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잔돈받기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9814" y="3816453"/>
            <a:ext cx="159738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5410" y="4309634"/>
            <a:ext cx="146439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6015" y="5327831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5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//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지폐 계산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2" y="2050361"/>
            <a:ext cx="7669216" cy="3602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오천원권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오천원권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잔돈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식당에서 식비 지불하기와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잔돈받기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9525" y="2403534"/>
            <a:ext cx="1113887" cy="24884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12" y="3359241"/>
            <a:ext cx="151095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10736" y="4321987"/>
            <a:ext cx="1564929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95922" y="4810221"/>
            <a:ext cx="4085878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808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764217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문자열과 다양한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주석과 다양한 연산자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쉘에서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300354"/>
            <a:ext cx="7707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파이썬의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자료형을</a:t>
            </a:r>
            <a:r>
              <a:rPr lang="ko-KR" altLang="en-US" sz="2200" dirty="0"/>
              <a:t> 설명할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주석과 다양한 연산자를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쉘에서</a:t>
            </a:r>
            <a:r>
              <a:rPr lang="ko-KR" altLang="en-US" sz="2200" dirty="0"/>
              <a:t> </a:t>
            </a:r>
            <a:r>
              <a:rPr lang="en-US" altLang="ko-KR" sz="2200" dirty="0"/>
              <a:t>_</a:t>
            </a:r>
            <a:r>
              <a:rPr lang="ko-KR" altLang="en-US" sz="2200" dirty="0"/>
              <a:t>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 </a:t>
            </a:r>
            <a:r>
              <a:rPr lang="en-US" altLang="ko-KR" sz="2200" dirty="0" err="1"/>
              <a:t>eval</a:t>
            </a:r>
            <a:r>
              <a:rPr lang="en-US" altLang="ko-KR" sz="2200" dirty="0"/>
              <a:t>()</a:t>
            </a:r>
            <a:r>
              <a:rPr lang="ko-KR" altLang="en-US" sz="2200" dirty="0"/>
              <a:t>를 활용할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67796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3102725"/>
            <a:ext cx="50900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7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줄에 여러 자료 출력과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구분하여 출력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2249212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2" y="2430188"/>
            <a:ext cx="7669216" cy="181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3.14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2.71828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‘Hi,’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‘23000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E01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E01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3" y="2025594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85561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번에 여러 자료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071493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4261866"/>
            <a:ext cx="7669216" cy="184351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 RESTART:D:/2019 Python Code/ch02/2-3print.py 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1 2 3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5 3.14 2.71828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4261866"/>
            <a:ext cx="657227" cy="184351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00799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52871" y="3567857"/>
            <a:ext cx="27894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52999" y="3824803"/>
            <a:ext cx="25777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36973" y="3824803"/>
            <a:ext cx="220243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0041" y="4674755"/>
            <a:ext cx="2494433" cy="5310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0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줄에 여러 자료 출력과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eval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5993" y="2895660"/>
            <a:ext cx="3671888" cy="247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C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10.5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3 % 5’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eval(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eval(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‘“java 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06154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“실행 가능한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문장의 문자열”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실행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04533" y="3635709"/>
            <a:ext cx="122766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6243" y="4624027"/>
            <a:ext cx="72495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5228" y="4892777"/>
            <a:ext cx="180517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5198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6600CC"/>
                </a:solidFill>
              </a:rPr>
              <a:t>작은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큰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삼중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문자열 연산자 </a:t>
            </a:r>
            <a:r>
              <a:rPr lang="en-US" altLang="ko-KR" dirty="0">
                <a:solidFill>
                  <a:srgbClr val="6600CC"/>
                </a:solidFill>
              </a:rPr>
              <a:t>+, *</a:t>
            </a:r>
            <a:endParaRPr lang="ko-KR" altLang="en-US" dirty="0">
              <a:solidFill>
                <a:srgbClr val="6600CC"/>
              </a:solidFill>
            </a:endParaRPr>
          </a:p>
          <a:p>
            <a:r>
              <a:rPr lang="en-US" altLang="ko-KR" dirty="0"/>
              <a:t>…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부동소수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주석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삼중 따옴표와 </a:t>
            </a:r>
            <a:r>
              <a:rPr lang="en-US" altLang="ko-KR" dirty="0"/>
              <a:t>#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특수한 변수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다양한 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//: </a:t>
            </a:r>
            <a:r>
              <a:rPr lang="ko-KR" altLang="en-US" dirty="0">
                <a:solidFill>
                  <a:srgbClr val="6600CC"/>
                </a:solidFill>
              </a:rPr>
              <a:t>몫 연산자</a:t>
            </a:r>
            <a:endParaRPr lang="en-US" altLang="ko-KR" dirty="0">
              <a:solidFill>
                <a:srgbClr val="6600CC"/>
              </a:solidFill>
            </a:endParaRPr>
          </a:p>
          <a:p>
            <a:r>
              <a:rPr lang="en-US" altLang="ko-KR" dirty="0"/>
              <a:t>… %: </a:t>
            </a:r>
            <a:r>
              <a:rPr lang="ko-KR" altLang="en-US" dirty="0">
                <a:solidFill>
                  <a:srgbClr val="6600CC"/>
                </a:solidFill>
              </a:rPr>
              <a:t>나머지 연산자</a:t>
            </a:r>
          </a:p>
          <a:p>
            <a:r>
              <a:rPr lang="en-US" altLang="ko-KR" dirty="0"/>
              <a:t>… **: </a:t>
            </a:r>
            <a:r>
              <a:rPr lang="ko-KR" altLang="en-US" dirty="0">
                <a:solidFill>
                  <a:srgbClr val="6600CC"/>
                </a:solidFill>
              </a:rPr>
              <a:t>거듭제곱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 err="1">
                <a:solidFill>
                  <a:srgbClr val="6600CC"/>
                </a:solidFill>
              </a:rPr>
              <a:t>지수승</a:t>
            </a:r>
            <a:r>
              <a:rPr lang="ko-KR" altLang="en-US" dirty="0">
                <a:solidFill>
                  <a:srgbClr val="6600CC"/>
                </a:solidFill>
              </a:rPr>
              <a:t>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0" name="타원 9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9860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콘솔 출력 함수와 수식인 문자열 평가 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1941429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print()</a:t>
            </a:r>
          </a:p>
          <a:p>
            <a:r>
              <a:rPr lang="en-US" altLang="ko-KR" dirty="0"/>
              <a:t>…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다양한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숫자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날짜 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일상 생활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사용되는 자료들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588" t="1606" r="37763" b="13998"/>
          <a:stretch/>
        </p:blipFill>
        <p:spPr>
          <a:xfrm>
            <a:off x="863600" y="2540000"/>
            <a:ext cx="3843867" cy="255693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688568" y="5303618"/>
            <a:ext cx="512064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4-1]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앨런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튜링의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일생을 다룬 영화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&lt;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이미테이션 게임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7467" y="2539999"/>
            <a:ext cx="4199466" cy="2556935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 anchor="ctr">
            <a:noAutofit/>
          </a:bodyPr>
          <a:lstStyle/>
          <a:p>
            <a:pPr latinLnBrk="0"/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엘런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튜링은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영국의 수학자이자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과학자로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기계를 고안했으며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b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통해 현대 컴퓨터의 모델을 제시했다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atinLnBrk="0"/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튜링은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컴퓨터 과학의 계산 이론 분야와 알고리즘 분야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그리고 인공 지능 분야 등에서 많은 업적을 남겨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 과학의 아버지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불린다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(string)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일련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(sequence)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문자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(character)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모임</a:t>
            </a:r>
            <a:endParaRPr lang="en-US" altLang="ko-KR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작은따옴표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큰따옴표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앞뒤를 둘러싸 표현</a:t>
            </a:r>
          </a:p>
        </p:txBody>
      </p:sp>
    </p:spTree>
    <p:extLst>
      <p:ext uri="{BB962C8B-B14F-4D97-AF65-F5344CB8AC3E}">
        <p14:creationId xmlns:p14="http://schemas.microsoft.com/office/powerpoint/2010/main" val="3887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따옴표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둘러싸면 모두 문자열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24528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출력될 자료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831402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문자열이나 숫자 등의 자료를 콘솔에 출력하는 일을 수행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이후에 다음 줄로 이동해 출력을 준비</a:t>
            </a:r>
          </a:p>
        </p:txBody>
      </p:sp>
    </p:spTree>
    <p:extLst>
      <p:ext uri="{BB962C8B-B14F-4D97-AF65-F5344CB8AC3E}">
        <p14:creationId xmlns:p14="http://schemas.microsoft.com/office/powerpoint/2010/main" val="118630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3" y="1998178"/>
            <a:ext cx="7215312" cy="4418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“python”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‘27’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’27’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“3.14”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‘3.14’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‘Hello World!’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world!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‘Hello 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python!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9844" y="4703596"/>
            <a:ext cx="620497" cy="26978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출력될 자료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798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34586" y="2726747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주석과 다양한 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0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+, *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07390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문자열을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(concatenation)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4451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030635"/>
            <a:ext cx="707390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문자열을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지정된 수만큼 반복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교환법칙 성립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 뒤에 중에 하나는 반복 수 </a:t>
            </a:r>
          </a:p>
        </p:txBody>
      </p:sp>
    </p:spTree>
    <p:extLst>
      <p:ext uri="{BB962C8B-B14F-4D97-AF65-F5344CB8AC3E}">
        <p14:creationId xmlns:p14="http://schemas.microsoft.com/office/powerpoint/2010/main" val="48583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6645</TotalTime>
  <Words>1193</Words>
  <Application>Microsoft Office PowerPoint</Application>
  <PresentationFormat>와이드스크린</PresentationFormat>
  <Paragraphs>271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443</cp:revision>
  <dcterms:created xsi:type="dcterms:W3CDTF">2020-07-21T20:23:05Z</dcterms:created>
  <dcterms:modified xsi:type="dcterms:W3CDTF">2022-03-26T09:01:05Z</dcterms:modified>
</cp:coreProperties>
</file>