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1518" r:id="rId2"/>
    <p:sldId id="1589" r:id="rId3"/>
    <p:sldId id="1497" r:id="rId4"/>
    <p:sldId id="1546" r:id="rId5"/>
    <p:sldId id="1563" r:id="rId6"/>
    <p:sldId id="1602" r:id="rId7"/>
    <p:sldId id="1603" r:id="rId8"/>
    <p:sldId id="1604" r:id="rId9"/>
    <p:sldId id="1591" r:id="rId10"/>
    <p:sldId id="1600" r:id="rId11"/>
    <p:sldId id="1605" r:id="rId12"/>
    <p:sldId id="1606" r:id="rId13"/>
    <p:sldId id="1607" r:id="rId14"/>
    <p:sldId id="1601" r:id="rId15"/>
    <p:sldId id="1590" r:id="rId16"/>
    <p:sldId id="1608" r:id="rId17"/>
    <p:sldId id="1609" r:id="rId18"/>
    <p:sldId id="1611" r:id="rId19"/>
    <p:sldId id="1610" r:id="rId20"/>
    <p:sldId id="1612" r:id="rId21"/>
    <p:sldId id="1613" r:id="rId22"/>
    <p:sldId id="1614" r:id="rId23"/>
    <p:sldId id="1599" r:id="rId24"/>
    <p:sldId id="1571" r:id="rId25"/>
    <p:sldId id="1615" r:id="rId26"/>
    <p:sldId id="1575" r:id="rId27"/>
  </p:sldIdLst>
  <p:sldSz cx="12192000" cy="6858000"/>
  <p:notesSz cx="6858000" cy="9144000"/>
  <p:defaultTextStyle>
    <a:defPPr>
      <a:defRPr lang="ko-KR"/>
    </a:defPPr>
    <a:lvl1pPr marL="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78" userDrawn="1">
          <p15:clr>
            <a:srgbClr val="A4A3A4"/>
          </p15:clr>
        </p15:guide>
        <p15:guide id="4" orient="horz" pos="572" userDrawn="1">
          <p15:clr>
            <a:srgbClr val="A4A3A4"/>
          </p15:clr>
        </p15:guide>
        <p15:guide id="5" orient="horz" pos="867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4042" userDrawn="1">
          <p15:clr>
            <a:srgbClr val="A4A3A4"/>
          </p15:clr>
        </p15:guide>
        <p15:guide id="9" orient="horz" pos="1094" userDrawn="1">
          <p15:clr>
            <a:srgbClr val="A4A3A4"/>
          </p15:clr>
        </p15:guide>
        <p15:guide id="10" orient="horz" pos="1661" userDrawn="1">
          <p15:clr>
            <a:srgbClr val="A4A3A4"/>
          </p15:clr>
        </p15:guide>
        <p15:guide id="11" orient="horz" pos="1412" userDrawn="1">
          <p15:clr>
            <a:srgbClr val="A4A3A4"/>
          </p15:clr>
        </p15:guide>
        <p15:guide id="12" pos="68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선" initials="김경" lastIdx="1" clrIdx="0">
    <p:extLst>
      <p:ext uri="{19B8F6BF-5375-455C-9EA6-DF929625EA0E}">
        <p15:presenceInfo xmlns:p15="http://schemas.microsoft.com/office/powerpoint/2012/main" userId="b21f20f96f89b7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70C0"/>
    <a:srgbClr val="33CCFF"/>
    <a:srgbClr val="EC6AD3"/>
    <a:srgbClr val="170313"/>
    <a:srgbClr val="170314"/>
    <a:srgbClr val="6600CC"/>
    <a:srgbClr val="F3EAFA"/>
    <a:srgbClr val="FFFFFF"/>
    <a:srgbClr val="370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3" autoAdjust="0"/>
    <p:restoredTop sz="95670" autoAdjust="0"/>
  </p:normalViewPr>
  <p:slideViewPr>
    <p:cSldViewPr snapToGrid="0">
      <p:cViewPr varScale="1">
        <p:scale>
          <a:sx n="119" d="100"/>
          <a:sy n="119" d="100"/>
        </p:scale>
        <p:origin x="102" y="366"/>
      </p:cViewPr>
      <p:guideLst>
        <p:guide pos="2978"/>
        <p:guide orient="horz" pos="572"/>
        <p:guide orient="horz" pos="867"/>
        <p:guide orient="horz" pos="1026"/>
        <p:guide orient="horz" pos="4042"/>
        <p:guide orient="horz" pos="1094"/>
        <p:guide orient="horz" pos="1661"/>
        <p:guide orient="horz" pos="1412"/>
        <p:guide pos="683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C68E5-E584-4201-B07F-41281097F975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D6E2A-247A-4D58-805E-D96C39E332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31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218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90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30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07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02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348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60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210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981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719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트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9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792966" y="2150806"/>
            <a:ext cx="6774820" cy="291557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 w="19050"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pPr algn="ctr" latinLnBrk="0"/>
            <a:endParaRPr lang="ko-KR" altLang="en-US" sz="8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444292" y="3764286"/>
            <a:ext cx="1870587" cy="1360762"/>
            <a:chOff x="1698292" y="3764286"/>
            <a:chExt cx="1870587" cy="1360762"/>
          </a:xfrm>
        </p:grpSpPr>
        <p:sp>
          <p:nvSpPr>
            <p:cNvPr id="14" name="이등변 삼각형 13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623392" y="1592788"/>
            <a:ext cx="785812" cy="571640"/>
            <a:chOff x="1698292" y="3764286"/>
            <a:chExt cx="1870587" cy="1360762"/>
          </a:xfrm>
        </p:grpSpPr>
        <p:sp>
          <p:nvSpPr>
            <p:cNvPr id="17" name="이등변 삼각형 16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9" name="직사각형 18"/>
          <p:cNvSpPr/>
          <p:nvPr userDrawn="1"/>
        </p:nvSpPr>
        <p:spPr>
          <a:xfrm>
            <a:off x="3468576" y="5131996"/>
            <a:ext cx="5423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kern="1200" spc="10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2A006D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PYTHON PROGRAMMING</a:t>
            </a:r>
            <a:endParaRPr lang="ko-KR" altLang="en-US" sz="2000" kern="1200" spc="10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2A006D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80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83200"/>
            <a:ext cx="2997431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GOAL 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637" y="238125"/>
            <a:ext cx="2047193" cy="382143"/>
          </a:xfrm>
          <a:prstGeom prst="rect">
            <a:avLst/>
          </a:prstGeom>
          <a:effectLst/>
        </p:spPr>
      </p:pic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35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정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83200"/>
            <a:ext cx="3777508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SUMMARY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637" y="238125"/>
            <a:ext cx="2047193" cy="382143"/>
          </a:xfrm>
          <a:prstGeom prst="rect">
            <a:avLst/>
          </a:prstGeom>
          <a:effectLst/>
        </p:spPr>
      </p:pic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60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204791" y="5422900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41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226336"/>
            <a:ext cx="3150604" cy="49215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4038600" y="650149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8610600" y="6501490"/>
            <a:ext cx="2743200" cy="365125"/>
          </a:xfrm>
        </p:spPr>
        <p:txBody>
          <a:bodyPr/>
          <a:lstStyle/>
          <a:p>
            <a:fld id="{C2CAEC80-8439-4797-8FA2-50FAF2D160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79422" y="227279"/>
            <a:ext cx="1920915" cy="49120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A585B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488888" y="240975"/>
            <a:ext cx="2353905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3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 </a:t>
            </a:r>
            <a:r>
              <a:rPr lang="ko-KR" altLang="en-US" sz="23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프로그래밍</a:t>
            </a:r>
            <a:endParaRPr lang="en-US" altLang="ko-KR" sz="2300" spc="-1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2785533" y="247833"/>
            <a:ext cx="1914804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리스트 활용 방법</a:t>
            </a:r>
            <a:endParaRPr lang="en-US" altLang="ko-KR" sz="2100" spc="-1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04791" y="5437414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65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4038600" y="65014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610600" y="65014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479" y="238125"/>
            <a:ext cx="2051509" cy="38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0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0" r:id="rId3"/>
    <p:sldLayoutId id="2147483665" r:id="rId4"/>
    <p:sldLayoutId id="2147483663" r:id="rId5"/>
    <p:sldLayoutId id="2147483662" r:id="rId6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3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95350" y="3938058"/>
            <a:ext cx="4762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2006600" y="3692525"/>
            <a:ext cx="2540000" cy="4910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18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차시</a:t>
            </a:r>
            <a:r>
              <a:rPr lang="ko-KR" altLang="en-US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endParaRPr lang="ko-KR" altLang="en-US" sz="2800" dirty="0">
              <a:solidFill>
                <a:srgbClr val="2B004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6150" y="4360610"/>
            <a:ext cx="4260900" cy="16687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latinLnBrk="0">
              <a:lnSpc>
                <a:spcPts val="4000"/>
              </a:lnSpc>
            </a:pP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리스트 활용 방법</a:t>
            </a:r>
          </a:p>
        </p:txBody>
      </p:sp>
    </p:spTree>
    <p:extLst>
      <p:ext uri="{BB962C8B-B14F-4D97-AF65-F5344CB8AC3E}">
        <p14:creationId xmlns:p14="http://schemas.microsoft.com/office/powerpoint/2010/main" val="242049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795752" y="3019141"/>
            <a:ext cx="6768662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리스트 </a:t>
            </a:r>
            <a:r>
              <a:rPr lang="ko-KR" altLang="en-US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컴프리헨션</a:t>
            </a:r>
            <a:endParaRPr lang="ko-KR" altLang="en-US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8486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3028690" y="4656025"/>
            <a:ext cx="5443798" cy="25887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리스트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컴프리헨션</a:t>
            </a:r>
            <a:endParaRPr lang="en-US" altLang="ko-KR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927528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조건을 만족하는 항목으로 리스트를 간결히 생성하는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컴프리헨션</a:t>
            </a: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까지의 짝수 항목으로 구성된 리스트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컴프리헨션은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함축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축약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내포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내장 등으로도 불림 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ko-KR" altLang="en-US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2487" y="2907772"/>
            <a:ext cx="3875088" cy="16726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even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...   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even.append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...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(even)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808006" y="3242734"/>
            <a:ext cx="4843994" cy="1337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even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(even)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808006" y="2909286"/>
            <a:ext cx="4843994" cy="3334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4808007" y="2921317"/>
            <a:ext cx="3052343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리스트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컴프리헨션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95928" y="5096933"/>
            <a:ext cx="4358913" cy="1356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리스트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[]</a:t>
            </a:r>
          </a:p>
          <a:p>
            <a:pPr marL="93663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항목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시퀀스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</a:p>
          <a:p>
            <a:pPr marL="93663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if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조건식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pPr marL="93663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리스트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.append(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항목연산식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971800" y="4609573"/>
            <a:ext cx="5500688" cy="343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리스트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항목연산식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항목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시퀀스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조건식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151923" y="5819775"/>
            <a:ext cx="1038225" cy="301626"/>
          </a:xfrm>
          <a:prstGeom prst="rect">
            <a:avLst/>
          </a:prstGeom>
          <a:noFill/>
          <a:ln w="254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662642" y="5451474"/>
            <a:ext cx="1969558" cy="28045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461000" y="4659842"/>
            <a:ext cx="1879601" cy="25929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449611" y="4651375"/>
            <a:ext cx="991658" cy="267758"/>
          </a:xfrm>
          <a:prstGeom prst="rect">
            <a:avLst/>
          </a:prstGeom>
          <a:noFill/>
          <a:ln w="254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화살표 연결선 4"/>
          <p:cNvCxnSpPr>
            <a:cxnSpLocks/>
          </p:cNvCxnSpPr>
          <p:nvPr/>
        </p:nvCxnSpPr>
        <p:spPr>
          <a:xfrm flipV="1">
            <a:off x="2302503" y="4804835"/>
            <a:ext cx="1045171" cy="32120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</p:cNvCxnSpPr>
          <p:nvPr/>
        </p:nvCxnSpPr>
        <p:spPr>
          <a:xfrm flipV="1">
            <a:off x="4488195" y="4978400"/>
            <a:ext cx="481738" cy="114300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</p:cNvCxnSpPr>
          <p:nvPr/>
        </p:nvCxnSpPr>
        <p:spPr>
          <a:xfrm flipV="1">
            <a:off x="3028690" y="4978401"/>
            <a:ext cx="4405043" cy="992187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cxnSpLocks/>
          </p:cNvCxnSpPr>
          <p:nvPr/>
        </p:nvCxnSpPr>
        <p:spPr>
          <a:xfrm flipV="1">
            <a:off x="3632200" y="4978402"/>
            <a:ext cx="2743200" cy="56620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67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홀수의 제곱을 구하는 리스트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컴프리헨션</a:t>
            </a:r>
            <a:endParaRPr lang="en-US" altLang="ko-KR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927528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에서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9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까지의 리스트와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10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이하의 홀수의 제곱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-1" y="222957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03272" y="2428876"/>
            <a:ext cx="7669216" cy="4024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for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문으로 리스트 생성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[]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a.append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(a)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컴프리헨션으로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리스트 생성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seq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)]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seq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for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문으로 리스트 생성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[]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i%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s.append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**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03272" y="2020026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65925"/>
            <a:ext cx="6388101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간단한 리스트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컴프리헨션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799" y="2065925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6857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홀수의 제곱을 구하는 리스트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컴프리헨션</a:t>
            </a:r>
            <a:endParaRPr lang="en-US" altLang="ko-KR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927528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에서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9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까지의 리스트와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10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이하의 홀수의 제곱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-1" y="222957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03272" y="2428876"/>
            <a:ext cx="7669216" cy="1172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7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7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컴프리헨션으로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리스트 생성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7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squares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**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i%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7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(squares)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03272" y="2020026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65925"/>
            <a:ext cx="6388101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글자 단어와 과일의 정렬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799" y="2065925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3272" y="4417475"/>
            <a:ext cx="7669216" cy="1195925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03273" y="4420973"/>
            <a:ext cx="657227" cy="1192428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4813750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03272" y="3653369"/>
            <a:ext cx="7669216" cy="6879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컴프리헨션에는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콜론이 제거된다는 점에 주의하자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03273" y="3656865"/>
            <a:ext cx="657227" cy="6844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3888773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주의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6785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795752" y="2646606"/>
            <a:ext cx="6768662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리스트에서 </a:t>
            </a:r>
            <a:endParaRPr lang="en-US" altLang="ko-KR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대입 연산자 </a:t>
            </a:r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=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3.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329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리스트 대입에 의한 동일 리스트의 공유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리스트에서 대입 연산자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=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얕은 복사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(shallow copy)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대입되는 변수가 동일한 시퀀스를 가리킴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결국 변수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f2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f1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하나의 같은 리스트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86355" y="3364972"/>
            <a:ext cx="5209646" cy="21552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f1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복숭아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파인애플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f1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f2.pop()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파인애플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(f1)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복숭아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(f2)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복숭아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58690" y="3696424"/>
            <a:ext cx="849043" cy="25887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1625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4960" y="3217339"/>
            <a:ext cx="10597173" cy="3158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dist="38100" dir="6000000" sx="101000" sy="101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리스트 대입에 의한 동일 리스트의 공유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리스트에서 대입 연산자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=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얕은 복사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(shallow copy)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대입되는 변수가 동일한 시퀀스를 가리킴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결국 변수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f2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f1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하나의 같은 리스트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1441" y="4008971"/>
            <a:ext cx="4058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DejaVu Sans Mono" panose="020B0609030804020204" pitchFamily="49" charset="0"/>
              </a:rPr>
              <a:t>f1 = [‘</a:t>
            </a:r>
            <a:r>
              <a:rPr lang="ko-KR" altLang="en-US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DejaVu Sans Mono" panose="020B0609030804020204" pitchFamily="49" charset="0"/>
              </a:rPr>
              <a:t>사과</a:t>
            </a:r>
            <a:r>
              <a:rPr lang="en-US" altLang="ko-KR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DejaVu Sans Mono" panose="020B0609030804020204" pitchFamily="49" charset="0"/>
              </a:rPr>
              <a:t>’, ‘</a:t>
            </a:r>
            <a:r>
              <a:rPr lang="ko-KR" altLang="en-US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DejaVu Sans Mono" panose="020B0609030804020204" pitchFamily="49" charset="0"/>
              </a:rPr>
              <a:t>귤</a:t>
            </a:r>
            <a:r>
              <a:rPr lang="en-US" altLang="ko-KR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DejaVu Sans Mono" panose="020B0609030804020204" pitchFamily="49" charset="0"/>
              </a:rPr>
              <a:t>’, ‘</a:t>
            </a:r>
            <a:r>
              <a:rPr lang="ko-KR" altLang="en-US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DejaVu Sans Mono" panose="020B0609030804020204" pitchFamily="49" charset="0"/>
              </a:rPr>
              <a:t>복숭아</a:t>
            </a:r>
            <a:r>
              <a:rPr lang="en-US" altLang="ko-KR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DejaVu Sans Mono" panose="020B0609030804020204" pitchFamily="49" charset="0"/>
              </a:rPr>
              <a:t>’, ‘</a:t>
            </a:r>
            <a:r>
              <a:rPr lang="ko-KR" altLang="en-US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DejaVu Sans Mono" panose="020B0609030804020204" pitchFamily="49" charset="0"/>
              </a:rPr>
              <a:t>파인애플</a:t>
            </a:r>
            <a:r>
              <a:rPr lang="en-US" altLang="ko-KR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DejaVu Sans Mono" panose="020B0609030804020204" pitchFamily="49" charset="0"/>
              </a:rPr>
              <a:t>’]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DejaVu Sans Mono" panose="020B0609030804020204" pitchFamily="49" charset="0"/>
              </a:rPr>
              <a:t>f2 = f1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DejaVu Sans Mono" panose="020B0609030804020204" pitchFamily="49" charset="0"/>
              </a:rPr>
              <a:t>f2.pop()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989012" y="3912135"/>
            <a:ext cx="3995738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989012" y="5007510"/>
            <a:ext cx="3995738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143500" y="4003890"/>
            <a:ext cx="1628775" cy="971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Global frame</a:t>
            </a:r>
          </a:p>
          <a:p>
            <a:pPr algn="ctr"/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   f1</a:t>
            </a:r>
          </a:p>
          <a:p>
            <a:pPr algn="ctr"/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   f2</a:t>
            </a:r>
            <a:endParaRPr lang="ko-KR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19275" y="5056722"/>
            <a:ext cx="20002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>
                <a:solidFill>
                  <a:srgbClr val="0020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Edit this code</a:t>
            </a:r>
            <a:endParaRPr lang="ko-KR" altLang="en-US" u="sng" dirty="0">
              <a:solidFill>
                <a:srgbClr val="00206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6" name="오른쪽 화살표 25"/>
          <p:cNvSpPr/>
          <p:nvPr/>
        </p:nvSpPr>
        <p:spPr>
          <a:xfrm>
            <a:off x="714375" y="4332822"/>
            <a:ext cx="295275" cy="2286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714375" y="4618572"/>
            <a:ext cx="295275" cy="2286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714375" y="5704422"/>
            <a:ext cx="295275" cy="2286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714375" y="5990172"/>
            <a:ext cx="295275" cy="2286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009650" y="5666322"/>
            <a:ext cx="3057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line that has just executed</a:t>
            </a:r>
          </a:p>
          <a:p>
            <a:r>
              <a:rPr lang="en-US" altLang="ko-KR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next line to execute</a:t>
            </a:r>
            <a:endParaRPr lang="ko-KR" altLang="en-US" sz="1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86756" y="3494622"/>
            <a:ext cx="20002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Python 3.6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492162"/>
              </p:ext>
            </p:extLst>
          </p:nvPr>
        </p:nvGraphicFramePr>
        <p:xfrm>
          <a:off x="6896097" y="4003890"/>
          <a:ext cx="3838578" cy="748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8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0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“</a:t>
                      </a:r>
                      <a:r>
                        <a:rPr lang="ko-KR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사과</a:t>
                      </a:r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”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“</a:t>
                      </a:r>
                      <a:r>
                        <a:rPr lang="ko-KR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귤</a:t>
                      </a:r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”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“</a:t>
                      </a:r>
                      <a:r>
                        <a:rPr lang="ko-KR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복숭아</a:t>
                      </a:r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”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“</a:t>
                      </a:r>
                      <a:r>
                        <a:rPr lang="ko-KR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파인애플</a:t>
                      </a:r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”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5330031" y="3285072"/>
            <a:ext cx="11374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Frames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34981" y="3285072"/>
            <a:ext cx="11374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Objects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36" name="구부러진 연결선 35"/>
          <p:cNvCxnSpPr/>
          <p:nvPr/>
        </p:nvCxnSpPr>
        <p:spPr>
          <a:xfrm rot="5400000" flipH="1" flipV="1">
            <a:off x="6292322" y="731332"/>
            <a:ext cx="180975" cy="8020050"/>
          </a:xfrm>
          <a:prstGeom prst="curvedConnector3">
            <a:avLst>
              <a:gd name="adj1" fmla="val -126316"/>
            </a:avLst>
          </a:prstGeom>
          <a:ln w="254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endCxn id="32" idx="1"/>
          </p:cNvCxnSpPr>
          <p:nvPr/>
        </p:nvCxnSpPr>
        <p:spPr>
          <a:xfrm flipV="1">
            <a:off x="6219825" y="4377905"/>
            <a:ext cx="676272" cy="126367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endCxn id="32" idx="1"/>
          </p:cNvCxnSpPr>
          <p:nvPr/>
        </p:nvCxnSpPr>
        <p:spPr>
          <a:xfrm flipV="1">
            <a:off x="6210300" y="4377905"/>
            <a:ext cx="685797" cy="393068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239543" y="5332947"/>
            <a:ext cx="32329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마지막 항목인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‘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파인애플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’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삭제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390899" y="6467151"/>
            <a:ext cx="5076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그림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[18-1]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리스트의 얕은 복사 대입으로 인한 동일한 리스트 공유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34981" y="3637497"/>
            <a:ext cx="56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list</a:t>
            </a:r>
            <a:endParaRPr lang="ko-KR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2459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리스트 대입에 의한 동일 리스트의 공유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파이썬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실행 시 메모리 모습을 볼 수 있음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파이썬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튜터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홈페이지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5" y="2349004"/>
            <a:ext cx="7315847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www.pythontutor.com</a:t>
            </a:r>
          </a:p>
        </p:txBody>
      </p:sp>
    </p:spTree>
    <p:extLst>
      <p:ext uri="{BB962C8B-B14F-4D97-AF65-F5344CB8AC3E}">
        <p14:creationId xmlns:p14="http://schemas.microsoft.com/office/powerpoint/2010/main" val="2107564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795752" y="2646606"/>
            <a:ext cx="6768662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깊은 복사</a:t>
            </a:r>
            <a:endParaRPr lang="en-US" altLang="ko-KR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/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(deep copy)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4.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710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7" y="853501"/>
            <a:ext cx="9630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리스트의 깊은 복사에 의한 대입으로 새로운 리스트의 생성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19811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깊은 복사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(deep copy)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5932"/>
            <a:ext cx="7636915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새로운 리스트를 만들어 복사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슬라이스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[:]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copy( )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list( )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86355" y="3581930"/>
            <a:ext cx="7181320" cy="15975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f1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복숭아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파인애플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f1[:]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f2.pop(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(f1, f2)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복숭아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파인애플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복숭아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파인애플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90427" y="3910958"/>
            <a:ext cx="1205173" cy="25887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21467" y="4625333"/>
            <a:ext cx="685800" cy="25887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211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36861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38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학습개요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2010162"/>
            <a:ext cx="972455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600"/>
              </a:lnSpc>
              <a:defRPr sz="22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리스트 항목 정렬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  <a:p>
            <a:r>
              <a:rPr lang="en-US" altLang="ko-KR" dirty="0"/>
              <a:t>… </a:t>
            </a:r>
            <a:r>
              <a:rPr lang="ko-KR" altLang="en-US" dirty="0"/>
              <a:t>리스트에서 대입 연산자 </a:t>
            </a:r>
            <a:r>
              <a:rPr lang="en-US" altLang="ko-KR" dirty="0"/>
              <a:t>=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깊은 복사</a:t>
            </a:r>
            <a:r>
              <a:rPr lang="en-US" altLang="ko-KR" dirty="0"/>
              <a:t>(deep copy)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연산자 </a:t>
            </a:r>
            <a:r>
              <a:rPr lang="en-US" altLang="ko-KR" dirty="0"/>
              <a:t>is</a:t>
            </a:r>
          </a:p>
        </p:txBody>
      </p:sp>
    </p:spTree>
    <p:extLst>
      <p:ext uri="{BB962C8B-B14F-4D97-AF65-F5344CB8AC3E}">
        <p14:creationId xmlns:p14="http://schemas.microsoft.com/office/powerpoint/2010/main" val="2702537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86355" y="3626378"/>
            <a:ext cx="8419570" cy="1400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f3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f1</a:t>
            </a:r>
            <a:r>
              <a:rPr lang="en-US" altLang="ko-KR" sz="1600" b="1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.copy()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f3.pop()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파인애플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(f1, f3)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복숭아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파인애플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복숭아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86355" y="5119691"/>
            <a:ext cx="8419570" cy="12133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f4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list(f1)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f4.append(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(f1, f4)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복숭아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파인애플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복숭아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파인애플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977" y="853501"/>
            <a:ext cx="9630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리스트의 깊은 복사에 의한 대입으로 새로운 리스트의 생성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19811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깊은 복사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(deep copy)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5932"/>
            <a:ext cx="7636915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새로운 리스트를 만들어 복사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슬라이스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[:]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copy( )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list( )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3685775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544960" y="2590797"/>
            <a:ext cx="10597173" cy="3158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dist="38100" dir="6000000" sx="101000" sy="101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1441" y="3221557"/>
            <a:ext cx="4058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DejaVu Sans Mono" panose="020B0609030804020204" pitchFamily="49" charset="0"/>
              </a:rPr>
              <a:t>f1 = [‘</a:t>
            </a:r>
            <a:r>
              <a:rPr lang="ko-KR" altLang="en-US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DejaVu Sans Mono" panose="020B0609030804020204" pitchFamily="49" charset="0"/>
              </a:rPr>
              <a:t>사과</a:t>
            </a:r>
            <a:r>
              <a:rPr lang="en-US" altLang="ko-KR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DejaVu Sans Mono" panose="020B0609030804020204" pitchFamily="49" charset="0"/>
              </a:rPr>
              <a:t>’, ‘</a:t>
            </a:r>
            <a:r>
              <a:rPr lang="ko-KR" altLang="en-US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DejaVu Sans Mono" panose="020B0609030804020204" pitchFamily="49" charset="0"/>
              </a:rPr>
              <a:t>귤</a:t>
            </a:r>
            <a:r>
              <a:rPr lang="en-US" altLang="ko-KR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DejaVu Sans Mono" panose="020B0609030804020204" pitchFamily="49" charset="0"/>
              </a:rPr>
              <a:t>’, ‘</a:t>
            </a:r>
            <a:r>
              <a:rPr lang="ko-KR" altLang="en-US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DejaVu Sans Mono" panose="020B0609030804020204" pitchFamily="49" charset="0"/>
              </a:rPr>
              <a:t>복숭아</a:t>
            </a:r>
            <a:r>
              <a:rPr lang="en-US" altLang="ko-KR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DejaVu Sans Mono" panose="020B0609030804020204" pitchFamily="49" charset="0"/>
              </a:rPr>
              <a:t>’, ‘</a:t>
            </a:r>
            <a:r>
              <a:rPr lang="ko-KR" altLang="en-US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DejaVu Sans Mono" panose="020B0609030804020204" pitchFamily="49" charset="0"/>
              </a:rPr>
              <a:t>파인애플</a:t>
            </a:r>
            <a:r>
              <a:rPr lang="en-US" altLang="ko-KR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DejaVu Sans Mono" panose="020B0609030804020204" pitchFamily="49" charset="0"/>
              </a:rPr>
              <a:t>’]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DejaVu Sans Mono" panose="020B0609030804020204" pitchFamily="49" charset="0"/>
              </a:rPr>
              <a:t>f2 = f1[:]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989012" y="3124721"/>
            <a:ext cx="3995738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89012" y="3924821"/>
            <a:ext cx="3995738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143500" y="3216476"/>
            <a:ext cx="1628775" cy="971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Global frame</a:t>
            </a:r>
          </a:p>
          <a:p>
            <a:pPr algn="ctr"/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   f1</a:t>
            </a:r>
          </a:p>
          <a:p>
            <a:pPr algn="ctr"/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   f2</a:t>
            </a:r>
            <a:endParaRPr lang="ko-KR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714375" y="3545408"/>
            <a:ext cx="295275" cy="2286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714375" y="4364558"/>
            <a:ext cx="295275" cy="2286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714375" y="4650308"/>
            <a:ext cx="295275" cy="2286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09650" y="4326458"/>
            <a:ext cx="3057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line that has just executed</a:t>
            </a:r>
          </a:p>
          <a:p>
            <a:r>
              <a:rPr lang="en-US" altLang="ko-KR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next line to execute</a:t>
            </a:r>
            <a:endParaRPr lang="ko-KR" altLang="en-US" sz="1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86756" y="2707208"/>
            <a:ext cx="20002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Python 3.6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384389"/>
              </p:ext>
            </p:extLst>
          </p:nvPr>
        </p:nvGraphicFramePr>
        <p:xfrm>
          <a:off x="6896097" y="3216476"/>
          <a:ext cx="3838578" cy="748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8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0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“</a:t>
                      </a:r>
                      <a:r>
                        <a:rPr lang="ko-KR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사과</a:t>
                      </a:r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”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“</a:t>
                      </a:r>
                      <a:r>
                        <a:rPr lang="ko-KR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귤</a:t>
                      </a:r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”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“</a:t>
                      </a:r>
                      <a:r>
                        <a:rPr lang="ko-KR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복숭아</a:t>
                      </a:r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”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“</a:t>
                      </a:r>
                      <a:r>
                        <a:rPr lang="ko-KR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파인애플</a:t>
                      </a:r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”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330031" y="2707208"/>
            <a:ext cx="11374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Frames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01656" y="2707208"/>
            <a:ext cx="11374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Objects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29" name="직선 화살표 연결선 28"/>
          <p:cNvCxnSpPr>
            <a:endCxn id="25" idx="1"/>
          </p:cNvCxnSpPr>
          <p:nvPr/>
        </p:nvCxnSpPr>
        <p:spPr>
          <a:xfrm flipV="1">
            <a:off x="6219825" y="3590491"/>
            <a:ext cx="676272" cy="126367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34" idx="1"/>
          </p:cNvCxnSpPr>
          <p:nvPr/>
        </p:nvCxnSpPr>
        <p:spPr>
          <a:xfrm>
            <a:off x="6210300" y="3983559"/>
            <a:ext cx="685797" cy="464182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46042" y="5875202"/>
            <a:ext cx="5402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그림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18-2]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리스트의 깊은 복사 대입으로 인한 다른 리스트의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생성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9599" y="5039778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Click a line of code to set a breakpoint; </a:t>
            </a:r>
          </a:p>
          <a:p>
            <a:r>
              <a:rPr lang="en-US" altLang="ko-KR" sz="1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use the Back and Forward buttons to jump there.</a:t>
            </a:r>
            <a:endParaRPr lang="ko-KR" altLang="en-US" sz="1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098617"/>
              </p:ext>
            </p:extLst>
          </p:nvPr>
        </p:nvGraphicFramePr>
        <p:xfrm>
          <a:off x="6896097" y="4073726"/>
          <a:ext cx="3838578" cy="748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8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0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“</a:t>
                      </a:r>
                      <a:r>
                        <a:rPr lang="ko-KR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사과</a:t>
                      </a:r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”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“</a:t>
                      </a:r>
                      <a:r>
                        <a:rPr lang="ko-KR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귤</a:t>
                      </a:r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”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“</a:t>
                      </a:r>
                      <a:r>
                        <a:rPr lang="ko-KR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복숭아</a:t>
                      </a:r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”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“</a:t>
                      </a:r>
                      <a:r>
                        <a:rPr lang="ko-KR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파인애플</a:t>
                      </a:r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”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838322" y="3989852"/>
            <a:ext cx="20002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>
                <a:solidFill>
                  <a:srgbClr val="0020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Edit this code</a:t>
            </a:r>
            <a:endParaRPr lang="ko-KR" altLang="en-US" u="sng" dirty="0">
              <a:solidFill>
                <a:srgbClr val="00206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4977" y="853501"/>
            <a:ext cx="9630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리스트의 깊은 복사에 의한 대입으로 새로운 리스트의 생성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19811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깊은 복사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(deep copy)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5932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다음 그림과 같이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f1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f2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항목이 같지만 전혀 다른 리스트다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1496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795752" y="3046656"/>
            <a:ext cx="6768662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연산자 </a:t>
            </a:r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is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5.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6141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7768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변수의 동일 객체 여부를 검사하는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is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문장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2008049"/>
            <a:ext cx="7457858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피연산자인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개가 동일한 메모리를 공유하는지 검사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45930" y="2878575"/>
            <a:ext cx="5588220" cy="18458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f1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복숭아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파인애플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f1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(f1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f2)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True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f1[:]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(f1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f3)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False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5" y="2358529"/>
            <a:ext cx="7169853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같으면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다르면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</a:p>
        </p:txBody>
      </p:sp>
    </p:spTree>
    <p:extLst>
      <p:ext uri="{BB962C8B-B14F-4D97-AF65-F5344CB8AC3E}">
        <p14:creationId xmlns:p14="http://schemas.microsoft.com/office/powerpoint/2010/main" val="1850119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1" y="1100649"/>
            <a:ext cx="7716385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리스트 항목 정렬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2062712"/>
            <a:ext cx="77077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reverse()</a:t>
            </a:r>
            <a:r>
              <a:rPr lang="ko-KR" altLang="en-US" dirty="0"/>
              <a:t>와 </a:t>
            </a:r>
            <a:r>
              <a:rPr lang="en-US" altLang="ko-KR" dirty="0"/>
              <a:t>sort()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내장 함수 </a:t>
            </a:r>
            <a:r>
              <a:rPr lang="en-US" altLang="ko-KR" dirty="0"/>
              <a:t>sorted()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4768" y="4549167"/>
            <a:ext cx="77077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atinLnBrk="0"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조건을 만족하는 항목으로 리스트를 간결히 생성하는 </a:t>
            </a:r>
            <a:r>
              <a:rPr lang="ko-KR" altLang="en-US" dirty="0" err="1"/>
              <a:t>컴프리헨션</a:t>
            </a:r>
            <a:endParaRPr lang="en-US" altLang="ko-KR" dirty="0"/>
          </a:p>
          <a:p>
            <a:r>
              <a:rPr lang="en-US" altLang="ko-KR" dirty="0"/>
              <a:t>… </a:t>
            </a:r>
            <a:r>
              <a:rPr lang="ko-KR" altLang="en-US" dirty="0" err="1"/>
              <a:t>컴프리헨션은</a:t>
            </a:r>
            <a:r>
              <a:rPr lang="ko-KR" altLang="en-US" dirty="0"/>
              <a:t> 함축</a:t>
            </a:r>
            <a:r>
              <a:rPr lang="en-US" altLang="ko-KR" dirty="0"/>
              <a:t>, </a:t>
            </a:r>
            <a:r>
              <a:rPr lang="ko-KR" altLang="en-US" dirty="0"/>
              <a:t>축약</a:t>
            </a:r>
            <a:r>
              <a:rPr lang="en-US" altLang="ko-KR" dirty="0"/>
              <a:t>, </a:t>
            </a:r>
            <a:r>
              <a:rPr lang="ko-KR" altLang="en-US" dirty="0"/>
              <a:t>내포</a:t>
            </a:r>
            <a:r>
              <a:rPr lang="en-US" altLang="ko-KR" dirty="0"/>
              <a:t>, </a:t>
            </a:r>
            <a:r>
              <a:rPr lang="ko-KR" altLang="en-US" dirty="0"/>
              <a:t>내장 등으로도 불림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7857506" y="5736606"/>
            <a:ext cx="395845" cy="395845"/>
            <a:chOff x="7837714" y="5716814"/>
            <a:chExt cx="435429" cy="435429"/>
          </a:xfrm>
        </p:grpSpPr>
        <p:sp>
          <p:nvSpPr>
            <p:cNvPr id="12" name="타원 11"/>
            <p:cNvSpPr/>
            <p:nvPr/>
          </p:nvSpPr>
          <p:spPr>
            <a:xfrm>
              <a:off x="7837714" y="5716814"/>
              <a:ext cx="435429" cy="435429"/>
            </a:xfrm>
            <a:prstGeom prst="ellipse">
              <a:avLst/>
            </a:prstGeom>
            <a:solidFill>
              <a:srgbClr val="C8C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7936928" y="5806956"/>
              <a:ext cx="239905" cy="239905"/>
            </a:xfrm>
            <a:prstGeom prst="chevron">
              <a:avLst/>
            </a:prstGeom>
            <a:solidFill>
              <a:srgbClr val="370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192782" y="5734473"/>
            <a:ext cx="644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/>
            <a:r>
              <a:rPr lang="en-US" altLang="ko-KR" sz="20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/3</a:t>
            </a:r>
            <a:endParaRPr lang="ko-KR" altLang="en-US" sz="20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0661" y="3708384"/>
            <a:ext cx="570307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pPr>
              <a:buClr>
                <a:srgbClr val="2B004C"/>
              </a:buClr>
            </a:pPr>
            <a:r>
              <a:rPr lang="ko-KR" altLang="en-US" dirty="0">
                <a:solidFill>
                  <a:srgbClr val="2B004C"/>
                </a:solidFill>
              </a:rPr>
              <a:t>리스트 </a:t>
            </a:r>
            <a:r>
              <a:rPr lang="ko-KR" altLang="en-US" dirty="0" err="1">
                <a:solidFill>
                  <a:srgbClr val="2B004C"/>
                </a:solidFill>
              </a:rPr>
              <a:t>컴프리헨션</a:t>
            </a:r>
            <a:endParaRPr lang="ko-KR" altLang="en-US" dirty="0">
              <a:solidFill>
                <a:srgbClr val="2B00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655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64768" y="4549167"/>
            <a:ext cx="7707720" cy="1601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atinLnBrk="0"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새로운 리스트를 만들어 복사</a:t>
            </a:r>
            <a:endParaRPr lang="en-US" altLang="ko-KR" dirty="0"/>
          </a:p>
          <a:p>
            <a:r>
              <a:rPr lang="en-US" altLang="ko-KR" dirty="0"/>
              <a:t>… </a:t>
            </a:r>
            <a:r>
              <a:rPr lang="ko-KR" altLang="en-US" dirty="0" err="1"/>
              <a:t>슬라이스</a:t>
            </a:r>
            <a:r>
              <a:rPr lang="ko-KR" altLang="en-US" dirty="0"/>
              <a:t> </a:t>
            </a:r>
            <a:r>
              <a:rPr lang="en-US" altLang="ko-KR" dirty="0"/>
              <a:t>[:]</a:t>
            </a:r>
          </a:p>
          <a:p>
            <a:r>
              <a:rPr lang="en-US" altLang="ko-KR" dirty="0"/>
              <a:t>… copy( )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또는 </a:t>
            </a:r>
            <a:r>
              <a:rPr lang="en-US" altLang="ko-KR" dirty="0"/>
              <a:t>list( ) </a:t>
            </a:r>
            <a:r>
              <a:rPr lang="ko-KR" altLang="en-US" dirty="0"/>
              <a:t>함수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0661" y="1100649"/>
            <a:ext cx="7716385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리스트에서 대입 연산자 </a:t>
            </a:r>
            <a:r>
              <a:rPr lang="en-US" altLang="ko-KR" dirty="0"/>
              <a:t>=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2062712"/>
            <a:ext cx="7707719" cy="44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얕은 복사</a:t>
            </a:r>
            <a:r>
              <a:rPr lang="en-US" altLang="ko-KR" dirty="0"/>
              <a:t>(shallow copy)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7857506" y="5736606"/>
            <a:ext cx="395845" cy="395845"/>
            <a:chOff x="7837714" y="5716814"/>
            <a:chExt cx="435429" cy="435429"/>
          </a:xfrm>
        </p:grpSpPr>
        <p:sp>
          <p:nvSpPr>
            <p:cNvPr id="12" name="타원 11"/>
            <p:cNvSpPr/>
            <p:nvPr/>
          </p:nvSpPr>
          <p:spPr>
            <a:xfrm>
              <a:off x="7837714" y="5716814"/>
              <a:ext cx="435429" cy="435429"/>
            </a:xfrm>
            <a:prstGeom prst="ellipse">
              <a:avLst/>
            </a:prstGeom>
            <a:solidFill>
              <a:srgbClr val="C8C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7936928" y="5806956"/>
              <a:ext cx="239905" cy="239905"/>
            </a:xfrm>
            <a:prstGeom prst="chevron">
              <a:avLst/>
            </a:prstGeom>
            <a:solidFill>
              <a:srgbClr val="370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192782" y="5734473"/>
            <a:ext cx="644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/>
            <a:r>
              <a:rPr lang="en-US" altLang="ko-KR" sz="20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/3</a:t>
            </a:r>
            <a:endParaRPr lang="ko-KR" altLang="en-US" sz="20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0661" y="3708384"/>
            <a:ext cx="570307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pPr>
              <a:buClr>
                <a:srgbClr val="2B004C"/>
              </a:buClr>
            </a:pPr>
            <a:r>
              <a:rPr lang="ko-KR" altLang="en-US" dirty="0">
                <a:solidFill>
                  <a:srgbClr val="2B004C"/>
                </a:solidFill>
              </a:rPr>
              <a:t>깊은 복사</a:t>
            </a:r>
            <a:r>
              <a:rPr lang="en-US" altLang="ko-KR" dirty="0">
                <a:solidFill>
                  <a:srgbClr val="2B004C"/>
                </a:solidFill>
              </a:rPr>
              <a:t>(deep copy)</a:t>
            </a:r>
          </a:p>
        </p:txBody>
      </p:sp>
    </p:spTree>
    <p:extLst>
      <p:ext uri="{BB962C8B-B14F-4D97-AF65-F5344CB8AC3E}">
        <p14:creationId xmlns:p14="http://schemas.microsoft.com/office/powerpoint/2010/main" val="3573538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00649"/>
            <a:ext cx="643807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연산자 </a:t>
            </a:r>
            <a:r>
              <a:rPr lang="en-US" altLang="ko-KR" dirty="0"/>
              <a:t>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2782" y="5734473"/>
            <a:ext cx="644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/>
            <a:r>
              <a:rPr lang="en-US" altLang="ko-KR" sz="20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/3</a:t>
            </a:r>
            <a:endParaRPr lang="ko-KR" altLang="en-US" sz="20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4768" y="2062712"/>
            <a:ext cx="7707719" cy="44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A is B</a:t>
            </a:r>
          </a:p>
        </p:txBody>
      </p:sp>
    </p:spTree>
    <p:extLst>
      <p:ext uri="{BB962C8B-B14F-4D97-AF65-F5344CB8AC3E}">
        <p14:creationId xmlns:p14="http://schemas.microsoft.com/office/powerpoint/2010/main" val="224605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36861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38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pPr>
              <a:buClr>
                <a:srgbClr val="2B004C"/>
              </a:buClr>
            </a:pPr>
            <a:r>
              <a:rPr lang="ko-KR" altLang="en-US" dirty="0">
                <a:solidFill>
                  <a:srgbClr val="2B004C"/>
                </a:solidFill>
              </a:rPr>
              <a:t>학습목표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4768" y="2010162"/>
            <a:ext cx="97245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600"/>
              </a:lnSpc>
              <a:defRPr sz="22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리스트 항목을 정렬할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조건을 활용해 리스트를 간결히 생성할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리스트를 얕게</a:t>
            </a:r>
            <a:r>
              <a:rPr lang="en-US" altLang="ko-KR" dirty="0"/>
              <a:t>, </a:t>
            </a:r>
            <a:r>
              <a:rPr lang="ko-KR" altLang="en-US" dirty="0"/>
              <a:t>깊게 대입할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연산자 </a:t>
            </a:r>
            <a:r>
              <a:rPr lang="en-US" altLang="ko-KR" dirty="0"/>
              <a:t>is</a:t>
            </a:r>
            <a:r>
              <a:rPr lang="ko-KR" altLang="en-US" dirty="0"/>
              <a:t>로 동일 객체임을 확인할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087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795752" y="3082849"/>
            <a:ext cx="6768662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리스트 항목 정렬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26376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12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reverse()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와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sort()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메소드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reverse(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리스트 항목 순서를 뒤집음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52487" y="2636838"/>
            <a:ext cx="3875087" cy="2248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one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잣밤배귤감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wlist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list(one)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wlist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잣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wlist.reverse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wlist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잣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0063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reverse()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와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sort()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메소드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sort(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리스트 항목 순서를 정렬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52487" y="2636838"/>
            <a:ext cx="3875087" cy="23923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one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잣밤배귤감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wlist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list(one)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wlist.sort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wlist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잣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wlist.sort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(reverse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True)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wlist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잣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83018" y="4051717"/>
            <a:ext cx="2702715" cy="29681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991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내장 함수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sorted()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8548240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리스트 항목의 순서를 정렬한 리스트를 반환하는 내장 함수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sorted( 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52486" y="2255839"/>
            <a:ext cx="5649913" cy="1833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fruit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’,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’,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복숭아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’,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파인애플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s_fruit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sorted(fruit)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s_fruit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복숭아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파인애플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fruit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복숭아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파인애플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44020" y="4238626"/>
            <a:ext cx="5649913" cy="985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rs_fruit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sorted(fruit, reverse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True)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rs_fruit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파인애플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복숭아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443152" y="4343666"/>
            <a:ext cx="1602048" cy="275799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7497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7" y="853501"/>
            <a:ext cx="8241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한 글자 단어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5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개와 과일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4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개로 구성되는 리스트 생성과 정렬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8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-1" y="2322969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03272" y="2514451"/>
            <a:ext cx="7669216" cy="38032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word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list(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삶꿈정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word.extend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복빛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(word)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word.sort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(word)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fruit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복숭아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자두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골드키위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(fruit)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fruit.sort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(reverse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True)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(fruit)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mix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word + fruit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(sorted(mix))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(sorted(mix, reverse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True))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3272" y="2113419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159318"/>
            <a:ext cx="6388101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글자 단어와 과일의 정렬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799" y="2159318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9273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7" y="853501"/>
            <a:ext cx="8241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-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한 글자 단어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5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개와 과일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4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개로 구성되는 리스트 생성과 정렬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03272" y="2946390"/>
            <a:ext cx="7669216" cy="1854207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삶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꿈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정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빛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꿈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빛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삶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정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,]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복숭아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자두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골드키위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자두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복숭아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골드키위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골드키위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꿈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복숭아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빛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삶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자두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정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정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자두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삶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빛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복숭아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꿈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골드키위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03273" y="2949887"/>
            <a:ext cx="657227" cy="1867645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3647465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03272" y="2241550"/>
            <a:ext cx="7669216" cy="687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번 줄의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복빛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은 리스트로 이전의 리스트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삶꿈정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뒤에 추가된다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03273" y="2245046"/>
            <a:ext cx="657227" cy="6844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2476954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주의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3338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에스코어 드림 6 Bold"/>
        <a:ea typeface="에스코어 드림 5 Medium"/>
        <a:cs typeface=""/>
      </a:majorFont>
      <a:minorFont>
        <a:latin typeface="에스코어 드림 4 Regular"/>
        <a:ea typeface="에스코어 드림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6922</TotalTime>
  <Words>1684</Words>
  <Application>Microsoft Office PowerPoint</Application>
  <PresentationFormat>와이드스크린</PresentationFormat>
  <Paragraphs>305</Paragraphs>
  <Slides>26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7" baseType="lpstr">
      <vt:lpstr>Noto Sans CJK KR Bold</vt:lpstr>
      <vt:lpstr>Noto Sans CJK KR Medium</vt:lpstr>
      <vt:lpstr>Noto Sans CJK KR Regular</vt:lpstr>
      <vt:lpstr>Noto Sans KR Black</vt:lpstr>
      <vt:lpstr>강원교육튼튼</vt:lpstr>
      <vt:lpstr>맑은 고딕</vt:lpstr>
      <vt:lpstr>에스코어 드림 4 Regular</vt:lpstr>
      <vt:lpstr>Arial</vt:lpstr>
      <vt:lpstr>DejaVu Sans Mono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work</dc:creator>
  <cp:lastModifiedBy>강환수</cp:lastModifiedBy>
  <cp:revision>478</cp:revision>
  <dcterms:created xsi:type="dcterms:W3CDTF">2020-07-21T20:23:05Z</dcterms:created>
  <dcterms:modified xsi:type="dcterms:W3CDTF">2022-01-24T08:01:26Z</dcterms:modified>
</cp:coreProperties>
</file>