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1518" r:id="rId2"/>
    <p:sldId id="1740" r:id="rId3"/>
    <p:sldId id="1826" r:id="rId4"/>
    <p:sldId id="1546" r:id="rId5"/>
    <p:sldId id="1782" r:id="rId6"/>
    <p:sldId id="1845" r:id="rId7"/>
    <p:sldId id="1846" r:id="rId8"/>
    <p:sldId id="1847" r:id="rId9"/>
    <p:sldId id="1813" r:id="rId10"/>
    <p:sldId id="1848" r:id="rId11"/>
    <p:sldId id="1849" r:id="rId12"/>
    <p:sldId id="1850" r:id="rId13"/>
    <p:sldId id="1851" r:id="rId14"/>
    <p:sldId id="1852" r:id="rId15"/>
    <p:sldId id="1853" r:id="rId16"/>
    <p:sldId id="1812" r:id="rId17"/>
    <p:sldId id="1854" r:id="rId18"/>
    <p:sldId id="1856" r:id="rId19"/>
    <p:sldId id="1855" r:id="rId20"/>
    <p:sldId id="1857" r:id="rId21"/>
    <p:sldId id="1858" r:id="rId22"/>
    <p:sldId id="1571" r:id="rId23"/>
    <p:sldId id="1843" r:id="rId24"/>
  </p:sldIdLst>
  <p:sldSz cx="12192000" cy="6858000"/>
  <p:notesSz cx="6858000" cy="9144000"/>
  <p:defaultTextStyle>
    <a:defPPr>
      <a:defRPr lang="ko-KR"/>
    </a:defPPr>
    <a:lvl1pPr marL="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7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orient="horz" pos="867" userDrawn="1">
          <p15:clr>
            <a:srgbClr val="A4A3A4"/>
          </p15:clr>
        </p15:guide>
        <p15:guide id="7" orient="horz" pos="3974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0" orient="horz" pos="1638" userDrawn="1">
          <p15:clr>
            <a:srgbClr val="A4A3A4"/>
          </p15:clr>
        </p15:guide>
        <p15:guide id="11" orient="horz" pos="14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선" initials="김경" lastIdx="1" clrIdx="0">
    <p:extLst>
      <p:ext uri="{19B8F6BF-5375-455C-9EA6-DF929625EA0E}">
        <p15:presenceInfo xmlns:p15="http://schemas.microsoft.com/office/powerpoint/2012/main" userId="b21f20f96f89b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2B004C"/>
    <a:srgbClr val="8970A8"/>
    <a:srgbClr val="0070C0"/>
    <a:srgbClr val="0F77C1"/>
    <a:srgbClr val="006601"/>
    <a:srgbClr val="FEFEFE"/>
    <a:srgbClr val="2A007A"/>
    <a:srgbClr val="D9D9D9"/>
    <a:srgbClr val="39A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14" y="300"/>
      </p:cViewPr>
      <p:guideLst>
        <p:guide pos="2887"/>
        <p:guide orient="horz" pos="572"/>
        <p:guide orient="horz" pos="1139"/>
        <p:guide orient="horz" pos="867"/>
        <p:guide orient="horz" pos="3974"/>
        <p:guide orient="horz" pos="1003"/>
        <p:guide orient="horz" pos="1638"/>
        <p:guide orient="horz" pos="145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19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18AD8-5B72-42E1-8DF0-3C0B60BE217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F8971-CAF1-4F2E-8170-4F9474706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193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68E5-E584-4201-B07F-41281097F975}" type="datetimeFigureOut">
              <a:rPr lang="ko-KR" altLang="en-US" smtClean="0"/>
              <a:pPr/>
              <a:t>2022-01-25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6E2A-247A-4D58-805E-D96C39E33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3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18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495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16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129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887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074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1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4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트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9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792966" y="2150806"/>
            <a:ext cx="6774820" cy="291557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 w="19050"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 latinLnBrk="0"/>
            <a:endParaRPr lang="ko-KR" altLang="en-US" sz="8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444292" y="3764286"/>
            <a:ext cx="1870587" cy="1360762"/>
            <a:chOff x="1698292" y="3764286"/>
            <a:chExt cx="1870587" cy="1360762"/>
          </a:xfrm>
        </p:grpSpPr>
        <p:sp>
          <p:nvSpPr>
            <p:cNvPr id="14" name="이등변 삼각형 13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623392" y="1592788"/>
            <a:ext cx="785812" cy="571640"/>
            <a:chOff x="1698292" y="3764286"/>
            <a:chExt cx="1870587" cy="1360762"/>
          </a:xfrm>
        </p:grpSpPr>
        <p:sp>
          <p:nvSpPr>
            <p:cNvPr id="17" name="이등변 삼각형 16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9" name="직사각형 18"/>
          <p:cNvSpPr/>
          <p:nvPr userDrawn="1"/>
        </p:nvSpPr>
        <p:spPr>
          <a:xfrm>
            <a:off x="3468576" y="5131996"/>
            <a:ext cx="5423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kern="1200" spc="10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2A006D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PYTHON PROGRAMMING</a:t>
            </a:r>
            <a:endParaRPr lang="ko-KR" altLang="en-US" sz="2000" kern="1200" spc="10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2A006D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80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2997431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GOAL 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637" y="238125"/>
            <a:ext cx="2047193" cy="382143"/>
          </a:xfrm>
          <a:prstGeom prst="rect">
            <a:avLst/>
          </a:prstGeom>
          <a:effectLst/>
        </p:spPr>
      </p:pic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5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정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3777508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SUMMARY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637" y="238125"/>
            <a:ext cx="2047193" cy="382143"/>
          </a:xfrm>
          <a:prstGeom prst="rect">
            <a:avLst/>
          </a:prstGeom>
          <a:effectLst/>
        </p:spPr>
      </p:pic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6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204791" y="5422900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4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26336"/>
            <a:ext cx="3150604" cy="49215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4038600" y="650149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610600" y="6501490"/>
            <a:ext cx="2743200" cy="365125"/>
          </a:xfrm>
        </p:spPr>
        <p:txBody>
          <a:bodyPr/>
          <a:lstStyle/>
          <a:p>
            <a:fld id="{C2CAEC80-8439-4797-8FA2-50FAF2D16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79424" y="227279"/>
            <a:ext cx="4589564" cy="49120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A585B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488888" y="240975"/>
            <a:ext cx="2353905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3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</a:t>
            </a:r>
            <a:r>
              <a:rPr lang="ko-KR" altLang="en-US" sz="23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프로그래밍</a:t>
            </a:r>
            <a:endParaRPr lang="en-US" altLang="ko-KR" sz="23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2842791" y="247833"/>
            <a:ext cx="4526197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항목의 순서나 내용을 수정할 수 없는 </a:t>
            </a:r>
            <a:r>
              <a:rPr lang="ko-KR" altLang="en-US" sz="2100" spc="-100" baseline="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튜플</a:t>
            </a:r>
            <a:endParaRPr lang="ko-KR" altLang="en-US" sz="21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04791" y="5437414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65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4038600" y="65014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610600" y="65014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479" y="238125"/>
            <a:ext cx="2051509" cy="3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0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5" r:id="rId4"/>
    <p:sldLayoutId id="2147483663" r:id="rId5"/>
    <p:sldLayoutId id="2147483662" r:id="rId6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3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5350" y="3938058"/>
            <a:ext cx="476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006600" y="3692525"/>
            <a:ext cx="2540000" cy="4910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19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차시</a:t>
            </a:r>
            <a:r>
              <a:rPr lang="ko-KR" altLang="en-US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endParaRPr lang="ko-KR" altLang="en-US" sz="2800" dirty="0">
              <a:solidFill>
                <a:srgbClr val="2B004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5350" y="4360610"/>
            <a:ext cx="4762500" cy="1668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항목의 순서나 내용을</a:t>
            </a:r>
            <a:endParaRPr lang="en-US" altLang="ko-KR" sz="4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수정할 수 없는 </a:t>
            </a:r>
            <a:r>
              <a:rPr lang="ko-KR" altLang="en-US" sz="40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튜플</a:t>
            </a:r>
            <a:endParaRPr lang="ko-KR" altLang="en-US" sz="4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49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432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한 글자의 단어로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슬라이싱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이해하기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03271" y="2235968"/>
            <a:ext cx="8448305" cy="3223537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‘BTS’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볼빨간사춘기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‘BTS’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블랙핑크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태연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작은 것들을 위한 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나만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소우주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‘Kill This Love’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BTS: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작은 것들을 위한 시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볼빨간사춘기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나만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봄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BTS: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소우주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블랙핑크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Kill This Love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태연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사계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03273" y="2235969"/>
            <a:ext cx="657227" cy="3223536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1" y="3672111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03271" y="1602766"/>
            <a:ext cx="8448305" cy="608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print()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는 빈 줄을 삽입하기 위해 사용한다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03272" y="1602766"/>
            <a:ext cx="657227" cy="6082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1783888"/>
            <a:ext cx="65722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3654731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46893" y="2605741"/>
            <a:ext cx="6728227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튜플에도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endParaRPr lang="en-US" altLang="ko-KR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적용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3.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2320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+ * sorted() del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1979022"/>
            <a:ext cx="7669216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튜플을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연결한 새로운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튜플을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반환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75138" y="3452060"/>
            <a:ext cx="8046134" cy="24780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‘BTS’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블랙핑크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‘BTS’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블랙핑크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days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‘1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학기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학기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(days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‘1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학기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학기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‘1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학기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학기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‘1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학기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학기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‘1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학기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학기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2387145"/>
            <a:ext cx="8182181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2944239"/>
            <a:ext cx="7669216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항목이 횟수만큼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반복된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튜플을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반환</a:t>
            </a:r>
          </a:p>
        </p:txBody>
      </p:sp>
    </p:spTree>
    <p:extLst>
      <p:ext uri="{BB962C8B-B14F-4D97-AF65-F5344CB8AC3E}">
        <p14:creationId xmlns:p14="http://schemas.microsoft.com/office/powerpoint/2010/main" val="3816244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+ * sorted() del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내장 함수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sorted( 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1979022"/>
            <a:ext cx="7669216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튜플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항목의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순서를 정렬한 리스트를 반환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75138" y="2564558"/>
            <a:ext cx="8046134" cy="24780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fruit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파인애플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sorted(fruit)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(type(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&lt;class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‘list’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파인애플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(sorted(fruit, reverse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True))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파인애플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(fruit)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복숭아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파인애플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38494" y="3442316"/>
            <a:ext cx="1555506" cy="20888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93738" y="3442316"/>
            <a:ext cx="3432461" cy="20888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31937" y="3956566"/>
            <a:ext cx="1375063" cy="20888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48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+ * sorted() del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문장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1979022"/>
            <a:ext cx="7669216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튜플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변수 자체의 제거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75138" y="2604900"/>
            <a:ext cx="8046134" cy="17788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‘BTS’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장범준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블랙핑크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잔나비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del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kpop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Traceback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(most recent call last):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File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“&lt;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stdin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&gt;”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,line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 &lt;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module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NameError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name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is not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defined</a:t>
            </a:r>
          </a:p>
        </p:txBody>
      </p:sp>
    </p:spTree>
    <p:extLst>
      <p:ext uri="{BB962C8B-B14F-4D97-AF65-F5344CB8AC3E}">
        <p14:creationId xmlns:p14="http://schemas.microsoft.com/office/powerpoint/2010/main" val="285015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432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요일에 영어 단어를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튜플로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생성해 출력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15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841419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1" y="2008326"/>
            <a:ext cx="9066869" cy="322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wednesday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thursday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friday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saturday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(‘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’)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로 하면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튜플이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아니고 문자열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day2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day3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D0404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(type(day))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(day)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day2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day3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D0404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(day)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3274" y="1617801"/>
            <a:ext cx="906686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677768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영어 요일 단어로 구성된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튜플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만들기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136538" y="1663700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6638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432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요일에 영어 단어를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튜플로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생성해 출력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03272" y="2235970"/>
            <a:ext cx="9550964" cy="1488866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&lt;class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‘tuple’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wednesday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thursday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friday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saturday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wednesday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thursday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friday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saturday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03273" y="2235970"/>
            <a:ext cx="657227" cy="1488866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1" y="2804778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03271" y="1602766"/>
            <a:ext cx="9550965" cy="608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번 줄의 콤마는 반드시 필요하다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.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03272" y="1602766"/>
            <a:ext cx="657227" cy="6082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1783888"/>
            <a:ext cx="65722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3683530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46893" y="2605741"/>
            <a:ext cx="6728227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endParaRPr lang="en-US" altLang="ko-KR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/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lab1, lab2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4.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0795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Lab1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18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865768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3273" y="1642150"/>
            <a:ext cx="1055052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2117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스포츠 종목과 팀원 수를 리스트로 적절히 출력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9555851" y="1688049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실전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2074991"/>
            <a:ext cx="10550527" cy="3976185"/>
          </a:xfrm>
          <a:prstGeom prst="rect">
            <a:avLst/>
          </a:prstGeom>
          <a:solidFill>
            <a:srgbClr val="F3EAFA"/>
          </a:solidFill>
        </p:spPr>
        <p:txBody>
          <a:bodyPr wrap="square" rtlCol="0" anchor="t">
            <a:noAutofit/>
          </a:bodyPr>
          <a:lstStyle/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다음과 같이 스포츠 종목과 팀원 수로 구성된 리스트로 적절히 출력하는 프로그램을 작성하자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sports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축구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야구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농구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배구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위 종목에 대응하는 팀원 수를 항목으로 구성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또한 위 두 리스트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sports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 </a:t>
            </a:r>
            <a:r>
              <a:rPr lang="en-US" altLang="ko-KR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num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으로 다음 중첩된 리스트를 만들어 종목과 팀원 수를 적절히 출력하는 코드도 포함 시키자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축구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야구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농구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배구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]]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마지막으로 두 리스트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sports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 </a:t>
            </a:r>
            <a:r>
              <a:rPr lang="en-US" altLang="ko-KR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num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을 갖고 리스트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컴프리헨션으로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다음 구조의 중첩된 리스트도 만들어 종목과 팀원 수를 적절히 출력하는 코드도 포함시켜 보자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축구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야구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농구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배구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]]</a:t>
            </a: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39425" y="2617356"/>
            <a:ext cx="4552804" cy="9386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12154" y="3091857"/>
            <a:ext cx="4336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축구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11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명 야구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9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명 농구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5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명 배구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6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명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D0404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10174" y="2687164"/>
            <a:ext cx="1079495" cy="348813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910175" y="2687164"/>
            <a:ext cx="107949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실행결과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375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Lab1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03271" y="1611311"/>
            <a:ext cx="7669217" cy="1654403"/>
          </a:xfrm>
          <a:prstGeom prst="rect">
            <a:avLst/>
          </a:prstGeom>
          <a:solidFill>
            <a:srgbClr val="EB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03273" y="1611312"/>
            <a:ext cx="3367894" cy="373258"/>
          </a:xfrm>
          <a:prstGeom prst="rect">
            <a:avLst/>
          </a:prstGeom>
          <a:solidFill>
            <a:srgbClr val="39A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1" y="1648586"/>
            <a:ext cx="328021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문제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이해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(Understanding)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3271" y="2084209"/>
            <a:ext cx="76369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리스트 생성과 리스트 </a:t>
            </a:r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컴프리헨션으로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다양한 구조의 리스트를 만든다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</a:p>
          <a:p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만들어진 리스트에서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for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문으로 항목을 적절히 출력하도록 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for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문에서 시퀀스로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range(4)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또는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range(2)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사용할지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리스트 자체를 사용할지를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선택하도록 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72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6861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38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학습개요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328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6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 err="1"/>
              <a:t>튜플의</a:t>
            </a:r>
            <a:r>
              <a:rPr lang="ko-KR" altLang="en-US" dirty="0"/>
              <a:t> 이해</a:t>
            </a:r>
          </a:p>
          <a:p>
            <a:r>
              <a:rPr lang="en-US" altLang="ko-KR" dirty="0"/>
              <a:t>… </a:t>
            </a:r>
            <a:r>
              <a:rPr lang="ko-KR" altLang="en-US" dirty="0" err="1"/>
              <a:t>튜플</a:t>
            </a:r>
            <a:r>
              <a:rPr lang="ko-KR" altLang="en-US" dirty="0"/>
              <a:t> 생성</a:t>
            </a:r>
          </a:p>
          <a:p>
            <a:r>
              <a:rPr lang="en-US" altLang="ko-KR" dirty="0"/>
              <a:t>… </a:t>
            </a:r>
            <a:r>
              <a:rPr lang="ko-KR" altLang="en-US" dirty="0" err="1"/>
              <a:t>튜플에도</a:t>
            </a:r>
            <a:r>
              <a:rPr lang="ko-KR" altLang="en-US" dirty="0"/>
              <a:t> 적용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… </a:t>
            </a:r>
            <a:r>
              <a:rPr lang="ko-KR" altLang="en-US" dirty="0"/>
              <a:t>프로젝트 </a:t>
            </a:r>
            <a:r>
              <a:rPr lang="en-US" altLang="ko-KR" dirty="0"/>
              <a:t>lab1, lab2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5A481-0C12-4D2A-92F3-5D0CE0143988}"/>
              </a:ext>
            </a:extLst>
          </p:cNvPr>
          <p:cNvSpPr txBox="1"/>
          <p:nvPr/>
        </p:nvSpPr>
        <p:spPr>
          <a:xfrm>
            <a:off x="1252005" y="3334335"/>
            <a:ext cx="7669216" cy="1146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+, *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내장 함수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sorted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튜플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자체 제거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del</a:t>
            </a:r>
          </a:p>
        </p:txBody>
      </p:sp>
    </p:spTree>
    <p:extLst>
      <p:ext uri="{BB962C8B-B14F-4D97-AF65-F5344CB8AC3E}">
        <p14:creationId xmlns:p14="http://schemas.microsoft.com/office/powerpoint/2010/main" val="3428240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Lab2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20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619029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3273" y="1395411"/>
            <a:ext cx="9719585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455378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햄버거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콤보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번호를 받아 주문 가격 표시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796410" y="1441310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실전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828251"/>
            <a:ext cx="9719584" cy="4480474"/>
          </a:xfrm>
          <a:prstGeom prst="rect">
            <a:avLst/>
          </a:prstGeom>
          <a:solidFill>
            <a:srgbClr val="F3EAFA"/>
          </a:solidFill>
        </p:spPr>
        <p:txBody>
          <a:bodyPr wrap="square" rtlCol="0" anchor="t">
            <a:noAutofit/>
          </a:bodyPr>
          <a:lstStyle/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이번에는 햄버거 주문을 구현해 보자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주문을 위해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콤보의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종류와 수량을</a:t>
            </a: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입력  받아 주문한 내역과 가격 그리고 총 주문 가격을 출력하는 프로그램을</a:t>
            </a: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작성해 보자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주문 종류는 오른쪽과 같으며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을 입력하면 주문을 종료한다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콤보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종류와 수량을 한 번에 입력 받으면 주문 내역과 총 가격을 표시하고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</a:t>
            </a: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주문이 종료되면 총 주문 가격을 출력한다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이미 커피 주문은 이전 단원에서 살펴봤다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이번에는 주문 리스트 가격을</a:t>
            </a: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이번 단원에서 배운 리스트나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튜플로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사용하면 훨씬 간결하다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주문에 </a:t>
            </a: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사용하는 번호와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menu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 항목 첨자 번호를 같게 하면 편리하다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물론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price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 가격 리스트와 메뉴가 맞으면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menu[</a:t>
            </a:r>
            <a:r>
              <a:rPr lang="en-US" altLang="ko-KR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 가격이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price[</a:t>
            </a:r>
            <a:r>
              <a:rPr lang="en-US" altLang="ko-KR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가 된다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menu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주문종료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올인원팩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투게더팩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트리오팩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패밀리팩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price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11557" y="1862815"/>
            <a:ext cx="2833930" cy="2149563"/>
          </a:xfrm>
          <a:prstGeom prst="rect">
            <a:avLst/>
          </a:prstGeom>
          <a:noFill/>
          <a:ln w="28575">
            <a:solidFill>
              <a:srgbClr val="2B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주문할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콤보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번호와 수량을 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계속 입력하세요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  <a:endParaRPr lang="en-US" altLang="ko-KR" sz="1600" b="1" dirty="0"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201613"/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주문종료</a:t>
            </a:r>
            <a:endParaRPr lang="en-US" altLang="ko-KR" sz="1600" b="1" dirty="0"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201613"/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dirty="0"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올인원팩</a:t>
            </a:r>
            <a:r>
              <a:rPr lang="en-US" altLang="ko-KR" sz="16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</a:t>
            </a:r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6000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</a:t>
            </a:r>
            <a:endParaRPr lang="en-US" altLang="ko-KR" sz="1600" b="1" dirty="0"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201613"/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투게더팩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7000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</a:t>
            </a:r>
            <a:endParaRPr lang="en-US" altLang="ko-KR" sz="1600" b="1" dirty="0"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201613"/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dirty="0"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트리오팩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8000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</a:t>
            </a:r>
            <a:endParaRPr lang="en-US" altLang="ko-KR" sz="1600" b="1" dirty="0"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201613"/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패밀리팩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10000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</a:t>
            </a:r>
            <a:endParaRPr lang="en-US" altLang="ko-KR" sz="1600" b="1" dirty="0"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201613"/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 </a:t>
            </a:r>
            <a:r>
              <a:rPr lang="en-US" altLang="ko-KR" sz="1600" b="1" dirty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2 2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23588" y="4120042"/>
            <a:ext cx="2180708" cy="208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39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Lab2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03271" y="1611311"/>
            <a:ext cx="7669217" cy="1451203"/>
          </a:xfrm>
          <a:prstGeom prst="rect">
            <a:avLst/>
          </a:prstGeom>
          <a:solidFill>
            <a:srgbClr val="EB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03273" y="1611312"/>
            <a:ext cx="3367894" cy="373258"/>
          </a:xfrm>
          <a:prstGeom prst="rect">
            <a:avLst/>
          </a:prstGeom>
          <a:solidFill>
            <a:srgbClr val="39A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1" y="1648586"/>
            <a:ext cx="328021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문제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이해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(Understanding)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3271" y="2084209"/>
            <a:ext cx="7636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햄버거의 종류가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에서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까지 이며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0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 입력되면 주문을 종료한다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표준 입력으로 종류와 수량을 입력 받아 중간 주문 가격을 출력한다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주문이 완료되면 총 주문 가격을 출력한다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715950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00649"/>
            <a:ext cx="814630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 err="1"/>
              <a:t>튜플의</a:t>
            </a:r>
            <a:r>
              <a:rPr lang="ko-KR" altLang="en-US" dirty="0"/>
              <a:t> 이해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/3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663" y="3509800"/>
            <a:ext cx="9844480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 err="1"/>
              <a:t>튜플</a:t>
            </a:r>
            <a:r>
              <a:rPr lang="ko-KR" altLang="en-US" dirty="0"/>
              <a:t> 생성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7857506" y="5736606"/>
            <a:ext cx="395845" cy="395845"/>
            <a:chOff x="7837714" y="5716814"/>
            <a:chExt cx="435429" cy="435429"/>
          </a:xfrm>
        </p:grpSpPr>
        <p:sp>
          <p:nvSpPr>
            <p:cNvPr id="8" name="타원 7"/>
            <p:cNvSpPr/>
            <p:nvPr/>
          </p:nvSpPr>
          <p:spPr>
            <a:xfrm>
              <a:off x="7837714" y="5716814"/>
              <a:ext cx="435429" cy="435429"/>
            </a:xfrm>
            <a:prstGeom prst="ellipse">
              <a:avLst/>
            </a:prstGeom>
            <a:solidFill>
              <a:srgbClr val="C8C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" name="갈매기형 수장 8"/>
            <p:cNvSpPr/>
            <p:nvPr/>
          </p:nvSpPr>
          <p:spPr>
            <a:xfrm>
              <a:off x="7936928" y="5806956"/>
              <a:ext cx="239905" cy="239905"/>
            </a:xfrm>
            <a:prstGeom prst="chevron">
              <a:avLst/>
            </a:prstGeom>
            <a:solidFill>
              <a:srgbClr val="370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9655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00649"/>
            <a:ext cx="814630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 err="1"/>
              <a:t>튜플에도</a:t>
            </a:r>
            <a:r>
              <a:rPr lang="ko-KR" altLang="en-US" dirty="0"/>
              <a:t> 적용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/2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4766" y="1944959"/>
            <a:ext cx="770771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+, *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내장 함수 </a:t>
            </a:r>
            <a:r>
              <a:rPr lang="en-US" altLang="ko-KR" dirty="0"/>
              <a:t>sorted</a:t>
            </a:r>
          </a:p>
          <a:p>
            <a:r>
              <a:rPr lang="en-US" altLang="ko-KR" dirty="0"/>
              <a:t>… </a:t>
            </a:r>
            <a:r>
              <a:rPr lang="ko-KR" altLang="en-US" dirty="0" err="1"/>
              <a:t>튜플</a:t>
            </a:r>
            <a:r>
              <a:rPr lang="ko-KR" altLang="en-US" dirty="0"/>
              <a:t> 자체 제거</a:t>
            </a:r>
            <a:r>
              <a:rPr lang="en-US" altLang="ko-KR" dirty="0"/>
              <a:t>: 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0663" y="3509800"/>
            <a:ext cx="9844480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프로젝트 </a:t>
            </a:r>
            <a:r>
              <a:rPr lang="en-US" altLang="ko-KR" dirty="0"/>
              <a:t>lab1, lab2</a:t>
            </a:r>
          </a:p>
        </p:txBody>
      </p:sp>
    </p:spTree>
    <p:extLst>
      <p:ext uri="{BB962C8B-B14F-4D97-AF65-F5344CB8AC3E}">
        <p14:creationId xmlns:p14="http://schemas.microsoft.com/office/powerpoint/2010/main" val="183195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764768" y="1947102"/>
            <a:ext cx="77077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6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 err="1"/>
              <a:t>튜플은</a:t>
            </a:r>
            <a:r>
              <a:rPr lang="ko-KR" altLang="en-US" dirty="0"/>
              <a:t> 수정할 수 없다는 특징을 설명할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… </a:t>
            </a:r>
            <a:r>
              <a:rPr lang="ko-KR" altLang="en-US" dirty="0" err="1"/>
              <a:t>튜플을</a:t>
            </a:r>
            <a:r>
              <a:rPr lang="ko-KR" altLang="en-US" dirty="0"/>
              <a:t> 생성할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… </a:t>
            </a:r>
            <a:r>
              <a:rPr lang="ko-KR" altLang="en-US" dirty="0" err="1"/>
              <a:t>튜플을</a:t>
            </a:r>
            <a:r>
              <a:rPr lang="ko-KR" altLang="en-US" dirty="0"/>
              <a:t> 연결</a:t>
            </a:r>
            <a:r>
              <a:rPr lang="en-US" altLang="ko-KR" dirty="0"/>
              <a:t>, </a:t>
            </a:r>
            <a:r>
              <a:rPr lang="ko-KR" altLang="en-US" dirty="0"/>
              <a:t>반복할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… </a:t>
            </a:r>
            <a:r>
              <a:rPr lang="ko-KR" altLang="en-US" dirty="0" err="1"/>
              <a:t>튜플을</a:t>
            </a:r>
            <a:r>
              <a:rPr lang="ko-KR" altLang="en-US" dirty="0"/>
              <a:t> 정렬해 리스트를 생성할 수 있다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0663" y="1138750"/>
            <a:ext cx="26993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3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395538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46893" y="3022598"/>
            <a:ext cx="6728227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튜플의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이해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26376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12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수정할 수 없는 항목의 나열인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튜플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튜플은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리스트와 달리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항목의 순서나 내용의 수정이 불가능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1979022"/>
            <a:ext cx="7669216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콤마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구분된 항목 표현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각각의 항목은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문자열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리스트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튜플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등 제한이 없음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2745339"/>
            <a:ext cx="7242848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튜플은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괄호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(parentheses) (…)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사이에 항목을 기술</a:t>
            </a:r>
          </a:p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괄호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가능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75137" y="3586530"/>
            <a:ext cx="7697351" cy="12813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singer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‘BTS’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볼빨간사춘기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‘BTS’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블랙핑크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태연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credit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2020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2020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space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낮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05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수정할 수 없는 항목의 나열인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튜플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빈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튜플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1979022"/>
            <a:ext cx="7669216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()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tuple( 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75138" y="2806603"/>
            <a:ext cx="3331196" cy="1483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empty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type(empty1)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class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‘tuple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(empty1)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230032" y="3939278"/>
            <a:ext cx="230468" cy="20888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75137" y="4401740"/>
            <a:ext cx="3331196" cy="10205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empty2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tuple()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(empty2)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4091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수정할 수 없는 항목의 나열인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튜플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항목이 하나인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튜플을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표현할 때는 마지막에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콤마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반드시 붙임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75138" y="2322511"/>
            <a:ext cx="3229596" cy="12947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inta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tupa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tupa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39892" y="3240034"/>
            <a:ext cx="421267" cy="20888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3608664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46893" y="3022598"/>
            <a:ext cx="6728227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튜플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생성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01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432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K-pop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가수와 곡으로 구성된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튜플의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참조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841419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1" y="2008326"/>
            <a:ext cx="9066869" cy="322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singer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‘BTS’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볼빨간사춘기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‘BTS’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블랙핑크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태연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song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작은 것들을 위한 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나만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소우주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‘Kill This Love’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(singer)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(song)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singer.count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‘BTS’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singer.index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볼빨간사춘기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singer.index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‘BTS’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(singer)):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‘%s: %s’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 (singer[_], song[_]))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3274" y="1617801"/>
            <a:ext cx="906686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677768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K-pop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가수와 곡으로 구성된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튜플의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136538" y="1663700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623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에스코어 드림 6 Bold"/>
        <a:ea typeface="에스코어 드림 5 Medium"/>
        <a:cs typeface=""/>
      </a:majorFont>
      <a:minorFont>
        <a:latin typeface="에스코어 드림 4 Regular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9893</TotalTime>
  <Words>1359</Words>
  <Application>Microsoft Office PowerPoint</Application>
  <PresentationFormat>와이드스크린</PresentationFormat>
  <Paragraphs>230</Paragraphs>
  <Slides>23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Noto Sans CJK KR Bold</vt:lpstr>
      <vt:lpstr>Noto Sans CJK KR Regular</vt:lpstr>
      <vt:lpstr>Noto Sans KR Black</vt:lpstr>
      <vt:lpstr>강원교육튼튼</vt:lpstr>
      <vt:lpstr>나눔고딕코딩</vt:lpstr>
      <vt:lpstr>맑은 고딕</vt:lpstr>
      <vt:lpstr>에스코어 드림 4 Regular</vt:lpstr>
      <vt:lpstr>Arial</vt:lpstr>
      <vt:lpstr>DejaVu Sans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work</dc:creator>
  <cp:lastModifiedBy>강환수</cp:lastModifiedBy>
  <cp:revision>622</cp:revision>
  <dcterms:created xsi:type="dcterms:W3CDTF">2020-07-21T20:23:05Z</dcterms:created>
  <dcterms:modified xsi:type="dcterms:W3CDTF">2022-01-24T23:42:36Z</dcterms:modified>
</cp:coreProperties>
</file>