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585" r:id="rId2"/>
    <p:sldId id="1586" r:id="rId3"/>
    <p:sldId id="1546" r:id="rId4"/>
    <p:sldId id="1563" r:id="rId5"/>
    <p:sldId id="1587" r:id="rId6"/>
    <p:sldId id="1576" r:id="rId7"/>
    <p:sldId id="1577" r:id="rId8"/>
    <p:sldId id="1565" r:id="rId9"/>
    <p:sldId id="1578" r:id="rId10"/>
    <p:sldId id="1579" r:id="rId11"/>
    <p:sldId id="1566" r:id="rId12"/>
    <p:sldId id="1580" r:id="rId13"/>
    <p:sldId id="1581" r:id="rId14"/>
    <p:sldId id="1582" r:id="rId15"/>
    <p:sldId id="1567" r:id="rId16"/>
    <p:sldId id="1583" r:id="rId17"/>
    <p:sldId id="1568" r:id="rId18"/>
    <p:sldId id="1584" r:id="rId19"/>
    <p:sldId id="1558" r:id="rId20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orient="horz" pos="1631">
          <p15:clr>
            <a:srgbClr val="A4A3A4"/>
          </p15:clr>
        </p15:guide>
        <p15:guide id="13" pos="578">
          <p15:clr>
            <a:srgbClr val="A4A3A4"/>
          </p15:clr>
        </p15:guide>
        <p15:guide id="14" pos="3811">
          <p15:clr>
            <a:srgbClr val="A4A3A4"/>
          </p15:clr>
        </p15:guide>
        <p15:guide id="15" pos="5318">
          <p15:clr>
            <a:srgbClr val="A4A3A4"/>
          </p15:clr>
        </p15:guide>
        <p15:guide id="16" pos="8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00"/>
    <a:srgbClr val="6600CC"/>
    <a:srgbClr val="201929"/>
    <a:srgbClr val="370086"/>
    <a:srgbClr val="C8C0D3"/>
    <a:srgbClr val="FFFFFF"/>
    <a:srgbClr val="D9D9D9"/>
    <a:srgbClr val="FFFFCC"/>
    <a:srgbClr val="C8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704" autoAdjust="0"/>
  </p:normalViewPr>
  <p:slideViewPr>
    <p:cSldViewPr snapToGrid="0">
      <p:cViewPr varScale="1">
        <p:scale>
          <a:sx n="124" d="100"/>
          <a:sy n="124" d="100"/>
        </p:scale>
        <p:origin x="180" y="78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094"/>
        <p:guide orient="horz" pos="1661"/>
        <p:guide orient="horz" pos="1412"/>
        <p:guide orient="horz" pos="1631"/>
        <p:guide pos="578"/>
        <p:guide pos="3811"/>
        <p:guide pos="5318"/>
        <p:guide pos="8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5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6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79422" y="227279"/>
            <a:ext cx="3421353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359610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키와 값인 쌍의 나열인 </a:t>
            </a: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79" y="238125"/>
            <a:ext cx="2051509" cy="3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20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키와 값인 쌍의 나열인 </a:t>
            </a: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36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강좌 정보로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생성해 각각의 항목 값 참조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강좌 정보로 구성된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생성과 참조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1" y="2054814"/>
            <a:ext cx="7669216" cy="27399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강좌명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기초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개설년도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학점시수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교수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김민국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기초 김민국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273" y="2054814"/>
            <a:ext cx="657227" cy="273992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92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dict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사용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dict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일련의 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쌍으로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 형식과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형식을 모두 사용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607179"/>
            <a:ext cx="8429625" cy="2453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96519" y="3350731"/>
            <a:ext cx="1525905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6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dict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사용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dict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844232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키가 단순 문자열이면 간단히 월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‘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monday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키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항목 나열로도 지정 가능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471014"/>
            <a:ext cx="8429625" cy="1972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52539" y="2529629"/>
            <a:ext cx="280886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46877" y="2506184"/>
            <a:ext cx="280886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73409" y="2517906"/>
            <a:ext cx="280886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284896" y="3785837"/>
            <a:ext cx="844232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 입력 오류 발생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85875" y="4206031"/>
            <a:ext cx="9335233" cy="1972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{'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':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day1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SyntaxError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expression cannot contain assignment, perhaps you meant "=="? 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day1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SyntaxError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expression cannot contain assignment, perhaps you meant "=="?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46667" y="5458819"/>
            <a:ext cx="140443" cy="26963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891862" y="4217218"/>
            <a:ext cx="0" cy="207846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52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48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방탄소년단 정보를 저장하는 다양한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 방법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03270" y="1645768"/>
            <a:ext cx="8353430" cy="4793132"/>
            <a:chOff x="803271" y="1645768"/>
            <a:chExt cx="7669218" cy="4793132"/>
          </a:xfrm>
        </p:grpSpPr>
        <p:sp>
          <p:nvSpPr>
            <p:cNvPr id="12" name="직사각형 11"/>
            <p:cNvSpPr/>
            <p:nvPr/>
          </p:nvSpPr>
          <p:spPr>
            <a:xfrm>
              <a:off x="803272" y="2050360"/>
              <a:ext cx="7669216" cy="38805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ctr"/>
            <a:lstStyle/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  bts1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그룹명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방탄소년단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인원수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7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리더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김남준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  bts1[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소속사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빅히트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엔터테인먼트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;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 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(bts1)    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4  bts2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dict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([[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그룹명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방탄소년단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], 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인원수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7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]])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5 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(bts2)    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6  bts3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dict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(((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리더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김남준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), (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소속사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빅히트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엔터테인먼트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)))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7 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(bts3)    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8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9 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bts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dict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그룹명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방탄소년단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인원수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7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리더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김남준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소속사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빅히트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엔터테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10 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인먼트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11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#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구성원 추가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12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bts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구성원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'RM'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진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슈가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제이홉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지민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뷔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정국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13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14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bts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#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전체 출력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15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bts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구성원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])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#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구성원 출력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03273" y="1645768"/>
              <a:ext cx="7669216" cy="3905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803273" y="1705735"/>
              <a:ext cx="657143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ts val="2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[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코딩실습</a:t>
              </a:r>
              <a:r>
                <a: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] 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방탄소년단 정보를 저장하는 다양한 </a:t>
              </a:r>
              <a:r>
                <a:rPr lang="ko-KR" altLang="en-US" sz="2000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딕셔너리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생성과 참조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6781800" y="1691667"/>
              <a:ext cx="16764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0">
                <a:lnSpc>
                  <a:spcPts val="2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6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FF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난이도 기본</a:t>
              </a:r>
              <a:endPara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03271" y="5930900"/>
              <a:ext cx="7669218" cy="50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" bIns="36000" rtlCol="0" anchor="ctr"/>
            <a:lstStyle/>
            <a:p>
              <a:pPr marL="533400" indent="-533400">
                <a:buClr>
                  <a:srgbClr val="6600CC"/>
                </a:buClr>
                <a:buFont typeface="Noto Sans CJK KR Bold" panose="020B0800000000000000" pitchFamily="34" charset="-127"/>
                <a:buChar char="✚"/>
              </a:pPr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9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번 줄에서 키인 </a:t>
              </a:r>
              <a:r>
                <a:rPr lang="ko-KR" altLang="en-US" sz="1800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그룹명</a:t>
              </a:r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, 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인원수 등에는 따옴표를 붙이면 안 된다</a:t>
              </a:r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.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3273" y="5930900"/>
              <a:ext cx="604854" cy="5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white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주의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35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48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방탄소년단 정보를 저장하는 다양한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 방법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2" y="1645768"/>
            <a:ext cx="8353428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705735"/>
            <a:ext cx="71577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방탄소년단 정보를 저장하는 다양한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생성과 참조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315176" y="1691667"/>
            <a:ext cx="182596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271" y="2054814"/>
            <a:ext cx="8337866" cy="2974386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288000" bIns="36000" rtlCol="0" anchor="ctr"/>
          <a:lstStyle/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그룹명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방탄소년단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인원수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리더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김남준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소속사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빅히트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엔터테인먼트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그룹명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방탄소년단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인원수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리더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김남준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소속사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빅히트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엔터테인먼트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그룹명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방탄소년단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인원수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리더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':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김남준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소속사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빅히트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엔터테인먼트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구성원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'RM'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슈가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제이홉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지민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정국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]}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'RM'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슈가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제이홉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지민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정국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3273" y="2054814"/>
            <a:ext cx="657227" cy="297438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03271" y="5045810"/>
            <a:ext cx="8337866" cy="1081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1257300" indent="-1257300" latinLnBrk="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방탄소년단의 주요 히트곡을 키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‘songs’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 두세 곡 저장해 출력하는 프로그램을 추가해보자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18" name="내용 개체 틀 5"/>
          <p:cNvPicPr>
            <a:picLocks noChangeAspect="1"/>
          </p:cNvPicPr>
          <p:nvPr/>
        </p:nvPicPr>
        <p:blipFill rotWithShape="1">
          <a:blip r:embed="rId2"/>
          <a:srcRect t="88707" r="80704"/>
          <a:stretch/>
        </p:blipFill>
        <p:spPr>
          <a:xfrm>
            <a:off x="863039" y="5123337"/>
            <a:ext cx="1454492" cy="93249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005896" y="3908895"/>
            <a:ext cx="3806439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613483" y="4134076"/>
            <a:ext cx="1237227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37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키로 정수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실수 등 사용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3921532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키는 수정 불가능한 객체는 모두 가능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547387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정수는 물론 실수도 가능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771284" y="1667866"/>
            <a:ext cx="7092469" cy="4791555"/>
            <a:chOff x="3491172" y="2429861"/>
            <a:chExt cx="7481297" cy="4791555"/>
          </a:xfrm>
        </p:grpSpPr>
        <p:sp>
          <p:nvSpPr>
            <p:cNvPr id="9" name="직사각형 8"/>
            <p:cNvSpPr/>
            <p:nvPr/>
          </p:nvSpPr>
          <p:spPr>
            <a:xfrm>
              <a:off x="3731631" y="2429861"/>
              <a:ext cx="7240838" cy="4791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real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3.14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원주율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자연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(real) 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3.14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원주율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자연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오일러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(real) 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3.14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원주율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오일러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자연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(real) 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3.14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원주율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오일러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자연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 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1.61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황금비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 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(real) </a:t>
              </a:r>
            </a:p>
            <a:p>
              <a:pPr marL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3.14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원주율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오일러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자연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1.61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황금비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91172" y="2429862"/>
              <a:ext cx="473400" cy="4791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4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5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6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7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8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9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10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11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12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13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14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15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5105843" y="1620642"/>
            <a:ext cx="0" cy="52459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92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키로 정수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실수 등 사용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40270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새로운 키로 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값의 항목이 삽입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771284" y="1632697"/>
            <a:ext cx="7315207" cy="4791555"/>
            <a:chOff x="3491172" y="2429861"/>
            <a:chExt cx="7938829" cy="4791555"/>
          </a:xfrm>
        </p:grpSpPr>
        <p:sp>
          <p:nvSpPr>
            <p:cNvPr id="7" name="직사각형 6"/>
            <p:cNvSpPr/>
            <p:nvPr/>
          </p:nvSpPr>
          <p:spPr>
            <a:xfrm>
              <a:off x="3731631" y="2429861"/>
              <a:ext cx="7698370" cy="4791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3.14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원주율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오일러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수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21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1.61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황금비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month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'January'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'February'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'March'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(month[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February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(month[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0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])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#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오류발생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Traceback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(most recent call last):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  File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"&lt;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stdin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line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in 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module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KeyError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0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91172" y="2429862"/>
              <a:ext cx="473400" cy="4791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16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17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18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19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20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21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22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23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24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25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26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27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28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29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30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31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1" y="3614130"/>
            <a:ext cx="40270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month[0]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5" y="4200331"/>
            <a:ext cx="3616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첨자가 아니라 키를 의미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month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키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KeyError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105843" y="1634767"/>
            <a:ext cx="0" cy="451155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5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82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1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월에서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9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월의 영어 단어로 구성되는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50360"/>
            <a:ext cx="7669216" cy="3776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month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'January'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'February'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'March'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'April'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month[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'May'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month[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'June'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month[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'July'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month[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'August'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month[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'September'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(month)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random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randint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임의로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5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번의 월 단어 출력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range(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     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'%d: %s'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(r, month[r]))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영어 단어 구성과 검색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3270" y="5825393"/>
            <a:ext cx="7669219" cy="50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 줄에서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 줄까지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month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항목을 삽입한다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03272" y="5825393"/>
            <a:ext cx="658816" cy="50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73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82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1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월에서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9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월의 영어 단어로 구성되는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영어 단어 구성과 검색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1" y="2054814"/>
            <a:ext cx="7654929" cy="27399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'January'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'February'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'March'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'April'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'May'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'June'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'July'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'August'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'September'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April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June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July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September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August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3" y="2054814"/>
            <a:ext cx="657227" cy="273992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0">
              <a:lnSpc>
                <a:spcPts val="2000"/>
              </a:lnSpc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rgbClr val="4F81BD">
                    <a:shade val="50000"/>
                    <a:alpha val="1000"/>
                  </a:srgbClr>
                </a:solidFill>
              </a:ln>
              <a:solidFill>
                <a:prstClr val="white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9996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딕셔너리의</a:t>
            </a:r>
            <a:r>
              <a:rPr lang="ko-KR" altLang="en-US" dirty="0"/>
              <a:t> 이해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119" y="1947102"/>
            <a:ext cx="770771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키와 값의 목록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769" y="3639666"/>
            <a:ext cx="7707720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000" dirty="0"/>
              <a:t>… {}</a:t>
            </a:r>
          </a:p>
          <a:p>
            <a:pPr>
              <a:lnSpc>
                <a:spcPts val="3600"/>
              </a:lnSpc>
            </a:pPr>
            <a:r>
              <a:rPr lang="en-US" altLang="ko-KR" sz="2000" dirty="0"/>
              <a:t>… </a:t>
            </a:r>
            <a:r>
              <a:rPr lang="ko-KR" altLang="en-US" sz="2000" dirty="0"/>
              <a:t>함수 </a:t>
            </a:r>
            <a:r>
              <a:rPr lang="en-US" altLang="ko-KR" sz="2000" dirty="0" err="1"/>
              <a:t>dict</a:t>
            </a:r>
            <a:r>
              <a:rPr lang="en-US" altLang="ko-KR" sz="2000" dirty="0"/>
              <a:t>()</a:t>
            </a:r>
          </a:p>
          <a:p>
            <a:pPr>
              <a:lnSpc>
                <a:spcPts val="3600"/>
              </a:lnSpc>
            </a:pPr>
            <a:r>
              <a:rPr lang="en-US" altLang="ko-KR" sz="2000" dirty="0"/>
              <a:t>… </a:t>
            </a:r>
            <a:r>
              <a:rPr lang="ko-KR" altLang="en-US" sz="2000" dirty="0" err="1"/>
              <a:t>딕셔너리의</a:t>
            </a:r>
            <a:r>
              <a:rPr lang="ko-KR" altLang="en-US" sz="2000" dirty="0"/>
              <a:t> 키 사용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6600CC"/>
                </a:solidFill>
              </a:rPr>
              <a:t>Immutable </a:t>
            </a:r>
            <a:r>
              <a:rPr lang="ko-KR" altLang="en-US" sz="2000" dirty="0">
                <a:solidFill>
                  <a:srgbClr val="6600CC"/>
                </a:solidFill>
              </a:rPr>
              <a:t>객체만 가능</a:t>
            </a:r>
            <a:endParaRPr lang="en-US" altLang="ko-KR" sz="2000" dirty="0">
              <a:solidFill>
                <a:srgbClr val="6600CC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ko-KR" sz="2000" dirty="0">
                <a:solidFill>
                  <a:srgbClr val="6600CC"/>
                </a:solidFill>
              </a:rPr>
              <a:t>      int,</a:t>
            </a:r>
            <a:r>
              <a:rPr lang="ko-KR" altLang="en-US" sz="2000" dirty="0">
                <a:solidFill>
                  <a:srgbClr val="6600CC"/>
                </a:solidFill>
              </a:rPr>
              <a:t> </a:t>
            </a:r>
            <a:r>
              <a:rPr lang="en-US" altLang="ko-KR" sz="2000" dirty="0">
                <a:solidFill>
                  <a:srgbClr val="6600CC"/>
                </a:solidFill>
              </a:rPr>
              <a:t>float,</a:t>
            </a:r>
            <a:r>
              <a:rPr lang="ko-KR" altLang="en-US" sz="2000" dirty="0">
                <a:solidFill>
                  <a:srgbClr val="6600CC"/>
                </a:solidFill>
              </a:rPr>
              <a:t> </a:t>
            </a:r>
            <a:r>
              <a:rPr lang="en-US" altLang="ko-KR" sz="2000" dirty="0">
                <a:solidFill>
                  <a:srgbClr val="6600CC"/>
                </a:solidFill>
              </a:rPr>
              <a:t>str,</a:t>
            </a:r>
            <a:r>
              <a:rPr lang="ko-KR" altLang="en-US" sz="2000" dirty="0">
                <a:solidFill>
                  <a:srgbClr val="6600CC"/>
                </a:solidFill>
              </a:rPr>
              <a:t> </a:t>
            </a:r>
            <a:r>
              <a:rPr lang="en-US" altLang="ko-KR" sz="2000" dirty="0">
                <a:solidFill>
                  <a:srgbClr val="6600CC"/>
                </a:solidFill>
              </a:rPr>
              <a:t>tuple</a:t>
            </a:r>
            <a:r>
              <a:rPr lang="ko-KR" altLang="en-US" sz="2000" dirty="0">
                <a:solidFill>
                  <a:srgbClr val="6600CC"/>
                </a:solidFill>
              </a:rPr>
              <a:t> 등</a:t>
            </a:r>
          </a:p>
          <a:p>
            <a:pPr>
              <a:lnSpc>
                <a:spcPts val="3600"/>
              </a:lnSpc>
            </a:pP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60663" y="2877429"/>
            <a:ext cx="4369245" cy="75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9578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딕셔너리의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이해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생성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769" y="4186986"/>
            <a:ext cx="770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키와 값의 목록인 </a:t>
            </a:r>
            <a:r>
              <a:rPr lang="ko-KR" altLang="en-US" sz="2200" dirty="0" err="1"/>
              <a:t>딕셔너리를</a:t>
            </a:r>
            <a:r>
              <a:rPr lang="ko-KR" altLang="en-US" sz="2200" dirty="0"/>
              <a:t> 이해할 수 있다</a:t>
            </a:r>
            <a:r>
              <a:rPr lang="en-US" altLang="ko-KR" sz="2200" dirty="0"/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딕셔너리를</a:t>
            </a:r>
            <a:r>
              <a:rPr lang="ko-KR" altLang="en-US" sz="2200" dirty="0"/>
              <a:t> 생성할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딕셔너리</a:t>
            </a:r>
            <a:r>
              <a:rPr lang="ko-KR" altLang="en-US" sz="2200" dirty="0"/>
              <a:t> 키의 제한 조건을 알 수 있다</a:t>
            </a:r>
            <a:r>
              <a:rPr lang="en-US" altLang="ko-KR" sz="2200" dirty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63" y="342474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45010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939440"/>
            <a:ext cx="543080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딕셔너리의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이해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딕셔너리는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말 그대로 ‘사전’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465037"/>
            <a:ext cx="7439027" cy="687513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키와 값의 쌍인 항목을 나열한 시퀀스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39" y="3394271"/>
            <a:ext cx="3726846" cy="2784524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콤마로 구분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항목</a:t>
            </a:r>
            <a:r>
              <a:rPr lang="en-US" altLang="ko-KR" dirty="0"/>
              <a:t>(</a:t>
            </a:r>
            <a:r>
              <a:rPr lang="ko-KR" altLang="en-US" dirty="0"/>
              <a:t>또는 요소</a:t>
            </a:r>
            <a:r>
              <a:rPr lang="en-US" altLang="ko-KR" dirty="0"/>
              <a:t>, </a:t>
            </a:r>
            <a:r>
              <a:rPr lang="ko-KR" altLang="en-US" dirty="0"/>
              <a:t>원소</a:t>
            </a:r>
            <a:r>
              <a:rPr lang="en-US" altLang="ko-KR" dirty="0"/>
              <a:t>)</a:t>
            </a:r>
            <a:r>
              <a:rPr lang="ko-KR" altLang="en-US" dirty="0"/>
              <a:t>들의 리스트로 표현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58397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항목은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전체는 중괄호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(curly brace)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{…}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170179"/>
            <a:ext cx="7636915" cy="150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 err="1"/>
              <a:t>딕셔너리는</a:t>
            </a:r>
            <a:r>
              <a:rPr lang="ko-KR" altLang="en-US" dirty="0"/>
              <a:t> 중괄호 </a:t>
            </a:r>
            <a:r>
              <a:rPr lang="en-US" altLang="ko-KR" dirty="0"/>
              <a:t>{…} </a:t>
            </a:r>
            <a:r>
              <a:rPr lang="ko-KR" altLang="en-US" dirty="0"/>
              <a:t>사이에 키와 값의 항목을 기술한다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딕셔너리의</a:t>
            </a:r>
            <a:r>
              <a:rPr lang="ko-KR" altLang="en-US" dirty="0"/>
              <a:t> 항목 순서는 의미가 없으며</a:t>
            </a:r>
            <a:r>
              <a:rPr lang="en-US" altLang="ko-KR" dirty="0"/>
              <a:t>, </a:t>
            </a:r>
            <a:r>
              <a:rPr lang="ko-KR" altLang="en-US" dirty="0"/>
              <a:t>키는 중복될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키는 수정될 수 없지만</a:t>
            </a:r>
            <a:r>
              <a:rPr lang="en-US" altLang="ko-KR" dirty="0"/>
              <a:t>, </a:t>
            </a:r>
            <a:r>
              <a:rPr lang="ko-KR" altLang="en-US" dirty="0"/>
              <a:t>값은 수정될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값은 키로 참조된다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23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항목은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전체는 중괄호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(curly brace)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{…}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9194" y="2222500"/>
            <a:ext cx="8725450" cy="3373413"/>
            <a:chOff x="886043" y="2853965"/>
            <a:chExt cx="8725450" cy="3373413"/>
          </a:xfrm>
        </p:grpSpPr>
        <p:sp>
          <p:nvSpPr>
            <p:cNvPr id="12" name="직사각형 11"/>
            <p:cNvSpPr/>
            <p:nvPr/>
          </p:nvSpPr>
          <p:spPr>
            <a:xfrm>
              <a:off x="1108075" y="2853965"/>
              <a:ext cx="8132641" cy="337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 indent="176213" algn="ctr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dct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key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value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key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value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...,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key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value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# 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딕셔너리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groupnumber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엑소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9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트와이스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9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블랙핑크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방탄소년단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7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coffeeprice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에스프레소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2500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아메리카노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2800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카페라떼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3200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mycar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"brand"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현대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"model"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제네시스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"year"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2016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mycar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"brand"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현대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"model"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제네시스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"year":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2016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mycar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"brand"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현대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"model"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제네시스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"year":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2016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(type(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mycar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&lt;class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‘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dict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’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86043" y="2890811"/>
              <a:ext cx="574675" cy="26342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036818" y="2890811"/>
              <a:ext cx="574675" cy="26342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95646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939440"/>
            <a:ext cx="543080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3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빈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빈 중괄호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{}</a:t>
            </a:r>
          </a:p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dict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6" y="2853966"/>
            <a:ext cx="5132388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빈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딕셔너리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9234" y="2882297"/>
            <a:ext cx="1525905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66800" y="3446177"/>
            <a:ext cx="327660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1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강좌 정보로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생성해 각각의 항목 값 참조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60"/>
            <a:ext cx="7669216" cy="3334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빈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딕셔너리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강좌명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기초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개설년도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2020, 1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학점시수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교수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김민국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#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딕셔너리의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항목 참조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개설년도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학점시수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강좌명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교수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강좌 정보로 구성된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생성과 참조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1" y="5384800"/>
            <a:ext cx="7654929" cy="825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3, 4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 줄처럼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딕셔너리의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값은 리스트나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 제한이 없다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3273" y="5384800"/>
            <a:ext cx="657227" cy="825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36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7339</TotalTime>
  <Words>1662</Words>
  <Application>Microsoft Office PowerPoint</Application>
  <PresentationFormat>와이드스크린</PresentationFormat>
  <Paragraphs>253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강환수</cp:lastModifiedBy>
  <cp:revision>434</cp:revision>
  <dcterms:created xsi:type="dcterms:W3CDTF">2020-07-21T20:23:05Z</dcterms:created>
  <dcterms:modified xsi:type="dcterms:W3CDTF">2022-01-24T23:48:17Z</dcterms:modified>
</cp:coreProperties>
</file>