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57" r:id="rId4"/>
    <p:sldId id="263" r:id="rId5"/>
    <p:sldId id="312" r:id="rId6"/>
    <p:sldId id="264" r:id="rId7"/>
    <p:sldId id="266" r:id="rId8"/>
    <p:sldId id="286" r:id="rId9"/>
    <p:sldId id="287" r:id="rId10"/>
    <p:sldId id="267" r:id="rId11"/>
    <p:sldId id="268" r:id="rId12"/>
    <p:sldId id="313" r:id="rId13"/>
    <p:sldId id="314" r:id="rId14"/>
    <p:sldId id="315" r:id="rId15"/>
    <p:sldId id="316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9D732-5248-4CC3-A740-2207E071D957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1217-30C1-49E5-907A-8592B5415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1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8A90-0A3C-4097-A0E4-40DC9D540A0E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6DA91-F841-4CEE-A71F-B6F6C9AB1008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EE0FD7-BD6A-4037-8DAE-3A789F8C123C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8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8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057003-A993-4ACC-87BD-4D2115DCD41C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4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A68701-23AA-4B40-B52A-A09FE200DE6F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7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45FBA-9825-45B1-83D8-C5F5BB72E382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1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74566C-BE3D-4830-8F3A-DC8DA4A18CC6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92B959-B434-494D-AD7F-19841763A021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F0719-250C-4E9B-AA8A-2C0AB31E8E2D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7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55362C-6957-4E2D-A6A0-3BB0720A465B}" type="datetime1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29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42500" cy="2387600"/>
          </a:xfrm>
        </p:spPr>
        <p:txBody>
          <a:bodyPr/>
          <a:lstStyle/>
          <a:p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웹애플리케이션</a:t>
            </a:r>
            <a:r>
              <a:rPr lang="ko-KR" altLang="en-US"/>
              <a:t>의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이해 </a:t>
            </a:r>
            <a:b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1806"/>
            <a:ext cx="9144000" cy="1175994"/>
          </a:xfrm>
        </p:spPr>
        <p:txBody>
          <a:bodyPr/>
          <a:lstStyle/>
          <a:p>
            <a:r>
              <a:rPr lang="ko-KR" altLang="en-US" dirty="0"/>
              <a:t>동의과학대학 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고사양의 하드웨어 개발</a:t>
            </a:r>
            <a:endParaRPr lang="en-US" altLang="ko-KR" dirty="0"/>
          </a:p>
          <a:p>
            <a:pPr lvl="1"/>
            <a:r>
              <a:rPr lang="ko-KR" altLang="en-US" dirty="0"/>
              <a:t>초고속 인터넷 보급</a:t>
            </a:r>
            <a:endParaRPr lang="en-US" altLang="ko-KR" dirty="0"/>
          </a:p>
          <a:p>
            <a:pPr lvl="2"/>
            <a:r>
              <a:rPr lang="en-US" altLang="ko-KR" dirty="0"/>
              <a:t>1998</a:t>
            </a:r>
            <a:r>
              <a:rPr lang="ko-KR" altLang="en-US" dirty="0"/>
              <a:t>년부터 초고속 인터넷으로 인터넷 활용이 더욱 활성화 됨</a:t>
            </a:r>
            <a:endParaRPr lang="en-US" altLang="ko-KR" dirty="0"/>
          </a:p>
          <a:p>
            <a:pPr lvl="2"/>
            <a:r>
              <a:rPr lang="en-US" altLang="ko-KR" dirty="0"/>
              <a:t>2000</a:t>
            </a:r>
            <a:r>
              <a:rPr lang="ko-KR" altLang="en-US" dirty="0"/>
              <a:t>년대는 단순 홈페이지 수준을 넘어서 업무용 애플리케이션이 실행되는 플랫폼으로 역할 함</a:t>
            </a:r>
          </a:p>
          <a:p>
            <a:pPr lvl="2"/>
            <a:r>
              <a:rPr lang="ko-KR" altLang="en-US" dirty="0"/>
              <a:t>인터넷이 글로벌 비즈니스 경향과 맞물려 산업전반에 걸쳐 업무용으로 사용되기 시작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Web</a:t>
            </a:r>
            <a:r>
              <a:rPr lang="ko-KR" altLang="en-US" dirty="0">
                <a:sym typeface="Wingdings" panose="05000000000000000000" pitchFamily="2" charset="2"/>
              </a:rPr>
              <a:t> 구조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Client/Server </a:t>
            </a:r>
            <a:r>
              <a:rPr lang="ko-KR" altLang="en-US" dirty="0">
                <a:sym typeface="Wingdings" panose="05000000000000000000" pitchFamily="2" charset="2"/>
              </a:rPr>
              <a:t>프로그램을 </a:t>
            </a:r>
            <a:r>
              <a:rPr lang="ko-KR" altLang="en-US" b="1" dirty="0">
                <a:sym typeface="Wingdings" panose="05000000000000000000" pitchFamily="2" charset="2"/>
              </a:rPr>
              <a:t>웹의 환경 구조 </a:t>
            </a:r>
            <a:r>
              <a:rPr lang="ko-KR" altLang="en-US" dirty="0">
                <a:sym typeface="Wingdings" panose="05000000000000000000" pitchFamily="2" charset="2"/>
              </a:rPr>
              <a:t>내에서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27" y="3818561"/>
            <a:ext cx="976213" cy="1250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16" y="2389662"/>
            <a:ext cx="980479" cy="1255741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0" y="4067273"/>
            <a:ext cx="960663" cy="777177"/>
          </a:xfrm>
          <a:prstGeom prst="rect">
            <a:avLst/>
          </a:prstGeom>
        </p:spPr>
      </p:pic>
      <p:pic>
        <p:nvPicPr>
          <p:cNvPr id="9" name="그림 8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0" y="5241997"/>
            <a:ext cx="960663" cy="777177"/>
          </a:xfrm>
          <a:prstGeom prst="rect">
            <a:avLst/>
          </a:prstGeom>
        </p:spPr>
      </p:pic>
      <p:pic>
        <p:nvPicPr>
          <p:cNvPr id="10" name="그림 9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11" y="2952721"/>
            <a:ext cx="960663" cy="7771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7421" y="5482994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lt"/>
              </a:rPr>
              <a:t>DBServer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4276" y="4212060"/>
            <a:ext cx="161294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준비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34276" y="2787238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Web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4771" y="4151312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27" y="5241997"/>
            <a:ext cx="976213" cy="1250278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6276268" y="4654112"/>
            <a:ext cx="1935514" cy="7619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6487704" y="3739773"/>
            <a:ext cx="1694269" cy="5140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122183" y="5347560"/>
            <a:ext cx="1089599" cy="43087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276267" y="3729898"/>
            <a:ext cx="36340" cy="2000813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4889574" y="3141793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4874452" y="4607747"/>
            <a:ext cx="970163" cy="442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4902452" y="5988993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5212049" y="3128915"/>
            <a:ext cx="23212" cy="288583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구름 16"/>
          <p:cNvSpPr/>
          <p:nvPr/>
        </p:nvSpPr>
        <p:spPr>
          <a:xfrm>
            <a:off x="5581097" y="3341309"/>
            <a:ext cx="2328421" cy="2621408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internet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8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시대의 특징 </a:t>
            </a:r>
            <a:endParaRPr lang="en-US" altLang="ko-KR" dirty="0"/>
          </a:p>
          <a:p>
            <a:pPr lvl="1"/>
            <a:r>
              <a:rPr lang="ko-KR" altLang="en-US" dirty="0"/>
              <a:t>글로벌 비즈니스의 가속화로 </a:t>
            </a:r>
            <a:r>
              <a:rPr lang="ko-KR" altLang="en-US" b="1" dirty="0"/>
              <a:t>시스템의 잦은 변경</a:t>
            </a:r>
            <a:endParaRPr lang="en-US" altLang="ko-KR" b="1" dirty="0"/>
          </a:p>
          <a:p>
            <a:pPr lvl="2"/>
            <a:r>
              <a:rPr lang="ko-KR" altLang="en-US" dirty="0"/>
              <a:t>세계화에 따른 글로벌 비즈니스의 무한경쟁으로 제품</a:t>
            </a:r>
            <a:r>
              <a:rPr lang="en-US" altLang="ko-KR" dirty="0"/>
              <a:t>, </a:t>
            </a:r>
            <a:r>
              <a:rPr lang="ko-KR" altLang="en-US" dirty="0"/>
              <a:t>서비스 출시 주기가 짧아져 업무지원 시스템이 자주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웹애플리케이션</a:t>
            </a:r>
            <a:r>
              <a:rPr lang="ko-KR" altLang="en-US" dirty="0"/>
              <a:t> 서버</a:t>
            </a:r>
            <a:r>
              <a:rPr lang="en-US" altLang="ko-KR" dirty="0"/>
              <a:t>(WAS)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2"/>
            <a:r>
              <a:rPr lang="ko-KR" altLang="en-US" dirty="0"/>
              <a:t>업무 변화가 많은 경우 애플리케이션이 계속 재설치 해야 하는 </a:t>
            </a:r>
            <a:r>
              <a:rPr lang="en-US" altLang="ko-KR" dirty="0"/>
              <a:t>C/S </a:t>
            </a:r>
            <a:r>
              <a:rPr lang="ko-KR" altLang="en-US" dirty="0"/>
              <a:t>방식은 적합하지 않음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가 처리하던 업무를 다시 서버로 이전</a:t>
            </a:r>
            <a:endParaRPr lang="en-US" altLang="ko-KR" dirty="0"/>
          </a:p>
          <a:p>
            <a:pPr lvl="3"/>
            <a:r>
              <a:rPr lang="ko-KR" altLang="en-US" dirty="0"/>
              <a:t>여러 개의 소형 서버로 역할을 분산 배치</a:t>
            </a:r>
            <a:endParaRPr lang="en-US" altLang="ko-KR" dirty="0"/>
          </a:p>
          <a:p>
            <a:pPr lvl="3"/>
            <a:r>
              <a:rPr lang="ko-KR" altLang="en-US" dirty="0"/>
              <a:t>데이터 처리는 서버</a:t>
            </a:r>
            <a:r>
              <a:rPr lang="en-US" altLang="ko-KR" dirty="0"/>
              <a:t>, </a:t>
            </a:r>
            <a:r>
              <a:rPr lang="ko-KR" altLang="en-US" dirty="0"/>
              <a:t>비즈니스 로직은 전용 애플리케이션 서버에서 처리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기술의 활용</a:t>
            </a:r>
            <a:endParaRPr lang="en-US" altLang="ko-KR" dirty="0"/>
          </a:p>
          <a:p>
            <a:pPr lvl="2"/>
            <a:r>
              <a:rPr lang="ko-KR" altLang="en-US" b="1" dirty="0"/>
              <a:t>웹 브라우저</a:t>
            </a:r>
            <a:endParaRPr lang="en-US" altLang="ko-KR" b="1" dirty="0"/>
          </a:p>
          <a:p>
            <a:pPr lvl="3"/>
            <a:r>
              <a:rPr lang="en-US" altLang="ko-KR"/>
              <a:t>PC(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  <a:r>
              <a:rPr lang="ko-KR" altLang="en-US"/>
              <a:t>는 </a:t>
            </a:r>
            <a:r>
              <a:rPr lang="ko-KR" altLang="en-US" dirty="0"/>
              <a:t>웹 브라우저를 통해 웹 서버에게 작업 요청</a:t>
            </a:r>
            <a:endParaRPr lang="en-US" altLang="ko-KR" dirty="0"/>
          </a:p>
          <a:p>
            <a:pPr lvl="3"/>
            <a:r>
              <a:rPr lang="ko-KR" altLang="en-US" dirty="0"/>
              <a:t>운영체제에 독립적인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(HTML, CSS, </a:t>
            </a:r>
            <a:r>
              <a:rPr lang="en-US" altLang="ko-KR" dirty="0" err="1"/>
              <a:t>Javascript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b="1" dirty="0"/>
              <a:t>웹서버</a:t>
            </a:r>
            <a:endParaRPr lang="en-US" altLang="ko-KR" b="1" dirty="0"/>
          </a:p>
          <a:p>
            <a:pPr lvl="3"/>
            <a:r>
              <a:rPr lang="en-US" altLang="ko-KR"/>
              <a:t>PC(</a:t>
            </a:r>
            <a:r>
              <a:rPr lang="ko-KR" altLang="en-US"/>
              <a:t>클라이언트</a:t>
            </a:r>
            <a:r>
              <a:rPr lang="en-US" altLang="ko-KR"/>
              <a:t>)</a:t>
            </a:r>
            <a:r>
              <a:rPr lang="ko-KR" altLang="en-US"/>
              <a:t>와의 연결처리를 웹서버가 처리</a:t>
            </a:r>
            <a:endParaRPr lang="en-US" altLang="ko-KR"/>
          </a:p>
          <a:p>
            <a:pPr lvl="3"/>
            <a:r>
              <a:rPr lang="ko-KR" altLang="en-US"/>
              <a:t>애플리케이션 </a:t>
            </a:r>
            <a:r>
              <a:rPr lang="ko-KR" altLang="en-US" dirty="0"/>
              <a:t>서버에 작업을 위임</a:t>
            </a:r>
            <a:endParaRPr lang="en-US" altLang="ko-KR" dirty="0"/>
          </a:p>
          <a:p>
            <a:pPr lvl="2"/>
            <a:r>
              <a:rPr lang="ko-KR" altLang="en-US" b="1"/>
              <a:t>웹 애플리케이션</a:t>
            </a:r>
            <a:endParaRPr lang="en-US" altLang="ko-KR" b="1"/>
          </a:p>
          <a:p>
            <a:pPr lvl="3"/>
            <a:r>
              <a:rPr lang="en-US" altLang="ko-KR"/>
              <a:t>WAS</a:t>
            </a:r>
            <a:r>
              <a:rPr lang="ko-KR" altLang="en-US"/>
              <a:t>에서 구동되는 애플리케이션을 웹애플리케이션이라고 함</a:t>
            </a:r>
            <a:endParaRPr lang="en-US" altLang="ko-KR"/>
          </a:p>
          <a:p>
            <a:pPr lvl="3"/>
            <a:r>
              <a:rPr lang="ko-KR" altLang="en-US"/>
              <a:t>애플리케이션 </a:t>
            </a:r>
            <a:r>
              <a:rPr lang="ko-KR" altLang="en-US" dirty="0"/>
              <a:t>서버는 요청을 처리할 애플리케이션을 찾아 실행하고 그 결과를 웹서버에 전달</a:t>
            </a:r>
            <a:endParaRPr lang="en-US" altLang="ko-KR" dirty="0"/>
          </a:p>
          <a:p>
            <a:pPr lvl="2"/>
            <a:r>
              <a:rPr lang="ko-KR" altLang="en-US" b="1" dirty="0"/>
              <a:t>애플리케이션의 배포가 용이</a:t>
            </a:r>
            <a:endParaRPr lang="en-US" altLang="ko-KR" b="1" dirty="0"/>
          </a:p>
          <a:p>
            <a:pPr lvl="3"/>
            <a:r>
              <a:rPr lang="ko-KR" altLang="en-US" dirty="0"/>
              <a:t>모든 작업은 서버에서 실행되기 때문에 기능이 추가되거나 변경될 때 서버에만 배포하면 되기 때문에 애플리케이션 유지보수가 용이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9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268588" cy="5611906"/>
          </a:xfrm>
        </p:spPr>
        <p:txBody>
          <a:bodyPr>
            <a:normAutofit/>
          </a:bodyPr>
          <a:lstStyle/>
          <a:p>
            <a:r>
              <a:rPr lang="en-US" altLang="ko-KR" dirty="0"/>
              <a:t>Web </a:t>
            </a:r>
            <a:r>
              <a:rPr lang="ko-KR" altLang="en-US" dirty="0"/>
              <a:t>시대의 장점</a:t>
            </a:r>
            <a:endParaRPr lang="en-US" altLang="ko-KR" dirty="0"/>
          </a:p>
          <a:p>
            <a:pPr lvl="1"/>
            <a:r>
              <a:rPr lang="ko-KR" altLang="en-US" dirty="0"/>
              <a:t>네트워크 프로그래밍으로부터 탈출</a:t>
            </a:r>
            <a:endParaRPr lang="en-US" altLang="ko-KR" dirty="0"/>
          </a:p>
          <a:p>
            <a:pPr lvl="2"/>
            <a:r>
              <a:rPr lang="ko-KR" altLang="en-US" dirty="0"/>
              <a:t>서버와 </a:t>
            </a:r>
            <a:r>
              <a:rPr lang="en-US" altLang="ko-KR" dirty="0"/>
              <a:t>PC</a:t>
            </a:r>
            <a:r>
              <a:rPr lang="ko-KR" altLang="en-US" dirty="0"/>
              <a:t>간의 데이터 전송을 </a:t>
            </a:r>
            <a:r>
              <a:rPr lang="ko-KR" altLang="en-US" b="1" dirty="0"/>
              <a:t>웹서버와 </a:t>
            </a:r>
            <a:r>
              <a:rPr lang="ko-KR" altLang="en-US" b="1" dirty="0" err="1"/>
              <a:t>웹브라우저가</a:t>
            </a:r>
            <a:r>
              <a:rPr lang="ko-KR" altLang="en-US" b="1" dirty="0"/>
              <a:t> 담당</a:t>
            </a:r>
            <a:r>
              <a:rPr lang="ko-KR" altLang="en-US" dirty="0"/>
              <a:t>하여 개발자는 더 이상 네트워크 프로그래밍을 할 필요가 없어짐</a:t>
            </a:r>
            <a:endParaRPr lang="en-US" altLang="ko-KR" dirty="0"/>
          </a:p>
          <a:p>
            <a:pPr lvl="2"/>
            <a:r>
              <a:rPr lang="ko-KR" altLang="en-US" dirty="0"/>
              <a:t>웹서버가 클라이언트와의 연결을 처리함으로 여러 클라이언트의 동시 연결 관리를 위한 </a:t>
            </a:r>
            <a:r>
              <a:rPr lang="ko-KR" altLang="en-US" dirty="0" err="1"/>
              <a:t>멀티프로세싱</a:t>
            </a:r>
            <a:r>
              <a:rPr lang="en-US" altLang="ko-KR" dirty="0"/>
              <a:t>, </a:t>
            </a:r>
            <a:r>
              <a:rPr lang="ko-KR" altLang="en-US" dirty="0"/>
              <a:t>멀티 </a:t>
            </a:r>
            <a:r>
              <a:rPr lang="ko-KR" altLang="en-US" dirty="0" err="1"/>
              <a:t>스레딩</a:t>
            </a:r>
            <a:r>
              <a:rPr lang="ko-KR" altLang="en-US" dirty="0"/>
              <a:t> 처리를 할 필요가 없어짐</a:t>
            </a:r>
            <a:endParaRPr lang="en-US" altLang="ko-KR" dirty="0"/>
          </a:p>
          <a:p>
            <a:pPr lvl="1"/>
            <a:r>
              <a:rPr lang="ko-KR" altLang="en-US" dirty="0"/>
              <a:t>운영체제에 독립적인 </a:t>
            </a:r>
            <a:r>
              <a:rPr lang="en-US" altLang="ko-KR" dirty="0"/>
              <a:t>UI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en-US" dirty="0"/>
              <a:t>표준 웹 기술을 사용하여 </a:t>
            </a:r>
            <a:r>
              <a:rPr lang="en-US" altLang="ko-KR" dirty="0"/>
              <a:t>UI</a:t>
            </a:r>
            <a:r>
              <a:rPr lang="ko-KR" altLang="en-US" dirty="0"/>
              <a:t>를 만들면 어떠한 </a:t>
            </a:r>
            <a:r>
              <a:rPr lang="en-US" altLang="ko-KR" dirty="0"/>
              <a:t>OS</a:t>
            </a:r>
            <a:r>
              <a:rPr lang="ko-KR" altLang="en-US" dirty="0"/>
              <a:t>에서도 실행 가능</a:t>
            </a:r>
            <a:endParaRPr lang="en-US" altLang="ko-KR" dirty="0"/>
          </a:p>
          <a:p>
            <a:pPr lvl="1"/>
            <a:r>
              <a:rPr lang="ko-KR" altLang="en-US" dirty="0"/>
              <a:t>애플리케이션 배포 용이</a:t>
            </a:r>
            <a:endParaRPr lang="en-US" altLang="ko-KR" dirty="0"/>
          </a:p>
          <a:p>
            <a:pPr lvl="2"/>
            <a:r>
              <a:rPr lang="ko-KR" altLang="en-US" dirty="0"/>
              <a:t>모든 작업은 서버에서 실행되기 때문에 기능이 추가되거나 변경될 때 서버에만 배포하면 됨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에 재설치 하는 일이 없음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시대</a:t>
            </a:r>
            <a:r>
              <a:rPr lang="en-US" altLang="ko-KR" dirty="0"/>
              <a:t>(2000~2010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Web </a:t>
            </a:r>
            <a:r>
              <a:rPr lang="ko-KR" altLang="en-US" dirty="0"/>
              <a:t>시대의 단점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네트워크 오버헤드 증가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b="1" dirty="0"/>
              <a:t>중앙 처리 방식</a:t>
            </a:r>
            <a:r>
              <a:rPr lang="ko-KR" altLang="en-US" dirty="0"/>
              <a:t>이므로 작업 요청 시 매번 서버에서 화면 데이터를 받아 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사용자가 많을 수록 네트워크 부하가 많이 걸림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개발 도구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서버 측 개발 </a:t>
            </a:r>
            <a:r>
              <a:rPr lang="en-US" altLang="ko-KR" dirty="0"/>
              <a:t>: PHP, Python, ASP, Servlet/JSP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클라이언트 측 개발 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개발 프로세스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/>
              <a:t>객체 중심 개발</a:t>
            </a:r>
            <a:r>
              <a:rPr lang="en-US" altLang="ko-KR"/>
              <a:t>(OOP)</a:t>
            </a:r>
            <a:r>
              <a:rPr lang="ko-KR" altLang="en-US"/>
              <a:t>에서 컴포넌트 중심 개발</a:t>
            </a:r>
            <a:r>
              <a:rPr lang="en-US" altLang="ko-KR" dirty="0"/>
              <a:t>(CBD)</a:t>
            </a:r>
            <a:r>
              <a:rPr lang="ko-KR" altLang="en-US" dirty="0"/>
              <a:t>로 진화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Agile </a:t>
            </a:r>
            <a:r>
              <a:rPr lang="ko-KR" altLang="en-US"/>
              <a:t>방법론 대두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소프트웨어 개발 방법에 있어서 아무런 계획이 없는 개발 방법과 계획이 지나치게 많은 개발 방법들 사이에서 타협점을 찾고자 하는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문서를 통한 개발 방법이 아니라</a:t>
            </a:r>
            <a:r>
              <a:rPr lang="en-US" altLang="ko-KR" dirty="0"/>
              <a:t>, code-oriented, </a:t>
            </a:r>
            <a:r>
              <a:rPr lang="ko-KR" altLang="en-US" dirty="0"/>
              <a:t>실질적인 코딩을 통한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일정한 주기를 가지고 끊임없이 프로토 타입을 만들어내며 그때 그때 필요한 요구를 더하고 수정하여 하나의 커다란 소프트웨어를 개발해 나가는 적응적 스타일의 방법론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개발 방법론 </a:t>
            </a:r>
            <a:r>
              <a:rPr lang="en-US" altLang="ko-KR" dirty="0"/>
              <a:t>: </a:t>
            </a:r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  <a:r>
              <a:rPr lang="en-US" altLang="ko-KR" dirty="0"/>
              <a:t>,</a:t>
            </a:r>
            <a:r>
              <a:rPr lang="ko-KR" altLang="en-US" dirty="0"/>
              <a:t> 스크럼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N-Screen</a:t>
            </a:r>
            <a:r>
              <a:rPr lang="ko-KR" altLang="en-US" dirty="0"/>
              <a:t>과 </a:t>
            </a:r>
            <a:r>
              <a:rPr lang="en-US" altLang="ko-KR" dirty="0"/>
              <a:t>cloud </a:t>
            </a:r>
            <a:r>
              <a:rPr lang="ko-KR" altLang="en-US" dirty="0"/>
              <a:t>시대</a:t>
            </a:r>
            <a:r>
              <a:rPr lang="en-US" altLang="ko-KR" dirty="0"/>
              <a:t>(2010</a:t>
            </a:r>
            <a:r>
              <a:rPr lang="ko-KR" altLang="en-US" dirty="0"/>
              <a:t>년 </a:t>
            </a:r>
            <a:r>
              <a:rPr lang="en-US" altLang="ko-KR" dirty="0"/>
              <a:t>~)</a:t>
            </a:r>
            <a:endParaRPr lang="ko-KR" altLang="en-US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2792AE78-C9D3-4436-B1CB-10ECA0D80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86" y="912453"/>
            <a:ext cx="11434714" cy="5308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년대 말에 등장한 스마트폰을 시작으로 스마트 패드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TV </a:t>
            </a:r>
            <a:r>
              <a:rPr lang="ko-KR" altLang="en-US" dirty="0"/>
              <a:t>등 다양한 종류의 디바이스 등장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서비스로서의</a:t>
            </a:r>
            <a:r>
              <a:rPr lang="ko-KR" altLang="en-US" dirty="0"/>
              <a:t> 소프트웨어</a:t>
            </a:r>
            <a:r>
              <a:rPr lang="en-US" altLang="ko-KR" dirty="0"/>
              <a:t>(SaaS : Software as a Service), </a:t>
            </a:r>
            <a:r>
              <a:rPr lang="ko-KR" altLang="en-US" dirty="0" err="1"/>
              <a:t>서비스로서의</a:t>
            </a:r>
            <a:r>
              <a:rPr lang="ko-KR" altLang="en-US" dirty="0"/>
              <a:t> 플랫폼</a:t>
            </a:r>
            <a:r>
              <a:rPr lang="en-US" altLang="ko-KR" dirty="0"/>
              <a:t>(Platform as a Service)</a:t>
            </a:r>
            <a:r>
              <a:rPr lang="ko-KR" altLang="en-US" dirty="0"/>
              <a:t>와 같이 </a:t>
            </a:r>
            <a:r>
              <a:rPr lang="en-US" altLang="ko-KR" dirty="0"/>
              <a:t>SW</a:t>
            </a:r>
            <a:r>
              <a:rPr lang="ko-KR" altLang="en-US" dirty="0"/>
              <a:t>나 </a:t>
            </a:r>
            <a:r>
              <a:rPr lang="en-US" altLang="ko-KR" dirty="0"/>
              <a:t>HW</a:t>
            </a:r>
            <a:r>
              <a:rPr lang="ko-KR" altLang="en-US" dirty="0"/>
              <a:t>를 구축하지 않고 임대하여 사용하는 방식이 인기를 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C2B47DC-5347-4614-92BB-8265CC39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13" y="4939986"/>
            <a:ext cx="677124" cy="8672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4E398AA-9112-4387-8CE5-95B9F82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579" y="3983600"/>
            <a:ext cx="680083" cy="871011"/>
          </a:xfrm>
          <a:prstGeom prst="rect">
            <a:avLst/>
          </a:prstGeom>
        </p:spPr>
      </p:pic>
      <p:pic>
        <p:nvPicPr>
          <p:cNvPr id="35" name="그림 34" descr="PI: Windows 10, update e freemium">
            <a:extLst>
              <a:ext uri="{FF2B5EF4-FFF2-40B4-BE49-F238E27FC236}">
                <a16:creationId xmlns:a16="http://schemas.microsoft.com/office/drawing/2014/main" id="{3BAF3A0C-7D91-4B71-99B8-D10F07759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34" y="3900584"/>
            <a:ext cx="1087744" cy="8799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5AC355C-5512-47FA-870D-E71273FB8702}"/>
              </a:ext>
            </a:extLst>
          </p:cNvPr>
          <p:cNvSpPr txBox="1"/>
          <p:nvPr/>
        </p:nvSpPr>
        <p:spPr>
          <a:xfrm>
            <a:off x="1447034" y="5736526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lt"/>
              </a:rPr>
              <a:t>DBServer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B7354D-762B-45FF-A51C-1CF5022AA2C1}"/>
              </a:ext>
            </a:extLst>
          </p:cNvPr>
          <p:cNvSpPr txBox="1"/>
          <p:nvPr/>
        </p:nvSpPr>
        <p:spPr>
          <a:xfrm>
            <a:off x="1265451" y="4796244"/>
            <a:ext cx="20970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준비 및 전송</a:t>
            </a:r>
            <a:endParaRPr lang="en-US" altLang="ko-KR" sz="14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F9E8B0-3C3A-424A-A91B-A516047808A5}"/>
              </a:ext>
            </a:extLst>
          </p:cNvPr>
          <p:cNvSpPr txBox="1"/>
          <p:nvPr/>
        </p:nvSpPr>
        <p:spPr>
          <a:xfrm>
            <a:off x="1265451" y="3932037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Web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7A0D8E-B52A-4022-9F73-06EB93E7B449}"/>
              </a:ext>
            </a:extLst>
          </p:cNvPr>
          <p:cNvSpPr txBox="1"/>
          <p:nvPr/>
        </p:nvSpPr>
        <p:spPr>
          <a:xfrm>
            <a:off x="9848076" y="5080858"/>
            <a:ext cx="12538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생성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B5B91EB-55C3-412E-8DCD-EABFFD55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41" y="5878585"/>
            <a:ext cx="677124" cy="867222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34CF3A0-D061-4A18-AE80-AE0F099BCC93}"/>
              </a:ext>
            </a:extLst>
          </p:cNvPr>
          <p:cNvCxnSpPr/>
          <p:nvPr/>
        </p:nvCxnSpPr>
        <p:spPr>
          <a:xfrm>
            <a:off x="5143924" y="5149147"/>
            <a:ext cx="1935514" cy="7619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E671BB5-4CAA-494D-B8E2-87509E55F6D2}"/>
              </a:ext>
            </a:extLst>
          </p:cNvPr>
          <p:cNvCxnSpPr/>
          <p:nvPr/>
        </p:nvCxnSpPr>
        <p:spPr>
          <a:xfrm flipV="1">
            <a:off x="5330206" y="4338366"/>
            <a:ext cx="1694269" cy="51405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245327-B864-4CCC-B806-F9A2FE087A60}"/>
              </a:ext>
            </a:extLst>
          </p:cNvPr>
          <p:cNvCxnSpPr/>
          <p:nvPr/>
        </p:nvCxnSpPr>
        <p:spPr>
          <a:xfrm>
            <a:off x="5954358" y="5574961"/>
            <a:ext cx="1089599" cy="430876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91E4477-CA7A-449C-8667-57A7868EA2F7}"/>
              </a:ext>
            </a:extLst>
          </p:cNvPr>
          <p:cNvCxnSpPr>
            <a:cxnSpLocks/>
          </p:cNvCxnSpPr>
          <p:nvPr/>
        </p:nvCxnSpPr>
        <p:spPr>
          <a:xfrm flipH="1" flipV="1">
            <a:off x="5855881" y="4570202"/>
            <a:ext cx="15899" cy="752169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2D11568-C2FB-4770-9F61-B934BF25AA52}"/>
              </a:ext>
            </a:extLst>
          </p:cNvPr>
          <p:cNvCxnSpPr/>
          <p:nvPr/>
        </p:nvCxnSpPr>
        <p:spPr>
          <a:xfrm flipH="1">
            <a:off x="4235658" y="4325605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9DA823E-E3B6-4C00-889B-A658F8DB3FEA}"/>
              </a:ext>
            </a:extLst>
          </p:cNvPr>
          <p:cNvCxnSpPr/>
          <p:nvPr/>
        </p:nvCxnSpPr>
        <p:spPr>
          <a:xfrm flipH="1" flipV="1">
            <a:off x="4220536" y="5239471"/>
            <a:ext cx="970163" cy="4422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B5D74C2-2E7E-47A8-8060-BA98A4FF591D}"/>
              </a:ext>
            </a:extLst>
          </p:cNvPr>
          <p:cNvCxnSpPr/>
          <p:nvPr/>
        </p:nvCxnSpPr>
        <p:spPr>
          <a:xfrm flipH="1">
            <a:off x="4245116" y="6177969"/>
            <a:ext cx="336229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0B8070-1D3D-467B-ADA7-DAB52A077261}"/>
              </a:ext>
            </a:extLst>
          </p:cNvPr>
          <p:cNvCxnSpPr>
            <a:cxnSpLocks/>
          </p:cNvCxnSpPr>
          <p:nvPr/>
        </p:nvCxnSpPr>
        <p:spPr>
          <a:xfrm flipH="1" flipV="1">
            <a:off x="4543390" y="4325605"/>
            <a:ext cx="917" cy="185236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구름 48">
            <a:extLst>
              <a:ext uri="{FF2B5EF4-FFF2-40B4-BE49-F238E27FC236}">
                <a16:creationId xmlns:a16="http://schemas.microsoft.com/office/drawing/2014/main" id="{989B0306-A720-447A-B9F3-F4005CA7DFB4}"/>
              </a:ext>
            </a:extLst>
          </p:cNvPr>
          <p:cNvSpPr/>
          <p:nvPr/>
        </p:nvSpPr>
        <p:spPr>
          <a:xfrm>
            <a:off x="4752080" y="4188345"/>
            <a:ext cx="2029279" cy="1911450"/>
          </a:xfrm>
          <a:prstGeom prst="cloud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internet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림 49" descr="아이폰 전화 번호 스마트폰 · Pixabay의 무료 사진">
            <a:extLst>
              <a:ext uri="{FF2B5EF4-FFF2-40B4-BE49-F238E27FC236}">
                <a16:creationId xmlns:a16="http://schemas.microsoft.com/office/drawing/2014/main" id="{DFBE9C41-A789-4DFD-B50D-9E632334F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52" y="4823604"/>
            <a:ext cx="1244275" cy="933206"/>
          </a:xfrm>
          <a:prstGeom prst="rect">
            <a:avLst/>
          </a:prstGeom>
        </p:spPr>
      </p:pic>
      <p:pic>
        <p:nvPicPr>
          <p:cNvPr id="51" name="그림 50" descr="에이수스, 태블릿PC 제품군 확대로 시장공략 가속화 | IT동아">
            <a:extLst>
              <a:ext uri="{FF2B5EF4-FFF2-40B4-BE49-F238E27FC236}">
                <a16:creationId xmlns:a16="http://schemas.microsoft.com/office/drawing/2014/main" id="{41B2C70E-7FA7-484A-97BE-50B6431A71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057" y="5956550"/>
            <a:ext cx="1285959" cy="7892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2AEE09-B967-4369-95C5-0F4DA34D814A}"/>
              </a:ext>
            </a:extLst>
          </p:cNvPr>
          <p:cNvSpPr txBox="1"/>
          <p:nvPr/>
        </p:nvSpPr>
        <p:spPr>
          <a:xfrm>
            <a:off x="8193788" y="4205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PC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A39AB4-C045-4251-A3A7-F783440EBF5E}"/>
              </a:ext>
            </a:extLst>
          </p:cNvPr>
          <p:cNvSpPr txBox="1"/>
          <p:nvPr/>
        </p:nvSpPr>
        <p:spPr>
          <a:xfrm>
            <a:off x="8446016" y="6221051"/>
            <a:ext cx="84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Tablet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53F344-E6C2-454C-AC3E-7FA47C86147F}"/>
              </a:ext>
            </a:extLst>
          </p:cNvPr>
          <p:cNvSpPr txBox="1"/>
          <p:nvPr/>
        </p:nvSpPr>
        <p:spPr>
          <a:xfrm>
            <a:off x="7995705" y="5054805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Smart phone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573E78-515D-40BD-BD5B-CA7AF02BEAA4}"/>
              </a:ext>
            </a:extLst>
          </p:cNvPr>
          <p:cNvSpPr/>
          <p:nvPr/>
        </p:nvSpPr>
        <p:spPr>
          <a:xfrm>
            <a:off x="1090055" y="3752489"/>
            <a:ext cx="10262307" cy="301919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5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리치 인터넷 애플리케이션</a:t>
            </a:r>
            <a:endParaRPr lang="en-US" altLang="ko-KR" dirty="0"/>
          </a:p>
          <a:p>
            <a:pPr lvl="2"/>
            <a:r>
              <a:rPr lang="ko-KR" altLang="en-US" dirty="0"/>
              <a:t>사용자 행위에 역동적이고 기민한 반응을 제공하는 웹 애플리케이션을 </a:t>
            </a:r>
            <a:r>
              <a:rPr lang="en-US" altLang="ko-KR" dirty="0"/>
              <a:t>RIA(Rich Internet Application)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 기반한 앱을 지칭하기도 함</a:t>
            </a:r>
            <a:endParaRPr lang="en-US" altLang="ko-KR" dirty="0"/>
          </a:p>
          <a:p>
            <a:pPr lvl="1"/>
            <a:r>
              <a:rPr lang="ko-KR" altLang="en-US" dirty="0"/>
              <a:t>다양한 디바이스와 해상도에 대응할 수 있는 애플리케이션 요구</a:t>
            </a:r>
            <a:endParaRPr lang="en-US" altLang="ko-KR" dirty="0"/>
          </a:p>
          <a:p>
            <a:pPr lvl="2"/>
            <a:r>
              <a:rPr lang="ko-KR" altLang="en-US" dirty="0"/>
              <a:t>기기에 상관없이 일관성 있는 사용자 인터페이스 제공이 중요</a:t>
            </a:r>
            <a:endParaRPr lang="en-US" altLang="ko-KR" dirty="0"/>
          </a:p>
          <a:p>
            <a:pPr lvl="1"/>
            <a:r>
              <a:rPr lang="ko-KR" altLang="en-US" dirty="0"/>
              <a:t>클라우드 스토리지</a:t>
            </a:r>
            <a:endParaRPr lang="en-US" altLang="ko-KR" dirty="0"/>
          </a:p>
          <a:p>
            <a:pPr lvl="2"/>
            <a:r>
              <a:rPr lang="ko-KR" altLang="en-US" dirty="0" err="1"/>
              <a:t>드롭박스</a:t>
            </a:r>
            <a:r>
              <a:rPr lang="en-US" altLang="ko-KR" dirty="0"/>
              <a:t>, </a:t>
            </a:r>
            <a:r>
              <a:rPr lang="ko-KR" altLang="en-US" dirty="0"/>
              <a:t>구글드라이브</a:t>
            </a:r>
            <a:r>
              <a:rPr lang="en-US" altLang="ko-KR" dirty="0"/>
              <a:t>, </a:t>
            </a:r>
            <a:r>
              <a:rPr lang="ko-KR" altLang="en-US" dirty="0" err="1"/>
              <a:t>원드라이브</a:t>
            </a:r>
            <a:r>
              <a:rPr lang="en-US" altLang="ko-KR" dirty="0"/>
              <a:t>, </a:t>
            </a:r>
            <a:r>
              <a:rPr lang="en-US" altLang="ko-KR" dirty="0" err="1"/>
              <a:t>icloud</a:t>
            </a:r>
            <a:r>
              <a:rPr lang="en-US" altLang="ko-KR" dirty="0"/>
              <a:t>, </a:t>
            </a:r>
            <a:r>
              <a:rPr lang="en-US" altLang="ko-KR" dirty="0" err="1"/>
              <a:t>ndrive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파일 동기화</a:t>
            </a:r>
            <a:endParaRPr lang="en-US" altLang="ko-KR" dirty="0"/>
          </a:p>
          <a:p>
            <a:pPr lvl="1"/>
            <a:r>
              <a:rPr lang="ko-KR" altLang="en-US" dirty="0" err="1"/>
              <a:t>클라우드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2"/>
            <a:r>
              <a:rPr lang="ko-KR" altLang="en-US" dirty="0"/>
              <a:t>소프트웨어 임대 방식</a:t>
            </a:r>
            <a:r>
              <a:rPr lang="en-US" altLang="ko-KR" dirty="0"/>
              <a:t>(SaaS : Software as a Service)</a:t>
            </a:r>
          </a:p>
          <a:p>
            <a:pPr lvl="2"/>
            <a:r>
              <a:rPr lang="ko-KR" altLang="en-US" dirty="0"/>
              <a:t>플랫폼 임대 방식</a:t>
            </a:r>
            <a:r>
              <a:rPr lang="en-US" altLang="ko-KR" dirty="0"/>
              <a:t>(</a:t>
            </a:r>
            <a:r>
              <a:rPr lang="ko-KR" altLang="en-US" dirty="0" err="1"/>
              <a:t>리눅스서버</a:t>
            </a:r>
            <a:r>
              <a:rPr lang="en-US" altLang="ko-KR" dirty="0"/>
              <a:t>, </a:t>
            </a:r>
            <a:r>
              <a:rPr lang="ko-KR" altLang="en-US" dirty="0"/>
              <a:t>윈도우 서버</a:t>
            </a:r>
            <a:r>
              <a:rPr lang="en-US" altLang="ko-KR" dirty="0"/>
              <a:t>, DB </a:t>
            </a:r>
            <a:r>
              <a:rPr lang="ko-KR" altLang="en-US" dirty="0"/>
              <a:t>서버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임대방식의 문제는 중요 정보가 외부 기관에 의해 노출될 수 있다는 것</a:t>
            </a:r>
            <a:endParaRPr lang="en-US" altLang="ko-KR" dirty="0"/>
          </a:p>
          <a:p>
            <a:pPr lvl="2"/>
            <a:r>
              <a:rPr lang="ko-KR" altLang="en-US" dirty="0"/>
              <a:t>국가 기관이나 큰 기업에서는 자체 서버를 구축하여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A8ED197-7E15-4502-BB1E-C7C0F03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N-Screen</a:t>
            </a:r>
            <a:r>
              <a:rPr lang="ko-KR" altLang="en-US"/>
              <a:t>과 </a:t>
            </a:r>
            <a:r>
              <a:rPr lang="en-US" altLang="ko-KR"/>
              <a:t>Cloud </a:t>
            </a:r>
            <a:r>
              <a:rPr lang="ko-KR" altLang="en-US" dirty="0"/>
              <a:t>시대</a:t>
            </a:r>
            <a:r>
              <a:rPr lang="en-US" altLang="ko-KR" dirty="0"/>
              <a:t>(2010</a:t>
            </a:r>
            <a:r>
              <a:rPr lang="ko-KR" altLang="en-US" dirty="0"/>
              <a:t>년 </a:t>
            </a:r>
            <a:r>
              <a:rPr lang="en-US" altLang="ko-KR" dirty="0"/>
              <a:t>~)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12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843" y="317290"/>
            <a:ext cx="11277600" cy="738745"/>
          </a:xfrm>
        </p:spPr>
        <p:txBody>
          <a:bodyPr/>
          <a:lstStyle/>
          <a:p>
            <a:r>
              <a:rPr lang="ko-KR" altLang="en-US" dirty="0"/>
              <a:t>웹애플리케이션 아키텍처</a:t>
            </a:r>
          </a:p>
        </p:txBody>
      </p:sp>
      <p:pic>
        <p:nvPicPr>
          <p:cNvPr id="7" name="내용 개체 틀 6" descr="어떤 웹 브라우저가 가장 좋아요? | IT동아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70" y="4554127"/>
            <a:ext cx="1981021" cy="1240614"/>
          </a:xfrm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816" y="1932664"/>
            <a:ext cx="976213" cy="1250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42" y="1927201"/>
            <a:ext cx="980479" cy="1255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217" y="4529218"/>
            <a:ext cx="976213" cy="12502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7499" y="4744583"/>
            <a:ext cx="197201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lt"/>
              </a:rPr>
              <a:t>웹브라우저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사용자와 상호작용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 </a:t>
            </a:r>
            <a:r>
              <a:rPr lang="ko-KR" altLang="en-US" sz="1400" dirty="0">
                <a:latin typeface="+mj-lt"/>
              </a:rPr>
              <a:t>렌더링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936" y="2050036"/>
            <a:ext cx="2573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+mj-lt"/>
              </a:rPr>
              <a:t>웹서버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클라이언트와 통신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다중 클라이언트 </a:t>
            </a:r>
            <a:r>
              <a:rPr lang="ko-KR" altLang="en-US" sz="1400" dirty="0" err="1">
                <a:latin typeface="+mj-lt"/>
              </a:rPr>
              <a:t>접속관리</a:t>
            </a:r>
            <a:endParaRPr lang="en-US" altLang="ko-KR" sz="1400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  (</a:t>
            </a:r>
            <a:r>
              <a:rPr lang="ko-KR" altLang="en-US" sz="1400" dirty="0">
                <a:latin typeface="+mj-lt"/>
              </a:rPr>
              <a:t>소켓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 err="1">
                <a:latin typeface="+mj-lt"/>
              </a:rPr>
              <a:t>쓰레드</a:t>
            </a:r>
            <a:r>
              <a:rPr lang="ko-KR" altLang="en-US" sz="1400" dirty="0">
                <a:latin typeface="+mj-lt"/>
              </a:rPr>
              <a:t> 등</a:t>
            </a:r>
            <a:r>
              <a:rPr lang="en-US" altLang="ko-KR" sz="1400" dirty="0">
                <a:latin typeface="+mj-lt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9303" y="2011492"/>
            <a:ext cx="18549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관리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사용자 접근 관리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lt"/>
              </a:rPr>
              <a:t>UI</a:t>
            </a:r>
            <a:r>
              <a:rPr lang="ko-KR" altLang="en-US" sz="1400" dirty="0">
                <a:latin typeface="+mj-lt"/>
              </a:rPr>
              <a:t>생성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463" y="4529139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DBMS </a:t>
            </a:r>
            <a:r>
              <a:rPr lang="ko-KR" altLang="en-US" b="1" dirty="0">
                <a:latin typeface="+mj-lt"/>
              </a:rPr>
              <a:t>서버</a:t>
            </a:r>
            <a:endParaRPr lang="en-US" altLang="ko-KR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</a:t>
            </a:r>
            <a:endParaRPr lang="en-US" altLang="ko-KR" sz="1400" dirty="0">
              <a:latin typeface="+mj-lt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60778" y="2246865"/>
            <a:ext cx="2568580" cy="23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69435" y="2947529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결과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736171" y="1857603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위임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756549" y="2822484"/>
            <a:ext cx="2568580" cy="23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457358" y="3365379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6370" y="3714646"/>
            <a:ext cx="6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095316" y="3365379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4" y="3714646"/>
            <a:ext cx="75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037342" y="3402527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25129" y="3751794"/>
            <a:ext cx="876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8675300" y="3402527"/>
            <a:ext cx="0" cy="9814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70988" y="3751794"/>
            <a:ext cx="10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SQL </a:t>
            </a:r>
            <a:r>
              <a:rPr lang="ko-KR" altLang="en-US" sz="1400" dirty="0"/>
              <a:t>질의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6390" y="5987533"/>
            <a:ext cx="573586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+mj-lt"/>
              </a:rPr>
              <a:t>웹기술</a:t>
            </a:r>
            <a:r>
              <a:rPr lang="ko-KR" altLang="en-US" sz="1400" dirty="0">
                <a:latin typeface="+mj-lt"/>
              </a:rPr>
              <a:t> 도입으로 소켓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 err="1">
                <a:latin typeface="+mj-lt"/>
              </a:rPr>
              <a:t>멀티스레드</a:t>
            </a:r>
            <a:r>
              <a:rPr lang="ko-KR" altLang="en-US" sz="1400" dirty="0">
                <a:latin typeface="+mj-lt"/>
              </a:rPr>
              <a:t> 프로그래밍을 </a:t>
            </a:r>
            <a:r>
              <a:rPr lang="ko-KR" altLang="en-US" sz="1400" dirty="0" err="1">
                <a:latin typeface="+mj-lt"/>
              </a:rPr>
              <a:t>웹서버에서</a:t>
            </a:r>
            <a:r>
              <a:rPr lang="ko-KR" altLang="en-US" sz="1400" dirty="0">
                <a:latin typeface="+mj-lt"/>
              </a:rPr>
              <a:t> 처리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서버에 애플리케이션 배포 및 실행으로 기능 변경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추가 용의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23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웹애플리케이션 구현</a:t>
            </a: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179637"/>
            <a:ext cx="5380470" cy="32051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65300" y="1609072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+mj-lt"/>
              </a:rPr>
              <a:t>Front-End </a:t>
            </a:r>
            <a:r>
              <a:rPr lang="ko-KR" altLang="en-US" sz="2400" b="1" dirty="0">
                <a:latin typeface="+mj-lt"/>
              </a:rPr>
              <a:t>개발자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9700" y="1609072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Back-End </a:t>
            </a:r>
            <a:r>
              <a:rPr lang="ko-KR" altLang="en-US" sz="2400" b="1" dirty="0">
                <a:latin typeface="+mj-lt"/>
              </a:rPr>
              <a:t>개발자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" y="2179637"/>
            <a:ext cx="5306561" cy="32051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30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애플리케이션이 나오기까지</a:t>
            </a:r>
            <a:r>
              <a:rPr lang="en-US" altLang="ko-KR" dirty="0"/>
              <a:t>…</a:t>
            </a:r>
            <a:r>
              <a:rPr lang="ko-KR" altLang="en-US" dirty="0"/>
              <a:t>과거와 현재의 기술 경향</a:t>
            </a:r>
            <a:endParaRPr lang="en-US" altLang="ko-KR" dirty="0"/>
          </a:p>
          <a:p>
            <a:pPr lvl="1"/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en-US" altLang="ko-KR" dirty="0"/>
              <a:t>Client-Server Application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r>
              <a:rPr lang="en-US" altLang="ko-KR" dirty="0"/>
              <a:t>Web Application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r>
              <a:rPr lang="en-US" altLang="ko-KR" dirty="0"/>
              <a:t>N-Screen and Cloud</a:t>
            </a:r>
            <a:r>
              <a:rPr lang="ko-KR" altLang="en-US" dirty="0"/>
              <a:t> 시대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A70A2-086E-43A8-B830-60342A2757ED}"/>
              </a:ext>
            </a:extLst>
          </p:cNvPr>
          <p:cNvSpPr txBox="1"/>
          <p:nvPr/>
        </p:nvSpPr>
        <p:spPr>
          <a:xfrm>
            <a:off x="4836271" y="5483095"/>
            <a:ext cx="7035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출처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엄진영</a:t>
            </a:r>
            <a:r>
              <a:rPr lang="en-US" altLang="ko-KR" dirty="0"/>
              <a:t>, </a:t>
            </a:r>
            <a:r>
              <a:rPr lang="ko-KR" altLang="en-US" dirty="0"/>
              <a:t>열혈강의 자바 웹 개발 워크북</a:t>
            </a:r>
            <a:r>
              <a:rPr lang="en-US" altLang="ko-KR" dirty="0"/>
              <a:t>, </a:t>
            </a:r>
            <a:r>
              <a:rPr lang="ko-KR" altLang="en-US" dirty="0" err="1"/>
              <a:t>프리렉</a:t>
            </a:r>
            <a:r>
              <a:rPr lang="en-US" altLang="ko-KR" dirty="0"/>
              <a:t>, 2016. pp.</a:t>
            </a:r>
            <a:r>
              <a:rPr lang="ko-KR" altLang="en-US" dirty="0"/>
              <a:t> </a:t>
            </a:r>
            <a:r>
              <a:rPr lang="en-US" altLang="ko-KR" dirty="0"/>
              <a:t>839~854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4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웹 프로그래밍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3900" y="1504950"/>
            <a:ext cx="7912100" cy="35750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                                                       </a:t>
            </a:r>
            <a:r>
              <a:rPr lang="en-US" altLang="ko-KR" sz="2400" b="1" dirty="0"/>
              <a:t>Spring Framework</a:t>
            </a:r>
            <a:endParaRPr lang="ko-KR" altLang="en-US" sz="2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89000" y="1657350"/>
            <a:ext cx="4673600" cy="292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3200" b="1" dirty="0">
                <a:solidFill>
                  <a:schemeClr val="accent5"/>
                </a:solidFill>
              </a:rPr>
              <a:t>                </a:t>
            </a: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 MVC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17600" y="1873250"/>
            <a:ext cx="3365500" cy="2095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            JSP</a:t>
            </a:r>
            <a:endParaRPr lang="ko-KR" altLang="en-US" sz="2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82700" y="2070764"/>
            <a:ext cx="2374900" cy="1365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Servlet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2211" y="5768159"/>
            <a:ext cx="335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 : HTML </a:t>
            </a:r>
            <a:r>
              <a:rPr lang="ko-KR" altLang="en-US" dirty="0"/>
              <a:t>코드 출력 문제</a:t>
            </a:r>
            <a:endParaRPr lang="en-US" altLang="ko-KR" dirty="0"/>
          </a:p>
          <a:p>
            <a:r>
              <a:rPr lang="en-US" altLang="ko-KR" dirty="0"/>
              <a:t>JSP : </a:t>
            </a:r>
            <a:r>
              <a:rPr lang="ko-KR" altLang="en-US" dirty="0"/>
              <a:t>코드 유지보수 문제</a:t>
            </a:r>
          </a:p>
        </p:txBody>
      </p:sp>
    </p:spTree>
    <p:extLst>
      <p:ext uri="{BB962C8B-B14F-4D97-AF65-F5344CB8AC3E}">
        <p14:creationId xmlns:p14="http://schemas.microsoft.com/office/powerpoint/2010/main" val="56320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대용량의 메모리와 고속의 처리속도를 지닌 멀티 </a:t>
            </a:r>
            <a:r>
              <a:rPr lang="ko-KR" altLang="en-US" dirty="0" err="1"/>
              <a:t>유저용</a:t>
            </a:r>
            <a:r>
              <a:rPr lang="ko-KR" altLang="en-US" dirty="0"/>
              <a:t> 대규모 컴퓨터에</a:t>
            </a:r>
            <a:r>
              <a:rPr lang="en-US" altLang="ko-KR" dirty="0"/>
              <a:t> </a:t>
            </a:r>
            <a:r>
              <a:rPr lang="ko-KR" altLang="en-US" dirty="0"/>
              <a:t>터미널을 연결하여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 descr="무료 사진: 슈퍼 컴퓨터, 메인프레임, 미라, 페타, Ibm, 파란색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1799" y="2717267"/>
            <a:ext cx="2913780" cy="2405048"/>
          </a:xfrm>
          <a:prstGeom prst="rect">
            <a:avLst/>
          </a:prstGeom>
        </p:spPr>
      </p:pic>
      <p:pic>
        <p:nvPicPr>
          <p:cNvPr id="6" name="그림 5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52" y="2775723"/>
            <a:ext cx="960663" cy="777177"/>
          </a:xfrm>
          <a:prstGeom prst="rect">
            <a:avLst/>
          </a:prstGeom>
        </p:spPr>
      </p:pic>
      <p:pic>
        <p:nvPicPr>
          <p:cNvPr id="7" name="그림 6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02" y="2307990"/>
            <a:ext cx="960663" cy="777177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69" y="5650248"/>
            <a:ext cx="960663" cy="777177"/>
          </a:xfrm>
          <a:prstGeom prst="rect">
            <a:avLst/>
          </a:prstGeom>
        </p:spPr>
      </p:pic>
      <p:pic>
        <p:nvPicPr>
          <p:cNvPr id="9" name="그림 8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00" y="3668230"/>
            <a:ext cx="960663" cy="777177"/>
          </a:xfrm>
          <a:prstGeom prst="rect">
            <a:avLst/>
          </a:prstGeom>
        </p:spPr>
      </p:pic>
      <p:pic>
        <p:nvPicPr>
          <p:cNvPr id="11" name="그림 10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91" y="4873071"/>
            <a:ext cx="960663" cy="77717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4386305" y="4056818"/>
            <a:ext cx="1471185" cy="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842175" y="3220956"/>
            <a:ext cx="166497" cy="835862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5820305" y="3412738"/>
            <a:ext cx="1336122" cy="644080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5857490" y="4056818"/>
            <a:ext cx="1779269" cy="213814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5872805" y="4055565"/>
            <a:ext cx="1715886" cy="1033826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5842175" y="4062257"/>
            <a:ext cx="908070" cy="1388111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75151" y="2129133"/>
            <a:ext cx="165942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메인프레임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데이터 처리 </a:t>
            </a:r>
            <a:r>
              <a:rPr lang="ko-KR" altLang="en-US" sz="1200" dirty="0" err="1">
                <a:latin typeface="+mj-lt"/>
              </a:rPr>
              <a:t>로직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비즈니스 </a:t>
            </a:r>
            <a:r>
              <a:rPr lang="ko-KR" altLang="en-US" sz="1200" dirty="0" err="1">
                <a:latin typeface="+mj-lt"/>
              </a:rPr>
              <a:t>로직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화면 출력 </a:t>
            </a:r>
            <a:r>
              <a:rPr lang="ko-KR" altLang="en-US" sz="1200" dirty="0" err="1">
                <a:latin typeface="+mj-lt"/>
              </a:rPr>
              <a:t>로직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75151" y="4445407"/>
            <a:ext cx="2536635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터미널</a:t>
            </a:r>
            <a:endParaRPr lang="en-US" altLang="ko-KR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j-lt"/>
              </a:rPr>
              <a:t>메인프레임과</a:t>
            </a:r>
            <a:r>
              <a:rPr lang="ko-KR" altLang="en-US" sz="1200" dirty="0">
                <a:latin typeface="+mj-lt"/>
              </a:rPr>
              <a:t> 연결 통신장비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모니터</a:t>
            </a:r>
            <a:r>
              <a:rPr lang="en-US" altLang="ko-KR" sz="1200" dirty="0">
                <a:latin typeface="+mj-lt"/>
              </a:rPr>
              <a:t>,</a:t>
            </a:r>
            <a:r>
              <a:rPr lang="ko-KR" altLang="en-US" sz="1200" dirty="0">
                <a:latin typeface="+mj-lt"/>
              </a:rPr>
              <a:t>키보드로 구성</a:t>
            </a:r>
            <a:endParaRPr lang="en-US" altLang="ko-KR" sz="1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자체 연산 기능 없고 사용자 입출력만 수행</a:t>
            </a:r>
          </a:p>
        </p:txBody>
      </p:sp>
    </p:spTree>
    <p:extLst>
      <p:ext uri="{BB962C8B-B14F-4D97-AF65-F5344CB8AC3E}">
        <p14:creationId xmlns:p14="http://schemas.microsoft.com/office/powerpoint/2010/main" val="323998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1224951"/>
            <a:ext cx="11434714" cy="544988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Mainframe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b="1" dirty="0"/>
              <a:t>중앙 집중형 </a:t>
            </a:r>
            <a:r>
              <a:rPr lang="en-US" altLang="ko-KR" dirty="0"/>
              <a:t>: </a:t>
            </a:r>
            <a:r>
              <a:rPr lang="ko-KR" altLang="en-US" dirty="0"/>
              <a:t>모든 연산이 </a:t>
            </a:r>
            <a:r>
              <a:rPr lang="ko-KR" altLang="en-US" dirty="0" err="1"/>
              <a:t>메인프레임에서</a:t>
            </a:r>
            <a:r>
              <a:rPr lang="ko-KR" altLang="en-US" dirty="0"/>
              <a:t> 이루어짐</a:t>
            </a:r>
            <a:endParaRPr lang="en-US" altLang="ko-KR" dirty="0"/>
          </a:p>
          <a:p>
            <a:pPr lvl="1"/>
            <a:r>
              <a:rPr lang="ko-KR" altLang="en-US" b="1" dirty="0"/>
              <a:t>보안 용이 </a:t>
            </a:r>
            <a:r>
              <a:rPr lang="en-US" altLang="ko-KR" dirty="0"/>
              <a:t>: </a:t>
            </a:r>
            <a:r>
              <a:rPr lang="ko-KR" altLang="en-US" dirty="0" err="1"/>
              <a:t>메인프레임에</a:t>
            </a:r>
            <a:r>
              <a:rPr lang="ko-KR" altLang="en-US" dirty="0"/>
              <a:t> 연결된 터미널을 통해서만 시스템 사용</a:t>
            </a:r>
            <a:endParaRPr lang="en-US" altLang="ko-KR" dirty="0"/>
          </a:p>
          <a:p>
            <a:pPr lvl="1"/>
            <a:r>
              <a:rPr lang="ko-KR" altLang="en-US" dirty="0"/>
              <a:t>소프트웨어 </a:t>
            </a:r>
            <a:r>
              <a:rPr lang="ko-KR" altLang="en-US" b="1" dirty="0"/>
              <a:t>유지보수 용이</a:t>
            </a:r>
            <a:endParaRPr lang="en-US" altLang="ko-KR" b="1" dirty="0"/>
          </a:p>
          <a:p>
            <a:pPr lvl="2"/>
            <a:r>
              <a:rPr lang="en-US" altLang="ko-KR" dirty="0"/>
              <a:t>SW</a:t>
            </a:r>
            <a:r>
              <a:rPr lang="ko-KR" altLang="en-US" dirty="0"/>
              <a:t>가 </a:t>
            </a:r>
            <a:r>
              <a:rPr lang="ko-KR" altLang="en-US" dirty="0" err="1"/>
              <a:t>메인프레임에</a:t>
            </a:r>
            <a:r>
              <a:rPr lang="ko-KR" altLang="en-US" dirty="0"/>
              <a:t> 설치됨으로 기능 추가나 변경 시 </a:t>
            </a:r>
            <a:r>
              <a:rPr lang="ko-KR" altLang="en-US" dirty="0" err="1"/>
              <a:t>메인프레임에만</a:t>
            </a:r>
            <a:r>
              <a:rPr lang="ko-KR" altLang="en-US" dirty="0"/>
              <a:t> 배포하면 됨</a:t>
            </a:r>
            <a:endParaRPr lang="en-US" altLang="ko-KR" dirty="0"/>
          </a:p>
          <a:p>
            <a:pPr lvl="1"/>
            <a:r>
              <a:rPr lang="ko-KR" altLang="en-US"/>
              <a:t>하드웨어 교체에 따른 </a:t>
            </a:r>
            <a:r>
              <a:rPr lang="ko-KR" altLang="en-US" b="1"/>
              <a:t>유지보수비용이 높은 구조</a:t>
            </a:r>
            <a:endParaRPr lang="en-US" altLang="ko-KR" b="1"/>
          </a:p>
          <a:p>
            <a:pPr lvl="2"/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사용량이 계속 증가 상황에서 하드웨어를 교체하는데 막대한 비용 발생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개발 도구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Cobol</a:t>
            </a:r>
          </a:p>
          <a:p>
            <a:pPr lvl="2"/>
            <a:r>
              <a:rPr lang="ko-KR" altLang="en-US" dirty="0"/>
              <a:t>미 국방성에서 사무처리 언어 통일을 위해 </a:t>
            </a:r>
            <a:r>
              <a:rPr lang="en-US" altLang="ko-KR" dirty="0"/>
              <a:t>1959</a:t>
            </a:r>
            <a:r>
              <a:rPr lang="ko-KR" altLang="en-US" dirty="0"/>
              <a:t>년 개발됨</a:t>
            </a:r>
            <a:endParaRPr lang="en-US" altLang="ko-KR" dirty="0"/>
          </a:p>
          <a:p>
            <a:pPr lvl="2"/>
            <a:r>
              <a:rPr lang="ko-KR" altLang="en-US" dirty="0"/>
              <a:t>국내에서도 </a:t>
            </a:r>
            <a:r>
              <a:rPr lang="en-US" altLang="ko-KR" dirty="0"/>
              <a:t>1990</a:t>
            </a:r>
            <a:r>
              <a:rPr lang="ko-KR" altLang="en-US" dirty="0"/>
              <a:t>년대 중반까지도 은행 시스템의 주요 </a:t>
            </a:r>
            <a:r>
              <a:rPr lang="ko-KR" altLang="en-US" dirty="0" err="1"/>
              <a:t>개발언어였음</a:t>
            </a:r>
            <a:endParaRPr lang="en-US" altLang="ko-KR" dirty="0"/>
          </a:p>
          <a:p>
            <a:pPr lvl="1"/>
            <a:r>
              <a:rPr lang="en-US" altLang="ko-KR" dirty="0"/>
              <a:t>Fortran</a:t>
            </a:r>
          </a:p>
          <a:p>
            <a:pPr lvl="1"/>
            <a:r>
              <a:rPr lang="en-US" altLang="ko-KR" dirty="0"/>
              <a:t>PL/1</a:t>
            </a:r>
          </a:p>
          <a:p>
            <a:pPr lvl="1"/>
            <a:r>
              <a:rPr lang="en-US" altLang="ko-KR" dirty="0"/>
              <a:t>C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F43C24-AC73-415B-AEB7-E88297C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3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643" y="1224951"/>
            <a:ext cx="11434714" cy="5449886"/>
          </a:xfrm>
        </p:spPr>
        <p:txBody>
          <a:bodyPr>
            <a:normAutofit/>
          </a:bodyPr>
          <a:lstStyle/>
          <a:p>
            <a:r>
              <a:rPr lang="ko-KR" altLang="en-US" dirty="0"/>
              <a:t>개발 프로세스</a:t>
            </a:r>
            <a:endParaRPr lang="en-US" altLang="ko-KR" dirty="0"/>
          </a:p>
          <a:p>
            <a:pPr lvl="1"/>
            <a:r>
              <a:rPr lang="ko-KR" altLang="en-US" dirty="0"/>
              <a:t>절차적 프로그래밍이나 구조적 개발 방법론</a:t>
            </a:r>
            <a:endParaRPr lang="en-US" altLang="ko-KR" dirty="0"/>
          </a:p>
          <a:p>
            <a:pPr lvl="1"/>
            <a:r>
              <a:rPr lang="en-US" altLang="ko-KR" dirty="0"/>
              <a:t>Top-Down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Function </a:t>
            </a:r>
            <a:r>
              <a:rPr lang="ko-KR" altLang="en-US" dirty="0"/>
              <a:t>중심 개발 방식이 사용됨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F43C24-AC73-415B-AEB7-E88297C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/>
          <a:p>
            <a:r>
              <a:rPr lang="en-US" altLang="ko-KR" dirty="0"/>
              <a:t>Mainframe </a:t>
            </a:r>
            <a:r>
              <a:rPr lang="ko-KR" altLang="en-US" dirty="0"/>
              <a:t>시대</a:t>
            </a:r>
            <a:r>
              <a:rPr lang="en-US" altLang="ko-KR" dirty="0"/>
              <a:t>(~1990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9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sz="2200" dirty="0">
                <a:latin typeface="22"/>
              </a:rPr>
              <a:t>하드웨어 사양의 향상으로 예전 메인프레임급 수준의 </a:t>
            </a:r>
            <a:r>
              <a:rPr lang="ko-KR" altLang="en-US" sz="2200" b="1" dirty="0">
                <a:latin typeface="22"/>
              </a:rPr>
              <a:t>서버용 컴퓨터</a:t>
            </a:r>
            <a:r>
              <a:rPr lang="ko-KR" altLang="en-US" sz="2200" dirty="0">
                <a:latin typeface="22"/>
              </a:rPr>
              <a:t>를 저렴하게 구축할 수 있게 됨</a:t>
            </a:r>
            <a:endParaRPr lang="en-US" altLang="ko-KR" sz="2200" dirty="0">
              <a:latin typeface="22"/>
            </a:endParaRPr>
          </a:p>
          <a:p>
            <a:pPr lvl="1"/>
            <a:r>
              <a:rPr lang="en-US" altLang="ko-KR" sz="2200" b="1" dirty="0">
                <a:latin typeface="22"/>
              </a:rPr>
              <a:t>LAN</a:t>
            </a:r>
            <a:r>
              <a:rPr lang="en-US" altLang="ko-KR" sz="2200" dirty="0">
                <a:latin typeface="22"/>
              </a:rPr>
              <a:t>(Local Area Network)</a:t>
            </a:r>
            <a:r>
              <a:rPr lang="ko-KR" altLang="en-US" sz="2200" dirty="0">
                <a:latin typeface="22"/>
              </a:rPr>
              <a:t>과 </a:t>
            </a:r>
            <a:r>
              <a:rPr lang="en-US" altLang="ko-KR" sz="2200" b="1" dirty="0">
                <a:latin typeface="22"/>
              </a:rPr>
              <a:t>WAN</a:t>
            </a:r>
            <a:r>
              <a:rPr lang="en-US" altLang="ko-KR" sz="2200" dirty="0">
                <a:latin typeface="22"/>
              </a:rPr>
              <a:t>(Wide Area Network)</a:t>
            </a:r>
            <a:r>
              <a:rPr lang="ko-KR" altLang="en-US" sz="2200" dirty="0">
                <a:latin typeface="22"/>
              </a:rPr>
              <a:t>으로 컴퓨터들이 연결되기 시작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dirty="0">
                <a:latin typeface="22"/>
              </a:rPr>
              <a:t>국내에서는 </a:t>
            </a:r>
            <a:r>
              <a:rPr lang="en-US" altLang="ko-KR" sz="2200" dirty="0">
                <a:latin typeface="22"/>
              </a:rPr>
              <a:t>1990</a:t>
            </a:r>
            <a:r>
              <a:rPr lang="ko-KR" altLang="en-US" sz="2200" dirty="0">
                <a:latin typeface="22"/>
              </a:rPr>
              <a:t>년대 중반 인터넷이 보급되기 시작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dirty="0" err="1">
                <a:latin typeface="22"/>
              </a:rPr>
              <a:t>메인프레임이</a:t>
            </a:r>
            <a:r>
              <a:rPr lang="ko-KR" altLang="en-US" sz="2200" dirty="0">
                <a:latin typeface="22"/>
              </a:rPr>
              <a:t> 하던 일 중 </a:t>
            </a:r>
            <a:r>
              <a:rPr lang="ko-KR" altLang="en-US" sz="2200" b="1" dirty="0">
                <a:latin typeface="22"/>
              </a:rPr>
              <a:t>비즈니스 로직</a:t>
            </a:r>
            <a:r>
              <a:rPr lang="ko-KR" altLang="en-US" sz="2200" dirty="0">
                <a:latin typeface="22"/>
              </a:rPr>
              <a:t>과 </a:t>
            </a:r>
            <a:r>
              <a:rPr lang="ko-KR" altLang="en-US" sz="2200" b="1" dirty="0">
                <a:latin typeface="22"/>
              </a:rPr>
              <a:t>화면출력</a:t>
            </a:r>
            <a:r>
              <a:rPr lang="ko-KR" altLang="en-US" sz="2200" dirty="0">
                <a:latin typeface="22"/>
              </a:rPr>
              <a:t>부분을 개인용 컴퓨터</a:t>
            </a:r>
            <a:r>
              <a:rPr lang="en-US" altLang="ko-KR" sz="2200" dirty="0">
                <a:latin typeface="22"/>
              </a:rPr>
              <a:t>(PC)</a:t>
            </a:r>
            <a:r>
              <a:rPr lang="ko-KR" altLang="en-US" sz="2200" dirty="0">
                <a:latin typeface="22"/>
              </a:rPr>
              <a:t>가 담당</a:t>
            </a:r>
            <a:endParaRPr lang="en-US" altLang="ko-KR" sz="2200" dirty="0">
              <a:latin typeface="22"/>
            </a:endParaRPr>
          </a:p>
          <a:p>
            <a:pPr lvl="1"/>
            <a:r>
              <a:rPr lang="ko-KR" altLang="en-US" sz="2200" b="1" dirty="0">
                <a:latin typeface="22"/>
              </a:rPr>
              <a:t>데이터 처리 로직</a:t>
            </a:r>
            <a:r>
              <a:rPr lang="ko-KR" altLang="en-US" sz="2200" dirty="0">
                <a:latin typeface="22"/>
              </a:rPr>
              <a:t>은 워크스테이션 수준의 소형 서버가 담당</a:t>
            </a:r>
            <a:endParaRPr lang="en-US" altLang="ko-KR" sz="2200" dirty="0">
              <a:latin typeface="2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61" y="3993345"/>
            <a:ext cx="1367565" cy="1751499"/>
          </a:xfrm>
          <a:prstGeom prst="rect">
            <a:avLst/>
          </a:prstGeom>
        </p:spPr>
      </p:pic>
      <p:pic>
        <p:nvPicPr>
          <p:cNvPr id="6" name="그림 5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43" y="3980335"/>
            <a:ext cx="960663" cy="777177"/>
          </a:xfrm>
          <a:prstGeom prst="rect">
            <a:avLst/>
          </a:prstGeom>
        </p:spPr>
      </p:pic>
      <p:pic>
        <p:nvPicPr>
          <p:cNvPr id="7" name="그림 6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22" y="4862954"/>
            <a:ext cx="960663" cy="777177"/>
          </a:xfrm>
          <a:prstGeom prst="rect">
            <a:avLst/>
          </a:prstGeom>
        </p:spPr>
      </p:pic>
      <p:pic>
        <p:nvPicPr>
          <p:cNvPr id="8" name="그림 7" descr="PI: Windows 10, update e freemiu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9" y="5792556"/>
            <a:ext cx="960663" cy="77717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307753" y="5263326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14608" y="5263326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01728" y="4346502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227486" y="6314167"/>
            <a:ext cx="1918585" cy="2485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5214607" y="4339112"/>
            <a:ext cx="36340" cy="2000813"/>
          </a:xfrm>
          <a:prstGeom prst="line">
            <a:avLst/>
          </a:prstGeom>
          <a:ln w="698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418" y="5724530"/>
            <a:ext cx="1854995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Server(DBMS)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데이터 처리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2239" y="4939408"/>
            <a:ext cx="1675459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Client(PC)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비즈니스 </a:t>
            </a:r>
            <a:r>
              <a:rPr lang="ko-KR" altLang="en-US" sz="1400" dirty="0" err="1">
                <a:latin typeface="+mj-lt"/>
              </a:rPr>
              <a:t>로직</a:t>
            </a:r>
            <a:endParaRPr lang="en-US" altLang="ko-KR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화면 출력 </a:t>
            </a:r>
            <a:r>
              <a:rPr lang="ko-KR" altLang="en-US" sz="1400" dirty="0" err="1">
                <a:latin typeface="+mj-lt"/>
              </a:rPr>
              <a:t>로직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843" y="1219200"/>
            <a:ext cx="11615686" cy="51701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시대의 특징</a:t>
            </a:r>
            <a:endParaRPr lang="en-US" altLang="ko-KR" dirty="0"/>
          </a:p>
          <a:p>
            <a:pPr lvl="1"/>
            <a:r>
              <a:rPr lang="ko-KR" altLang="en-US" dirty="0"/>
              <a:t>윈도우 프로그래밍</a:t>
            </a:r>
            <a:r>
              <a:rPr lang="en-US" altLang="ko-KR" dirty="0"/>
              <a:t>(</a:t>
            </a:r>
            <a:r>
              <a:rPr lang="ko-KR" altLang="en-US"/>
              <a:t>텍스트 기반에서 윈도우로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r>
              <a:rPr lang="en-US" altLang="ko-KR"/>
              <a:t>1985</a:t>
            </a:r>
            <a:r>
              <a:rPr lang="ko-KR" altLang="en-US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Windows 1.0</a:t>
            </a:r>
            <a:r>
              <a:rPr lang="ko-KR" altLang="en-US" dirty="0"/>
              <a:t>이 정식 </a:t>
            </a:r>
            <a:r>
              <a:rPr lang="ko-KR" altLang="en-US" dirty="0" err="1"/>
              <a:t>릴리즈됨</a:t>
            </a:r>
            <a:endParaRPr lang="en-US" altLang="ko-KR" dirty="0"/>
          </a:p>
          <a:p>
            <a:pPr lvl="2"/>
            <a:r>
              <a:rPr lang="en-US" altLang="ko-KR" dirty="0"/>
              <a:t>1990</a:t>
            </a:r>
            <a:r>
              <a:rPr lang="ko-KR" altLang="en-US" dirty="0"/>
              <a:t>년에 발표한 </a:t>
            </a:r>
            <a:r>
              <a:rPr lang="en-US" altLang="ko-KR" dirty="0"/>
              <a:t>Windows 3.0</a:t>
            </a:r>
            <a:r>
              <a:rPr lang="ko-KR" altLang="en-US" dirty="0"/>
              <a:t>이 대대적인 성공을 거두어 </a:t>
            </a:r>
            <a:r>
              <a:rPr lang="en-US" altLang="ko-KR" dirty="0"/>
              <a:t>PC</a:t>
            </a:r>
            <a:r>
              <a:rPr lang="ko-KR" altLang="en-US" dirty="0"/>
              <a:t>사용자 환경이 </a:t>
            </a:r>
            <a:r>
              <a:rPr lang="en-US" altLang="ko-KR" b="1" dirty="0"/>
              <a:t>GUI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인터넷 보급</a:t>
            </a:r>
            <a:r>
              <a:rPr lang="en-US" altLang="ko-KR" dirty="0"/>
              <a:t>(1995</a:t>
            </a:r>
            <a:r>
              <a:rPr lang="ko-KR" altLang="en-US" dirty="0"/>
              <a:t>년부터 </a:t>
            </a:r>
            <a:r>
              <a:rPr lang="en-US" altLang="ko-KR" dirty="0"/>
              <a:t>World Wide Web</a:t>
            </a:r>
            <a:r>
              <a:rPr lang="ko-KR" altLang="en-US" dirty="0"/>
              <a:t>서비스 시작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국내에서는 천리안 서비스가 </a:t>
            </a: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ko-KR" altLang="en-US" b="1" dirty="0"/>
              <a:t>인터넷에 연결</a:t>
            </a:r>
            <a:r>
              <a:rPr lang="ko-KR" altLang="en-US" dirty="0"/>
              <a:t>되었고 </a:t>
            </a:r>
            <a:r>
              <a:rPr lang="en-US" altLang="ko-KR" dirty="0"/>
              <a:t>1995</a:t>
            </a:r>
            <a:r>
              <a:rPr lang="ko-KR" altLang="en-US" dirty="0"/>
              <a:t>년부터 </a:t>
            </a:r>
            <a:r>
              <a:rPr lang="en-US" altLang="ko-KR" dirty="0"/>
              <a:t>WWW </a:t>
            </a:r>
            <a:r>
              <a:rPr lang="ko-KR" altLang="en-US"/>
              <a:t>서비스 시작</a:t>
            </a:r>
            <a:endParaRPr lang="en-US" altLang="ko-KR"/>
          </a:p>
          <a:p>
            <a:pPr lvl="2"/>
            <a:r>
              <a:rPr lang="ko-KR" altLang="en-US"/>
              <a:t>우리나라 인터넷의 아버지 </a:t>
            </a:r>
            <a:r>
              <a:rPr lang="en-US" altLang="ko-KR"/>
              <a:t>: </a:t>
            </a:r>
            <a:r>
              <a:rPr lang="ko-KR" altLang="en-US"/>
              <a:t>전길남</a:t>
            </a:r>
            <a:r>
              <a:rPr lang="en-US" altLang="ko-KR"/>
              <a:t>(https://www.youtube.com/watch?v=ekw2ljVPicA&amp;ab_channel=%EB%94%94%EC%94%A8%EB%A9%98%ED%84%B0%EB%A6%AC)</a:t>
            </a:r>
            <a:endParaRPr lang="en-US" altLang="ko-KR" dirty="0"/>
          </a:p>
          <a:p>
            <a:pPr lvl="1"/>
            <a:r>
              <a:rPr lang="ko-KR" altLang="en-US" dirty="0"/>
              <a:t>서버 구축 및 운영비 절감</a:t>
            </a:r>
            <a:endParaRPr lang="en-US" altLang="ko-KR" dirty="0"/>
          </a:p>
          <a:p>
            <a:pPr lvl="2"/>
            <a:r>
              <a:rPr lang="ko-KR" altLang="en-US" dirty="0"/>
              <a:t>서버의 기능 일부를 </a:t>
            </a:r>
            <a:r>
              <a:rPr lang="en-US" altLang="ko-KR" dirty="0"/>
              <a:t>PC</a:t>
            </a:r>
            <a:r>
              <a:rPr lang="ko-KR" altLang="en-US" dirty="0"/>
              <a:t>가 가져가면서 서버의 부하 감소</a:t>
            </a:r>
            <a:endParaRPr lang="en-US" altLang="ko-KR" dirty="0"/>
          </a:p>
          <a:p>
            <a:pPr lvl="2"/>
            <a:r>
              <a:rPr lang="ko-KR" altLang="en-US" dirty="0"/>
              <a:t>서버 구축비나 유지보수 비용 감소</a:t>
            </a:r>
            <a:endParaRPr lang="en-US" altLang="ko-KR" dirty="0"/>
          </a:p>
          <a:p>
            <a:pPr lvl="1"/>
            <a:r>
              <a:rPr lang="ko-KR" altLang="en-US" dirty="0"/>
              <a:t>회사 홈페이지 구축 유행</a:t>
            </a:r>
            <a:endParaRPr lang="en-US" altLang="ko-KR" dirty="0"/>
          </a:p>
          <a:p>
            <a:pPr lvl="2"/>
            <a:r>
              <a:rPr lang="ko-KR" altLang="en-US" dirty="0"/>
              <a:t>인터넷의 보급으로 게시판</a:t>
            </a:r>
            <a:r>
              <a:rPr lang="en-US" altLang="ko-KR" dirty="0"/>
              <a:t>, </a:t>
            </a:r>
            <a:r>
              <a:rPr lang="ko-KR" altLang="en-US" dirty="0"/>
              <a:t>방명록</a:t>
            </a:r>
            <a:r>
              <a:rPr lang="en-US" altLang="ko-KR" dirty="0"/>
              <a:t> </a:t>
            </a:r>
            <a:r>
              <a:rPr lang="ko-KR" altLang="en-US" dirty="0"/>
              <a:t>등과 같은 기능을 중심으로 웹 환경의 </a:t>
            </a:r>
            <a:r>
              <a:rPr lang="en-US" altLang="ko-KR" dirty="0"/>
              <a:t>CGI </a:t>
            </a:r>
            <a:r>
              <a:rPr lang="ko-KR" altLang="en-US" dirty="0"/>
              <a:t>프로그래밍이 구축되기 시작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3726D50-1629-43FA-9CDB-DFDEA00D2E6D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42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도구</a:t>
            </a:r>
            <a:endParaRPr lang="en-US" altLang="ko-KR" dirty="0"/>
          </a:p>
          <a:p>
            <a:pPr lvl="1"/>
            <a:r>
              <a:rPr lang="ko-KR" altLang="en-US" dirty="0"/>
              <a:t>윈도우 프로그래밍을 위한 </a:t>
            </a:r>
            <a:r>
              <a:rPr lang="en-US" altLang="ko-KR" dirty="0"/>
              <a:t>4</a:t>
            </a:r>
            <a:r>
              <a:rPr lang="ko-KR" altLang="en-US" dirty="0"/>
              <a:t>세대 개발 도구의 사용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en-US" altLang="ko-KR" dirty="0"/>
              <a:t>CS </a:t>
            </a:r>
            <a:r>
              <a:rPr lang="ko-KR" altLang="en-US" dirty="0"/>
              <a:t>환경에 맞춰 오라클</a:t>
            </a:r>
            <a:r>
              <a:rPr lang="en-US" altLang="ko-KR" dirty="0"/>
              <a:t>, </a:t>
            </a:r>
            <a:r>
              <a:rPr lang="ko-KR" altLang="en-US" dirty="0" err="1"/>
              <a:t>인포믹스</a:t>
            </a:r>
            <a:r>
              <a:rPr lang="en-US" altLang="ko-KR" dirty="0"/>
              <a:t>, </a:t>
            </a:r>
            <a:r>
              <a:rPr lang="ko-KR" altLang="en-US" dirty="0" err="1"/>
              <a:t>사이베이스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</a:p>
          <a:p>
            <a:pPr lvl="2"/>
            <a:r>
              <a:rPr lang="en-US" altLang="ko-KR" dirty="0"/>
              <a:t>Client</a:t>
            </a:r>
          </a:p>
          <a:p>
            <a:pPr lvl="3"/>
            <a:r>
              <a:rPr lang="ko-KR" altLang="en-US" dirty="0"/>
              <a:t> </a:t>
            </a:r>
            <a:r>
              <a:rPr lang="ko-KR" altLang="en-US" dirty="0" err="1"/>
              <a:t>파워빌더</a:t>
            </a:r>
            <a:r>
              <a:rPr lang="en-US" altLang="ko-KR" dirty="0"/>
              <a:t>, </a:t>
            </a:r>
            <a:r>
              <a:rPr lang="ko-KR" altLang="en-US" dirty="0" err="1"/>
              <a:t>델파이</a:t>
            </a:r>
            <a:r>
              <a:rPr lang="en-US" altLang="ko-KR" dirty="0"/>
              <a:t>, </a:t>
            </a:r>
            <a:r>
              <a:rPr lang="ko-KR" altLang="en-US" dirty="0" err="1"/>
              <a:t>비주얼베이직</a:t>
            </a:r>
            <a:r>
              <a:rPr lang="ko-KR" altLang="en-US" dirty="0"/>
              <a:t> 등 윈도우 애플리케이션</a:t>
            </a:r>
            <a:endParaRPr lang="en-US" altLang="ko-KR" dirty="0"/>
          </a:p>
          <a:p>
            <a:pPr lvl="1"/>
            <a:r>
              <a:rPr lang="en-US" altLang="ko-KR" dirty="0"/>
              <a:t>PHP, ASP, Perl </a:t>
            </a:r>
            <a:r>
              <a:rPr lang="ko-KR" altLang="en-US" dirty="0"/>
              <a:t>등의 </a:t>
            </a:r>
            <a:r>
              <a:rPr lang="en-US" altLang="ko-KR" dirty="0"/>
              <a:t>CGI </a:t>
            </a:r>
            <a:r>
              <a:rPr lang="ko-KR" altLang="en-US" dirty="0"/>
              <a:t>스크립트</a:t>
            </a:r>
            <a:endParaRPr lang="en-US" altLang="ko-KR" dirty="0"/>
          </a:p>
          <a:p>
            <a:pPr lvl="2"/>
            <a:r>
              <a:rPr lang="en-US" altLang="ko-KR"/>
              <a:t>CGI(Common</a:t>
            </a:r>
            <a:r>
              <a:rPr lang="ko-KR" altLang="en-US"/>
              <a:t> </a:t>
            </a:r>
            <a:r>
              <a:rPr lang="en-US" altLang="ko-KR"/>
              <a:t>Gateway</a:t>
            </a:r>
            <a:r>
              <a:rPr lang="ko-KR" altLang="en-US"/>
              <a:t> </a:t>
            </a:r>
            <a:r>
              <a:rPr lang="en-US" altLang="ko-KR"/>
              <a:t>Interface) </a:t>
            </a:r>
            <a:r>
              <a:rPr lang="ko-KR" altLang="en-US" dirty="0"/>
              <a:t>프로그래밍 초기에는 </a:t>
            </a:r>
            <a:r>
              <a:rPr lang="en-US" altLang="ko-KR" dirty="0"/>
              <a:t>C </a:t>
            </a:r>
            <a:r>
              <a:rPr lang="ko-KR" altLang="en-US" dirty="0"/>
              <a:t>언어가 사용되었으나 불편함으로 인해 </a:t>
            </a:r>
            <a:r>
              <a:rPr lang="ko-KR" altLang="en-US"/>
              <a:t>인터프리터 언어</a:t>
            </a:r>
            <a:r>
              <a:rPr lang="en-US" altLang="ko-KR"/>
              <a:t>(PHP, ASP, Perl)</a:t>
            </a:r>
            <a:r>
              <a:rPr lang="ko-KR" altLang="en-US"/>
              <a:t>가 </a:t>
            </a:r>
            <a:r>
              <a:rPr lang="ko-KR" altLang="en-US" dirty="0"/>
              <a:t>주류로 떠오름</a:t>
            </a:r>
            <a:endParaRPr lang="en-US" altLang="ko-KR" dirty="0"/>
          </a:p>
          <a:p>
            <a:r>
              <a:rPr lang="ko-KR" altLang="en-US" dirty="0"/>
              <a:t>개발 프로세스</a:t>
            </a:r>
            <a:endParaRPr lang="en-US" altLang="ko-KR" dirty="0"/>
          </a:p>
          <a:p>
            <a:pPr lvl="1"/>
            <a:r>
              <a:rPr lang="ko-KR" altLang="en-US" dirty="0"/>
              <a:t>경영 정보 개념 도입</a:t>
            </a:r>
            <a:endParaRPr lang="en-US" altLang="ko-KR" dirty="0"/>
          </a:p>
          <a:p>
            <a:pPr lvl="1"/>
            <a:r>
              <a:rPr lang="en-US" altLang="ko-KR" dirty="0"/>
              <a:t>CASE(Computer Aided of Software Engineering) </a:t>
            </a:r>
            <a:r>
              <a:rPr lang="ko-KR" altLang="en-US" dirty="0"/>
              <a:t>도구를 활용한 개발 자동화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28A531D-B9C8-4496-A02D-C7D7D75019AE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6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Client/Server </a:t>
            </a: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소프트웨어 갱신 및 재배포가 불편</a:t>
            </a:r>
            <a:endParaRPr lang="en-US" altLang="ko-KR" dirty="0"/>
          </a:p>
          <a:p>
            <a:pPr lvl="2"/>
            <a:r>
              <a:rPr lang="en-US" altLang="ko-KR" dirty="0"/>
              <a:t>PC</a:t>
            </a:r>
            <a:r>
              <a:rPr lang="ko-KR" altLang="en-US" dirty="0"/>
              <a:t>에 애플리케이션을 설치하는 방식이어서 기능 추가나 변경될 때마다 기존의 프로그램을 제거하고 다시 설치해야 하는 불편함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데이터베이스 접근 보안에 취약</a:t>
            </a:r>
            <a:endParaRPr lang="en-US" altLang="ko-KR" dirty="0"/>
          </a:p>
          <a:p>
            <a:pPr lvl="2"/>
            <a:r>
              <a:rPr lang="ko-KR" altLang="en-US" dirty="0"/>
              <a:t>클라이언트에서 </a:t>
            </a:r>
            <a:r>
              <a:rPr lang="en-US" altLang="ko-KR" dirty="0"/>
              <a:t>DBMS</a:t>
            </a:r>
            <a:r>
              <a:rPr lang="ko-KR" altLang="en-US" dirty="0"/>
              <a:t>에 직접 접근하기 때문에 접근 아이디</a:t>
            </a:r>
            <a:r>
              <a:rPr lang="en-US" altLang="ko-KR" dirty="0"/>
              <a:t>, </a:t>
            </a:r>
            <a:r>
              <a:rPr lang="ko-KR" altLang="en-US" dirty="0"/>
              <a:t>비번에 노출될 경우 최악의 상황이 발생할 수 있음</a:t>
            </a:r>
            <a:endParaRPr lang="en-US" altLang="ko-KR" dirty="0"/>
          </a:p>
          <a:p>
            <a:pPr lvl="2"/>
            <a:r>
              <a:rPr lang="ko-KR" altLang="en-US" dirty="0"/>
              <a:t>네트워크 상에 데이터 전송을 위한 구현이 어려움</a:t>
            </a:r>
            <a:r>
              <a:rPr lang="en-US" altLang="ko-KR" dirty="0"/>
              <a:t>(</a:t>
            </a:r>
            <a:r>
              <a:rPr lang="ko-KR" altLang="en-US" dirty="0"/>
              <a:t>소켓</a:t>
            </a:r>
            <a:r>
              <a:rPr lang="en-US" altLang="ko-KR" dirty="0"/>
              <a:t>, RPC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웹이 이러한 문제를 해결할 수 있는 환경을 가지고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B8AF562-6D83-4693-A9EB-8F9A657C6301}"/>
              </a:ext>
            </a:extLst>
          </p:cNvPr>
          <p:cNvSpPr txBox="1">
            <a:spLocks/>
          </p:cNvSpPr>
          <p:nvPr/>
        </p:nvSpPr>
        <p:spPr>
          <a:xfrm>
            <a:off x="238263" y="99326"/>
            <a:ext cx="11822266" cy="738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Client/Server </a:t>
            </a:r>
            <a:r>
              <a:rPr lang="ko-KR" altLang="en-US" dirty="0"/>
              <a:t>시대</a:t>
            </a:r>
            <a:r>
              <a:rPr lang="en-US" altLang="ko-KR" dirty="0"/>
              <a:t>(1990 </a:t>
            </a:r>
            <a:r>
              <a:rPr lang="ko-KR" altLang="en-US" dirty="0"/>
              <a:t>중반</a:t>
            </a:r>
            <a:r>
              <a:rPr lang="en-US" altLang="ko-KR" dirty="0"/>
              <a:t>~2000</a:t>
            </a:r>
            <a:r>
              <a:rPr lang="ko-KR" altLang="en-US" dirty="0"/>
              <a:t>년대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40403"/>
      </p:ext>
    </p:extLst>
  </p:cSld>
  <p:clrMapOvr>
    <a:masterClrMapping/>
  </p:clrMapOvr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46903</TotalTime>
  <Words>1366</Words>
  <Application>Microsoft Office PowerPoint</Application>
  <PresentationFormat>와이드스크린</PresentationFormat>
  <Paragraphs>259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22</vt:lpstr>
      <vt:lpstr>맑은 고딕</vt:lpstr>
      <vt:lpstr>Arial</vt:lpstr>
      <vt:lpstr>Wingdings</vt:lpstr>
      <vt:lpstr>2020-1</vt:lpstr>
      <vt:lpstr>웹애플리케이션의 이해  </vt:lpstr>
      <vt:lpstr>학습내용</vt:lpstr>
      <vt:lpstr>Mainframe 시대(~1990년대)</vt:lpstr>
      <vt:lpstr>Mainframe 시대(~1990년대)</vt:lpstr>
      <vt:lpstr>Mainframe 시대(~1990년대)</vt:lpstr>
      <vt:lpstr>Client/Server 시대(1990 중반~2000년대)</vt:lpstr>
      <vt:lpstr>PowerPoint 프레젠테이션</vt:lpstr>
      <vt:lpstr>PowerPoint 프레젠테이션</vt:lpstr>
      <vt:lpstr>PowerPoint 프레젠테이션</vt:lpstr>
      <vt:lpstr>Web 시대(2000~2010년대)</vt:lpstr>
      <vt:lpstr>Web 시대(2000~2010년대)</vt:lpstr>
      <vt:lpstr>Web 시대(2000~2010년대)</vt:lpstr>
      <vt:lpstr>Web 시대(2000~2010년대)</vt:lpstr>
      <vt:lpstr>Web 시대(2000~2010년대)</vt:lpstr>
      <vt:lpstr>Web 시대(2000~2010년대)</vt:lpstr>
      <vt:lpstr>N-Screen과 cloud 시대(2010년 ~)</vt:lpstr>
      <vt:lpstr>N-Screen과 Cloud 시대(2010년 ~)</vt:lpstr>
      <vt:lpstr>웹애플리케이션 아키텍처</vt:lpstr>
      <vt:lpstr>웹애플리케이션 구현</vt:lpstr>
      <vt:lpstr>자바 웹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jinsook</dc:creator>
  <cp:lastModifiedBy>jinsook</cp:lastModifiedBy>
  <cp:revision>119</cp:revision>
  <dcterms:created xsi:type="dcterms:W3CDTF">2019-07-29T15:30:48Z</dcterms:created>
  <dcterms:modified xsi:type="dcterms:W3CDTF">2023-08-30T01:34:10Z</dcterms:modified>
</cp:coreProperties>
</file>