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sldIdLst>
    <p:sldId id="530" r:id="rId5"/>
    <p:sldId id="531" r:id="rId6"/>
    <p:sldId id="534" r:id="rId7"/>
    <p:sldId id="535" r:id="rId8"/>
    <p:sldId id="548" r:id="rId9"/>
    <p:sldId id="537" r:id="rId10"/>
    <p:sldId id="550" r:id="rId11"/>
    <p:sldId id="536" r:id="rId12"/>
    <p:sldId id="559" r:id="rId13"/>
    <p:sldId id="549" r:id="rId14"/>
    <p:sldId id="551" r:id="rId15"/>
    <p:sldId id="560" r:id="rId16"/>
    <p:sldId id="561" r:id="rId17"/>
    <p:sldId id="552" r:id="rId18"/>
    <p:sldId id="557" r:id="rId19"/>
    <p:sldId id="562" r:id="rId20"/>
    <p:sldId id="553" r:id="rId21"/>
    <p:sldId id="558" r:id="rId22"/>
    <p:sldId id="554" r:id="rId23"/>
    <p:sldId id="55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ECB7DB-A731-44FF-8AA8-65F1E35F7BE9}" v="3" dt="2024-03-23T06:31:41.9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422"/>
  </p:normalViewPr>
  <p:slideViewPr>
    <p:cSldViewPr snapToGrid="0">
      <p:cViewPr varScale="1">
        <p:scale>
          <a:sx n="63" d="100"/>
          <a:sy n="63" d="100"/>
        </p:scale>
        <p:origin x="7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3/30/2024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a:xfrm>
            <a:off x="-473826" y="355601"/>
            <a:ext cx="12310226" cy="2651759"/>
          </a:xfrm>
        </p:spPr>
        <p:txBody>
          <a:bodyPr/>
          <a:lstStyle/>
          <a:p>
            <a:r>
              <a:rPr lang="en-US" dirty="0">
                <a:solidFill>
                  <a:srgbClr val="FF0000"/>
                </a:solidFill>
              </a:rPr>
              <a:t>VIKAS GROUP OF INSTUTIONS</a:t>
            </a:r>
            <a:br>
              <a:rPr lang="en-US" dirty="0"/>
            </a:br>
            <a:br>
              <a:rPr lang="en-US" dirty="0"/>
            </a:br>
            <a:r>
              <a:rPr lang="en-US" dirty="0"/>
              <a:t>GROCERY SALES FORECASTING</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a:xfrm>
            <a:off x="518161" y="4023360"/>
            <a:ext cx="11673840" cy="2479039"/>
          </a:xfrm>
        </p:spPr>
        <p:txBody>
          <a:bodyPr/>
          <a:lstStyle/>
          <a:p>
            <a:r>
              <a:rPr lang="en-US" sz="2000" dirty="0">
                <a:latin typeface="Times New Roman" panose="02020603050405020304" pitchFamily="18" charset="0"/>
                <a:cs typeface="Times New Roman" panose="02020603050405020304" pitchFamily="18" charset="0"/>
              </a:rPr>
              <a:t>                                                                              Y.GOWTHAMI ( 209T1A0588)</a:t>
            </a:r>
          </a:p>
          <a:p>
            <a:r>
              <a:rPr lang="en-US" sz="2000" dirty="0">
                <a:latin typeface="Times New Roman" panose="02020603050405020304" pitchFamily="18" charset="0"/>
                <a:cs typeface="Times New Roman" panose="02020603050405020304" pitchFamily="18" charset="0"/>
              </a:rPr>
              <a:t>                                                                                                 I.SIVA KISHORE KUMAR (209T1A0536)</a:t>
            </a:r>
          </a:p>
          <a:p>
            <a:r>
              <a:rPr lang="en-US" sz="2000" dirty="0">
                <a:latin typeface="Times New Roman" panose="02020603050405020304" pitchFamily="18" charset="0"/>
                <a:cs typeface="Times New Roman" panose="02020603050405020304" pitchFamily="18" charset="0"/>
              </a:rPr>
              <a:t>  INTERNAL GUIDE                                                                 K.VEERA KRISHNAM RAJU(209T1A0547)</a:t>
            </a:r>
          </a:p>
          <a:p>
            <a:r>
              <a:rPr lang="en-US" sz="2000" dirty="0">
                <a:latin typeface="Times New Roman" panose="02020603050405020304" pitchFamily="18" charset="0"/>
                <a:cs typeface="Times New Roman" panose="02020603050405020304" pitchFamily="18" charset="0"/>
              </a:rPr>
              <a:t>CH.SUNEETHA                                                         N.DEEPTHI REDDY(209T1A0561)</a:t>
            </a:r>
          </a:p>
          <a:p>
            <a:r>
              <a:rPr lang="en-US" sz="2000" dirty="0">
                <a:latin typeface="Times New Roman" panose="02020603050405020304" pitchFamily="18" charset="0"/>
                <a:cs typeface="Times New Roman" panose="02020603050405020304" pitchFamily="18" charset="0"/>
              </a:rPr>
              <a:t>                                                                     B.NARESH(209T1A0509)</a:t>
            </a:r>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4E3C4-9607-3E74-4C9C-DCD265137F1E}"/>
              </a:ext>
            </a:extLst>
          </p:cNvPr>
          <p:cNvSpPr>
            <a:spLocks noGrp="1"/>
          </p:cNvSpPr>
          <p:nvPr>
            <p:ph type="sldNum" sz="quarter" idx="11"/>
          </p:nvPr>
        </p:nvSpPr>
        <p:spPr/>
        <p:txBody>
          <a:bodyPr/>
          <a:lstStyle/>
          <a:p>
            <a:fld id="{294A09A9-5501-47C1-A89A-A340965A2BE2}" type="slidenum">
              <a:rPr lang="en-US" smtClean="0"/>
              <a:pPr/>
              <a:t>10</a:t>
            </a:fld>
            <a:endParaRPr lang="en-US" dirty="0"/>
          </a:p>
        </p:txBody>
      </p:sp>
      <p:sp>
        <p:nvSpPr>
          <p:cNvPr id="3" name="Footer Placeholder 2">
            <a:extLst>
              <a:ext uri="{FF2B5EF4-FFF2-40B4-BE49-F238E27FC236}">
                <a16:creationId xmlns:a16="http://schemas.microsoft.com/office/drawing/2014/main" id="{539C8024-F63F-1A94-4514-6799DF33A861}"/>
              </a:ext>
            </a:extLst>
          </p:cNvPr>
          <p:cNvSpPr>
            <a:spLocks noGrp="1"/>
          </p:cNvSpPr>
          <p:nvPr>
            <p:ph type="ftr" sz="quarter" idx="10"/>
          </p:nvPr>
        </p:nvSpPr>
        <p:spPr/>
        <p:txBody>
          <a:bodyPr/>
          <a:lstStyle/>
          <a:p>
            <a:r>
              <a:rPr lang="en-US"/>
              <a:t>Crypto: investing &amp; trading</a:t>
            </a:r>
            <a:endParaRPr lang="en-US" dirty="0"/>
          </a:p>
        </p:txBody>
      </p:sp>
      <p:sp>
        <p:nvSpPr>
          <p:cNvPr id="4" name="Title 3">
            <a:extLst>
              <a:ext uri="{FF2B5EF4-FFF2-40B4-BE49-F238E27FC236}">
                <a16:creationId xmlns:a16="http://schemas.microsoft.com/office/drawing/2014/main" id="{9500F652-9379-4913-4FDC-B38F23FBEEF7}"/>
              </a:ext>
            </a:extLst>
          </p:cNvPr>
          <p:cNvSpPr>
            <a:spLocks noGrp="1"/>
          </p:cNvSpPr>
          <p:nvPr>
            <p:ph type="title"/>
          </p:nvPr>
        </p:nvSpPr>
        <p:spPr>
          <a:xfrm>
            <a:off x="1536192" y="293616"/>
            <a:ext cx="8878824" cy="998290"/>
          </a:xfrm>
        </p:spPr>
        <p:txBody>
          <a:bodyPr/>
          <a:lstStyle/>
          <a:p>
            <a:r>
              <a:rPr lang="en-IN" dirty="0"/>
              <a:t>     DATA PREPROCESSING </a:t>
            </a:r>
          </a:p>
        </p:txBody>
      </p:sp>
      <p:sp>
        <p:nvSpPr>
          <p:cNvPr id="5" name="Content Placeholder 4">
            <a:extLst>
              <a:ext uri="{FF2B5EF4-FFF2-40B4-BE49-F238E27FC236}">
                <a16:creationId xmlns:a16="http://schemas.microsoft.com/office/drawing/2014/main" id="{B613CB44-CFCA-7438-59CA-85DE006D58C6}"/>
              </a:ext>
            </a:extLst>
          </p:cNvPr>
          <p:cNvSpPr>
            <a:spLocks noGrp="1"/>
          </p:cNvSpPr>
          <p:nvPr>
            <p:ph idx="1"/>
          </p:nvPr>
        </p:nvSpPr>
        <p:spPr>
          <a:xfrm>
            <a:off x="907912" y="1440430"/>
            <a:ext cx="10376175" cy="4960369"/>
          </a:xfrm>
        </p:spPr>
        <p:txBody>
          <a:bodyPr/>
          <a:lstStyle/>
          <a:p>
            <a:pPr marL="0" indent="0" algn="l">
              <a:buNone/>
            </a:pPr>
            <a:r>
              <a:rPr lang="en-US" sz="1800" b="0" i="0" dirty="0">
                <a:solidFill>
                  <a:srgbClr val="FFC000"/>
                </a:solidFill>
                <a:effectLst/>
                <a:latin typeface="Söhne"/>
              </a:rPr>
              <a:t>1.Loading datasets</a:t>
            </a:r>
            <a:r>
              <a:rPr lang="en-US" sz="1800" b="0" i="0" dirty="0">
                <a:solidFill>
                  <a:srgbClr val="ECECEC"/>
                </a:solidFill>
                <a:effectLst/>
                <a:latin typeface="Söhne"/>
              </a:rPr>
              <a:t> </a:t>
            </a:r>
          </a:p>
          <a:p>
            <a:pPr marL="0" indent="0" algn="l">
              <a:buNone/>
            </a:pPr>
            <a:r>
              <a:rPr lang="en-US" sz="1800" b="0" i="0" dirty="0">
                <a:solidFill>
                  <a:srgbClr val="ECECEC"/>
                </a:solidFill>
                <a:effectLst/>
                <a:latin typeface="Söhne"/>
              </a:rPr>
              <a:t>(train, test, stores, transactions, oil, holidays).</a:t>
            </a:r>
          </a:p>
          <a:p>
            <a:pPr marL="0" indent="0" algn="l">
              <a:buNone/>
            </a:pPr>
            <a:r>
              <a:rPr lang="en-US" sz="1800" b="0" i="0" dirty="0">
                <a:solidFill>
                  <a:srgbClr val="FFC000"/>
                </a:solidFill>
                <a:effectLst/>
                <a:latin typeface="Söhne"/>
              </a:rPr>
              <a:t>2.Data type conversions and date-time processing.</a:t>
            </a:r>
          </a:p>
          <a:p>
            <a:pPr marL="0" indent="0">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Decompose the time series data into its constituent components (trend, seasonality, and residual) . This helps in understanding the underlying patterns and extracting features that can improve forecasting accuracy.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b="0" i="0" dirty="0">
                <a:solidFill>
                  <a:srgbClr val="FFC000"/>
                </a:solidFill>
                <a:effectLst/>
                <a:latin typeface="Söhne"/>
              </a:rPr>
              <a:t>3.Handling missing values and outliers.</a:t>
            </a:r>
          </a:p>
          <a:p>
            <a:pPr marL="0" indent="0">
              <a:buNone/>
            </a:pPr>
            <a:r>
              <a:rPr lang="en-IN" sz="1800" dirty="0">
                <a:effectLst/>
                <a:latin typeface="Times New Roman" panose="02020603050405020304" pitchFamily="18" charset="0"/>
                <a:ea typeface="Calibri" panose="020F0502020204030204" pitchFamily="34" charset="0"/>
              </a:rPr>
              <a:t>Identify missing values in the dataset and decide on appropriate strategies for handling them</a:t>
            </a:r>
            <a:endParaRPr lang="en-US" sz="1800" b="0" i="0" dirty="0">
              <a:solidFill>
                <a:srgbClr val="FFC000"/>
              </a:solidFill>
              <a:effectLst/>
              <a:latin typeface="Söhne"/>
            </a:endParaRPr>
          </a:p>
          <a:p>
            <a:pPr marL="0" indent="0" algn="l">
              <a:buNone/>
            </a:pPr>
            <a:r>
              <a:rPr lang="en-US" sz="1800" b="0" i="0" dirty="0">
                <a:solidFill>
                  <a:srgbClr val="FFC000"/>
                </a:solidFill>
                <a:effectLst/>
                <a:latin typeface="Söhne"/>
              </a:rPr>
              <a:t>4.Exploratory Data Analysis (EDA</a:t>
            </a:r>
            <a:r>
              <a:rPr lang="en-US" sz="1800" b="0" i="0" dirty="0">
                <a:solidFill>
                  <a:srgbClr val="ECECEC"/>
                </a:solidFill>
                <a:effectLst/>
                <a:latin typeface="Söhne"/>
              </a:rPr>
              <a:t>) </a:t>
            </a:r>
          </a:p>
          <a:p>
            <a:pPr marL="0" indent="0" algn="l">
              <a:buNone/>
            </a:pPr>
            <a:r>
              <a:rPr lang="en-US" sz="1800" dirty="0">
                <a:solidFill>
                  <a:srgbClr val="ECECEC"/>
                </a:solidFill>
                <a:latin typeface="Söhne"/>
              </a:rPr>
              <a:t>T</a:t>
            </a:r>
            <a:r>
              <a:rPr lang="en-US" sz="1800" b="0" i="0" dirty="0">
                <a:solidFill>
                  <a:srgbClr val="ECECEC"/>
                </a:solidFill>
                <a:effectLst/>
                <a:latin typeface="Söhne"/>
              </a:rPr>
              <a:t>o understand the dataset's structure and characteristics.</a:t>
            </a:r>
          </a:p>
        </p:txBody>
      </p:sp>
    </p:spTree>
    <p:extLst>
      <p:ext uri="{BB962C8B-B14F-4D97-AF65-F5344CB8AC3E}">
        <p14:creationId xmlns:p14="http://schemas.microsoft.com/office/powerpoint/2010/main" val="2075411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30BFD4F-10AE-38AC-2EC2-4CA5A77D0774}"/>
              </a:ext>
            </a:extLst>
          </p:cNvPr>
          <p:cNvSpPr>
            <a:spLocks noGrp="1"/>
          </p:cNvSpPr>
          <p:nvPr>
            <p:ph type="sldNum" sz="quarter" idx="11"/>
          </p:nvPr>
        </p:nvSpPr>
        <p:spPr/>
        <p:txBody>
          <a:bodyPr/>
          <a:lstStyle/>
          <a:p>
            <a:fld id="{294A09A9-5501-47C1-A89A-A340965A2BE2}" type="slidenum">
              <a:rPr lang="en-US" smtClean="0"/>
              <a:pPr/>
              <a:t>11</a:t>
            </a:fld>
            <a:endParaRPr lang="en-US" dirty="0"/>
          </a:p>
        </p:txBody>
      </p:sp>
      <p:sp>
        <p:nvSpPr>
          <p:cNvPr id="3" name="Footer Placeholder 2">
            <a:extLst>
              <a:ext uri="{FF2B5EF4-FFF2-40B4-BE49-F238E27FC236}">
                <a16:creationId xmlns:a16="http://schemas.microsoft.com/office/drawing/2014/main" id="{87D27E11-6AD4-35DF-1CBF-E8113D212274}"/>
              </a:ext>
            </a:extLst>
          </p:cNvPr>
          <p:cNvSpPr>
            <a:spLocks noGrp="1"/>
          </p:cNvSpPr>
          <p:nvPr>
            <p:ph type="ftr" sz="quarter" idx="10"/>
          </p:nvPr>
        </p:nvSpPr>
        <p:spPr/>
        <p:txBody>
          <a:bodyPr/>
          <a:lstStyle/>
          <a:p>
            <a:r>
              <a:rPr lang="en-US"/>
              <a:t>Crypto: investing &amp; trading</a:t>
            </a:r>
            <a:endParaRPr lang="en-US" dirty="0"/>
          </a:p>
        </p:txBody>
      </p:sp>
      <p:sp>
        <p:nvSpPr>
          <p:cNvPr id="4" name="Title 3">
            <a:extLst>
              <a:ext uri="{FF2B5EF4-FFF2-40B4-BE49-F238E27FC236}">
                <a16:creationId xmlns:a16="http://schemas.microsoft.com/office/drawing/2014/main" id="{B33F59C1-0601-DA40-74D8-F520963578FD}"/>
              </a:ext>
            </a:extLst>
          </p:cNvPr>
          <p:cNvSpPr>
            <a:spLocks noGrp="1"/>
          </p:cNvSpPr>
          <p:nvPr>
            <p:ph type="title"/>
          </p:nvPr>
        </p:nvSpPr>
        <p:spPr>
          <a:xfrm>
            <a:off x="1536192" y="832104"/>
            <a:ext cx="8878824" cy="803749"/>
          </a:xfrm>
        </p:spPr>
        <p:txBody>
          <a:bodyPr/>
          <a:lstStyle/>
          <a:p>
            <a:r>
              <a:rPr lang="en-IN" dirty="0"/>
              <a:t>         BLOCK DIAGRAM</a:t>
            </a:r>
          </a:p>
        </p:txBody>
      </p:sp>
      <p:pic>
        <p:nvPicPr>
          <p:cNvPr id="6" name="Content Placeholder 5" descr="Causal approach to sales forecasting | Download Scientific Diagram">
            <a:extLst>
              <a:ext uri="{FF2B5EF4-FFF2-40B4-BE49-F238E27FC236}">
                <a16:creationId xmlns:a16="http://schemas.microsoft.com/office/drawing/2014/main" id="{424CD0E0-BBE7-7DB5-5012-A633A5893BD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36787" y="2178844"/>
            <a:ext cx="8096250" cy="3629025"/>
          </a:xfrm>
          <a:prstGeom prst="rect">
            <a:avLst/>
          </a:prstGeom>
          <a:noFill/>
          <a:ln>
            <a:noFill/>
          </a:ln>
        </p:spPr>
      </p:pic>
    </p:spTree>
    <p:extLst>
      <p:ext uri="{BB962C8B-B14F-4D97-AF65-F5344CB8AC3E}">
        <p14:creationId xmlns:p14="http://schemas.microsoft.com/office/powerpoint/2010/main" val="3689363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32DF374-E2B3-C8B6-3AE4-904E01954DB5}"/>
              </a:ext>
            </a:extLst>
          </p:cNvPr>
          <p:cNvSpPr>
            <a:spLocks noGrp="1"/>
          </p:cNvSpPr>
          <p:nvPr>
            <p:ph type="sldNum" sz="quarter" idx="11"/>
          </p:nvPr>
        </p:nvSpPr>
        <p:spPr/>
        <p:txBody>
          <a:bodyPr/>
          <a:lstStyle/>
          <a:p>
            <a:fld id="{294A09A9-5501-47C1-A89A-A340965A2BE2}" type="slidenum">
              <a:rPr lang="en-US" smtClean="0"/>
              <a:pPr/>
              <a:t>12</a:t>
            </a:fld>
            <a:endParaRPr lang="en-US" dirty="0"/>
          </a:p>
        </p:txBody>
      </p:sp>
      <p:sp>
        <p:nvSpPr>
          <p:cNvPr id="3" name="Footer Placeholder 2">
            <a:extLst>
              <a:ext uri="{FF2B5EF4-FFF2-40B4-BE49-F238E27FC236}">
                <a16:creationId xmlns:a16="http://schemas.microsoft.com/office/drawing/2014/main" id="{FD0BDF3F-3201-3409-22F4-D0B9542AD4E7}"/>
              </a:ext>
            </a:extLst>
          </p:cNvPr>
          <p:cNvSpPr>
            <a:spLocks noGrp="1"/>
          </p:cNvSpPr>
          <p:nvPr>
            <p:ph type="ftr" sz="quarter" idx="10"/>
          </p:nvPr>
        </p:nvSpPr>
        <p:spPr/>
        <p:txBody>
          <a:bodyPr/>
          <a:lstStyle/>
          <a:p>
            <a:r>
              <a:rPr lang="en-US"/>
              <a:t>Crypto: investing &amp; trading</a:t>
            </a:r>
            <a:endParaRPr lang="en-US" dirty="0"/>
          </a:p>
        </p:txBody>
      </p:sp>
      <p:sp>
        <p:nvSpPr>
          <p:cNvPr id="4" name="Title 3">
            <a:extLst>
              <a:ext uri="{FF2B5EF4-FFF2-40B4-BE49-F238E27FC236}">
                <a16:creationId xmlns:a16="http://schemas.microsoft.com/office/drawing/2014/main" id="{B2D39D24-F3FB-0C40-7650-18638685E47D}"/>
              </a:ext>
            </a:extLst>
          </p:cNvPr>
          <p:cNvSpPr>
            <a:spLocks noGrp="1"/>
          </p:cNvSpPr>
          <p:nvPr>
            <p:ph type="title"/>
          </p:nvPr>
        </p:nvSpPr>
        <p:spPr>
          <a:xfrm>
            <a:off x="3738880" y="172720"/>
            <a:ext cx="6676136" cy="721360"/>
          </a:xfrm>
        </p:spPr>
        <p:txBody>
          <a:bodyPr/>
          <a:lstStyle/>
          <a:p>
            <a:r>
              <a:rPr lang="en-US" dirty="0">
                <a:latin typeface="Times New Roman" panose="02020603050405020304" pitchFamily="18" charset="0"/>
                <a:cs typeface="Times New Roman" panose="02020603050405020304" pitchFamily="18" charset="0"/>
              </a:rPr>
              <a:t>REGRESSION</a:t>
            </a:r>
            <a:endParaRPr lang="en-IN"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2CFB1E11-A5F9-DFE2-5F8E-928351285EB6}"/>
              </a:ext>
            </a:extLst>
          </p:cNvPr>
          <p:cNvSpPr>
            <a:spLocks noGrp="1"/>
          </p:cNvSpPr>
          <p:nvPr>
            <p:ph idx="1"/>
          </p:nvPr>
        </p:nvSpPr>
        <p:spPr>
          <a:xfrm>
            <a:off x="850392" y="722376"/>
            <a:ext cx="10610088" cy="5742432"/>
          </a:xfrm>
        </p:spPr>
        <p:txBody>
          <a:bodyPr/>
          <a:lstStyle/>
          <a:p>
            <a:pPr algn="l"/>
            <a:r>
              <a:rPr lang="en-US" sz="2000" b="1" i="0" dirty="0">
                <a:solidFill>
                  <a:srgbClr val="FFC000"/>
                </a:solidFill>
                <a:effectLst/>
                <a:latin typeface="Times New Roman" panose="02020603050405020304" pitchFamily="18" charset="0"/>
                <a:cs typeface="Times New Roman" panose="02020603050405020304" pitchFamily="18" charset="0"/>
              </a:rPr>
              <a:t>Predictive Modeling</a:t>
            </a:r>
            <a:r>
              <a:rPr lang="en-US" sz="2000" b="0" i="0" dirty="0">
                <a:solidFill>
                  <a:srgbClr val="FFC000"/>
                </a:solidFill>
                <a:effectLst/>
                <a:latin typeface="Times New Roman" panose="02020603050405020304" pitchFamily="18" charset="0"/>
                <a:cs typeface="Times New Roman" panose="02020603050405020304" pitchFamily="18" charset="0"/>
              </a:rPr>
              <a:t>: </a:t>
            </a:r>
            <a:r>
              <a:rPr lang="en-US" sz="2000" b="0" i="0" dirty="0">
                <a:solidFill>
                  <a:srgbClr val="ECECEC"/>
                </a:solidFill>
                <a:effectLst/>
                <a:latin typeface="Times New Roman" panose="02020603050405020304" pitchFamily="18" charset="0"/>
                <a:cs typeface="Times New Roman" panose="02020603050405020304" pitchFamily="18" charset="0"/>
              </a:rPr>
              <a:t>Regression techniques can be utilized to build models that predict future sales based on historical data and other relevant features. </a:t>
            </a:r>
          </a:p>
          <a:p>
            <a:pPr algn="l">
              <a:buFont typeface="Arial" panose="020B0604020202020204" pitchFamily="34" charset="0"/>
              <a:buChar char="•"/>
            </a:pPr>
            <a:r>
              <a:rPr lang="en-US" sz="2000" b="1" i="0" dirty="0">
                <a:solidFill>
                  <a:srgbClr val="FFC000"/>
                </a:solidFill>
                <a:effectLst/>
                <a:latin typeface="Times New Roman" panose="02020603050405020304" pitchFamily="18" charset="0"/>
                <a:cs typeface="Times New Roman" panose="02020603050405020304" pitchFamily="18" charset="0"/>
              </a:rPr>
              <a:t>Linear Regression</a:t>
            </a:r>
            <a:r>
              <a:rPr lang="en-US" sz="2000" b="0" i="0" dirty="0">
                <a:solidFill>
                  <a:srgbClr val="FFC000"/>
                </a:solidFill>
                <a:effectLst/>
                <a:latin typeface="Times New Roman" panose="02020603050405020304" pitchFamily="18" charset="0"/>
                <a:cs typeface="Times New Roman" panose="02020603050405020304" pitchFamily="18" charset="0"/>
              </a:rPr>
              <a:t>: </a:t>
            </a:r>
            <a:r>
              <a:rPr lang="en-US" sz="2000" b="0" i="0" dirty="0">
                <a:solidFill>
                  <a:srgbClr val="ECECEC"/>
                </a:solidFill>
                <a:effectLst/>
                <a:latin typeface="Times New Roman" panose="02020603050405020304" pitchFamily="18" charset="0"/>
                <a:cs typeface="Times New Roman" panose="02020603050405020304" pitchFamily="18" charset="0"/>
              </a:rPr>
              <a:t>This is a straightforward approach where sales are predicted as a linear combination of predictor variables. It assumes a linear relationship between the predictors and the target variable.</a:t>
            </a:r>
          </a:p>
          <a:p>
            <a:pPr algn="l">
              <a:buFont typeface="Arial" panose="020B0604020202020204" pitchFamily="34" charset="0"/>
              <a:buChar char="•"/>
            </a:pPr>
            <a:r>
              <a:rPr lang="en-US" sz="2000" b="1" i="0" dirty="0">
                <a:solidFill>
                  <a:srgbClr val="FFC000"/>
                </a:solidFill>
                <a:effectLst/>
                <a:latin typeface="Times New Roman" panose="02020603050405020304" pitchFamily="18" charset="0"/>
                <a:cs typeface="Times New Roman" panose="02020603050405020304" pitchFamily="18" charset="0"/>
              </a:rPr>
              <a:t>Ridge Regression and Lasso Regression</a:t>
            </a:r>
            <a:r>
              <a:rPr lang="en-US" sz="2000" b="0" i="0" dirty="0">
                <a:solidFill>
                  <a:srgbClr val="ECECEC"/>
                </a:solidFill>
                <a:effectLst/>
                <a:latin typeface="Times New Roman" panose="02020603050405020304" pitchFamily="18" charset="0"/>
                <a:cs typeface="Times New Roman" panose="02020603050405020304" pitchFamily="18" charset="0"/>
              </a:rPr>
              <a:t>: These are regularized versions of linear regression that can handle multicollinearity and prevent overfitting by penalizing large coefficients.</a:t>
            </a:r>
          </a:p>
          <a:p>
            <a:pPr algn="l">
              <a:buFont typeface="Arial" panose="020B0604020202020204" pitchFamily="34" charset="0"/>
              <a:buChar char="•"/>
            </a:pPr>
            <a:r>
              <a:rPr lang="en-US" sz="2000" b="1" i="0" dirty="0">
                <a:solidFill>
                  <a:srgbClr val="FFC000"/>
                </a:solidFill>
                <a:effectLst/>
                <a:latin typeface="Times New Roman" panose="02020603050405020304" pitchFamily="18" charset="0"/>
                <a:cs typeface="Times New Roman" panose="02020603050405020304" pitchFamily="18" charset="0"/>
              </a:rPr>
              <a:t>Gradient Boosting Regressor</a:t>
            </a:r>
            <a:r>
              <a:rPr lang="en-US" sz="2000" b="0" i="0" dirty="0">
                <a:solidFill>
                  <a:srgbClr val="FFC000"/>
                </a:solidFill>
                <a:effectLst/>
                <a:latin typeface="Times New Roman" panose="02020603050405020304" pitchFamily="18" charset="0"/>
                <a:cs typeface="Times New Roman" panose="02020603050405020304" pitchFamily="18" charset="0"/>
              </a:rPr>
              <a:t>: </a:t>
            </a:r>
            <a:r>
              <a:rPr lang="en-US" sz="2000" b="0" i="0" dirty="0">
                <a:solidFill>
                  <a:srgbClr val="ECECEC"/>
                </a:solidFill>
                <a:effectLst/>
                <a:latin typeface="Times New Roman" panose="02020603050405020304" pitchFamily="18" charset="0"/>
                <a:cs typeface="Times New Roman" panose="02020603050405020304" pitchFamily="18" charset="0"/>
              </a:rPr>
              <a:t>This is an ensemble technique that builds multiple decision trees sequentially, where each tree corrects the errors of the previous one. </a:t>
            </a:r>
          </a:p>
          <a:p>
            <a:pPr algn="l">
              <a:buFont typeface="Arial" panose="020B0604020202020204" pitchFamily="34" charset="0"/>
              <a:buChar char="•"/>
            </a:pPr>
            <a:r>
              <a:rPr lang="en-US" sz="2000" b="1" i="0" dirty="0">
                <a:solidFill>
                  <a:srgbClr val="FFC000"/>
                </a:solidFill>
                <a:effectLst/>
                <a:latin typeface="Times New Roman" panose="02020603050405020304" pitchFamily="18" charset="0"/>
                <a:cs typeface="Times New Roman" panose="02020603050405020304" pitchFamily="18" charset="0"/>
              </a:rPr>
              <a:t>Random Forest Regressor</a:t>
            </a:r>
            <a:r>
              <a:rPr lang="en-US" sz="2000" b="0" i="0" dirty="0">
                <a:solidFill>
                  <a:srgbClr val="FFC000"/>
                </a:solidFill>
                <a:effectLst/>
                <a:latin typeface="Times New Roman" panose="02020603050405020304" pitchFamily="18" charset="0"/>
                <a:cs typeface="Times New Roman" panose="02020603050405020304" pitchFamily="18" charset="0"/>
              </a:rPr>
              <a:t>: </a:t>
            </a:r>
            <a:r>
              <a:rPr lang="en-US" sz="2000" b="0" i="0" dirty="0">
                <a:solidFill>
                  <a:srgbClr val="ECECEC"/>
                </a:solidFill>
                <a:effectLst/>
                <a:latin typeface="Times New Roman" panose="02020603050405020304" pitchFamily="18" charset="0"/>
                <a:cs typeface="Times New Roman" panose="02020603050405020304" pitchFamily="18" charset="0"/>
              </a:rPr>
              <a:t>Another ensemble method that builds multiple decision trees and averages their predictions. It's robust to outliers and noise in the data</a:t>
            </a:r>
            <a:r>
              <a:rPr lang="en-US" sz="2000" b="0" i="0" dirty="0">
                <a:solidFill>
                  <a:srgbClr val="ECECEC"/>
                </a:solidFill>
                <a:effectLst/>
                <a:latin typeface="Söhne"/>
              </a:rPr>
              <a:t>.</a:t>
            </a:r>
          </a:p>
          <a:p>
            <a:endParaRPr lang="en-IN" dirty="0"/>
          </a:p>
        </p:txBody>
      </p:sp>
    </p:spTree>
    <p:extLst>
      <p:ext uri="{BB962C8B-B14F-4D97-AF65-F5344CB8AC3E}">
        <p14:creationId xmlns:p14="http://schemas.microsoft.com/office/powerpoint/2010/main" val="1451410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AABDFB9-C002-C00D-7CE6-61D70D729387}"/>
              </a:ext>
            </a:extLst>
          </p:cNvPr>
          <p:cNvSpPr>
            <a:spLocks noGrp="1"/>
          </p:cNvSpPr>
          <p:nvPr>
            <p:ph type="sldNum" sz="quarter" idx="11"/>
          </p:nvPr>
        </p:nvSpPr>
        <p:spPr/>
        <p:txBody>
          <a:bodyPr/>
          <a:lstStyle/>
          <a:p>
            <a:fld id="{294A09A9-5501-47C1-A89A-A340965A2BE2}" type="slidenum">
              <a:rPr lang="en-US" smtClean="0"/>
              <a:pPr/>
              <a:t>13</a:t>
            </a:fld>
            <a:endParaRPr lang="en-US" dirty="0"/>
          </a:p>
        </p:txBody>
      </p:sp>
      <p:sp>
        <p:nvSpPr>
          <p:cNvPr id="3" name="Footer Placeholder 2">
            <a:extLst>
              <a:ext uri="{FF2B5EF4-FFF2-40B4-BE49-F238E27FC236}">
                <a16:creationId xmlns:a16="http://schemas.microsoft.com/office/drawing/2014/main" id="{38855BE6-5F6F-C06F-04A6-AC2D085F848A}"/>
              </a:ext>
            </a:extLst>
          </p:cNvPr>
          <p:cNvSpPr>
            <a:spLocks noGrp="1"/>
          </p:cNvSpPr>
          <p:nvPr>
            <p:ph type="ftr" sz="quarter" idx="10"/>
          </p:nvPr>
        </p:nvSpPr>
        <p:spPr/>
        <p:txBody>
          <a:bodyPr/>
          <a:lstStyle/>
          <a:p>
            <a:r>
              <a:rPr lang="en-US"/>
              <a:t>Crypto: investing &amp; trading</a:t>
            </a:r>
            <a:endParaRPr lang="en-US" dirty="0"/>
          </a:p>
        </p:txBody>
      </p:sp>
      <p:sp>
        <p:nvSpPr>
          <p:cNvPr id="4" name="Title 3">
            <a:extLst>
              <a:ext uri="{FF2B5EF4-FFF2-40B4-BE49-F238E27FC236}">
                <a16:creationId xmlns:a16="http://schemas.microsoft.com/office/drawing/2014/main" id="{E2A751FF-600A-5E3C-8FD0-365F2F9E4FA6}"/>
              </a:ext>
            </a:extLst>
          </p:cNvPr>
          <p:cNvSpPr>
            <a:spLocks noGrp="1"/>
          </p:cNvSpPr>
          <p:nvPr>
            <p:ph type="title"/>
          </p:nvPr>
        </p:nvSpPr>
        <p:spPr>
          <a:xfrm>
            <a:off x="3119120" y="294640"/>
            <a:ext cx="7295896" cy="904240"/>
          </a:xfrm>
        </p:spPr>
        <p:txBody>
          <a:bodyPr/>
          <a:lstStyle/>
          <a:p>
            <a:r>
              <a:rPr lang="en-US" dirty="0">
                <a:latin typeface="Times New Roman" panose="02020603050405020304" pitchFamily="18" charset="0"/>
                <a:cs typeface="Times New Roman" panose="02020603050405020304" pitchFamily="18" charset="0"/>
              </a:rPr>
              <a:t>REGRESSION LINE</a:t>
            </a:r>
            <a:endParaRPr lang="en-IN"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3FE95058-3871-E954-DD39-71DD4870C84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0392" y="1407158"/>
            <a:ext cx="10660888" cy="4783329"/>
          </a:xfrm>
          <a:prstGeom prst="rect">
            <a:avLst/>
          </a:prstGeom>
          <a:noFill/>
          <a:ln>
            <a:noFill/>
          </a:ln>
        </p:spPr>
      </p:pic>
    </p:spTree>
    <p:extLst>
      <p:ext uri="{BB962C8B-B14F-4D97-AF65-F5344CB8AC3E}">
        <p14:creationId xmlns:p14="http://schemas.microsoft.com/office/powerpoint/2010/main" val="3764612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EA8A74C-7E83-567A-C84D-FD4B6C78ADCD}"/>
              </a:ext>
            </a:extLst>
          </p:cNvPr>
          <p:cNvSpPr>
            <a:spLocks noGrp="1"/>
          </p:cNvSpPr>
          <p:nvPr>
            <p:ph type="sldNum" sz="quarter" idx="11"/>
          </p:nvPr>
        </p:nvSpPr>
        <p:spPr/>
        <p:txBody>
          <a:bodyPr/>
          <a:lstStyle/>
          <a:p>
            <a:fld id="{294A09A9-5501-47C1-A89A-A340965A2BE2}" type="slidenum">
              <a:rPr lang="en-US" smtClean="0"/>
              <a:pPr/>
              <a:t>14</a:t>
            </a:fld>
            <a:endParaRPr lang="en-US" dirty="0"/>
          </a:p>
        </p:txBody>
      </p:sp>
      <p:sp>
        <p:nvSpPr>
          <p:cNvPr id="3" name="Footer Placeholder 2">
            <a:extLst>
              <a:ext uri="{FF2B5EF4-FFF2-40B4-BE49-F238E27FC236}">
                <a16:creationId xmlns:a16="http://schemas.microsoft.com/office/drawing/2014/main" id="{21CCC2F3-12F9-1418-82F5-2D102D5A8A6A}"/>
              </a:ext>
            </a:extLst>
          </p:cNvPr>
          <p:cNvSpPr>
            <a:spLocks noGrp="1"/>
          </p:cNvSpPr>
          <p:nvPr>
            <p:ph type="ftr" sz="quarter" idx="10"/>
          </p:nvPr>
        </p:nvSpPr>
        <p:spPr/>
        <p:txBody>
          <a:bodyPr/>
          <a:lstStyle/>
          <a:p>
            <a:r>
              <a:rPr lang="en-US"/>
              <a:t>Crypto: investing &amp; trading</a:t>
            </a:r>
            <a:endParaRPr lang="en-US" dirty="0"/>
          </a:p>
        </p:txBody>
      </p:sp>
      <p:sp>
        <p:nvSpPr>
          <p:cNvPr id="4" name="Title 3">
            <a:extLst>
              <a:ext uri="{FF2B5EF4-FFF2-40B4-BE49-F238E27FC236}">
                <a16:creationId xmlns:a16="http://schemas.microsoft.com/office/drawing/2014/main" id="{966C2E5A-014B-A5D2-972C-232431D2AAC3}"/>
              </a:ext>
            </a:extLst>
          </p:cNvPr>
          <p:cNvSpPr>
            <a:spLocks noGrp="1"/>
          </p:cNvSpPr>
          <p:nvPr>
            <p:ph type="title"/>
          </p:nvPr>
        </p:nvSpPr>
        <p:spPr>
          <a:xfrm>
            <a:off x="1536192" y="832104"/>
            <a:ext cx="10283896" cy="1069848"/>
          </a:xfrm>
        </p:spPr>
        <p:txBody>
          <a:bodyPr/>
          <a:lstStyle/>
          <a:p>
            <a:r>
              <a:rPr lang="en-IN" dirty="0"/>
              <a:t>        IMPLEMENTATION</a:t>
            </a:r>
          </a:p>
        </p:txBody>
      </p:sp>
      <p:sp>
        <p:nvSpPr>
          <p:cNvPr id="5" name="Content Placeholder 4">
            <a:extLst>
              <a:ext uri="{FF2B5EF4-FFF2-40B4-BE49-F238E27FC236}">
                <a16:creationId xmlns:a16="http://schemas.microsoft.com/office/drawing/2014/main" id="{34865F4C-68FE-46B8-94CB-73ACE468BB8A}"/>
              </a:ext>
            </a:extLst>
          </p:cNvPr>
          <p:cNvSpPr>
            <a:spLocks noGrp="1"/>
          </p:cNvSpPr>
          <p:nvPr>
            <p:ph idx="1"/>
          </p:nvPr>
        </p:nvSpPr>
        <p:spPr>
          <a:xfrm>
            <a:off x="1283516" y="2290194"/>
            <a:ext cx="9672506" cy="3036815"/>
          </a:xfrm>
        </p:spPr>
        <p:txBody>
          <a:bodyPr/>
          <a:lstStyle/>
          <a:p>
            <a:pPr marL="0" indent="0">
              <a:lnSpc>
                <a:spcPct val="100000"/>
              </a:lnSpc>
              <a:buNone/>
            </a:pPr>
            <a:r>
              <a:rPr lang="en-US" sz="2000" b="0" i="0" dirty="0">
                <a:solidFill>
                  <a:srgbClr val="ECECEC"/>
                </a:solidFill>
                <a:effectLst/>
                <a:latin typeface="Söhne"/>
              </a:rPr>
              <a:t>Clustering can be a valuable technique in a grocery sales project using machine learning for various purposes such as customer segmentation, product categorization, and market basket analysis</a:t>
            </a:r>
          </a:p>
          <a:p>
            <a:pPr marL="342900" indent="-342900">
              <a:lnSpc>
                <a:spcPct val="100000"/>
              </a:lnSpc>
              <a:buAutoNum type="arabicPeriod"/>
            </a:pPr>
            <a:r>
              <a:rPr lang="en-IN" sz="2000" b="1" i="0" dirty="0">
                <a:solidFill>
                  <a:srgbClr val="ECECEC"/>
                </a:solidFill>
                <a:effectLst/>
                <a:latin typeface="Söhne"/>
              </a:rPr>
              <a:t>Customer Segmentation</a:t>
            </a:r>
            <a:endParaRPr lang="en-US" sz="2000" dirty="0">
              <a:solidFill>
                <a:srgbClr val="ECECEC"/>
              </a:solidFill>
              <a:latin typeface="Söhne"/>
            </a:endParaRPr>
          </a:p>
          <a:p>
            <a:pPr marL="457200" indent="-457200">
              <a:lnSpc>
                <a:spcPct val="100000"/>
              </a:lnSpc>
              <a:buAutoNum type="arabicPeriod"/>
            </a:pPr>
            <a:r>
              <a:rPr lang="en-IN" sz="2000" b="1" i="0" dirty="0">
                <a:solidFill>
                  <a:srgbClr val="ECECEC"/>
                </a:solidFill>
                <a:effectLst/>
                <a:latin typeface="Söhne"/>
              </a:rPr>
              <a:t>Product Categorization</a:t>
            </a:r>
            <a:endParaRPr lang="en-IN" sz="2000" dirty="0">
              <a:solidFill>
                <a:srgbClr val="ECECEC"/>
              </a:solidFill>
              <a:latin typeface="Söhne"/>
            </a:endParaRPr>
          </a:p>
          <a:p>
            <a:pPr marL="457200" indent="-457200">
              <a:lnSpc>
                <a:spcPct val="100000"/>
              </a:lnSpc>
              <a:buAutoNum type="arabicPeriod"/>
            </a:pPr>
            <a:r>
              <a:rPr lang="en-IN" sz="2000" b="1" dirty="0">
                <a:solidFill>
                  <a:srgbClr val="ECECEC"/>
                </a:solidFill>
                <a:latin typeface="Söhne"/>
              </a:rPr>
              <a:t>Store Segmentation</a:t>
            </a:r>
            <a:endParaRPr lang="en-IN" sz="2000" b="1" i="0" dirty="0">
              <a:solidFill>
                <a:srgbClr val="ECECEC"/>
              </a:solidFill>
              <a:effectLst/>
              <a:latin typeface="Söhne"/>
            </a:endParaRPr>
          </a:p>
          <a:p>
            <a:pPr marL="457200" indent="-457200">
              <a:lnSpc>
                <a:spcPct val="100000"/>
              </a:lnSpc>
              <a:buAutoNum type="arabicPeriod"/>
            </a:pPr>
            <a:r>
              <a:rPr lang="en-IN" sz="2000" b="1" i="0" dirty="0">
                <a:solidFill>
                  <a:srgbClr val="ECECEC"/>
                </a:solidFill>
                <a:effectLst/>
                <a:latin typeface="Söhne"/>
              </a:rPr>
              <a:t>Forecasting and Demand Prediction</a:t>
            </a:r>
            <a:endParaRPr lang="en-IN" sz="2000" dirty="0"/>
          </a:p>
        </p:txBody>
      </p:sp>
    </p:spTree>
    <p:extLst>
      <p:ext uri="{BB962C8B-B14F-4D97-AF65-F5344CB8AC3E}">
        <p14:creationId xmlns:p14="http://schemas.microsoft.com/office/powerpoint/2010/main" val="3071089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99CE47-52DC-FE38-1C74-514BE7074D72}"/>
              </a:ext>
            </a:extLst>
          </p:cNvPr>
          <p:cNvSpPr>
            <a:spLocks noGrp="1"/>
          </p:cNvSpPr>
          <p:nvPr>
            <p:ph type="sldNum" sz="quarter" idx="11"/>
          </p:nvPr>
        </p:nvSpPr>
        <p:spPr/>
        <p:txBody>
          <a:bodyPr/>
          <a:lstStyle/>
          <a:p>
            <a:fld id="{294A09A9-5501-47C1-A89A-A340965A2BE2}" type="slidenum">
              <a:rPr lang="en-US" smtClean="0"/>
              <a:pPr/>
              <a:t>15</a:t>
            </a:fld>
            <a:endParaRPr lang="en-US" dirty="0"/>
          </a:p>
        </p:txBody>
      </p:sp>
      <p:sp>
        <p:nvSpPr>
          <p:cNvPr id="3" name="Footer Placeholder 2">
            <a:extLst>
              <a:ext uri="{FF2B5EF4-FFF2-40B4-BE49-F238E27FC236}">
                <a16:creationId xmlns:a16="http://schemas.microsoft.com/office/drawing/2014/main" id="{DFBC293E-D94F-BD83-EF34-10CF27870B60}"/>
              </a:ext>
            </a:extLst>
          </p:cNvPr>
          <p:cNvSpPr>
            <a:spLocks noGrp="1"/>
          </p:cNvSpPr>
          <p:nvPr>
            <p:ph type="ftr" sz="quarter" idx="10"/>
          </p:nvPr>
        </p:nvSpPr>
        <p:spPr/>
        <p:txBody>
          <a:bodyPr/>
          <a:lstStyle/>
          <a:p>
            <a:r>
              <a:rPr lang="en-US"/>
              <a:t>Crypto: investing &amp; trading</a:t>
            </a:r>
            <a:endParaRPr lang="en-US" dirty="0"/>
          </a:p>
        </p:txBody>
      </p:sp>
      <p:sp>
        <p:nvSpPr>
          <p:cNvPr id="4" name="Title 3">
            <a:extLst>
              <a:ext uri="{FF2B5EF4-FFF2-40B4-BE49-F238E27FC236}">
                <a16:creationId xmlns:a16="http://schemas.microsoft.com/office/drawing/2014/main" id="{F96CF88F-9E54-5A97-60FA-A0B29D2813D8}"/>
              </a:ext>
            </a:extLst>
          </p:cNvPr>
          <p:cNvSpPr>
            <a:spLocks noGrp="1"/>
          </p:cNvSpPr>
          <p:nvPr>
            <p:ph type="title"/>
          </p:nvPr>
        </p:nvSpPr>
        <p:spPr>
          <a:xfrm>
            <a:off x="1536192" y="71121"/>
            <a:ext cx="8878824" cy="651256"/>
          </a:xfrm>
        </p:spPr>
        <p:txBody>
          <a:bodyPr/>
          <a:lstStyle/>
          <a:p>
            <a:r>
              <a:rPr lang="en-US" dirty="0"/>
              <a:t>             CLUSTERING</a:t>
            </a:r>
            <a:endParaRPr lang="en-IN" dirty="0"/>
          </a:p>
        </p:txBody>
      </p:sp>
      <p:sp>
        <p:nvSpPr>
          <p:cNvPr id="5" name="Content Placeholder 4">
            <a:extLst>
              <a:ext uri="{FF2B5EF4-FFF2-40B4-BE49-F238E27FC236}">
                <a16:creationId xmlns:a16="http://schemas.microsoft.com/office/drawing/2014/main" id="{057BC4CF-D458-2EBB-B91B-38FEAAB11459}"/>
              </a:ext>
            </a:extLst>
          </p:cNvPr>
          <p:cNvSpPr>
            <a:spLocks noGrp="1"/>
          </p:cNvSpPr>
          <p:nvPr>
            <p:ph idx="1"/>
          </p:nvPr>
        </p:nvSpPr>
        <p:spPr>
          <a:xfrm>
            <a:off x="609600" y="639118"/>
            <a:ext cx="11396472" cy="5975042"/>
          </a:xfrm>
        </p:spPr>
        <p:txBody>
          <a:bodyPr/>
          <a:lstStyle/>
          <a:p>
            <a:pPr marL="0" indent="0" algn="just">
              <a:buNone/>
            </a:pPr>
            <a:r>
              <a:rPr lang="en-US" sz="1600" b="1" dirty="0">
                <a:solidFill>
                  <a:srgbClr val="FF0000"/>
                </a:solidFill>
                <a:latin typeface="Times New Roman" panose="02020603050405020304" pitchFamily="18" charset="0"/>
                <a:cs typeface="Times New Roman" panose="02020603050405020304" pitchFamily="18" charset="0"/>
              </a:rPr>
              <a:t>1.CUSTOMER SEGMENTATION:</a:t>
            </a:r>
          </a:p>
          <a:p>
            <a:pPr marL="0" indent="0" algn="just">
              <a:buNone/>
            </a:pPr>
            <a:r>
              <a:rPr lang="en-US" sz="1600" b="0" i="0" dirty="0">
                <a:solidFill>
                  <a:srgbClr val="ECECEC"/>
                </a:solidFill>
                <a:effectLst/>
                <a:latin typeface="Times New Roman" panose="02020603050405020304" pitchFamily="18" charset="0"/>
                <a:cs typeface="Times New Roman" panose="02020603050405020304" pitchFamily="18" charset="0"/>
              </a:rPr>
              <a:t>Clustering algorithms can be used </a:t>
            </a:r>
            <a:r>
              <a:rPr lang="en-US" sz="1600" b="0" i="0" dirty="0">
                <a:solidFill>
                  <a:srgbClr val="ECECEC"/>
                </a:solidFill>
                <a:effectLst/>
                <a:latin typeface="Söhne"/>
              </a:rPr>
              <a:t>to segment customers based on their purchasing behavior. By identifying distinct customer segments, retailers can tailor their marketing strategies, promotions, and product offerings to better meet the needs and preferences of each segment.</a:t>
            </a:r>
          </a:p>
          <a:p>
            <a:pPr marL="0" indent="0" algn="just">
              <a:buNone/>
            </a:pPr>
            <a:r>
              <a:rPr lang="en-US" sz="1600" b="1" dirty="0">
                <a:solidFill>
                  <a:srgbClr val="FF0000"/>
                </a:solidFill>
                <a:latin typeface="Times New Roman" panose="02020603050405020304" pitchFamily="18" charset="0"/>
                <a:cs typeface="Times New Roman" panose="02020603050405020304" pitchFamily="18" charset="0"/>
              </a:rPr>
              <a:t>2.PRODUCT SEGMENTATION:</a:t>
            </a:r>
          </a:p>
          <a:p>
            <a:pPr marL="0" indent="0" algn="just">
              <a:buNone/>
            </a:pPr>
            <a:r>
              <a:rPr lang="en-US" sz="1600" b="0" i="0" dirty="0">
                <a:solidFill>
                  <a:srgbClr val="ECECEC"/>
                </a:solidFill>
                <a:effectLst/>
                <a:latin typeface="Söhne"/>
              </a:rPr>
              <a:t>Clustering can also be applied to group similar products or items based on sales patterns. This can help retailers understand which products are typically purchased together or which products exhibit similar demand patterns over time</a:t>
            </a:r>
            <a:r>
              <a:rPr lang="en-US" sz="2000" b="0" i="0" dirty="0">
                <a:solidFill>
                  <a:srgbClr val="ECECEC"/>
                </a:solidFill>
                <a:effectLst/>
                <a:latin typeface="Söhne"/>
              </a:rPr>
              <a:t>.</a:t>
            </a:r>
          </a:p>
          <a:p>
            <a:pPr marL="0" indent="0" algn="just">
              <a:buNone/>
            </a:pPr>
            <a:r>
              <a:rPr lang="en-US" sz="1600" b="1" dirty="0">
                <a:solidFill>
                  <a:srgbClr val="FF0000"/>
                </a:solidFill>
                <a:latin typeface="Times New Roman" panose="02020603050405020304" pitchFamily="18" charset="0"/>
                <a:cs typeface="Times New Roman" panose="02020603050405020304" pitchFamily="18" charset="0"/>
              </a:rPr>
              <a:t>3.STORE SEGMENTATION:</a:t>
            </a:r>
          </a:p>
          <a:p>
            <a:pPr marL="0" indent="0" algn="just">
              <a:buNone/>
            </a:pPr>
            <a:r>
              <a:rPr lang="en-US" sz="1600" b="0" i="0" dirty="0">
                <a:solidFill>
                  <a:srgbClr val="ECECEC"/>
                </a:solidFill>
                <a:effectLst/>
                <a:latin typeface="Söhne"/>
              </a:rPr>
              <a:t>Clustering algorithms can be used to group similar stores or locations based on sales performance, geographic location, demographics, or other relevant factors.</a:t>
            </a:r>
          </a:p>
          <a:p>
            <a:pPr marL="0" indent="0" algn="just">
              <a:buNone/>
            </a:pPr>
            <a:r>
              <a:rPr lang="en-US" sz="1600" b="1" dirty="0">
                <a:solidFill>
                  <a:srgbClr val="FF0000"/>
                </a:solidFill>
                <a:latin typeface="Times New Roman" panose="02020603050405020304" pitchFamily="18" charset="0"/>
                <a:cs typeface="Times New Roman" panose="02020603050405020304" pitchFamily="18" charset="0"/>
              </a:rPr>
              <a:t>4.DEMAND FORECASTING:</a:t>
            </a:r>
          </a:p>
          <a:p>
            <a:pPr marL="0" indent="0" algn="just">
              <a:buNone/>
            </a:pPr>
            <a:r>
              <a:rPr lang="en-US" sz="1600" b="0" i="0" dirty="0">
                <a:solidFill>
                  <a:srgbClr val="ECECEC"/>
                </a:solidFill>
                <a:effectLst/>
                <a:latin typeface="Söhne"/>
              </a:rPr>
              <a:t>Clustering can be incorporated into demand forecasting models to improve accuracy</a:t>
            </a:r>
            <a:endParaRPr lang="en-US" sz="2000" dirty="0">
              <a:solidFill>
                <a:srgbClr val="ECECEC"/>
              </a:solidFill>
              <a:latin typeface="Söhne"/>
            </a:endParaRPr>
          </a:p>
          <a:p>
            <a:pPr marL="0" indent="0">
              <a:buNone/>
            </a:pPr>
            <a:endParaRPr lang="en-US" sz="2000" b="0" i="0" dirty="0">
              <a:solidFill>
                <a:srgbClr val="ECECEC"/>
              </a:solidFill>
              <a:effectLst/>
              <a:latin typeface="Söhne"/>
            </a:endParaRPr>
          </a:p>
          <a:p>
            <a:pPr marL="0" indent="0">
              <a:buNone/>
            </a:pPr>
            <a:endParaRPr lang="en-IN" sz="2000" dirty="0"/>
          </a:p>
        </p:txBody>
      </p:sp>
    </p:spTree>
    <p:extLst>
      <p:ext uri="{BB962C8B-B14F-4D97-AF65-F5344CB8AC3E}">
        <p14:creationId xmlns:p14="http://schemas.microsoft.com/office/powerpoint/2010/main" val="1391726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2CDCDA-30DA-6BBA-FCB6-5907A6FBF379}"/>
              </a:ext>
            </a:extLst>
          </p:cNvPr>
          <p:cNvSpPr>
            <a:spLocks noGrp="1"/>
          </p:cNvSpPr>
          <p:nvPr>
            <p:ph type="sldNum" sz="quarter" idx="11"/>
          </p:nvPr>
        </p:nvSpPr>
        <p:spPr/>
        <p:txBody>
          <a:bodyPr/>
          <a:lstStyle/>
          <a:p>
            <a:fld id="{294A09A9-5501-47C1-A89A-A340965A2BE2}" type="slidenum">
              <a:rPr lang="en-US" smtClean="0"/>
              <a:pPr/>
              <a:t>16</a:t>
            </a:fld>
            <a:endParaRPr lang="en-US" dirty="0"/>
          </a:p>
        </p:txBody>
      </p:sp>
      <p:sp>
        <p:nvSpPr>
          <p:cNvPr id="3" name="Footer Placeholder 2">
            <a:extLst>
              <a:ext uri="{FF2B5EF4-FFF2-40B4-BE49-F238E27FC236}">
                <a16:creationId xmlns:a16="http://schemas.microsoft.com/office/drawing/2014/main" id="{76E048C1-36D3-4E1A-7DC7-827F8B557A8D}"/>
              </a:ext>
            </a:extLst>
          </p:cNvPr>
          <p:cNvSpPr>
            <a:spLocks noGrp="1"/>
          </p:cNvSpPr>
          <p:nvPr>
            <p:ph type="ftr" sz="quarter" idx="10"/>
          </p:nvPr>
        </p:nvSpPr>
        <p:spPr/>
        <p:txBody>
          <a:bodyPr/>
          <a:lstStyle/>
          <a:p>
            <a:r>
              <a:rPr lang="en-US"/>
              <a:t>Crypto: investing &amp; trading</a:t>
            </a:r>
            <a:endParaRPr lang="en-US" dirty="0"/>
          </a:p>
        </p:txBody>
      </p:sp>
      <p:sp>
        <p:nvSpPr>
          <p:cNvPr id="4" name="Title 3">
            <a:extLst>
              <a:ext uri="{FF2B5EF4-FFF2-40B4-BE49-F238E27FC236}">
                <a16:creationId xmlns:a16="http://schemas.microsoft.com/office/drawing/2014/main" id="{94DEA0A7-0B5E-1F80-1F06-5AB00D846599}"/>
              </a:ext>
            </a:extLst>
          </p:cNvPr>
          <p:cNvSpPr>
            <a:spLocks noGrp="1"/>
          </p:cNvSpPr>
          <p:nvPr>
            <p:ph type="title"/>
          </p:nvPr>
        </p:nvSpPr>
        <p:spPr>
          <a:xfrm>
            <a:off x="3576320" y="182880"/>
            <a:ext cx="4389120" cy="539496"/>
          </a:xfrm>
        </p:spPr>
        <p:txBody>
          <a:bodyPr/>
          <a:lstStyle/>
          <a:p>
            <a:r>
              <a:rPr lang="en-IN" dirty="0"/>
              <a:t>CORRELATION</a:t>
            </a:r>
          </a:p>
        </p:txBody>
      </p:sp>
      <p:sp>
        <p:nvSpPr>
          <p:cNvPr id="5" name="Content Placeholder 4">
            <a:extLst>
              <a:ext uri="{FF2B5EF4-FFF2-40B4-BE49-F238E27FC236}">
                <a16:creationId xmlns:a16="http://schemas.microsoft.com/office/drawing/2014/main" id="{301B549F-38F3-F064-7201-F7FD2CCF6D1B}"/>
              </a:ext>
            </a:extLst>
          </p:cNvPr>
          <p:cNvSpPr>
            <a:spLocks noGrp="1"/>
          </p:cNvSpPr>
          <p:nvPr>
            <p:ph idx="1"/>
          </p:nvPr>
        </p:nvSpPr>
        <p:spPr>
          <a:xfrm>
            <a:off x="680720" y="722376"/>
            <a:ext cx="11318240" cy="5468112"/>
          </a:xfrm>
        </p:spPr>
        <p:txBody>
          <a:bodyPr/>
          <a:lstStyle/>
          <a:p>
            <a:pPr>
              <a:buFont typeface="Wingdings" panose="05000000000000000000" pitchFamily="2" charset="2"/>
              <a:buChar char="v"/>
            </a:pPr>
            <a:r>
              <a:rPr lang="en-IN" sz="1800" b="1" dirty="0">
                <a:solidFill>
                  <a:srgbClr val="FFFF00"/>
                </a:solidFill>
                <a:effectLst/>
                <a:latin typeface="Times New Roman" panose="02020603050405020304" pitchFamily="18" charset="0"/>
                <a:ea typeface="Calibri" panose="020F0502020204030204" pitchFamily="34" charset="0"/>
              </a:rPr>
              <a:t>Assessing Correlation between Sales and Transactions:</a:t>
            </a:r>
          </a:p>
          <a:p>
            <a:pPr marL="0" indent="0">
              <a:buNone/>
            </a:pPr>
            <a:r>
              <a:rPr lang="en-IN" sz="1800" dirty="0">
                <a:effectLst/>
                <a:latin typeface="Times New Roman" panose="02020603050405020304" pitchFamily="18" charset="0"/>
                <a:ea typeface="Calibri" panose="020F0502020204030204" pitchFamily="34" charset="0"/>
              </a:rPr>
              <a:t>The project calculates the Spearman correlation between total sales and transactions.</a:t>
            </a:r>
            <a:endParaRPr lang="en-IN" sz="1800" b="1" dirty="0">
              <a:latin typeface="Times New Roman" panose="02020603050405020304" pitchFamily="18" charset="0"/>
              <a:ea typeface="Calibri" panose="020F0502020204030204" pitchFamily="34" charset="0"/>
            </a:endParaRPr>
          </a:p>
          <a:p>
            <a:pPr>
              <a:buFont typeface="Wingdings" panose="05000000000000000000" pitchFamily="2" charset="2"/>
              <a:buChar char="v"/>
            </a:pPr>
            <a:r>
              <a:rPr lang="en-IN" sz="1800" b="1"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Correlation with Daily Oil Prices</a:t>
            </a:r>
            <a:r>
              <a:rPr lang="en-IN" sz="18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Spearman correlation between daily oil prices and sales, the project aims to determine whether there's any association between them.</a:t>
            </a:r>
          </a:p>
          <a:p>
            <a:pPr algn="just">
              <a:buFont typeface="Wingdings" panose="05000000000000000000" pitchFamily="2" charset="2"/>
              <a:buChar char="v"/>
            </a:pPr>
            <a:r>
              <a:rPr lang="en-US" sz="2000" b="1" i="0" dirty="0">
                <a:solidFill>
                  <a:srgbClr val="FFFF00"/>
                </a:solidFill>
                <a:effectLst/>
                <a:latin typeface="Times New Roman" panose="02020603050405020304" pitchFamily="18" charset="0"/>
                <a:cs typeface="Times New Roman" panose="02020603050405020304" pitchFamily="18" charset="0"/>
              </a:rPr>
              <a:t>Correlation between Sales and Oil Prices for Different Product Families</a:t>
            </a:r>
            <a:r>
              <a:rPr lang="en-US" sz="2000" b="0" i="0" dirty="0">
                <a:solidFill>
                  <a:srgbClr val="FFFF00"/>
                </a:solidFill>
                <a:effectLst/>
                <a:latin typeface="Times New Roman" panose="02020603050405020304" pitchFamily="18" charset="0"/>
                <a:cs typeface="Times New Roman" panose="02020603050405020304" pitchFamily="18" charset="0"/>
              </a:rPr>
              <a:t>:</a:t>
            </a:r>
            <a:endParaRPr lang="en-IN" sz="2800" b="0" i="0" kern="1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n-US" sz="2000" b="0" i="0" dirty="0">
                <a:solidFill>
                  <a:srgbClr val="ECECEC"/>
                </a:solidFill>
                <a:effectLst/>
                <a:latin typeface="Times New Roman" panose="02020603050405020304" pitchFamily="18" charset="0"/>
                <a:cs typeface="Times New Roman" panose="02020603050405020304" pitchFamily="18" charset="0"/>
              </a:rPr>
              <a:t>it calculates the Spearman correlation individually for each product family to understand if the relationship between sales and oil prices varies across different types of products.</a:t>
            </a:r>
          </a:p>
          <a:p>
            <a:pPr algn="just">
              <a:buFont typeface="Wingdings" panose="05000000000000000000" pitchFamily="2" charset="2"/>
              <a:buChar char="v"/>
            </a:pPr>
            <a:r>
              <a:rPr lang="en-IN" sz="2000" b="1" i="0" dirty="0">
                <a:solidFill>
                  <a:srgbClr val="FFFF00"/>
                </a:solidFill>
                <a:effectLst/>
                <a:latin typeface="Times New Roman" panose="02020603050405020304" pitchFamily="18" charset="0"/>
                <a:cs typeface="Times New Roman" panose="02020603050405020304" pitchFamily="18" charset="0"/>
              </a:rPr>
              <a:t>Assessing Correlations among Stores</a:t>
            </a:r>
            <a:r>
              <a:rPr lang="en-IN" sz="2000" b="0" i="0" dirty="0">
                <a:solidFill>
                  <a:srgbClr val="FFFF00"/>
                </a:solidFill>
                <a:effectLst/>
                <a:latin typeface="Times New Roman" panose="02020603050405020304" pitchFamily="18" charset="0"/>
                <a:cs typeface="Times New Roman" panose="02020603050405020304" pitchFamily="18" charset="0"/>
              </a:rPr>
              <a:t>:</a:t>
            </a:r>
          </a:p>
          <a:p>
            <a:pPr marL="0" indent="0" algn="just">
              <a:buNone/>
            </a:pPr>
            <a:r>
              <a:rPr lang="en-US" sz="2000" b="0" i="0" dirty="0">
                <a:solidFill>
                  <a:srgbClr val="ECECEC"/>
                </a:solidFill>
                <a:effectLst/>
                <a:latin typeface="Times New Roman" panose="02020603050405020304" pitchFamily="18" charset="0"/>
                <a:cs typeface="Times New Roman" panose="02020603050405020304" pitchFamily="18" charset="0"/>
              </a:rPr>
              <a:t>This can help identify similarities or differences in sales patterns between different stores. </a:t>
            </a:r>
            <a:endParaRPr lang="en-IN"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76587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9FF773-8A28-D242-4842-664B2E209D5F}"/>
              </a:ext>
            </a:extLst>
          </p:cNvPr>
          <p:cNvSpPr>
            <a:spLocks noGrp="1"/>
          </p:cNvSpPr>
          <p:nvPr>
            <p:ph type="sldNum" sz="quarter" idx="11"/>
          </p:nvPr>
        </p:nvSpPr>
        <p:spPr/>
        <p:txBody>
          <a:bodyPr/>
          <a:lstStyle/>
          <a:p>
            <a:fld id="{294A09A9-5501-47C1-A89A-A340965A2BE2}" type="slidenum">
              <a:rPr lang="en-US" smtClean="0"/>
              <a:pPr/>
              <a:t>17</a:t>
            </a:fld>
            <a:endParaRPr lang="en-US" dirty="0"/>
          </a:p>
        </p:txBody>
      </p:sp>
      <p:sp>
        <p:nvSpPr>
          <p:cNvPr id="3" name="Footer Placeholder 2">
            <a:extLst>
              <a:ext uri="{FF2B5EF4-FFF2-40B4-BE49-F238E27FC236}">
                <a16:creationId xmlns:a16="http://schemas.microsoft.com/office/drawing/2014/main" id="{6ED4DE31-044B-5C73-2AFB-16DA13094FC3}"/>
              </a:ext>
            </a:extLst>
          </p:cNvPr>
          <p:cNvSpPr>
            <a:spLocks noGrp="1"/>
          </p:cNvSpPr>
          <p:nvPr>
            <p:ph type="ftr" sz="quarter" idx="10"/>
          </p:nvPr>
        </p:nvSpPr>
        <p:spPr/>
        <p:txBody>
          <a:bodyPr/>
          <a:lstStyle/>
          <a:p>
            <a:r>
              <a:rPr lang="en-US"/>
              <a:t>Crypto: investing &amp; trading</a:t>
            </a:r>
            <a:endParaRPr lang="en-US" dirty="0"/>
          </a:p>
        </p:txBody>
      </p:sp>
      <p:sp>
        <p:nvSpPr>
          <p:cNvPr id="4" name="Title 3">
            <a:extLst>
              <a:ext uri="{FF2B5EF4-FFF2-40B4-BE49-F238E27FC236}">
                <a16:creationId xmlns:a16="http://schemas.microsoft.com/office/drawing/2014/main" id="{E1CF94CE-3A08-5134-6462-8D345B2CA28B}"/>
              </a:ext>
            </a:extLst>
          </p:cNvPr>
          <p:cNvSpPr>
            <a:spLocks noGrp="1"/>
          </p:cNvSpPr>
          <p:nvPr>
            <p:ph type="title"/>
          </p:nvPr>
        </p:nvSpPr>
        <p:spPr>
          <a:xfrm>
            <a:off x="1536192" y="832104"/>
            <a:ext cx="8878824" cy="669525"/>
          </a:xfrm>
        </p:spPr>
        <p:txBody>
          <a:bodyPr/>
          <a:lstStyle/>
          <a:p>
            <a:r>
              <a:rPr lang="en-IN" dirty="0"/>
              <a:t>              results</a:t>
            </a:r>
          </a:p>
        </p:txBody>
      </p:sp>
      <p:pic>
        <p:nvPicPr>
          <p:cNvPr id="6" name="Content Placeholder 5">
            <a:extLst>
              <a:ext uri="{FF2B5EF4-FFF2-40B4-BE49-F238E27FC236}">
                <a16:creationId xmlns:a16="http://schemas.microsoft.com/office/drawing/2014/main" id="{DD7D22CB-F00A-E315-EFA9-463C7FC2847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22790" y="2212976"/>
            <a:ext cx="4043494" cy="2743074"/>
          </a:xfrm>
          <a:prstGeom prst="rect">
            <a:avLst/>
          </a:prstGeom>
          <a:noFill/>
          <a:ln>
            <a:noFill/>
          </a:ln>
        </p:spPr>
      </p:pic>
      <p:pic>
        <p:nvPicPr>
          <p:cNvPr id="7" name="Picture 6">
            <a:extLst>
              <a:ext uri="{FF2B5EF4-FFF2-40B4-BE49-F238E27FC236}">
                <a16:creationId xmlns:a16="http://schemas.microsoft.com/office/drawing/2014/main" id="{AF0E5540-0D6A-31C6-C462-784A8D85153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72777" y="2044700"/>
            <a:ext cx="5731510" cy="2768600"/>
          </a:xfrm>
          <a:prstGeom prst="rect">
            <a:avLst/>
          </a:prstGeom>
          <a:noFill/>
          <a:ln>
            <a:noFill/>
          </a:ln>
        </p:spPr>
      </p:pic>
    </p:spTree>
    <p:extLst>
      <p:ext uri="{BB962C8B-B14F-4D97-AF65-F5344CB8AC3E}">
        <p14:creationId xmlns:p14="http://schemas.microsoft.com/office/powerpoint/2010/main" val="3070217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5A993A8-0A90-F173-685D-8DD139ADB129}"/>
              </a:ext>
            </a:extLst>
          </p:cNvPr>
          <p:cNvSpPr>
            <a:spLocks noGrp="1"/>
          </p:cNvSpPr>
          <p:nvPr>
            <p:ph type="sldNum" sz="quarter" idx="11"/>
          </p:nvPr>
        </p:nvSpPr>
        <p:spPr/>
        <p:txBody>
          <a:bodyPr/>
          <a:lstStyle/>
          <a:p>
            <a:fld id="{294A09A9-5501-47C1-A89A-A340965A2BE2}" type="slidenum">
              <a:rPr lang="en-US" smtClean="0"/>
              <a:pPr/>
              <a:t>18</a:t>
            </a:fld>
            <a:endParaRPr lang="en-US" dirty="0"/>
          </a:p>
        </p:txBody>
      </p:sp>
      <p:sp>
        <p:nvSpPr>
          <p:cNvPr id="3" name="Footer Placeholder 2">
            <a:extLst>
              <a:ext uri="{FF2B5EF4-FFF2-40B4-BE49-F238E27FC236}">
                <a16:creationId xmlns:a16="http://schemas.microsoft.com/office/drawing/2014/main" id="{756F24E7-F301-6DCA-69AE-C1A7EE71D990}"/>
              </a:ext>
            </a:extLst>
          </p:cNvPr>
          <p:cNvSpPr>
            <a:spLocks noGrp="1"/>
          </p:cNvSpPr>
          <p:nvPr>
            <p:ph type="ftr" sz="quarter" idx="10"/>
          </p:nvPr>
        </p:nvSpPr>
        <p:spPr/>
        <p:txBody>
          <a:bodyPr/>
          <a:lstStyle/>
          <a:p>
            <a:r>
              <a:rPr lang="en-US"/>
              <a:t>Crypto: investing &amp; trading</a:t>
            </a:r>
            <a:endParaRPr lang="en-US" dirty="0"/>
          </a:p>
        </p:txBody>
      </p:sp>
      <p:sp>
        <p:nvSpPr>
          <p:cNvPr id="4" name="Title 3">
            <a:extLst>
              <a:ext uri="{FF2B5EF4-FFF2-40B4-BE49-F238E27FC236}">
                <a16:creationId xmlns:a16="http://schemas.microsoft.com/office/drawing/2014/main" id="{64F5A49F-D107-DB7C-9CDA-6FD1B7846E85}"/>
              </a:ext>
            </a:extLst>
          </p:cNvPr>
          <p:cNvSpPr>
            <a:spLocks noGrp="1"/>
          </p:cNvSpPr>
          <p:nvPr>
            <p:ph type="title"/>
          </p:nvPr>
        </p:nvSpPr>
        <p:spPr>
          <a:xfrm>
            <a:off x="1536192" y="393192"/>
            <a:ext cx="8878824" cy="632968"/>
          </a:xfrm>
        </p:spPr>
        <p:txBody>
          <a:bodyPr/>
          <a:lstStyle/>
          <a:p>
            <a:r>
              <a:rPr lang="en-US" dirty="0"/>
              <a:t>          future scope</a:t>
            </a:r>
            <a:endParaRPr lang="en-IN" dirty="0"/>
          </a:p>
        </p:txBody>
      </p:sp>
      <p:sp>
        <p:nvSpPr>
          <p:cNvPr id="5" name="Content Placeholder 4">
            <a:extLst>
              <a:ext uri="{FF2B5EF4-FFF2-40B4-BE49-F238E27FC236}">
                <a16:creationId xmlns:a16="http://schemas.microsoft.com/office/drawing/2014/main" id="{4373A7EE-13FD-320B-2310-645DBE260447}"/>
              </a:ext>
            </a:extLst>
          </p:cNvPr>
          <p:cNvSpPr>
            <a:spLocks noGrp="1"/>
          </p:cNvSpPr>
          <p:nvPr>
            <p:ph idx="1"/>
          </p:nvPr>
        </p:nvSpPr>
        <p:spPr>
          <a:xfrm>
            <a:off x="711200" y="1044090"/>
            <a:ext cx="5984240" cy="5283200"/>
          </a:xfrm>
        </p:spPr>
        <p:txBody>
          <a:bodyPr/>
          <a:lstStyle/>
          <a:p>
            <a:pPr marL="0" indent="0">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future scope for a grocery sales forecasting project using advanced machine learning techniques is vast and promising.</a:t>
            </a:r>
          </a:p>
          <a:p>
            <a:pPr>
              <a:buFont typeface="Wingdings" panose="05000000000000000000" pitchFamily="2" charset="2"/>
              <a:buChar char="q"/>
            </a:pPr>
            <a:r>
              <a:rPr lang="en-IN" sz="2000" dirty="0">
                <a:effectLst/>
                <a:latin typeface="Times New Roman" panose="02020603050405020304" pitchFamily="18" charset="0"/>
                <a:ea typeface="Calibri" panose="020F0502020204030204" pitchFamily="34" charset="0"/>
              </a:rPr>
              <a:t>Integration of Real-Time Data</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q"/>
            </a:pPr>
            <a:r>
              <a:rPr lang="en-IN" sz="2000" dirty="0">
                <a:effectLst/>
                <a:latin typeface="Times New Roman" panose="02020603050405020304" pitchFamily="18" charset="0"/>
                <a:ea typeface="Calibri" panose="020F0502020204030204" pitchFamily="34" charset="0"/>
              </a:rPr>
              <a:t>Enhanced Feature Engineering</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q"/>
            </a:pPr>
            <a:r>
              <a:rPr lang="en-IN" sz="2000" dirty="0">
                <a:effectLst/>
                <a:latin typeface="Times New Roman" panose="02020603050405020304" pitchFamily="18" charset="0"/>
                <a:ea typeface="Calibri" panose="020F0502020204030204" pitchFamily="34" charset="0"/>
              </a:rPr>
              <a:t>Model Ensemble Techniques</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q"/>
            </a:pPr>
            <a:r>
              <a:rPr lang="en-IN" sz="2000" dirty="0">
                <a:effectLst/>
                <a:latin typeface="Times New Roman" panose="02020603050405020304" pitchFamily="18" charset="0"/>
                <a:ea typeface="Calibri" panose="020F0502020204030204" pitchFamily="34" charset="0"/>
              </a:rPr>
              <a:t>Deployment of Cloud-Based Solutions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q"/>
            </a:pPr>
            <a:r>
              <a:rPr lang="en-IN" sz="2000" dirty="0">
                <a:effectLst/>
                <a:latin typeface="Times New Roman" panose="02020603050405020304" pitchFamily="18" charset="0"/>
                <a:ea typeface="Calibri" panose="020F0502020204030204" pitchFamily="34" charset="0"/>
              </a:rPr>
              <a:t>Adoption of Advanced AI Techniques</a:t>
            </a:r>
            <a:endParaRPr lang="en-IN" sz="3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20C8406-7B2B-042E-61CD-B176461CB32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42000" y="2204720"/>
            <a:ext cx="6167755" cy="3728720"/>
          </a:xfrm>
          <a:prstGeom prst="rect">
            <a:avLst/>
          </a:prstGeom>
          <a:noFill/>
          <a:ln>
            <a:noFill/>
          </a:ln>
        </p:spPr>
      </p:pic>
    </p:spTree>
    <p:extLst>
      <p:ext uri="{BB962C8B-B14F-4D97-AF65-F5344CB8AC3E}">
        <p14:creationId xmlns:p14="http://schemas.microsoft.com/office/powerpoint/2010/main" val="1916410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4D14221-496E-47DA-CDA4-C2C40702B7F9}"/>
              </a:ext>
            </a:extLst>
          </p:cNvPr>
          <p:cNvSpPr>
            <a:spLocks noGrp="1"/>
          </p:cNvSpPr>
          <p:nvPr>
            <p:ph type="sldNum" sz="quarter" idx="11"/>
          </p:nvPr>
        </p:nvSpPr>
        <p:spPr/>
        <p:txBody>
          <a:bodyPr/>
          <a:lstStyle/>
          <a:p>
            <a:fld id="{294A09A9-5501-47C1-A89A-A340965A2BE2}" type="slidenum">
              <a:rPr lang="en-US" smtClean="0"/>
              <a:pPr/>
              <a:t>19</a:t>
            </a:fld>
            <a:endParaRPr lang="en-US" dirty="0"/>
          </a:p>
        </p:txBody>
      </p:sp>
      <p:sp>
        <p:nvSpPr>
          <p:cNvPr id="3" name="Footer Placeholder 2">
            <a:extLst>
              <a:ext uri="{FF2B5EF4-FFF2-40B4-BE49-F238E27FC236}">
                <a16:creationId xmlns:a16="http://schemas.microsoft.com/office/drawing/2014/main" id="{9308AB2B-FD4B-8510-5DB8-32213BC8B734}"/>
              </a:ext>
            </a:extLst>
          </p:cNvPr>
          <p:cNvSpPr>
            <a:spLocks noGrp="1"/>
          </p:cNvSpPr>
          <p:nvPr>
            <p:ph type="ftr" sz="quarter" idx="10"/>
          </p:nvPr>
        </p:nvSpPr>
        <p:spPr/>
        <p:txBody>
          <a:bodyPr/>
          <a:lstStyle/>
          <a:p>
            <a:r>
              <a:rPr lang="en-US"/>
              <a:t>Crypto: investing &amp; trading</a:t>
            </a:r>
            <a:endParaRPr lang="en-US" dirty="0"/>
          </a:p>
        </p:txBody>
      </p:sp>
      <p:sp>
        <p:nvSpPr>
          <p:cNvPr id="4" name="Title 3">
            <a:extLst>
              <a:ext uri="{FF2B5EF4-FFF2-40B4-BE49-F238E27FC236}">
                <a16:creationId xmlns:a16="http://schemas.microsoft.com/office/drawing/2014/main" id="{38D64FEE-BE39-2211-C8DC-365469E2BD1F}"/>
              </a:ext>
            </a:extLst>
          </p:cNvPr>
          <p:cNvSpPr>
            <a:spLocks noGrp="1"/>
          </p:cNvSpPr>
          <p:nvPr>
            <p:ph type="title"/>
          </p:nvPr>
        </p:nvSpPr>
        <p:spPr>
          <a:xfrm>
            <a:off x="1536192" y="411480"/>
            <a:ext cx="8878824" cy="1038948"/>
          </a:xfrm>
        </p:spPr>
        <p:txBody>
          <a:bodyPr/>
          <a:lstStyle/>
          <a:p>
            <a:r>
              <a:rPr lang="en-IN" dirty="0"/>
              <a:t>             conclusion</a:t>
            </a:r>
          </a:p>
        </p:txBody>
      </p:sp>
      <p:sp>
        <p:nvSpPr>
          <p:cNvPr id="5" name="Content Placeholder 4">
            <a:extLst>
              <a:ext uri="{FF2B5EF4-FFF2-40B4-BE49-F238E27FC236}">
                <a16:creationId xmlns:a16="http://schemas.microsoft.com/office/drawing/2014/main" id="{179F0631-489A-DF88-7A1D-79940311E477}"/>
              </a:ext>
            </a:extLst>
          </p:cNvPr>
          <p:cNvSpPr>
            <a:spLocks noGrp="1"/>
          </p:cNvSpPr>
          <p:nvPr>
            <p:ph idx="1"/>
          </p:nvPr>
        </p:nvSpPr>
        <p:spPr>
          <a:xfrm>
            <a:off x="850393" y="1901952"/>
            <a:ext cx="5349072" cy="4196843"/>
          </a:xfrm>
        </p:spPr>
        <p:txBody>
          <a:bodyPr/>
          <a:lstStyle/>
          <a:p>
            <a:pPr marL="0" indent="0">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In conclusion, developing accurate and reliable models for grocery sales forecasting is essential for optimizing inventory management, ensuring product availability, and ultimately maximizing business profitability. Through a data-driven approach, leveraging advanced machine learning techniques, businesses can harness historical sales data and relevant features to predict future sales with precision.</a:t>
            </a:r>
            <a:endParaRPr lang="en-IN" dirty="0"/>
          </a:p>
        </p:txBody>
      </p:sp>
      <p:pic>
        <p:nvPicPr>
          <p:cNvPr id="6" name="Picture 5">
            <a:extLst>
              <a:ext uri="{FF2B5EF4-FFF2-40B4-BE49-F238E27FC236}">
                <a16:creationId xmlns:a16="http://schemas.microsoft.com/office/drawing/2014/main" id="{0FF0F3AC-3D8F-8C2B-92F0-141BDCF54B4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27969" y="1881632"/>
            <a:ext cx="5349071" cy="4123944"/>
          </a:xfrm>
          <a:prstGeom prst="rect">
            <a:avLst/>
          </a:prstGeom>
          <a:noFill/>
          <a:ln>
            <a:noFill/>
          </a:ln>
        </p:spPr>
      </p:pic>
    </p:spTree>
    <p:extLst>
      <p:ext uri="{BB962C8B-B14F-4D97-AF65-F5344CB8AC3E}">
        <p14:creationId xmlns:p14="http://schemas.microsoft.com/office/powerpoint/2010/main" val="263135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1536192" y="722376"/>
            <a:ext cx="8878824" cy="791464"/>
          </a:xfrm>
        </p:spPr>
        <p:txBody>
          <a:bodyPr>
            <a:normAutofit/>
          </a:bodyPr>
          <a:lstStyle/>
          <a:p>
            <a:r>
              <a:rPr lang="en-US" dirty="0">
                <a:ln w="28575">
                  <a:noFill/>
                  <a:prstDash val="solid"/>
                </a:ln>
                <a:latin typeface="Tw Cen MT" panose="020B0602020104020603" pitchFamily="34" charset="77"/>
              </a:rPr>
              <a:t>ABSTRACT</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939567" y="1901952"/>
            <a:ext cx="4924338" cy="3659949"/>
          </a:xfrm>
        </p:spPr>
        <p:txBody>
          <a:bodyPr/>
          <a:lstStyle/>
          <a:p>
            <a:pPr marL="0" indent="0" algn="just">
              <a:lnSpc>
                <a:spcPct val="100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Predicting grocery sales is crucial for optimizing inventory management, ensuring product availability, and enhancing overall business profitability.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This study proposes a data-driven approach to grocery sales prediction, leveraging advanced machine learning techniques. The aim is to develop accurate and reliable models that can forecast future sales based on historical data and relevant features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indent="-342900" algn="l">
              <a:lnSpc>
                <a:spcPct val="150000"/>
              </a:lnSpc>
              <a:buClr>
                <a:schemeClr val="accent6"/>
              </a:buClr>
              <a:buFont typeface="Courier New" panose="02070309020205020404" pitchFamily="49" charset="0"/>
              <a:buChar char="o"/>
            </a:pPr>
            <a:endParaRPr lang="en-US" dirty="0">
              <a:solidFill>
                <a:schemeClr val="bg1"/>
              </a:solidFill>
              <a:latin typeface="Segoe UI Light" panose="020B0502040204020203" pitchFamily="34" charset="0"/>
              <a:cs typeface="Segoe UI Light" panose="020B0502040204020203" pitchFamily="34" charset="0"/>
            </a:endParaRPr>
          </a:p>
        </p:txBody>
      </p:sp>
      <p:sp>
        <p:nvSpPr>
          <p:cNvPr id="4" name="Footer Placeholder 3">
            <a:extLst>
              <a:ext uri="{FF2B5EF4-FFF2-40B4-BE49-F238E27FC236}">
                <a16:creationId xmlns:a16="http://schemas.microsoft.com/office/drawing/2014/main" id="{DDD0AE42-75AF-229C-2692-C10ADA4FFA83}"/>
              </a:ext>
            </a:extLst>
          </p:cNvPr>
          <p:cNvSpPr>
            <a:spLocks noGrp="1"/>
          </p:cNvSpPr>
          <p:nvPr>
            <p:ph type="ftr" sz="quarter" idx="10"/>
          </p:nvPr>
        </p:nvSpPr>
        <p:spPr/>
        <p:txBody>
          <a:bodyPr/>
          <a:lstStyle/>
          <a:p>
            <a:endParaRPr lang="en-US" dirty="0"/>
          </a:p>
        </p:txBody>
      </p:sp>
      <p:pic>
        <p:nvPicPr>
          <p:cNvPr id="1026" name="Picture 2" descr="Building a Lucy hybrid model for grocery sales forecasting based on time  series | The Journal of Supercomputing">
            <a:extLst>
              <a:ext uri="{FF2B5EF4-FFF2-40B4-BE49-F238E27FC236}">
                <a16:creationId xmlns:a16="http://schemas.microsoft.com/office/drawing/2014/main" id="{64336514-7E14-F3EC-6505-B8F7697054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8096" y="1191237"/>
            <a:ext cx="5366157" cy="4454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8027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60ABC-156D-2D49-E8EA-84B2F59C091F}"/>
              </a:ext>
            </a:extLst>
          </p:cNvPr>
          <p:cNvSpPr>
            <a:spLocks noGrp="1"/>
          </p:cNvSpPr>
          <p:nvPr>
            <p:ph type="title"/>
          </p:nvPr>
        </p:nvSpPr>
        <p:spPr/>
        <p:txBody>
          <a:bodyPr/>
          <a:lstStyle/>
          <a:p>
            <a:r>
              <a:rPr lang="en-IN" dirty="0"/>
              <a:t>           </a:t>
            </a:r>
            <a:br>
              <a:rPr lang="en-IN" dirty="0"/>
            </a:br>
            <a:br>
              <a:rPr lang="en-IN" dirty="0"/>
            </a:br>
            <a:br>
              <a:rPr lang="en-IN" dirty="0"/>
            </a:br>
            <a:br>
              <a:rPr lang="en-IN" dirty="0"/>
            </a:br>
            <a:br>
              <a:rPr lang="en-IN" dirty="0"/>
            </a:br>
            <a:br>
              <a:rPr lang="en-IN" dirty="0"/>
            </a:br>
            <a:br>
              <a:rPr lang="en-IN" dirty="0"/>
            </a:br>
            <a:br>
              <a:rPr lang="en-IN" dirty="0"/>
            </a:br>
            <a:br>
              <a:rPr lang="en-IN" dirty="0"/>
            </a:br>
            <a:r>
              <a:rPr lang="en-IN" dirty="0"/>
              <a:t>                </a:t>
            </a:r>
            <a:r>
              <a:rPr lang="en-IN" sz="5400" dirty="0"/>
              <a:t>thankyou</a:t>
            </a:r>
            <a:endParaRPr lang="en-IN" dirty="0"/>
          </a:p>
        </p:txBody>
      </p:sp>
      <p:sp>
        <p:nvSpPr>
          <p:cNvPr id="3" name="Footer Placeholder 2">
            <a:extLst>
              <a:ext uri="{FF2B5EF4-FFF2-40B4-BE49-F238E27FC236}">
                <a16:creationId xmlns:a16="http://schemas.microsoft.com/office/drawing/2014/main" id="{E0517880-2204-D439-4573-94D7BD8341E3}"/>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E3DE2EC-5B6D-4FF2-D06A-C9DA93E9DD93}"/>
              </a:ext>
            </a:extLst>
          </p:cNvPr>
          <p:cNvSpPr>
            <a:spLocks noGrp="1"/>
          </p:cNvSpPr>
          <p:nvPr>
            <p:ph type="sldNum" sz="quarter" idx="12"/>
          </p:nvPr>
        </p:nvSpPr>
        <p:spPr/>
        <p:txBody>
          <a:bodyPr/>
          <a:lstStyle/>
          <a:p>
            <a:fld id="{294A09A9-5501-47C1-A89A-A340965A2BE2}" type="slidenum">
              <a:rPr lang="en-US" smtClean="0"/>
              <a:t>20</a:t>
            </a:fld>
            <a:endParaRPr lang="en-US" dirty="0"/>
          </a:p>
        </p:txBody>
      </p:sp>
    </p:spTree>
    <p:extLst>
      <p:ext uri="{BB962C8B-B14F-4D97-AF65-F5344CB8AC3E}">
        <p14:creationId xmlns:p14="http://schemas.microsoft.com/office/powerpoint/2010/main" val="722255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p:txBody>
          <a:bodyPr/>
          <a:lstStyle/>
          <a:p>
            <a:br>
              <a:rPr lang="en-US" dirty="0"/>
            </a:br>
            <a:endParaRPr lang="en-US" dirty="0"/>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429492" y="396722"/>
            <a:ext cx="5297977" cy="5595457"/>
          </a:xfrm>
        </p:spPr>
        <p:txBody>
          <a:bodyPr/>
          <a:lstStyle/>
          <a:p>
            <a:r>
              <a:rPr lang="en-US" b="1" dirty="0">
                <a:solidFill>
                  <a:srgbClr val="FF0000"/>
                </a:solidFill>
                <a:latin typeface="Times New Roman" panose="02020603050405020304" pitchFamily="18" charset="0"/>
                <a:cs typeface="Times New Roman" panose="02020603050405020304" pitchFamily="18" charset="0"/>
              </a:rPr>
              <a:t>EXISTING SYSTEM</a:t>
            </a:r>
          </a:p>
          <a:p>
            <a:endParaRPr lang="en-IN" sz="1800" dirty="0">
              <a:effectLst/>
              <a:latin typeface="Times New Roman" panose="02020603050405020304" pitchFamily="18" charset="0"/>
              <a:ea typeface="Calibri" panose="020F0502020204030204" pitchFamily="34" charset="0"/>
            </a:endParaRPr>
          </a:p>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In traditional systems may be limited to basic sales figures without incorporating additional relevant features that could significantly impact sales patterns. Feature engineering in traditional systems is often rudimentary, if existent at all, lacking the sophistication needed to extract meaningful insights from the data.</a:t>
            </a:r>
          </a:p>
          <a:p>
            <a:endParaRPr lang="en-IN" sz="2000" b="1" dirty="0">
              <a:solidFill>
                <a:srgbClr val="FF0000"/>
              </a:solidFill>
              <a:effectLst/>
              <a:latin typeface="Times New Roman" panose="02020603050405020304" pitchFamily="18" charset="0"/>
              <a:ea typeface="Calibri" panose="020F0502020204030204" pitchFamily="34" charset="0"/>
            </a:endParaRPr>
          </a:p>
          <a:p>
            <a:r>
              <a:rPr lang="en-IN" sz="1800" b="1" dirty="0">
                <a:solidFill>
                  <a:srgbClr val="FF0000"/>
                </a:solidFill>
                <a:effectLst/>
                <a:latin typeface="Times New Roman" panose="02020603050405020304" pitchFamily="18" charset="0"/>
                <a:ea typeface="Calibri" panose="020F0502020204030204" pitchFamily="34" charset="0"/>
              </a:rPr>
              <a:t>DRAWBACLKS:</a:t>
            </a:r>
          </a:p>
          <a:p>
            <a:r>
              <a:rPr lang="en-IN" sz="1800" b="1" dirty="0">
                <a:effectLst/>
                <a:latin typeface="Times New Roman" panose="02020603050405020304" pitchFamily="18" charset="0"/>
                <a:ea typeface="Calibri" panose="020F0502020204030204" pitchFamily="34" charset="0"/>
              </a:rPr>
              <a:t>Limited Accuracy</a:t>
            </a:r>
          </a:p>
          <a:p>
            <a:r>
              <a:rPr lang="en-IN" sz="1800" b="1" dirty="0">
                <a:effectLst/>
                <a:latin typeface="Times New Roman" panose="02020603050405020304" pitchFamily="18" charset="0"/>
                <a:ea typeface="Calibri" panose="020F0502020204030204" pitchFamily="34" charset="0"/>
              </a:rPr>
              <a:t>Inadequate Data Utilization</a:t>
            </a:r>
          </a:p>
          <a:p>
            <a:r>
              <a:rPr lang="en-IN" sz="1800" b="1" dirty="0">
                <a:effectLst/>
                <a:latin typeface="Times New Roman" panose="02020603050405020304" pitchFamily="18" charset="0"/>
                <a:ea typeface="Calibri" panose="020F0502020204030204" pitchFamily="34" charset="0"/>
              </a:rPr>
              <a:t>Lack of Advanced Techniques</a:t>
            </a:r>
            <a:endParaRPr lang="en-IN" sz="1800" b="1" dirty="0">
              <a:latin typeface="Times New Roman" panose="02020603050405020304" pitchFamily="18" charset="0"/>
              <a:ea typeface="Calibri" panose="020F0502020204030204" pitchFamily="34" charset="0"/>
            </a:endParaRPr>
          </a:p>
          <a:p>
            <a:r>
              <a:rPr lang="en-IN" sz="1800" b="1" dirty="0">
                <a:effectLst/>
                <a:latin typeface="Times New Roman" panose="02020603050405020304" pitchFamily="18" charset="0"/>
                <a:ea typeface="Calibri" panose="020F0502020204030204" pitchFamily="34" charset="0"/>
              </a:rPr>
              <a:t>Poor Feature Engineering</a:t>
            </a:r>
          </a:p>
          <a:p>
            <a:r>
              <a:rPr lang="en-IN" sz="1800" b="1" dirty="0">
                <a:effectLst/>
                <a:latin typeface="Times New Roman" panose="02020603050405020304" pitchFamily="18" charset="0"/>
                <a:ea typeface="Calibri" panose="020F0502020204030204" pitchFamily="34" charset="0"/>
              </a:rPr>
              <a:t>Limited Validation and Testing</a:t>
            </a:r>
            <a:endParaRPr lang="en-US" b="1" dirty="0"/>
          </a:p>
          <a:p>
            <a:endParaRPr lang="en-US" b="1" dirty="0"/>
          </a:p>
        </p:txBody>
      </p:sp>
      <p:pic>
        <p:nvPicPr>
          <p:cNvPr id="4" name="Picture 3" descr="1. Process architecture for sales forecasting | Download ...">
            <a:extLst>
              <a:ext uri="{FF2B5EF4-FFF2-40B4-BE49-F238E27FC236}">
                <a16:creationId xmlns:a16="http://schemas.microsoft.com/office/drawing/2014/main" id="{3135D3AC-5E62-67F1-3320-8A8D3FFF6A9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29681" y="0"/>
            <a:ext cx="5862320" cy="6858000"/>
          </a:xfrm>
          <a:prstGeom prst="rect">
            <a:avLst/>
          </a:prstGeom>
          <a:noFill/>
          <a:ln>
            <a:noFill/>
          </a:ln>
        </p:spPr>
      </p:pic>
    </p:spTree>
    <p:extLst>
      <p:ext uri="{BB962C8B-B14F-4D97-AF65-F5344CB8AC3E}">
        <p14:creationId xmlns:p14="http://schemas.microsoft.com/office/powerpoint/2010/main" val="548476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a:xfrm>
            <a:off x="460248" y="676656"/>
            <a:ext cx="521208" cy="310896"/>
          </a:xfrm>
        </p:spPr>
        <p:txBody>
          <a:bodyPr/>
          <a:lstStyle/>
          <a:p>
            <a:fld id="{294A09A9-5501-47C1-A89A-A340965A2BE2}" type="slidenum">
              <a:rPr lang="en-US" smtClean="0"/>
              <a:pPr/>
              <a:t>4</a:t>
            </a:fld>
            <a:endParaRPr lang="en-US" dirty="0"/>
          </a:p>
        </p:txBody>
      </p:sp>
      <p:sp>
        <p:nvSpPr>
          <p:cNvPr id="3" name="Footer Placeholder 2">
            <a:extLst>
              <a:ext uri="{FF2B5EF4-FFF2-40B4-BE49-F238E27FC236}">
                <a16:creationId xmlns:a16="http://schemas.microsoft.com/office/drawing/2014/main" id="{723252A1-51AE-36E1-CE3B-D88466BA8814}"/>
              </a:ext>
            </a:extLst>
          </p:cNvPr>
          <p:cNvSpPr>
            <a:spLocks noGrp="1"/>
          </p:cNvSpPr>
          <p:nvPr>
            <p:ph type="ftr" sz="quarter" idx="10"/>
          </p:nvPr>
        </p:nvSpPr>
        <p:spPr/>
        <p:txBody>
          <a:bodyPr/>
          <a:lstStyle/>
          <a:p>
            <a:r>
              <a:rPr lang="en-US"/>
              <a:t>Crypto: investing &amp; trading</a:t>
            </a:r>
            <a:endParaRPr lang="en-US" dirty="0"/>
          </a:p>
        </p:txBody>
      </p:sp>
      <p:sp>
        <p:nvSpPr>
          <p:cNvPr id="7" name="Title 6">
            <a:extLst>
              <a:ext uri="{FF2B5EF4-FFF2-40B4-BE49-F238E27FC236}">
                <a16:creationId xmlns:a16="http://schemas.microsoft.com/office/drawing/2014/main" id="{C3F4BB02-5F99-588D-08EF-3CA276B2D978}"/>
              </a:ext>
            </a:extLst>
          </p:cNvPr>
          <p:cNvSpPr>
            <a:spLocks noGrp="1"/>
          </p:cNvSpPr>
          <p:nvPr>
            <p:ph type="title"/>
          </p:nvPr>
        </p:nvSpPr>
        <p:spPr>
          <a:xfrm>
            <a:off x="850392" y="302004"/>
            <a:ext cx="10881360" cy="685548"/>
          </a:xfrm>
        </p:spPr>
        <p:txBody>
          <a:bodyPr/>
          <a:lstStyle/>
          <a:p>
            <a:r>
              <a:rPr lang="en-US" sz="3600" dirty="0">
                <a:solidFill>
                  <a:srgbClr val="FF0000"/>
                </a:solidFill>
                <a:latin typeface="Times New Roman" panose="02020603050405020304" pitchFamily="18" charset="0"/>
                <a:cs typeface="Times New Roman" panose="02020603050405020304" pitchFamily="18" charset="0"/>
              </a:rPr>
              <a:t>PROPOSED SYSTEM</a:t>
            </a: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12" name="Content Placeholder 11">
            <a:extLst>
              <a:ext uri="{FF2B5EF4-FFF2-40B4-BE49-F238E27FC236}">
                <a16:creationId xmlns:a16="http://schemas.microsoft.com/office/drawing/2014/main" id="{D78E36A0-7F0E-055A-83B5-8E193F3DFD87}"/>
              </a:ext>
            </a:extLst>
          </p:cNvPr>
          <p:cNvSpPr>
            <a:spLocks noGrp="1"/>
          </p:cNvSpPr>
          <p:nvPr>
            <p:ph idx="1"/>
          </p:nvPr>
        </p:nvSpPr>
        <p:spPr>
          <a:xfrm>
            <a:off x="1014984" y="1317071"/>
            <a:ext cx="10332720" cy="4974671"/>
          </a:xfrm>
        </p:spPr>
        <p:txBody>
          <a:bodyPr/>
          <a:lstStyle/>
          <a:p>
            <a:pPr marL="0" indent="0">
              <a:buNone/>
            </a:pPr>
            <a:r>
              <a:rPr lang="en-US" dirty="0"/>
              <a:t>                                                    </a:t>
            </a:r>
            <a:r>
              <a:rPr lang="en-IN" sz="1800" dirty="0">
                <a:effectLst/>
                <a:latin typeface="Times New Roman" panose="02020603050405020304" pitchFamily="18" charset="0"/>
                <a:ea typeface="Calibri" panose="020F0502020204030204" pitchFamily="34" charset="0"/>
              </a:rPr>
              <a:t>The proposed system for grocery sales prediction aims </a:t>
            </a:r>
          </a:p>
          <a:p>
            <a:pPr marL="0" indent="0">
              <a:buNone/>
            </a:pPr>
            <a:r>
              <a:rPr lang="en-IN" sz="1800" dirty="0">
                <a:latin typeface="Times New Roman" panose="02020603050405020304" pitchFamily="18" charset="0"/>
                <a:ea typeface="Calibri" panose="020F0502020204030204" pitchFamily="34" charset="0"/>
              </a:rPr>
              <a:t>                                                                                        to address the limitations of the existing system by          </a:t>
            </a:r>
          </a:p>
          <a:p>
            <a:pPr marL="0" indent="0">
              <a:buNone/>
            </a:pPr>
            <a:r>
              <a:rPr lang="en-IN" sz="1800" dirty="0">
                <a:effectLst/>
                <a:latin typeface="Times New Roman" panose="02020603050405020304" pitchFamily="18" charset="0"/>
                <a:ea typeface="Calibri" panose="020F0502020204030204" pitchFamily="34" charset="0"/>
              </a:rPr>
              <a:t>                                                                                        leveraging advanced machine learning techniques and </a:t>
            </a:r>
            <a:endParaRPr lang="en-IN" sz="1800" dirty="0">
              <a:latin typeface="Times New Roman" panose="02020603050405020304" pitchFamily="18" charset="0"/>
              <a:ea typeface="Calibri" panose="020F0502020204030204" pitchFamily="34" charset="0"/>
            </a:endParaRPr>
          </a:p>
          <a:p>
            <a:pPr marL="0" indent="0">
              <a:buNone/>
            </a:pPr>
            <a:r>
              <a:rPr lang="en-IN" sz="1800" dirty="0">
                <a:effectLst/>
                <a:latin typeface="Times New Roman" panose="02020603050405020304" pitchFamily="18" charset="0"/>
                <a:ea typeface="Calibri" panose="020F0502020204030204" pitchFamily="34" charset="0"/>
              </a:rPr>
              <a:t>                                                                                        comprehensive data analysis.  </a:t>
            </a:r>
          </a:p>
          <a:p>
            <a:pPr marL="0" indent="0">
              <a:buNone/>
            </a:pPr>
            <a:r>
              <a:rPr lang="en-IN" sz="1800" dirty="0">
                <a:latin typeface="Times New Roman" panose="02020603050405020304" pitchFamily="18" charset="0"/>
                <a:ea typeface="Calibri" panose="020F0502020204030204" pitchFamily="34" charset="0"/>
              </a:rPr>
              <a:t>                                                                                                              </a:t>
            </a:r>
          </a:p>
          <a:p>
            <a:pPr marL="0" indent="0">
              <a:buNone/>
            </a:pPr>
            <a:r>
              <a:rPr lang="en-IN" sz="1800" dirty="0">
                <a:effectLst/>
                <a:latin typeface="Times New Roman" panose="02020603050405020304" pitchFamily="18" charset="0"/>
                <a:ea typeface="Calibri" panose="020F0502020204030204" pitchFamily="34" charset="0"/>
              </a:rPr>
              <a:t>                                                                                                        </a:t>
            </a:r>
            <a:r>
              <a:rPr lang="en-IN" sz="1800" dirty="0">
                <a:solidFill>
                  <a:srgbClr val="FF0000"/>
                </a:solidFill>
                <a:effectLst/>
                <a:latin typeface="Times New Roman" panose="02020603050405020304" pitchFamily="18" charset="0"/>
                <a:ea typeface="Calibri" panose="020F0502020204030204" pitchFamily="34" charset="0"/>
              </a:rPr>
              <a:t>ADVANTAGES</a:t>
            </a:r>
          </a:p>
          <a:p>
            <a:pPr marL="0" indent="0">
              <a:buNone/>
            </a:pPr>
            <a:r>
              <a:rPr lang="en-IN" sz="1800" dirty="0">
                <a:latin typeface="Times New Roman" panose="02020603050405020304" pitchFamily="18" charset="0"/>
                <a:ea typeface="Calibri" panose="020F0502020204030204" pitchFamily="34" charset="0"/>
              </a:rPr>
              <a:t>                                                                                                   Improved prediction accuracy</a:t>
            </a:r>
          </a:p>
          <a:p>
            <a:pPr marL="0" indent="0">
              <a:buNone/>
            </a:pPr>
            <a:r>
              <a:rPr lang="en-IN" sz="1800" dirty="0">
                <a:effectLst/>
                <a:latin typeface="Times New Roman" panose="02020603050405020304" pitchFamily="18" charset="0"/>
                <a:ea typeface="Calibri" panose="020F0502020204030204" pitchFamily="34" charset="0"/>
              </a:rPr>
              <a:t>                                                                                                   </a:t>
            </a:r>
            <a:r>
              <a:rPr lang="en-IN" sz="1800" dirty="0">
                <a:latin typeface="Times New Roman" panose="02020603050405020304" pitchFamily="18" charset="0"/>
                <a:ea typeface="Calibri" panose="020F0502020204030204" pitchFamily="34" charset="0"/>
              </a:rPr>
              <a:t>Better utilization of data</a:t>
            </a:r>
          </a:p>
          <a:p>
            <a:pPr marL="0" indent="0">
              <a:buNone/>
            </a:pPr>
            <a:r>
              <a:rPr lang="en-IN" sz="1800" dirty="0">
                <a:effectLst/>
                <a:latin typeface="Times New Roman" panose="02020603050405020304" pitchFamily="18" charset="0"/>
                <a:ea typeface="Calibri" panose="020F0502020204030204" pitchFamily="34" charset="0"/>
              </a:rPr>
              <a:t>                                                                                                   </a:t>
            </a:r>
            <a:r>
              <a:rPr lang="en-IN" sz="1800" dirty="0">
                <a:latin typeface="Times New Roman" panose="02020603050405020304" pitchFamily="18" charset="0"/>
                <a:ea typeface="Calibri" panose="020F0502020204030204" pitchFamily="34" charset="0"/>
              </a:rPr>
              <a:t>Enhanced adaptability</a:t>
            </a:r>
          </a:p>
          <a:p>
            <a:pPr marL="0" indent="0">
              <a:buNone/>
            </a:pPr>
            <a:r>
              <a:rPr lang="en-IN" sz="1800" dirty="0">
                <a:effectLst/>
                <a:latin typeface="Times New Roman" panose="02020603050405020304" pitchFamily="18" charset="0"/>
                <a:ea typeface="Calibri" panose="020F0502020204030204" pitchFamily="34" charset="0"/>
              </a:rPr>
              <a:t>                                                                                                   Optimize inventory management </a:t>
            </a:r>
          </a:p>
          <a:p>
            <a:pPr marL="0" indent="0">
              <a:buNone/>
            </a:pPr>
            <a:r>
              <a:rPr lang="en-IN" sz="1800" dirty="0">
                <a:latin typeface="Times New Roman" panose="02020603050405020304" pitchFamily="18" charset="0"/>
                <a:ea typeface="Calibri" panose="020F0502020204030204" pitchFamily="34" charset="0"/>
              </a:rPr>
              <a:t>                                                                                                   Improve decision making</a:t>
            </a:r>
          </a:p>
          <a:p>
            <a:pPr marL="0" indent="0">
              <a:buNone/>
            </a:pPr>
            <a:r>
              <a:rPr lang="en-IN" sz="1800" dirty="0">
                <a:effectLst/>
                <a:latin typeface="Times New Roman" panose="02020603050405020304" pitchFamily="18" charset="0"/>
                <a:ea typeface="Calibri" panose="020F0502020204030204" pitchFamily="34" charset="0"/>
              </a:rPr>
              <a:t>                                                                                                   Cost saving</a:t>
            </a:r>
          </a:p>
        </p:txBody>
      </p:sp>
      <p:pic>
        <p:nvPicPr>
          <p:cNvPr id="13" name="Picture 12" descr="Proposed clustering-based sales forecasting scheme ...">
            <a:extLst>
              <a:ext uri="{FF2B5EF4-FFF2-40B4-BE49-F238E27FC236}">
                <a16:creationId xmlns:a16="http://schemas.microsoft.com/office/drawing/2014/main" id="{9BFA2FDC-7CE1-18BD-0EB4-65BCA0ED995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5009" y="1317070"/>
            <a:ext cx="5134063" cy="4700351"/>
          </a:xfrm>
          <a:prstGeom prst="rect">
            <a:avLst/>
          </a:prstGeom>
          <a:noFill/>
          <a:ln>
            <a:noFill/>
          </a:ln>
        </p:spPr>
      </p:pic>
    </p:spTree>
    <p:extLst>
      <p:ext uri="{BB962C8B-B14F-4D97-AF65-F5344CB8AC3E}">
        <p14:creationId xmlns:p14="http://schemas.microsoft.com/office/powerpoint/2010/main" val="1372651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77D955-674A-9EBF-BB3D-B5894B4124B1}"/>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
        <p:nvSpPr>
          <p:cNvPr id="3" name="Footer Placeholder 2">
            <a:extLst>
              <a:ext uri="{FF2B5EF4-FFF2-40B4-BE49-F238E27FC236}">
                <a16:creationId xmlns:a16="http://schemas.microsoft.com/office/drawing/2014/main" id="{B6E11443-F20E-8E35-9207-BED02CAF5803}"/>
              </a:ext>
            </a:extLst>
          </p:cNvPr>
          <p:cNvSpPr>
            <a:spLocks noGrp="1"/>
          </p:cNvSpPr>
          <p:nvPr>
            <p:ph type="ftr" sz="quarter" idx="10"/>
          </p:nvPr>
        </p:nvSpPr>
        <p:spPr/>
        <p:txBody>
          <a:bodyPr/>
          <a:lstStyle/>
          <a:p>
            <a:r>
              <a:rPr lang="en-US"/>
              <a:t>Crypto: investing &amp; trading</a:t>
            </a:r>
            <a:endParaRPr lang="en-US" dirty="0"/>
          </a:p>
        </p:txBody>
      </p:sp>
      <p:sp>
        <p:nvSpPr>
          <p:cNvPr id="4" name="Title 3">
            <a:extLst>
              <a:ext uri="{FF2B5EF4-FFF2-40B4-BE49-F238E27FC236}">
                <a16:creationId xmlns:a16="http://schemas.microsoft.com/office/drawing/2014/main" id="{6D1D5B08-FE94-CE6C-FC5B-A0774F33B9B0}"/>
              </a:ext>
            </a:extLst>
          </p:cNvPr>
          <p:cNvSpPr>
            <a:spLocks noGrp="1"/>
          </p:cNvSpPr>
          <p:nvPr>
            <p:ph type="title"/>
          </p:nvPr>
        </p:nvSpPr>
        <p:spPr/>
        <p:txBody>
          <a:bodyPr/>
          <a:lstStyle/>
          <a:p>
            <a:r>
              <a:rPr lang="en-IN" dirty="0"/>
              <a:t>        </a:t>
            </a:r>
            <a:r>
              <a:rPr lang="en-IN" dirty="0">
                <a:latin typeface="Times New Roman" panose="02020603050405020304" pitchFamily="18" charset="0"/>
                <a:cs typeface="Times New Roman" panose="02020603050405020304" pitchFamily="18" charset="0"/>
              </a:rPr>
              <a:t>SYSTEM ANALYSIS</a:t>
            </a:r>
          </a:p>
        </p:txBody>
      </p:sp>
      <p:sp>
        <p:nvSpPr>
          <p:cNvPr id="5" name="Content Placeholder 4">
            <a:extLst>
              <a:ext uri="{FF2B5EF4-FFF2-40B4-BE49-F238E27FC236}">
                <a16:creationId xmlns:a16="http://schemas.microsoft.com/office/drawing/2014/main" id="{EC615DA3-69B5-3768-AA9E-BD0FA279D2EB}"/>
              </a:ext>
            </a:extLst>
          </p:cNvPr>
          <p:cNvSpPr>
            <a:spLocks noGrp="1"/>
          </p:cNvSpPr>
          <p:nvPr>
            <p:ph idx="1"/>
          </p:nvPr>
        </p:nvSpPr>
        <p:spPr>
          <a:xfrm>
            <a:off x="850393" y="2265027"/>
            <a:ext cx="10424412" cy="3255683"/>
          </a:xfrm>
        </p:spPr>
        <p:txBody>
          <a:bodyPr/>
          <a:lstStyle/>
          <a:p>
            <a:pPr marL="0" indent="0">
              <a:buNone/>
            </a:pPr>
            <a:r>
              <a:rPr lang="en-IN" sz="1600" b="1" dirty="0">
                <a:solidFill>
                  <a:srgbClr val="FF0000"/>
                </a:solidFill>
              </a:rPr>
              <a:t>          </a:t>
            </a:r>
            <a:r>
              <a:rPr lang="en-IN" sz="1800" b="1" dirty="0">
                <a:solidFill>
                  <a:srgbClr val="FF0000"/>
                </a:solidFill>
                <a:latin typeface="Times New Roman" panose="02020603050405020304" pitchFamily="18" charset="0"/>
                <a:cs typeface="Times New Roman" panose="02020603050405020304" pitchFamily="18" charset="0"/>
              </a:rPr>
              <a:t>SOFTWARE REQUIREMENTS                                     HARDWARE REQUIREMENTS   </a:t>
            </a:r>
          </a:p>
          <a:p>
            <a:pPr marL="0" indent="0">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Operating System : Windows Family                                                   Processor     :   intel i5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kern="100"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rPr>
              <a:t>Version  :  Python 3.9.1</a:t>
            </a:r>
            <a:r>
              <a:rPr lang="en-IN" sz="1600" dirty="0">
                <a:solidFill>
                  <a:srgbClr val="FF0000"/>
                </a:solidFill>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Speed  : 1.1 GHz (min)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effectLst/>
                <a:latin typeface="Times New Roman" panose="02020603050405020304" pitchFamily="18" charset="0"/>
                <a:ea typeface="Calibri" panose="020F0502020204030204" pitchFamily="34" charset="0"/>
              </a:rPr>
              <a:t>          Programming Language : Python</a:t>
            </a:r>
            <a:r>
              <a:rPr lang="en-IN" sz="1600" dirty="0">
                <a:solidFill>
                  <a:srgbClr val="FF0000"/>
                </a:solidFill>
              </a:rPr>
              <a:t>                                                          </a:t>
            </a:r>
            <a:r>
              <a:rPr lang="en-IN" sz="1800" dirty="0">
                <a:effectLst/>
                <a:latin typeface="Times New Roman" panose="02020603050405020304" pitchFamily="18" charset="0"/>
                <a:ea typeface="Calibri" panose="020F0502020204030204" pitchFamily="34" charset="0"/>
              </a:rPr>
              <a:t>RAM  : 16GB RAM </a:t>
            </a:r>
            <a:endParaRPr lang="en-IN" sz="1600" dirty="0">
              <a:solidFill>
                <a:srgbClr val="FF0000"/>
              </a:solidFill>
            </a:endParaRPr>
          </a:p>
          <a:p>
            <a:pPr marL="0" indent="0">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Development IDE :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JuPyter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lab                                                            Hard Disk   : 512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600" dirty="0">
                <a:solidFill>
                  <a:srgbClr val="FF0000"/>
                </a:solidFill>
              </a:rPr>
              <a:t>                    </a:t>
            </a:r>
          </a:p>
        </p:txBody>
      </p:sp>
    </p:spTree>
    <p:extLst>
      <p:ext uri="{BB962C8B-B14F-4D97-AF65-F5344CB8AC3E}">
        <p14:creationId xmlns:p14="http://schemas.microsoft.com/office/powerpoint/2010/main" val="3826969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4C44EC9-F730-00B6-E479-530EC276D851}"/>
              </a:ext>
              <a:ext uri="{C183D7F6-B498-43B3-948B-1728B52AA6E4}">
                <adec:decorative xmlns:adec="http://schemas.microsoft.com/office/drawing/2017/decorative" val="1"/>
              </a:ext>
            </a:extLst>
          </p:cNvPr>
          <p:cNvGrpSpPr/>
          <p:nvPr/>
        </p:nvGrpSpPr>
        <p:grpSpPr>
          <a:xfrm rot="10800000">
            <a:off x="1497321" y="2736484"/>
            <a:ext cx="1512407" cy="938717"/>
            <a:chOff x="4779792" y="2384561"/>
            <a:chExt cx="3365480" cy="2088878"/>
          </a:xfrm>
          <a:solidFill>
            <a:schemeClr val="accent6">
              <a:alpha val="50231"/>
            </a:schemeClr>
          </a:solidFill>
        </p:grpSpPr>
        <p:sp>
          <p:nvSpPr>
            <p:cNvPr id="5" name="Freeform 4">
              <a:extLst>
                <a:ext uri="{FF2B5EF4-FFF2-40B4-BE49-F238E27FC236}">
                  <a16:creationId xmlns:a16="http://schemas.microsoft.com/office/drawing/2014/main" id="{8B6D2F8E-4F98-B89F-E4FB-DD9F900821E1}"/>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99EBD7AD-ED91-CC5F-0110-3EE43A60F946}"/>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7" name="Group 6">
            <a:extLst>
              <a:ext uri="{FF2B5EF4-FFF2-40B4-BE49-F238E27FC236}">
                <a16:creationId xmlns:a16="http://schemas.microsoft.com/office/drawing/2014/main" id="{56B0BED4-B4D2-A8C2-9E8E-FA7D1819E15A}"/>
              </a:ext>
              <a:ext uri="{C183D7F6-B498-43B3-948B-1728B52AA6E4}">
                <adec:decorative xmlns:adec="http://schemas.microsoft.com/office/drawing/2017/decorative" val="1"/>
              </a:ext>
            </a:extLst>
          </p:cNvPr>
          <p:cNvGrpSpPr/>
          <p:nvPr/>
        </p:nvGrpSpPr>
        <p:grpSpPr>
          <a:xfrm>
            <a:off x="9199707" y="3205843"/>
            <a:ext cx="1512408" cy="938718"/>
            <a:chOff x="4779792" y="2384561"/>
            <a:chExt cx="3365480" cy="2088878"/>
          </a:xfrm>
          <a:solidFill>
            <a:schemeClr val="accent1">
              <a:alpha val="48174"/>
            </a:schemeClr>
          </a:solidFill>
        </p:grpSpPr>
        <p:sp>
          <p:nvSpPr>
            <p:cNvPr id="8" name="Freeform 1">
              <a:extLst>
                <a:ext uri="{FF2B5EF4-FFF2-40B4-BE49-F238E27FC236}">
                  <a16:creationId xmlns:a16="http://schemas.microsoft.com/office/drawing/2014/main" id="{B542C6FD-B908-03BB-DE9D-1E76EE849265}"/>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21">
              <a:extLst>
                <a:ext uri="{FF2B5EF4-FFF2-40B4-BE49-F238E27FC236}">
                  <a16:creationId xmlns:a16="http://schemas.microsoft.com/office/drawing/2014/main" id="{594F7F18-2B8D-7493-904B-1BD252DFC677}"/>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a:xfrm>
            <a:off x="469783" y="343949"/>
            <a:ext cx="11526473" cy="1266737"/>
          </a:xfrm>
        </p:spPr>
        <p:txBody>
          <a:bodyPr/>
          <a:lstStyle/>
          <a:p>
            <a:r>
              <a:rPr lang="en-US" dirty="0"/>
              <a:t>Project life cycle</a:t>
            </a:r>
          </a:p>
        </p:txBody>
      </p:sp>
      <p:sp>
        <p:nvSpPr>
          <p:cNvPr id="11" name="Subtitle 10">
            <a:extLst>
              <a:ext uri="{FF2B5EF4-FFF2-40B4-BE49-F238E27FC236}">
                <a16:creationId xmlns:a16="http://schemas.microsoft.com/office/drawing/2014/main" id="{2B4F0FD9-85C2-098C-FABA-DBAB823E2F19}"/>
              </a:ext>
            </a:extLst>
          </p:cNvPr>
          <p:cNvSpPr>
            <a:spLocks noGrp="1"/>
          </p:cNvSpPr>
          <p:nvPr>
            <p:ph type="subTitle" idx="1"/>
          </p:nvPr>
        </p:nvSpPr>
        <p:spPr>
          <a:xfrm>
            <a:off x="645952" y="2231471"/>
            <a:ext cx="4186108" cy="4194495"/>
          </a:xfrm>
        </p:spPr>
        <p:txBody>
          <a:bodyPr/>
          <a:lstStyle/>
          <a:p>
            <a:r>
              <a:rPr lang="en-IN" sz="1800" b="1" dirty="0">
                <a:effectLst/>
                <a:latin typeface="Times New Roman" panose="02020603050405020304" pitchFamily="18" charset="0"/>
                <a:ea typeface="Calibri" panose="020F0502020204030204" pitchFamily="34" charset="0"/>
              </a:rPr>
              <a:t>Understanding Business Objectives</a:t>
            </a:r>
          </a:p>
          <a:p>
            <a:r>
              <a:rPr lang="en-IN" sz="1800" b="1" dirty="0">
                <a:effectLst/>
                <a:latin typeface="Times New Roman" panose="02020603050405020304" pitchFamily="18" charset="0"/>
                <a:ea typeface="Calibri" panose="020F0502020204030204" pitchFamily="34" charset="0"/>
              </a:rPr>
              <a:t>Data Collection</a:t>
            </a:r>
          </a:p>
          <a:p>
            <a:r>
              <a:rPr lang="en-IN" sz="1800" b="1" dirty="0">
                <a:effectLst/>
                <a:latin typeface="Times New Roman" panose="02020603050405020304" pitchFamily="18" charset="0"/>
                <a:ea typeface="Calibri" panose="020F0502020204030204" pitchFamily="34" charset="0"/>
              </a:rPr>
              <a:t>Data Preprocessing</a:t>
            </a:r>
            <a:endParaRPr lang="en-IN" sz="1800" b="1" dirty="0">
              <a:latin typeface="Times New Roman" panose="02020603050405020304" pitchFamily="18" charset="0"/>
              <a:ea typeface="Calibri" panose="020F0502020204030204" pitchFamily="34" charset="0"/>
            </a:endParaRPr>
          </a:p>
          <a:p>
            <a:r>
              <a:rPr lang="en-IN" sz="1800" b="1" dirty="0">
                <a:effectLst/>
                <a:latin typeface="Times New Roman" panose="02020603050405020304" pitchFamily="18" charset="0"/>
                <a:ea typeface="Calibri" panose="020F0502020204030204" pitchFamily="34" charset="0"/>
              </a:rPr>
              <a:t>Exploratory Data Analysis (EDA)</a:t>
            </a:r>
          </a:p>
          <a:p>
            <a:r>
              <a:rPr lang="en-IN" sz="1800" b="1" dirty="0">
                <a:effectLst/>
                <a:latin typeface="Times New Roman" panose="02020603050405020304" pitchFamily="18" charset="0"/>
                <a:ea typeface="Calibri" panose="020F0502020204030204" pitchFamily="34" charset="0"/>
              </a:rPr>
              <a:t>Model Selection</a:t>
            </a:r>
            <a:endParaRPr lang="en-IN" sz="1800" b="1" dirty="0">
              <a:latin typeface="Times New Roman" panose="02020603050405020304" pitchFamily="18" charset="0"/>
              <a:ea typeface="Calibri" panose="020F0502020204030204" pitchFamily="34" charset="0"/>
            </a:endParaRPr>
          </a:p>
          <a:p>
            <a:r>
              <a:rPr lang="en-IN" sz="1800" b="1" dirty="0">
                <a:effectLst/>
                <a:latin typeface="Times New Roman" panose="02020603050405020304" pitchFamily="18" charset="0"/>
                <a:ea typeface="Calibri" panose="020F0502020204030204" pitchFamily="34" charset="0"/>
              </a:rPr>
              <a:t>Model Training</a:t>
            </a:r>
          </a:p>
          <a:p>
            <a:r>
              <a:rPr lang="en-IN" sz="1800" b="1" dirty="0">
                <a:effectLst/>
                <a:latin typeface="Times New Roman" panose="02020603050405020304" pitchFamily="18" charset="0"/>
                <a:ea typeface="Calibri" panose="020F0502020204030204" pitchFamily="34" charset="0"/>
              </a:rPr>
              <a:t>Model Evaluation</a:t>
            </a:r>
            <a:endParaRPr lang="en-IN" sz="1800" b="1" dirty="0">
              <a:latin typeface="Times New Roman" panose="02020603050405020304" pitchFamily="18" charset="0"/>
              <a:ea typeface="Calibri" panose="020F0502020204030204" pitchFamily="34" charset="0"/>
            </a:endParaRPr>
          </a:p>
          <a:p>
            <a:r>
              <a:rPr lang="en-IN" sz="1800" b="1" dirty="0">
                <a:effectLst/>
                <a:latin typeface="Times New Roman" panose="02020603050405020304" pitchFamily="18" charset="0"/>
                <a:ea typeface="Calibri" panose="020F0502020204030204" pitchFamily="34" charset="0"/>
              </a:rPr>
              <a:t>Forecasting</a:t>
            </a:r>
          </a:p>
          <a:p>
            <a:r>
              <a:rPr lang="en-IN" sz="1800" b="1" dirty="0">
                <a:effectLst/>
                <a:latin typeface="Times New Roman" panose="02020603050405020304" pitchFamily="18" charset="0"/>
                <a:ea typeface="Calibri" panose="020F0502020204030204" pitchFamily="34" charset="0"/>
              </a:rPr>
              <a:t>Model Deployment</a:t>
            </a:r>
            <a:endParaRPr lang="en-IN" sz="1800" b="1" dirty="0">
              <a:latin typeface="Times New Roman" panose="02020603050405020304" pitchFamily="18" charset="0"/>
              <a:ea typeface="Calibri" panose="020F0502020204030204" pitchFamily="34" charset="0"/>
            </a:endParaRPr>
          </a:p>
          <a:p>
            <a:r>
              <a:rPr lang="en-IN" sz="1800" b="1" dirty="0">
                <a:effectLst/>
                <a:latin typeface="Times New Roman" panose="02020603050405020304" pitchFamily="18" charset="0"/>
                <a:ea typeface="Calibri" panose="020F0502020204030204" pitchFamily="34" charset="0"/>
              </a:rPr>
              <a:t>Monitoring and Maintenance</a:t>
            </a:r>
            <a:endParaRPr lang="en-IN" sz="1800" b="1" dirty="0">
              <a:latin typeface="Times New Roman" panose="02020603050405020304" pitchFamily="18" charset="0"/>
              <a:ea typeface="Calibri" panose="020F0502020204030204" pitchFamily="34" charset="0"/>
            </a:endParaRPr>
          </a:p>
          <a:p>
            <a:endParaRPr lang="en-IN" dirty="0"/>
          </a:p>
        </p:txBody>
      </p:sp>
      <p:pic>
        <p:nvPicPr>
          <p:cNvPr id="14" name="Picture 13" descr="Product Forecasting: Understanding Demand Throughout the Product Life Cycle  | ToolsGroup">
            <a:extLst>
              <a:ext uri="{FF2B5EF4-FFF2-40B4-BE49-F238E27FC236}">
                <a16:creationId xmlns:a16="http://schemas.microsoft.com/office/drawing/2014/main" id="{5EBB881E-3D3C-4D34-2912-8DB019C4D10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4742" y="2231471"/>
            <a:ext cx="4767580" cy="3238500"/>
          </a:xfrm>
          <a:prstGeom prst="rect">
            <a:avLst/>
          </a:prstGeom>
          <a:noFill/>
          <a:ln>
            <a:noFill/>
          </a:ln>
        </p:spPr>
      </p:pic>
    </p:spTree>
    <p:extLst>
      <p:ext uri="{BB962C8B-B14F-4D97-AF65-F5344CB8AC3E}">
        <p14:creationId xmlns:p14="http://schemas.microsoft.com/office/powerpoint/2010/main" val="1213210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7A606A-9A04-D1AD-4A2B-8DA3063A89CB}"/>
              </a:ext>
            </a:extLst>
          </p:cNvPr>
          <p:cNvSpPr>
            <a:spLocks noGrp="1"/>
          </p:cNvSpPr>
          <p:nvPr>
            <p:ph type="sldNum" sz="quarter" idx="11"/>
          </p:nvPr>
        </p:nvSpPr>
        <p:spPr/>
        <p:txBody>
          <a:bodyPr/>
          <a:lstStyle/>
          <a:p>
            <a:fld id="{294A09A9-5501-47C1-A89A-A340965A2BE2}" type="slidenum">
              <a:rPr lang="en-US" smtClean="0"/>
              <a:pPr/>
              <a:t>7</a:t>
            </a:fld>
            <a:endParaRPr lang="en-US" dirty="0"/>
          </a:p>
        </p:txBody>
      </p:sp>
      <p:sp>
        <p:nvSpPr>
          <p:cNvPr id="3" name="Footer Placeholder 2">
            <a:extLst>
              <a:ext uri="{FF2B5EF4-FFF2-40B4-BE49-F238E27FC236}">
                <a16:creationId xmlns:a16="http://schemas.microsoft.com/office/drawing/2014/main" id="{5044FF9D-5D4A-FDBE-00A0-34415DFDCE56}"/>
              </a:ext>
            </a:extLst>
          </p:cNvPr>
          <p:cNvSpPr>
            <a:spLocks noGrp="1"/>
          </p:cNvSpPr>
          <p:nvPr>
            <p:ph type="ftr" sz="quarter" idx="10"/>
          </p:nvPr>
        </p:nvSpPr>
        <p:spPr/>
        <p:txBody>
          <a:bodyPr/>
          <a:lstStyle/>
          <a:p>
            <a:r>
              <a:rPr lang="en-US"/>
              <a:t>Crypto: investing &amp; trading</a:t>
            </a:r>
            <a:endParaRPr lang="en-US" dirty="0"/>
          </a:p>
        </p:txBody>
      </p:sp>
      <p:sp>
        <p:nvSpPr>
          <p:cNvPr id="4" name="Title 3">
            <a:extLst>
              <a:ext uri="{FF2B5EF4-FFF2-40B4-BE49-F238E27FC236}">
                <a16:creationId xmlns:a16="http://schemas.microsoft.com/office/drawing/2014/main" id="{BDF7A22D-A224-5BB9-BCC1-48B726C7A41D}"/>
              </a:ext>
            </a:extLst>
          </p:cNvPr>
          <p:cNvSpPr>
            <a:spLocks noGrp="1"/>
          </p:cNvSpPr>
          <p:nvPr>
            <p:ph type="title"/>
          </p:nvPr>
        </p:nvSpPr>
        <p:spPr>
          <a:xfrm>
            <a:off x="1536192" y="142614"/>
            <a:ext cx="8878824" cy="655682"/>
          </a:xfrm>
        </p:spPr>
        <p:txBody>
          <a:bodyPr/>
          <a:lstStyle/>
          <a:p>
            <a:r>
              <a:rPr lang="en-IN" dirty="0"/>
              <a:t>      MODULE DESCRIPTION</a:t>
            </a:r>
          </a:p>
        </p:txBody>
      </p:sp>
      <p:sp>
        <p:nvSpPr>
          <p:cNvPr id="5" name="Content Placeholder 4">
            <a:extLst>
              <a:ext uri="{FF2B5EF4-FFF2-40B4-BE49-F238E27FC236}">
                <a16:creationId xmlns:a16="http://schemas.microsoft.com/office/drawing/2014/main" id="{66561FFF-7C98-0159-1289-66D38FA210BA}"/>
              </a:ext>
            </a:extLst>
          </p:cNvPr>
          <p:cNvSpPr>
            <a:spLocks noGrp="1"/>
          </p:cNvSpPr>
          <p:nvPr>
            <p:ph idx="1"/>
          </p:nvPr>
        </p:nvSpPr>
        <p:spPr>
          <a:xfrm>
            <a:off x="589788" y="939566"/>
            <a:ext cx="11400638" cy="5326841"/>
          </a:xfrm>
        </p:spPr>
        <p:txBody>
          <a:bodyPr/>
          <a:lstStyle/>
          <a:p>
            <a:pPr marL="0" indent="0">
              <a:lnSpc>
                <a:spcPct val="100000"/>
              </a:lnSpc>
              <a:buNone/>
            </a:pPr>
            <a:r>
              <a:rPr lang="en-IN" sz="1800" dirty="0">
                <a:solidFill>
                  <a:srgbClr val="FFC000"/>
                </a:solidFill>
                <a:latin typeface="Times New Roman" panose="02020603050405020304" pitchFamily="18" charset="0"/>
                <a:cs typeface="Times New Roman" panose="02020603050405020304" pitchFamily="18" charset="0"/>
              </a:rPr>
              <a:t>1.NUMPY:</a:t>
            </a:r>
          </a:p>
          <a:p>
            <a:pPr marL="0" indent="0">
              <a:lnSpc>
                <a:spcPct val="100000"/>
              </a:lnSpc>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NumPy library can be used for various tasks such as data manipulation, statistical analysis, and mathematical computations.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buNone/>
            </a:pPr>
            <a:r>
              <a:rPr lang="en-IN" sz="1800" dirty="0">
                <a:solidFill>
                  <a:srgbClr val="FFC000"/>
                </a:solidFill>
                <a:latin typeface="Times New Roman" panose="02020603050405020304" pitchFamily="18" charset="0"/>
                <a:cs typeface="Times New Roman" panose="02020603050405020304" pitchFamily="18" charset="0"/>
              </a:rPr>
              <a:t>2.PANDAS:</a:t>
            </a:r>
          </a:p>
          <a:p>
            <a:pPr marL="0" indent="0">
              <a:lnSpc>
                <a:spcPct val="100000"/>
              </a:lnSpc>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pandas library is extensively used in grocery sales forecasting projects due to its powerful data manipulation and analysis capabilities, particularly for tabular data.</a:t>
            </a:r>
          </a:p>
          <a:p>
            <a:pPr marL="0" indent="0">
              <a:lnSpc>
                <a:spcPct val="100000"/>
              </a:lnSpc>
              <a:buNone/>
            </a:pPr>
            <a:r>
              <a:rPr lang="en-IN" sz="1800" kern="100" dirty="0">
                <a:solidFill>
                  <a:srgbClr val="FFC000"/>
                </a:solidFill>
                <a:latin typeface="Times New Roman" panose="02020603050405020304" pitchFamily="18" charset="0"/>
                <a:ea typeface="Calibri" panose="020F0502020204030204" pitchFamily="34" charset="0"/>
                <a:cs typeface="Times New Roman" panose="02020603050405020304" pitchFamily="18" charset="0"/>
              </a:rPr>
              <a:t>3.MATPLOTLIB:</a:t>
            </a:r>
          </a:p>
          <a:p>
            <a:pPr marL="0" indent="0">
              <a:lnSpc>
                <a:spcPct val="100000"/>
              </a:lnSpc>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Matplotlib can be utilized for various visualization tasks to help understand the data, analyze trends, and present forecasts.</a:t>
            </a:r>
          </a:p>
          <a:p>
            <a:pPr marL="0" indent="0">
              <a:lnSpc>
                <a:spcPct val="100000"/>
              </a:lnSpc>
              <a:buNone/>
            </a:pPr>
            <a:r>
              <a:rPr lang="en-IN" sz="1800" kern="100" dirty="0">
                <a:solidFill>
                  <a:srgbClr val="FFC000"/>
                </a:solidFill>
                <a:latin typeface="Times New Roman" panose="02020603050405020304" pitchFamily="18" charset="0"/>
                <a:ea typeface="Calibri" panose="020F0502020204030204" pitchFamily="34" charset="0"/>
                <a:cs typeface="Times New Roman" panose="02020603050405020304" pitchFamily="18" charset="0"/>
              </a:rPr>
              <a:t>4.SEABORN:</a:t>
            </a:r>
          </a:p>
          <a:p>
            <a:pPr marL="0" indent="0">
              <a:lnSpc>
                <a:spcPct val="100000"/>
              </a:lnSpc>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Seaborn can be utilized in a grocery sales forecasting project to visualize and analyze various aspects of the data, aiding in understanding patterns, trends, and relationships that can be valuable for forecasting.</a:t>
            </a:r>
          </a:p>
          <a:p>
            <a:pPr marL="0" indent="0">
              <a:lnSpc>
                <a:spcPct val="100000"/>
              </a:lnSpc>
              <a:buNone/>
            </a:pPr>
            <a:r>
              <a:rPr lang="en-IN" sz="1800" kern="1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5.PLYPLOT:</a:t>
            </a:r>
          </a:p>
          <a:p>
            <a:pPr marL="0" indent="0">
              <a:lnSpc>
                <a:spcPct val="100000"/>
              </a:lnSpc>
              <a:buNone/>
            </a:pPr>
            <a:r>
              <a:rPr lang="en-IN" sz="1800" kern="100" dirty="0">
                <a:latin typeface="Times New Roman" panose="02020603050405020304" pitchFamily="18" charset="0"/>
                <a:ea typeface="Calibri" panose="020F0502020204030204" pitchFamily="34" charset="0"/>
                <a:cs typeface="Times New Roman" panose="02020603050405020304" pitchFamily="18" charset="0"/>
              </a:rPr>
              <a:t>M</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atplotlib's pyplot module can be incredibly useful for visualizing various aspects of the data, model results, and forecasted trends.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buNone/>
            </a:pPr>
            <a:endParaRPr lang="en-IN" sz="1800"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buNone/>
            </a:pPr>
            <a:endParaRPr lang="en-IN" sz="1800"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buNone/>
            </a:pPr>
            <a:endParaRPr lang="en-IN"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8374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DEE9-2DBD-C997-C208-027230B5A3EA}"/>
              </a:ext>
            </a:extLst>
          </p:cNvPr>
          <p:cNvSpPr>
            <a:spLocks noGrp="1"/>
          </p:cNvSpPr>
          <p:nvPr>
            <p:ph type="title"/>
          </p:nvPr>
        </p:nvSpPr>
        <p:spPr>
          <a:xfrm>
            <a:off x="1098804" y="125836"/>
            <a:ext cx="9994392" cy="830510"/>
          </a:xfrm>
        </p:spPr>
        <p:txBody>
          <a:bodyPr/>
          <a:lstStyle/>
          <a:p>
            <a:r>
              <a:rPr lang="en-US" sz="3600" b="0" dirty="0">
                <a:ln w="28575">
                  <a:noFill/>
                  <a:prstDash val="solid"/>
                </a:ln>
                <a:solidFill>
                  <a:srgbClr val="FF0000"/>
                </a:solidFill>
                <a:latin typeface="Times New Roman" panose="02020603050405020304" pitchFamily="18" charset="0"/>
                <a:cs typeface="Times New Roman" panose="02020603050405020304" pitchFamily="18" charset="0"/>
              </a:rPr>
              <a:t>Data set and TECHNOLOGY</a:t>
            </a:r>
            <a:endParaRPr lang="en-US" sz="3600" b="0" spc="600" dirty="0">
              <a:ln w="28575">
                <a:noFill/>
                <a:prstDash val="solid"/>
              </a:ln>
              <a:solidFill>
                <a:srgbClr val="FF0000"/>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
        <p:nvSpPr>
          <p:cNvPr id="3" name="Footer Placeholder 2">
            <a:extLst>
              <a:ext uri="{FF2B5EF4-FFF2-40B4-BE49-F238E27FC236}">
                <a16:creationId xmlns:a16="http://schemas.microsoft.com/office/drawing/2014/main" id="{D534491D-AF3A-C879-49E6-F11A17AC3008}"/>
              </a:ext>
            </a:extLst>
          </p:cNvPr>
          <p:cNvSpPr>
            <a:spLocks noGrp="1"/>
          </p:cNvSpPr>
          <p:nvPr>
            <p:ph type="ftr" sz="quarter" idx="10"/>
          </p:nvPr>
        </p:nvSpPr>
        <p:spPr/>
        <p:txBody>
          <a:bodyPr/>
          <a:lstStyle/>
          <a:p>
            <a:r>
              <a:rPr lang="en-US"/>
              <a:t>Crypto: investing &amp; trading</a:t>
            </a:r>
            <a:endParaRPr lang="en-US" dirty="0"/>
          </a:p>
        </p:txBody>
      </p:sp>
      <p:sp>
        <p:nvSpPr>
          <p:cNvPr id="7" name="Content Placeholder 6">
            <a:extLst>
              <a:ext uri="{FF2B5EF4-FFF2-40B4-BE49-F238E27FC236}">
                <a16:creationId xmlns:a16="http://schemas.microsoft.com/office/drawing/2014/main" id="{02C86FA5-733D-91C4-B6C0-4F42CCE9FFC3}"/>
              </a:ext>
            </a:extLst>
          </p:cNvPr>
          <p:cNvSpPr>
            <a:spLocks noGrp="1"/>
          </p:cNvSpPr>
          <p:nvPr>
            <p:ph idx="1"/>
          </p:nvPr>
        </p:nvSpPr>
        <p:spPr>
          <a:xfrm>
            <a:off x="615142" y="1149292"/>
            <a:ext cx="10732562" cy="5486400"/>
          </a:xfrm>
        </p:spPr>
        <p:txBody>
          <a:bodyPr/>
          <a:lstStyle/>
          <a:p>
            <a:pPr marL="0" indent="0">
              <a:buNone/>
            </a:pPr>
            <a:r>
              <a:rPr lang="en-IN" sz="1800" kern="100"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            DATA SET DETAILS</a:t>
            </a:r>
            <a:r>
              <a:rPr lang="en-IN" sz="1800" kern="1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285750" indent="-285750">
              <a:lnSpc>
                <a:spcPct val="150000"/>
              </a:lnSpc>
              <a:buFont typeface="Wingdings" panose="05000000000000000000" pitchFamily="2" charset="2"/>
              <a:buChar char="v"/>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Start by exploring the Kaggle Datasets platform (https://www.kaggle.com/datasets). Use relevant keywords such as "grocery sales," "retail," or "supermarket" to search for existing datasets related to grocery sales forecasting or retail analytics.</a:t>
            </a:r>
          </a:p>
          <a:p>
            <a:pPr marL="0" indent="0">
              <a:lnSpc>
                <a:spcPct val="150000"/>
              </a:lnSpc>
              <a:buNone/>
            </a:pPr>
            <a:r>
              <a:rPr lang="en-IN" sz="1800" kern="100"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         TECHNOLOGY USED</a:t>
            </a:r>
          </a:p>
          <a:p>
            <a:pPr marL="285750" indent="-285750">
              <a:lnSpc>
                <a:spcPct val="150000"/>
              </a:lnSpc>
              <a:buFont typeface="Wingdings" panose="05000000000000000000" pitchFamily="2" charset="2"/>
              <a:buChar char="v"/>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Python is an interpreted high-level programming language for general-purpose programming. Created by Guido van Rossum and first released in 1991.</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It supports multiple programming paradigms including object-oriented, imperative, functional and procedural, and has a large and comprehensive standard library.</a:t>
            </a:r>
          </a:p>
          <a:p>
            <a:pPr marL="285750" indent="-285750" algn="just">
              <a:lnSpc>
                <a:spcPct val="150000"/>
              </a:lnSpc>
              <a:buFont typeface="Wingdings" panose="05000000000000000000" pitchFamily="2" charset="2"/>
              <a:buChar char="v"/>
            </a:pPr>
            <a:r>
              <a:rPr lang="en-US" sz="1800" b="0" i="0" dirty="0">
                <a:solidFill>
                  <a:srgbClr val="ECECEC"/>
                </a:solidFill>
                <a:effectLst/>
                <a:latin typeface="Times New Roman" panose="02020603050405020304" pitchFamily="18" charset="0"/>
                <a:cs typeface="Times New Roman" panose="02020603050405020304" pitchFamily="18" charset="0"/>
              </a:rPr>
              <a:t>Machine learning is employed in predictive analytics projects to forecast future trends and behaviors based on historical data. This includes sales forecasting, demand forecasting, financial forecasting, churn prediction, risk assessment, and predictive maintenance.</a:t>
            </a:r>
            <a:endParaRPr lang="en-IN" kern="1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endParaRPr lang="en-IN" sz="1800"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r>
              <a:rPr lang="en-IN" sz="1800" kern="1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kern="1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buNone/>
            </a:pPr>
            <a:r>
              <a:rPr lang="en-IN" sz="1800" b="1" dirty="0">
                <a:solidFill>
                  <a:srgbClr val="00B05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08724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856952B-0DC6-B560-4DF9-BD368E3A5B70}"/>
              </a:ext>
            </a:extLst>
          </p:cNvPr>
          <p:cNvSpPr>
            <a:spLocks noGrp="1"/>
          </p:cNvSpPr>
          <p:nvPr>
            <p:ph type="sldNum" sz="quarter" idx="11"/>
          </p:nvPr>
        </p:nvSpPr>
        <p:spPr/>
        <p:txBody>
          <a:bodyPr/>
          <a:lstStyle/>
          <a:p>
            <a:fld id="{294A09A9-5501-47C1-A89A-A340965A2BE2}" type="slidenum">
              <a:rPr lang="en-US" smtClean="0"/>
              <a:pPr/>
              <a:t>9</a:t>
            </a:fld>
            <a:endParaRPr lang="en-US" dirty="0"/>
          </a:p>
        </p:txBody>
      </p:sp>
      <p:sp>
        <p:nvSpPr>
          <p:cNvPr id="3" name="Footer Placeholder 2">
            <a:extLst>
              <a:ext uri="{FF2B5EF4-FFF2-40B4-BE49-F238E27FC236}">
                <a16:creationId xmlns:a16="http://schemas.microsoft.com/office/drawing/2014/main" id="{29E27570-43B8-BFE3-A60B-3924128B02F1}"/>
              </a:ext>
            </a:extLst>
          </p:cNvPr>
          <p:cNvSpPr>
            <a:spLocks noGrp="1"/>
          </p:cNvSpPr>
          <p:nvPr>
            <p:ph type="ftr" sz="quarter" idx="10"/>
          </p:nvPr>
        </p:nvSpPr>
        <p:spPr/>
        <p:txBody>
          <a:bodyPr/>
          <a:lstStyle/>
          <a:p>
            <a:r>
              <a:rPr lang="en-US"/>
              <a:t>Crypto: investing &amp; trading</a:t>
            </a:r>
            <a:endParaRPr lang="en-US" dirty="0"/>
          </a:p>
        </p:txBody>
      </p:sp>
      <p:sp>
        <p:nvSpPr>
          <p:cNvPr id="4" name="Title 3">
            <a:extLst>
              <a:ext uri="{FF2B5EF4-FFF2-40B4-BE49-F238E27FC236}">
                <a16:creationId xmlns:a16="http://schemas.microsoft.com/office/drawing/2014/main" id="{1A3AB5D2-362C-7E7B-BC99-DF244D5196A1}"/>
              </a:ext>
            </a:extLst>
          </p:cNvPr>
          <p:cNvSpPr>
            <a:spLocks noGrp="1"/>
          </p:cNvSpPr>
          <p:nvPr>
            <p:ph type="title"/>
          </p:nvPr>
        </p:nvSpPr>
        <p:spPr>
          <a:xfrm>
            <a:off x="589788" y="343154"/>
            <a:ext cx="8878824" cy="823976"/>
          </a:xfrm>
        </p:spPr>
        <p:txBody>
          <a:bodyPr/>
          <a:lstStyle/>
          <a:p>
            <a:r>
              <a:rPr lang="en-US" dirty="0"/>
              <a:t>         Data sets sizes</a:t>
            </a:r>
            <a:endParaRPr lang="en-IN" dirty="0"/>
          </a:p>
        </p:txBody>
      </p:sp>
      <p:sp>
        <p:nvSpPr>
          <p:cNvPr id="5" name="Content Placeholder 4">
            <a:extLst>
              <a:ext uri="{FF2B5EF4-FFF2-40B4-BE49-F238E27FC236}">
                <a16:creationId xmlns:a16="http://schemas.microsoft.com/office/drawing/2014/main" id="{84115C80-EC49-425D-28E9-F3FF04483793}"/>
              </a:ext>
            </a:extLst>
          </p:cNvPr>
          <p:cNvSpPr>
            <a:spLocks noGrp="1"/>
          </p:cNvSpPr>
          <p:nvPr>
            <p:ph idx="1"/>
          </p:nvPr>
        </p:nvSpPr>
        <p:spPr>
          <a:xfrm>
            <a:off x="2206752" y="1795780"/>
            <a:ext cx="9020048" cy="3961384"/>
          </a:xfrm>
        </p:spPr>
        <p:txBody>
          <a:bodyPr/>
          <a:lstStyle/>
          <a:p>
            <a:pPr marL="0" indent="0">
              <a:lnSpc>
                <a:spcPct val="100000"/>
              </a:lnSpc>
              <a:buNone/>
            </a:pPr>
            <a:r>
              <a:rPr lang="en-US" sz="2000" dirty="0">
                <a:latin typeface="Times New Roman" panose="02020603050405020304" pitchFamily="18" charset="0"/>
                <a:cs typeface="Times New Roman" panose="02020603050405020304" pitchFamily="18" charset="0"/>
              </a:rPr>
              <a:t>Holidays_events                      :              22kb</a:t>
            </a:r>
          </a:p>
          <a:p>
            <a:pPr marL="0" indent="0">
              <a:lnSpc>
                <a:spcPct val="100000"/>
              </a:lnSpc>
              <a:buNone/>
            </a:pPr>
            <a:r>
              <a:rPr lang="en-US" sz="2000" dirty="0">
                <a:latin typeface="Times New Roman" panose="02020603050405020304" pitchFamily="18" charset="0"/>
                <a:cs typeface="Times New Roman" panose="02020603050405020304" pitchFamily="18" charset="0"/>
              </a:rPr>
              <a:t>Items                                        :              100kb</a:t>
            </a:r>
          </a:p>
          <a:p>
            <a:pPr marL="0" indent="0">
              <a:lnSpc>
                <a:spcPct val="100000"/>
              </a:lnSpc>
              <a:buNone/>
            </a:pPr>
            <a:r>
              <a:rPr lang="en-US" sz="2000" dirty="0">
                <a:latin typeface="Times New Roman" panose="02020603050405020304" pitchFamily="18" charset="0"/>
                <a:cs typeface="Times New Roman" panose="02020603050405020304" pitchFamily="18" charset="0"/>
              </a:rPr>
              <a:t>Oil                                            :              21kb</a:t>
            </a:r>
          </a:p>
          <a:p>
            <a:pPr marL="0" indent="0">
              <a:lnSpc>
                <a:spcPct val="100000"/>
              </a:lnSpc>
              <a:buNone/>
            </a:pPr>
            <a:r>
              <a:rPr lang="en-US" sz="2000" dirty="0">
                <a:latin typeface="Times New Roman" panose="02020603050405020304" pitchFamily="18" charset="0"/>
                <a:cs typeface="Times New Roman" panose="02020603050405020304" pitchFamily="18" charset="0"/>
              </a:rPr>
              <a:t>Sample_submission                 :              39,498kb</a:t>
            </a:r>
          </a:p>
          <a:p>
            <a:pPr marL="0" indent="0">
              <a:lnSpc>
                <a:spcPct val="100000"/>
              </a:lnSpc>
              <a:buNone/>
            </a:pPr>
            <a:r>
              <a:rPr lang="en-US" sz="2000" dirty="0">
                <a:latin typeface="Times New Roman" panose="02020603050405020304" pitchFamily="18" charset="0"/>
                <a:cs typeface="Times New Roman" panose="02020603050405020304" pitchFamily="18" charset="0"/>
              </a:rPr>
              <a:t>Stores                                       :              2kb</a:t>
            </a:r>
          </a:p>
          <a:p>
            <a:pPr marL="0" indent="0">
              <a:lnSpc>
                <a:spcPct val="100000"/>
              </a:lnSpc>
              <a:buNone/>
            </a:pPr>
            <a:r>
              <a:rPr lang="en-US" sz="2000" dirty="0">
                <a:latin typeface="Times New Roman" panose="02020603050405020304" pitchFamily="18" charset="0"/>
                <a:cs typeface="Times New Roman" panose="02020603050405020304" pitchFamily="18" charset="0"/>
              </a:rPr>
              <a:t>Test                                          :               1,23,207kb</a:t>
            </a:r>
          </a:p>
          <a:p>
            <a:pPr marL="0" indent="0">
              <a:lnSpc>
                <a:spcPct val="100000"/>
              </a:lnSpc>
              <a:buNone/>
            </a:pPr>
            <a:r>
              <a:rPr lang="en-US" sz="2000" dirty="0">
                <a:latin typeface="Times New Roman" panose="02020603050405020304" pitchFamily="18" charset="0"/>
                <a:cs typeface="Times New Roman" panose="02020603050405020304" pitchFamily="18" charset="0"/>
              </a:rPr>
              <a:t>Train                                        :               48,80,325kb</a:t>
            </a:r>
          </a:p>
          <a:p>
            <a:pPr marL="0" indent="0">
              <a:lnSpc>
                <a:spcPct val="100000"/>
              </a:lnSpc>
              <a:buNone/>
            </a:pPr>
            <a:r>
              <a:rPr lang="en-US" sz="2000" dirty="0" err="1">
                <a:latin typeface="Times New Roman" panose="02020603050405020304" pitchFamily="18" charset="0"/>
                <a:cs typeface="Times New Roman" panose="02020603050405020304" pitchFamily="18" charset="0"/>
              </a:rPr>
              <a:t>Transctions</a:t>
            </a:r>
            <a:r>
              <a:rPr lang="en-US" sz="2000" dirty="0">
                <a:latin typeface="Times New Roman" panose="02020603050405020304" pitchFamily="18" charset="0"/>
                <a:cs typeface="Times New Roman" panose="02020603050405020304" pitchFamily="18" charset="0"/>
              </a:rPr>
              <a:t>                              :               1,517kb</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1966957"/>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2.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414</TotalTime>
  <Words>1386</Words>
  <Application>Microsoft Office PowerPoint</Application>
  <PresentationFormat>Widescreen</PresentationFormat>
  <Paragraphs>170</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Courier New</vt:lpstr>
      <vt:lpstr>Segoe UI Light</vt:lpstr>
      <vt:lpstr>Söhne</vt:lpstr>
      <vt:lpstr>Times New Roman</vt:lpstr>
      <vt:lpstr>Tw Cen MT</vt:lpstr>
      <vt:lpstr>Wingdings</vt:lpstr>
      <vt:lpstr>Office Theme</vt:lpstr>
      <vt:lpstr>VIKAS GROUP OF INSTUTIONS  GROCERY SALES FORECASTING</vt:lpstr>
      <vt:lpstr>ABSTRACT</vt:lpstr>
      <vt:lpstr> </vt:lpstr>
      <vt:lpstr>PROPOSED SYSTEM</vt:lpstr>
      <vt:lpstr>        SYSTEM ANALYSIS</vt:lpstr>
      <vt:lpstr>Project life cycle</vt:lpstr>
      <vt:lpstr>      MODULE DESCRIPTION</vt:lpstr>
      <vt:lpstr>Data set and TECHNOLOGY</vt:lpstr>
      <vt:lpstr>         Data sets sizes</vt:lpstr>
      <vt:lpstr>     DATA PREPROCESSING </vt:lpstr>
      <vt:lpstr>         BLOCK DIAGRAM</vt:lpstr>
      <vt:lpstr>REGRESSION</vt:lpstr>
      <vt:lpstr>REGRESSION LINE</vt:lpstr>
      <vt:lpstr>        IMPLEMENTATION</vt:lpstr>
      <vt:lpstr>             CLUSTERING</vt:lpstr>
      <vt:lpstr>CORRELATION</vt:lpstr>
      <vt:lpstr>              results</vt:lpstr>
      <vt:lpstr>          future scope</vt:lpstr>
      <vt:lpstr>             conclusion</vt:lpstr>
      <vt:lpstr>                                    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GROCERY SALES FORECASTING</dc:title>
  <dc:creator>Gowthami Yepuri</dc:creator>
  <cp:lastModifiedBy>Gowthami Yepuri</cp:lastModifiedBy>
  <cp:revision>9</cp:revision>
  <dcterms:created xsi:type="dcterms:W3CDTF">2024-03-21T04:40:04Z</dcterms:created>
  <dcterms:modified xsi:type="dcterms:W3CDTF">2024-03-30T12:56:09Z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