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5" r:id="rId2"/>
  </p:sldMasterIdLst>
  <p:notesMasterIdLst>
    <p:notesMasterId r:id="rId31"/>
  </p:notesMasterIdLst>
  <p:handoutMasterIdLst>
    <p:handoutMasterId r:id="rId32"/>
  </p:handoutMasterIdLst>
  <p:sldIdLst>
    <p:sldId id="439" r:id="rId3"/>
    <p:sldId id="444" r:id="rId4"/>
    <p:sldId id="445" r:id="rId5"/>
    <p:sldId id="443" r:id="rId6"/>
    <p:sldId id="477" r:id="rId7"/>
    <p:sldId id="478" r:id="rId8"/>
    <p:sldId id="618" r:id="rId9"/>
    <p:sldId id="646" r:id="rId10"/>
    <p:sldId id="663" r:id="rId11"/>
    <p:sldId id="266" r:id="rId12"/>
    <p:sldId id="267" r:id="rId13"/>
    <p:sldId id="648" r:id="rId14"/>
    <p:sldId id="643" r:id="rId15"/>
    <p:sldId id="642" r:id="rId16"/>
    <p:sldId id="644" r:id="rId17"/>
    <p:sldId id="620" r:id="rId18"/>
    <p:sldId id="650" r:id="rId19"/>
    <p:sldId id="651" r:id="rId20"/>
    <p:sldId id="664" r:id="rId21"/>
    <p:sldId id="654" r:id="rId22"/>
    <p:sldId id="647" r:id="rId23"/>
    <p:sldId id="622" r:id="rId24"/>
    <p:sldId id="665" r:id="rId25"/>
    <p:sldId id="286" r:id="rId26"/>
    <p:sldId id="653" r:id="rId27"/>
    <p:sldId id="656" r:id="rId28"/>
    <p:sldId id="519" r:id="rId29"/>
    <p:sldId id="666" r:id="rId30"/>
  </p:sldIdLst>
  <p:sldSz cx="12190413" cy="6859588"/>
  <p:notesSz cx="6858000" cy="9144000"/>
  <p:custDataLst>
    <p:tags r:id="rId33"/>
  </p:custDataLst>
  <p:defaultTextStyle>
    <a:defPPr>
      <a:defRPr lang="zh-CN"/>
    </a:defPPr>
    <a:lvl1pPr marL="0" algn="l" defTabSz="1218936" rtl="0" eaLnBrk="1" latinLnBrk="0" hangingPunct="1">
      <a:defRPr sz="2400" kern="1200">
        <a:solidFill>
          <a:schemeClr val="tx1"/>
        </a:solidFill>
        <a:latin typeface="+mn-lt"/>
        <a:ea typeface="+mn-ea"/>
        <a:cs typeface="+mn-cs"/>
      </a:defRPr>
    </a:lvl1pPr>
    <a:lvl2pPr marL="609469" algn="l" defTabSz="1218936" rtl="0" eaLnBrk="1" latinLnBrk="0" hangingPunct="1">
      <a:defRPr sz="2400" kern="1200">
        <a:solidFill>
          <a:schemeClr val="tx1"/>
        </a:solidFill>
        <a:latin typeface="+mn-lt"/>
        <a:ea typeface="+mn-ea"/>
        <a:cs typeface="+mn-cs"/>
      </a:defRPr>
    </a:lvl2pPr>
    <a:lvl3pPr marL="1218936" algn="l" defTabSz="1218936" rtl="0" eaLnBrk="1" latinLnBrk="0" hangingPunct="1">
      <a:defRPr sz="2400" kern="1200">
        <a:solidFill>
          <a:schemeClr val="tx1"/>
        </a:solidFill>
        <a:latin typeface="+mn-lt"/>
        <a:ea typeface="+mn-ea"/>
        <a:cs typeface="+mn-cs"/>
      </a:defRPr>
    </a:lvl3pPr>
    <a:lvl4pPr marL="1828402" algn="l" defTabSz="1218936" rtl="0" eaLnBrk="1" latinLnBrk="0" hangingPunct="1">
      <a:defRPr sz="2400" kern="1200">
        <a:solidFill>
          <a:schemeClr val="tx1"/>
        </a:solidFill>
        <a:latin typeface="+mn-lt"/>
        <a:ea typeface="+mn-ea"/>
        <a:cs typeface="+mn-cs"/>
      </a:defRPr>
    </a:lvl4pPr>
    <a:lvl5pPr marL="2437870" algn="l" defTabSz="1218936" rtl="0" eaLnBrk="1" latinLnBrk="0" hangingPunct="1">
      <a:defRPr sz="2400" kern="1200">
        <a:solidFill>
          <a:schemeClr val="tx1"/>
        </a:solidFill>
        <a:latin typeface="+mn-lt"/>
        <a:ea typeface="+mn-ea"/>
        <a:cs typeface="+mn-cs"/>
      </a:defRPr>
    </a:lvl5pPr>
    <a:lvl6pPr marL="3047337" algn="l" defTabSz="1218936" rtl="0" eaLnBrk="1" latinLnBrk="0" hangingPunct="1">
      <a:defRPr sz="2400" kern="1200">
        <a:solidFill>
          <a:schemeClr val="tx1"/>
        </a:solidFill>
        <a:latin typeface="+mn-lt"/>
        <a:ea typeface="+mn-ea"/>
        <a:cs typeface="+mn-cs"/>
      </a:defRPr>
    </a:lvl6pPr>
    <a:lvl7pPr marL="3656806" algn="l" defTabSz="1218936" rtl="0" eaLnBrk="1" latinLnBrk="0" hangingPunct="1">
      <a:defRPr sz="2400" kern="1200">
        <a:solidFill>
          <a:schemeClr val="tx1"/>
        </a:solidFill>
        <a:latin typeface="+mn-lt"/>
        <a:ea typeface="+mn-ea"/>
        <a:cs typeface="+mn-cs"/>
      </a:defRPr>
    </a:lvl7pPr>
    <a:lvl8pPr marL="4266271" algn="l" defTabSz="1218936" rtl="0" eaLnBrk="1" latinLnBrk="0" hangingPunct="1">
      <a:defRPr sz="2400" kern="1200">
        <a:solidFill>
          <a:schemeClr val="tx1"/>
        </a:solidFill>
        <a:latin typeface="+mn-lt"/>
        <a:ea typeface="+mn-ea"/>
        <a:cs typeface="+mn-cs"/>
      </a:defRPr>
    </a:lvl8pPr>
    <a:lvl9pPr marL="4875739" algn="l" defTabSz="121893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3" orient="horz" pos="2618" userDrawn="1">
          <p15:clr>
            <a:srgbClr val="A4A3A4"/>
          </p15:clr>
        </p15:guide>
        <p15:guide id="4" pos="5738" userDrawn="1">
          <p15:clr>
            <a:srgbClr val="A4A3A4"/>
          </p15:clr>
        </p15:guide>
        <p15:guide id="5" orient="horz" pos="2799" userDrawn="1">
          <p15:clr>
            <a:srgbClr val="A4A3A4"/>
          </p15:clr>
        </p15:guide>
        <p15:guide id="6" pos="5759" userDrawn="1">
          <p15:clr>
            <a:srgbClr val="A4A3A4"/>
          </p15:clr>
        </p15:guide>
        <p15:guide id="7" pos="3969">
          <p15:clr>
            <a:srgbClr val="A4A3A4"/>
          </p15:clr>
        </p15:guide>
        <p15:guide id="8" pos="3107">
          <p15:clr>
            <a:srgbClr val="A4A3A4"/>
          </p15:clr>
        </p15:guide>
        <p15:guide id="9" orient="horz" pos="2663">
          <p15:clr>
            <a:srgbClr val="A4A3A4"/>
          </p15:clr>
        </p15:guide>
        <p15:guide id="10" pos="3288">
          <p15:clr>
            <a:srgbClr val="A4A3A4"/>
          </p15:clr>
        </p15:guide>
        <p15:guide id="11" orient="horz" pos="3239">
          <p15:clr>
            <a:srgbClr val="A4A3A4"/>
          </p15:clr>
        </p15:guide>
        <p15:guide id="12" orient="horz" pos="2947">
          <p15:clr>
            <a:srgbClr val="A4A3A4"/>
          </p15:clr>
        </p15:guide>
        <p15:guide id="13" orient="horz" pos="3491">
          <p15:clr>
            <a:srgbClr val="A4A3A4"/>
          </p15:clr>
        </p15:guide>
        <p15:guide id="14" orient="horz" pos="3733">
          <p15:clr>
            <a:srgbClr val="A4A3A4"/>
          </p15:clr>
        </p15:guide>
        <p15:guide id="15" orient="horz" pos="3551">
          <p15:clr>
            <a:srgbClr val="A4A3A4"/>
          </p15:clr>
        </p15:guide>
        <p15:guide id="16" orient="horz" pos="4320">
          <p15:clr>
            <a:srgbClr val="A4A3A4"/>
          </p15:clr>
        </p15:guide>
        <p15:guide id="17" pos="3840">
          <p15:clr>
            <a:srgbClr val="A4A3A4"/>
          </p15:clr>
        </p15:guide>
        <p15:guide id="18" pos="4081">
          <p15:clr>
            <a:srgbClr val="A4A3A4"/>
          </p15:clr>
        </p15:guide>
        <p15:guide id="19" pos="3053">
          <p15:clr>
            <a:srgbClr val="A4A3A4"/>
          </p15:clr>
        </p15:guide>
        <p15:guide id="20" pos="4142">
          <p15:clr>
            <a:srgbClr val="A4A3A4"/>
          </p15:clr>
        </p15:guide>
        <p15:guide id="21" pos="662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D13"/>
    <a:srgbClr val="FDE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p:cViewPr varScale="1">
        <p:scale>
          <a:sx n="58" d="100"/>
          <a:sy n="58" d="100"/>
        </p:scale>
        <p:origin x="-78" y="-1176"/>
      </p:cViewPr>
      <p:guideLst>
        <p:guide orient="horz" pos="1620"/>
        <p:guide orient="horz" pos="2618"/>
        <p:guide orient="horz" pos="2799"/>
        <p:guide orient="horz" pos="2663"/>
        <p:guide orient="horz" pos="3239"/>
        <p:guide orient="horz" pos="2947"/>
        <p:guide orient="horz" pos="3491"/>
        <p:guide orient="horz" pos="3733"/>
        <p:guide orient="horz" pos="3551"/>
        <p:guide orient="horz" pos="4320"/>
        <p:guide pos="2880"/>
        <p:guide pos="5738"/>
        <p:guide pos="5759"/>
        <p:guide pos="3969"/>
        <p:guide pos="3107"/>
        <p:guide pos="3288"/>
        <p:guide pos="3840"/>
        <p:guide pos="4081"/>
        <p:guide pos="3053"/>
        <p:guide pos="4142"/>
        <p:guide pos="6622"/>
      </p:guideLst>
    </p:cSldViewPr>
  </p:slideViewPr>
  <p:notesTextViewPr>
    <p:cViewPr>
      <p:scale>
        <a:sx n="100" d="100"/>
        <a:sy n="100" d="100"/>
      </p:scale>
      <p:origin x="0" y="0"/>
    </p:cViewPr>
  </p:notesTextViewPr>
  <p:sorterViewPr>
    <p:cViewPr>
      <p:scale>
        <a:sx n="139" d="100"/>
        <a:sy n="139" d="100"/>
      </p:scale>
      <p:origin x="0" y="25506"/>
    </p:cViewPr>
  </p:sorterViewPr>
  <p:notesViewPr>
    <p:cSldViewPr showGuides="1">
      <p:cViewPr varScale="1">
        <p:scale>
          <a:sx n="55" d="100"/>
          <a:sy n="55"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40AD6B3-CB4E-4932-AF7E-AE74DDF242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0D5D4956-8DEC-4453-A87A-CB9D8DC3E1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7676E5-8F0A-406E-8019-1BADF9FAA395}" type="datetimeFigureOut">
              <a:rPr lang="zh-CN" altLang="en-US" smtClean="0"/>
              <a:t>2021/2/1</a:t>
            </a:fld>
            <a:endParaRPr lang="zh-CN" altLang="en-US"/>
          </a:p>
        </p:txBody>
      </p:sp>
      <p:sp>
        <p:nvSpPr>
          <p:cNvPr id="4" name="页脚占位符 3">
            <a:extLst>
              <a:ext uri="{FF2B5EF4-FFF2-40B4-BE49-F238E27FC236}">
                <a16:creationId xmlns="" xmlns:a16="http://schemas.microsoft.com/office/drawing/2014/main" id="{56F09328-3F75-401C-87FE-C05E4F684A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4447E11E-8FE2-488A-B84D-CEF8643F4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FF514-770F-47D4-93C9-2DBBCABE4ED3}" type="slidenum">
              <a:rPr lang="zh-CN" altLang="en-US" smtClean="0"/>
              <a:t>‹#›</a:t>
            </a:fld>
            <a:endParaRPr lang="zh-CN" altLang="en-US"/>
          </a:p>
        </p:txBody>
      </p:sp>
    </p:spTree>
    <p:extLst>
      <p:ext uri="{BB962C8B-B14F-4D97-AF65-F5344CB8AC3E}">
        <p14:creationId xmlns:p14="http://schemas.microsoft.com/office/powerpoint/2010/main" val="1491221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5EEFF-2679-467A-B247-40FD39B65F2F}" type="datetimeFigureOut">
              <a:rPr lang="zh-CN" altLang="en-US" smtClean="0"/>
              <a:pPr/>
              <a:t>2021/2/1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C75BC-847C-4F83-9AE3-DC3F6F592ECA}" type="slidenum">
              <a:rPr lang="zh-CN" altLang="en-US" smtClean="0"/>
              <a:pPr/>
              <a:t>‹#›</a:t>
            </a:fld>
            <a:endParaRPr lang="zh-CN" altLang="en-US"/>
          </a:p>
        </p:txBody>
      </p:sp>
    </p:spTree>
    <p:extLst>
      <p:ext uri="{BB962C8B-B14F-4D97-AF65-F5344CB8AC3E}">
        <p14:creationId xmlns:p14="http://schemas.microsoft.com/office/powerpoint/2010/main" val="3434103555"/>
      </p:ext>
    </p:extLst>
  </p:cSld>
  <p:clrMap bg1="lt1" tx1="dk1" bg2="lt2" tx2="dk2" accent1="accent1" accent2="accent2" accent3="accent3" accent4="accent4" accent5="accent5" accent6="accent6" hlink="hlink" folHlink="folHlink"/>
  <p:notesStyle>
    <a:lvl1pPr marL="0" algn="l" defTabSz="1218936" rtl="0" eaLnBrk="1" latinLnBrk="0" hangingPunct="1">
      <a:defRPr sz="1600" kern="1200">
        <a:solidFill>
          <a:schemeClr val="tx1"/>
        </a:solidFill>
        <a:latin typeface="+mn-lt"/>
        <a:ea typeface="+mn-ea"/>
        <a:cs typeface="+mn-cs"/>
      </a:defRPr>
    </a:lvl1pPr>
    <a:lvl2pPr marL="609469" algn="l" defTabSz="1218936" rtl="0" eaLnBrk="1" latinLnBrk="0" hangingPunct="1">
      <a:defRPr sz="1600" kern="1200">
        <a:solidFill>
          <a:schemeClr val="tx1"/>
        </a:solidFill>
        <a:latin typeface="+mn-lt"/>
        <a:ea typeface="+mn-ea"/>
        <a:cs typeface="+mn-cs"/>
      </a:defRPr>
    </a:lvl2pPr>
    <a:lvl3pPr marL="1218936" algn="l" defTabSz="1218936" rtl="0" eaLnBrk="1" latinLnBrk="0" hangingPunct="1">
      <a:defRPr sz="1600" kern="1200">
        <a:solidFill>
          <a:schemeClr val="tx1"/>
        </a:solidFill>
        <a:latin typeface="+mn-lt"/>
        <a:ea typeface="+mn-ea"/>
        <a:cs typeface="+mn-cs"/>
      </a:defRPr>
    </a:lvl3pPr>
    <a:lvl4pPr marL="1828402" algn="l" defTabSz="1218936" rtl="0" eaLnBrk="1" latinLnBrk="0" hangingPunct="1">
      <a:defRPr sz="1600" kern="1200">
        <a:solidFill>
          <a:schemeClr val="tx1"/>
        </a:solidFill>
        <a:latin typeface="+mn-lt"/>
        <a:ea typeface="+mn-ea"/>
        <a:cs typeface="+mn-cs"/>
      </a:defRPr>
    </a:lvl4pPr>
    <a:lvl5pPr marL="2437870" algn="l" defTabSz="1218936" rtl="0" eaLnBrk="1" latinLnBrk="0" hangingPunct="1">
      <a:defRPr sz="1600" kern="1200">
        <a:solidFill>
          <a:schemeClr val="tx1"/>
        </a:solidFill>
        <a:latin typeface="+mn-lt"/>
        <a:ea typeface="+mn-ea"/>
        <a:cs typeface="+mn-cs"/>
      </a:defRPr>
    </a:lvl5pPr>
    <a:lvl6pPr marL="3047337" algn="l" defTabSz="1218936" rtl="0" eaLnBrk="1" latinLnBrk="0" hangingPunct="1">
      <a:defRPr sz="1600" kern="1200">
        <a:solidFill>
          <a:schemeClr val="tx1"/>
        </a:solidFill>
        <a:latin typeface="+mn-lt"/>
        <a:ea typeface="+mn-ea"/>
        <a:cs typeface="+mn-cs"/>
      </a:defRPr>
    </a:lvl6pPr>
    <a:lvl7pPr marL="3656806" algn="l" defTabSz="1218936" rtl="0" eaLnBrk="1" latinLnBrk="0" hangingPunct="1">
      <a:defRPr sz="1600" kern="1200">
        <a:solidFill>
          <a:schemeClr val="tx1"/>
        </a:solidFill>
        <a:latin typeface="+mn-lt"/>
        <a:ea typeface="+mn-ea"/>
        <a:cs typeface="+mn-cs"/>
      </a:defRPr>
    </a:lvl7pPr>
    <a:lvl8pPr marL="4266271" algn="l" defTabSz="1218936" rtl="0" eaLnBrk="1" latinLnBrk="0" hangingPunct="1">
      <a:defRPr sz="1600" kern="1200">
        <a:solidFill>
          <a:schemeClr val="tx1"/>
        </a:solidFill>
        <a:latin typeface="+mn-lt"/>
        <a:ea typeface="+mn-ea"/>
        <a:cs typeface="+mn-cs"/>
      </a:defRPr>
    </a:lvl8pPr>
    <a:lvl9pPr marL="4875739" algn="l" defTabSz="1218936"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a:t>
            </a:fld>
            <a:endParaRPr lang="zh-CN" altLang="en-US"/>
          </a:p>
        </p:txBody>
      </p:sp>
    </p:spTree>
    <p:extLst>
      <p:ext uri="{BB962C8B-B14F-4D97-AF65-F5344CB8AC3E}">
        <p14:creationId xmlns:p14="http://schemas.microsoft.com/office/powerpoint/2010/main" val="1237668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9EA326-C7C0-4EFA-B771-8A6D43172177}" type="slidenum">
              <a:rPr lang="zh-CN" altLang="en-US" smtClean="0"/>
              <a:t>10</a:t>
            </a:fld>
            <a:endParaRPr lang="zh-CN" altLang="en-US"/>
          </a:p>
        </p:txBody>
      </p:sp>
    </p:spTree>
    <p:extLst>
      <p:ext uri="{BB962C8B-B14F-4D97-AF65-F5344CB8AC3E}">
        <p14:creationId xmlns:p14="http://schemas.microsoft.com/office/powerpoint/2010/main" val="255896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9EA326-C7C0-4EFA-B771-8A6D43172177}" type="slidenum">
              <a:rPr lang="zh-CN" altLang="en-US" smtClean="0"/>
              <a:t>11</a:t>
            </a:fld>
            <a:endParaRPr lang="zh-CN" altLang="en-US"/>
          </a:p>
        </p:txBody>
      </p:sp>
    </p:spTree>
    <p:extLst>
      <p:ext uri="{BB962C8B-B14F-4D97-AF65-F5344CB8AC3E}">
        <p14:creationId xmlns:p14="http://schemas.microsoft.com/office/powerpoint/2010/main" val="59366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12</a:t>
            </a:fld>
            <a:endParaRPr lang="zh-CN" altLang="en-US"/>
          </a:p>
        </p:txBody>
      </p:sp>
    </p:spTree>
    <p:extLst>
      <p:ext uri="{BB962C8B-B14F-4D97-AF65-F5344CB8AC3E}">
        <p14:creationId xmlns:p14="http://schemas.microsoft.com/office/powerpoint/2010/main" val="1454685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13</a:t>
            </a:fld>
            <a:endParaRPr lang="zh-CN" altLang="en-US"/>
          </a:p>
        </p:txBody>
      </p:sp>
    </p:spTree>
    <p:extLst>
      <p:ext uri="{BB962C8B-B14F-4D97-AF65-F5344CB8AC3E}">
        <p14:creationId xmlns:p14="http://schemas.microsoft.com/office/powerpoint/2010/main" val="1541842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14</a:t>
            </a:fld>
            <a:endParaRPr lang="zh-CN" altLang="en-US"/>
          </a:p>
        </p:txBody>
      </p:sp>
    </p:spTree>
    <p:extLst>
      <p:ext uri="{BB962C8B-B14F-4D97-AF65-F5344CB8AC3E}">
        <p14:creationId xmlns:p14="http://schemas.microsoft.com/office/powerpoint/2010/main" val="495397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15</a:t>
            </a:fld>
            <a:endParaRPr lang="zh-CN" altLang="en-US"/>
          </a:p>
        </p:txBody>
      </p:sp>
    </p:spTree>
    <p:extLst>
      <p:ext uri="{BB962C8B-B14F-4D97-AF65-F5344CB8AC3E}">
        <p14:creationId xmlns:p14="http://schemas.microsoft.com/office/powerpoint/2010/main" val="917829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16</a:t>
            </a:fld>
            <a:endParaRPr lang="zh-CN" altLang="en-US"/>
          </a:p>
        </p:txBody>
      </p:sp>
    </p:spTree>
    <p:extLst>
      <p:ext uri="{BB962C8B-B14F-4D97-AF65-F5344CB8AC3E}">
        <p14:creationId xmlns:p14="http://schemas.microsoft.com/office/powerpoint/2010/main" val="252923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17</a:t>
            </a:fld>
            <a:endParaRPr lang="zh-CN" altLang="en-US"/>
          </a:p>
        </p:txBody>
      </p:sp>
    </p:spTree>
    <p:extLst>
      <p:ext uri="{BB962C8B-B14F-4D97-AF65-F5344CB8AC3E}">
        <p14:creationId xmlns:p14="http://schemas.microsoft.com/office/powerpoint/2010/main" val="2145058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18</a:t>
            </a:fld>
            <a:endParaRPr lang="zh-CN" altLang="en-US"/>
          </a:p>
        </p:txBody>
      </p:sp>
    </p:spTree>
    <p:extLst>
      <p:ext uri="{BB962C8B-B14F-4D97-AF65-F5344CB8AC3E}">
        <p14:creationId xmlns:p14="http://schemas.microsoft.com/office/powerpoint/2010/main" val="218578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19</a:t>
            </a:fld>
            <a:endParaRPr lang="zh-CN" altLang="en-US"/>
          </a:p>
        </p:txBody>
      </p:sp>
    </p:spTree>
    <p:extLst>
      <p:ext uri="{BB962C8B-B14F-4D97-AF65-F5344CB8AC3E}">
        <p14:creationId xmlns:p14="http://schemas.microsoft.com/office/powerpoint/2010/main" val="259299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a:t>
            </a:fld>
            <a:endParaRPr lang="zh-CN" altLang="en-US"/>
          </a:p>
        </p:txBody>
      </p:sp>
    </p:spTree>
    <p:extLst>
      <p:ext uri="{BB962C8B-B14F-4D97-AF65-F5344CB8AC3E}">
        <p14:creationId xmlns:p14="http://schemas.microsoft.com/office/powerpoint/2010/main" val="3479001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897297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21</a:t>
            </a:fld>
            <a:endParaRPr lang="zh-CN" altLang="en-US"/>
          </a:p>
        </p:txBody>
      </p:sp>
    </p:spTree>
    <p:extLst>
      <p:ext uri="{BB962C8B-B14F-4D97-AF65-F5344CB8AC3E}">
        <p14:creationId xmlns:p14="http://schemas.microsoft.com/office/powerpoint/2010/main" val="1451381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22</a:t>
            </a:fld>
            <a:endParaRPr lang="zh-CN" altLang="en-US"/>
          </a:p>
        </p:txBody>
      </p:sp>
    </p:spTree>
    <p:extLst>
      <p:ext uri="{BB962C8B-B14F-4D97-AF65-F5344CB8AC3E}">
        <p14:creationId xmlns:p14="http://schemas.microsoft.com/office/powerpoint/2010/main" val="1134559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23</a:t>
            </a:fld>
            <a:endParaRPr lang="zh-CN" altLang="en-US"/>
          </a:p>
        </p:txBody>
      </p:sp>
    </p:spTree>
    <p:extLst>
      <p:ext uri="{BB962C8B-B14F-4D97-AF65-F5344CB8AC3E}">
        <p14:creationId xmlns:p14="http://schemas.microsoft.com/office/powerpoint/2010/main" val="3761238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9EA326-C7C0-4EFA-B771-8A6D43172177}" type="slidenum">
              <a:rPr lang="zh-CN" altLang="en-US" smtClean="0"/>
              <a:t>24</a:t>
            </a:fld>
            <a:endParaRPr lang="zh-CN" altLang="en-US"/>
          </a:p>
        </p:txBody>
      </p:sp>
    </p:spTree>
    <p:extLst>
      <p:ext uri="{BB962C8B-B14F-4D97-AF65-F5344CB8AC3E}">
        <p14:creationId xmlns:p14="http://schemas.microsoft.com/office/powerpoint/2010/main" val="737696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2716353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618558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27</a:t>
            </a:fld>
            <a:endParaRPr lang="zh-CN" altLang="en-US"/>
          </a:p>
        </p:txBody>
      </p:sp>
    </p:spTree>
    <p:extLst>
      <p:ext uri="{BB962C8B-B14F-4D97-AF65-F5344CB8AC3E}">
        <p14:creationId xmlns:p14="http://schemas.microsoft.com/office/powerpoint/2010/main" val="123766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a:t>
            </a:fld>
            <a:endParaRPr lang="zh-CN" altLang="en-US"/>
          </a:p>
        </p:txBody>
      </p:sp>
    </p:spTree>
    <p:extLst>
      <p:ext uri="{BB962C8B-B14F-4D97-AF65-F5344CB8AC3E}">
        <p14:creationId xmlns:p14="http://schemas.microsoft.com/office/powerpoint/2010/main" val="1907063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a:t>
            </a:fld>
            <a:endParaRPr lang="zh-CN" altLang="en-US"/>
          </a:p>
        </p:txBody>
      </p:sp>
    </p:spTree>
    <p:extLst>
      <p:ext uri="{BB962C8B-B14F-4D97-AF65-F5344CB8AC3E}">
        <p14:creationId xmlns:p14="http://schemas.microsoft.com/office/powerpoint/2010/main" val="315833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a:t>
            </a:fld>
            <a:endParaRPr lang="zh-CN" altLang="en-US"/>
          </a:p>
        </p:txBody>
      </p:sp>
    </p:spTree>
    <p:extLst>
      <p:ext uri="{BB962C8B-B14F-4D97-AF65-F5344CB8AC3E}">
        <p14:creationId xmlns:p14="http://schemas.microsoft.com/office/powerpoint/2010/main" val="190706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a:t>
            </a:fld>
            <a:endParaRPr lang="zh-CN" altLang="en-US"/>
          </a:p>
        </p:txBody>
      </p:sp>
    </p:spTree>
    <p:extLst>
      <p:ext uri="{BB962C8B-B14F-4D97-AF65-F5344CB8AC3E}">
        <p14:creationId xmlns:p14="http://schemas.microsoft.com/office/powerpoint/2010/main" val="1907063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65181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8</a:t>
            </a:fld>
            <a:endParaRPr lang="zh-CN" altLang="en-US"/>
          </a:p>
        </p:txBody>
      </p:sp>
    </p:spTree>
    <p:extLst>
      <p:ext uri="{BB962C8B-B14F-4D97-AF65-F5344CB8AC3E}">
        <p14:creationId xmlns:p14="http://schemas.microsoft.com/office/powerpoint/2010/main" val="1556817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9</a:t>
            </a:fld>
            <a:endParaRPr lang="zh-CN" altLang="en-US"/>
          </a:p>
        </p:txBody>
      </p:sp>
    </p:spTree>
    <p:extLst>
      <p:ext uri="{BB962C8B-B14F-4D97-AF65-F5344CB8AC3E}">
        <p14:creationId xmlns:p14="http://schemas.microsoft.com/office/powerpoint/2010/main" val="252352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224771" cy="6859588"/>
          </a:xfrm>
          <a:prstGeom prst="rect">
            <a:avLst/>
          </a:prstGeom>
          <a:solidFill>
            <a:srgbClr val="FDE6D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08850" tIns="54425" rIns="108850" bIns="54425"/>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08850" tIns="54425" rIns="108850" bIns="54425"/>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1" y="6357822"/>
            <a:ext cx="2844430" cy="365210"/>
          </a:xfrm>
          <a:prstGeom prst="rect">
            <a:avLst/>
          </a:prstGeom>
        </p:spPr>
        <p:txBody>
          <a:bodyPr lIns="108850" tIns="54425" rIns="108850" bIns="54425"/>
          <a:lstStyle/>
          <a:p>
            <a:pPr defTabSz="1088502"/>
            <a:fld id="{2E3AAC11-D570-4EA9-AFC0-30FB72BA45EB}" type="datetimeFigureOut">
              <a:rPr lang="zh-CN" altLang="en-US" sz="2100" smtClean="0">
                <a:solidFill>
                  <a:prstClr val="black"/>
                </a:solidFill>
              </a:rPr>
              <a:pPr defTabSz="1088502"/>
              <a:t>2021/2/1</a:t>
            </a:fld>
            <a:endParaRPr lang="zh-CN" altLang="en-US" sz="2100">
              <a:solidFill>
                <a:prstClr val="black"/>
              </a:solidFill>
            </a:endParaRPr>
          </a:p>
        </p:txBody>
      </p:sp>
      <p:sp>
        <p:nvSpPr>
          <p:cNvPr id="5" name="页脚占位符 4"/>
          <p:cNvSpPr>
            <a:spLocks noGrp="1"/>
          </p:cNvSpPr>
          <p:nvPr>
            <p:ph type="ftr" sz="quarter" idx="11"/>
          </p:nvPr>
        </p:nvSpPr>
        <p:spPr>
          <a:xfrm>
            <a:off x="4165058" y="6357822"/>
            <a:ext cx="3860297" cy="365210"/>
          </a:xfrm>
          <a:prstGeom prst="rect">
            <a:avLst/>
          </a:prstGeom>
        </p:spPr>
        <p:txBody>
          <a:bodyPr lIns="108850" tIns="54425" rIns="108850" bIns="54425"/>
          <a:lstStyle/>
          <a:p>
            <a:pPr defTabSz="1088502"/>
            <a:endParaRPr lang="zh-CN" altLang="en-US" sz="2100">
              <a:solidFill>
                <a:prstClr val="black"/>
              </a:solidFill>
            </a:endParaRPr>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08850" tIns="54425" rIns="108850" bIns="54425"/>
          <a:lstStyle/>
          <a:p>
            <a:pPr defTabSz="1088502"/>
            <a:fld id="{55ECCFAA-F4FB-487C-9F1E-C8836D0C3DC9}" type="slidenum">
              <a:rPr lang="zh-CN" altLang="en-US" sz="2100" smtClean="0">
                <a:solidFill>
                  <a:prstClr val="black"/>
                </a:solidFill>
              </a:rPr>
              <a:pPr defTabSz="1088502"/>
              <a:t>‹#›</a:t>
            </a:fld>
            <a:endParaRPr lang="zh-CN" altLang="en-US" sz="2100">
              <a:solidFill>
                <a:prstClr val="black"/>
              </a:solidFill>
            </a:endParaRPr>
          </a:p>
        </p:txBody>
      </p:sp>
    </p:spTree>
    <p:extLst>
      <p:ext uri="{BB962C8B-B14F-4D97-AF65-F5344CB8AC3E}">
        <p14:creationId xmlns:p14="http://schemas.microsoft.com/office/powerpoint/2010/main" val="295497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355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12" name="矩形 11"/>
          <p:cNvSpPr/>
          <p:nvPr userDrawn="1"/>
        </p:nvSpPr>
        <p:spPr>
          <a:xfrm>
            <a:off x="0" y="0"/>
            <a:ext cx="12224771" cy="6859588"/>
          </a:xfrm>
          <a:prstGeom prst="rect">
            <a:avLst/>
          </a:prstGeom>
          <a:solidFill>
            <a:srgbClr val="FDE6D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a:p>
        </p:txBody>
      </p:sp>
      <p:pic>
        <p:nvPicPr>
          <p:cNvPr id="7" name="图片 6">
            <a:extLst>
              <a:ext uri="{FF2B5EF4-FFF2-40B4-BE49-F238E27FC236}">
                <a16:creationId xmlns="" xmlns:a16="http://schemas.microsoft.com/office/drawing/2014/main" id="{187B92F9-6CDE-4023-9599-D581F485320A}"/>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b="2658"/>
          <a:stretch/>
        </p:blipFill>
        <p:spPr>
          <a:xfrm>
            <a:off x="270666" y="117427"/>
            <a:ext cx="991896" cy="983557"/>
          </a:xfrm>
          <a:prstGeom prst="rect">
            <a:avLst/>
          </a:prstGeom>
        </p:spPr>
      </p:pic>
      <p:sp>
        <p:nvSpPr>
          <p:cNvPr id="8" name="MH_Other_8">
            <a:extLst>
              <a:ext uri="{FF2B5EF4-FFF2-40B4-BE49-F238E27FC236}">
                <a16:creationId xmlns="" xmlns:a16="http://schemas.microsoft.com/office/drawing/2014/main" id="{98E0C303-4D35-47C2-9769-100FFD562A68}"/>
              </a:ext>
            </a:extLst>
          </p:cNvPr>
          <p:cNvSpPr/>
          <p:nvPr userDrawn="1">
            <p:custDataLst>
              <p:tags r:id="rId1"/>
            </p:custDataLst>
          </p:nvPr>
        </p:nvSpPr>
        <p:spPr>
          <a:xfrm>
            <a:off x="11568810" y="861573"/>
            <a:ext cx="250825" cy="250825"/>
          </a:xfrm>
          <a:prstGeom prst="ellipse">
            <a:avLst/>
          </a:prstGeom>
          <a:noFill/>
          <a:ln w="38100" cmpd="sng">
            <a:solidFill>
              <a:srgbClr val="C0000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9">
            <a:extLst>
              <a:ext uri="{FF2B5EF4-FFF2-40B4-BE49-F238E27FC236}">
                <a16:creationId xmlns="" xmlns:a16="http://schemas.microsoft.com/office/drawing/2014/main" id="{E2903020-B3AC-4DA8-A17E-E49B214084F9}"/>
              </a:ext>
            </a:extLst>
          </p:cNvPr>
          <p:cNvSpPr/>
          <p:nvPr userDrawn="1">
            <p:custDataLst>
              <p:tags r:id="rId2"/>
            </p:custDataLst>
          </p:nvPr>
        </p:nvSpPr>
        <p:spPr>
          <a:xfrm>
            <a:off x="11312079" y="493219"/>
            <a:ext cx="339725" cy="339725"/>
          </a:xfrm>
          <a:prstGeom prst="ellipse">
            <a:avLst/>
          </a:prstGeom>
          <a:noFill/>
          <a:ln w="38100" cmpd="sng">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10">
            <a:extLst>
              <a:ext uri="{FF2B5EF4-FFF2-40B4-BE49-F238E27FC236}">
                <a16:creationId xmlns="" xmlns:a16="http://schemas.microsoft.com/office/drawing/2014/main" id="{1C691885-A7EE-4260-81DC-1CAC755481D9}"/>
              </a:ext>
            </a:extLst>
          </p:cNvPr>
          <p:cNvSpPr/>
          <p:nvPr userDrawn="1">
            <p:custDataLst>
              <p:tags r:id="rId3"/>
            </p:custDataLst>
          </p:nvPr>
        </p:nvSpPr>
        <p:spPr>
          <a:xfrm>
            <a:off x="11133709" y="580585"/>
            <a:ext cx="280988" cy="280988"/>
          </a:xfrm>
          <a:prstGeom prst="ellipse">
            <a:avLst/>
          </a:prstGeom>
          <a:noFill/>
          <a:ln w="38100" cmpd="sng">
            <a:solidFill>
              <a:srgbClr val="C00000">
                <a:alpha val="6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11">
            <a:extLst>
              <a:ext uri="{FF2B5EF4-FFF2-40B4-BE49-F238E27FC236}">
                <a16:creationId xmlns="" xmlns:a16="http://schemas.microsoft.com/office/drawing/2014/main" id="{6580A81D-E011-4125-9921-3C6E94AA80C8}"/>
              </a:ext>
            </a:extLst>
          </p:cNvPr>
          <p:cNvSpPr/>
          <p:nvPr userDrawn="1">
            <p:custDataLst>
              <p:tags r:id="rId4"/>
            </p:custDataLst>
          </p:nvPr>
        </p:nvSpPr>
        <p:spPr>
          <a:xfrm>
            <a:off x="10515979" y="725048"/>
            <a:ext cx="261937" cy="261937"/>
          </a:xfrm>
          <a:prstGeom prst="ellipse">
            <a:avLst/>
          </a:prstGeom>
          <a:noFill/>
          <a:ln w="38100" cmpd="sng">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5" name="直接连接符 4">
            <a:extLst>
              <a:ext uri="{FF2B5EF4-FFF2-40B4-BE49-F238E27FC236}">
                <a16:creationId xmlns="" xmlns:a16="http://schemas.microsoft.com/office/drawing/2014/main" id="{F692BC9A-8A7D-41B1-B090-905286547CE6}"/>
              </a:ext>
            </a:extLst>
          </p:cNvPr>
          <p:cNvCxnSpPr/>
          <p:nvPr userDrawn="1"/>
        </p:nvCxnSpPr>
        <p:spPr>
          <a:xfrm>
            <a:off x="-385514" y="1413570"/>
            <a:ext cx="1324947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 xmlns:a16="http://schemas.microsoft.com/office/drawing/2014/main" id="{3F8FF047-5974-4A87-8D86-E1EFAFC96E7C}"/>
              </a:ext>
            </a:extLst>
          </p:cNvPr>
          <p:cNvSpPr/>
          <p:nvPr userDrawn="1"/>
        </p:nvSpPr>
        <p:spPr>
          <a:xfrm>
            <a:off x="-673546" y="1266131"/>
            <a:ext cx="13825536" cy="45719"/>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30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10" presetClass="entr" presetSubtype="0" fill="hold" grpId="0" nodeType="withEffect">
                                  <p:stCondLst>
                                    <p:cond delay="1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16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16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矩形 3"/>
          <p:cNvSpPr/>
          <p:nvPr userDrawn="1"/>
        </p:nvSpPr>
        <p:spPr>
          <a:xfrm>
            <a:off x="0" y="0"/>
            <a:ext cx="12224771" cy="6859588"/>
          </a:xfrm>
          <a:prstGeom prst="rect">
            <a:avLst/>
          </a:prstGeom>
          <a:solidFill>
            <a:srgbClr val="FDE6D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a:p>
        </p:txBody>
      </p:sp>
    </p:spTree>
    <p:extLst>
      <p:ext uri="{BB962C8B-B14F-4D97-AF65-F5344CB8AC3E}">
        <p14:creationId xmlns:p14="http://schemas.microsoft.com/office/powerpoint/2010/main" val="157857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3"/>
            <a:ext cx="9142810" cy="2388153"/>
          </a:xfrm>
          <a:prstGeom prst="rect">
            <a:avLst/>
          </a:prstGeom>
        </p:spPr>
        <p:txBody>
          <a:bodyPr anchor="b"/>
          <a:lstStyle>
            <a:lvl1pPr algn="ctr">
              <a:defRPr sz="5999"/>
            </a:lvl1pPr>
          </a:lstStyle>
          <a:p>
            <a:r>
              <a:rPr lang="zh-CN" altLang="en-US"/>
              <a:t>单击此处编辑母版标题样式</a:t>
            </a:r>
          </a:p>
        </p:txBody>
      </p:sp>
      <p:sp>
        <p:nvSpPr>
          <p:cNvPr id="3" name="副标题 2"/>
          <p:cNvSpPr>
            <a:spLocks noGrp="1"/>
          </p:cNvSpPr>
          <p:nvPr>
            <p:ph type="subTitle" idx="1"/>
          </p:nvPr>
        </p:nvSpPr>
        <p:spPr>
          <a:xfrm>
            <a:off x="1523802" y="3602872"/>
            <a:ext cx="9142810" cy="1656145"/>
          </a:xfrm>
          <a:prstGeom prst="rect">
            <a:avLst/>
          </a:prstGeo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091" y="6357822"/>
            <a:ext cx="2742843" cy="365210"/>
          </a:xfrm>
          <a:prstGeom prst="rect">
            <a:avLst/>
          </a:prstGeom>
        </p:spPr>
        <p:txBody>
          <a:bodyPr/>
          <a:lstStyle/>
          <a:p>
            <a:fld id="{7DA7880F-6213-4018-9299-011CF6FFA9BC}" type="datetimeFigureOut">
              <a:rPr lang="zh-CN" altLang="en-US" smtClean="0"/>
              <a:t>2021/2/1</a:t>
            </a:fld>
            <a:endParaRPr lang="zh-CN" altLang="en-US"/>
          </a:p>
        </p:txBody>
      </p:sp>
      <p:sp>
        <p:nvSpPr>
          <p:cNvPr id="5" name="页脚占位符 4"/>
          <p:cNvSpPr>
            <a:spLocks noGrp="1"/>
          </p:cNvSpPr>
          <p:nvPr>
            <p:ph type="ftr" sz="quarter" idx="11"/>
          </p:nvPr>
        </p:nvSpPr>
        <p:spPr>
          <a:xfrm>
            <a:off x="4038075" y="6357822"/>
            <a:ext cx="4114264" cy="36521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09479" y="6357822"/>
            <a:ext cx="2742843" cy="365210"/>
          </a:xfrm>
          <a:prstGeom prst="rect">
            <a:avLst/>
          </a:prstGeom>
        </p:spPr>
        <p:txBody>
          <a:bodyPr/>
          <a:lstStyle/>
          <a:p>
            <a:fld id="{85D1871F-13EC-49C6-BE11-0C9C549D8977}" type="slidenum">
              <a:rPr lang="zh-CN" altLang="en-US" smtClean="0"/>
              <a:t>‹#›</a:t>
            </a:fld>
            <a:endParaRPr lang="zh-CN" altLang="en-US"/>
          </a:p>
        </p:txBody>
      </p:sp>
      <p:sp>
        <p:nvSpPr>
          <p:cNvPr id="7" name="矩形 6"/>
          <p:cNvSpPr/>
          <p:nvPr userDrawn="1"/>
        </p:nvSpPr>
        <p:spPr>
          <a:xfrm>
            <a:off x="0" y="0"/>
            <a:ext cx="12224771" cy="6859588"/>
          </a:xfrm>
          <a:prstGeom prst="rect">
            <a:avLst/>
          </a:prstGeom>
          <a:solidFill>
            <a:srgbClr val="FDE6D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a:p>
        </p:txBody>
      </p:sp>
    </p:spTree>
    <p:extLst>
      <p:ext uri="{BB962C8B-B14F-4D97-AF65-F5344CB8AC3E}">
        <p14:creationId xmlns:p14="http://schemas.microsoft.com/office/powerpoint/2010/main" val="59915686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1" y="365210"/>
            <a:ext cx="10514231" cy="132587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091" y="1826048"/>
            <a:ext cx="10514231"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091" y="6357822"/>
            <a:ext cx="2742843" cy="365210"/>
          </a:xfrm>
          <a:prstGeom prst="rect">
            <a:avLst/>
          </a:prstGeom>
        </p:spPr>
        <p:txBody>
          <a:bodyPr/>
          <a:lstStyle/>
          <a:p>
            <a:fld id="{7DA7880F-6213-4018-9299-011CF6FFA9BC}" type="datetimeFigureOut">
              <a:rPr lang="zh-CN" altLang="en-US" smtClean="0"/>
              <a:t>2021/2/1</a:t>
            </a:fld>
            <a:endParaRPr lang="zh-CN" altLang="en-US"/>
          </a:p>
        </p:txBody>
      </p:sp>
      <p:sp>
        <p:nvSpPr>
          <p:cNvPr id="5" name="页脚占位符 4"/>
          <p:cNvSpPr>
            <a:spLocks noGrp="1"/>
          </p:cNvSpPr>
          <p:nvPr>
            <p:ph type="ftr" sz="quarter" idx="11"/>
          </p:nvPr>
        </p:nvSpPr>
        <p:spPr>
          <a:xfrm>
            <a:off x="4038075" y="6357822"/>
            <a:ext cx="4114264" cy="36521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09479" y="6357822"/>
            <a:ext cx="2742843" cy="365210"/>
          </a:xfrm>
          <a:prstGeom prst="rect">
            <a:avLst/>
          </a:prstGeom>
        </p:spPr>
        <p:txBody>
          <a:bodyPr/>
          <a:lstStyle/>
          <a:p>
            <a:fld id="{85D1871F-13EC-49C6-BE11-0C9C549D8977}" type="slidenum">
              <a:rPr lang="zh-CN" altLang="en-US" smtClean="0"/>
              <a:t>‹#›</a:t>
            </a:fld>
            <a:endParaRPr lang="zh-CN" altLang="en-US"/>
          </a:p>
        </p:txBody>
      </p:sp>
      <p:sp>
        <p:nvSpPr>
          <p:cNvPr id="7" name="矩形 6"/>
          <p:cNvSpPr/>
          <p:nvPr userDrawn="1"/>
        </p:nvSpPr>
        <p:spPr>
          <a:xfrm>
            <a:off x="0" y="0"/>
            <a:ext cx="12224771" cy="6859588"/>
          </a:xfrm>
          <a:prstGeom prst="rect">
            <a:avLst/>
          </a:prstGeom>
          <a:solidFill>
            <a:srgbClr val="FDE6D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a:p>
        </p:txBody>
      </p:sp>
    </p:spTree>
    <p:extLst>
      <p:ext uri="{BB962C8B-B14F-4D97-AF65-F5344CB8AC3E}">
        <p14:creationId xmlns:p14="http://schemas.microsoft.com/office/powerpoint/2010/main" val="317567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2" y="274702"/>
            <a:ext cx="10971372" cy="114326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522" y="6357824"/>
            <a:ext cx="2844430" cy="365210"/>
          </a:xfrm>
          <a:prstGeom prst="rect">
            <a:avLst/>
          </a:prstGeom>
        </p:spPr>
        <p:txBody>
          <a:bodyPr/>
          <a:lstStyle/>
          <a:p>
            <a:fld id="{530820CF-B880-4189-942D-D702A7CBA730}" type="datetimeFigureOut">
              <a:rPr lang="zh-CN" altLang="en-US" smtClean="0"/>
              <a:pPr/>
              <a:t>2021/2/1</a:t>
            </a:fld>
            <a:endParaRPr lang="zh-CN" altLang="en-US"/>
          </a:p>
        </p:txBody>
      </p:sp>
      <p:sp>
        <p:nvSpPr>
          <p:cNvPr id="4" name="页脚占位符 3"/>
          <p:cNvSpPr>
            <a:spLocks noGrp="1"/>
          </p:cNvSpPr>
          <p:nvPr>
            <p:ph type="ftr" sz="quarter" idx="11"/>
          </p:nvPr>
        </p:nvSpPr>
        <p:spPr>
          <a:xfrm>
            <a:off x="4165059" y="6357824"/>
            <a:ext cx="3860297" cy="365210"/>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6464" y="6357824"/>
            <a:ext cx="2844430" cy="365210"/>
          </a:xfrm>
          <a:prstGeom prst="rect">
            <a:avLst/>
          </a:prstGeo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4796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2" y="274702"/>
            <a:ext cx="10971372" cy="114326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522" y="6357824"/>
            <a:ext cx="2844430" cy="365210"/>
          </a:xfrm>
          <a:prstGeom prst="rect">
            <a:avLst/>
          </a:prstGeom>
        </p:spPr>
        <p:txBody>
          <a:bodyPr/>
          <a:lstStyle/>
          <a:p>
            <a:fld id="{530820CF-B880-4189-942D-D702A7CBA730}" type="datetimeFigureOut">
              <a:rPr lang="zh-CN" altLang="en-US" smtClean="0"/>
              <a:pPr/>
              <a:t>2021/2/1</a:t>
            </a:fld>
            <a:endParaRPr lang="zh-CN" altLang="en-US"/>
          </a:p>
        </p:txBody>
      </p:sp>
      <p:sp>
        <p:nvSpPr>
          <p:cNvPr id="4" name="页脚占位符 3"/>
          <p:cNvSpPr>
            <a:spLocks noGrp="1"/>
          </p:cNvSpPr>
          <p:nvPr>
            <p:ph type="ftr" sz="quarter" idx="11"/>
          </p:nvPr>
        </p:nvSpPr>
        <p:spPr>
          <a:xfrm>
            <a:off x="4165059" y="6357824"/>
            <a:ext cx="3860297" cy="365210"/>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6464" y="6357824"/>
            <a:ext cx="2844430" cy="365210"/>
          </a:xfrm>
          <a:prstGeom prst="rect">
            <a:avLst/>
          </a:prstGeom>
        </p:spPr>
        <p:txBody>
          <a:bodyPr/>
          <a:lstStyle/>
          <a:p>
            <a:fld id="{0C913308-F349-4B6D-A68A-DD1791B4A57B}" type="slidenum">
              <a:rPr lang="zh-CN" altLang="en-US" smtClean="0"/>
              <a:pPr/>
              <a:t>‹#›</a:t>
            </a:fld>
            <a:endParaRPr lang="zh-CN" altLang="en-US"/>
          </a:p>
        </p:txBody>
      </p:sp>
      <p:sp>
        <p:nvSpPr>
          <p:cNvPr id="7" name="TextBox 6"/>
          <p:cNvSpPr txBox="1"/>
          <p:nvPr userDrawn="1"/>
        </p:nvSpPr>
        <p:spPr>
          <a:xfrm>
            <a:off x="2527073" y="6958186"/>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278701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2" y="274702"/>
            <a:ext cx="10971372" cy="114326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522" y="6357824"/>
            <a:ext cx="2844430" cy="365210"/>
          </a:xfrm>
          <a:prstGeom prst="rect">
            <a:avLst/>
          </a:prstGeom>
        </p:spPr>
        <p:txBody>
          <a:bodyPr/>
          <a:lstStyle/>
          <a:p>
            <a:fld id="{530820CF-B880-4189-942D-D702A7CBA730}" type="datetimeFigureOut">
              <a:rPr lang="zh-CN" altLang="en-US" smtClean="0"/>
              <a:pPr/>
              <a:t>2021/2/1</a:t>
            </a:fld>
            <a:endParaRPr lang="zh-CN" altLang="en-US"/>
          </a:p>
        </p:txBody>
      </p:sp>
      <p:sp>
        <p:nvSpPr>
          <p:cNvPr id="4" name="页脚占位符 3"/>
          <p:cNvSpPr>
            <a:spLocks noGrp="1"/>
          </p:cNvSpPr>
          <p:nvPr>
            <p:ph type="ftr" sz="quarter" idx="11"/>
          </p:nvPr>
        </p:nvSpPr>
        <p:spPr>
          <a:xfrm>
            <a:off x="4165059" y="6357824"/>
            <a:ext cx="3860297" cy="365210"/>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6464" y="6357824"/>
            <a:ext cx="2844430" cy="365210"/>
          </a:xfrm>
          <a:prstGeom prst="rect">
            <a:avLst/>
          </a:prstGeo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6435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08850" tIns="54425" rIns="108850" bIns="54425"/>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1"/>
            <a:ext cx="10971372" cy="4527011"/>
          </a:xfrm>
          <a:prstGeom prst="rect">
            <a:avLst/>
          </a:prstGeom>
        </p:spPr>
        <p:txBody>
          <a:bodyPr vert="eaVert" lIns="108850" tIns="54425" rIns="108850" bIns="54425"/>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1" y="6357822"/>
            <a:ext cx="2844430" cy="365210"/>
          </a:xfrm>
          <a:prstGeom prst="rect">
            <a:avLst/>
          </a:prstGeom>
        </p:spPr>
        <p:txBody>
          <a:bodyPr lIns="108850" tIns="54425" rIns="108850" bIns="54425"/>
          <a:lstStyle/>
          <a:p>
            <a:pPr defTabSz="1088502"/>
            <a:fld id="{2E3AAC11-D570-4EA9-AFC0-30FB72BA45EB}" type="datetimeFigureOut">
              <a:rPr lang="zh-CN" altLang="en-US" sz="2100" smtClean="0">
                <a:solidFill>
                  <a:prstClr val="black"/>
                </a:solidFill>
              </a:rPr>
              <a:pPr defTabSz="1088502"/>
              <a:t>2021/2/1</a:t>
            </a:fld>
            <a:endParaRPr lang="zh-CN" altLang="en-US" sz="2100">
              <a:solidFill>
                <a:prstClr val="black"/>
              </a:solidFill>
            </a:endParaRPr>
          </a:p>
        </p:txBody>
      </p:sp>
      <p:sp>
        <p:nvSpPr>
          <p:cNvPr id="5" name="页脚占位符 4"/>
          <p:cNvSpPr>
            <a:spLocks noGrp="1"/>
          </p:cNvSpPr>
          <p:nvPr>
            <p:ph type="ftr" sz="quarter" idx="11"/>
          </p:nvPr>
        </p:nvSpPr>
        <p:spPr>
          <a:xfrm>
            <a:off x="4165058" y="6357822"/>
            <a:ext cx="3860297" cy="365210"/>
          </a:xfrm>
          <a:prstGeom prst="rect">
            <a:avLst/>
          </a:prstGeom>
        </p:spPr>
        <p:txBody>
          <a:bodyPr lIns="108850" tIns="54425" rIns="108850" bIns="54425"/>
          <a:lstStyle/>
          <a:p>
            <a:pPr defTabSz="1088502"/>
            <a:endParaRPr lang="zh-CN" altLang="en-US" sz="2100">
              <a:solidFill>
                <a:prstClr val="black"/>
              </a:solidFill>
            </a:endParaRPr>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08850" tIns="54425" rIns="108850" bIns="54425"/>
          <a:lstStyle/>
          <a:p>
            <a:pPr defTabSz="1088502"/>
            <a:fld id="{55ECCFAA-F4FB-487C-9F1E-C8836D0C3DC9}" type="slidenum">
              <a:rPr lang="zh-CN" altLang="en-US" sz="2100" smtClean="0">
                <a:solidFill>
                  <a:prstClr val="black"/>
                </a:solidFill>
              </a:rPr>
              <a:pPr defTabSz="1088502"/>
              <a:t>‹#›</a:t>
            </a:fld>
            <a:endParaRPr lang="zh-CN" altLang="en-US" sz="2100">
              <a:solidFill>
                <a:prstClr val="black"/>
              </a:solidFill>
            </a:endParaRPr>
          </a:p>
        </p:txBody>
      </p:sp>
    </p:spTree>
    <p:extLst>
      <p:ext uri="{BB962C8B-B14F-4D97-AF65-F5344CB8AC3E}">
        <p14:creationId xmlns:p14="http://schemas.microsoft.com/office/powerpoint/2010/main" val="186980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3" r:id="rId3"/>
    <p:sldLayoutId id="2147483670" r:id="rId4"/>
    <p:sldLayoutId id="2147483671" r:id="rId5"/>
    <p:sldLayoutId id="2147483672" r:id="rId6"/>
    <p:sldLayoutId id="2147483673" r:id="rId7"/>
    <p:sldLayoutId id="2147483674" r:id="rId8"/>
  </p:sldLayoutIdLst>
  <p:txStyles>
    <p:titleStyle>
      <a:lvl1pPr algn="ctr" defTabSz="1218936" rtl="0" eaLnBrk="1" latinLnBrk="0" hangingPunct="1">
        <a:spcBef>
          <a:spcPct val="0"/>
        </a:spcBef>
        <a:buNone/>
        <a:defRPr sz="5900" kern="1200">
          <a:solidFill>
            <a:schemeClr val="tx1"/>
          </a:solidFill>
          <a:latin typeface="+mj-lt"/>
          <a:ea typeface="+mj-ea"/>
          <a:cs typeface="+mj-cs"/>
        </a:defRPr>
      </a:lvl1pPr>
    </p:titleStyle>
    <p:bodyStyle>
      <a:lvl1pPr marL="457102" indent="-457102" algn="l" defTabSz="1218936"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385" indent="-380917" algn="l" defTabSz="1218936"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670" indent="-304732" algn="l" defTabSz="121893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136" indent="-304732" algn="l" defTabSz="121893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2602" indent="-304732" algn="l" defTabSz="121893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071" indent="-304732" algn="l" defTabSz="121893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38" indent="-304732" algn="l" defTabSz="121893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06" indent="-304732" algn="l" defTabSz="121893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73" indent="-304732" algn="l" defTabSz="121893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936" rtl="0" eaLnBrk="1" latinLnBrk="0" hangingPunct="1">
        <a:defRPr sz="2400" kern="1200">
          <a:solidFill>
            <a:schemeClr val="tx1"/>
          </a:solidFill>
          <a:latin typeface="+mn-lt"/>
          <a:ea typeface="+mn-ea"/>
          <a:cs typeface="+mn-cs"/>
        </a:defRPr>
      </a:lvl1pPr>
      <a:lvl2pPr marL="609469" algn="l" defTabSz="1218936" rtl="0" eaLnBrk="1" latinLnBrk="0" hangingPunct="1">
        <a:defRPr sz="2400" kern="1200">
          <a:solidFill>
            <a:schemeClr val="tx1"/>
          </a:solidFill>
          <a:latin typeface="+mn-lt"/>
          <a:ea typeface="+mn-ea"/>
          <a:cs typeface="+mn-cs"/>
        </a:defRPr>
      </a:lvl2pPr>
      <a:lvl3pPr marL="1218936" algn="l" defTabSz="1218936" rtl="0" eaLnBrk="1" latinLnBrk="0" hangingPunct="1">
        <a:defRPr sz="2400" kern="1200">
          <a:solidFill>
            <a:schemeClr val="tx1"/>
          </a:solidFill>
          <a:latin typeface="+mn-lt"/>
          <a:ea typeface="+mn-ea"/>
          <a:cs typeface="+mn-cs"/>
        </a:defRPr>
      </a:lvl3pPr>
      <a:lvl4pPr marL="1828402" algn="l" defTabSz="1218936" rtl="0" eaLnBrk="1" latinLnBrk="0" hangingPunct="1">
        <a:defRPr sz="2400" kern="1200">
          <a:solidFill>
            <a:schemeClr val="tx1"/>
          </a:solidFill>
          <a:latin typeface="+mn-lt"/>
          <a:ea typeface="+mn-ea"/>
          <a:cs typeface="+mn-cs"/>
        </a:defRPr>
      </a:lvl4pPr>
      <a:lvl5pPr marL="2437870" algn="l" defTabSz="1218936" rtl="0" eaLnBrk="1" latinLnBrk="0" hangingPunct="1">
        <a:defRPr sz="2400" kern="1200">
          <a:solidFill>
            <a:schemeClr val="tx1"/>
          </a:solidFill>
          <a:latin typeface="+mn-lt"/>
          <a:ea typeface="+mn-ea"/>
          <a:cs typeface="+mn-cs"/>
        </a:defRPr>
      </a:lvl5pPr>
      <a:lvl6pPr marL="3047337" algn="l" defTabSz="1218936" rtl="0" eaLnBrk="1" latinLnBrk="0" hangingPunct="1">
        <a:defRPr sz="2400" kern="1200">
          <a:solidFill>
            <a:schemeClr val="tx1"/>
          </a:solidFill>
          <a:latin typeface="+mn-lt"/>
          <a:ea typeface="+mn-ea"/>
          <a:cs typeface="+mn-cs"/>
        </a:defRPr>
      </a:lvl6pPr>
      <a:lvl7pPr marL="3656806" algn="l" defTabSz="1218936" rtl="0" eaLnBrk="1" latinLnBrk="0" hangingPunct="1">
        <a:defRPr sz="2400" kern="1200">
          <a:solidFill>
            <a:schemeClr val="tx1"/>
          </a:solidFill>
          <a:latin typeface="+mn-lt"/>
          <a:ea typeface="+mn-ea"/>
          <a:cs typeface="+mn-cs"/>
        </a:defRPr>
      </a:lvl7pPr>
      <a:lvl8pPr marL="4266271" algn="l" defTabSz="1218936" rtl="0" eaLnBrk="1" latinLnBrk="0" hangingPunct="1">
        <a:defRPr sz="2400" kern="1200">
          <a:solidFill>
            <a:schemeClr val="tx1"/>
          </a:solidFill>
          <a:latin typeface="+mn-lt"/>
          <a:ea typeface="+mn-ea"/>
          <a:cs typeface="+mn-cs"/>
        </a:defRPr>
      </a:lvl8pPr>
      <a:lvl9pPr marL="4875739" algn="l" defTabSz="121893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5274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0.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 xmlns:a16="http://schemas.microsoft.com/office/drawing/2014/main" id="{7318347E-640F-417B-B9A3-F8125FCE4F2F}"/>
              </a:ext>
            </a:extLst>
          </p:cNvPr>
          <p:cNvSpPr/>
          <p:nvPr/>
        </p:nvSpPr>
        <p:spPr>
          <a:xfrm>
            <a:off x="2494806" y="2384865"/>
            <a:ext cx="6915545" cy="1476977"/>
          </a:xfrm>
          <a:prstGeom prst="roundRect">
            <a:avLst>
              <a:gd name="adj" fmla="val 33373"/>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图片 26">
            <a:extLst>
              <a:ext uri="{FF2B5EF4-FFF2-40B4-BE49-F238E27FC236}">
                <a16:creationId xmlns="" xmlns:a16="http://schemas.microsoft.com/office/drawing/2014/main" id="{FA2E2669-3B54-469A-B645-E3E425B48D6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474" y="3429794"/>
            <a:ext cx="12192000" cy="3257458"/>
          </a:xfrm>
          <a:prstGeom prst="rect">
            <a:avLst/>
          </a:prstGeom>
        </p:spPr>
      </p:pic>
      <p:grpSp>
        <p:nvGrpSpPr>
          <p:cNvPr id="6" name="组合 5"/>
          <p:cNvGrpSpPr/>
          <p:nvPr/>
        </p:nvGrpSpPr>
        <p:grpSpPr>
          <a:xfrm>
            <a:off x="10111178" y="1053530"/>
            <a:ext cx="1595758" cy="1064873"/>
            <a:chOff x="6935916" y="343637"/>
            <a:chExt cx="1713877" cy="1135367"/>
          </a:xfrm>
        </p:grpSpPr>
        <p:pic>
          <p:nvPicPr>
            <p:cNvPr id="32"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文本框 8"/>
          <p:cNvSpPr txBox="1"/>
          <p:nvPr/>
        </p:nvSpPr>
        <p:spPr>
          <a:xfrm>
            <a:off x="2422797" y="2561048"/>
            <a:ext cx="6987554" cy="627001"/>
          </a:xfrm>
          <a:prstGeom prst="rect">
            <a:avLst/>
          </a:prstGeom>
          <a:noFill/>
        </p:spPr>
        <p:txBody>
          <a:bodyPr wrap="square" lIns="121891" tIns="60945" rIns="121891" bIns="60945" rtlCol="0">
            <a:spAutoFit/>
          </a:bodyPr>
          <a:lstStyle/>
          <a:p>
            <a:pPr algn="dist">
              <a:lnSpc>
                <a:spcPct val="110000"/>
              </a:lnSpc>
            </a:pPr>
            <a:r>
              <a:rPr lang="zh-CN" altLang="en-US" sz="3200" b="1" spc="-1000" dirty="0">
                <a:solidFill>
                  <a:schemeClr val="bg1"/>
                </a:solidFill>
                <a:cs typeface="+mn-ea"/>
                <a:sym typeface="+mn-lt"/>
              </a:rPr>
              <a:t>《中国共产党支部工作条例（试行）》</a:t>
            </a:r>
            <a:endParaRPr lang="en-US" altLang="zh-CN" sz="4800" b="1" dirty="0">
              <a:ln w="3175">
                <a:noFill/>
              </a:ln>
              <a:solidFill>
                <a:schemeClr val="bg1"/>
              </a:solidFill>
              <a:cs typeface="+mn-ea"/>
              <a:sym typeface="+mn-lt"/>
            </a:endParaRPr>
          </a:p>
        </p:txBody>
      </p:sp>
      <p:grpSp>
        <p:nvGrpSpPr>
          <p:cNvPr id="22" name="组合 21">
            <a:extLst>
              <a:ext uri="{FF2B5EF4-FFF2-40B4-BE49-F238E27FC236}">
                <a16:creationId xmlns="" xmlns:a16="http://schemas.microsoft.com/office/drawing/2014/main" id="{3773C016-B679-4CE8-9750-9FB1CD4098F1}"/>
              </a:ext>
            </a:extLst>
          </p:cNvPr>
          <p:cNvGrpSpPr/>
          <p:nvPr/>
        </p:nvGrpSpPr>
        <p:grpSpPr>
          <a:xfrm>
            <a:off x="5195206" y="370051"/>
            <a:ext cx="1800000" cy="1800000"/>
            <a:chOff x="3851921" y="107991"/>
            <a:chExt cx="1792566" cy="1792567"/>
          </a:xfrm>
        </p:grpSpPr>
        <p:sp>
          <p:nvSpPr>
            <p:cNvPr id="23" name="Freeform 29">
              <a:extLst>
                <a:ext uri="{FF2B5EF4-FFF2-40B4-BE49-F238E27FC236}">
                  <a16:creationId xmlns="" xmlns:a16="http://schemas.microsoft.com/office/drawing/2014/main" id="{28275EEB-F9B2-46F2-9134-94242761EDD7}"/>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任意多边形 127">
              <a:extLst>
                <a:ext uri="{FF2B5EF4-FFF2-40B4-BE49-F238E27FC236}">
                  <a16:creationId xmlns="" xmlns:a16="http://schemas.microsoft.com/office/drawing/2014/main" id="{095B61BA-92C2-4C3C-8FE5-F6D9A8C8EEB5}"/>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9" name="图片 28">
            <a:extLst>
              <a:ext uri="{FF2B5EF4-FFF2-40B4-BE49-F238E27FC236}">
                <a16:creationId xmlns="" xmlns:a16="http://schemas.microsoft.com/office/drawing/2014/main" id="{73F4EB29-CB7B-49A1-9237-5A15A778E6CF}"/>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14" name="矩形 13">
            <a:extLst>
              <a:ext uri="{FF2B5EF4-FFF2-40B4-BE49-F238E27FC236}">
                <a16:creationId xmlns="" xmlns:a16="http://schemas.microsoft.com/office/drawing/2014/main" id="{0E0FF408-ED3A-4591-BC67-621159678EA6}"/>
              </a:ext>
            </a:extLst>
          </p:cNvPr>
          <p:cNvSpPr/>
          <p:nvPr/>
        </p:nvSpPr>
        <p:spPr>
          <a:xfrm>
            <a:off x="4899271" y="3273767"/>
            <a:ext cx="4493538" cy="461665"/>
          </a:xfrm>
          <a:prstGeom prst="rect">
            <a:avLst/>
          </a:prstGeom>
        </p:spPr>
        <p:txBody>
          <a:bodyPr wrap="none">
            <a:spAutoFit/>
          </a:bodyPr>
          <a:lstStyle/>
          <a:p>
            <a:r>
              <a:rPr lang="zh-CN" altLang="en-US" sz="2400" dirty="0">
                <a:solidFill>
                  <a:schemeClr val="bg1"/>
                </a:solidFill>
                <a:cs typeface="+mn-ea"/>
                <a:sym typeface="+mn-lt"/>
              </a:rPr>
              <a:t>习近平主持召开中央政治局会议</a:t>
            </a:r>
          </a:p>
        </p:txBody>
      </p:sp>
      <p:cxnSp>
        <p:nvCxnSpPr>
          <p:cNvPr id="15" name="直接连接符 14">
            <a:extLst>
              <a:ext uri="{FF2B5EF4-FFF2-40B4-BE49-F238E27FC236}">
                <a16:creationId xmlns="" xmlns:a16="http://schemas.microsoft.com/office/drawing/2014/main" id="{61752FBF-9050-4C62-85A2-1404DFD04E53}"/>
              </a:ext>
            </a:extLst>
          </p:cNvPr>
          <p:cNvCxnSpPr/>
          <p:nvPr/>
        </p:nvCxnSpPr>
        <p:spPr>
          <a:xfrm>
            <a:off x="3498913" y="3519987"/>
            <a:ext cx="1400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659810"/>
      </p:ext>
    </p:extLst>
  </p:cSld>
  <p:clrMapOvr>
    <a:masterClrMapping/>
  </p:clrMapOvr>
  <mc:AlternateContent xmlns:mc="http://schemas.openxmlformats.org/markup-compatibility/2006" xmlns:p14="http://schemas.microsoft.com/office/powerpoint/2010/main">
    <mc:Choice Requires="p14">
      <p:transition p14:dur="250" advTm="0">
        <p14:ripple/>
      </p:transition>
    </mc:Choice>
    <mc:Fallback xmlns="">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2" presetClass="entr" presetSubtype="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100" fill="hold"/>
                                        <p:tgtEl>
                                          <p:spTgt spid="6"/>
                                        </p:tgtEl>
                                        <p:attrNameLst>
                                          <p:attrName>ppt_x</p:attrName>
                                        </p:attrNameLst>
                                      </p:cBhvr>
                                      <p:tavLst>
                                        <p:tav tm="0">
                                          <p:val>
                                            <p:strVal val="1+#ppt_w/2"/>
                                          </p:val>
                                        </p:tav>
                                        <p:tav tm="100000">
                                          <p:val>
                                            <p:strVal val="#ppt_x"/>
                                          </p:val>
                                        </p:tav>
                                      </p:tavLst>
                                    </p:anim>
                                    <p:anim calcmode="lin" valueType="num">
                                      <p:cBhvr additive="base">
                                        <p:cTn id="13" dur="1100" fill="hold"/>
                                        <p:tgtEl>
                                          <p:spTgt spid="6"/>
                                        </p:tgtEl>
                                        <p:attrNameLst>
                                          <p:attrName>ppt_y</p:attrName>
                                        </p:attrNameLst>
                                      </p:cBhvr>
                                      <p:tavLst>
                                        <p:tav tm="0">
                                          <p:val>
                                            <p:strVal val="1+#ppt_h/2"/>
                                          </p:val>
                                        </p:tav>
                                        <p:tav tm="100000">
                                          <p:val>
                                            <p:strVal val="#ppt_y"/>
                                          </p:val>
                                        </p:tav>
                                      </p:tavLst>
                                    </p:anim>
                                  </p:childTnLst>
                                </p:cTn>
                              </p:par>
                              <p:par>
                                <p:cTn id="14" presetID="53" presetClass="entr" presetSubtype="16" fill="hold" nodeType="withEffect">
                                  <p:stCondLst>
                                    <p:cond delay="125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26" presetClass="emph" presetSubtype="0" fill="hold" nodeType="withEffect">
                                  <p:stCondLst>
                                    <p:cond delay="1750"/>
                                  </p:stCondLst>
                                  <p:childTnLst>
                                    <p:animEffect transition="out" filter="fade">
                                      <p:cBhvr>
                                        <p:cTn id="20" dur="500" tmFilter="0, 0; .2, .5; .8, .5; 1, 0"/>
                                        <p:tgtEl>
                                          <p:spTgt spid="22"/>
                                        </p:tgtEl>
                                      </p:cBhvr>
                                    </p:animEffect>
                                    <p:animScale>
                                      <p:cBhvr>
                                        <p:cTn id="21" dur="250" autoRev="1" fill="hold"/>
                                        <p:tgtEl>
                                          <p:spTgt spid="22"/>
                                        </p:tgtEl>
                                      </p:cBhvr>
                                      <p:by x="105000" y="105000"/>
                                    </p:animScale>
                                  </p:childTnLst>
                                </p:cTn>
                              </p:par>
                              <p:par>
                                <p:cTn id="22" presetID="42" presetClass="entr" presetSubtype="0" fill="hold" nodeType="withEffect">
                                  <p:stCondLst>
                                    <p:cond delay="25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par>
                                <p:cTn id="27" presetID="2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par>
                                <p:cTn id="30" presetID="22" presetClass="entr" presetSubtype="8" fill="hold" nodeType="withEffect">
                                  <p:stCondLst>
                                    <p:cond delay="300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53" presetClass="entr" presetSubtype="16" fill="hold" grpId="0" nodeType="withEffect">
                                  <p:stCondLst>
                                    <p:cond delay="3100"/>
                                  </p:stCondLst>
                                  <p:iterate type="lt">
                                    <p:tmPct val="10000"/>
                                  </p:iterate>
                                  <p:childTnLst>
                                    <p:set>
                                      <p:cBhvr>
                                        <p:cTn id="34" dur="1" fill="hold">
                                          <p:stCondLst>
                                            <p:cond delay="0"/>
                                          </p:stCondLst>
                                        </p:cTn>
                                        <p:tgtEl>
                                          <p:spTgt spid="14"/>
                                        </p:tgtEl>
                                        <p:attrNameLst>
                                          <p:attrName>style.visibility</p:attrName>
                                        </p:attrNameLst>
                                      </p:cBhvr>
                                      <p:to>
                                        <p:strVal val="visible"/>
                                      </p:to>
                                    </p:set>
                                    <p:anim calcmode="lin" valueType="num">
                                      <p:cBhvr>
                                        <p:cTn id="35" dur="900" fill="hold"/>
                                        <p:tgtEl>
                                          <p:spTgt spid="14"/>
                                        </p:tgtEl>
                                        <p:attrNameLst>
                                          <p:attrName>ppt_w</p:attrName>
                                        </p:attrNameLst>
                                      </p:cBhvr>
                                      <p:tavLst>
                                        <p:tav tm="0">
                                          <p:val>
                                            <p:fltVal val="0"/>
                                          </p:val>
                                        </p:tav>
                                        <p:tav tm="100000">
                                          <p:val>
                                            <p:strVal val="#ppt_w"/>
                                          </p:val>
                                        </p:tav>
                                      </p:tavLst>
                                    </p:anim>
                                    <p:anim calcmode="lin" valueType="num">
                                      <p:cBhvr>
                                        <p:cTn id="36" dur="900" fill="hold"/>
                                        <p:tgtEl>
                                          <p:spTgt spid="14"/>
                                        </p:tgtEl>
                                        <p:attrNameLst>
                                          <p:attrName>ppt_h</p:attrName>
                                        </p:attrNameLst>
                                      </p:cBhvr>
                                      <p:tavLst>
                                        <p:tav tm="0">
                                          <p:val>
                                            <p:fltVal val="0"/>
                                          </p:val>
                                        </p:tav>
                                        <p:tav tm="100000">
                                          <p:val>
                                            <p:strVal val="#ppt_h"/>
                                          </p:val>
                                        </p:tav>
                                      </p:tavLst>
                                    </p:anim>
                                    <p:animEffect transition="in" filter="fade">
                                      <p:cBhvr>
                                        <p:cTn id="37" dur="9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62520" y="2061642"/>
            <a:ext cx="9665372" cy="16232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578412" y="2209643"/>
            <a:ext cx="9189997" cy="1384995"/>
          </a:xfrm>
          <a:prstGeom prst="rect">
            <a:avLst/>
          </a:prstGeom>
        </p:spPr>
        <p:txBody>
          <a:bodyPr wrap="square">
            <a:spAutoFit/>
          </a:bodyPr>
          <a:lstStyle/>
          <a:p>
            <a:pPr>
              <a:lnSpc>
                <a:spcPct val="150000"/>
              </a:lnSpc>
            </a:pPr>
            <a:r>
              <a:rPr lang="zh-CN" altLang="en-US" sz="1400" dirty="0">
                <a:solidFill>
                  <a:schemeClr val="tx1">
                    <a:lumMod val="75000"/>
                    <a:lumOff val="25000"/>
                  </a:schemeClr>
                </a:solidFill>
                <a:cs typeface="+mn-ea"/>
                <a:sym typeface="+mn-lt"/>
              </a:rPr>
              <a:t>要把理想信念教育作为首要任务，坚持不懈强化理论武装，毫不放松加强党性教育，大力开展马克思主义基本原理和中国特色社会主义理论体系学习教育，特别是要牢牢抓住学习贯彻习近平新时代中国特色社会主义思想这条主线，围绕增强“四个意识”、坚定“四个自信”、做到“两个维护”，长期坚持、持续发力、不断深化，使之系统权威进教材、深入生动进课堂、刻骨铭心进头脑，推动当代中国马克思主义、21世纪马克思主义深入人心、落地生根。</a:t>
            </a:r>
          </a:p>
        </p:txBody>
      </p:sp>
      <p:sp>
        <p:nvSpPr>
          <p:cNvPr id="16" name="圆角矩形 15"/>
          <p:cNvSpPr/>
          <p:nvPr/>
        </p:nvSpPr>
        <p:spPr>
          <a:xfrm>
            <a:off x="1245968" y="4011130"/>
            <a:ext cx="9665371" cy="162492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1561859" y="4292719"/>
            <a:ext cx="9090472" cy="1061829"/>
          </a:xfrm>
          <a:prstGeom prst="rect">
            <a:avLst/>
          </a:prstGeom>
        </p:spPr>
        <p:txBody>
          <a:bodyPr wrap="square">
            <a:spAutoFit/>
          </a:bodyPr>
          <a:lstStyle/>
          <a:p>
            <a:pPr>
              <a:lnSpc>
                <a:spcPct val="150000"/>
              </a:lnSpc>
            </a:pPr>
            <a:r>
              <a:rPr lang="zh-CN" altLang="en-US" sz="1400" dirty="0">
                <a:solidFill>
                  <a:schemeClr val="tx1">
                    <a:lumMod val="75000"/>
                    <a:lumOff val="25000"/>
                  </a:schemeClr>
                </a:solidFill>
                <a:cs typeface="+mn-ea"/>
                <a:sym typeface="+mn-lt"/>
              </a:rPr>
              <a:t>要着眼提升专业能力和专业精神、培养复合型领导干部，围绕统筹推进“五位一体”总体布局、协调推进“四个全面”战略布局、贯彻落实新发展理念、打赢“三大攻坚战”等，组织开展务实管用的专题培训，加强岗位必备基本知识的学习培训，提高干部适应新时代、实现新目标、落实新部署的能力。</a:t>
            </a:r>
          </a:p>
        </p:txBody>
      </p:sp>
      <p:sp>
        <p:nvSpPr>
          <p:cNvPr id="13" name="矩形 12">
            <a:extLst>
              <a:ext uri="{FF2B5EF4-FFF2-40B4-BE49-F238E27FC236}">
                <a16:creationId xmlns="" xmlns:a16="http://schemas.microsoft.com/office/drawing/2014/main" id="{2294A5F3-B67E-4E75-B022-87C66D1A0ABD}"/>
              </a:ext>
            </a:extLst>
          </p:cNvPr>
          <p:cNvSpPr/>
          <p:nvPr/>
        </p:nvSpPr>
        <p:spPr>
          <a:xfrm>
            <a:off x="1270670" y="617564"/>
            <a:ext cx="4392487" cy="344325"/>
          </a:xfrm>
          <a:prstGeom prst="rect">
            <a:avLst/>
          </a:prstGeom>
        </p:spPr>
        <p:txBody>
          <a:bodyPr wrap="square">
            <a:spAutoFit/>
          </a:bodyPr>
          <a:lstStyle/>
          <a:p>
            <a:pPr algn="dist">
              <a:lnSpc>
                <a:spcPct val="110000"/>
              </a:lnSpc>
            </a:pPr>
            <a:r>
              <a:rPr lang="zh-CN" altLang="en-US" sz="1600" b="1" spc="-1000" dirty="0">
                <a:solidFill>
                  <a:schemeClr val="accent1"/>
                </a:solidFill>
                <a:cs typeface="+mn-ea"/>
                <a:sym typeface="+mn-lt"/>
              </a:rPr>
              <a:t>《中国共产党支部工作条例（试行）》</a:t>
            </a:r>
            <a:endParaRPr lang="en-US" altLang="zh-CN" sz="2800" b="1" dirty="0">
              <a:ln w="3175">
                <a:noFill/>
              </a:ln>
              <a:solidFill>
                <a:schemeClr val="accent1"/>
              </a:solidFill>
              <a:cs typeface="+mn-ea"/>
              <a:sym typeface="+mn-lt"/>
            </a:endParaRPr>
          </a:p>
        </p:txBody>
      </p:sp>
      <p:pic>
        <p:nvPicPr>
          <p:cNvPr id="14" name="Picture 3">
            <a:extLst>
              <a:ext uri="{FF2B5EF4-FFF2-40B4-BE49-F238E27FC236}">
                <a16:creationId xmlns="" xmlns:a16="http://schemas.microsoft.com/office/drawing/2014/main" id="{CE3E6228-EB32-41DC-A66E-70ACD43E54E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flipH="1">
            <a:off x="-345652" y="5720243"/>
            <a:ext cx="3535776" cy="1341561"/>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a:extLst>
              <a:ext uri="{FF2B5EF4-FFF2-40B4-BE49-F238E27FC236}">
                <a16:creationId xmlns="" xmlns:a16="http://schemas.microsoft.com/office/drawing/2014/main" id="{CA1FE441-8694-4BE6-AC0A-A91CD00BBA69}"/>
              </a:ext>
            </a:extLst>
          </p:cNvPr>
          <p:cNvGrpSpPr/>
          <p:nvPr/>
        </p:nvGrpSpPr>
        <p:grpSpPr>
          <a:xfrm>
            <a:off x="10131597" y="1495724"/>
            <a:ext cx="1316653" cy="955957"/>
            <a:chOff x="6935916" y="343637"/>
            <a:chExt cx="1713877" cy="1135367"/>
          </a:xfrm>
        </p:grpSpPr>
        <p:pic>
          <p:nvPicPr>
            <p:cNvPr id="18" name="Picture 4" descr="C:\Users\Administrator\Desktop\线稿长城11.png">
              <a:extLst>
                <a:ext uri="{FF2B5EF4-FFF2-40B4-BE49-F238E27FC236}">
                  <a16:creationId xmlns="" xmlns:a16="http://schemas.microsoft.com/office/drawing/2014/main" id="{B1EB97E7-08F0-4B54-A7BF-94BDFE910655}"/>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Administrator\Desktop\线稿长城11.png">
              <a:extLst>
                <a:ext uri="{FF2B5EF4-FFF2-40B4-BE49-F238E27FC236}">
                  <a16:creationId xmlns="" xmlns:a16="http://schemas.microsoft.com/office/drawing/2014/main" id="{086BA273-564E-499F-B772-6999E8DD7389}"/>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3844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105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155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2" presetClass="entr" presetSubtype="4"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1000" fill="hold"/>
                                        <p:tgtEl>
                                          <p:spTgt spid="14"/>
                                        </p:tgtEl>
                                        <p:attrNameLst>
                                          <p:attrName>ppt_x</p:attrName>
                                        </p:attrNameLst>
                                      </p:cBhvr>
                                      <p:tavLst>
                                        <p:tav tm="0">
                                          <p:val>
                                            <p:strVal val="#ppt_x"/>
                                          </p:val>
                                        </p:tav>
                                        <p:tav tm="100000">
                                          <p:val>
                                            <p:strVal val="#ppt_x"/>
                                          </p:val>
                                        </p:tav>
                                      </p:tavLst>
                                    </p:anim>
                                    <p:anim calcmode="lin" valueType="num">
                                      <p:cBhvr additive="base">
                                        <p:cTn id="23" dur="10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18650"/>
                            </p:stCondLst>
                            <p:childTnLst>
                              <p:par>
                                <p:cTn id="25" presetID="2" presetClass="entr" presetSubtype="6"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200" fill="hold"/>
                                        <p:tgtEl>
                                          <p:spTgt spid="15"/>
                                        </p:tgtEl>
                                        <p:attrNameLst>
                                          <p:attrName>ppt_x</p:attrName>
                                        </p:attrNameLst>
                                      </p:cBhvr>
                                      <p:tavLst>
                                        <p:tav tm="0">
                                          <p:val>
                                            <p:strVal val="1+#ppt_w/2"/>
                                          </p:val>
                                        </p:tav>
                                        <p:tav tm="100000">
                                          <p:val>
                                            <p:strVal val="#ppt_x"/>
                                          </p:val>
                                        </p:tav>
                                      </p:tavLst>
                                    </p:anim>
                                    <p:anim calcmode="lin" valueType="num">
                                      <p:cBhvr additive="base">
                                        <p:cTn id="28" dur="12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 xmlns:a16="http://schemas.microsoft.com/office/drawing/2014/main" id="{99DB858E-1561-48F2-BF68-E5B339BFF517}"/>
              </a:ext>
            </a:extLst>
          </p:cNvPr>
          <p:cNvGrpSpPr/>
          <p:nvPr/>
        </p:nvGrpSpPr>
        <p:grpSpPr>
          <a:xfrm>
            <a:off x="942583" y="1591184"/>
            <a:ext cx="10460994" cy="4576526"/>
            <a:chOff x="1408219" y="1779431"/>
            <a:chExt cx="9566694" cy="5121895"/>
          </a:xfrm>
        </p:grpSpPr>
        <p:sp>
          <p:nvSpPr>
            <p:cNvPr id="9" name="圆角矩形 8"/>
            <p:cNvSpPr/>
            <p:nvPr/>
          </p:nvSpPr>
          <p:spPr>
            <a:xfrm>
              <a:off x="1408221" y="1779431"/>
              <a:ext cx="9547174" cy="1123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圆角矩形 13"/>
            <p:cNvSpPr/>
            <p:nvPr/>
          </p:nvSpPr>
          <p:spPr>
            <a:xfrm>
              <a:off x="1412384" y="3114223"/>
              <a:ext cx="9562529" cy="103247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797188" y="1990964"/>
              <a:ext cx="8982428" cy="784061"/>
            </a:xfrm>
            <a:prstGeom prst="rect">
              <a:avLst/>
            </a:prstGeom>
          </p:spPr>
          <p:txBody>
            <a:bodyPr wrap="square">
              <a:spAutoFit/>
            </a:bodyPr>
            <a:lstStyle/>
            <a:p>
              <a:pPr>
                <a:lnSpc>
                  <a:spcPct val="150000"/>
                </a:lnSpc>
              </a:pPr>
              <a:r>
                <a:rPr lang="zh-CN" altLang="en-US" sz="1400" dirty="0">
                  <a:solidFill>
                    <a:schemeClr val="tx1">
                      <a:lumMod val="75000"/>
                      <a:lumOff val="25000"/>
                    </a:schemeClr>
                  </a:solidFill>
                  <a:cs typeface="+mn-ea"/>
                  <a:sym typeface="+mn-lt"/>
                </a:rPr>
                <a:t>要在提高针对性和有效性上下功夫，把握干部成长规律和干部教育培训规律，深化干部教育培训改革，发挥教师的主导作用和学员的主体作用，因材施教、注重实效，防止搞培训上的形式主义。</a:t>
              </a:r>
            </a:p>
          </p:txBody>
        </p:sp>
        <p:sp>
          <p:nvSpPr>
            <p:cNvPr id="19" name="矩形 18"/>
            <p:cNvSpPr/>
            <p:nvPr/>
          </p:nvSpPr>
          <p:spPr>
            <a:xfrm>
              <a:off x="1779220" y="3280365"/>
              <a:ext cx="9000396" cy="784061"/>
            </a:xfrm>
            <a:prstGeom prst="rect">
              <a:avLst/>
            </a:prstGeom>
          </p:spPr>
          <p:txBody>
            <a:bodyPr wrap="square">
              <a:spAutoFit/>
            </a:bodyPr>
            <a:lstStyle/>
            <a:p>
              <a:pPr>
                <a:lnSpc>
                  <a:spcPct val="150000"/>
                </a:lnSpc>
              </a:pPr>
              <a:r>
                <a:rPr lang="zh-CN" altLang="en-US" sz="1400" dirty="0">
                  <a:solidFill>
                    <a:schemeClr val="tx1">
                      <a:lumMod val="75000"/>
                      <a:lumOff val="25000"/>
                    </a:schemeClr>
                  </a:solidFill>
                  <a:cs typeface="+mn-ea"/>
                  <a:sym typeface="+mn-lt"/>
                </a:rPr>
                <a:t>要加强各级党校特别是基层党校建设，努力造就一批马克思主义理论大家和忠诚于马克思主义、在学科领域有影响力的知名专家，提高党校办学水平。</a:t>
              </a:r>
            </a:p>
          </p:txBody>
        </p:sp>
        <p:sp>
          <p:nvSpPr>
            <p:cNvPr id="20" name="圆角矩形 5">
              <a:extLst>
                <a:ext uri="{FF2B5EF4-FFF2-40B4-BE49-F238E27FC236}">
                  <a16:creationId xmlns="" xmlns:a16="http://schemas.microsoft.com/office/drawing/2014/main" id="{398895A7-D5F6-4AB1-B71F-639E34EC902D}"/>
                </a:ext>
              </a:extLst>
            </p:cNvPr>
            <p:cNvSpPr/>
            <p:nvPr/>
          </p:nvSpPr>
          <p:spPr>
            <a:xfrm>
              <a:off x="1408220" y="4393680"/>
              <a:ext cx="9562529" cy="1123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400">
                <a:solidFill>
                  <a:schemeClr val="tx1">
                    <a:lumMod val="75000"/>
                    <a:lumOff val="25000"/>
                  </a:schemeClr>
                </a:solidFill>
                <a:cs typeface="+mn-ea"/>
                <a:sym typeface="+mn-lt"/>
              </a:endParaRPr>
            </a:p>
          </p:txBody>
        </p:sp>
        <p:sp>
          <p:nvSpPr>
            <p:cNvPr id="21" name="圆角矩形 10">
              <a:extLst>
                <a:ext uri="{FF2B5EF4-FFF2-40B4-BE49-F238E27FC236}">
                  <a16:creationId xmlns="" xmlns:a16="http://schemas.microsoft.com/office/drawing/2014/main" id="{14077EB0-D58E-4634-A1EC-F84F1414E29B}"/>
                </a:ext>
              </a:extLst>
            </p:cNvPr>
            <p:cNvSpPr/>
            <p:nvPr/>
          </p:nvSpPr>
          <p:spPr>
            <a:xfrm>
              <a:off x="1408219" y="5667737"/>
              <a:ext cx="9562529" cy="12335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400">
                <a:solidFill>
                  <a:schemeClr val="tx1">
                    <a:lumMod val="75000"/>
                    <a:lumOff val="25000"/>
                  </a:schemeClr>
                </a:solidFill>
                <a:cs typeface="+mn-ea"/>
                <a:sym typeface="+mn-lt"/>
              </a:endParaRPr>
            </a:p>
          </p:txBody>
        </p:sp>
        <p:sp>
          <p:nvSpPr>
            <p:cNvPr id="22" name="矩形 21">
              <a:extLst>
                <a:ext uri="{FF2B5EF4-FFF2-40B4-BE49-F238E27FC236}">
                  <a16:creationId xmlns="" xmlns:a16="http://schemas.microsoft.com/office/drawing/2014/main" id="{E7636C98-14BE-4320-8D10-7AA2E0190E9B}"/>
                </a:ext>
              </a:extLst>
            </p:cNvPr>
            <p:cNvSpPr/>
            <p:nvPr/>
          </p:nvSpPr>
          <p:spPr>
            <a:xfrm>
              <a:off x="1797187" y="4557121"/>
              <a:ext cx="8728481" cy="784061"/>
            </a:xfrm>
            <a:prstGeom prst="rect">
              <a:avLst/>
            </a:prstGeom>
          </p:spPr>
          <p:txBody>
            <a:bodyPr wrap="square">
              <a:spAutoFit/>
            </a:bodyPr>
            <a:lstStyle/>
            <a:p>
              <a:pPr>
                <a:lnSpc>
                  <a:spcPct val="150000"/>
                </a:lnSpc>
              </a:pPr>
              <a:r>
                <a:rPr lang="zh-CN" altLang="en-US" sz="1400" dirty="0">
                  <a:solidFill>
                    <a:schemeClr val="tx1">
                      <a:lumMod val="75000"/>
                      <a:lumOff val="25000"/>
                    </a:schemeClr>
                  </a:solidFill>
                  <a:cs typeface="+mn-ea"/>
                  <a:sym typeface="+mn-lt"/>
                </a:rPr>
                <a:t>要弘扬理论联系实际的优良学风，结合新时代中国特色社会主义伟大实践，结合我们正在做的事情，结合干部思想和工作实际，分类分级开展精准化的教育培训，引导广大干部做到学以致用、知行合一。</a:t>
              </a:r>
            </a:p>
          </p:txBody>
        </p:sp>
        <p:sp>
          <p:nvSpPr>
            <p:cNvPr id="23" name="矩形 22">
              <a:extLst>
                <a:ext uri="{FF2B5EF4-FFF2-40B4-BE49-F238E27FC236}">
                  <a16:creationId xmlns="" xmlns:a16="http://schemas.microsoft.com/office/drawing/2014/main" id="{D6288D9C-184C-469E-92FE-90564D6FBC8F}"/>
                </a:ext>
              </a:extLst>
            </p:cNvPr>
            <p:cNvSpPr/>
            <p:nvPr/>
          </p:nvSpPr>
          <p:spPr>
            <a:xfrm>
              <a:off x="1797187" y="5934435"/>
              <a:ext cx="8859727" cy="784061"/>
            </a:xfrm>
            <a:prstGeom prst="rect">
              <a:avLst/>
            </a:prstGeom>
          </p:spPr>
          <p:txBody>
            <a:bodyPr wrap="square">
              <a:spAutoFit/>
            </a:bodyPr>
            <a:lstStyle/>
            <a:p>
              <a:pPr>
                <a:lnSpc>
                  <a:spcPct val="150000"/>
                </a:lnSpc>
              </a:pPr>
              <a:r>
                <a:rPr lang="zh-CN" altLang="en-US" sz="1400" dirty="0">
                  <a:solidFill>
                    <a:schemeClr val="tx1">
                      <a:lumMod val="75000"/>
                      <a:lumOff val="25000"/>
                    </a:schemeClr>
                  </a:solidFill>
                  <a:cs typeface="+mn-ea"/>
                  <a:sym typeface="+mn-lt"/>
                </a:rPr>
                <a:t>要坚持严以治校、严以治教、严以治学，敢抓敢管、严抓严管，使教育培训过程成为干部增强党性修养、提升品行作风的过程。</a:t>
              </a:r>
            </a:p>
          </p:txBody>
        </p:sp>
      </p:grpSp>
      <p:sp>
        <p:nvSpPr>
          <p:cNvPr id="15" name="矩形 14">
            <a:extLst>
              <a:ext uri="{FF2B5EF4-FFF2-40B4-BE49-F238E27FC236}">
                <a16:creationId xmlns="" xmlns:a16="http://schemas.microsoft.com/office/drawing/2014/main" id="{718C502A-60BF-440F-B024-036F2A73E875}"/>
              </a:ext>
            </a:extLst>
          </p:cNvPr>
          <p:cNvSpPr/>
          <p:nvPr/>
        </p:nvSpPr>
        <p:spPr>
          <a:xfrm>
            <a:off x="1270670" y="617564"/>
            <a:ext cx="4392487" cy="344325"/>
          </a:xfrm>
          <a:prstGeom prst="rect">
            <a:avLst/>
          </a:prstGeom>
        </p:spPr>
        <p:txBody>
          <a:bodyPr wrap="square">
            <a:spAutoFit/>
          </a:bodyPr>
          <a:lstStyle/>
          <a:p>
            <a:pPr algn="dist">
              <a:lnSpc>
                <a:spcPct val="110000"/>
              </a:lnSpc>
            </a:pPr>
            <a:r>
              <a:rPr lang="zh-CN" altLang="en-US" sz="1600" b="1" spc="-1000" dirty="0">
                <a:solidFill>
                  <a:schemeClr val="accent1"/>
                </a:solidFill>
                <a:cs typeface="+mn-ea"/>
                <a:sym typeface="+mn-lt"/>
              </a:rPr>
              <a:t>《中国共产党支部工作条例（试行）》</a:t>
            </a:r>
            <a:endParaRPr lang="en-US" altLang="zh-CN" sz="2800" b="1" dirty="0">
              <a:ln w="3175">
                <a:noFill/>
              </a:ln>
              <a:solidFill>
                <a:schemeClr val="accent1"/>
              </a:solidFill>
              <a:cs typeface="+mn-ea"/>
              <a:sym typeface="+mn-lt"/>
            </a:endParaRPr>
          </a:p>
        </p:txBody>
      </p:sp>
      <p:pic>
        <p:nvPicPr>
          <p:cNvPr id="16" name="Picture 3">
            <a:extLst>
              <a:ext uri="{FF2B5EF4-FFF2-40B4-BE49-F238E27FC236}">
                <a16:creationId xmlns="" xmlns:a16="http://schemas.microsoft.com/office/drawing/2014/main" id="{485F64B3-0D67-4350-A526-845277376E3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flipH="1">
            <a:off x="-345652" y="5720243"/>
            <a:ext cx="3535776" cy="134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01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73547" y="0"/>
            <a:ext cx="8640962" cy="7037599"/>
            <a:chOff x="-673547" y="0"/>
            <a:chExt cx="8640962" cy="7037599"/>
          </a:xfrm>
        </p:grpSpPr>
        <p:sp>
          <p:nvSpPr>
            <p:cNvPr id="77" name="斜纹 76"/>
            <p:cNvSpPr/>
            <p:nvPr/>
          </p:nvSpPr>
          <p:spPr>
            <a:xfrm>
              <a:off x="165" y="0"/>
              <a:ext cx="7967250" cy="6859588"/>
            </a:xfrm>
            <a:prstGeom prst="diagStripe">
              <a:avLst>
                <a:gd name="adj" fmla="val 34554"/>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dirty="0">
                <a:cs typeface="+mn-ea"/>
                <a:sym typeface="+mn-lt"/>
              </a:endParaRPr>
            </a:p>
          </p:txBody>
        </p:sp>
        <p:pic>
          <p:nvPicPr>
            <p:cNvPr id="26"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rot="10800000" flipH="1" flipV="1">
              <a:off x="-673547" y="3160505"/>
              <a:ext cx="5290915" cy="3877094"/>
            </a:xfrm>
            <a:prstGeom prst="rect">
              <a:avLst/>
            </a:prstGeom>
            <a:noFill/>
            <a:extLst>
              <a:ext uri="{909E8E84-426E-40DD-AFC4-6F175D3DCCD1}">
                <a14:hiddenFill xmlns:a14="http://schemas.microsoft.com/office/drawing/2010/main">
                  <a:solidFill>
                    <a:srgbClr val="FFFFFF"/>
                  </a:solidFill>
                </a14:hiddenFill>
              </a:ext>
            </a:extLst>
          </p:spPr>
        </p:pic>
      </p:grpSp>
      <p:pic>
        <p:nvPicPr>
          <p:cNvPr id="75" name="Picture 5"/>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4393208" y="2707441"/>
            <a:ext cx="7822677" cy="4151529"/>
          </a:xfrm>
          <a:prstGeom prst="rect">
            <a:avLst/>
          </a:prstGeom>
          <a:noFill/>
          <a:extLst>
            <a:ext uri="{909E8E84-426E-40DD-AFC4-6F175D3DCCD1}">
              <a14:hiddenFill xmlns:a14="http://schemas.microsoft.com/office/drawing/2010/main">
                <a:solidFill>
                  <a:srgbClr val="FFFFFF"/>
                </a:solidFill>
              </a14:hiddenFill>
            </a:ext>
          </a:extLst>
        </p:spPr>
      </p:pic>
      <p:sp>
        <p:nvSpPr>
          <p:cNvPr id="84" name="标题 4"/>
          <p:cNvSpPr txBox="1">
            <a:spLocks/>
          </p:cNvSpPr>
          <p:nvPr/>
        </p:nvSpPr>
        <p:spPr>
          <a:xfrm>
            <a:off x="5001931" y="3236889"/>
            <a:ext cx="6637892" cy="680600"/>
          </a:xfrm>
          <a:prstGeom prst="rect">
            <a:avLst/>
          </a:prstGeom>
        </p:spPr>
        <p:txBody>
          <a:bodyPr vert="horz" lIns="162441" tIns="81221" rIns="162441" bIns="8122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solidFill>
                  <a:srgbClr val="C00000"/>
                </a:solidFill>
                <a:latin typeface="+mn-lt"/>
                <a:ea typeface="+mn-ea"/>
                <a:cs typeface="+mn-ea"/>
                <a:sym typeface="+mn-lt"/>
              </a:rPr>
              <a:t>中国共产党支部工作条例（实行）</a:t>
            </a:r>
          </a:p>
        </p:txBody>
      </p:sp>
      <p:sp>
        <p:nvSpPr>
          <p:cNvPr id="100" name="标题 4"/>
          <p:cNvSpPr txBox="1">
            <a:spLocks/>
          </p:cNvSpPr>
          <p:nvPr/>
        </p:nvSpPr>
        <p:spPr>
          <a:xfrm>
            <a:off x="7516023" y="1689972"/>
            <a:ext cx="1398154" cy="11765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6400" dirty="0">
                <a:solidFill>
                  <a:srgbClr val="C00000"/>
                </a:solidFill>
                <a:latin typeface="+mn-lt"/>
                <a:ea typeface="+mn-ea"/>
                <a:cs typeface="+mn-ea"/>
                <a:sym typeface="+mn-lt"/>
              </a:rPr>
              <a:t>02</a:t>
            </a:r>
            <a:endParaRPr lang="zh-CN" altLang="en-US" sz="3700" dirty="0">
              <a:solidFill>
                <a:srgbClr val="C00000"/>
              </a:solidFill>
              <a:latin typeface="+mn-lt"/>
              <a:ea typeface="+mn-ea"/>
              <a:cs typeface="+mn-ea"/>
              <a:sym typeface="+mn-lt"/>
            </a:endParaRPr>
          </a:p>
        </p:txBody>
      </p:sp>
      <p:grpSp>
        <p:nvGrpSpPr>
          <p:cNvPr id="135" name="组合 134"/>
          <p:cNvGrpSpPr/>
          <p:nvPr/>
        </p:nvGrpSpPr>
        <p:grpSpPr>
          <a:xfrm>
            <a:off x="10056616" y="4081996"/>
            <a:ext cx="1640802" cy="1191306"/>
            <a:chOff x="6935916" y="343637"/>
            <a:chExt cx="1713877" cy="1135367"/>
          </a:xfrm>
        </p:grpSpPr>
        <p:pic>
          <p:nvPicPr>
            <p:cNvPr id="136"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4" descr="C:\Users\Administrator\Desktop\线稿长城1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组合 5"/>
          <p:cNvGrpSpPr/>
          <p:nvPr/>
        </p:nvGrpSpPr>
        <p:grpSpPr>
          <a:xfrm>
            <a:off x="395177" y="1354998"/>
            <a:ext cx="3338926" cy="3199945"/>
            <a:chOff x="395177" y="1354998"/>
            <a:chExt cx="3338926" cy="3199945"/>
          </a:xfrm>
        </p:grpSpPr>
        <p:pic>
          <p:nvPicPr>
            <p:cNvPr id="122" name="Picture 7" descr="C:\Users\Administrator\Desktop\党政机关\素材\长城\矢量长城\132.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95177" y="3946965"/>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组合 77"/>
            <p:cNvGrpSpPr/>
            <p:nvPr/>
          </p:nvGrpSpPr>
          <p:grpSpPr>
            <a:xfrm>
              <a:off x="924883" y="2685190"/>
              <a:ext cx="2809220" cy="653809"/>
              <a:chOff x="763823" y="777218"/>
              <a:chExt cx="3175331" cy="490243"/>
            </a:xfrm>
          </p:grpSpPr>
          <p:sp>
            <p:nvSpPr>
              <p:cNvPr id="89" name="TextBox 19"/>
              <p:cNvSpPr txBox="1"/>
              <p:nvPr/>
            </p:nvSpPr>
            <p:spPr>
              <a:xfrm>
                <a:off x="1106536" y="1046154"/>
                <a:ext cx="2507472" cy="221307"/>
              </a:xfrm>
              <a:prstGeom prst="rect">
                <a:avLst/>
              </a:prstGeom>
              <a:noFill/>
              <a:ln>
                <a:noFill/>
              </a:ln>
              <a:effectLst/>
            </p:spPr>
            <p:txBody>
              <a:bodyPr wrap="none" rtlCol="0">
                <a:spAutoFit/>
              </a:bodyPr>
              <a:lstStyle/>
              <a:p>
                <a:pPr algn="ctr">
                  <a:lnSpc>
                    <a:spcPct val="120000"/>
                  </a:lnSpc>
                </a:pPr>
                <a:r>
                  <a:rPr lang="en-US" altLang="zh-CN" sz="1200" b="1" dirty="0">
                    <a:solidFill>
                      <a:srgbClr val="FDE6D3"/>
                    </a:solidFill>
                    <a:cs typeface="+mn-ea"/>
                    <a:sym typeface="+mn-lt"/>
                  </a:rPr>
                  <a:t>Communist Party of China</a:t>
                </a:r>
                <a:endParaRPr lang="zh-CN" altLang="en-US" sz="1200" b="1" dirty="0">
                  <a:solidFill>
                    <a:srgbClr val="FDE6D3"/>
                  </a:solidFill>
                  <a:cs typeface="+mn-ea"/>
                  <a:sym typeface="+mn-lt"/>
                </a:endParaRPr>
              </a:p>
            </p:txBody>
          </p:sp>
          <p:sp>
            <p:nvSpPr>
              <p:cNvPr id="90" name="TextBox 20"/>
              <p:cNvSpPr txBox="1"/>
              <p:nvPr/>
            </p:nvSpPr>
            <p:spPr>
              <a:xfrm>
                <a:off x="763823" y="777218"/>
                <a:ext cx="3175331" cy="310061"/>
              </a:xfrm>
              <a:prstGeom prst="rect">
                <a:avLst/>
              </a:prstGeom>
              <a:noFill/>
              <a:effectLst/>
            </p:spPr>
            <p:txBody>
              <a:bodyPr wrap="square" rtlCol="0">
                <a:spAutoFit/>
              </a:bodyPr>
              <a:lstStyle/>
              <a:p>
                <a:pPr algn="ctr">
                  <a:lnSpc>
                    <a:spcPct val="120000"/>
                  </a:lnSpc>
                </a:pPr>
                <a:r>
                  <a:rPr lang="zh-CN" altLang="en-US" sz="1900" b="1" dirty="0">
                    <a:solidFill>
                      <a:srgbClr val="FDE6D3"/>
                    </a:solidFill>
                    <a:cs typeface="+mn-ea"/>
                    <a:sym typeface="+mn-lt"/>
                  </a:rPr>
                  <a:t>中国共产党</a:t>
                </a:r>
                <a:endParaRPr lang="en-US" altLang="zh-CN" sz="1900" b="1" dirty="0">
                  <a:solidFill>
                    <a:srgbClr val="FDE6D3"/>
                  </a:solidFill>
                  <a:cs typeface="+mn-ea"/>
                  <a:sym typeface="+mn-lt"/>
                </a:endParaRPr>
              </a:p>
            </p:txBody>
          </p:sp>
        </p:grpSp>
        <p:pic>
          <p:nvPicPr>
            <p:cNvPr id="123" name="Picture 3"/>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815081" y="1354998"/>
              <a:ext cx="1039765" cy="11232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8807636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grpId="0" nodeType="afterEffect">
                                  <p:stCondLst>
                                    <p:cond delay="0"/>
                                  </p:stCondLst>
                                  <p:childTnLst>
                                    <p:set>
                                      <p:cBhvr>
                                        <p:cTn id="17" dur="1" fill="hold">
                                          <p:stCondLst>
                                            <p:cond delay="0"/>
                                          </p:stCondLst>
                                        </p:cTn>
                                        <p:tgtEl>
                                          <p:spTgt spid="100"/>
                                        </p:tgtEl>
                                        <p:attrNameLst>
                                          <p:attrName>style.visibility</p:attrName>
                                        </p:attrNameLst>
                                      </p:cBhvr>
                                      <p:to>
                                        <p:strVal val="visible"/>
                                      </p:to>
                                    </p:set>
                                    <p:anim calcmode="lin" valueType="num">
                                      <p:cBhvr>
                                        <p:cTn id="18" dur="1000" fill="hold"/>
                                        <p:tgtEl>
                                          <p:spTgt spid="100"/>
                                        </p:tgtEl>
                                        <p:attrNameLst>
                                          <p:attrName>ppt_w</p:attrName>
                                        </p:attrNameLst>
                                      </p:cBhvr>
                                      <p:tavLst>
                                        <p:tav tm="0">
                                          <p:val>
                                            <p:fltVal val="0"/>
                                          </p:val>
                                        </p:tav>
                                        <p:tav tm="100000">
                                          <p:val>
                                            <p:strVal val="#ppt_w"/>
                                          </p:val>
                                        </p:tav>
                                      </p:tavLst>
                                    </p:anim>
                                    <p:anim calcmode="lin" valueType="num">
                                      <p:cBhvr>
                                        <p:cTn id="19" dur="1000" fill="hold"/>
                                        <p:tgtEl>
                                          <p:spTgt spid="100"/>
                                        </p:tgtEl>
                                        <p:attrNameLst>
                                          <p:attrName>ppt_h</p:attrName>
                                        </p:attrNameLst>
                                      </p:cBhvr>
                                      <p:tavLst>
                                        <p:tav tm="0">
                                          <p:val>
                                            <p:fltVal val="0"/>
                                          </p:val>
                                        </p:tav>
                                        <p:tav tm="100000">
                                          <p:val>
                                            <p:strVal val="#ppt_h"/>
                                          </p:val>
                                        </p:tav>
                                      </p:tavLst>
                                    </p:anim>
                                    <p:anim calcmode="lin" valueType="num">
                                      <p:cBhvr>
                                        <p:cTn id="20" dur="1000" fill="hold"/>
                                        <p:tgtEl>
                                          <p:spTgt spid="100"/>
                                        </p:tgtEl>
                                        <p:attrNameLst>
                                          <p:attrName>style.rotation</p:attrName>
                                        </p:attrNameLst>
                                      </p:cBhvr>
                                      <p:tavLst>
                                        <p:tav tm="0">
                                          <p:val>
                                            <p:fltVal val="90"/>
                                          </p:val>
                                        </p:tav>
                                        <p:tav tm="100000">
                                          <p:val>
                                            <p:fltVal val="0"/>
                                          </p:val>
                                        </p:tav>
                                      </p:tavLst>
                                    </p:anim>
                                    <p:animEffect transition="in" filter="fade">
                                      <p:cBhvr>
                                        <p:cTn id="21" dur="1000"/>
                                        <p:tgtEl>
                                          <p:spTgt spid="100"/>
                                        </p:tgtEl>
                                      </p:cBhvr>
                                    </p:animEffect>
                                  </p:childTnLst>
                                </p:cTn>
                              </p:par>
                            </p:childTnLst>
                          </p:cTn>
                        </p:par>
                        <p:par>
                          <p:cTn id="22" fill="hold">
                            <p:stCondLst>
                              <p:cond delay="2000"/>
                            </p:stCondLst>
                            <p:childTnLst>
                              <p:par>
                                <p:cTn id="23" presetID="2" presetClass="entr" presetSubtype="6" fill="hold" nodeType="afterEffect">
                                  <p:stCondLst>
                                    <p:cond delay="0"/>
                                  </p:stCondLst>
                                  <p:childTnLst>
                                    <p:set>
                                      <p:cBhvr>
                                        <p:cTn id="24" dur="1" fill="hold">
                                          <p:stCondLst>
                                            <p:cond delay="0"/>
                                          </p:stCondLst>
                                        </p:cTn>
                                        <p:tgtEl>
                                          <p:spTgt spid="135"/>
                                        </p:tgtEl>
                                        <p:attrNameLst>
                                          <p:attrName>style.visibility</p:attrName>
                                        </p:attrNameLst>
                                      </p:cBhvr>
                                      <p:to>
                                        <p:strVal val="visible"/>
                                      </p:to>
                                    </p:set>
                                    <p:anim calcmode="lin" valueType="num">
                                      <p:cBhvr additive="base">
                                        <p:cTn id="25" dur="1500" fill="hold"/>
                                        <p:tgtEl>
                                          <p:spTgt spid="135"/>
                                        </p:tgtEl>
                                        <p:attrNameLst>
                                          <p:attrName>ppt_x</p:attrName>
                                        </p:attrNameLst>
                                      </p:cBhvr>
                                      <p:tavLst>
                                        <p:tav tm="0">
                                          <p:val>
                                            <p:strVal val="1+#ppt_w/2"/>
                                          </p:val>
                                        </p:tav>
                                        <p:tav tm="100000">
                                          <p:val>
                                            <p:strVal val="#ppt_x"/>
                                          </p:val>
                                        </p:tav>
                                      </p:tavLst>
                                    </p:anim>
                                    <p:anim calcmode="lin" valueType="num">
                                      <p:cBhvr additive="base">
                                        <p:cTn id="26" dur="1500" fill="hold"/>
                                        <p:tgtEl>
                                          <p:spTgt spid="135"/>
                                        </p:tgtEl>
                                        <p:attrNameLst>
                                          <p:attrName>ppt_y</p:attrName>
                                        </p:attrNameLst>
                                      </p:cBhvr>
                                      <p:tavLst>
                                        <p:tav tm="0">
                                          <p:val>
                                            <p:strVal val="1+#ppt_h/2"/>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1000"/>
                                        <p:tgtEl>
                                          <p:spTgt spid="84"/>
                                        </p:tgtEl>
                                      </p:cBhvr>
                                    </p:animEffect>
                                    <p:anim calcmode="lin" valueType="num">
                                      <p:cBhvr>
                                        <p:cTn id="30" dur="1000" fill="hold"/>
                                        <p:tgtEl>
                                          <p:spTgt spid="84"/>
                                        </p:tgtEl>
                                        <p:attrNameLst>
                                          <p:attrName>ppt_x</p:attrName>
                                        </p:attrNameLst>
                                      </p:cBhvr>
                                      <p:tavLst>
                                        <p:tav tm="0">
                                          <p:val>
                                            <p:strVal val="#ppt_x"/>
                                          </p:val>
                                        </p:tav>
                                        <p:tav tm="100000">
                                          <p:val>
                                            <p:strVal val="#ppt_x"/>
                                          </p:val>
                                        </p:tav>
                                      </p:tavLst>
                                    </p:anim>
                                    <p:anim calcmode="lin" valueType="num">
                                      <p:cBhvr>
                                        <p:cTn id="3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3860659"/>
            <a:ext cx="12215886" cy="2998929"/>
            <a:chOff x="0" y="3860659"/>
            <a:chExt cx="12215886" cy="2998929"/>
          </a:xfrm>
        </p:grpSpPr>
        <p:pic>
          <p:nvPicPr>
            <p:cNvPr id="48" name="Picture 3"/>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6598146"/>
              <a:ext cx="12190413" cy="26144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Administrator\Desktop\Nipic_20180988_20150909113802527000.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r="-9411"/>
            <a:stretch/>
          </p:blipFill>
          <p:spPr bwMode="auto">
            <a:xfrm rot="10800000" flipV="1">
              <a:off x="9695606" y="3860659"/>
              <a:ext cx="2520280" cy="273026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文本框 11"/>
          <p:cNvSpPr txBox="1"/>
          <p:nvPr/>
        </p:nvSpPr>
        <p:spPr>
          <a:xfrm>
            <a:off x="2793952" y="1955225"/>
            <a:ext cx="6602507"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中国共产党支部工作条例（试行）</a:t>
            </a:r>
          </a:p>
        </p:txBody>
      </p:sp>
      <p:sp>
        <p:nvSpPr>
          <p:cNvPr id="13" name="流程图: 文档 12"/>
          <p:cNvSpPr/>
          <p:nvPr/>
        </p:nvSpPr>
        <p:spPr>
          <a:xfrm>
            <a:off x="2287795" y="3753497"/>
            <a:ext cx="2011485" cy="1563186"/>
          </a:xfrm>
          <a:prstGeom prst="flowChartDocument">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chemeClr val="bg1"/>
                </a:solidFill>
                <a:cs typeface="+mn-ea"/>
                <a:sym typeface="+mn-lt"/>
              </a:rPr>
              <a:t>条例</a:t>
            </a:r>
          </a:p>
        </p:txBody>
      </p:sp>
      <p:sp>
        <p:nvSpPr>
          <p:cNvPr id="14" name="矩形: 剪去对角 13"/>
          <p:cNvSpPr/>
          <p:nvPr/>
        </p:nvSpPr>
        <p:spPr>
          <a:xfrm>
            <a:off x="4511030" y="3753497"/>
            <a:ext cx="5414492" cy="328836"/>
          </a:xfrm>
          <a:prstGeom prst="snip2Diag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C00000"/>
                </a:solidFill>
                <a:cs typeface="+mn-ea"/>
                <a:sym typeface="+mn-lt"/>
              </a:rPr>
              <a:t>2018</a:t>
            </a:r>
            <a:r>
              <a:rPr lang="zh-CN" altLang="en-US" sz="1800" dirty="0">
                <a:solidFill>
                  <a:srgbClr val="C00000"/>
                </a:solidFill>
                <a:cs typeface="+mn-ea"/>
                <a:sym typeface="+mn-lt"/>
              </a:rPr>
              <a:t>年</a:t>
            </a:r>
            <a:r>
              <a:rPr lang="en-US" altLang="zh-CN" sz="1800" dirty="0">
                <a:solidFill>
                  <a:srgbClr val="C00000"/>
                </a:solidFill>
                <a:cs typeface="+mn-ea"/>
                <a:sym typeface="+mn-lt"/>
              </a:rPr>
              <a:t>9</a:t>
            </a:r>
            <a:r>
              <a:rPr lang="zh-CN" altLang="en-US" sz="1800" dirty="0">
                <a:solidFill>
                  <a:srgbClr val="C00000"/>
                </a:solidFill>
                <a:cs typeface="+mn-ea"/>
                <a:sym typeface="+mn-lt"/>
              </a:rPr>
              <a:t>月</a:t>
            </a:r>
            <a:r>
              <a:rPr lang="en-US" altLang="zh-CN" sz="1800" dirty="0">
                <a:solidFill>
                  <a:srgbClr val="C00000"/>
                </a:solidFill>
                <a:cs typeface="+mn-ea"/>
                <a:sym typeface="+mn-lt"/>
              </a:rPr>
              <a:t>21</a:t>
            </a:r>
            <a:r>
              <a:rPr lang="zh-CN" altLang="en-US" sz="1800" dirty="0">
                <a:solidFill>
                  <a:srgbClr val="C00000"/>
                </a:solidFill>
                <a:cs typeface="+mn-ea"/>
                <a:sym typeface="+mn-lt"/>
              </a:rPr>
              <a:t>日</a:t>
            </a:r>
          </a:p>
        </p:txBody>
      </p:sp>
      <p:sp>
        <p:nvSpPr>
          <p:cNvPr id="20" name="矩形: 剪去对角 19"/>
          <p:cNvSpPr/>
          <p:nvPr/>
        </p:nvSpPr>
        <p:spPr>
          <a:xfrm>
            <a:off x="4511030" y="4165143"/>
            <a:ext cx="5414492" cy="328836"/>
          </a:xfrm>
          <a:prstGeom prst="snip2Diag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rgbClr val="C00000"/>
                </a:solidFill>
                <a:cs typeface="+mn-ea"/>
                <a:sym typeface="+mn-lt"/>
              </a:rPr>
              <a:t>审议</a:t>
            </a:r>
            <a:endParaRPr lang="zh-CN" altLang="en-US" sz="1800" dirty="0">
              <a:solidFill>
                <a:schemeClr val="tx1"/>
              </a:solidFill>
              <a:cs typeface="+mn-ea"/>
              <a:sym typeface="+mn-lt"/>
            </a:endParaRPr>
          </a:p>
        </p:txBody>
      </p:sp>
      <p:sp>
        <p:nvSpPr>
          <p:cNvPr id="21" name="矩形: 剪去对角 20"/>
          <p:cNvSpPr/>
          <p:nvPr/>
        </p:nvSpPr>
        <p:spPr>
          <a:xfrm>
            <a:off x="4511029" y="4576495"/>
            <a:ext cx="5414493" cy="328836"/>
          </a:xfrm>
          <a:prstGeom prst="snip2Diag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rgbClr val="C00000"/>
                </a:solidFill>
                <a:cs typeface="+mn-ea"/>
                <a:sym typeface="+mn-lt"/>
              </a:rPr>
              <a:t>中共中央政治局会议</a:t>
            </a:r>
            <a:endParaRPr lang="zh-CN" altLang="en-US" sz="1800" dirty="0">
              <a:solidFill>
                <a:schemeClr val="tx1"/>
              </a:solidFill>
              <a:cs typeface="+mn-ea"/>
              <a:sym typeface="+mn-lt"/>
            </a:endParaRPr>
          </a:p>
        </p:txBody>
      </p:sp>
      <p:sp>
        <p:nvSpPr>
          <p:cNvPr id="23" name="矩形: 剪去对角 22"/>
          <p:cNvSpPr/>
          <p:nvPr/>
        </p:nvSpPr>
        <p:spPr>
          <a:xfrm>
            <a:off x="4511030" y="4987847"/>
            <a:ext cx="5414492" cy="328836"/>
          </a:xfrm>
          <a:prstGeom prst="snip2Diag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rgbClr val="C00000"/>
                </a:solidFill>
                <a:cs typeface="+mn-ea"/>
                <a:sym typeface="+mn-lt"/>
              </a:rPr>
              <a:t>中共中央总书记习近平主持会议</a:t>
            </a:r>
            <a:endParaRPr lang="zh-CN" altLang="en-US" sz="1800" dirty="0">
              <a:solidFill>
                <a:schemeClr val="tx1"/>
              </a:solidFill>
              <a:cs typeface="+mn-ea"/>
              <a:sym typeface="+mn-lt"/>
            </a:endParaRPr>
          </a:p>
        </p:txBody>
      </p:sp>
      <p:sp>
        <p:nvSpPr>
          <p:cNvPr id="16" name="矩形 15">
            <a:extLst>
              <a:ext uri="{FF2B5EF4-FFF2-40B4-BE49-F238E27FC236}">
                <a16:creationId xmlns="" xmlns:a16="http://schemas.microsoft.com/office/drawing/2014/main" id="{3489BF27-B6BA-490B-8FD2-DA87F060A527}"/>
              </a:ext>
            </a:extLst>
          </p:cNvPr>
          <p:cNvSpPr/>
          <p:nvPr/>
        </p:nvSpPr>
        <p:spPr>
          <a:xfrm>
            <a:off x="1198663" y="477466"/>
            <a:ext cx="4392487" cy="375809"/>
          </a:xfrm>
          <a:prstGeom prst="rect">
            <a:avLst/>
          </a:prstGeom>
        </p:spPr>
        <p:txBody>
          <a:bodyPr wrap="square">
            <a:spAutoFit/>
          </a:bodyPr>
          <a:lstStyle/>
          <a:p>
            <a:pPr marL="457102" indent="-457102">
              <a:lnSpc>
                <a:spcPct val="110000"/>
              </a:lnSpc>
              <a:spcBef>
                <a:spcPct val="20000"/>
              </a:spcBef>
              <a:buFont typeface="Arial" pitchFamily="34" charset="0"/>
              <a:buChar char="•"/>
            </a:pPr>
            <a:r>
              <a:rPr lang="en-US" altLang="zh-CN" sz="1800" dirty="0">
                <a:solidFill>
                  <a:srgbClr val="C00000"/>
                </a:solidFill>
                <a:cs typeface="+mn-ea"/>
                <a:sym typeface="+mn-lt"/>
              </a:rPr>
              <a:t>2017</a:t>
            </a:r>
            <a:r>
              <a:rPr lang="zh-CN" altLang="en-US" sz="1800" dirty="0">
                <a:solidFill>
                  <a:srgbClr val="C00000"/>
                </a:solidFill>
                <a:cs typeface="+mn-ea"/>
                <a:sym typeface="+mn-lt"/>
              </a:rPr>
              <a:t>基层党委党支部工作汇报</a:t>
            </a:r>
          </a:p>
        </p:txBody>
      </p:sp>
      <p:sp>
        <p:nvSpPr>
          <p:cNvPr id="18" name="矩形 17">
            <a:extLst>
              <a:ext uri="{FF2B5EF4-FFF2-40B4-BE49-F238E27FC236}">
                <a16:creationId xmlns="" xmlns:a16="http://schemas.microsoft.com/office/drawing/2014/main" id="{239935C9-C2B4-4CAF-8DFA-8D3B5C9E74E3}"/>
              </a:ext>
            </a:extLst>
          </p:cNvPr>
          <p:cNvSpPr/>
          <p:nvPr/>
        </p:nvSpPr>
        <p:spPr>
          <a:xfrm>
            <a:off x="1743527" y="2615365"/>
            <a:ext cx="8703355" cy="369332"/>
          </a:xfrm>
          <a:prstGeom prst="rect">
            <a:avLst/>
          </a:prstGeom>
        </p:spPr>
        <p:txBody>
          <a:bodyPr wrap="square">
            <a:spAutoFit/>
          </a:bodyPr>
          <a:lstStyle/>
          <a:p>
            <a:r>
              <a:rPr lang="en-US" altLang="zh-CN" sz="1800" dirty="0">
                <a:cs typeface="+mn-ea"/>
                <a:sym typeface="+mn-lt"/>
              </a:rPr>
              <a:t>2018</a:t>
            </a:r>
            <a:r>
              <a:rPr lang="zh-CN" altLang="en-US" sz="1800" dirty="0">
                <a:cs typeface="+mn-ea"/>
                <a:sym typeface="+mn-lt"/>
              </a:rPr>
              <a:t>年</a:t>
            </a:r>
            <a:r>
              <a:rPr lang="en-US" altLang="zh-CN" sz="1800" dirty="0">
                <a:cs typeface="+mn-ea"/>
                <a:sym typeface="+mn-lt"/>
              </a:rPr>
              <a:t>9</a:t>
            </a:r>
            <a:r>
              <a:rPr lang="zh-CN" altLang="en-US" sz="1800" dirty="0">
                <a:cs typeface="+mn-ea"/>
                <a:sym typeface="+mn-lt"/>
              </a:rPr>
              <a:t>月</a:t>
            </a:r>
            <a:r>
              <a:rPr lang="en-US" altLang="zh-CN" sz="1800" dirty="0">
                <a:cs typeface="+mn-ea"/>
                <a:sym typeface="+mn-lt"/>
              </a:rPr>
              <a:t>21</a:t>
            </a:r>
            <a:r>
              <a:rPr lang="zh-CN" altLang="en-US" sz="1800" dirty="0">
                <a:cs typeface="+mn-ea"/>
                <a:sym typeface="+mn-lt"/>
              </a:rPr>
              <a:t>日中共中央政治局召开会议，审议《中国共产党支部工作条例（试行）》</a:t>
            </a:r>
          </a:p>
        </p:txBody>
      </p:sp>
    </p:spTree>
    <p:extLst>
      <p:ext uri="{BB962C8B-B14F-4D97-AF65-F5344CB8AC3E}">
        <p14:creationId xmlns:p14="http://schemas.microsoft.com/office/powerpoint/2010/main" val="46952420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ppt_x</p:attrName>
                                        </p:attrNameLst>
                                      </p:cBhvr>
                                      <p:tavLst>
                                        <p:tav tm="0">
                                          <p:val>
                                            <p:strVal val="#ppt_x-#ppt_w*1.125000"/>
                                          </p:val>
                                        </p:tav>
                                        <p:tav tm="100000">
                                          <p:val>
                                            <p:strVal val="#ppt_x"/>
                                          </p:val>
                                        </p:tav>
                                      </p:tavLst>
                                    </p:anim>
                                    <p:animEffect transition="in" filter="wipe(right)">
                                      <p:cBhvr>
                                        <p:cTn id="20" dur="500"/>
                                        <p:tgtEl>
                                          <p:spTgt spid="13"/>
                                        </p:tgtEl>
                                      </p:cBhvr>
                                    </p:animEffect>
                                  </p:childTnLst>
                                </p:cTn>
                              </p:par>
                            </p:childTnLst>
                          </p:cTn>
                        </p:par>
                        <p:par>
                          <p:cTn id="21" fill="hold">
                            <p:stCondLst>
                              <p:cond delay="2500"/>
                            </p:stCondLst>
                            <p:childTnLst>
                              <p:par>
                                <p:cTn id="22" presetID="1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p:tgtEl>
                                          <p:spTgt spid="14"/>
                                        </p:tgtEl>
                                        <p:attrNameLst>
                                          <p:attrName>ppt_x</p:attrName>
                                        </p:attrNameLst>
                                      </p:cBhvr>
                                      <p:tavLst>
                                        <p:tav tm="0">
                                          <p:val>
                                            <p:strVal val="#ppt_x-#ppt_w*1.125000"/>
                                          </p:val>
                                        </p:tav>
                                        <p:tav tm="100000">
                                          <p:val>
                                            <p:strVal val="#ppt_x"/>
                                          </p:val>
                                        </p:tav>
                                      </p:tavLst>
                                    </p:anim>
                                    <p:animEffect transition="in" filter="wipe(right)">
                                      <p:cBhvr>
                                        <p:cTn id="25" dur="500"/>
                                        <p:tgtEl>
                                          <p:spTgt spid="14"/>
                                        </p:tgtEl>
                                      </p:cBhvr>
                                    </p:animEffect>
                                  </p:childTnLst>
                                </p:cTn>
                              </p:par>
                            </p:childTnLst>
                          </p:cTn>
                        </p:par>
                        <p:par>
                          <p:cTn id="26" fill="hold">
                            <p:stCondLst>
                              <p:cond delay="3000"/>
                            </p:stCondLst>
                            <p:childTnLst>
                              <p:par>
                                <p:cTn id="27" presetID="1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ppt_x</p:attrName>
                                        </p:attrNameLst>
                                      </p:cBhvr>
                                      <p:tavLst>
                                        <p:tav tm="0">
                                          <p:val>
                                            <p:strVal val="#ppt_x-#ppt_w*1.125000"/>
                                          </p:val>
                                        </p:tav>
                                        <p:tav tm="100000">
                                          <p:val>
                                            <p:strVal val="#ppt_x"/>
                                          </p:val>
                                        </p:tav>
                                      </p:tavLst>
                                    </p:anim>
                                    <p:animEffect transition="in" filter="wipe(right)">
                                      <p:cBhvr>
                                        <p:cTn id="30" dur="500"/>
                                        <p:tgtEl>
                                          <p:spTgt spid="20"/>
                                        </p:tgtEl>
                                      </p:cBhvr>
                                    </p:animEffect>
                                  </p:childTnLst>
                                </p:cTn>
                              </p:par>
                            </p:childTnLst>
                          </p:cTn>
                        </p:par>
                        <p:par>
                          <p:cTn id="31" fill="hold">
                            <p:stCondLst>
                              <p:cond delay="3500"/>
                            </p:stCondLst>
                            <p:childTnLst>
                              <p:par>
                                <p:cTn id="32" presetID="1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p:tgtEl>
                                          <p:spTgt spid="21"/>
                                        </p:tgtEl>
                                        <p:attrNameLst>
                                          <p:attrName>ppt_x</p:attrName>
                                        </p:attrNameLst>
                                      </p:cBhvr>
                                      <p:tavLst>
                                        <p:tav tm="0">
                                          <p:val>
                                            <p:strVal val="#ppt_x-#ppt_w*1.125000"/>
                                          </p:val>
                                        </p:tav>
                                        <p:tav tm="100000">
                                          <p:val>
                                            <p:strVal val="#ppt_x"/>
                                          </p:val>
                                        </p:tav>
                                      </p:tavLst>
                                    </p:anim>
                                    <p:animEffect transition="in" filter="wipe(right)">
                                      <p:cBhvr>
                                        <p:cTn id="35" dur="500"/>
                                        <p:tgtEl>
                                          <p:spTgt spid="21"/>
                                        </p:tgtEl>
                                      </p:cBhvr>
                                    </p:animEffect>
                                  </p:childTnLst>
                                </p:cTn>
                              </p:par>
                            </p:childTnLst>
                          </p:cTn>
                        </p:par>
                        <p:par>
                          <p:cTn id="36" fill="hold">
                            <p:stCondLst>
                              <p:cond delay="4000"/>
                            </p:stCondLst>
                            <p:childTnLst>
                              <p:par>
                                <p:cTn id="37" presetID="1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p:tgtEl>
                                          <p:spTgt spid="23"/>
                                        </p:tgtEl>
                                        <p:attrNameLst>
                                          <p:attrName>ppt_x</p:attrName>
                                        </p:attrNameLst>
                                      </p:cBhvr>
                                      <p:tavLst>
                                        <p:tav tm="0">
                                          <p:val>
                                            <p:strVal val="#ppt_x-#ppt_w*1.125000"/>
                                          </p:val>
                                        </p:tav>
                                        <p:tav tm="100000">
                                          <p:val>
                                            <p:strVal val="#ppt_x"/>
                                          </p:val>
                                        </p:tav>
                                      </p:tavLst>
                                    </p:anim>
                                    <p:animEffect transition="in" filter="wipe(right)">
                                      <p:cBhvr>
                                        <p:cTn id="40" dur="500"/>
                                        <p:tgtEl>
                                          <p:spTgt spid="23"/>
                                        </p:tgtEl>
                                      </p:cBhvr>
                                    </p:animEffect>
                                  </p:childTnLst>
                                </p:cTn>
                              </p:par>
                            </p:childTnLst>
                          </p:cTn>
                        </p:par>
                        <p:par>
                          <p:cTn id="41" fill="hold">
                            <p:stCondLst>
                              <p:cond delay="4500"/>
                            </p:stCondLst>
                            <p:childTnLst>
                              <p:par>
                                <p:cTn id="42" presetID="10" presetClass="entr" presetSubtype="0" fill="hold" grpId="0" nodeType="afterEffect">
                                  <p:stCondLst>
                                    <p:cond delay="0"/>
                                  </p:stCondLst>
                                  <p:iterate type="lt">
                                    <p:tmPct val="10000"/>
                                  </p:iterate>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20" grpId="0" animBg="1"/>
      <p:bldP spid="21" grpId="0" animBg="1"/>
      <p:bldP spid="23" grpId="0" animBg="1"/>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rot="10800000" flipH="1" flipV="1">
            <a:off x="72007" y="1725716"/>
            <a:ext cx="2926854" cy="5160462"/>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组合 73"/>
          <p:cNvGrpSpPr/>
          <p:nvPr/>
        </p:nvGrpSpPr>
        <p:grpSpPr>
          <a:xfrm>
            <a:off x="10300031" y="1574272"/>
            <a:ext cx="1568099" cy="1065493"/>
            <a:chOff x="6935916" y="343637"/>
            <a:chExt cx="1713877" cy="1135367"/>
          </a:xfrm>
        </p:grpSpPr>
        <p:pic>
          <p:nvPicPr>
            <p:cNvPr id="76"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文本占位符 1"/>
          <p:cNvSpPr>
            <a:spLocks noGrp="1"/>
          </p:cNvSpPr>
          <p:nvPr>
            <p:ph type="body" sz="quarter" idx="4294967295"/>
          </p:nvPr>
        </p:nvSpPr>
        <p:spPr>
          <a:xfrm>
            <a:off x="1198662" y="470103"/>
            <a:ext cx="5616623" cy="575867"/>
          </a:xfrm>
          <a:prstGeom prst="rect">
            <a:avLst/>
          </a:prstGeom>
        </p:spPr>
        <p:txBody>
          <a:bodyPr>
            <a:noAutofit/>
          </a:bodyPr>
          <a:lstStyle/>
          <a:p>
            <a:r>
              <a:rPr lang="en-US" altLang="zh-CN" sz="1800" b="0" dirty="0">
                <a:solidFill>
                  <a:srgbClr val="C00000"/>
                </a:solidFill>
                <a:cs typeface="+mn-ea"/>
                <a:sym typeface="+mn-lt"/>
              </a:rPr>
              <a:t>2017</a:t>
            </a:r>
            <a:r>
              <a:rPr lang="zh-CN" altLang="en-US" sz="1800" b="0" dirty="0">
                <a:solidFill>
                  <a:srgbClr val="C00000"/>
                </a:solidFill>
                <a:cs typeface="+mn-ea"/>
                <a:sym typeface="+mn-lt"/>
              </a:rPr>
              <a:t>基层党委党支部工作汇报</a:t>
            </a:r>
          </a:p>
        </p:txBody>
      </p:sp>
      <p:sp>
        <p:nvSpPr>
          <p:cNvPr id="17" name="矩形 16"/>
          <p:cNvSpPr/>
          <p:nvPr/>
        </p:nvSpPr>
        <p:spPr>
          <a:xfrm>
            <a:off x="3748707" y="4250535"/>
            <a:ext cx="7385010" cy="1149545"/>
          </a:xfrm>
          <a:prstGeom prst="rect">
            <a:avLst/>
          </a:prstGeom>
        </p:spPr>
        <p:txBody>
          <a:bodyPr wrap="square" lIns="68580" tIns="34290" rIns="68580" bIns="34290">
            <a:spAutoFit/>
          </a:bodyPr>
          <a:lstStyle/>
          <a:p>
            <a:pPr algn="just">
              <a:lnSpc>
                <a:spcPct val="130000"/>
              </a:lnSpc>
            </a:pPr>
            <a:r>
              <a:rPr lang="zh-CN" altLang="en-US" sz="1800" dirty="0">
                <a:solidFill>
                  <a:srgbClr val="C00000"/>
                </a:solidFill>
                <a:cs typeface="+mn-ea"/>
                <a:sym typeface="+mn-lt"/>
              </a:rPr>
              <a:t> 党的十八大以来，以习近平同志为核心的党中央高度重视党支部建设，要求把全面从严治党落实到每个支部、每名党员，推动全党形成大抓基层、大抓支部的良好态势，取得明显成效。</a:t>
            </a:r>
            <a:endParaRPr lang="zh-CN" altLang="en-US" sz="1800" b="1" dirty="0">
              <a:solidFill>
                <a:srgbClr val="C00000"/>
              </a:solidFill>
              <a:cs typeface="+mn-ea"/>
              <a:sym typeface="+mn-lt"/>
            </a:endParaRPr>
          </a:p>
        </p:txBody>
      </p:sp>
      <p:sp>
        <p:nvSpPr>
          <p:cNvPr id="18" name="文本框 11"/>
          <p:cNvSpPr txBox="1"/>
          <p:nvPr/>
        </p:nvSpPr>
        <p:spPr>
          <a:xfrm>
            <a:off x="4006974" y="2639765"/>
            <a:ext cx="6602507" cy="931024"/>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党支部是党的基础组织</a:t>
            </a:r>
            <a:endParaRPr lang="en-US" altLang="zh-CN" sz="2800" b="1" dirty="0">
              <a:solidFill>
                <a:srgbClr val="C00000"/>
              </a:solidFill>
              <a:effectLst>
                <a:reflection blurRad="6350" stA="55000" endA="300" endPos="45500" dir="5400000" sy="-100000" algn="bl" rotWithShape="0"/>
              </a:effectLst>
              <a:cs typeface="+mn-ea"/>
              <a:sym typeface="+mn-lt"/>
            </a:endParaRPr>
          </a:p>
          <a:p>
            <a:pPr algn="ctr"/>
            <a:r>
              <a:rPr lang="zh-CN" altLang="en-US" sz="2800" b="1" dirty="0">
                <a:solidFill>
                  <a:srgbClr val="C00000"/>
                </a:solidFill>
                <a:effectLst>
                  <a:reflection blurRad="6350" stA="55000" endA="300" endPos="45500" dir="5400000" sy="-100000" algn="bl" rotWithShape="0"/>
                </a:effectLst>
                <a:cs typeface="+mn-ea"/>
                <a:sym typeface="+mn-lt"/>
              </a:rPr>
              <a:t>是党的组织体系的基本单元</a:t>
            </a:r>
          </a:p>
        </p:txBody>
      </p:sp>
    </p:spTree>
    <p:extLst>
      <p:ext uri="{BB962C8B-B14F-4D97-AF65-F5344CB8AC3E}">
        <p14:creationId xmlns:p14="http://schemas.microsoft.com/office/powerpoint/2010/main" val="1997494314"/>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6" fill="hold" nodeType="after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1500" fill="hold"/>
                                        <p:tgtEl>
                                          <p:spTgt spid="74"/>
                                        </p:tgtEl>
                                        <p:attrNameLst>
                                          <p:attrName>ppt_x</p:attrName>
                                        </p:attrNameLst>
                                      </p:cBhvr>
                                      <p:tavLst>
                                        <p:tav tm="0">
                                          <p:val>
                                            <p:strVal val="1+#ppt_w/2"/>
                                          </p:val>
                                        </p:tav>
                                        <p:tav tm="100000">
                                          <p:val>
                                            <p:strVal val="#ppt_x"/>
                                          </p:val>
                                        </p:tav>
                                      </p:tavLst>
                                    </p:anim>
                                    <p:anim calcmode="lin" valueType="num">
                                      <p:cBhvr additive="base">
                                        <p:cTn id="20" dur="1500" fill="hold"/>
                                        <p:tgtEl>
                                          <p:spTgt spid="74"/>
                                        </p:tgtEl>
                                        <p:attrNameLst>
                                          <p:attrName>ppt_y</p:attrName>
                                        </p:attrNameLst>
                                      </p:cBhvr>
                                      <p:tavLst>
                                        <p:tav tm="0">
                                          <p:val>
                                            <p:strVal val="1+#ppt_h/2"/>
                                          </p:val>
                                        </p:tav>
                                        <p:tav tm="100000">
                                          <p:val>
                                            <p:strVal val="#ppt_y"/>
                                          </p:val>
                                        </p:tav>
                                      </p:tavLst>
                                    </p:anim>
                                  </p:childTnLst>
                                </p:cTn>
                              </p:par>
                            </p:childTnLst>
                          </p:cTn>
                        </p:par>
                        <p:par>
                          <p:cTn id="21" fill="hold">
                            <p:stCondLst>
                              <p:cond delay="3500"/>
                            </p:stCondLst>
                            <p:childTnLst>
                              <p:par>
                                <p:cTn id="22" presetID="22" presetClass="entr" presetSubtype="8" fill="hold" grpId="0" nodeType="afterEffect">
                                  <p:stCondLst>
                                    <p:cond delay="0"/>
                                  </p:stCondLst>
                                  <p:iterate type="lt">
                                    <p:tmPct val="30000"/>
                                  </p:iterate>
                                  <p:childTnLst>
                                    <p:set>
                                      <p:cBhvr>
                                        <p:cTn id="23" dur="1" fill="hold">
                                          <p:stCondLst>
                                            <p:cond delay="0"/>
                                          </p:stCondLst>
                                        </p:cTn>
                                        <p:tgtEl>
                                          <p:spTgt spid="17"/>
                                        </p:tgtEl>
                                        <p:attrNameLst>
                                          <p:attrName>style.visibility</p:attrName>
                                        </p:attrNameLst>
                                      </p:cBhvr>
                                      <p:to>
                                        <p:strVal val="visible"/>
                                      </p:to>
                                    </p:set>
                                    <p:animEffect transition="in" filter="wipe(left)">
                                      <p:cBhvr>
                                        <p:cTn id="24"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1369492" y="440588"/>
            <a:ext cx="5767222" cy="575867"/>
          </a:xfrm>
          <a:prstGeom prst="rect">
            <a:avLst/>
          </a:prstGeom>
        </p:spPr>
        <p:txBody>
          <a:bodyPr>
            <a:noAutofit/>
          </a:bodyPr>
          <a:lstStyle/>
          <a:p>
            <a:r>
              <a:rPr lang="en-US" altLang="zh-CN" sz="1800" b="0" dirty="0">
                <a:solidFill>
                  <a:srgbClr val="C00000"/>
                </a:solidFill>
                <a:cs typeface="+mn-ea"/>
                <a:sym typeface="+mn-lt"/>
              </a:rPr>
              <a:t>2017</a:t>
            </a:r>
            <a:r>
              <a:rPr lang="zh-CN" altLang="en-US" sz="1800" b="0" dirty="0">
                <a:solidFill>
                  <a:srgbClr val="C00000"/>
                </a:solidFill>
                <a:cs typeface="+mn-ea"/>
                <a:sym typeface="+mn-lt"/>
              </a:rPr>
              <a:t>基层党委党支部工作汇报</a:t>
            </a:r>
          </a:p>
        </p:txBody>
      </p:sp>
      <p:pic>
        <p:nvPicPr>
          <p:cNvPr id="26" name="图片 2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28556" y="4683889"/>
            <a:ext cx="6391669" cy="2143433"/>
          </a:xfrm>
          <a:prstGeom prst="rect">
            <a:avLst/>
          </a:prstGeom>
        </p:spPr>
      </p:pic>
      <p:sp>
        <p:nvSpPr>
          <p:cNvPr id="24" name="矩形: 圆角 1"/>
          <p:cNvSpPr/>
          <p:nvPr/>
        </p:nvSpPr>
        <p:spPr>
          <a:xfrm>
            <a:off x="453731" y="2608688"/>
            <a:ext cx="5627754" cy="2298848"/>
          </a:xfrm>
          <a:prstGeom prst="roundRect">
            <a:avLst>
              <a:gd name="adj" fmla="val 14349"/>
            </a:avLst>
          </a:prstGeom>
          <a:solidFill>
            <a:srgbClr val="FEE4C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6" name="矩形 15"/>
          <p:cNvSpPr/>
          <p:nvPr/>
        </p:nvSpPr>
        <p:spPr>
          <a:xfrm>
            <a:off x="597747" y="3020827"/>
            <a:ext cx="5339722" cy="1509644"/>
          </a:xfrm>
          <a:prstGeom prst="rect">
            <a:avLst/>
          </a:prstGeom>
        </p:spPr>
        <p:txBody>
          <a:bodyPr wrap="square" lIns="68580" tIns="34290" rIns="68580" bIns="34290">
            <a:spAutoFit/>
          </a:bodyPr>
          <a:lstStyle/>
          <a:p>
            <a:pPr algn="just">
              <a:lnSpc>
                <a:spcPct val="130000"/>
              </a:lnSpc>
            </a:pPr>
            <a:r>
              <a:rPr lang="en-US" altLang="zh-CN" sz="1800" dirty="0">
                <a:solidFill>
                  <a:srgbClr val="C00000"/>
                </a:solidFill>
                <a:cs typeface="+mn-ea"/>
                <a:sym typeface="+mn-lt"/>
              </a:rPr>
              <a:t>《</a:t>
            </a:r>
            <a:r>
              <a:rPr lang="zh-CN" altLang="en-US" sz="1800" dirty="0">
                <a:solidFill>
                  <a:srgbClr val="C00000"/>
                </a:solidFill>
                <a:cs typeface="+mn-ea"/>
                <a:sym typeface="+mn-lt"/>
              </a:rPr>
              <a:t>条例</a:t>
            </a:r>
            <a:r>
              <a:rPr lang="en-US" altLang="zh-CN" sz="1800" dirty="0">
                <a:solidFill>
                  <a:srgbClr val="C00000"/>
                </a:solidFill>
                <a:cs typeface="+mn-ea"/>
                <a:sym typeface="+mn-lt"/>
              </a:rPr>
              <a:t>》</a:t>
            </a:r>
            <a:r>
              <a:rPr lang="zh-CN" altLang="en-US" sz="1800" dirty="0">
                <a:solidFill>
                  <a:srgbClr val="C00000"/>
                </a:solidFill>
                <a:cs typeface="+mn-ea"/>
                <a:sym typeface="+mn-lt"/>
              </a:rPr>
              <a:t>以习近平新时代中国特色社会主义思想为指导，既发扬我们党长期积累的党支部建设宝贵传统，又体现党的十八大以来基层创造的好做法好经验，规定明确、符合实际。</a:t>
            </a:r>
          </a:p>
        </p:txBody>
      </p:sp>
      <p:sp>
        <p:nvSpPr>
          <p:cNvPr id="4" name="矩形 3">
            <a:extLst>
              <a:ext uri="{FF2B5EF4-FFF2-40B4-BE49-F238E27FC236}">
                <a16:creationId xmlns="" xmlns:a16="http://schemas.microsoft.com/office/drawing/2014/main" id="{5D51ECD5-1205-4A2F-A22A-F6B31FD45C76}"/>
              </a:ext>
            </a:extLst>
          </p:cNvPr>
          <p:cNvSpPr/>
          <p:nvPr/>
        </p:nvSpPr>
        <p:spPr>
          <a:xfrm>
            <a:off x="6383238" y="2925738"/>
            <a:ext cx="5339722" cy="1569660"/>
          </a:xfrm>
          <a:prstGeom prst="rect">
            <a:avLst/>
          </a:prstGeom>
        </p:spPr>
        <p:txBody>
          <a:bodyPr wrap="square">
            <a:spAutoFit/>
          </a:bodyPr>
          <a:lstStyle/>
          <a:p>
            <a:r>
              <a:rPr lang="zh-CN" altLang="en-US" dirty="0">
                <a:cs typeface="+mn-ea"/>
                <a:sym typeface="+mn-lt"/>
              </a:rPr>
              <a:t> </a:t>
            </a:r>
            <a:r>
              <a:rPr lang="zh-CN" altLang="en-US" sz="1800" dirty="0">
                <a:solidFill>
                  <a:srgbClr val="C00000"/>
                </a:solidFill>
                <a:cs typeface="+mn-ea"/>
                <a:sym typeface="+mn-lt"/>
              </a:rPr>
              <a:t>制定和实施</a:t>
            </a:r>
            <a:r>
              <a:rPr lang="en-US" altLang="zh-CN" sz="1800" dirty="0">
                <a:solidFill>
                  <a:srgbClr val="C00000"/>
                </a:solidFill>
                <a:cs typeface="+mn-ea"/>
                <a:sym typeface="+mn-lt"/>
              </a:rPr>
              <a:t>《</a:t>
            </a:r>
            <a:r>
              <a:rPr lang="zh-CN" altLang="en-US" sz="1800" dirty="0">
                <a:solidFill>
                  <a:srgbClr val="C00000"/>
                </a:solidFill>
                <a:cs typeface="+mn-ea"/>
                <a:sym typeface="+mn-lt"/>
              </a:rPr>
              <a:t>条例</a:t>
            </a:r>
            <a:r>
              <a:rPr lang="en-US" altLang="zh-CN" sz="1800" dirty="0">
                <a:solidFill>
                  <a:srgbClr val="C00000"/>
                </a:solidFill>
                <a:cs typeface="+mn-ea"/>
                <a:sym typeface="+mn-lt"/>
              </a:rPr>
              <a:t>》</a:t>
            </a:r>
            <a:r>
              <a:rPr lang="zh-CN" altLang="en-US" sz="1800" dirty="0">
                <a:solidFill>
                  <a:srgbClr val="C00000"/>
                </a:solidFill>
                <a:cs typeface="+mn-ea"/>
                <a:sym typeface="+mn-lt"/>
              </a:rPr>
              <a:t>，是推动全面从严治党向基层延伸的重要举措，为新时代党支部建设提供了基本遵循，对加强党的组织体系建设，全面提升党支部组织力、强化党支部政治功能，巩固党长期执政的组织基础，意义十分重要。</a:t>
            </a:r>
          </a:p>
        </p:txBody>
      </p:sp>
      <p:grpSp>
        <p:nvGrpSpPr>
          <p:cNvPr id="10" name="组合 9">
            <a:extLst>
              <a:ext uri="{FF2B5EF4-FFF2-40B4-BE49-F238E27FC236}">
                <a16:creationId xmlns="" xmlns:a16="http://schemas.microsoft.com/office/drawing/2014/main" id="{D35CC775-0636-4293-BFC0-2FECD24380A9}"/>
              </a:ext>
            </a:extLst>
          </p:cNvPr>
          <p:cNvGrpSpPr/>
          <p:nvPr/>
        </p:nvGrpSpPr>
        <p:grpSpPr>
          <a:xfrm>
            <a:off x="10131597" y="1495724"/>
            <a:ext cx="1316653" cy="955957"/>
            <a:chOff x="6935916" y="343637"/>
            <a:chExt cx="1713877" cy="1135367"/>
          </a:xfrm>
        </p:grpSpPr>
        <p:pic>
          <p:nvPicPr>
            <p:cNvPr id="11" name="Picture 4" descr="C:\Users\Administrator\Desktop\线稿长城11.png">
              <a:extLst>
                <a:ext uri="{FF2B5EF4-FFF2-40B4-BE49-F238E27FC236}">
                  <a16:creationId xmlns="" xmlns:a16="http://schemas.microsoft.com/office/drawing/2014/main" id="{B3F88BDB-62E1-4E04-83FA-5B396007392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Administrator\Desktop\线稿长城11.png">
              <a:extLst>
                <a:ext uri="{FF2B5EF4-FFF2-40B4-BE49-F238E27FC236}">
                  <a16:creationId xmlns="" xmlns:a16="http://schemas.microsoft.com/office/drawing/2014/main" id="{C0DCFCC4-94ED-4C51-8C9E-2BB78D1F0C2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43158333"/>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childTnLst>
                          </p:cTn>
                        </p:par>
                        <p:par>
                          <p:cTn id="14" fill="hold">
                            <p:stCondLst>
                              <p:cond delay="15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16"/>
                                        </p:tgtEl>
                                        <p:attrNameLst>
                                          <p:attrName>style.visibility</p:attrName>
                                        </p:attrNameLst>
                                      </p:cBhvr>
                                      <p:to>
                                        <p:strVal val="visible"/>
                                      </p:to>
                                    </p:set>
                                    <p:animEffect transition="in" filter="wipe(left)">
                                      <p:cBhvr>
                                        <p:cTn id="17" dur="100"/>
                                        <p:tgtEl>
                                          <p:spTgt spid="16"/>
                                        </p:tgtEl>
                                      </p:cBhvr>
                                    </p:animEffect>
                                  </p:childTnLst>
                                </p:cTn>
                              </p:par>
                            </p:childTnLst>
                          </p:cTn>
                        </p:par>
                        <p:par>
                          <p:cTn id="18" fill="hold">
                            <p:stCondLst>
                              <p:cond delay="3910"/>
                            </p:stCondLst>
                            <p:childTnLst>
                              <p:par>
                                <p:cTn id="19" presetID="2" presetClass="entr" presetSubtype="6"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200" fill="hold"/>
                                        <p:tgtEl>
                                          <p:spTgt spid="10"/>
                                        </p:tgtEl>
                                        <p:attrNameLst>
                                          <p:attrName>ppt_x</p:attrName>
                                        </p:attrNameLst>
                                      </p:cBhvr>
                                      <p:tavLst>
                                        <p:tav tm="0">
                                          <p:val>
                                            <p:strVal val="1+#ppt_w/2"/>
                                          </p:val>
                                        </p:tav>
                                        <p:tav tm="100000">
                                          <p:val>
                                            <p:strVal val="#ppt_x"/>
                                          </p:val>
                                        </p:tav>
                                      </p:tavLst>
                                    </p:anim>
                                    <p:anim calcmode="lin" valueType="num">
                                      <p:cBhvr additive="base">
                                        <p:cTn id="22" dur="12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flipH="1">
            <a:off x="-97482" y="3672719"/>
            <a:ext cx="12359902" cy="2998929"/>
            <a:chOff x="0" y="3860659"/>
            <a:chExt cx="12215886" cy="2998929"/>
          </a:xfrm>
        </p:grpSpPr>
        <p:pic>
          <p:nvPicPr>
            <p:cNvPr id="57" name="Picture 3"/>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6598146"/>
              <a:ext cx="12190413" cy="26144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Administrator\Desktop\Nipic_20180988_20150909113802527000.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r="-9411"/>
            <a:stretch/>
          </p:blipFill>
          <p:spPr bwMode="auto">
            <a:xfrm rot="10800000" flipV="1">
              <a:off x="9695606" y="3860659"/>
              <a:ext cx="2520280" cy="2730269"/>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文本占位符 1"/>
          <p:cNvSpPr>
            <a:spLocks noGrp="1"/>
          </p:cNvSpPr>
          <p:nvPr>
            <p:ph type="body" sz="quarter" idx="4294967295"/>
          </p:nvPr>
        </p:nvSpPr>
        <p:spPr>
          <a:xfrm>
            <a:off x="1342678" y="434887"/>
            <a:ext cx="5616623" cy="575867"/>
          </a:xfrm>
          <a:prstGeom prst="rect">
            <a:avLst/>
          </a:prstGeom>
        </p:spPr>
        <p:txBody>
          <a:bodyPr>
            <a:noAutofit/>
          </a:bodyPr>
          <a:lstStyle/>
          <a:p>
            <a:r>
              <a:rPr lang="en-US" altLang="zh-CN" sz="1800" b="0" dirty="0">
                <a:solidFill>
                  <a:srgbClr val="C00000"/>
                </a:solidFill>
                <a:cs typeface="+mn-ea"/>
                <a:sym typeface="+mn-lt"/>
              </a:rPr>
              <a:t>2017</a:t>
            </a:r>
            <a:r>
              <a:rPr lang="zh-CN" altLang="en-US" sz="1800" b="0" dirty="0">
                <a:solidFill>
                  <a:srgbClr val="C00000"/>
                </a:solidFill>
                <a:cs typeface="+mn-ea"/>
                <a:sym typeface="+mn-lt"/>
              </a:rPr>
              <a:t>基层党委党支部工作汇报</a:t>
            </a:r>
          </a:p>
        </p:txBody>
      </p:sp>
      <p:sp>
        <p:nvSpPr>
          <p:cNvPr id="9" name="矩形 8"/>
          <p:cNvSpPr/>
          <p:nvPr/>
        </p:nvSpPr>
        <p:spPr>
          <a:xfrm>
            <a:off x="4006974" y="2215493"/>
            <a:ext cx="7632848" cy="315851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
          <p:cNvSpPr/>
          <p:nvPr/>
        </p:nvSpPr>
        <p:spPr>
          <a:xfrm>
            <a:off x="6383238" y="1867346"/>
            <a:ext cx="3464140" cy="600224"/>
          </a:xfrm>
          <a:prstGeom prst="roundRect">
            <a:avLst>
              <a:gd name="adj" fmla="val 48749"/>
            </a:avLst>
          </a:prstGeom>
          <a:solidFill>
            <a:srgbClr val="FEE4C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文本框 14"/>
          <p:cNvSpPr txBox="1"/>
          <p:nvPr/>
        </p:nvSpPr>
        <p:spPr>
          <a:xfrm>
            <a:off x="7391350" y="1961305"/>
            <a:ext cx="1210588" cy="400110"/>
          </a:xfrm>
          <a:prstGeom prst="rect">
            <a:avLst/>
          </a:prstGeom>
          <a:noFill/>
        </p:spPr>
        <p:txBody>
          <a:bodyPr wrap="none" rtlCol="0">
            <a:spAutoFit/>
          </a:bodyPr>
          <a:lstStyle/>
          <a:p>
            <a:r>
              <a:rPr lang="zh-CN" altLang="en-US" sz="2000" b="1" dirty="0">
                <a:solidFill>
                  <a:srgbClr val="C00000"/>
                </a:solidFill>
                <a:cs typeface="+mn-ea"/>
                <a:sym typeface="+mn-lt"/>
              </a:rPr>
              <a:t>学习解读</a:t>
            </a:r>
          </a:p>
        </p:txBody>
      </p:sp>
      <p:sp>
        <p:nvSpPr>
          <p:cNvPr id="16" name="矩形 15"/>
          <p:cNvSpPr/>
          <p:nvPr/>
        </p:nvSpPr>
        <p:spPr>
          <a:xfrm>
            <a:off x="2008251" y="2090031"/>
            <a:ext cx="1737942" cy="1591718"/>
          </a:xfrm>
          <a:prstGeom prst="rect">
            <a:avLst/>
          </a:prstGeom>
        </p:spPr>
        <p:txBody>
          <a:bodyPr wrap="square" lIns="68580" tIns="34290" rIns="68580" bIns="34290">
            <a:spAutoFit/>
          </a:bodyPr>
          <a:lstStyle/>
          <a:p>
            <a:pPr algn="just">
              <a:lnSpc>
                <a:spcPct val="130000"/>
              </a:lnSpc>
            </a:pPr>
            <a:r>
              <a:rPr lang="zh-CN" altLang="en-US" sz="4000" b="1" dirty="0">
                <a:solidFill>
                  <a:srgbClr val="C00000"/>
                </a:solidFill>
                <a:cs typeface="+mn-ea"/>
                <a:sym typeface="+mn-lt"/>
              </a:rPr>
              <a:t>发展</a:t>
            </a:r>
            <a:endParaRPr lang="en-US" altLang="zh-CN" sz="4000" b="1" dirty="0">
              <a:solidFill>
                <a:srgbClr val="C00000"/>
              </a:solidFill>
              <a:cs typeface="+mn-ea"/>
              <a:sym typeface="+mn-lt"/>
            </a:endParaRPr>
          </a:p>
          <a:p>
            <a:pPr algn="just">
              <a:lnSpc>
                <a:spcPct val="130000"/>
              </a:lnSpc>
            </a:pPr>
            <a:r>
              <a:rPr lang="zh-CN" altLang="en-US" sz="4000" b="1" dirty="0">
                <a:solidFill>
                  <a:srgbClr val="C00000"/>
                </a:solidFill>
                <a:cs typeface="+mn-ea"/>
                <a:sym typeface="+mn-lt"/>
              </a:rPr>
              <a:t>党建</a:t>
            </a:r>
          </a:p>
        </p:txBody>
      </p:sp>
      <p:sp>
        <p:nvSpPr>
          <p:cNvPr id="17" name="矩形 16"/>
          <p:cNvSpPr/>
          <p:nvPr/>
        </p:nvSpPr>
        <p:spPr>
          <a:xfrm>
            <a:off x="4475026" y="2793886"/>
            <a:ext cx="6696744" cy="2309863"/>
          </a:xfrm>
          <a:prstGeom prst="rect">
            <a:avLst/>
          </a:prstGeom>
        </p:spPr>
        <p:txBody>
          <a:bodyPr wrap="square" lIns="68580" tIns="34290" rIns="68580" bIns="34290">
            <a:spAutoFit/>
          </a:bodyPr>
          <a:lstStyle/>
          <a:p>
            <a:pPr algn="just">
              <a:lnSpc>
                <a:spcPct val="130000"/>
              </a:lnSpc>
            </a:pPr>
            <a:r>
              <a:rPr lang="zh-CN" altLang="en-US" sz="1600" dirty="0">
                <a:solidFill>
                  <a:srgbClr val="C00000"/>
                </a:solidFill>
                <a:cs typeface="+mn-ea"/>
                <a:sym typeface="+mn-lt"/>
              </a:rPr>
              <a:t> 要把抓好党支部作为组织体系建设的基本内容，巩固传统领域党支部建设，拓展建设新兴领域党支部，不断扩大覆盖面、着力提高组织力和领导力，突出政治功能、强化政治引领，推动党支部担负好直接教育党员、管理党员、监督党员和组织群众、宣传群众、凝聚群众、服务群众的职责。要把抓好党支部作为管党治党的基本任务，党委（党组）书记要亲力亲为，深入支部抓支部，加强党支部标准化、规范化建设。要把抓好党支部作为检验党建工作成效的基本标准，考核评价党建工作。</a:t>
            </a:r>
            <a:endParaRPr lang="en-US" altLang="zh-CN" sz="1600" dirty="0">
              <a:solidFill>
                <a:srgbClr val="C00000"/>
              </a:solidFill>
              <a:cs typeface="+mn-ea"/>
              <a:sym typeface="+mn-lt"/>
            </a:endParaRPr>
          </a:p>
        </p:txBody>
      </p:sp>
    </p:spTree>
    <p:extLst>
      <p:ext uri="{BB962C8B-B14F-4D97-AF65-F5344CB8AC3E}">
        <p14:creationId xmlns:p14="http://schemas.microsoft.com/office/powerpoint/2010/main" val="554028578"/>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16"/>
                                        </p:tgtEl>
                                        <p:attrNameLst>
                                          <p:attrName>style.visibility</p:attrName>
                                        </p:attrNameLst>
                                      </p:cBhvr>
                                      <p:to>
                                        <p:strVal val="visible"/>
                                      </p:to>
                                    </p:set>
                                    <p:animEffect transition="in" filter="wipe(left)">
                                      <p:cBhvr>
                                        <p:cTn id="13" dur="100"/>
                                        <p:tgtEl>
                                          <p:spTgt spid="16"/>
                                        </p:tgtEl>
                                      </p:cBhvr>
                                    </p:animEffect>
                                  </p:childTnLst>
                                </p:cTn>
                              </p:par>
                            </p:childTnLst>
                          </p:cTn>
                        </p:par>
                        <p:par>
                          <p:cTn id="14" fill="hold">
                            <p:stCondLst>
                              <p:cond delay="1190"/>
                            </p:stCondLst>
                            <p:childTnLst>
                              <p:par>
                                <p:cTn id="15" presetID="14" presetClass="entr" presetSubtype="1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par>
                          <p:cTn id="18" fill="hold">
                            <p:stCondLst>
                              <p:cond delay="1690"/>
                            </p:stCondLst>
                            <p:childTnLst>
                              <p:par>
                                <p:cTn id="19" presetID="16" presetClass="entr" presetSubtype="21"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childTnLst>
                          </p:cTn>
                        </p:par>
                        <p:par>
                          <p:cTn id="22" fill="hold">
                            <p:stCondLst>
                              <p:cond delay="2190"/>
                            </p:stCondLst>
                            <p:childTnLst>
                              <p:par>
                                <p:cTn id="23" presetID="21"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childTnLst>
                          </p:cTn>
                        </p:par>
                        <p:par>
                          <p:cTn id="26" fill="hold">
                            <p:stCondLst>
                              <p:cond delay="419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17"/>
                                        </p:tgtEl>
                                        <p:attrNameLst>
                                          <p:attrName>style.visibility</p:attrName>
                                        </p:attrNameLst>
                                      </p:cBhvr>
                                      <p:to>
                                        <p:strVal val="visible"/>
                                      </p:to>
                                    </p:set>
                                    <p:animEffect transition="in" filter="wipe(left)">
                                      <p:cBhvr>
                                        <p:cTn id="29"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73547" y="0"/>
            <a:ext cx="5290915" cy="7037599"/>
            <a:chOff x="-673547" y="0"/>
            <a:chExt cx="5290915" cy="7037599"/>
          </a:xfrm>
        </p:grpSpPr>
        <p:sp>
          <p:nvSpPr>
            <p:cNvPr id="77" name="流程图: 离页连接符 76"/>
            <p:cNvSpPr/>
            <p:nvPr/>
          </p:nvSpPr>
          <p:spPr>
            <a:xfrm>
              <a:off x="165" y="0"/>
              <a:ext cx="4456924" cy="6859588"/>
            </a:xfrm>
            <a:prstGeom prst="flowChartOffpageConnector">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a:cs typeface="+mn-ea"/>
                <a:sym typeface="+mn-lt"/>
              </a:endParaRPr>
            </a:p>
          </p:txBody>
        </p:sp>
        <p:pic>
          <p:nvPicPr>
            <p:cNvPr id="26"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rot="10800000" flipH="1" flipV="1">
              <a:off x="-673547" y="3160505"/>
              <a:ext cx="5290915" cy="3877094"/>
            </a:xfrm>
            <a:prstGeom prst="rect">
              <a:avLst/>
            </a:prstGeom>
            <a:noFill/>
            <a:extLst>
              <a:ext uri="{909E8E84-426E-40DD-AFC4-6F175D3DCCD1}">
                <a14:hiddenFill xmlns:a14="http://schemas.microsoft.com/office/drawing/2010/main">
                  <a:solidFill>
                    <a:srgbClr val="FFFFFF"/>
                  </a:solidFill>
                </a14:hiddenFill>
              </a:ext>
            </a:extLst>
          </p:spPr>
        </p:pic>
      </p:grpSp>
      <p:pic>
        <p:nvPicPr>
          <p:cNvPr id="75" name="Picture 5"/>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4393208" y="2707441"/>
            <a:ext cx="7822677" cy="4151529"/>
          </a:xfrm>
          <a:prstGeom prst="rect">
            <a:avLst/>
          </a:prstGeom>
          <a:noFill/>
          <a:extLst>
            <a:ext uri="{909E8E84-426E-40DD-AFC4-6F175D3DCCD1}">
              <a14:hiddenFill xmlns:a14="http://schemas.microsoft.com/office/drawing/2010/main">
                <a:solidFill>
                  <a:srgbClr val="FFFFFF"/>
                </a:solidFill>
              </a14:hiddenFill>
            </a:ext>
          </a:extLst>
        </p:spPr>
      </p:pic>
      <p:sp>
        <p:nvSpPr>
          <p:cNvPr id="84" name="标题 4"/>
          <p:cNvSpPr txBox="1">
            <a:spLocks/>
          </p:cNvSpPr>
          <p:nvPr/>
        </p:nvSpPr>
        <p:spPr>
          <a:xfrm>
            <a:off x="5801844" y="2724832"/>
            <a:ext cx="5515793" cy="680600"/>
          </a:xfrm>
          <a:prstGeom prst="rect">
            <a:avLst/>
          </a:prstGeom>
        </p:spPr>
        <p:txBody>
          <a:bodyPr vert="horz" lIns="162441" tIns="81221" rIns="162441" bIns="8122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a:solidFill>
                  <a:srgbClr val="C00000"/>
                </a:solidFill>
                <a:latin typeface="+mn-lt"/>
                <a:ea typeface="+mn-ea"/>
                <a:cs typeface="+mn-ea"/>
                <a:sym typeface="+mn-lt"/>
              </a:rPr>
              <a:t>2018—2022</a:t>
            </a:r>
            <a:r>
              <a:rPr lang="zh-CN" altLang="en-US" sz="3200" b="1" dirty="0">
                <a:solidFill>
                  <a:srgbClr val="C00000"/>
                </a:solidFill>
                <a:latin typeface="+mn-lt"/>
                <a:ea typeface="+mn-ea"/>
                <a:cs typeface="+mn-ea"/>
                <a:sym typeface="+mn-lt"/>
              </a:rPr>
              <a:t>年</a:t>
            </a:r>
            <a:endParaRPr lang="en-US" altLang="zh-CN" sz="3200" b="1" dirty="0">
              <a:solidFill>
                <a:srgbClr val="C00000"/>
              </a:solidFill>
              <a:latin typeface="+mn-lt"/>
              <a:ea typeface="+mn-ea"/>
              <a:cs typeface="+mn-ea"/>
              <a:sym typeface="+mn-lt"/>
            </a:endParaRPr>
          </a:p>
          <a:p>
            <a:r>
              <a:rPr lang="zh-CN" altLang="en-US" sz="3200" b="1" dirty="0">
                <a:solidFill>
                  <a:srgbClr val="C00000"/>
                </a:solidFill>
                <a:latin typeface="+mn-lt"/>
                <a:ea typeface="+mn-ea"/>
                <a:cs typeface="+mn-ea"/>
                <a:sym typeface="+mn-lt"/>
              </a:rPr>
              <a:t>全国干部教育培训规划</a:t>
            </a:r>
          </a:p>
        </p:txBody>
      </p:sp>
      <p:sp>
        <p:nvSpPr>
          <p:cNvPr id="100" name="标题 4"/>
          <p:cNvSpPr txBox="1">
            <a:spLocks/>
          </p:cNvSpPr>
          <p:nvPr/>
        </p:nvSpPr>
        <p:spPr>
          <a:xfrm>
            <a:off x="7860663" y="1319799"/>
            <a:ext cx="1398154" cy="11765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6400" dirty="0">
                <a:solidFill>
                  <a:srgbClr val="C00000"/>
                </a:solidFill>
                <a:latin typeface="+mn-lt"/>
                <a:ea typeface="+mn-ea"/>
                <a:cs typeface="+mn-ea"/>
                <a:sym typeface="+mn-lt"/>
              </a:rPr>
              <a:t>03</a:t>
            </a:r>
            <a:endParaRPr lang="zh-CN" altLang="en-US" sz="3700" dirty="0">
              <a:solidFill>
                <a:srgbClr val="C00000"/>
              </a:solidFill>
              <a:latin typeface="+mn-lt"/>
              <a:ea typeface="+mn-ea"/>
              <a:cs typeface="+mn-ea"/>
              <a:sym typeface="+mn-lt"/>
            </a:endParaRPr>
          </a:p>
        </p:txBody>
      </p:sp>
      <p:grpSp>
        <p:nvGrpSpPr>
          <p:cNvPr id="135" name="组合 134"/>
          <p:cNvGrpSpPr/>
          <p:nvPr/>
        </p:nvGrpSpPr>
        <p:grpSpPr>
          <a:xfrm>
            <a:off x="10056616" y="4081996"/>
            <a:ext cx="1640802" cy="1191306"/>
            <a:chOff x="6935916" y="343637"/>
            <a:chExt cx="1713877" cy="1135367"/>
          </a:xfrm>
        </p:grpSpPr>
        <p:pic>
          <p:nvPicPr>
            <p:cNvPr id="136"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4" descr="C:\Users\Administrator\Desktop\线稿长城1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组合 5"/>
          <p:cNvGrpSpPr/>
          <p:nvPr/>
        </p:nvGrpSpPr>
        <p:grpSpPr>
          <a:xfrm>
            <a:off x="792367" y="1682555"/>
            <a:ext cx="2809220" cy="4339527"/>
            <a:chOff x="792367" y="1682555"/>
            <a:chExt cx="2809220" cy="4339527"/>
          </a:xfrm>
        </p:grpSpPr>
        <p:pic>
          <p:nvPicPr>
            <p:cNvPr id="122" name="Picture 7" descr="C:\Users\Administrator\Desktop\党政机关\素材\长城\矢量长城\132.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04358" y="5414104"/>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组合 77"/>
            <p:cNvGrpSpPr/>
            <p:nvPr/>
          </p:nvGrpSpPr>
          <p:grpSpPr>
            <a:xfrm>
              <a:off x="792367" y="3012747"/>
              <a:ext cx="2809220" cy="653809"/>
              <a:chOff x="614037" y="1022830"/>
              <a:chExt cx="3175331" cy="490243"/>
            </a:xfrm>
          </p:grpSpPr>
          <p:sp>
            <p:nvSpPr>
              <p:cNvPr id="89" name="TextBox 19"/>
              <p:cNvSpPr txBox="1"/>
              <p:nvPr/>
            </p:nvSpPr>
            <p:spPr>
              <a:xfrm>
                <a:off x="956750" y="1291766"/>
                <a:ext cx="2507472" cy="221307"/>
              </a:xfrm>
              <a:prstGeom prst="rect">
                <a:avLst/>
              </a:prstGeom>
              <a:noFill/>
              <a:ln>
                <a:noFill/>
              </a:ln>
              <a:effectLst/>
            </p:spPr>
            <p:txBody>
              <a:bodyPr wrap="none" rtlCol="0">
                <a:spAutoFit/>
              </a:bodyPr>
              <a:lstStyle/>
              <a:p>
                <a:pPr algn="ctr">
                  <a:lnSpc>
                    <a:spcPct val="120000"/>
                  </a:lnSpc>
                </a:pPr>
                <a:r>
                  <a:rPr lang="en-US" altLang="zh-CN" sz="1200" b="1" dirty="0">
                    <a:solidFill>
                      <a:srgbClr val="FDE6D3"/>
                    </a:solidFill>
                    <a:cs typeface="+mn-ea"/>
                    <a:sym typeface="+mn-lt"/>
                  </a:rPr>
                  <a:t>Communist Party of China</a:t>
                </a:r>
                <a:endParaRPr lang="zh-CN" altLang="en-US" sz="1200" b="1" dirty="0">
                  <a:solidFill>
                    <a:srgbClr val="FDE6D3"/>
                  </a:solidFill>
                  <a:cs typeface="+mn-ea"/>
                  <a:sym typeface="+mn-lt"/>
                </a:endParaRPr>
              </a:p>
            </p:txBody>
          </p:sp>
          <p:sp>
            <p:nvSpPr>
              <p:cNvPr id="90" name="TextBox 20"/>
              <p:cNvSpPr txBox="1"/>
              <p:nvPr/>
            </p:nvSpPr>
            <p:spPr>
              <a:xfrm>
                <a:off x="614037" y="1022830"/>
                <a:ext cx="3175331" cy="310061"/>
              </a:xfrm>
              <a:prstGeom prst="rect">
                <a:avLst/>
              </a:prstGeom>
              <a:noFill/>
              <a:effectLst/>
            </p:spPr>
            <p:txBody>
              <a:bodyPr wrap="square" rtlCol="0">
                <a:spAutoFit/>
              </a:bodyPr>
              <a:lstStyle/>
              <a:p>
                <a:pPr algn="ctr">
                  <a:lnSpc>
                    <a:spcPct val="120000"/>
                  </a:lnSpc>
                </a:pPr>
                <a:r>
                  <a:rPr lang="zh-CN" altLang="en-US" sz="1900" b="1" dirty="0">
                    <a:solidFill>
                      <a:srgbClr val="FDE6D3"/>
                    </a:solidFill>
                    <a:cs typeface="+mn-ea"/>
                    <a:sym typeface="+mn-lt"/>
                  </a:rPr>
                  <a:t>中国共产党</a:t>
                </a:r>
                <a:endParaRPr lang="en-US" altLang="zh-CN" sz="1900" b="1" dirty="0">
                  <a:solidFill>
                    <a:srgbClr val="FDE6D3"/>
                  </a:solidFill>
                  <a:cs typeface="+mn-ea"/>
                  <a:sym typeface="+mn-lt"/>
                </a:endParaRPr>
              </a:p>
            </p:txBody>
          </p:sp>
        </p:grpSp>
        <p:pic>
          <p:nvPicPr>
            <p:cNvPr id="123" name="Picture 3"/>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682565" y="1682555"/>
              <a:ext cx="1039765" cy="11232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组合 22"/>
          <p:cNvGrpSpPr/>
          <p:nvPr/>
        </p:nvGrpSpPr>
        <p:grpSpPr>
          <a:xfrm>
            <a:off x="-50435" y="-26590"/>
            <a:ext cx="12398739" cy="234537"/>
            <a:chOff x="46534" y="1260900"/>
            <a:chExt cx="12182715" cy="234538"/>
          </a:xfrm>
        </p:grpSpPr>
        <p:pic>
          <p:nvPicPr>
            <p:cNvPr id="24" name="Picture 5" descr="C:\Users\Administrator\Desktop\党政机关\素材\长城\矢量长城\线稿长城2.png"/>
            <p:cNvPicPr>
              <a:picLocks noChangeAspect="1" noChangeArrowheads="1"/>
            </p:cNvPicPr>
            <p:nvPr userDrawn="1"/>
          </p:nvPicPr>
          <p:blipFill rotWithShape="1">
            <a:blip r:embed="rId9" cstate="screen">
              <a:extLst>
                <a:ext uri="{28A0092B-C50C-407E-A947-70E740481C1C}">
                  <a14:useLocalDpi xmlns:a14="http://schemas.microsoft.com/office/drawing/2010/main"/>
                </a:ext>
              </a:extLst>
            </a:blip>
            <a:srcRect l="-1" b="-9915"/>
            <a:stretch/>
          </p:blipFill>
          <p:spPr bwMode="auto">
            <a:xfrm>
              <a:off x="6134112" y="1260900"/>
              <a:ext cx="6095137" cy="2345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C:\Users\Administrator\Desktop\党政机关\素材\长城\矢量长城\线稿长城2.png"/>
            <p:cNvPicPr>
              <a:picLocks noChangeAspect="1" noChangeArrowheads="1"/>
            </p:cNvPicPr>
            <p:nvPr userDrawn="1"/>
          </p:nvPicPr>
          <p:blipFill rotWithShape="1">
            <a:blip r:embed="rId9" cstate="screen">
              <a:extLst>
                <a:ext uri="{28A0092B-C50C-407E-A947-70E740481C1C}">
                  <a14:useLocalDpi xmlns:a14="http://schemas.microsoft.com/office/drawing/2010/main"/>
                </a:ext>
              </a:extLst>
            </a:blip>
            <a:srcRect l="-1" b="-9915"/>
            <a:stretch/>
          </p:blipFill>
          <p:spPr bwMode="auto">
            <a:xfrm flipH="1">
              <a:off x="46534" y="1260900"/>
              <a:ext cx="6095136" cy="2345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2627757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22" presetClass="entr" presetSubtype="4"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00"/>
                                        </p:tgtEl>
                                        <p:attrNameLst>
                                          <p:attrName>style.visibility</p:attrName>
                                        </p:attrNameLst>
                                      </p:cBhvr>
                                      <p:to>
                                        <p:strVal val="visible"/>
                                      </p:to>
                                    </p:set>
                                    <p:anim calcmode="lin" valueType="num">
                                      <p:cBhvr>
                                        <p:cTn id="21" dur="1000" fill="hold"/>
                                        <p:tgtEl>
                                          <p:spTgt spid="100"/>
                                        </p:tgtEl>
                                        <p:attrNameLst>
                                          <p:attrName>ppt_w</p:attrName>
                                        </p:attrNameLst>
                                      </p:cBhvr>
                                      <p:tavLst>
                                        <p:tav tm="0">
                                          <p:val>
                                            <p:fltVal val="0"/>
                                          </p:val>
                                        </p:tav>
                                        <p:tav tm="100000">
                                          <p:val>
                                            <p:strVal val="#ppt_w"/>
                                          </p:val>
                                        </p:tav>
                                      </p:tavLst>
                                    </p:anim>
                                    <p:anim calcmode="lin" valueType="num">
                                      <p:cBhvr>
                                        <p:cTn id="22" dur="1000" fill="hold"/>
                                        <p:tgtEl>
                                          <p:spTgt spid="100"/>
                                        </p:tgtEl>
                                        <p:attrNameLst>
                                          <p:attrName>ppt_h</p:attrName>
                                        </p:attrNameLst>
                                      </p:cBhvr>
                                      <p:tavLst>
                                        <p:tav tm="0">
                                          <p:val>
                                            <p:fltVal val="0"/>
                                          </p:val>
                                        </p:tav>
                                        <p:tav tm="100000">
                                          <p:val>
                                            <p:strVal val="#ppt_h"/>
                                          </p:val>
                                        </p:tav>
                                      </p:tavLst>
                                    </p:anim>
                                    <p:anim calcmode="lin" valueType="num">
                                      <p:cBhvr>
                                        <p:cTn id="23" dur="1000" fill="hold"/>
                                        <p:tgtEl>
                                          <p:spTgt spid="100"/>
                                        </p:tgtEl>
                                        <p:attrNameLst>
                                          <p:attrName>style.rotation</p:attrName>
                                        </p:attrNameLst>
                                      </p:cBhvr>
                                      <p:tavLst>
                                        <p:tav tm="0">
                                          <p:val>
                                            <p:fltVal val="90"/>
                                          </p:val>
                                        </p:tav>
                                        <p:tav tm="100000">
                                          <p:val>
                                            <p:fltVal val="0"/>
                                          </p:val>
                                        </p:tav>
                                      </p:tavLst>
                                    </p:anim>
                                    <p:animEffect transition="in" filter="fade">
                                      <p:cBhvr>
                                        <p:cTn id="24" dur="1000"/>
                                        <p:tgtEl>
                                          <p:spTgt spid="100"/>
                                        </p:tgtEl>
                                      </p:cBhvr>
                                    </p:animEffect>
                                  </p:childTnLst>
                                </p:cTn>
                              </p:par>
                            </p:childTnLst>
                          </p:cTn>
                        </p:par>
                        <p:par>
                          <p:cTn id="25" fill="hold">
                            <p:stCondLst>
                              <p:cond delay="2000"/>
                            </p:stCondLst>
                            <p:childTnLst>
                              <p:par>
                                <p:cTn id="26" presetID="2" presetClass="entr" presetSubtype="6" fill="hold" nodeType="afterEffect">
                                  <p:stCondLst>
                                    <p:cond delay="0"/>
                                  </p:stCondLst>
                                  <p:childTnLst>
                                    <p:set>
                                      <p:cBhvr>
                                        <p:cTn id="27" dur="1" fill="hold">
                                          <p:stCondLst>
                                            <p:cond delay="0"/>
                                          </p:stCondLst>
                                        </p:cTn>
                                        <p:tgtEl>
                                          <p:spTgt spid="135"/>
                                        </p:tgtEl>
                                        <p:attrNameLst>
                                          <p:attrName>style.visibility</p:attrName>
                                        </p:attrNameLst>
                                      </p:cBhvr>
                                      <p:to>
                                        <p:strVal val="visible"/>
                                      </p:to>
                                    </p:set>
                                    <p:anim calcmode="lin" valueType="num">
                                      <p:cBhvr additive="base">
                                        <p:cTn id="28" dur="1500" fill="hold"/>
                                        <p:tgtEl>
                                          <p:spTgt spid="135"/>
                                        </p:tgtEl>
                                        <p:attrNameLst>
                                          <p:attrName>ppt_x</p:attrName>
                                        </p:attrNameLst>
                                      </p:cBhvr>
                                      <p:tavLst>
                                        <p:tav tm="0">
                                          <p:val>
                                            <p:strVal val="1+#ppt_w/2"/>
                                          </p:val>
                                        </p:tav>
                                        <p:tav tm="100000">
                                          <p:val>
                                            <p:strVal val="#ppt_x"/>
                                          </p:val>
                                        </p:tav>
                                      </p:tavLst>
                                    </p:anim>
                                    <p:anim calcmode="lin" valueType="num">
                                      <p:cBhvr additive="base">
                                        <p:cTn id="29" dur="1500" fill="hold"/>
                                        <p:tgtEl>
                                          <p:spTgt spid="135"/>
                                        </p:tgtEl>
                                        <p:attrNameLst>
                                          <p:attrName>ppt_y</p:attrName>
                                        </p:attrNameLst>
                                      </p:cBhvr>
                                      <p:tavLst>
                                        <p:tav tm="0">
                                          <p:val>
                                            <p:strVal val="1+#ppt_h/2"/>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rot="10800000" flipH="1" flipV="1">
            <a:off x="72007" y="1725716"/>
            <a:ext cx="2926854" cy="5160462"/>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组合 73"/>
          <p:cNvGrpSpPr/>
          <p:nvPr/>
        </p:nvGrpSpPr>
        <p:grpSpPr>
          <a:xfrm>
            <a:off x="10300031" y="1574272"/>
            <a:ext cx="1568099" cy="1065493"/>
            <a:chOff x="6935916" y="343637"/>
            <a:chExt cx="1713877" cy="1135367"/>
          </a:xfrm>
        </p:grpSpPr>
        <p:pic>
          <p:nvPicPr>
            <p:cNvPr id="76"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文本占位符 1"/>
          <p:cNvSpPr>
            <a:spLocks noGrp="1"/>
          </p:cNvSpPr>
          <p:nvPr>
            <p:ph type="body" sz="quarter" idx="4294967295"/>
          </p:nvPr>
        </p:nvSpPr>
        <p:spPr>
          <a:xfrm>
            <a:off x="1505318" y="475100"/>
            <a:ext cx="5616623" cy="575867"/>
          </a:xfrm>
          <a:prstGeom prst="rect">
            <a:avLst/>
          </a:prstGeom>
        </p:spPr>
        <p:txBody>
          <a:bodyPr>
            <a:noAutofit/>
          </a:bodyPr>
          <a:lstStyle/>
          <a:p>
            <a:r>
              <a:rPr lang="en-US" altLang="zh-CN" sz="1800" b="0" dirty="0">
                <a:solidFill>
                  <a:srgbClr val="C00000"/>
                </a:solidFill>
                <a:cs typeface="+mn-ea"/>
                <a:sym typeface="+mn-lt"/>
              </a:rPr>
              <a:t>2017</a:t>
            </a:r>
            <a:r>
              <a:rPr lang="zh-CN" altLang="en-US" sz="1800" b="0" dirty="0">
                <a:solidFill>
                  <a:srgbClr val="C00000"/>
                </a:solidFill>
                <a:cs typeface="+mn-ea"/>
                <a:sym typeface="+mn-lt"/>
              </a:rPr>
              <a:t>基层党委党支部工作汇报</a:t>
            </a:r>
          </a:p>
        </p:txBody>
      </p:sp>
      <p:sp>
        <p:nvSpPr>
          <p:cNvPr id="17" name="矩形 16"/>
          <p:cNvSpPr/>
          <p:nvPr/>
        </p:nvSpPr>
        <p:spPr>
          <a:xfrm>
            <a:off x="2984772" y="3645818"/>
            <a:ext cx="8340914" cy="851323"/>
          </a:xfrm>
          <a:prstGeom prst="rect">
            <a:avLst/>
          </a:prstGeom>
        </p:spPr>
        <p:txBody>
          <a:bodyPr wrap="square" lIns="68580" tIns="34290" rIns="68580" bIns="34290">
            <a:spAutoFit/>
          </a:bodyPr>
          <a:lstStyle/>
          <a:p>
            <a:pPr>
              <a:lnSpc>
                <a:spcPct val="150000"/>
              </a:lnSpc>
            </a:pPr>
            <a:r>
              <a:rPr lang="zh-CN" altLang="en-US" sz="1800" dirty="0">
                <a:solidFill>
                  <a:srgbClr val="C00000"/>
                </a:solidFill>
                <a:cs typeface="+mn-ea"/>
                <a:sym typeface="+mn-lt"/>
              </a:rPr>
              <a:t>中共中央政治局</a:t>
            </a:r>
            <a:r>
              <a:rPr lang="en-US" altLang="zh-CN" sz="1800" dirty="0">
                <a:solidFill>
                  <a:srgbClr val="C00000"/>
                </a:solidFill>
                <a:cs typeface="+mn-ea"/>
                <a:sym typeface="+mn-lt"/>
              </a:rPr>
              <a:t>9</a:t>
            </a:r>
            <a:r>
              <a:rPr lang="zh-CN" altLang="en-US" sz="1800" dirty="0">
                <a:solidFill>
                  <a:srgbClr val="C00000"/>
                </a:solidFill>
                <a:cs typeface="+mn-ea"/>
                <a:sym typeface="+mn-lt"/>
              </a:rPr>
              <a:t>月</a:t>
            </a:r>
            <a:r>
              <a:rPr lang="en-US" altLang="zh-CN" sz="1800" dirty="0">
                <a:solidFill>
                  <a:srgbClr val="C00000"/>
                </a:solidFill>
                <a:cs typeface="+mn-ea"/>
                <a:sym typeface="+mn-lt"/>
              </a:rPr>
              <a:t>21</a:t>
            </a:r>
            <a:r>
              <a:rPr lang="zh-CN" altLang="en-US" sz="1800" dirty="0">
                <a:solidFill>
                  <a:srgbClr val="C00000"/>
                </a:solidFill>
                <a:cs typeface="+mn-ea"/>
                <a:sym typeface="+mn-lt"/>
              </a:rPr>
              <a:t>日召开会议，审议</a:t>
            </a:r>
            <a:r>
              <a:rPr lang="en-US" altLang="zh-CN" sz="1800" dirty="0">
                <a:solidFill>
                  <a:srgbClr val="C00000"/>
                </a:solidFill>
                <a:cs typeface="+mn-ea"/>
                <a:sym typeface="+mn-lt"/>
              </a:rPr>
              <a:t>《</a:t>
            </a:r>
            <a:r>
              <a:rPr lang="zh-CN" altLang="en-US" sz="1800" dirty="0">
                <a:solidFill>
                  <a:srgbClr val="C00000"/>
                </a:solidFill>
                <a:cs typeface="+mn-ea"/>
                <a:sym typeface="+mn-lt"/>
              </a:rPr>
              <a:t>中国共产党支部工作条例（试行）</a:t>
            </a:r>
            <a:r>
              <a:rPr lang="en-US" altLang="zh-CN" sz="1800" dirty="0">
                <a:solidFill>
                  <a:srgbClr val="C00000"/>
                </a:solidFill>
                <a:cs typeface="+mn-ea"/>
                <a:sym typeface="+mn-lt"/>
              </a:rPr>
              <a:t>》</a:t>
            </a:r>
            <a:r>
              <a:rPr lang="zh-CN" altLang="en-US" sz="1800" dirty="0">
                <a:solidFill>
                  <a:srgbClr val="C00000"/>
                </a:solidFill>
                <a:cs typeface="+mn-ea"/>
                <a:sym typeface="+mn-lt"/>
              </a:rPr>
              <a:t>和</a:t>
            </a:r>
            <a:r>
              <a:rPr lang="en-US" altLang="zh-CN" sz="1800" dirty="0">
                <a:solidFill>
                  <a:srgbClr val="C00000"/>
                </a:solidFill>
                <a:cs typeface="+mn-ea"/>
                <a:sym typeface="+mn-lt"/>
              </a:rPr>
              <a:t>《2018</a:t>
            </a:r>
            <a:r>
              <a:rPr lang="zh-CN" altLang="en-US" sz="1800" dirty="0">
                <a:solidFill>
                  <a:srgbClr val="C00000"/>
                </a:solidFill>
                <a:cs typeface="+mn-ea"/>
                <a:sym typeface="+mn-lt"/>
              </a:rPr>
              <a:t>－</a:t>
            </a:r>
            <a:r>
              <a:rPr lang="en-US" altLang="zh-CN" sz="1800" dirty="0">
                <a:solidFill>
                  <a:srgbClr val="C00000"/>
                </a:solidFill>
                <a:cs typeface="+mn-ea"/>
                <a:sym typeface="+mn-lt"/>
              </a:rPr>
              <a:t>2022</a:t>
            </a:r>
            <a:r>
              <a:rPr lang="zh-CN" altLang="en-US" sz="1800" dirty="0">
                <a:solidFill>
                  <a:srgbClr val="C00000"/>
                </a:solidFill>
                <a:cs typeface="+mn-ea"/>
                <a:sym typeface="+mn-lt"/>
              </a:rPr>
              <a:t>年全国干部教育培训规划</a:t>
            </a:r>
            <a:r>
              <a:rPr lang="en-US" altLang="zh-CN" sz="1800" dirty="0">
                <a:solidFill>
                  <a:srgbClr val="C00000"/>
                </a:solidFill>
                <a:cs typeface="+mn-ea"/>
                <a:sym typeface="+mn-lt"/>
              </a:rPr>
              <a:t>》</a:t>
            </a:r>
            <a:r>
              <a:rPr lang="zh-CN" altLang="en-US" sz="1800" dirty="0">
                <a:solidFill>
                  <a:srgbClr val="C00000"/>
                </a:solidFill>
                <a:cs typeface="+mn-ea"/>
                <a:sym typeface="+mn-lt"/>
              </a:rPr>
              <a:t>。中共中央总书记习近平主持会议。</a:t>
            </a:r>
          </a:p>
        </p:txBody>
      </p:sp>
      <p:sp>
        <p:nvSpPr>
          <p:cNvPr id="18" name="文本框 11"/>
          <p:cNvSpPr txBox="1"/>
          <p:nvPr/>
        </p:nvSpPr>
        <p:spPr>
          <a:xfrm>
            <a:off x="4006974" y="2639765"/>
            <a:ext cx="6602507" cy="500137"/>
          </a:xfrm>
          <a:prstGeom prst="rect">
            <a:avLst/>
          </a:prstGeom>
          <a:noFill/>
        </p:spPr>
        <p:txBody>
          <a:bodyPr wrap="square" lIns="68580" tIns="34290" rIns="68580" bIns="34290" rtlCol="0">
            <a:spAutoFit/>
          </a:bodyPr>
          <a:lstStyle/>
          <a:p>
            <a:pPr algn="ctr"/>
            <a:r>
              <a:rPr lang="en-US" altLang="zh-CN" sz="2800" b="1" dirty="0">
                <a:solidFill>
                  <a:srgbClr val="C00000"/>
                </a:solidFill>
                <a:effectLst>
                  <a:reflection blurRad="6350" stA="55000" endA="300" endPos="45500" dir="5400000" sy="-100000" algn="bl" rotWithShape="0"/>
                </a:effectLst>
                <a:cs typeface="+mn-ea"/>
                <a:sym typeface="+mn-lt"/>
              </a:rPr>
              <a:t>2018—2022</a:t>
            </a:r>
            <a:r>
              <a:rPr lang="zh-CN" altLang="en-US" sz="2800" b="1" dirty="0">
                <a:solidFill>
                  <a:srgbClr val="C00000"/>
                </a:solidFill>
                <a:effectLst>
                  <a:reflection blurRad="6350" stA="55000" endA="300" endPos="45500" dir="5400000" sy="-100000" algn="bl" rotWithShape="0"/>
                </a:effectLst>
                <a:cs typeface="+mn-ea"/>
                <a:sym typeface="+mn-lt"/>
              </a:rPr>
              <a:t>年全国干部教育培训规划</a:t>
            </a:r>
          </a:p>
        </p:txBody>
      </p:sp>
    </p:spTree>
    <p:extLst>
      <p:ext uri="{BB962C8B-B14F-4D97-AF65-F5344CB8AC3E}">
        <p14:creationId xmlns:p14="http://schemas.microsoft.com/office/powerpoint/2010/main" val="1985049048"/>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6" fill="hold" nodeType="after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1500" fill="hold"/>
                                        <p:tgtEl>
                                          <p:spTgt spid="74"/>
                                        </p:tgtEl>
                                        <p:attrNameLst>
                                          <p:attrName>ppt_x</p:attrName>
                                        </p:attrNameLst>
                                      </p:cBhvr>
                                      <p:tavLst>
                                        <p:tav tm="0">
                                          <p:val>
                                            <p:strVal val="1+#ppt_w/2"/>
                                          </p:val>
                                        </p:tav>
                                        <p:tav tm="100000">
                                          <p:val>
                                            <p:strVal val="#ppt_x"/>
                                          </p:val>
                                        </p:tav>
                                      </p:tavLst>
                                    </p:anim>
                                    <p:anim calcmode="lin" valueType="num">
                                      <p:cBhvr additive="base">
                                        <p:cTn id="20" dur="1500" fill="hold"/>
                                        <p:tgtEl>
                                          <p:spTgt spid="74"/>
                                        </p:tgtEl>
                                        <p:attrNameLst>
                                          <p:attrName>ppt_y</p:attrName>
                                        </p:attrNameLst>
                                      </p:cBhvr>
                                      <p:tavLst>
                                        <p:tav tm="0">
                                          <p:val>
                                            <p:strVal val="1+#ppt_h/2"/>
                                          </p:val>
                                        </p:tav>
                                        <p:tav tm="100000">
                                          <p:val>
                                            <p:strVal val="#ppt_y"/>
                                          </p:val>
                                        </p:tav>
                                      </p:tavLst>
                                    </p:anim>
                                  </p:childTnLst>
                                </p:cTn>
                              </p:par>
                            </p:childTnLst>
                          </p:cTn>
                        </p:par>
                        <p:par>
                          <p:cTn id="21" fill="hold">
                            <p:stCondLst>
                              <p:cond delay="3500"/>
                            </p:stCondLst>
                            <p:childTnLst>
                              <p:par>
                                <p:cTn id="22" presetID="22" presetClass="entr" presetSubtype="8" fill="hold" grpId="0" nodeType="afterEffect">
                                  <p:stCondLst>
                                    <p:cond delay="0"/>
                                  </p:stCondLst>
                                  <p:iterate type="lt">
                                    <p:tmPct val="30000"/>
                                  </p:iterate>
                                  <p:childTnLst>
                                    <p:set>
                                      <p:cBhvr>
                                        <p:cTn id="23" dur="1" fill="hold">
                                          <p:stCondLst>
                                            <p:cond delay="0"/>
                                          </p:stCondLst>
                                        </p:cTn>
                                        <p:tgtEl>
                                          <p:spTgt spid="17"/>
                                        </p:tgtEl>
                                        <p:attrNameLst>
                                          <p:attrName>style.visibility</p:attrName>
                                        </p:attrNameLst>
                                      </p:cBhvr>
                                      <p:to>
                                        <p:strVal val="visible"/>
                                      </p:to>
                                    </p:set>
                                    <p:animEffect transition="in" filter="wipe(left)">
                                      <p:cBhvr>
                                        <p:cTn id="24"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73547" y="0"/>
            <a:ext cx="5290915" cy="7037599"/>
            <a:chOff x="-673547" y="0"/>
            <a:chExt cx="5290915" cy="7037599"/>
          </a:xfrm>
        </p:grpSpPr>
        <p:sp>
          <p:nvSpPr>
            <p:cNvPr id="77" name="梯形 76"/>
            <p:cNvSpPr/>
            <p:nvPr/>
          </p:nvSpPr>
          <p:spPr>
            <a:xfrm>
              <a:off x="165" y="0"/>
              <a:ext cx="4456924" cy="6859588"/>
            </a:xfrm>
            <a:prstGeom prst="trapezoid">
              <a:avLst>
                <a:gd name="adj" fmla="val 1441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dirty="0">
                <a:cs typeface="+mn-ea"/>
                <a:sym typeface="+mn-lt"/>
              </a:endParaRPr>
            </a:p>
          </p:txBody>
        </p:sp>
        <p:pic>
          <p:nvPicPr>
            <p:cNvPr id="26"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rot="10800000" flipH="1" flipV="1">
              <a:off x="-673547" y="3160505"/>
              <a:ext cx="5290915" cy="3877094"/>
            </a:xfrm>
            <a:prstGeom prst="rect">
              <a:avLst/>
            </a:prstGeom>
            <a:noFill/>
            <a:extLst>
              <a:ext uri="{909E8E84-426E-40DD-AFC4-6F175D3DCCD1}">
                <a14:hiddenFill xmlns:a14="http://schemas.microsoft.com/office/drawing/2010/main">
                  <a:solidFill>
                    <a:srgbClr val="FFFFFF"/>
                  </a:solidFill>
                </a14:hiddenFill>
              </a:ext>
            </a:extLst>
          </p:spPr>
        </p:pic>
      </p:grpSp>
      <p:pic>
        <p:nvPicPr>
          <p:cNvPr id="75" name="Picture 5"/>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4393208" y="2707441"/>
            <a:ext cx="7822677" cy="4151529"/>
          </a:xfrm>
          <a:prstGeom prst="rect">
            <a:avLst/>
          </a:prstGeom>
          <a:noFill/>
          <a:extLst>
            <a:ext uri="{909E8E84-426E-40DD-AFC4-6F175D3DCCD1}">
              <a14:hiddenFill xmlns:a14="http://schemas.microsoft.com/office/drawing/2010/main">
                <a:solidFill>
                  <a:srgbClr val="FFFFFF"/>
                </a:solidFill>
              </a14:hiddenFill>
            </a:ext>
          </a:extLst>
        </p:spPr>
      </p:pic>
      <p:sp>
        <p:nvSpPr>
          <p:cNvPr id="84" name="标题 4"/>
          <p:cNvSpPr txBox="1">
            <a:spLocks/>
          </p:cNvSpPr>
          <p:nvPr/>
        </p:nvSpPr>
        <p:spPr>
          <a:xfrm>
            <a:off x="5801844" y="2724832"/>
            <a:ext cx="5515793" cy="680600"/>
          </a:xfrm>
          <a:prstGeom prst="rect">
            <a:avLst/>
          </a:prstGeom>
        </p:spPr>
        <p:txBody>
          <a:bodyPr vert="horz" lIns="162441" tIns="81221" rIns="162441" bIns="8122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solidFill>
                  <a:srgbClr val="C00000"/>
                </a:solidFill>
                <a:latin typeface="+mn-lt"/>
                <a:ea typeface="+mn-ea"/>
                <a:cs typeface="+mn-ea"/>
                <a:sym typeface="+mn-lt"/>
              </a:rPr>
              <a:t>会议亮点、指明方向</a:t>
            </a:r>
          </a:p>
        </p:txBody>
      </p:sp>
      <p:sp>
        <p:nvSpPr>
          <p:cNvPr id="100" name="标题 4"/>
          <p:cNvSpPr txBox="1">
            <a:spLocks/>
          </p:cNvSpPr>
          <p:nvPr/>
        </p:nvSpPr>
        <p:spPr>
          <a:xfrm>
            <a:off x="7860663" y="1319799"/>
            <a:ext cx="1398154" cy="11765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6400" dirty="0">
                <a:solidFill>
                  <a:srgbClr val="C00000"/>
                </a:solidFill>
                <a:latin typeface="+mn-lt"/>
                <a:ea typeface="+mn-ea"/>
                <a:cs typeface="+mn-ea"/>
                <a:sym typeface="+mn-lt"/>
              </a:rPr>
              <a:t>04</a:t>
            </a:r>
            <a:endParaRPr lang="zh-CN" altLang="en-US" sz="3700" dirty="0">
              <a:solidFill>
                <a:srgbClr val="C00000"/>
              </a:solidFill>
              <a:latin typeface="+mn-lt"/>
              <a:ea typeface="+mn-ea"/>
              <a:cs typeface="+mn-ea"/>
              <a:sym typeface="+mn-lt"/>
            </a:endParaRPr>
          </a:p>
        </p:txBody>
      </p:sp>
      <p:grpSp>
        <p:nvGrpSpPr>
          <p:cNvPr id="135" name="组合 134"/>
          <p:cNvGrpSpPr/>
          <p:nvPr/>
        </p:nvGrpSpPr>
        <p:grpSpPr>
          <a:xfrm>
            <a:off x="10056616" y="4081996"/>
            <a:ext cx="1640802" cy="1191306"/>
            <a:chOff x="6935916" y="343637"/>
            <a:chExt cx="1713877" cy="1135367"/>
          </a:xfrm>
        </p:grpSpPr>
        <p:pic>
          <p:nvPicPr>
            <p:cNvPr id="136"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4" descr="C:\Users\Administrator\Desktop\线稿长城1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组合 5"/>
          <p:cNvGrpSpPr/>
          <p:nvPr/>
        </p:nvGrpSpPr>
        <p:grpSpPr>
          <a:xfrm>
            <a:off x="792367" y="1682555"/>
            <a:ext cx="2809220" cy="4339527"/>
            <a:chOff x="792367" y="1682555"/>
            <a:chExt cx="2809220" cy="4339527"/>
          </a:xfrm>
        </p:grpSpPr>
        <p:pic>
          <p:nvPicPr>
            <p:cNvPr id="122" name="Picture 7" descr="C:\Users\Administrator\Desktop\党政机关\素材\长城\矢量长城\132.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04358" y="5414104"/>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组合 77"/>
            <p:cNvGrpSpPr/>
            <p:nvPr/>
          </p:nvGrpSpPr>
          <p:grpSpPr>
            <a:xfrm>
              <a:off x="792367" y="3012747"/>
              <a:ext cx="2809220" cy="653809"/>
              <a:chOff x="614037" y="1022830"/>
              <a:chExt cx="3175331" cy="490243"/>
            </a:xfrm>
          </p:grpSpPr>
          <p:sp>
            <p:nvSpPr>
              <p:cNvPr id="89" name="TextBox 19"/>
              <p:cNvSpPr txBox="1"/>
              <p:nvPr/>
            </p:nvSpPr>
            <p:spPr>
              <a:xfrm>
                <a:off x="956750" y="1291766"/>
                <a:ext cx="2507472" cy="221307"/>
              </a:xfrm>
              <a:prstGeom prst="rect">
                <a:avLst/>
              </a:prstGeom>
              <a:noFill/>
              <a:ln>
                <a:noFill/>
              </a:ln>
              <a:effectLst/>
            </p:spPr>
            <p:txBody>
              <a:bodyPr wrap="none" rtlCol="0">
                <a:spAutoFit/>
              </a:bodyPr>
              <a:lstStyle/>
              <a:p>
                <a:pPr algn="ctr">
                  <a:lnSpc>
                    <a:spcPct val="120000"/>
                  </a:lnSpc>
                </a:pPr>
                <a:r>
                  <a:rPr lang="en-US" altLang="zh-CN" sz="1200" b="1" dirty="0">
                    <a:solidFill>
                      <a:srgbClr val="FDE6D3"/>
                    </a:solidFill>
                    <a:cs typeface="+mn-ea"/>
                    <a:sym typeface="+mn-lt"/>
                  </a:rPr>
                  <a:t>Communist Party of China</a:t>
                </a:r>
                <a:endParaRPr lang="zh-CN" altLang="en-US" sz="1200" b="1" dirty="0">
                  <a:solidFill>
                    <a:srgbClr val="FDE6D3"/>
                  </a:solidFill>
                  <a:cs typeface="+mn-ea"/>
                  <a:sym typeface="+mn-lt"/>
                </a:endParaRPr>
              </a:p>
            </p:txBody>
          </p:sp>
          <p:sp>
            <p:nvSpPr>
              <p:cNvPr id="90" name="TextBox 20"/>
              <p:cNvSpPr txBox="1"/>
              <p:nvPr/>
            </p:nvSpPr>
            <p:spPr>
              <a:xfrm>
                <a:off x="614037" y="1022830"/>
                <a:ext cx="3175331" cy="310061"/>
              </a:xfrm>
              <a:prstGeom prst="rect">
                <a:avLst/>
              </a:prstGeom>
              <a:noFill/>
              <a:effectLst/>
            </p:spPr>
            <p:txBody>
              <a:bodyPr wrap="square" rtlCol="0">
                <a:spAutoFit/>
              </a:bodyPr>
              <a:lstStyle/>
              <a:p>
                <a:pPr algn="ctr">
                  <a:lnSpc>
                    <a:spcPct val="120000"/>
                  </a:lnSpc>
                </a:pPr>
                <a:r>
                  <a:rPr lang="zh-CN" altLang="en-US" sz="1900" b="1" dirty="0">
                    <a:solidFill>
                      <a:srgbClr val="FDE6D3"/>
                    </a:solidFill>
                    <a:cs typeface="+mn-ea"/>
                    <a:sym typeface="+mn-lt"/>
                  </a:rPr>
                  <a:t>中国共产党</a:t>
                </a:r>
                <a:endParaRPr lang="en-US" altLang="zh-CN" sz="1900" b="1" dirty="0">
                  <a:solidFill>
                    <a:srgbClr val="FDE6D3"/>
                  </a:solidFill>
                  <a:cs typeface="+mn-ea"/>
                  <a:sym typeface="+mn-lt"/>
                </a:endParaRPr>
              </a:p>
            </p:txBody>
          </p:sp>
        </p:grpSp>
        <p:pic>
          <p:nvPicPr>
            <p:cNvPr id="123" name="Picture 3"/>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682565" y="1682555"/>
              <a:ext cx="1039765" cy="11232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组合 22"/>
          <p:cNvGrpSpPr/>
          <p:nvPr/>
        </p:nvGrpSpPr>
        <p:grpSpPr>
          <a:xfrm>
            <a:off x="-50435" y="-26590"/>
            <a:ext cx="12398739" cy="234537"/>
            <a:chOff x="46534" y="1260900"/>
            <a:chExt cx="12182715" cy="234538"/>
          </a:xfrm>
        </p:grpSpPr>
        <p:pic>
          <p:nvPicPr>
            <p:cNvPr id="24" name="Picture 5" descr="C:\Users\Administrator\Desktop\党政机关\素材\长城\矢量长城\线稿长城2.png"/>
            <p:cNvPicPr>
              <a:picLocks noChangeAspect="1" noChangeArrowheads="1"/>
            </p:cNvPicPr>
            <p:nvPr userDrawn="1"/>
          </p:nvPicPr>
          <p:blipFill rotWithShape="1">
            <a:blip r:embed="rId9" cstate="screen">
              <a:extLst>
                <a:ext uri="{28A0092B-C50C-407E-A947-70E740481C1C}">
                  <a14:useLocalDpi xmlns:a14="http://schemas.microsoft.com/office/drawing/2010/main"/>
                </a:ext>
              </a:extLst>
            </a:blip>
            <a:srcRect l="-1" b="-9915"/>
            <a:stretch/>
          </p:blipFill>
          <p:spPr bwMode="auto">
            <a:xfrm>
              <a:off x="6134112" y="1260900"/>
              <a:ext cx="6095137" cy="2345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C:\Users\Administrator\Desktop\党政机关\素材\长城\矢量长城\线稿长城2.png"/>
            <p:cNvPicPr>
              <a:picLocks noChangeAspect="1" noChangeArrowheads="1"/>
            </p:cNvPicPr>
            <p:nvPr userDrawn="1"/>
          </p:nvPicPr>
          <p:blipFill rotWithShape="1">
            <a:blip r:embed="rId9" cstate="screen">
              <a:extLst>
                <a:ext uri="{28A0092B-C50C-407E-A947-70E740481C1C}">
                  <a14:useLocalDpi xmlns:a14="http://schemas.microsoft.com/office/drawing/2010/main"/>
                </a:ext>
              </a:extLst>
            </a:blip>
            <a:srcRect l="-1" b="-9915"/>
            <a:stretch/>
          </p:blipFill>
          <p:spPr bwMode="auto">
            <a:xfrm flipH="1">
              <a:off x="46534" y="1260900"/>
              <a:ext cx="6095136" cy="2345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6321640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22" presetClass="entr" presetSubtype="4"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00"/>
                                        </p:tgtEl>
                                        <p:attrNameLst>
                                          <p:attrName>style.visibility</p:attrName>
                                        </p:attrNameLst>
                                      </p:cBhvr>
                                      <p:to>
                                        <p:strVal val="visible"/>
                                      </p:to>
                                    </p:set>
                                    <p:anim calcmode="lin" valueType="num">
                                      <p:cBhvr>
                                        <p:cTn id="21" dur="1000" fill="hold"/>
                                        <p:tgtEl>
                                          <p:spTgt spid="100"/>
                                        </p:tgtEl>
                                        <p:attrNameLst>
                                          <p:attrName>ppt_w</p:attrName>
                                        </p:attrNameLst>
                                      </p:cBhvr>
                                      <p:tavLst>
                                        <p:tav tm="0">
                                          <p:val>
                                            <p:fltVal val="0"/>
                                          </p:val>
                                        </p:tav>
                                        <p:tav tm="100000">
                                          <p:val>
                                            <p:strVal val="#ppt_w"/>
                                          </p:val>
                                        </p:tav>
                                      </p:tavLst>
                                    </p:anim>
                                    <p:anim calcmode="lin" valueType="num">
                                      <p:cBhvr>
                                        <p:cTn id="22" dur="1000" fill="hold"/>
                                        <p:tgtEl>
                                          <p:spTgt spid="100"/>
                                        </p:tgtEl>
                                        <p:attrNameLst>
                                          <p:attrName>ppt_h</p:attrName>
                                        </p:attrNameLst>
                                      </p:cBhvr>
                                      <p:tavLst>
                                        <p:tav tm="0">
                                          <p:val>
                                            <p:fltVal val="0"/>
                                          </p:val>
                                        </p:tav>
                                        <p:tav tm="100000">
                                          <p:val>
                                            <p:strVal val="#ppt_h"/>
                                          </p:val>
                                        </p:tav>
                                      </p:tavLst>
                                    </p:anim>
                                    <p:anim calcmode="lin" valueType="num">
                                      <p:cBhvr>
                                        <p:cTn id="23" dur="1000" fill="hold"/>
                                        <p:tgtEl>
                                          <p:spTgt spid="100"/>
                                        </p:tgtEl>
                                        <p:attrNameLst>
                                          <p:attrName>style.rotation</p:attrName>
                                        </p:attrNameLst>
                                      </p:cBhvr>
                                      <p:tavLst>
                                        <p:tav tm="0">
                                          <p:val>
                                            <p:fltVal val="90"/>
                                          </p:val>
                                        </p:tav>
                                        <p:tav tm="100000">
                                          <p:val>
                                            <p:fltVal val="0"/>
                                          </p:val>
                                        </p:tav>
                                      </p:tavLst>
                                    </p:anim>
                                    <p:animEffect transition="in" filter="fade">
                                      <p:cBhvr>
                                        <p:cTn id="24" dur="1000"/>
                                        <p:tgtEl>
                                          <p:spTgt spid="100"/>
                                        </p:tgtEl>
                                      </p:cBhvr>
                                    </p:animEffect>
                                  </p:childTnLst>
                                </p:cTn>
                              </p:par>
                            </p:childTnLst>
                          </p:cTn>
                        </p:par>
                        <p:par>
                          <p:cTn id="25" fill="hold">
                            <p:stCondLst>
                              <p:cond delay="2000"/>
                            </p:stCondLst>
                            <p:childTnLst>
                              <p:par>
                                <p:cTn id="26" presetID="2" presetClass="entr" presetSubtype="6" fill="hold" nodeType="afterEffect">
                                  <p:stCondLst>
                                    <p:cond delay="0"/>
                                  </p:stCondLst>
                                  <p:childTnLst>
                                    <p:set>
                                      <p:cBhvr>
                                        <p:cTn id="27" dur="1" fill="hold">
                                          <p:stCondLst>
                                            <p:cond delay="0"/>
                                          </p:stCondLst>
                                        </p:cTn>
                                        <p:tgtEl>
                                          <p:spTgt spid="135"/>
                                        </p:tgtEl>
                                        <p:attrNameLst>
                                          <p:attrName>style.visibility</p:attrName>
                                        </p:attrNameLst>
                                      </p:cBhvr>
                                      <p:to>
                                        <p:strVal val="visible"/>
                                      </p:to>
                                    </p:set>
                                    <p:anim calcmode="lin" valueType="num">
                                      <p:cBhvr additive="base">
                                        <p:cTn id="28" dur="1500" fill="hold"/>
                                        <p:tgtEl>
                                          <p:spTgt spid="135"/>
                                        </p:tgtEl>
                                        <p:attrNameLst>
                                          <p:attrName>ppt_x</p:attrName>
                                        </p:attrNameLst>
                                      </p:cBhvr>
                                      <p:tavLst>
                                        <p:tav tm="0">
                                          <p:val>
                                            <p:strVal val="1+#ppt_w/2"/>
                                          </p:val>
                                        </p:tav>
                                        <p:tav tm="100000">
                                          <p:val>
                                            <p:strVal val="#ppt_x"/>
                                          </p:val>
                                        </p:tav>
                                      </p:tavLst>
                                    </p:anim>
                                    <p:anim calcmode="lin" valueType="num">
                                      <p:cBhvr additive="base">
                                        <p:cTn id="29" dur="1500" fill="hold"/>
                                        <p:tgtEl>
                                          <p:spTgt spid="135"/>
                                        </p:tgtEl>
                                        <p:attrNameLst>
                                          <p:attrName>ppt_y</p:attrName>
                                        </p:attrNameLst>
                                      </p:cBhvr>
                                      <p:tavLst>
                                        <p:tav tm="0">
                                          <p:val>
                                            <p:strVal val="1+#ppt_h/2"/>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 xmlns:a16="http://schemas.microsoft.com/office/drawing/2014/main" id="{A44870E2-7C42-47BA-8234-F7EB39459C1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pic>
        <p:nvPicPr>
          <p:cNvPr id="18"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593801" y="4293890"/>
            <a:ext cx="1203830" cy="1050868"/>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0" y="6212"/>
            <a:ext cx="12238924" cy="260708"/>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
          <p:cNvSpPr/>
          <p:nvPr/>
        </p:nvSpPr>
        <p:spPr>
          <a:xfrm>
            <a:off x="4006974" y="1282341"/>
            <a:ext cx="4176464" cy="707293"/>
          </a:xfrm>
          <a:prstGeom prst="roundRect">
            <a:avLst>
              <a:gd name="adj" fmla="val 50000"/>
            </a:avLst>
          </a:prstGeom>
          <a:solidFill>
            <a:srgbClr val="FDE9D5"/>
          </a:solidFill>
          <a:ln w="38100">
            <a:solidFill>
              <a:srgbClr val="CC0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C00000"/>
              </a:solidFill>
              <a:cs typeface="+mn-ea"/>
              <a:sym typeface="+mn-lt"/>
            </a:endParaRPr>
          </a:p>
        </p:txBody>
      </p:sp>
      <p:sp>
        <p:nvSpPr>
          <p:cNvPr id="13" name="文本框 33"/>
          <p:cNvSpPr txBox="1"/>
          <p:nvPr/>
        </p:nvSpPr>
        <p:spPr>
          <a:xfrm>
            <a:off x="4672597" y="1060982"/>
            <a:ext cx="3006785" cy="928652"/>
          </a:xfrm>
          <a:prstGeom prst="rect">
            <a:avLst/>
          </a:prstGeom>
          <a:noFill/>
        </p:spPr>
        <p:txBody>
          <a:bodyPr wrap="none" rtlCol="0">
            <a:spAutoFit/>
          </a:bodyPr>
          <a:lstStyle/>
          <a:p>
            <a:pPr>
              <a:lnSpc>
                <a:spcPct val="200000"/>
              </a:lnSpc>
            </a:pPr>
            <a:r>
              <a:rPr lang="zh-CN" altLang="en-US" sz="3200" b="1" dirty="0">
                <a:solidFill>
                  <a:srgbClr val="C00000"/>
                </a:solidFill>
                <a:cs typeface="+mn-ea"/>
                <a:sym typeface="+mn-lt"/>
              </a:rPr>
              <a:t>前言</a:t>
            </a:r>
            <a:r>
              <a:rPr lang="en-US" altLang="zh-CN" sz="3200" b="1" dirty="0">
                <a:solidFill>
                  <a:srgbClr val="C00000"/>
                </a:solidFill>
                <a:cs typeface="+mn-ea"/>
                <a:sym typeface="+mn-lt"/>
              </a:rPr>
              <a:t>/PREFACE</a:t>
            </a:r>
            <a:endParaRPr lang="en-GB" altLang="zh-CN" sz="3200" b="1" dirty="0">
              <a:solidFill>
                <a:srgbClr val="C00000"/>
              </a:solidFill>
              <a:cs typeface="+mn-ea"/>
              <a:sym typeface="+mn-lt"/>
            </a:endParaRPr>
          </a:p>
        </p:txBody>
      </p:sp>
      <p:pic>
        <p:nvPicPr>
          <p:cNvPr id="15" name="图片 1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49591" y="435185"/>
            <a:ext cx="2822420" cy="847156"/>
          </a:xfrm>
          <a:prstGeom prst="rect">
            <a:avLst/>
          </a:prstGeom>
        </p:spPr>
      </p:pic>
      <p:pic>
        <p:nvPicPr>
          <p:cNvPr id="17" name="Picture 3">
            <a:extLst>
              <a:ext uri="{FF2B5EF4-FFF2-40B4-BE49-F238E27FC236}">
                <a16:creationId xmlns="" xmlns:a16="http://schemas.microsoft.com/office/drawing/2014/main" id="{550BAA6B-50FF-4C96-BFD0-243F3F38AA05}"/>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10127654" y="512691"/>
            <a:ext cx="1039765" cy="1123296"/>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 xmlns:a16="http://schemas.microsoft.com/office/drawing/2014/main" id="{04A3788C-64D5-40BB-8A0C-C882224D6BC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76047" y="3581400"/>
            <a:ext cx="1562100" cy="3276600"/>
          </a:xfrm>
          <a:prstGeom prst="rect">
            <a:avLst/>
          </a:prstGeom>
        </p:spPr>
      </p:pic>
      <p:pic>
        <p:nvPicPr>
          <p:cNvPr id="20" name="图片 19">
            <a:extLst>
              <a:ext uri="{FF2B5EF4-FFF2-40B4-BE49-F238E27FC236}">
                <a16:creationId xmlns="" xmlns:a16="http://schemas.microsoft.com/office/drawing/2014/main" id="{ABD91E73-F4A1-4E4D-BA6E-9B837023A661}"/>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1298992" y="5141929"/>
            <a:ext cx="3186242" cy="1734457"/>
          </a:xfrm>
          <a:prstGeom prst="rect">
            <a:avLst/>
          </a:prstGeom>
        </p:spPr>
      </p:pic>
      <p:sp>
        <p:nvSpPr>
          <p:cNvPr id="2" name="矩形 1">
            <a:extLst>
              <a:ext uri="{FF2B5EF4-FFF2-40B4-BE49-F238E27FC236}">
                <a16:creationId xmlns="" xmlns:a16="http://schemas.microsoft.com/office/drawing/2014/main" id="{A166AFC0-BE42-4CA8-AA98-931F2BAAC7A0}"/>
              </a:ext>
            </a:extLst>
          </p:cNvPr>
          <p:cNvSpPr/>
          <p:nvPr/>
        </p:nvSpPr>
        <p:spPr>
          <a:xfrm>
            <a:off x="1867888" y="2286080"/>
            <a:ext cx="8779648" cy="2123658"/>
          </a:xfrm>
          <a:prstGeom prst="rect">
            <a:avLst/>
          </a:prstGeom>
        </p:spPr>
        <p:txBody>
          <a:bodyPr wrap="square">
            <a:spAutoFit/>
          </a:bodyPr>
          <a:lstStyle/>
          <a:p>
            <a:pPr algn="ctr"/>
            <a:r>
              <a:rPr lang="zh-CN" altLang="en-US" sz="4400" dirty="0">
                <a:cs typeface="+mn-ea"/>
                <a:sym typeface="+mn-lt"/>
              </a:rPr>
              <a:t> </a:t>
            </a:r>
            <a:r>
              <a:rPr lang="zh-CN" altLang="en-US" dirty="0">
                <a:cs typeface="+mn-ea"/>
                <a:sym typeface="+mn-lt"/>
              </a:rPr>
              <a:t>中共中央政治局当日召开会议，审议</a:t>
            </a:r>
            <a:endParaRPr lang="en-US" altLang="zh-CN" dirty="0">
              <a:cs typeface="+mn-ea"/>
              <a:sym typeface="+mn-lt"/>
            </a:endParaRPr>
          </a:p>
          <a:p>
            <a:pPr algn="ctr"/>
            <a:r>
              <a:rPr lang="zh-CN" altLang="en-US" sz="3200" b="1" dirty="0">
                <a:solidFill>
                  <a:srgbClr val="C00000"/>
                </a:solidFill>
                <a:cs typeface="+mn-ea"/>
                <a:sym typeface="+mn-lt"/>
              </a:rPr>
              <a:t>《中国共产党支部工作条例（试行）》和《2018－2022年全国干部教育培训规划》</a:t>
            </a:r>
            <a:endParaRPr lang="en-US" altLang="zh-CN" b="1" dirty="0">
              <a:solidFill>
                <a:srgbClr val="C00000"/>
              </a:solidFill>
              <a:cs typeface="+mn-ea"/>
              <a:sym typeface="+mn-lt"/>
            </a:endParaRPr>
          </a:p>
          <a:p>
            <a:pPr algn="ctr"/>
            <a:r>
              <a:rPr lang="zh-CN" altLang="en-US" dirty="0">
                <a:cs typeface="+mn-ea"/>
                <a:sym typeface="+mn-lt"/>
              </a:rPr>
              <a:t>中共中央总书记习近平主持会议。</a:t>
            </a:r>
            <a:endParaRPr lang="zh-CN" altLang="en-US" sz="3200" dirty="0">
              <a:cs typeface="+mn-ea"/>
              <a:sym typeface="+mn-lt"/>
            </a:endParaRPr>
          </a:p>
        </p:txBody>
      </p:sp>
    </p:spTree>
    <p:extLst>
      <p:ext uri="{BB962C8B-B14F-4D97-AF65-F5344CB8AC3E}">
        <p14:creationId xmlns:p14="http://schemas.microsoft.com/office/powerpoint/2010/main" val="296567355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2" presetClass="entr" presetSubtype="6"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200" fill="hold"/>
                                        <p:tgtEl>
                                          <p:spTgt spid="18"/>
                                        </p:tgtEl>
                                        <p:attrNameLst>
                                          <p:attrName>ppt_x</p:attrName>
                                        </p:attrNameLst>
                                      </p:cBhvr>
                                      <p:tavLst>
                                        <p:tav tm="0">
                                          <p:val>
                                            <p:strVal val="1+#ppt_w/2"/>
                                          </p:val>
                                        </p:tav>
                                        <p:tav tm="100000">
                                          <p:val>
                                            <p:strVal val="#ppt_x"/>
                                          </p:val>
                                        </p:tav>
                                      </p:tavLst>
                                    </p:anim>
                                    <p:anim calcmode="lin" valueType="num">
                                      <p:cBhvr additive="base">
                                        <p:cTn id="24" dur="1200" fill="hold"/>
                                        <p:tgtEl>
                                          <p:spTgt spid="18"/>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par>
                                <p:cTn id="28" presetID="42" presetClass="entr" presetSubtype="0" fill="hold" nodeType="withEffect">
                                  <p:stCondLst>
                                    <p:cond delay="2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0-#ppt_w/2"/>
                                          </p:val>
                                        </p:tav>
                                        <p:tav tm="100000">
                                          <p:val>
                                            <p:strVal val="#ppt_x"/>
                                          </p:val>
                                        </p:tav>
                                      </p:tavLst>
                                    </p:anim>
                                    <p:anim calcmode="lin" valueType="num">
                                      <p:cBhvr additive="base">
                                        <p:cTn id="36"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rot="10800000" flipH="1" flipV="1">
            <a:off x="9551590" y="2350902"/>
            <a:ext cx="720080" cy="1269604"/>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组合 73"/>
          <p:cNvGrpSpPr/>
          <p:nvPr/>
        </p:nvGrpSpPr>
        <p:grpSpPr>
          <a:xfrm>
            <a:off x="8111430" y="1955973"/>
            <a:ext cx="1440160" cy="1065493"/>
            <a:chOff x="6935916" y="343637"/>
            <a:chExt cx="1713877" cy="1135367"/>
          </a:xfrm>
        </p:grpSpPr>
        <p:pic>
          <p:nvPicPr>
            <p:cNvPr id="76"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文本占位符 1"/>
          <p:cNvSpPr>
            <a:spLocks noGrp="1"/>
          </p:cNvSpPr>
          <p:nvPr>
            <p:ph type="body" sz="quarter" idx="4294967295"/>
          </p:nvPr>
        </p:nvSpPr>
        <p:spPr>
          <a:xfrm>
            <a:off x="1575096" y="465522"/>
            <a:ext cx="5616623" cy="575867"/>
          </a:xfrm>
          <a:prstGeom prst="rect">
            <a:avLst/>
          </a:prstGeom>
        </p:spPr>
        <p:txBody>
          <a:bodyPr>
            <a:noAutofit/>
          </a:bodyPr>
          <a:lstStyle/>
          <a:p>
            <a:r>
              <a:rPr lang="en-US" altLang="zh-CN" sz="1800" b="0" dirty="0">
                <a:solidFill>
                  <a:srgbClr val="C00000"/>
                </a:solidFill>
                <a:cs typeface="+mn-ea"/>
                <a:sym typeface="+mn-lt"/>
              </a:rPr>
              <a:t>2017</a:t>
            </a:r>
            <a:r>
              <a:rPr lang="zh-CN" altLang="en-US" sz="1800" b="0" dirty="0">
                <a:solidFill>
                  <a:srgbClr val="C00000"/>
                </a:solidFill>
                <a:cs typeface="+mn-ea"/>
                <a:sym typeface="+mn-lt"/>
              </a:rPr>
              <a:t>基层党委党支部工作汇报</a:t>
            </a:r>
          </a:p>
        </p:txBody>
      </p:sp>
      <p:sp>
        <p:nvSpPr>
          <p:cNvPr id="30" name="流程图: 可选过程 29"/>
          <p:cNvSpPr/>
          <p:nvPr/>
        </p:nvSpPr>
        <p:spPr>
          <a:xfrm>
            <a:off x="3152592" y="3620506"/>
            <a:ext cx="7191086" cy="745754"/>
          </a:xfrm>
          <a:prstGeom prst="flowChartAlternateProcess">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00"/>
                </a:solidFill>
                <a:cs typeface="+mn-ea"/>
                <a:sym typeface="+mn-lt"/>
              </a:rPr>
              <a:t>关于</a:t>
            </a:r>
            <a:r>
              <a:rPr lang="en-US" altLang="zh-CN" sz="2000" b="1" dirty="0">
                <a:solidFill>
                  <a:srgbClr val="000000"/>
                </a:solidFill>
                <a:cs typeface="+mn-ea"/>
                <a:sym typeface="+mn-lt"/>
              </a:rPr>
              <a:t>《</a:t>
            </a:r>
            <a:r>
              <a:rPr lang="zh-CN" altLang="en-US" sz="2000" b="1" dirty="0">
                <a:solidFill>
                  <a:srgbClr val="000000"/>
                </a:solidFill>
                <a:cs typeface="+mn-ea"/>
                <a:sym typeface="+mn-lt"/>
              </a:rPr>
              <a:t>中国共产党支部工作条例（试行）</a:t>
            </a:r>
            <a:r>
              <a:rPr lang="en-US" altLang="zh-CN" sz="2000" b="1" dirty="0">
                <a:solidFill>
                  <a:srgbClr val="000000"/>
                </a:solidFill>
                <a:cs typeface="+mn-ea"/>
                <a:sym typeface="+mn-lt"/>
              </a:rPr>
              <a:t>》</a:t>
            </a:r>
            <a:r>
              <a:rPr lang="zh-CN" altLang="en-US" sz="2000" b="1" dirty="0">
                <a:solidFill>
                  <a:srgbClr val="000000"/>
                </a:solidFill>
                <a:cs typeface="+mn-ea"/>
                <a:sym typeface="+mn-lt"/>
              </a:rPr>
              <a:t>，要关注的重点是</a:t>
            </a:r>
          </a:p>
        </p:txBody>
      </p:sp>
      <p:sp>
        <p:nvSpPr>
          <p:cNvPr id="35" name="文本框 11"/>
          <p:cNvSpPr txBox="1"/>
          <p:nvPr/>
        </p:nvSpPr>
        <p:spPr>
          <a:xfrm>
            <a:off x="2091633" y="4581307"/>
            <a:ext cx="6602507" cy="992579"/>
          </a:xfrm>
          <a:prstGeom prst="rect">
            <a:avLst/>
          </a:prstGeom>
          <a:noFill/>
        </p:spPr>
        <p:txBody>
          <a:bodyPr wrap="square" lIns="68580" tIns="34290" rIns="68580" bIns="34290" rtlCol="0">
            <a:spAutoFit/>
          </a:bodyPr>
          <a:lstStyle/>
          <a:p>
            <a:pPr algn="ctr"/>
            <a:r>
              <a:rPr lang="zh-CN" altLang="en-US" sz="6000" b="1" dirty="0">
                <a:solidFill>
                  <a:srgbClr val="C00000"/>
                </a:solidFill>
                <a:effectLst>
                  <a:reflection blurRad="6350" stA="55000" endA="300" endPos="45500" dir="5400000" sy="-100000" algn="bl" rotWithShape="0"/>
                </a:effectLst>
                <a:cs typeface="+mn-ea"/>
                <a:sym typeface="+mn-lt"/>
              </a:rPr>
              <a:t>“ 党支部建设“</a:t>
            </a:r>
          </a:p>
        </p:txBody>
      </p:sp>
      <p:sp>
        <p:nvSpPr>
          <p:cNvPr id="17" name="矩形 16"/>
          <p:cNvSpPr/>
          <p:nvPr/>
        </p:nvSpPr>
        <p:spPr>
          <a:xfrm>
            <a:off x="3114700" y="2297733"/>
            <a:ext cx="2011485" cy="9077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800" b="1" dirty="0">
                <a:solidFill>
                  <a:srgbClr val="FFFFFF"/>
                </a:solidFill>
                <a:cs typeface="+mn-ea"/>
                <a:sym typeface="+mn-lt"/>
              </a:rPr>
              <a:t>一个重点</a:t>
            </a:r>
          </a:p>
        </p:txBody>
      </p:sp>
      <p:sp>
        <p:nvSpPr>
          <p:cNvPr id="19" name="Freeform 29"/>
          <p:cNvSpPr/>
          <p:nvPr/>
        </p:nvSpPr>
        <p:spPr bwMode="auto">
          <a:xfrm>
            <a:off x="1073818" y="3639146"/>
            <a:ext cx="1033074" cy="94937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gradFill>
            <a:gsLst>
              <a:gs pos="0">
                <a:srgbClr val="FF0000"/>
              </a:gs>
              <a:gs pos="100000">
                <a:srgbClr val="CC3300"/>
              </a:gs>
            </a:gsLst>
            <a:path path="circle">
              <a:fillToRect l="50000" t="-80000" r="50000" b="180000"/>
            </a:path>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pic>
        <p:nvPicPr>
          <p:cNvPr id="20" name="图片 1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69617" y="3205451"/>
            <a:ext cx="1897315" cy="1903597"/>
          </a:xfrm>
          <a:prstGeom prst="rect">
            <a:avLst/>
          </a:prstGeom>
        </p:spPr>
      </p:pic>
    </p:spTree>
    <p:extLst>
      <p:ext uri="{BB962C8B-B14F-4D97-AF65-F5344CB8AC3E}">
        <p14:creationId xmlns:p14="http://schemas.microsoft.com/office/powerpoint/2010/main" val="135261819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1500" fill="hold"/>
                                        <p:tgtEl>
                                          <p:spTgt spid="74"/>
                                        </p:tgtEl>
                                        <p:attrNameLst>
                                          <p:attrName>ppt_x</p:attrName>
                                        </p:attrNameLst>
                                      </p:cBhvr>
                                      <p:tavLst>
                                        <p:tav tm="0">
                                          <p:val>
                                            <p:strVal val="1+#ppt_w/2"/>
                                          </p:val>
                                        </p:tav>
                                        <p:tav tm="100000">
                                          <p:val>
                                            <p:strVal val="#ppt_x"/>
                                          </p:val>
                                        </p:tav>
                                      </p:tavLst>
                                    </p:anim>
                                    <p:anim calcmode="lin" valueType="num">
                                      <p:cBhvr additive="base">
                                        <p:cTn id="14" dur="1500" fill="hold"/>
                                        <p:tgtEl>
                                          <p:spTgt spid="74"/>
                                        </p:tgtEl>
                                        <p:attrNameLst>
                                          <p:attrName>ppt_y</p:attrName>
                                        </p:attrNameLst>
                                      </p:cBhvr>
                                      <p:tavLst>
                                        <p:tav tm="0">
                                          <p:val>
                                            <p:strVal val="1+#ppt_h/2"/>
                                          </p:val>
                                        </p:tav>
                                        <p:tav tm="100000">
                                          <p:val>
                                            <p:strVal val="#ppt_y"/>
                                          </p:val>
                                        </p:tav>
                                      </p:tavLst>
                                    </p:anim>
                                  </p:childTnLst>
                                </p:cTn>
                              </p:par>
                            </p:childTnLst>
                          </p:cTn>
                        </p:par>
                        <p:par>
                          <p:cTn id="15" fill="hold">
                            <p:stCondLst>
                              <p:cond delay="2500"/>
                            </p:stCondLst>
                            <p:childTnLst>
                              <p:par>
                                <p:cTn id="16" presetID="47"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100" fill="hold"/>
                                        <p:tgtEl>
                                          <p:spTgt spid="19"/>
                                        </p:tgtEl>
                                        <p:attrNameLst>
                                          <p:attrName>ppt_w</p:attrName>
                                        </p:attrNameLst>
                                      </p:cBhvr>
                                      <p:tavLst>
                                        <p:tav tm="0">
                                          <p:val>
                                            <p:fltVal val="0"/>
                                          </p:val>
                                        </p:tav>
                                        <p:tav tm="100000">
                                          <p:val>
                                            <p:strVal val="#ppt_w"/>
                                          </p:val>
                                        </p:tav>
                                      </p:tavLst>
                                    </p:anim>
                                    <p:anim calcmode="lin" valueType="num">
                                      <p:cBhvr>
                                        <p:cTn id="30" dur="100" fill="hold"/>
                                        <p:tgtEl>
                                          <p:spTgt spid="19"/>
                                        </p:tgtEl>
                                        <p:attrNameLst>
                                          <p:attrName>ppt_h</p:attrName>
                                        </p:attrNameLst>
                                      </p:cBhvr>
                                      <p:tavLst>
                                        <p:tav tm="0">
                                          <p:val>
                                            <p:fltVal val="0"/>
                                          </p:val>
                                        </p:tav>
                                        <p:tav tm="100000">
                                          <p:val>
                                            <p:strVal val="#ppt_h"/>
                                          </p:val>
                                        </p:tav>
                                      </p:tavLst>
                                    </p:anim>
                                    <p:animEffect transition="in" filter="fade">
                                      <p:cBhvr>
                                        <p:cTn id="31" dur="100"/>
                                        <p:tgtEl>
                                          <p:spTgt spid="19"/>
                                        </p:tgtEl>
                                      </p:cBhvr>
                                    </p:animEffect>
                                  </p:childTnLst>
                                </p:cTn>
                              </p:par>
                              <p:par>
                                <p:cTn id="32" presetID="8" presetClass="emph" presetSubtype="0" fill="hold" nodeType="withEffect">
                                  <p:stCondLst>
                                    <p:cond delay="0"/>
                                  </p:stCondLst>
                                  <p:childTnLst>
                                    <p:animRot by="21600000">
                                      <p:cBhvr>
                                        <p:cTn id="33" dur="2000" fill="hold"/>
                                        <p:tgtEl>
                                          <p:spTgt spid="20"/>
                                        </p:tgtEl>
                                        <p:attrNameLst>
                                          <p:attrName>r</p:attrName>
                                        </p:attrNameLst>
                                      </p:cBhvr>
                                    </p:animRot>
                                  </p:childTnLst>
                                </p:cTn>
                              </p:par>
                              <p:par>
                                <p:cTn id="34" presetID="1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p:tgtEl>
                                          <p:spTgt spid="17"/>
                                        </p:tgtEl>
                                        <p:attrNameLst>
                                          <p:attrName>ppt_x</p:attrName>
                                        </p:attrNameLst>
                                      </p:cBhvr>
                                      <p:tavLst>
                                        <p:tav tm="0">
                                          <p:val>
                                            <p:strVal val="#ppt_x-#ppt_w*1.125000"/>
                                          </p:val>
                                        </p:tav>
                                        <p:tav tm="100000">
                                          <p:val>
                                            <p:strVal val="#ppt_x"/>
                                          </p:val>
                                        </p:tav>
                                      </p:tavLst>
                                    </p:anim>
                                    <p:animEffect transition="in" filter="wipe(right)">
                                      <p:cBhvr>
                                        <p:cTn id="37" dur="500"/>
                                        <p:tgtEl>
                                          <p:spTgt spid="17"/>
                                        </p:tgtEl>
                                      </p:cBhvr>
                                    </p:animEffect>
                                  </p:childTnLst>
                                </p:cTn>
                              </p:par>
                            </p:childTnLst>
                          </p:cTn>
                        </p:par>
                        <p:par>
                          <p:cTn id="38" fill="hold">
                            <p:stCondLst>
                              <p:cond delay="5500"/>
                            </p:stCondLst>
                            <p:childTnLst>
                              <p:par>
                                <p:cTn id="39" presetID="1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p:tgtEl>
                                          <p:spTgt spid="30"/>
                                        </p:tgtEl>
                                        <p:attrNameLst>
                                          <p:attrName>ppt_x</p:attrName>
                                        </p:attrNameLst>
                                      </p:cBhvr>
                                      <p:tavLst>
                                        <p:tav tm="0">
                                          <p:val>
                                            <p:strVal val="#ppt_x-#ppt_w*1.125000"/>
                                          </p:val>
                                        </p:tav>
                                        <p:tav tm="100000">
                                          <p:val>
                                            <p:strVal val="#ppt_x"/>
                                          </p:val>
                                        </p:tav>
                                      </p:tavLst>
                                    </p:anim>
                                    <p:animEffect transition="in" filter="wipe(right)">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p:bldP spid="17"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41528" y="5229271"/>
            <a:ext cx="5828556" cy="2029377"/>
          </a:xfrm>
          <a:prstGeom prst="rect">
            <a:avLst/>
          </a:prstGeom>
        </p:spPr>
      </p:pic>
      <p:grpSp>
        <p:nvGrpSpPr>
          <p:cNvPr id="36" name="组合 35"/>
          <p:cNvGrpSpPr/>
          <p:nvPr/>
        </p:nvGrpSpPr>
        <p:grpSpPr>
          <a:xfrm>
            <a:off x="10315025" y="1773610"/>
            <a:ext cx="1440160" cy="1065493"/>
            <a:chOff x="6935916" y="343637"/>
            <a:chExt cx="1713877" cy="1135367"/>
          </a:xfrm>
        </p:grpSpPr>
        <p:pic>
          <p:nvPicPr>
            <p:cNvPr id="37"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文本占位符 1"/>
          <p:cNvSpPr>
            <a:spLocks noGrp="1"/>
          </p:cNvSpPr>
          <p:nvPr>
            <p:ph type="body" sz="quarter" idx="4294967295"/>
          </p:nvPr>
        </p:nvSpPr>
        <p:spPr>
          <a:xfrm>
            <a:off x="1321063" y="477512"/>
            <a:ext cx="5616623" cy="575867"/>
          </a:xfrm>
          <a:prstGeom prst="rect">
            <a:avLst/>
          </a:prstGeom>
        </p:spPr>
        <p:txBody>
          <a:bodyPr>
            <a:noAutofit/>
          </a:bodyPr>
          <a:lstStyle/>
          <a:p>
            <a:r>
              <a:rPr lang="en-US" altLang="zh-CN" sz="1800" b="0" dirty="0">
                <a:solidFill>
                  <a:srgbClr val="C00000"/>
                </a:solidFill>
                <a:cs typeface="+mn-ea"/>
                <a:sym typeface="+mn-lt"/>
              </a:rPr>
              <a:t>2017</a:t>
            </a:r>
            <a:r>
              <a:rPr lang="zh-CN" altLang="en-US" sz="1800" b="0" dirty="0">
                <a:solidFill>
                  <a:srgbClr val="C00000"/>
                </a:solidFill>
                <a:cs typeface="+mn-ea"/>
                <a:sym typeface="+mn-lt"/>
              </a:rPr>
              <a:t>基层党委党支部工作汇报</a:t>
            </a:r>
          </a:p>
        </p:txBody>
      </p:sp>
      <p:sp>
        <p:nvSpPr>
          <p:cNvPr id="20" name="椭圆 19"/>
          <p:cNvSpPr/>
          <p:nvPr/>
        </p:nvSpPr>
        <p:spPr>
          <a:xfrm>
            <a:off x="1981173" y="3351692"/>
            <a:ext cx="520216" cy="479992"/>
          </a:xfrm>
          <a:prstGeom prst="ellipse">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cs typeface="+mn-ea"/>
                <a:sym typeface="+mn-lt"/>
              </a:rPr>
              <a:t>１</a:t>
            </a:r>
          </a:p>
        </p:txBody>
      </p:sp>
      <p:sp>
        <p:nvSpPr>
          <p:cNvPr id="21" name="矩形 20"/>
          <p:cNvSpPr/>
          <p:nvPr/>
        </p:nvSpPr>
        <p:spPr>
          <a:xfrm>
            <a:off x="2701253" y="3285778"/>
            <a:ext cx="3393953" cy="68696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cs typeface="+mn-ea"/>
                <a:sym typeface="+mn-lt"/>
              </a:rPr>
              <a:t>要把理想信念教育作为首要任务</a:t>
            </a:r>
          </a:p>
        </p:txBody>
      </p:sp>
      <p:sp>
        <p:nvSpPr>
          <p:cNvPr id="15" name="椭圆 14"/>
          <p:cNvSpPr/>
          <p:nvPr/>
        </p:nvSpPr>
        <p:spPr>
          <a:xfrm>
            <a:off x="1971596" y="4301431"/>
            <a:ext cx="520216" cy="479992"/>
          </a:xfrm>
          <a:prstGeom prst="ellipse">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cs typeface="+mn-ea"/>
                <a:sym typeface="+mn-lt"/>
              </a:rPr>
              <a:t>2</a:t>
            </a:r>
            <a:endParaRPr lang="zh-CN" altLang="en-US" sz="1400" b="1" dirty="0">
              <a:solidFill>
                <a:schemeClr val="bg1"/>
              </a:solidFill>
              <a:cs typeface="+mn-ea"/>
              <a:sym typeface="+mn-lt"/>
            </a:endParaRPr>
          </a:p>
        </p:txBody>
      </p:sp>
      <p:sp>
        <p:nvSpPr>
          <p:cNvPr id="16" name="矩形 15"/>
          <p:cNvSpPr/>
          <p:nvPr/>
        </p:nvSpPr>
        <p:spPr>
          <a:xfrm>
            <a:off x="2691676" y="4235517"/>
            <a:ext cx="3393953" cy="68696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1400" dirty="0">
                <a:solidFill>
                  <a:schemeClr val="accent1"/>
                </a:solidFill>
                <a:cs typeface="+mn-ea"/>
                <a:sym typeface="+mn-lt"/>
              </a:rPr>
              <a:t>要着眼提升专业能力和专业精神、培养复合型领导干部</a:t>
            </a:r>
            <a:endParaRPr lang="zh-CN" altLang="zh-CN" sz="1400" dirty="0">
              <a:solidFill>
                <a:schemeClr val="accent1"/>
              </a:solidFill>
              <a:cs typeface="+mn-ea"/>
              <a:sym typeface="+mn-lt"/>
            </a:endParaRPr>
          </a:p>
        </p:txBody>
      </p:sp>
      <p:sp>
        <p:nvSpPr>
          <p:cNvPr id="17" name="椭圆 16"/>
          <p:cNvSpPr/>
          <p:nvPr/>
        </p:nvSpPr>
        <p:spPr>
          <a:xfrm>
            <a:off x="1971596" y="5236313"/>
            <a:ext cx="520216" cy="479992"/>
          </a:xfrm>
          <a:prstGeom prst="ellipse">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cs typeface="+mn-ea"/>
                <a:sym typeface="+mn-lt"/>
              </a:rPr>
              <a:t>3</a:t>
            </a:r>
            <a:endParaRPr lang="zh-CN" altLang="en-US" sz="1400" b="1" dirty="0">
              <a:solidFill>
                <a:schemeClr val="bg1"/>
              </a:solidFill>
              <a:cs typeface="+mn-ea"/>
              <a:sym typeface="+mn-lt"/>
            </a:endParaRPr>
          </a:p>
        </p:txBody>
      </p:sp>
      <p:sp>
        <p:nvSpPr>
          <p:cNvPr id="18" name="矩形 17"/>
          <p:cNvSpPr/>
          <p:nvPr/>
        </p:nvSpPr>
        <p:spPr>
          <a:xfrm>
            <a:off x="2691676" y="5170399"/>
            <a:ext cx="3393953" cy="68696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1400" dirty="0">
                <a:solidFill>
                  <a:schemeClr val="accent1"/>
                </a:solidFill>
                <a:cs typeface="+mn-ea"/>
                <a:sym typeface="+mn-lt"/>
              </a:rPr>
              <a:t>要在提高针对性和有效性上下功夫</a:t>
            </a:r>
            <a:endParaRPr lang="zh-CN" altLang="zh-CN" sz="1400" dirty="0">
              <a:solidFill>
                <a:schemeClr val="accent1"/>
              </a:solidFill>
              <a:cs typeface="+mn-ea"/>
              <a:sym typeface="+mn-lt"/>
            </a:endParaRPr>
          </a:p>
        </p:txBody>
      </p:sp>
      <p:sp>
        <p:nvSpPr>
          <p:cNvPr id="22" name="矩形: 圆角 1"/>
          <p:cNvSpPr/>
          <p:nvPr/>
        </p:nvSpPr>
        <p:spPr>
          <a:xfrm>
            <a:off x="3718942" y="1836928"/>
            <a:ext cx="4898361" cy="600224"/>
          </a:xfrm>
          <a:prstGeom prst="roundRect">
            <a:avLst>
              <a:gd name="adj" fmla="val 48749"/>
            </a:avLst>
          </a:prstGeom>
          <a:solidFill>
            <a:srgbClr val="FEE4C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p:cNvSpPr txBox="1"/>
          <p:nvPr/>
        </p:nvSpPr>
        <p:spPr>
          <a:xfrm>
            <a:off x="5562828" y="1992970"/>
            <a:ext cx="1210588" cy="400110"/>
          </a:xfrm>
          <a:prstGeom prst="rect">
            <a:avLst/>
          </a:prstGeom>
          <a:noFill/>
        </p:spPr>
        <p:txBody>
          <a:bodyPr wrap="none" rtlCol="0">
            <a:spAutoFit/>
          </a:bodyPr>
          <a:lstStyle/>
          <a:p>
            <a:r>
              <a:rPr lang="zh-CN" altLang="en-US" sz="2000" b="1" dirty="0">
                <a:solidFill>
                  <a:srgbClr val="C00000"/>
                </a:solidFill>
                <a:cs typeface="+mn-ea"/>
                <a:sym typeface="+mn-lt"/>
              </a:rPr>
              <a:t>六个要点</a:t>
            </a:r>
          </a:p>
        </p:txBody>
      </p:sp>
      <p:sp>
        <p:nvSpPr>
          <p:cNvPr id="27" name="椭圆 26">
            <a:extLst>
              <a:ext uri="{FF2B5EF4-FFF2-40B4-BE49-F238E27FC236}">
                <a16:creationId xmlns="" xmlns:a16="http://schemas.microsoft.com/office/drawing/2014/main" id="{50FC2335-0237-4155-9C6D-1FDE95F85710}"/>
              </a:ext>
            </a:extLst>
          </p:cNvPr>
          <p:cNvSpPr/>
          <p:nvPr/>
        </p:nvSpPr>
        <p:spPr>
          <a:xfrm>
            <a:off x="6470429" y="3351692"/>
            <a:ext cx="520216" cy="479992"/>
          </a:xfrm>
          <a:prstGeom prst="ellipse">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cs typeface="+mn-ea"/>
                <a:sym typeface="+mn-lt"/>
              </a:rPr>
              <a:t>１</a:t>
            </a:r>
          </a:p>
        </p:txBody>
      </p:sp>
      <p:sp>
        <p:nvSpPr>
          <p:cNvPr id="28" name="矩形 27">
            <a:extLst>
              <a:ext uri="{FF2B5EF4-FFF2-40B4-BE49-F238E27FC236}">
                <a16:creationId xmlns="" xmlns:a16="http://schemas.microsoft.com/office/drawing/2014/main" id="{5747CAF5-8590-4F62-B7CC-96CF9FA52191}"/>
              </a:ext>
            </a:extLst>
          </p:cNvPr>
          <p:cNvSpPr/>
          <p:nvPr/>
        </p:nvSpPr>
        <p:spPr>
          <a:xfrm>
            <a:off x="7190509" y="3285778"/>
            <a:ext cx="3393953" cy="68696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1400" dirty="0">
                <a:solidFill>
                  <a:schemeClr val="accent1"/>
                </a:solidFill>
                <a:cs typeface="+mn-ea"/>
                <a:sym typeface="+mn-lt"/>
              </a:rPr>
              <a:t>要加强各级党校特别是基层党校建设</a:t>
            </a:r>
            <a:endParaRPr lang="zh-CN" altLang="zh-CN" sz="1400" dirty="0">
              <a:solidFill>
                <a:schemeClr val="accent1"/>
              </a:solidFill>
              <a:cs typeface="+mn-ea"/>
              <a:sym typeface="+mn-lt"/>
            </a:endParaRPr>
          </a:p>
        </p:txBody>
      </p:sp>
      <p:sp>
        <p:nvSpPr>
          <p:cNvPr id="31" name="椭圆 30">
            <a:extLst>
              <a:ext uri="{FF2B5EF4-FFF2-40B4-BE49-F238E27FC236}">
                <a16:creationId xmlns="" xmlns:a16="http://schemas.microsoft.com/office/drawing/2014/main" id="{E9A8165D-740B-45CC-886A-1ECF90072AA7}"/>
              </a:ext>
            </a:extLst>
          </p:cNvPr>
          <p:cNvSpPr/>
          <p:nvPr/>
        </p:nvSpPr>
        <p:spPr>
          <a:xfrm>
            <a:off x="6460852" y="4301431"/>
            <a:ext cx="520216" cy="479992"/>
          </a:xfrm>
          <a:prstGeom prst="ellipse">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cs typeface="+mn-ea"/>
                <a:sym typeface="+mn-lt"/>
              </a:rPr>
              <a:t>2</a:t>
            </a:r>
            <a:endParaRPr lang="zh-CN" altLang="en-US" sz="1400" b="1" dirty="0">
              <a:solidFill>
                <a:schemeClr val="bg1"/>
              </a:solidFill>
              <a:cs typeface="+mn-ea"/>
              <a:sym typeface="+mn-lt"/>
            </a:endParaRPr>
          </a:p>
        </p:txBody>
      </p:sp>
      <p:sp>
        <p:nvSpPr>
          <p:cNvPr id="33" name="矩形 32">
            <a:extLst>
              <a:ext uri="{FF2B5EF4-FFF2-40B4-BE49-F238E27FC236}">
                <a16:creationId xmlns="" xmlns:a16="http://schemas.microsoft.com/office/drawing/2014/main" id="{4339A641-1B14-4CF0-9BC5-044327FA1E3E}"/>
              </a:ext>
            </a:extLst>
          </p:cNvPr>
          <p:cNvSpPr/>
          <p:nvPr/>
        </p:nvSpPr>
        <p:spPr>
          <a:xfrm>
            <a:off x="7180932" y="4235517"/>
            <a:ext cx="3393953" cy="68696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1400" dirty="0">
                <a:solidFill>
                  <a:schemeClr val="accent1"/>
                </a:solidFill>
                <a:cs typeface="+mn-ea"/>
                <a:sym typeface="+mn-lt"/>
              </a:rPr>
              <a:t>要弘扬理论联系实际的优良学风</a:t>
            </a:r>
            <a:endParaRPr lang="zh-CN" altLang="zh-CN" sz="1400" dirty="0">
              <a:solidFill>
                <a:schemeClr val="accent1"/>
              </a:solidFill>
              <a:cs typeface="+mn-ea"/>
              <a:sym typeface="+mn-lt"/>
            </a:endParaRPr>
          </a:p>
        </p:txBody>
      </p:sp>
      <p:sp>
        <p:nvSpPr>
          <p:cNvPr id="34" name="椭圆 33">
            <a:extLst>
              <a:ext uri="{FF2B5EF4-FFF2-40B4-BE49-F238E27FC236}">
                <a16:creationId xmlns="" xmlns:a16="http://schemas.microsoft.com/office/drawing/2014/main" id="{A950D77B-6838-4C00-A3FD-EC28BDF2748F}"/>
              </a:ext>
            </a:extLst>
          </p:cNvPr>
          <p:cNvSpPr/>
          <p:nvPr/>
        </p:nvSpPr>
        <p:spPr>
          <a:xfrm>
            <a:off x="6460852" y="5236313"/>
            <a:ext cx="520216" cy="479992"/>
          </a:xfrm>
          <a:prstGeom prst="ellipse">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cs typeface="+mn-ea"/>
                <a:sym typeface="+mn-lt"/>
              </a:rPr>
              <a:t>3</a:t>
            </a:r>
            <a:endParaRPr lang="zh-CN" altLang="en-US" sz="1400" b="1" dirty="0">
              <a:solidFill>
                <a:schemeClr val="bg1"/>
              </a:solidFill>
              <a:cs typeface="+mn-ea"/>
              <a:sym typeface="+mn-lt"/>
            </a:endParaRPr>
          </a:p>
        </p:txBody>
      </p:sp>
      <p:sp>
        <p:nvSpPr>
          <p:cNvPr id="35" name="矩形 34">
            <a:extLst>
              <a:ext uri="{FF2B5EF4-FFF2-40B4-BE49-F238E27FC236}">
                <a16:creationId xmlns="" xmlns:a16="http://schemas.microsoft.com/office/drawing/2014/main" id="{14C67B68-FAB8-4513-8BDE-464C87927A1F}"/>
              </a:ext>
            </a:extLst>
          </p:cNvPr>
          <p:cNvSpPr/>
          <p:nvPr/>
        </p:nvSpPr>
        <p:spPr>
          <a:xfrm>
            <a:off x="7180932" y="5170399"/>
            <a:ext cx="4643357" cy="68696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1400" dirty="0">
                <a:solidFill>
                  <a:schemeClr val="accent1"/>
                </a:solidFill>
                <a:cs typeface="+mn-ea"/>
                <a:sym typeface="+mn-lt"/>
              </a:rPr>
              <a:t>要坚持严以治校、严以治教、严以治学，敢抓敢管、严抓严管，使教育培训过程成为干部增强党性修养、提升品行作风的过程。</a:t>
            </a:r>
            <a:endParaRPr lang="zh-CN" altLang="zh-CN" sz="1400" dirty="0">
              <a:solidFill>
                <a:schemeClr val="accent1"/>
              </a:solidFill>
              <a:cs typeface="+mn-ea"/>
              <a:sym typeface="+mn-lt"/>
            </a:endParaRPr>
          </a:p>
        </p:txBody>
      </p:sp>
    </p:spTree>
    <p:extLst>
      <p:ext uri="{BB962C8B-B14F-4D97-AF65-F5344CB8AC3E}">
        <p14:creationId xmlns:p14="http://schemas.microsoft.com/office/powerpoint/2010/main" val="142102693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horizontal)">
                                      <p:cBhvr>
                                        <p:cTn id="13" dur="500"/>
                                        <p:tgtEl>
                                          <p:spTgt spid="2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2" presetClass="entr" presetSubtype="6"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500" fill="hold"/>
                                        <p:tgtEl>
                                          <p:spTgt spid="36"/>
                                        </p:tgtEl>
                                        <p:attrNameLst>
                                          <p:attrName>ppt_x</p:attrName>
                                        </p:attrNameLst>
                                      </p:cBhvr>
                                      <p:tavLst>
                                        <p:tav tm="0">
                                          <p:val>
                                            <p:strVal val="1+#ppt_w/2"/>
                                          </p:val>
                                        </p:tav>
                                        <p:tav tm="100000">
                                          <p:val>
                                            <p:strVal val="#ppt_x"/>
                                          </p:val>
                                        </p:tav>
                                      </p:tavLst>
                                    </p:anim>
                                    <p:anim calcmode="lin" valueType="num">
                                      <p:cBhvr additive="base">
                                        <p:cTn id="20" dur="1500" fill="hold"/>
                                        <p:tgtEl>
                                          <p:spTgt spid="36"/>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12" presetClass="entr" presetSubtype="8"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p:tgtEl>
                                          <p:spTgt spid="20"/>
                                        </p:tgtEl>
                                        <p:attrNameLst>
                                          <p:attrName>ppt_x</p:attrName>
                                        </p:attrNameLst>
                                      </p:cBhvr>
                                      <p:tavLst>
                                        <p:tav tm="0">
                                          <p:val>
                                            <p:strVal val="#ppt_x-#ppt_w*1.125000"/>
                                          </p:val>
                                        </p:tav>
                                        <p:tav tm="100000">
                                          <p:val>
                                            <p:strVal val="#ppt_x"/>
                                          </p:val>
                                        </p:tav>
                                      </p:tavLst>
                                    </p:anim>
                                    <p:animEffect transition="in" filter="wipe(right)">
                                      <p:cBhvr>
                                        <p:cTn id="25" dur="500"/>
                                        <p:tgtEl>
                                          <p:spTgt spid="20"/>
                                        </p:tgtEl>
                                      </p:cBhvr>
                                    </p:animEffect>
                                  </p:childTnLst>
                                </p:cTn>
                              </p:par>
                            </p:childTnLst>
                          </p:cTn>
                        </p:par>
                        <p:par>
                          <p:cTn id="26" fill="hold">
                            <p:stCondLst>
                              <p:cond delay="3000"/>
                            </p:stCondLst>
                            <p:childTnLst>
                              <p:par>
                                <p:cTn id="27" presetID="1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p:tgtEl>
                                          <p:spTgt spid="21"/>
                                        </p:tgtEl>
                                        <p:attrNameLst>
                                          <p:attrName>ppt_x</p:attrName>
                                        </p:attrNameLst>
                                      </p:cBhvr>
                                      <p:tavLst>
                                        <p:tav tm="0">
                                          <p:val>
                                            <p:strVal val="#ppt_x-#ppt_w*1.125000"/>
                                          </p:val>
                                        </p:tav>
                                        <p:tav tm="100000">
                                          <p:val>
                                            <p:strVal val="#ppt_x"/>
                                          </p:val>
                                        </p:tav>
                                      </p:tavLst>
                                    </p:anim>
                                    <p:animEffect transition="in" filter="wipe(right)">
                                      <p:cBhvr>
                                        <p:cTn id="30" dur="500"/>
                                        <p:tgtEl>
                                          <p:spTgt spid="21"/>
                                        </p:tgtEl>
                                      </p:cBhvr>
                                    </p:animEffect>
                                  </p:childTnLst>
                                </p:cTn>
                              </p:par>
                            </p:childTnLst>
                          </p:cTn>
                        </p:par>
                        <p:par>
                          <p:cTn id="31" fill="hold">
                            <p:stCondLst>
                              <p:cond delay="3500"/>
                            </p:stCondLst>
                            <p:childTnLst>
                              <p:par>
                                <p:cTn id="32" presetID="1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ppt_x</p:attrName>
                                        </p:attrNameLst>
                                      </p:cBhvr>
                                      <p:tavLst>
                                        <p:tav tm="0">
                                          <p:val>
                                            <p:strVal val="#ppt_x-#ppt_w*1.125000"/>
                                          </p:val>
                                        </p:tav>
                                        <p:tav tm="100000">
                                          <p:val>
                                            <p:strVal val="#ppt_x"/>
                                          </p:val>
                                        </p:tav>
                                      </p:tavLst>
                                    </p:anim>
                                    <p:animEffect transition="in" filter="wipe(right)">
                                      <p:cBhvr>
                                        <p:cTn id="35" dur="500"/>
                                        <p:tgtEl>
                                          <p:spTgt spid="15"/>
                                        </p:tgtEl>
                                      </p:cBhvr>
                                    </p:animEffect>
                                  </p:childTnLst>
                                </p:cTn>
                              </p:par>
                            </p:childTnLst>
                          </p:cTn>
                        </p:par>
                        <p:par>
                          <p:cTn id="36" fill="hold">
                            <p:stCondLst>
                              <p:cond delay="4000"/>
                            </p:stCondLst>
                            <p:childTnLst>
                              <p:par>
                                <p:cTn id="37" presetID="1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4500"/>
                            </p:stCondLst>
                            <p:childTnLst>
                              <p:par>
                                <p:cTn id="42" presetID="12" presetClass="entr" presetSubtype="8"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p:tgtEl>
                                          <p:spTgt spid="17"/>
                                        </p:tgtEl>
                                        <p:attrNameLst>
                                          <p:attrName>ppt_x</p:attrName>
                                        </p:attrNameLst>
                                      </p:cBhvr>
                                      <p:tavLst>
                                        <p:tav tm="0">
                                          <p:val>
                                            <p:strVal val="#ppt_x-#ppt_w*1.125000"/>
                                          </p:val>
                                        </p:tav>
                                        <p:tav tm="100000">
                                          <p:val>
                                            <p:strVal val="#ppt_x"/>
                                          </p:val>
                                        </p:tav>
                                      </p:tavLst>
                                    </p:anim>
                                    <p:animEffect transition="in" filter="wipe(right)">
                                      <p:cBhvr>
                                        <p:cTn id="45" dur="500"/>
                                        <p:tgtEl>
                                          <p:spTgt spid="17"/>
                                        </p:tgtEl>
                                      </p:cBhvr>
                                    </p:animEffect>
                                  </p:childTnLst>
                                </p:cTn>
                              </p:par>
                            </p:childTnLst>
                          </p:cTn>
                        </p:par>
                        <p:par>
                          <p:cTn id="46" fill="hold">
                            <p:stCondLst>
                              <p:cond delay="5000"/>
                            </p:stCondLst>
                            <p:childTnLst>
                              <p:par>
                                <p:cTn id="47" presetID="12" presetClass="entr" presetSubtype="8"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p:tgtEl>
                                          <p:spTgt spid="18"/>
                                        </p:tgtEl>
                                        <p:attrNameLst>
                                          <p:attrName>ppt_x</p:attrName>
                                        </p:attrNameLst>
                                      </p:cBhvr>
                                      <p:tavLst>
                                        <p:tav tm="0">
                                          <p:val>
                                            <p:strVal val="#ppt_x-#ppt_w*1.125000"/>
                                          </p:val>
                                        </p:tav>
                                        <p:tav tm="100000">
                                          <p:val>
                                            <p:strVal val="#ppt_x"/>
                                          </p:val>
                                        </p:tav>
                                      </p:tavLst>
                                    </p:anim>
                                    <p:animEffect transition="in" filter="wipe(right)">
                                      <p:cBhvr>
                                        <p:cTn id="50" dur="500"/>
                                        <p:tgtEl>
                                          <p:spTgt spid="18"/>
                                        </p:tgtEl>
                                      </p:cBhvr>
                                    </p:animEffect>
                                  </p:childTnLst>
                                </p:cTn>
                              </p:par>
                            </p:childTnLst>
                          </p:cTn>
                        </p:par>
                        <p:par>
                          <p:cTn id="51" fill="hold">
                            <p:stCondLst>
                              <p:cond delay="5500"/>
                            </p:stCondLst>
                            <p:childTnLst>
                              <p:par>
                                <p:cTn id="52" presetID="12" presetClass="entr" presetSubtype="8"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p:tgtEl>
                                          <p:spTgt spid="27"/>
                                        </p:tgtEl>
                                        <p:attrNameLst>
                                          <p:attrName>ppt_x</p:attrName>
                                        </p:attrNameLst>
                                      </p:cBhvr>
                                      <p:tavLst>
                                        <p:tav tm="0">
                                          <p:val>
                                            <p:strVal val="#ppt_x-#ppt_w*1.125000"/>
                                          </p:val>
                                        </p:tav>
                                        <p:tav tm="100000">
                                          <p:val>
                                            <p:strVal val="#ppt_x"/>
                                          </p:val>
                                        </p:tav>
                                      </p:tavLst>
                                    </p:anim>
                                    <p:animEffect transition="in" filter="wipe(right)">
                                      <p:cBhvr>
                                        <p:cTn id="55" dur="500"/>
                                        <p:tgtEl>
                                          <p:spTgt spid="27"/>
                                        </p:tgtEl>
                                      </p:cBhvr>
                                    </p:animEffect>
                                  </p:childTnLst>
                                </p:cTn>
                              </p:par>
                            </p:childTnLst>
                          </p:cTn>
                        </p:par>
                        <p:par>
                          <p:cTn id="56" fill="hold">
                            <p:stCondLst>
                              <p:cond delay="6000"/>
                            </p:stCondLst>
                            <p:childTnLst>
                              <p:par>
                                <p:cTn id="57" presetID="1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p:tgtEl>
                                          <p:spTgt spid="28"/>
                                        </p:tgtEl>
                                        <p:attrNameLst>
                                          <p:attrName>ppt_x</p:attrName>
                                        </p:attrNameLst>
                                      </p:cBhvr>
                                      <p:tavLst>
                                        <p:tav tm="0">
                                          <p:val>
                                            <p:strVal val="#ppt_x-#ppt_w*1.125000"/>
                                          </p:val>
                                        </p:tav>
                                        <p:tav tm="100000">
                                          <p:val>
                                            <p:strVal val="#ppt_x"/>
                                          </p:val>
                                        </p:tav>
                                      </p:tavLst>
                                    </p:anim>
                                    <p:animEffect transition="in" filter="wipe(right)">
                                      <p:cBhvr>
                                        <p:cTn id="60" dur="500"/>
                                        <p:tgtEl>
                                          <p:spTgt spid="28"/>
                                        </p:tgtEl>
                                      </p:cBhvr>
                                    </p:animEffect>
                                  </p:childTnLst>
                                </p:cTn>
                              </p:par>
                            </p:childTnLst>
                          </p:cTn>
                        </p:par>
                        <p:par>
                          <p:cTn id="61" fill="hold">
                            <p:stCondLst>
                              <p:cond delay="6500"/>
                            </p:stCondLst>
                            <p:childTnLst>
                              <p:par>
                                <p:cTn id="62" presetID="12" presetClass="entr" presetSubtype="8"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500"/>
                                        <p:tgtEl>
                                          <p:spTgt spid="31"/>
                                        </p:tgtEl>
                                        <p:attrNameLst>
                                          <p:attrName>ppt_x</p:attrName>
                                        </p:attrNameLst>
                                      </p:cBhvr>
                                      <p:tavLst>
                                        <p:tav tm="0">
                                          <p:val>
                                            <p:strVal val="#ppt_x-#ppt_w*1.125000"/>
                                          </p:val>
                                        </p:tav>
                                        <p:tav tm="100000">
                                          <p:val>
                                            <p:strVal val="#ppt_x"/>
                                          </p:val>
                                        </p:tav>
                                      </p:tavLst>
                                    </p:anim>
                                    <p:animEffect transition="in" filter="wipe(right)">
                                      <p:cBhvr>
                                        <p:cTn id="65" dur="500"/>
                                        <p:tgtEl>
                                          <p:spTgt spid="31"/>
                                        </p:tgtEl>
                                      </p:cBhvr>
                                    </p:animEffect>
                                  </p:childTnLst>
                                </p:cTn>
                              </p:par>
                            </p:childTnLst>
                          </p:cTn>
                        </p:par>
                        <p:par>
                          <p:cTn id="66" fill="hold">
                            <p:stCondLst>
                              <p:cond delay="7000"/>
                            </p:stCondLst>
                            <p:childTnLst>
                              <p:par>
                                <p:cTn id="67" presetID="12" presetClass="entr" presetSubtype="8"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p:tgtEl>
                                          <p:spTgt spid="33"/>
                                        </p:tgtEl>
                                        <p:attrNameLst>
                                          <p:attrName>ppt_x</p:attrName>
                                        </p:attrNameLst>
                                      </p:cBhvr>
                                      <p:tavLst>
                                        <p:tav tm="0">
                                          <p:val>
                                            <p:strVal val="#ppt_x-#ppt_w*1.125000"/>
                                          </p:val>
                                        </p:tav>
                                        <p:tav tm="100000">
                                          <p:val>
                                            <p:strVal val="#ppt_x"/>
                                          </p:val>
                                        </p:tav>
                                      </p:tavLst>
                                    </p:anim>
                                    <p:animEffect transition="in" filter="wipe(right)">
                                      <p:cBhvr>
                                        <p:cTn id="70" dur="500"/>
                                        <p:tgtEl>
                                          <p:spTgt spid="33"/>
                                        </p:tgtEl>
                                      </p:cBhvr>
                                    </p:animEffect>
                                  </p:childTnLst>
                                </p:cTn>
                              </p:par>
                            </p:childTnLst>
                          </p:cTn>
                        </p:par>
                        <p:par>
                          <p:cTn id="71" fill="hold">
                            <p:stCondLst>
                              <p:cond delay="7500"/>
                            </p:stCondLst>
                            <p:childTnLst>
                              <p:par>
                                <p:cTn id="72" presetID="12" presetClass="entr" presetSubtype="8" fill="hold" grpId="0" nodeType="after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500"/>
                                        <p:tgtEl>
                                          <p:spTgt spid="34"/>
                                        </p:tgtEl>
                                        <p:attrNameLst>
                                          <p:attrName>ppt_x</p:attrName>
                                        </p:attrNameLst>
                                      </p:cBhvr>
                                      <p:tavLst>
                                        <p:tav tm="0">
                                          <p:val>
                                            <p:strVal val="#ppt_x-#ppt_w*1.125000"/>
                                          </p:val>
                                        </p:tav>
                                        <p:tav tm="100000">
                                          <p:val>
                                            <p:strVal val="#ppt_x"/>
                                          </p:val>
                                        </p:tav>
                                      </p:tavLst>
                                    </p:anim>
                                    <p:animEffect transition="in" filter="wipe(right)">
                                      <p:cBhvr>
                                        <p:cTn id="75" dur="500"/>
                                        <p:tgtEl>
                                          <p:spTgt spid="34"/>
                                        </p:tgtEl>
                                      </p:cBhvr>
                                    </p:animEffect>
                                  </p:childTnLst>
                                </p:cTn>
                              </p:par>
                            </p:childTnLst>
                          </p:cTn>
                        </p:par>
                        <p:par>
                          <p:cTn id="76" fill="hold">
                            <p:stCondLst>
                              <p:cond delay="8000"/>
                            </p:stCondLst>
                            <p:childTnLst>
                              <p:par>
                                <p:cTn id="77" presetID="12" presetClass="entr" presetSubtype="8"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p:tgtEl>
                                          <p:spTgt spid="35"/>
                                        </p:tgtEl>
                                        <p:attrNameLst>
                                          <p:attrName>ppt_x</p:attrName>
                                        </p:attrNameLst>
                                      </p:cBhvr>
                                      <p:tavLst>
                                        <p:tav tm="0">
                                          <p:val>
                                            <p:strVal val="#ppt_x-#ppt_w*1.125000"/>
                                          </p:val>
                                        </p:tav>
                                        <p:tav tm="100000">
                                          <p:val>
                                            <p:strVal val="#ppt_x"/>
                                          </p:val>
                                        </p:tav>
                                      </p:tavLst>
                                    </p:anim>
                                    <p:animEffect transition="in" filter="wipe(right)">
                                      <p:cBhvr>
                                        <p:cTn id="8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15" grpId="0" animBg="1"/>
      <p:bldP spid="16" grpId="0"/>
      <p:bldP spid="17" grpId="0" animBg="1"/>
      <p:bldP spid="18" grpId="0"/>
      <p:bldP spid="22" grpId="0" animBg="1"/>
      <p:bldP spid="23" grpId="0"/>
      <p:bldP spid="27" grpId="0" animBg="1"/>
      <p:bldP spid="28" grpId="0"/>
      <p:bldP spid="31" grpId="0" animBg="1"/>
      <p:bldP spid="33" grpId="0"/>
      <p:bldP spid="34" grpId="0" animBg="1"/>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332862" y="1587281"/>
            <a:ext cx="1316653" cy="955957"/>
            <a:chOff x="6935916" y="343637"/>
            <a:chExt cx="1713877" cy="1135367"/>
          </a:xfrm>
        </p:grpSpPr>
        <p:pic>
          <p:nvPicPr>
            <p:cNvPr id="35" name="Picture 4" descr="C:\Users\Administrator\Desktop\线稿长城1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3"/>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flipH="1">
            <a:off x="8841826" y="5988560"/>
            <a:ext cx="3535776" cy="1053529"/>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占位符 1"/>
          <p:cNvSpPr>
            <a:spLocks noGrp="1"/>
          </p:cNvSpPr>
          <p:nvPr>
            <p:ph type="body" sz="quarter" idx="4294967295"/>
          </p:nvPr>
        </p:nvSpPr>
        <p:spPr>
          <a:xfrm>
            <a:off x="1558702" y="479317"/>
            <a:ext cx="5616623" cy="575867"/>
          </a:xfrm>
          <a:prstGeom prst="rect">
            <a:avLst/>
          </a:prstGeom>
        </p:spPr>
        <p:txBody>
          <a:bodyPr>
            <a:noAutofit/>
          </a:bodyPr>
          <a:lstStyle/>
          <a:p>
            <a:r>
              <a:rPr lang="en-US" altLang="zh-CN" sz="1800" b="0" dirty="0">
                <a:solidFill>
                  <a:srgbClr val="C00000"/>
                </a:solidFill>
                <a:cs typeface="+mn-ea"/>
                <a:sym typeface="+mn-lt"/>
              </a:rPr>
              <a:t>2017</a:t>
            </a:r>
            <a:r>
              <a:rPr lang="zh-CN" altLang="en-US" sz="1800" b="0" dirty="0">
                <a:solidFill>
                  <a:srgbClr val="C00000"/>
                </a:solidFill>
                <a:cs typeface="+mn-ea"/>
                <a:sym typeface="+mn-lt"/>
              </a:rPr>
              <a:t>基层党委党支部工作汇报</a:t>
            </a:r>
          </a:p>
        </p:txBody>
      </p:sp>
      <p:sp>
        <p:nvSpPr>
          <p:cNvPr id="15" name="文本框 11"/>
          <p:cNvSpPr txBox="1"/>
          <p:nvPr/>
        </p:nvSpPr>
        <p:spPr>
          <a:xfrm>
            <a:off x="2782838" y="1917626"/>
            <a:ext cx="6602507"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全面深化改革下一阶段重点</a:t>
            </a:r>
          </a:p>
        </p:txBody>
      </p:sp>
      <p:sp>
        <p:nvSpPr>
          <p:cNvPr id="23" name="矩形 22"/>
          <p:cNvSpPr/>
          <p:nvPr/>
        </p:nvSpPr>
        <p:spPr>
          <a:xfrm>
            <a:off x="1995431" y="2871616"/>
            <a:ext cx="3013664" cy="865536"/>
          </a:xfrm>
          <a:prstGeom prst="rect">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lang="en-US" altLang="zh-CN" sz="2000" b="1" dirty="0">
              <a:solidFill>
                <a:prstClr val="white"/>
              </a:solidFill>
              <a:cs typeface="+mn-ea"/>
              <a:sym typeface="+mn-lt"/>
            </a:endParaRPr>
          </a:p>
          <a:p>
            <a:pPr lvl="0" algn="ctr">
              <a:defRPr/>
            </a:pPr>
            <a:r>
              <a:rPr lang="zh-CN" altLang="en-US" sz="1600" b="1" dirty="0">
                <a:solidFill>
                  <a:prstClr val="white"/>
                </a:solidFill>
                <a:cs typeface="+mn-ea"/>
                <a:sym typeface="+mn-lt"/>
              </a:rPr>
              <a:t>是推动全面从严治</a:t>
            </a:r>
            <a:endParaRPr lang="en-US" altLang="zh-CN" sz="1600" b="1" dirty="0">
              <a:solidFill>
                <a:prstClr val="white"/>
              </a:solidFill>
              <a:cs typeface="+mn-ea"/>
              <a:sym typeface="+mn-lt"/>
            </a:endParaRPr>
          </a:p>
          <a:p>
            <a:pPr lvl="0" algn="ctr">
              <a:defRPr/>
            </a:pPr>
            <a:r>
              <a:rPr lang="zh-CN" altLang="en-US" sz="1600" b="1" dirty="0">
                <a:solidFill>
                  <a:prstClr val="white"/>
                </a:solidFill>
                <a:cs typeface="+mn-ea"/>
                <a:sym typeface="+mn-lt"/>
              </a:rPr>
              <a:t>党向基层延伸的重要举措</a:t>
            </a:r>
          </a:p>
          <a:p>
            <a:pPr lvl="0" algn="ctr">
              <a:defRPr/>
            </a:pPr>
            <a:endParaRPr lang="zh-CN" altLang="en-US" sz="2000" b="1" dirty="0">
              <a:solidFill>
                <a:prstClr val="white"/>
              </a:solidFill>
              <a:cs typeface="+mn-ea"/>
              <a:sym typeface="+mn-lt"/>
            </a:endParaRPr>
          </a:p>
        </p:txBody>
      </p:sp>
      <p:sp>
        <p:nvSpPr>
          <p:cNvPr id="24" name="矩形 23"/>
          <p:cNvSpPr/>
          <p:nvPr/>
        </p:nvSpPr>
        <p:spPr>
          <a:xfrm>
            <a:off x="5229801" y="2853730"/>
            <a:ext cx="5977973" cy="86553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cs typeface="+mn-ea"/>
                <a:sym typeface="+mn-lt"/>
              </a:rPr>
              <a:t>为新时代党支部建设提供了基本遵循，对加强党的组织体系建设，全面提升党支部组织力、强化党支部政治功能，巩固党长期执政的组织基础，意义十分重要。</a:t>
            </a:r>
          </a:p>
        </p:txBody>
      </p:sp>
      <p:sp>
        <p:nvSpPr>
          <p:cNvPr id="25" name="矩形 24"/>
          <p:cNvSpPr/>
          <p:nvPr/>
        </p:nvSpPr>
        <p:spPr>
          <a:xfrm>
            <a:off x="1995432" y="3913465"/>
            <a:ext cx="3013662" cy="865536"/>
          </a:xfrm>
          <a:prstGeom prst="rect">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cs typeface="+mn-ea"/>
                <a:sym typeface="+mn-lt"/>
              </a:rPr>
              <a:t>要把抓好党支部作为组织体系建设的基本内容</a:t>
            </a:r>
          </a:p>
        </p:txBody>
      </p:sp>
      <p:sp>
        <p:nvSpPr>
          <p:cNvPr id="26" name="矩形 25"/>
          <p:cNvSpPr/>
          <p:nvPr/>
        </p:nvSpPr>
        <p:spPr>
          <a:xfrm>
            <a:off x="5229801" y="3895579"/>
            <a:ext cx="5977973" cy="86553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cs typeface="+mn-ea"/>
                <a:sym typeface="+mn-lt"/>
              </a:rPr>
              <a:t>党委（党组）书记要亲力亲为，深入支部抓支部，加强党支部标准化、规范化建设。要把抓好党支部作为检验党建工作成效的基本标准，考核评价党建工作。</a:t>
            </a:r>
          </a:p>
        </p:txBody>
      </p:sp>
      <p:sp>
        <p:nvSpPr>
          <p:cNvPr id="29" name="矩形 28"/>
          <p:cNvSpPr/>
          <p:nvPr/>
        </p:nvSpPr>
        <p:spPr>
          <a:xfrm>
            <a:off x="1995432" y="4956754"/>
            <a:ext cx="3013662" cy="865536"/>
          </a:xfrm>
          <a:prstGeom prst="rect">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600" b="1" dirty="0">
                <a:solidFill>
                  <a:prstClr val="white"/>
                </a:solidFill>
                <a:cs typeface="+mn-ea"/>
                <a:sym typeface="+mn-lt"/>
              </a:rPr>
              <a:t>各级党委（党组）要加强对</a:t>
            </a:r>
            <a:r>
              <a:rPr lang="en-US" altLang="zh-CN" sz="1600" b="1" dirty="0">
                <a:solidFill>
                  <a:prstClr val="white"/>
                </a:solidFill>
                <a:cs typeface="+mn-ea"/>
                <a:sym typeface="+mn-lt"/>
              </a:rPr>
              <a:t>《</a:t>
            </a:r>
            <a:r>
              <a:rPr lang="zh-CN" altLang="en-US" sz="1600" b="1" dirty="0">
                <a:solidFill>
                  <a:prstClr val="white"/>
                </a:solidFill>
                <a:cs typeface="+mn-ea"/>
                <a:sym typeface="+mn-lt"/>
              </a:rPr>
              <a:t>条例</a:t>
            </a:r>
            <a:r>
              <a:rPr lang="en-US" altLang="zh-CN" sz="1600" b="1" dirty="0">
                <a:solidFill>
                  <a:prstClr val="white"/>
                </a:solidFill>
                <a:cs typeface="+mn-ea"/>
                <a:sym typeface="+mn-lt"/>
              </a:rPr>
              <a:t>》</a:t>
            </a:r>
            <a:r>
              <a:rPr lang="zh-CN" altLang="en-US" sz="1600" b="1" dirty="0">
                <a:solidFill>
                  <a:prstClr val="white"/>
                </a:solidFill>
                <a:cs typeface="+mn-ea"/>
                <a:sym typeface="+mn-lt"/>
              </a:rPr>
              <a:t>实施的组织领导</a:t>
            </a:r>
          </a:p>
        </p:txBody>
      </p:sp>
      <p:sp>
        <p:nvSpPr>
          <p:cNvPr id="31" name="矩形 30"/>
          <p:cNvSpPr/>
          <p:nvPr/>
        </p:nvSpPr>
        <p:spPr>
          <a:xfrm>
            <a:off x="5229801" y="4938868"/>
            <a:ext cx="5977973" cy="86553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accent1"/>
                </a:solidFill>
                <a:cs typeface="+mn-ea"/>
                <a:sym typeface="+mn-lt"/>
              </a:rPr>
              <a:t>要抓好《条例》的宣传解读和学习培训，使各级党组织和广大党员深入领会《条例》精神，全面掌握《条例》内容，增强贯彻执行《条例》的思想自觉和行动自觉。要加强对党员领导干部的培训，提高抓好党支部工作、推动党支部建设的本领。要加强督促落实，确保《条例》各项规定要求落到实处。</a:t>
            </a:r>
          </a:p>
        </p:txBody>
      </p:sp>
      <p:sp>
        <p:nvSpPr>
          <p:cNvPr id="32" name="矩形 31"/>
          <p:cNvSpPr/>
          <p:nvPr/>
        </p:nvSpPr>
        <p:spPr>
          <a:xfrm>
            <a:off x="909321" y="2871616"/>
            <a:ext cx="865405" cy="2932787"/>
          </a:xfrm>
          <a:prstGeom prst="rect">
            <a:avLst/>
          </a:prstGeom>
          <a:solidFill>
            <a:srgbClr val="CC000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solidFill>
                <a:schemeClr val="bg1"/>
              </a:solidFill>
              <a:cs typeface="+mn-ea"/>
              <a:sym typeface="+mn-lt"/>
            </a:endParaRPr>
          </a:p>
        </p:txBody>
      </p:sp>
      <p:pic>
        <p:nvPicPr>
          <p:cNvPr id="21" name="图片 20">
            <a:extLst>
              <a:ext uri="{FF2B5EF4-FFF2-40B4-BE49-F238E27FC236}">
                <a16:creationId xmlns="" xmlns:a16="http://schemas.microsoft.com/office/drawing/2014/main" id="{5E5C3F01-172A-459A-9C8E-A0AE8CB3F42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100" y="3751201"/>
            <a:ext cx="1071845" cy="1071845"/>
          </a:xfrm>
          <a:prstGeom prst="rect">
            <a:avLst/>
          </a:prstGeom>
        </p:spPr>
      </p:pic>
    </p:spTree>
    <p:extLst>
      <p:ext uri="{BB962C8B-B14F-4D97-AF65-F5344CB8AC3E}">
        <p14:creationId xmlns:p14="http://schemas.microsoft.com/office/powerpoint/2010/main" val="306394492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000" fill="hold"/>
                                        <p:tgtEl>
                                          <p:spTgt spid="39"/>
                                        </p:tgtEl>
                                        <p:attrNameLst>
                                          <p:attrName>ppt_x</p:attrName>
                                        </p:attrNameLst>
                                      </p:cBhvr>
                                      <p:tavLst>
                                        <p:tav tm="0">
                                          <p:val>
                                            <p:strVal val="#ppt_x"/>
                                          </p:val>
                                        </p:tav>
                                        <p:tav tm="100000">
                                          <p:val>
                                            <p:strVal val="#ppt_x"/>
                                          </p:val>
                                        </p:tav>
                                      </p:tavLst>
                                    </p:anim>
                                    <p:anim calcmode="lin" valueType="num">
                                      <p:cBhvr additive="base">
                                        <p:cTn id="8" dur="1000" fill="hold"/>
                                        <p:tgtEl>
                                          <p:spTgt spid="3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1200" fill="hold"/>
                                        <p:tgtEl>
                                          <p:spTgt spid="34"/>
                                        </p:tgtEl>
                                        <p:attrNameLst>
                                          <p:attrName>ppt_x</p:attrName>
                                        </p:attrNameLst>
                                      </p:cBhvr>
                                      <p:tavLst>
                                        <p:tav tm="0">
                                          <p:val>
                                            <p:strVal val="1+#ppt_w/2"/>
                                          </p:val>
                                        </p:tav>
                                        <p:tav tm="100000">
                                          <p:val>
                                            <p:strVal val="#ppt_x"/>
                                          </p:val>
                                        </p:tav>
                                      </p:tavLst>
                                    </p:anim>
                                    <p:anim calcmode="lin" valueType="num">
                                      <p:cBhvr additive="base">
                                        <p:cTn id="13" dur="1200" fill="hold"/>
                                        <p:tgtEl>
                                          <p:spTgt spid="34"/>
                                        </p:tgtEl>
                                        <p:attrNameLst>
                                          <p:attrName>ppt_y</p:attrName>
                                        </p:attrNameLst>
                                      </p:cBhvr>
                                      <p:tavLst>
                                        <p:tav tm="0">
                                          <p:val>
                                            <p:strVal val="1+#ppt_h/2"/>
                                          </p:val>
                                        </p:tav>
                                        <p:tav tm="100000">
                                          <p:val>
                                            <p:strVal val="#ppt_y"/>
                                          </p:val>
                                        </p:tav>
                                      </p:tavLst>
                                    </p:anim>
                                  </p:childTnLst>
                                </p:cTn>
                              </p:par>
                            </p:childTnLst>
                          </p:cTn>
                        </p:par>
                        <p:par>
                          <p:cTn id="14" fill="hold">
                            <p:stCondLst>
                              <p:cond delay="2200"/>
                            </p:stCondLst>
                            <p:childTnLst>
                              <p:par>
                                <p:cTn id="15" presetID="47"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par>
                          <p:cTn id="20" fill="hold">
                            <p:stCondLst>
                              <p:cond delay="3200"/>
                            </p:stCondLst>
                            <p:childTnLst>
                              <p:par>
                                <p:cTn id="21" presetID="1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p:tgtEl>
                                          <p:spTgt spid="32"/>
                                        </p:tgtEl>
                                        <p:attrNameLst>
                                          <p:attrName>ppt_x</p:attrName>
                                        </p:attrNameLst>
                                      </p:cBhvr>
                                      <p:tavLst>
                                        <p:tav tm="0">
                                          <p:val>
                                            <p:strVal val="#ppt_x-#ppt_w*1.125000"/>
                                          </p:val>
                                        </p:tav>
                                        <p:tav tm="100000">
                                          <p:val>
                                            <p:strVal val="#ppt_x"/>
                                          </p:val>
                                        </p:tav>
                                      </p:tavLst>
                                    </p:anim>
                                    <p:animEffect transition="in" filter="wipe(right)">
                                      <p:cBhvr>
                                        <p:cTn id="24" dur="500"/>
                                        <p:tgtEl>
                                          <p:spTgt spid="32"/>
                                        </p:tgtEl>
                                      </p:cBhvr>
                                    </p:animEffect>
                                  </p:childTnLst>
                                </p:cTn>
                              </p:par>
                            </p:childTnLst>
                          </p:cTn>
                        </p:par>
                        <p:par>
                          <p:cTn id="25" fill="hold">
                            <p:stCondLst>
                              <p:cond delay="3700"/>
                            </p:stCondLst>
                            <p:childTnLst>
                              <p:par>
                                <p:cTn id="26" presetID="12" presetClass="entr" presetSubtype="8"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p:tgtEl>
                                          <p:spTgt spid="23"/>
                                        </p:tgtEl>
                                        <p:attrNameLst>
                                          <p:attrName>ppt_x</p:attrName>
                                        </p:attrNameLst>
                                      </p:cBhvr>
                                      <p:tavLst>
                                        <p:tav tm="0">
                                          <p:val>
                                            <p:strVal val="#ppt_x-#ppt_w*1.125000"/>
                                          </p:val>
                                        </p:tav>
                                        <p:tav tm="100000">
                                          <p:val>
                                            <p:strVal val="#ppt_x"/>
                                          </p:val>
                                        </p:tav>
                                      </p:tavLst>
                                    </p:anim>
                                    <p:animEffect transition="in" filter="wipe(right)">
                                      <p:cBhvr>
                                        <p:cTn id="29" dur="500"/>
                                        <p:tgtEl>
                                          <p:spTgt spid="23"/>
                                        </p:tgtEl>
                                      </p:cBhvr>
                                    </p:animEffect>
                                  </p:childTnLst>
                                </p:cTn>
                              </p:par>
                            </p:childTnLst>
                          </p:cTn>
                        </p:par>
                        <p:par>
                          <p:cTn id="30" fill="hold">
                            <p:stCondLst>
                              <p:cond delay="4200"/>
                            </p:stCondLst>
                            <p:childTnLst>
                              <p:par>
                                <p:cTn id="31" presetID="12" presetClass="entr" presetSubtype="8"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p:tgtEl>
                                          <p:spTgt spid="24"/>
                                        </p:tgtEl>
                                        <p:attrNameLst>
                                          <p:attrName>ppt_x</p:attrName>
                                        </p:attrNameLst>
                                      </p:cBhvr>
                                      <p:tavLst>
                                        <p:tav tm="0">
                                          <p:val>
                                            <p:strVal val="#ppt_x-#ppt_w*1.125000"/>
                                          </p:val>
                                        </p:tav>
                                        <p:tav tm="100000">
                                          <p:val>
                                            <p:strVal val="#ppt_x"/>
                                          </p:val>
                                        </p:tav>
                                      </p:tavLst>
                                    </p:anim>
                                    <p:animEffect transition="in" filter="wipe(right)">
                                      <p:cBhvr>
                                        <p:cTn id="34" dur="500"/>
                                        <p:tgtEl>
                                          <p:spTgt spid="24"/>
                                        </p:tgtEl>
                                      </p:cBhvr>
                                    </p:animEffect>
                                  </p:childTnLst>
                                </p:cTn>
                              </p:par>
                            </p:childTnLst>
                          </p:cTn>
                        </p:par>
                        <p:par>
                          <p:cTn id="35" fill="hold">
                            <p:stCondLst>
                              <p:cond delay="4700"/>
                            </p:stCondLst>
                            <p:childTnLst>
                              <p:par>
                                <p:cTn id="36" presetID="12" presetClass="entr" presetSubtype="8"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p:tgtEl>
                                          <p:spTgt spid="25"/>
                                        </p:tgtEl>
                                        <p:attrNameLst>
                                          <p:attrName>ppt_x</p:attrName>
                                        </p:attrNameLst>
                                      </p:cBhvr>
                                      <p:tavLst>
                                        <p:tav tm="0">
                                          <p:val>
                                            <p:strVal val="#ppt_x-#ppt_w*1.125000"/>
                                          </p:val>
                                        </p:tav>
                                        <p:tav tm="100000">
                                          <p:val>
                                            <p:strVal val="#ppt_x"/>
                                          </p:val>
                                        </p:tav>
                                      </p:tavLst>
                                    </p:anim>
                                    <p:animEffect transition="in" filter="wipe(right)">
                                      <p:cBhvr>
                                        <p:cTn id="39" dur="500"/>
                                        <p:tgtEl>
                                          <p:spTgt spid="25"/>
                                        </p:tgtEl>
                                      </p:cBhvr>
                                    </p:animEffect>
                                  </p:childTnLst>
                                </p:cTn>
                              </p:par>
                            </p:childTnLst>
                          </p:cTn>
                        </p:par>
                        <p:par>
                          <p:cTn id="40" fill="hold">
                            <p:stCondLst>
                              <p:cond delay="5200"/>
                            </p:stCondLst>
                            <p:childTnLst>
                              <p:par>
                                <p:cTn id="41" presetID="1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p:tgtEl>
                                          <p:spTgt spid="26"/>
                                        </p:tgtEl>
                                        <p:attrNameLst>
                                          <p:attrName>ppt_x</p:attrName>
                                        </p:attrNameLst>
                                      </p:cBhvr>
                                      <p:tavLst>
                                        <p:tav tm="0">
                                          <p:val>
                                            <p:strVal val="#ppt_x-#ppt_w*1.125000"/>
                                          </p:val>
                                        </p:tav>
                                        <p:tav tm="100000">
                                          <p:val>
                                            <p:strVal val="#ppt_x"/>
                                          </p:val>
                                        </p:tav>
                                      </p:tavLst>
                                    </p:anim>
                                    <p:animEffect transition="in" filter="wipe(right)">
                                      <p:cBhvr>
                                        <p:cTn id="44" dur="500"/>
                                        <p:tgtEl>
                                          <p:spTgt spid="26"/>
                                        </p:tgtEl>
                                      </p:cBhvr>
                                    </p:animEffect>
                                  </p:childTnLst>
                                </p:cTn>
                              </p:par>
                            </p:childTnLst>
                          </p:cTn>
                        </p:par>
                        <p:par>
                          <p:cTn id="45" fill="hold">
                            <p:stCondLst>
                              <p:cond delay="5700"/>
                            </p:stCondLst>
                            <p:childTnLst>
                              <p:par>
                                <p:cTn id="46" presetID="12" presetClass="entr" presetSubtype="8"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p:tgtEl>
                                          <p:spTgt spid="29"/>
                                        </p:tgtEl>
                                        <p:attrNameLst>
                                          <p:attrName>ppt_x</p:attrName>
                                        </p:attrNameLst>
                                      </p:cBhvr>
                                      <p:tavLst>
                                        <p:tav tm="0">
                                          <p:val>
                                            <p:strVal val="#ppt_x-#ppt_w*1.125000"/>
                                          </p:val>
                                        </p:tav>
                                        <p:tav tm="100000">
                                          <p:val>
                                            <p:strVal val="#ppt_x"/>
                                          </p:val>
                                        </p:tav>
                                      </p:tavLst>
                                    </p:anim>
                                    <p:animEffect transition="in" filter="wipe(right)">
                                      <p:cBhvr>
                                        <p:cTn id="49" dur="500"/>
                                        <p:tgtEl>
                                          <p:spTgt spid="29"/>
                                        </p:tgtEl>
                                      </p:cBhvr>
                                    </p:animEffect>
                                  </p:childTnLst>
                                </p:cTn>
                              </p:par>
                            </p:childTnLst>
                          </p:cTn>
                        </p:par>
                        <p:par>
                          <p:cTn id="50" fill="hold">
                            <p:stCondLst>
                              <p:cond delay="6200"/>
                            </p:stCondLst>
                            <p:childTnLst>
                              <p:par>
                                <p:cTn id="51" presetID="12" presetClass="entr" presetSubtype="8"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p:tgtEl>
                                          <p:spTgt spid="31"/>
                                        </p:tgtEl>
                                        <p:attrNameLst>
                                          <p:attrName>ppt_x</p:attrName>
                                        </p:attrNameLst>
                                      </p:cBhvr>
                                      <p:tavLst>
                                        <p:tav tm="0">
                                          <p:val>
                                            <p:strVal val="#ppt_x-#ppt_w*1.125000"/>
                                          </p:val>
                                        </p:tav>
                                        <p:tav tm="100000">
                                          <p:val>
                                            <p:strVal val="#ppt_x"/>
                                          </p:val>
                                        </p:tav>
                                      </p:tavLst>
                                    </p:anim>
                                    <p:animEffect transition="in" filter="wipe(right)">
                                      <p:cBhvr>
                                        <p:cTn id="54" dur="500"/>
                                        <p:tgtEl>
                                          <p:spTgt spid="31"/>
                                        </p:tgtEl>
                                      </p:cBhvr>
                                    </p:animEffect>
                                  </p:childTnLst>
                                </p:cTn>
                              </p:par>
                            </p:childTnLst>
                          </p:cTn>
                        </p:par>
                        <p:par>
                          <p:cTn id="55" fill="hold">
                            <p:stCondLst>
                              <p:cond delay="6700"/>
                            </p:stCondLst>
                            <p:childTnLst>
                              <p:par>
                                <p:cTn id="56" presetID="53" presetClass="entr" presetSubtype="16" fill="hold" nodeType="afterEffect">
                                  <p:stCondLst>
                                    <p:cond delay="0"/>
                                  </p:stCondLst>
                                  <p:iterate type="lt">
                                    <p:tmPct val="10000"/>
                                  </p:iterate>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animBg="1"/>
      <p:bldP spid="24" grpId="0" animBg="1"/>
      <p:bldP spid="25" grpId="0" animBg="1"/>
      <p:bldP spid="26" grpId="0" animBg="1"/>
      <p:bldP spid="29" grpId="0" animBg="1"/>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73547" y="0"/>
            <a:ext cx="5290915" cy="7037599"/>
            <a:chOff x="-673547" y="0"/>
            <a:chExt cx="5290915" cy="7037599"/>
          </a:xfrm>
        </p:grpSpPr>
        <p:sp>
          <p:nvSpPr>
            <p:cNvPr id="77" name="流程图: 文档 76"/>
            <p:cNvSpPr/>
            <p:nvPr/>
          </p:nvSpPr>
          <p:spPr>
            <a:xfrm>
              <a:off x="165" y="0"/>
              <a:ext cx="4456924" cy="6859588"/>
            </a:xfrm>
            <a:prstGeom prst="flowChartDocumen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dirty="0">
                <a:cs typeface="+mn-ea"/>
                <a:sym typeface="+mn-lt"/>
              </a:endParaRPr>
            </a:p>
          </p:txBody>
        </p:sp>
        <p:pic>
          <p:nvPicPr>
            <p:cNvPr id="26"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rot="10800000" flipH="1" flipV="1">
              <a:off x="-673547" y="3160505"/>
              <a:ext cx="5290915" cy="3877094"/>
            </a:xfrm>
            <a:prstGeom prst="rect">
              <a:avLst/>
            </a:prstGeom>
            <a:noFill/>
            <a:extLst>
              <a:ext uri="{909E8E84-426E-40DD-AFC4-6F175D3DCCD1}">
                <a14:hiddenFill xmlns:a14="http://schemas.microsoft.com/office/drawing/2010/main">
                  <a:solidFill>
                    <a:srgbClr val="FFFFFF"/>
                  </a:solidFill>
                </a14:hiddenFill>
              </a:ext>
            </a:extLst>
          </p:spPr>
        </p:pic>
      </p:grpSp>
      <p:pic>
        <p:nvPicPr>
          <p:cNvPr id="75" name="Picture 5"/>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4393208" y="2707441"/>
            <a:ext cx="7822677" cy="4151529"/>
          </a:xfrm>
          <a:prstGeom prst="rect">
            <a:avLst/>
          </a:prstGeom>
          <a:noFill/>
          <a:extLst>
            <a:ext uri="{909E8E84-426E-40DD-AFC4-6F175D3DCCD1}">
              <a14:hiddenFill xmlns:a14="http://schemas.microsoft.com/office/drawing/2010/main">
                <a:solidFill>
                  <a:srgbClr val="FFFFFF"/>
                </a:solidFill>
              </a14:hiddenFill>
            </a:ext>
          </a:extLst>
        </p:spPr>
      </p:pic>
      <p:sp>
        <p:nvSpPr>
          <p:cNvPr id="84" name="标题 4"/>
          <p:cNvSpPr txBox="1">
            <a:spLocks/>
          </p:cNvSpPr>
          <p:nvPr/>
        </p:nvSpPr>
        <p:spPr>
          <a:xfrm>
            <a:off x="5721435" y="2724832"/>
            <a:ext cx="5676612" cy="680600"/>
          </a:xfrm>
          <a:prstGeom prst="rect">
            <a:avLst/>
          </a:prstGeom>
        </p:spPr>
        <p:txBody>
          <a:bodyPr vert="horz" lIns="162441" tIns="81221" rIns="162441" bIns="8122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solidFill>
                  <a:srgbClr val="C00000"/>
                </a:solidFill>
                <a:latin typeface="+mn-lt"/>
                <a:ea typeface="+mn-ea"/>
                <a:cs typeface="+mn-ea"/>
                <a:sym typeface="+mn-lt"/>
              </a:rPr>
              <a:t>不忘初心，牢记使命</a:t>
            </a:r>
            <a:endParaRPr lang="en-US" altLang="zh-CN" sz="3200" b="1" dirty="0">
              <a:solidFill>
                <a:srgbClr val="C00000"/>
              </a:solidFill>
              <a:latin typeface="+mn-lt"/>
              <a:ea typeface="+mn-ea"/>
              <a:cs typeface="+mn-ea"/>
              <a:sym typeface="+mn-lt"/>
            </a:endParaRPr>
          </a:p>
          <a:p>
            <a:r>
              <a:rPr lang="zh-CN" altLang="en-US" sz="3200" b="1" dirty="0">
                <a:solidFill>
                  <a:srgbClr val="C00000"/>
                </a:solidFill>
                <a:latin typeface="+mn-lt"/>
                <a:ea typeface="+mn-ea"/>
                <a:cs typeface="+mn-ea"/>
                <a:sym typeface="+mn-lt"/>
              </a:rPr>
              <a:t>怎样认真遵照执行</a:t>
            </a:r>
          </a:p>
        </p:txBody>
      </p:sp>
      <p:sp>
        <p:nvSpPr>
          <p:cNvPr id="100" name="标题 4"/>
          <p:cNvSpPr txBox="1">
            <a:spLocks/>
          </p:cNvSpPr>
          <p:nvPr/>
        </p:nvSpPr>
        <p:spPr>
          <a:xfrm>
            <a:off x="7860663" y="1319799"/>
            <a:ext cx="1398154" cy="11765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6400" dirty="0">
                <a:solidFill>
                  <a:srgbClr val="C00000"/>
                </a:solidFill>
                <a:latin typeface="+mn-lt"/>
                <a:ea typeface="+mn-ea"/>
                <a:cs typeface="+mn-ea"/>
                <a:sym typeface="+mn-lt"/>
              </a:rPr>
              <a:t>05</a:t>
            </a:r>
            <a:endParaRPr lang="zh-CN" altLang="en-US" sz="3700" dirty="0">
              <a:solidFill>
                <a:srgbClr val="C00000"/>
              </a:solidFill>
              <a:latin typeface="+mn-lt"/>
              <a:ea typeface="+mn-ea"/>
              <a:cs typeface="+mn-ea"/>
              <a:sym typeface="+mn-lt"/>
            </a:endParaRPr>
          </a:p>
        </p:txBody>
      </p:sp>
      <p:grpSp>
        <p:nvGrpSpPr>
          <p:cNvPr id="135" name="组合 134"/>
          <p:cNvGrpSpPr/>
          <p:nvPr/>
        </p:nvGrpSpPr>
        <p:grpSpPr>
          <a:xfrm>
            <a:off x="10056616" y="4081996"/>
            <a:ext cx="1640802" cy="1191306"/>
            <a:chOff x="6935916" y="343637"/>
            <a:chExt cx="1713877" cy="1135367"/>
          </a:xfrm>
        </p:grpSpPr>
        <p:pic>
          <p:nvPicPr>
            <p:cNvPr id="136"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4" descr="C:\Users\Administrator\Desktop\线稿长城1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组合 5"/>
          <p:cNvGrpSpPr/>
          <p:nvPr/>
        </p:nvGrpSpPr>
        <p:grpSpPr>
          <a:xfrm>
            <a:off x="792367" y="1682555"/>
            <a:ext cx="2809220" cy="3501016"/>
            <a:chOff x="792367" y="1682555"/>
            <a:chExt cx="2809220" cy="3501016"/>
          </a:xfrm>
        </p:grpSpPr>
        <p:pic>
          <p:nvPicPr>
            <p:cNvPr id="122" name="Picture 7" descr="C:\Users\Administrator\Desktop\党政机关\素材\长城\矢量长城\132.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395722" y="4575593"/>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组合 77"/>
            <p:cNvGrpSpPr/>
            <p:nvPr/>
          </p:nvGrpSpPr>
          <p:grpSpPr>
            <a:xfrm>
              <a:off x="792367" y="3012747"/>
              <a:ext cx="2809220" cy="653809"/>
              <a:chOff x="614037" y="1022830"/>
              <a:chExt cx="3175331" cy="490243"/>
            </a:xfrm>
          </p:grpSpPr>
          <p:sp>
            <p:nvSpPr>
              <p:cNvPr id="89" name="TextBox 19"/>
              <p:cNvSpPr txBox="1"/>
              <p:nvPr/>
            </p:nvSpPr>
            <p:spPr>
              <a:xfrm>
                <a:off x="956750" y="1291766"/>
                <a:ext cx="2507472" cy="221307"/>
              </a:xfrm>
              <a:prstGeom prst="rect">
                <a:avLst/>
              </a:prstGeom>
              <a:noFill/>
              <a:ln>
                <a:noFill/>
              </a:ln>
              <a:effectLst/>
            </p:spPr>
            <p:txBody>
              <a:bodyPr wrap="none" rtlCol="0">
                <a:spAutoFit/>
              </a:bodyPr>
              <a:lstStyle/>
              <a:p>
                <a:pPr algn="ctr">
                  <a:lnSpc>
                    <a:spcPct val="120000"/>
                  </a:lnSpc>
                </a:pPr>
                <a:r>
                  <a:rPr lang="en-US" altLang="zh-CN" sz="1200" b="1" dirty="0">
                    <a:solidFill>
                      <a:srgbClr val="FDE6D3"/>
                    </a:solidFill>
                    <a:cs typeface="+mn-ea"/>
                    <a:sym typeface="+mn-lt"/>
                  </a:rPr>
                  <a:t>Communist Party of China</a:t>
                </a:r>
                <a:endParaRPr lang="zh-CN" altLang="en-US" sz="1200" b="1" dirty="0">
                  <a:solidFill>
                    <a:srgbClr val="FDE6D3"/>
                  </a:solidFill>
                  <a:cs typeface="+mn-ea"/>
                  <a:sym typeface="+mn-lt"/>
                </a:endParaRPr>
              </a:p>
            </p:txBody>
          </p:sp>
          <p:sp>
            <p:nvSpPr>
              <p:cNvPr id="90" name="TextBox 20"/>
              <p:cNvSpPr txBox="1"/>
              <p:nvPr/>
            </p:nvSpPr>
            <p:spPr>
              <a:xfrm>
                <a:off x="614037" y="1022830"/>
                <a:ext cx="3175331" cy="310061"/>
              </a:xfrm>
              <a:prstGeom prst="rect">
                <a:avLst/>
              </a:prstGeom>
              <a:noFill/>
              <a:effectLst/>
            </p:spPr>
            <p:txBody>
              <a:bodyPr wrap="square" rtlCol="0">
                <a:spAutoFit/>
              </a:bodyPr>
              <a:lstStyle/>
              <a:p>
                <a:pPr algn="ctr">
                  <a:lnSpc>
                    <a:spcPct val="120000"/>
                  </a:lnSpc>
                </a:pPr>
                <a:r>
                  <a:rPr lang="zh-CN" altLang="en-US" sz="1900" b="1" dirty="0">
                    <a:solidFill>
                      <a:srgbClr val="FDE6D3"/>
                    </a:solidFill>
                    <a:cs typeface="+mn-ea"/>
                    <a:sym typeface="+mn-lt"/>
                  </a:rPr>
                  <a:t>中国共产党</a:t>
                </a:r>
                <a:endParaRPr lang="en-US" altLang="zh-CN" sz="1900" b="1" dirty="0">
                  <a:solidFill>
                    <a:srgbClr val="FDE6D3"/>
                  </a:solidFill>
                  <a:cs typeface="+mn-ea"/>
                  <a:sym typeface="+mn-lt"/>
                </a:endParaRPr>
              </a:p>
            </p:txBody>
          </p:sp>
        </p:grpSp>
        <p:pic>
          <p:nvPicPr>
            <p:cNvPr id="123" name="Picture 3"/>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682565" y="1682555"/>
              <a:ext cx="1039765" cy="11232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组合 22"/>
          <p:cNvGrpSpPr/>
          <p:nvPr/>
        </p:nvGrpSpPr>
        <p:grpSpPr>
          <a:xfrm>
            <a:off x="-50435" y="-26590"/>
            <a:ext cx="12398739" cy="234537"/>
            <a:chOff x="46534" y="1260900"/>
            <a:chExt cx="12182715" cy="234538"/>
          </a:xfrm>
        </p:grpSpPr>
        <p:pic>
          <p:nvPicPr>
            <p:cNvPr id="24" name="Picture 5" descr="C:\Users\Administrator\Desktop\党政机关\素材\长城\矢量长城\线稿长城2.png"/>
            <p:cNvPicPr>
              <a:picLocks noChangeAspect="1" noChangeArrowheads="1"/>
            </p:cNvPicPr>
            <p:nvPr userDrawn="1"/>
          </p:nvPicPr>
          <p:blipFill rotWithShape="1">
            <a:blip r:embed="rId9" cstate="screen">
              <a:extLst>
                <a:ext uri="{28A0092B-C50C-407E-A947-70E740481C1C}">
                  <a14:useLocalDpi xmlns:a14="http://schemas.microsoft.com/office/drawing/2010/main"/>
                </a:ext>
              </a:extLst>
            </a:blip>
            <a:srcRect l="-1" b="-9915"/>
            <a:stretch/>
          </p:blipFill>
          <p:spPr bwMode="auto">
            <a:xfrm>
              <a:off x="6134112" y="1260900"/>
              <a:ext cx="6095137" cy="2345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C:\Users\Administrator\Desktop\党政机关\素材\长城\矢量长城\线稿长城2.png"/>
            <p:cNvPicPr>
              <a:picLocks noChangeAspect="1" noChangeArrowheads="1"/>
            </p:cNvPicPr>
            <p:nvPr userDrawn="1"/>
          </p:nvPicPr>
          <p:blipFill rotWithShape="1">
            <a:blip r:embed="rId9" cstate="screen">
              <a:extLst>
                <a:ext uri="{28A0092B-C50C-407E-A947-70E740481C1C}">
                  <a14:useLocalDpi xmlns:a14="http://schemas.microsoft.com/office/drawing/2010/main"/>
                </a:ext>
              </a:extLst>
            </a:blip>
            <a:srcRect l="-1" b="-9915"/>
            <a:stretch/>
          </p:blipFill>
          <p:spPr bwMode="auto">
            <a:xfrm flipH="1">
              <a:off x="46534" y="1260900"/>
              <a:ext cx="6095136" cy="2345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6568847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22" presetClass="entr" presetSubtype="4"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00"/>
                                        </p:tgtEl>
                                        <p:attrNameLst>
                                          <p:attrName>style.visibility</p:attrName>
                                        </p:attrNameLst>
                                      </p:cBhvr>
                                      <p:to>
                                        <p:strVal val="visible"/>
                                      </p:to>
                                    </p:set>
                                    <p:anim calcmode="lin" valueType="num">
                                      <p:cBhvr>
                                        <p:cTn id="21" dur="1000" fill="hold"/>
                                        <p:tgtEl>
                                          <p:spTgt spid="100"/>
                                        </p:tgtEl>
                                        <p:attrNameLst>
                                          <p:attrName>ppt_w</p:attrName>
                                        </p:attrNameLst>
                                      </p:cBhvr>
                                      <p:tavLst>
                                        <p:tav tm="0">
                                          <p:val>
                                            <p:fltVal val="0"/>
                                          </p:val>
                                        </p:tav>
                                        <p:tav tm="100000">
                                          <p:val>
                                            <p:strVal val="#ppt_w"/>
                                          </p:val>
                                        </p:tav>
                                      </p:tavLst>
                                    </p:anim>
                                    <p:anim calcmode="lin" valueType="num">
                                      <p:cBhvr>
                                        <p:cTn id="22" dur="1000" fill="hold"/>
                                        <p:tgtEl>
                                          <p:spTgt spid="100"/>
                                        </p:tgtEl>
                                        <p:attrNameLst>
                                          <p:attrName>ppt_h</p:attrName>
                                        </p:attrNameLst>
                                      </p:cBhvr>
                                      <p:tavLst>
                                        <p:tav tm="0">
                                          <p:val>
                                            <p:fltVal val="0"/>
                                          </p:val>
                                        </p:tav>
                                        <p:tav tm="100000">
                                          <p:val>
                                            <p:strVal val="#ppt_h"/>
                                          </p:val>
                                        </p:tav>
                                      </p:tavLst>
                                    </p:anim>
                                    <p:anim calcmode="lin" valueType="num">
                                      <p:cBhvr>
                                        <p:cTn id="23" dur="1000" fill="hold"/>
                                        <p:tgtEl>
                                          <p:spTgt spid="100"/>
                                        </p:tgtEl>
                                        <p:attrNameLst>
                                          <p:attrName>style.rotation</p:attrName>
                                        </p:attrNameLst>
                                      </p:cBhvr>
                                      <p:tavLst>
                                        <p:tav tm="0">
                                          <p:val>
                                            <p:fltVal val="90"/>
                                          </p:val>
                                        </p:tav>
                                        <p:tav tm="100000">
                                          <p:val>
                                            <p:fltVal val="0"/>
                                          </p:val>
                                        </p:tav>
                                      </p:tavLst>
                                    </p:anim>
                                    <p:animEffect transition="in" filter="fade">
                                      <p:cBhvr>
                                        <p:cTn id="24" dur="1000"/>
                                        <p:tgtEl>
                                          <p:spTgt spid="100"/>
                                        </p:tgtEl>
                                      </p:cBhvr>
                                    </p:animEffect>
                                  </p:childTnLst>
                                </p:cTn>
                              </p:par>
                            </p:childTnLst>
                          </p:cTn>
                        </p:par>
                        <p:par>
                          <p:cTn id="25" fill="hold">
                            <p:stCondLst>
                              <p:cond delay="2000"/>
                            </p:stCondLst>
                            <p:childTnLst>
                              <p:par>
                                <p:cTn id="26" presetID="2" presetClass="entr" presetSubtype="6" fill="hold" nodeType="afterEffect">
                                  <p:stCondLst>
                                    <p:cond delay="0"/>
                                  </p:stCondLst>
                                  <p:childTnLst>
                                    <p:set>
                                      <p:cBhvr>
                                        <p:cTn id="27" dur="1" fill="hold">
                                          <p:stCondLst>
                                            <p:cond delay="0"/>
                                          </p:stCondLst>
                                        </p:cTn>
                                        <p:tgtEl>
                                          <p:spTgt spid="135"/>
                                        </p:tgtEl>
                                        <p:attrNameLst>
                                          <p:attrName>style.visibility</p:attrName>
                                        </p:attrNameLst>
                                      </p:cBhvr>
                                      <p:to>
                                        <p:strVal val="visible"/>
                                      </p:to>
                                    </p:set>
                                    <p:anim calcmode="lin" valueType="num">
                                      <p:cBhvr additive="base">
                                        <p:cTn id="28" dur="1500" fill="hold"/>
                                        <p:tgtEl>
                                          <p:spTgt spid="135"/>
                                        </p:tgtEl>
                                        <p:attrNameLst>
                                          <p:attrName>ppt_x</p:attrName>
                                        </p:attrNameLst>
                                      </p:cBhvr>
                                      <p:tavLst>
                                        <p:tav tm="0">
                                          <p:val>
                                            <p:strVal val="1+#ppt_w/2"/>
                                          </p:val>
                                        </p:tav>
                                        <p:tav tm="100000">
                                          <p:val>
                                            <p:strVal val="#ppt_x"/>
                                          </p:val>
                                        </p:tav>
                                      </p:tavLst>
                                    </p:anim>
                                    <p:anim calcmode="lin" valueType="num">
                                      <p:cBhvr additive="base">
                                        <p:cTn id="29" dur="1500" fill="hold"/>
                                        <p:tgtEl>
                                          <p:spTgt spid="135"/>
                                        </p:tgtEl>
                                        <p:attrNameLst>
                                          <p:attrName>ppt_y</p:attrName>
                                        </p:attrNameLst>
                                      </p:cBhvr>
                                      <p:tavLst>
                                        <p:tav tm="0">
                                          <p:val>
                                            <p:strVal val="1+#ppt_h/2"/>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流程图: 可选过程 14"/>
          <p:cNvSpPr/>
          <p:nvPr/>
        </p:nvSpPr>
        <p:spPr>
          <a:xfrm>
            <a:off x="4554843" y="4956713"/>
            <a:ext cx="2928328" cy="657382"/>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defRPr/>
            </a:pPr>
            <a:endParaRPr lang="zh-CN" altLang="en-US" sz="2000" dirty="0">
              <a:solidFill>
                <a:srgbClr val="FFFDF8"/>
              </a:solidFill>
              <a:cs typeface="+mn-ea"/>
              <a:sym typeface="+mn-lt"/>
            </a:endParaRPr>
          </a:p>
        </p:txBody>
      </p:sp>
      <p:sp>
        <p:nvSpPr>
          <p:cNvPr id="14" name="流程图: 可选过程 13"/>
          <p:cNvSpPr/>
          <p:nvPr/>
        </p:nvSpPr>
        <p:spPr>
          <a:xfrm>
            <a:off x="1016281" y="4956713"/>
            <a:ext cx="2928328" cy="657382"/>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defRPr/>
            </a:pPr>
            <a:endParaRPr lang="zh-CN" altLang="en-US" sz="2000" dirty="0">
              <a:solidFill>
                <a:srgbClr val="FFFDF8"/>
              </a:solidFill>
              <a:cs typeface="+mn-ea"/>
              <a:sym typeface="+mn-lt"/>
            </a:endParaRPr>
          </a:p>
        </p:txBody>
      </p:sp>
      <p:cxnSp>
        <p:nvCxnSpPr>
          <p:cNvPr id="2" name="直接连接符 1"/>
          <p:cNvCxnSpPr/>
          <p:nvPr/>
        </p:nvCxnSpPr>
        <p:spPr>
          <a:xfrm>
            <a:off x="195466" y="842003"/>
            <a:ext cx="117663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728" y="-96431"/>
            <a:ext cx="1102237" cy="1102237"/>
          </a:xfrm>
          <a:prstGeom prst="rect">
            <a:avLst/>
          </a:prstGeom>
        </p:spPr>
      </p:pic>
      <p:pic>
        <p:nvPicPr>
          <p:cNvPr id="5" name="图片 4" descr="liangxueyizuo3.png">
            <a:extLst>
              <a:ext uri="{FF2B5EF4-FFF2-40B4-BE49-F238E27FC236}">
                <a16:creationId xmlns="" xmlns:a16="http://schemas.microsoft.com/office/drawing/2014/main" id="{14CD524A-998D-4DA7-B636-B166EA697E5E}"/>
              </a:ext>
            </a:extLst>
          </p:cNvPr>
          <p:cNvPicPr>
            <a:picLocks noChangeAspect="1"/>
          </p:cNvPicPr>
          <p:nvPr/>
        </p:nvPicPr>
        <p:blipFill rotWithShape="1">
          <a:blip r:embed="rId4" cstate="print"/>
          <a:srcRect l="-234" t="92511" r="6450" b="-4321"/>
          <a:stretch/>
        </p:blipFill>
        <p:spPr>
          <a:xfrm>
            <a:off x="-76190" y="6545968"/>
            <a:ext cx="12327554" cy="624760"/>
          </a:xfrm>
          <a:prstGeom prst="rect">
            <a:avLst/>
          </a:prstGeom>
        </p:spPr>
      </p:pic>
      <p:pic>
        <p:nvPicPr>
          <p:cNvPr id="6" name="图片 5" descr="liangxueyizuo2.png">
            <a:extLst>
              <a:ext uri="{FF2B5EF4-FFF2-40B4-BE49-F238E27FC236}">
                <a16:creationId xmlns="" xmlns:a16="http://schemas.microsoft.com/office/drawing/2014/main" id="{49E575DD-6EBA-4CBA-81EE-91638BB2F245}"/>
              </a:ext>
            </a:extLst>
          </p:cNvPr>
          <p:cNvPicPr>
            <a:picLocks noChangeAspect="1"/>
          </p:cNvPicPr>
          <p:nvPr/>
        </p:nvPicPr>
        <p:blipFill>
          <a:blip r:embed="rId5" cstate="print">
            <a:extLst/>
          </a:blip>
          <a:stretch>
            <a:fillRect/>
          </a:stretch>
        </p:blipFill>
        <p:spPr>
          <a:xfrm>
            <a:off x="11164321" y="4274605"/>
            <a:ext cx="1087043" cy="2271362"/>
          </a:xfrm>
          <a:prstGeom prst="rect">
            <a:avLst/>
          </a:prstGeom>
        </p:spPr>
      </p:pic>
      <p:sp>
        <p:nvSpPr>
          <p:cNvPr id="7" name="矩形 6"/>
          <p:cNvSpPr/>
          <p:nvPr/>
        </p:nvSpPr>
        <p:spPr>
          <a:xfrm>
            <a:off x="1277964" y="250545"/>
            <a:ext cx="5607038" cy="461605"/>
          </a:xfrm>
          <a:prstGeom prst="rect">
            <a:avLst/>
          </a:prstGeom>
        </p:spPr>
        <p:txBody>
          <a:bodyPr wrap="square">
            <a:spAutoFit/>
          </a:bodyPr>
          <a:lstStyle/>
          <a:p>
            <a:pPr algn="r"/>
            <a:r>
              <a:rPr lang="zh-CN" altLang="en-US" b="1" dirty="0">
                <a:solidFill>
                  <a:srgbClr val="C00000"/>
                </a:solidFill>
                <a:cs typeface="+mn-ea"/>
                <a:sym typeface="+mn-lt"/>
              </a:rPr>
              <a:t>不忘初心，牢记使命怎样认真遵照执行</a:t>
            </a:r>
          </a:p>
        </p:txBody>
      </p:sp>
      <p:sp>
        <p:nvSpPr>
          <p:cNvPr id="8" name="矩形 7"/>
          <p:cNvSpPr/>
          <p:nvPr/>
        </p:nvSpPr>
        <p:spPr>
          <a:xfrm>
            <a:off x="1363003" y="1944947"/>
            <a:ext cx="9668802" cy="1631216"/>
          </a:xfrm>
          <a:prstGeom prst="rect">
            <a:avLst/>
          </a:prstGeom>
        </p:spPr>
        <p:txBody>
          <a:bodyPr wrap="square">
            <a:spAutoFit/>
          </a:bodyPr>
          <a:lstStyle/>
          <a:p>
            <a:r>
              <a:rPr lang="zh-CN" altLang="en-US" sz="2000" dirty="0">
                <a:solidFill>
                  <a:schemeClr val="accent1"/>
                </a:solidFill>
                <a:cs typeface="+mn-ea"/>
                <a:sym typeface="+mn-lt"/>
              </a:rPr>
              <a:t>       本次中共中央政治局会议主题鲜明 思想深邃 高屋建瓴 博大精深，高举中国特色社会主义伟大旗帜，此次中共中央政治局</a:t>
            </a:r>
            <a:r>
              <a:rPr lang="en-US" altLang="zh-CN" sz="2000" dirty="0">
                <a:solidFill>
                  <a:schemeClr val="accent1"/>
                </a:solidFill>
                <a:cs typeface="+mn-ea"/>
                <a:sym typeface="+mn-lt"/>
              </a:rPr>
              <a:t>9</a:t>
            </a:r>
            <a:r>
              <a:rPr lang="zh-CN" altLang="en-US" sz="2000" dirty="0">
                <a:solidFill>
                  <a:schemeClr val="accent1"/>
                </a:solidFill>
                <a:cs typeface="+mn-ea"/>
                <a:sym typeface="+mn-lt"/>
              </a:rPr>
              <a:t>月</a:t>
            </a:r>
            <a:r>
              <a:rPr lang="en-US" altLang="zh-CN" sz="2000" dirty="0">
                <a:solidFill>
                  <a:schemeClr val="accent1"/>
                </a:solidFill>
                <a:cs typeface="+mn-ea"/>
                <a:sym typeface="+mn-lt"/>
              </a:rPr>
              <a:t>21</a:t>
            </a:r>
            <a:r>
              <a:rPr lang="zh-CN" altLang="en-US" sz="2000" dirty="0">
                <a:solidFill>
                  <a:schemeClr val="accent1"/>
                </a:solidFill>
                <a:cs typeface="+mn-ea"/>
                <a:sym typeface="+mn-lt"/>
              </a:rPr>
              <a:t>日召开会议，审议</a:t>
            </a:r>
            <a:r>
              <a:rPr lang="en-US" altLang="zh-CN" sz="2000" dirty="0">
                <a:solidFill>
                  <a:schemeClr val="accent1"/>
                </a:solidFill>
                <a:cs typeface="+mn-ea"/>
                <a:sym typeface="+mn-lt"/>
              </a:rPr>
              <a:t>《</a:t>
            </a:r>
            <a:r>
              <a:rPr lang="zh-CN" altLang="en-US" sz="2000" dirty="0">
                <a:solidFill>
                  <a:schemeClr val="accent1"/>
                </a:solidFill>
                <a:cs typeface="+mn-ea"/>
                <a:sym typeface="+mn-lt"/>
              </a:rPr>
              <a:t>中国共产党支部工作条例（试行）</a:t>
            </a:r>
            <a:r>
              <a:rPr lang="en-US" altLang="zh-CN" sz="2000" dirty="0">
                <a:solidFill>
                  <a:schemeClr val="accent1"/>
                </a:solidFill>
                <a:cs typeface="+mn-ea"/>
                <a:sym typeface="+mn-lt"/>
              </a:rPr>
              <a:t>》</a:t>
            </a:r>
            <a:r>
              <a:rPr lang="zh-CN" altLang="en-US" sz="2000" dirty="0">
                <a:solidFill>
                  <a:schemeClr val="accent1"/>
                </a:solidFill>
                <a:cs typeface="+mn-ea"/>
                <a:sym typeface="+mn-lt"/>
              </a:rPr>
              <a:t>和</a:t>
            </a:r>
            <a:r>
              <a:rPr lang="en-US" altLang="zh-CN" sz="2000" dirty="0">
                <a:solidFill>
                  <a:schemeClr val="accent1"/>
                </a:solidFill>
                <a:cs typeface="+mn-ea"/>
                <a:sym typeface="+mn-lt"/>
              </a:rPr>
              <a:t>《2018</a:t>
            </a:r>
            <a:r>
              <a:rPr lang="zh-CN" altLang="en-US" sz="2000" dirty="0">
                <a:solidFill>
                  <a:schemeClr val="accent1"/>
                </a:solidFill>
                <a:cs typeface="+mn-ea"/>
                <a:sym typeface="+mn-lt"/>
              </a:rPr>
              <a:t>－</a:t>
            </a:r>
            <a:r>
              <a:rPr lang="en-US" altLang="zh-CN" sz="2000" dirty="0">
                <a:solidFill>
                  <a:schemeClr val="accent1"/>
                </a:solidFill>
                <a:cs typeface="+mn-ea"/>
                <a:sym typeface="+mn-lt"/>
              </a:rPr>
              <a:t>2022</a:t>
            </a:r>
            <a:r>
              <a:rPr lang="zh-CN" altLang="en-US" sz="2000" dirty="0">
                <a:solidFill>
                  <a:schemeClr val="accent1"/>
                </a:solidFill>
                <a:cs typeface="+mn-ea"/>
                <a:sym typeface="+mn-lt"/>
              </a:rPr>
              <a:t>年全国干部教育培训规划</a:t>
            </a:r>
            <a:r>
              <a:rPr lang="en-US" altLang="zh-CN" sz="2000" dirty="0">
                <a:solidFill>
                  <a:schemeClr val="accent1"/>
                </a:solidFill>
                <a:cs typeface="+mn-ea"/>
                <a:sym typeface="+mn-lt"/>
              </a:rPr>
              <a:t>》</a:t>
            </a:r>
            <a:r>
              <a:rPr lang="zh-CN" altLang="en-US" sz="2000" dirty="0">
                <a:solidFill>
                  <a:schemeClr val="accent1"/>
                </a:solidFill>
                <a:cs typeface="+mn-ea"/>
                <a:sym typeface="+mn-lt"/>
              </a:rPr>
              <a:t>，是对全党工作理论和实践创新成果集打成的重要审议，是一个党和党员行为上划时代的重要审议，是一个凝聚全党智慧、顺应人民期待、对我国党建发展作风建设最新成果</a:t>
            </a:r>
          </a:p>
        </p:txBody>
      </p:sp>
      <p:sp>
        <p:nvSpPr>
          <p:cNvPr id="9" name="矩形 8"/>
          <p:cNvSpPr/>
          <p:nvPr/>
        </p:nvSpPr>
        <p:spPr>
          <a:xfrm>
            <a:off x="1397686" y="3655922"/>
            <a:ext cx="9379799" cy="707886"/>
          </a:xfrm>
          <a:prstGeom prst="rect">
            <a:avLst/>
          </a:prstGeom>
        </p:spPr>
        <p:txBody>
          <a:bodyPr wrap="square">
            <a:spAutoFit/>
          </a:bodyPr>
          <a:lstStyle/>
          <a:p>
            <a:r>
              <a:rPr lang="zh-CN" altLang="en-US" sz="2000" dirty="0">
                <a:solidFill>
                  <a:schemeClr val="accent1"/>
                </a:solidFill>
                <a:cs typeface="+mn-ea"/>
                <a:sym typeface="+mn-lt"/>
              </a:rPr>
              <a:t>        我们要深刻把握八大亮点，切实把精神学习惯彻落实好。如何惯彻落实本次会议精神要从三个方面入手。</a:t>
            </a:r>
          </a:p>
        </p:txBody>
      </p:sp>
      <p:sp>
        <p:nvSpPr>
          <p:cNvPr id="10" name="矩形 9"/>
          <p:cNvSpPr/>
          <p:nvPr/>
        </p:nvSpPr>
        <p:spPr>
          <a:xfrm>
            <a:off x="1344785" y="5087242"/>
            <a:ext cx="2504586" cy="377026"/>
          </a:xfrm>
          <a:prstGeom prst="rect">
            <a:avLst/>
          </a:prstGeom>
          <a:noFill/>
        </p:spPr>
        <p:txBody>
          <a:bodyPr wrap="square" lIns="68580" tIns="34290" rIns="68580" bIns="34290" rtlCol="0">
            <a:spAutoFit/>
          </a:bodyPr>
          <a:lstStyle/>
          <a:p>
            <a:pPr algn="ctr"/>
            <a:r>
              <a:rPr lang="zh-CN" altLang="en-US" sz="2000" b="1" dirty="0">
                <a:solidFill>
                  <a:srgbClr val="C00000"/>
                </a:solidFill>
                <a:effectLst>
                  <a:reflection blurRad="6350" stA="55000" endA="300" endPos="45500" dir="5400000" sy="-100000" algn="bl" rotWithShape="0"/>
                </a:effectLst>
                <a:cs typeface="+mn-ea"/>
                <a:sym typeface="+mn-lt"/>
              </a:rPr>
              <a:t>咬定目标，毫不松懈 </a:t>
            </a:r>
          </a:p>
        </p:txBody>
      </p:sp>
      <p:sp>
        <p:nvSpPr>
          <p:cNvPr id="11" name="矩形 10"/>
          <p:cNvSpPr/>
          <p:nvPr/>
        </p:nvSpPr>
        <p:spPr>
          <a:xfrm>
            <a:off x="4921598" y="5049147"/>
            <a:ext cx="2561572" cy="377026"/>
          </a:xfrm>
          <a:prstGeom prst="rect">
            <a:avLst/>
          </a:prstGeom>
          <a:noFill/>
        </p:spPr>
        <p:txBody>
          <a:bodyPr wrap="square" lIns="68580" tIns="34290" rIns="68580" bIns="34290" rtlCol="0">
            <a:spAutoFit/>
          </a:bodyPr>
          <a:lstStyle/>
          <a:p>
            <a:pPr algn="ctr"/>
            <a:r>
              <a:rPr lang="zh-CN" altLang="en-US" sz="2000" b="1" dirty="0">
                <a:solidFill>
                  <a:srgbClr val="C00000"/>
                </a:solidFill>
                <a:effectLst>
                  <a:reflection blurRad="6350" stA="55000" endA="300" endPos="45500" dir="5400000" sy="-100000" algn="bl" rotWithShape="0"/>
                </a:effectLst>
                <a:cs typeface="+mn-ea"/>
                <a:sym typeface="+mn-lt"/>
              </a:rPr>
              <a:t>理清思路，把握重点</a:t>
            </a:r>
          </a:p>
        </p:txBody>
      </p:sp>
      <p:sp>
        <p:nvSpPr>
          <p:cNvPr id="16" name="流程图: 可选过程 15"/>
          <p:cNvSpPr/>
          <p:nvPr/>
        </p:nvSpPr>
        <p:spPr>
          <a:xfrm>
            <a:off x="8102816" y="4941962"/>
            <a:ext cx="2928328" cy="657382"/>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defRPr/>
            </a:pPr>
            <a:endParaRPr lang="zh-CN" altLang="en-US" sz="2000" dirty="0">
              <a:solidFill>
                <a:srgbClr val="FFFDF8"/>
              </a:solidFill>
              <a:cs typeface="+mn-ea"/>
              <a:sym typeface="+mn-lt"/>
            </a:endParaRPr>
          </a:p>
        </p:txBody>
      </p:sp>
      <p:sp>
        <p:nvSpPr>
          <p:cNvPr id="12" name="矩形 11"/>
          <p:cNvSpPr/>
          <p:nvPr/>
        </p:nvSpPr>
        <p:spPr>
          <a:xfrm>
            <a:off x="8438495" y="5049147"/>
            <a:ext cx="2592648" cy="377026"/>
          </a:xfrm>
          <a:prstGeom prst="rect">
            <a:avLst/>
          </a:prstGeom>
          <a:noFill/>
        </p:spPr>
        <p:txBody>
          <a:bodyPr wrap="square" lIns="68580" tIns="34290" rIns="68580" bIns="34290" rtlCol="0">
            <a:spAutoFit/>
          </a:bodyPr>
          <a:lstStyle/>
          <a:p>
            <a:pPr algn="ctr"/>
            <a:r>
              <a:rPr lang="zh-CN" altLang="en-US" sz="2000" b="1" dirty="0">
                <a:solidFill>
                  <a:srgbClr val="C00000"/>
                </a:solidFill>
                <a:effectLst>
                  <a:reflection blurRad="6350" stA="55000" endA="300" endPos="45500" dir="5400000" sy="-100000" algn="bl" rotWithShape="0"/>
                </a:effectLst>
                <a:cs typeface="+mn-ea"/>
                <a:sym typeface="+mn-lt"/>
              </a:rPr>
              <a:t>强化措施，把握方法</a:t>
            </a:r>
          </a:p>
        </p:txBody>
      </p:sp>
    </p:spTree>
    <p:extLst>
      <p:ext uri="{BB962C8B-B14F-4D97-AF65-F5344CB8AC3E}">
        <p14:creationId xmlns:p14="http://schemas.microsoft.com/office/powerpoint/2010/main" val="260001685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800"/>
                            </p:stCondLst>
                            <p:childTnLst>
                              <p:par>
                                <p:cTn id="15" presetID="10"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1250"/>
                            </p:stCondLst>
                            <p:childTnLst>
                              <p:par>
                                <p:cTn id="19" presetID="10"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4000"/>
                            </p:stCondLst>
                            <p:childTnLst>
                              <p:par>
                                <p:cTn id="23" presetID="53" presetClass="entr" presetSubtype="16" fill="hold" grpId="0" nodeType="afterEffect">
                                  <p:stCondLst>
                                    <p:cond delay="0"/>
                                  </p:stCondLst>
                                  <p:iterate type="lt">
                                    <p:tmPct val="10000"/>
                                  </p:iterate>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14500"/>
                            </p:stCondLst>
                            <p:childTnLst>
                              <p:par>
                                <p:cTn id="29" presetID="53" presetClass="entr" presetSubtype="16" fill="hold" grpId="0" nodeType="afterEffect">
                                  <p:stCondLst>
                                    <p:cond delay="0"/>
                                  </p:stCondLst>
                                  <p:iterate type="lt">
                                    <p:tmPct val="10000"/>
                                  </p:iterate>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15400"/>
                            </p:stCondLst>
                            <p:childTnLst>
                              <p:par>
                                <p:cTn id="35" presetID="53" presetClass="entr" presetSubtype="16" fill="hold" grpId="0" nodeType="afterEffect">
                                  <p:stCondLst>
                                    <p:cond delay="0"/>
                                  </p:stCondLst>
                                  <p:iterate type="lt">
                                    <p:tmPct val="10000"/>
                                  </p:iterate>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15900"/>
                            </p:stCondLst>
                            <p:childTnLst>
                              <p:par>
                                <p:cTn id="41" presetID="53" presetClass="entr" presetSubtype="16" fill="hold" grpId="0" nodeType="afterEffect">
                                  <p:stCondLst>
                                    <p:cond delay="0"/>
                                  </p:stCondLst>
                                  <p:iterate type="lt">
                                    <p:tmPct val="10000"/>
                                  </p:iterate>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par>
                          <p:cTn id="46" fill="hold">
                            <p:stCondLst>
                              <p:cond delay="16800"/>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par>
                          <p:cTn id="52" fill="hold">
                            <p:stCondLst>
                              <p:cond delay="17300"/>
                            </p:stCondLst>
                            <p:childTnLst>
                              <p:par>
                                <p:cTn id="53" presetID="53" presetClass="entr" presetSubtype="16" fill="hold" grpId="0" nodeType="afterEffect">
                                  <p:stCondLst>
                                    <p:cond delay="0"/>
                                  </p:stCondLst>
                                  <p:iterate type="lt">
                                    <p:tmPct val="10000"/>
                                  </p:iterate>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7" grpId="0"/>
      <p:bldP spid="8" grpId="0"/>
      <p:bldP spid="9" grpId="0"/>
      <p:bldP spid="10" grpId="0"/>
      <p:bldP spid="11" grpId="0"/>
      <p:bldP spid="16"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flipH="1">
            <a:off x="56767" y="1595806"/>
            <a:ext cx="1739282" cy="1065493"/>
            <a:chOff x="6935916" y="343637"/>
            <a:chExt cx="1713877" cy="1135367"/>
          </a:xfrm>
        </p:grpSpPr>
        <p:pic>
          <p:nvPicPr>
            <p:cNvPr id="76" name="Picture 4" descr="C:\Users\Administrator\Desktop\线稿长城1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矩形 29"/>
          <p:cNvSpPr/>
          <p:nvPr/>
        </p:nvSpPr>
        <p:spPr>
          <a:xfrm>
            <a:off x="3520382" y="3305410"/>
            <a:ext cx="6108336" cy="21406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0000"/>
                </a:solidFill>
                <a:cs typeface="+mn-ea"/>
                <a:sym typeface="+mn-lt"/>
              </a:rPr>
              <a:t> 坚持不懈强化理论武装，毫不放松加强党性教育，大力开展马克思主义基本原理和中国特色社会主义理论体系学习教育，特别是要牢牢抓住学习贯彻习近平新时代中国特色社会主义思想这条主线，围绕增强“四个意识”、坚定“四个自信”、做到“两个维护”，长期坚持、持续发力、不断深化，使之系统权威进教材、深入生动进课堂、刻骨铭心进头脑，推动当代中国马克思主义、</a:t>
            </a:r>
            <a:r>
              <a:rPr lang="en-US" altLang="zh-CN" sz="1600" dirty="0">
                <a:solidFill>
                  <a:srgbClr val="000000"/>
                </a:solidFill>
                <a:cs typeface="+mn-ea"/>
                <a:sym typeface="+mn-lt"/>
              </a:rPr>
              <a:t>21</a:t>
            </a:r>
            <a:r>
              <a:rPr lang="zh-CN" altLang="en-US" sz="1600" dirty="0">
                <a:solidFill>
                  <a:srgbClr val="000000"/>
                </a:solidFill>
                <a:cs typeface="+mn-ea"/>
                <a:sym typeface="+mn-lt"/>
              </a:rPr>
              <a:t>世纪马克思主义深入人心、落地生根</a:t>
            </a:r>
            <a:endParaRPr lang="zh-CN" altLang="en-US" sz="900" b="1" dirty="0">
              <a:solidFill>
                <a:srgbClr val="C00000"/>
              </a:solidFill>
              <a:cs typeface="+mn-ea"/>
              <a:sym typeface="+mn-lt"/>
            </a:endParaRPr>
          </a:p>
        </p:txBody>
      </p:sp>
      <p:sp>
        <p:nvSpPr>
          <p:cNvPr id="35" name="文本框 11"/>
          <p:cNvSpPr txBox="1"/>
          <p:nvPr/>
        </p:nvSpPr>
        <p:spPr>
          <a:xfrm>
            <a:off x="1695945" y="2056545"/>
            <a:ext cx="6602507"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咬定目标，毫不松懈 </a:t>
            </a:r>
          </a:p>
        </p:txBody>
      </p:sp>
      <p:pic>
        <p:nvPicPr>
          <p:cNvPr id="12" name="Picture 2">
            <a:extLst>
              <a:ext uri="{FF2B5EF4-FFF2-40B4-BE49-F238E27FC236}">
                <a16:creationId xmlns="" xmlns:a16="http://schemas.microsoft.com/office/drawing/2014/main" id="{96964BC6-0079-4AB9-87AD-905CF3866BC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rot="10800000" flipH="1" flipV="1">
            <a:off x="9695606" y="3426344"/>
            <a:ext cx="1695035" cy="2988589"/>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29">
            <a:extLst>
              <a:ext uri="{FF2B5EF4-FFF2-40B4-BE49-F238E27FC236}">
                <a16:creationId xmlns="" xmlns:a16="http://schemas.microsoft.com/office/drawing/2014/main" id="{AA7E0232-C28F-4E84-AB3C-B9FD3687C809}"/>
              </a:ext>
            </a:extLst>
          </p:cNvPr>
          <p:cNvSpPr/>
          <p:nvPr/>
        </p:nvSpPr>
        <p:spPr bwMode="auto">
          <a:xfrm>
            <a:off x="1495921" y="3573833"/>
            <a:ext cx="1033074" cy="94937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gradFill>
            <a:gsLst>
              <a:gs pos="0">
                <a:srgbClr val="FF0000"/>
              </a:gs>
              <a:gs pos="100000">
                <a:srgbClr val="CC3300"/>
              </a:gs>
            </a:gsLst>
            <a:path path="circle">
              <a:fillToRect l="50000" t="-80000" r="50000" b="180000"/>
            </a:path>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pic>
        <p:nvPicPr>
          <p:cNvPr id="14" name="图片 13">
            <a:extLst>
              <a:ext uri="{FF2B5EF4-FFF2-40B4-BE49-F238E27FC236}">
                <a16:creationId xmlns="" xmlns:a16="http://schemas.microsoft.com/office/drawing/2014/main" id="{348B8A8E-D444-4AEE-A135-46E273589F54}"/>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91720" y="3140138"/>
            <a:ext cx="1897315" cy="1903597"/>
          </a:xfrm>
          <a:prstGeom prst="rect">
            <a:avLst/>
          </a:prstGeom>
          <a:noFill/>
          <a:ln w="19050">
            <a:noFill/>
          </a:ln>
        </p:spPr>
      </p:pic>
      <p:sp>
        <p:nvSpPr>
          <p:cNvPr id="11" name="矩形 10">
            <a:extLst>
              <a:ext uri="{FF2B5EF4-FFF2-40B4-BE49-F238E27FC236}">
                <a16:creationId xmlns="" xmlns:a16="http://schemas.microsoft.com/office/drawing/2014/main" id="{475F6F7C-93DB-4BBF-88CA-F8878A6E5EFF}"/>
              </a:ext>
            </a:extLst>
          </p:cNvPr>
          <p:cNvSpPr/>
          <p:nvPr/>
        </p:nvSpPr>
        <p:spPr>
          <a:xfrm>
            <a:off x="1277964" y="414668"/>
            <a:ext cx="5607038" cy="461605"/>
          </a:xfrm>
          <a:prstGeom prst="rect">
            <a:avLst/>
          </a:prstGeom>
        </p:spPr>
        <p:txBody>
          <a:bodyPr wrap="square">
            <a:spAutoFit/>
          </a:bodyPr>
          <a:lstStyle/>
          <a:p>
            <a:pPr algn="r"/>
            <a:r>
              <a:rPr lang="zh-CN" altLang="en-US" b="1" dirty="0">
                <a:solidFill>
                  <a:srgbClr val="C00000"/>
                </a:solidFill>
                <a:cs typeface="+mn-ea"/>
                <a:sym typeface="+mn-lt"/>
              </a:rPr>
              <a:t>不忘初心，牢记使命怎样认真遵照执行</a:t>
            </a:r>
          </a:p>
        </p:txBody>
      </p:sp>
    </p:spTree>
    <p:extLst>
      <p:ext uri="{BB962C8B-B14F-4D97-AF65-F5344CB8AC3E}">
        <p14:creationId xmlns:p14="http://schemas.microsoft.com/office/powerpoint/2010/main" val="3074113819"/>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1300"/>
                            </p:stCondLst>
                            <p:childTnLst>
                              <p:par>
                                <p:cTn id="9" presetID="2" presetClass="entr" presetSubtype="12"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1500" fill="hold"/>
                                        <p:tgtEl>
                                          <p:spTgt spid="74"/>
                                        </p:tgtEl>
                                        <p:attrNameLst>
                                          <p:attrName>ppt_x</p:attrName>
                                        </p:attrNameLst>
                                      </p:cBhvr>
                                      <p:tavLst>
                                        <p:tav tm="0">
                                          <p:val>
                                            <p:strVal val="0-#ppt_w/2"/>
                                          </p:val>
                                        </p:tav>
                                        <p:tav tm="100000">
                                          <p:val>
                                            <p:strVal val="#ppt_x"/>
                                          </p:val>
                                        </p:tav>
                                      </p:tavLst>
                                    </p:anim>
                                    <p:anim calcmode="lin" valueType="num">
                                      <p:cBhvr additive="base">
                                        <p:cTn id="12" dur="1500" fill="hold"/>
                                        <p:tgtEl>
                                          <p:spTgt spid="74"/>
                                        </p:tgtEl>
                                        <p:attrNameLst>
                                          <p:attrName>ppt_y</p:attrName>
                                        </p:attrNameLst>
                                      </p:cBhvr>
                                      <p:tavLst>
                                        <p:tav tm="0">
                                          <p:val>
                                            <p:strVal val="1+#ppt_h/2"/>
                                          </p:val>
                                        </p:tav>
                                        <p:tav tm="100000">
                                          <p:val>
                                            <p:strVal val="#ppt_y"/>
                                          </p:val>
                                        </p:tav>
                                      </p:tavLst>
                                    </p:anim>
                                  </p:childTnLst>
                                </p:cTn>
                              </p:par>
                            </p:childTnLst>
                          </p:cTn>
                        </p:par>
                        <p:par>
                          <p:cTn id="13" fill="hold">
                            <p:stCondLst>
                              <p:cond delay="2800"/>
                            </p:stCondLst>
                            <p:childTnLst>
                              <p:par>
                                <p:cTn id="14" presetID="47"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1000"/>
                                        <p:tgtEl>
                                          <p:spTgt spid="35"/>
                                        </p:tgtEl>
                                      </p:cBhvr>
                                    </p:animEffect>
                                    <p:anim calcmode="lin" valueType="num">
                                      <p:cBhvr>
                                        <p:cTn id="17" dur="1000" fill="hold"/>
                                        <p:tgtEl>
                                          <p:spTgt spid="35"/>
                                        </p:tgtEl>
                                        <p:attrNameLst>
                                          <p:attrName>ppt_x</p:attrName>
                                        </p:attrNameLst>
                                      </p:cBhvr>
                                      <p:tavLst>
                                        <p:tav tm="0">
                                          <p:val>
                                            <p:strVal val="#ppt_x"/>
                                          </p:val>
                                        </p:tav>
                                        <p:tav tm="100000">
                                          <p:val>
                                            <p:strVal val="#ppt_x"/>
                                          </p:val>
                                        </p:tav>
                                      </p:tavLst>
                                    </p:anim>
                                    <p:anim calcmode="lin" valueType="num">
                                      <p:cBhvr>
                                        <p:cTn id="18" dur="1000" fill="hold"/>
                                        <p:tgtEl>
                                          <p:spTgt spid="35"/>
                                        </p:tgtEl>
                                        <p:attrNameLst>
                                          <p:attrName>ppt_y</p:attrName>
                                        </p:attrNameLst>
                                      </p:cBhvr>
                                      <p:tavLst>
                                        <p:tav tm="0">
                                          <p:val>
                                            <p:strVal val="#ppt_y-.1"/>
                                          </p:val>
                                        </p:tav>
                                        <p:tav tm="100000">
                                          <p:val>
                                            <p:strVal val="#ppt_y"/>
                                          </p:val>
                                        </p:tav>
                                      </p:tavLst>
                                    </p:anim>
                                  </p:childTnLst>
                                </p:cTn>
                              </p:par>
                            </p:childTnLst>
                          </p:cTn>
                        </p:par>
                        <p:par>
                          <p:cTn id="19" fill="hold">
                            <p:stCondLst>
                              <p:cond delay="3800"/>
                            </p:stCondLst>
                            <p:childTnLst>
                              <p:par>
                                <p:cTn id="20" presetID="1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p:tgtEl>
                                          <p:spTgt spid="30"/>
                                        </p:tgtEl>
                                        <p:attrNameLst>
                                          <p:attrName>ppt_x</p:attrName>
                                        </p:attrNameLst>
                                      </p:cBhvr>
                                      <p:tavLst>
                                        <p:tav tm="0">
                                          <p:val>
                                            <p:strVal val="#ppt_x-#ppt_w*1.125000"/>
                                          </p:val>
                                        </p:tav>
                                        <p:tav tm="100000">
                                          <p:val>
                                            <p:strVal val="#ppt_x"/>
                                          </p:val>
                                        </p:tav>
                                      </p:tavLst>
                                    </p:anim>
                                    <p:animEffect transition="in" filter="wipe(right)">
                                      <p:cBhvr>
                                        <p:cTn id="23" dur="500"/>
                                        <p:tgtEl>
                                          <p:spTgt spid="30"/>
                                        </p:tgtEl>
                                      </p:cBhvr>
                                    </p:animEffect>
                                  </p:childTnLst>
                                </p:cTn>
                              </p:par>
                              <p:par>
                                <p:cTn id="24" presetID="42"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53" presetClass="entr" presetSubtype="16"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480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 fill="hold"/>
                                        <p:tgtEl>
                                          <p:spTgt spid="13"/>
                                        </p:tgtEl>
                                        <p:attrNameLst>
                                          <p:attrName>ppt_w</p:attrName>
                                        </p:attrNameLst>
                                      </p:cBhvr>
                                      <p:tavLst>
                                        <p:tav tm="0">
                                          <p:val>
                                            <p:fltVal val="0"/>
                                          </p:val>
                                        </p:tav>
                                        <p:tav tm="100000">
                                          <p:val>
                                            <p:strVal val="#ppt_w"/>
                                          </p:val>
                                        </p:tav>
                                      </p:tavLst>
                                    </p:anim>
                                    <p:anim calcmode="lin" valueType="num">
                                      <p:cBhvr>
                                        <p:cTn id="38" dur="100" fill="hold"/>
                                        <p:tgtEl>
                                          <p:spTgt spid="13"/>
                                        </p:tgtEl>
                                        <p:attrNameLst>
                                          <p:attrName>ppt_h</p:attrName>
                                        </p:attrNameLst>
                                      </p:cBhvr>
                                      <p:tavLst>
                                        <p:tav tm="0">
                                          <p:val>
                                            <p:fltVal val="0"/>
                                          </p:val>
                                        </p:tav>
                                        <p:tav tm="100000">
                                          <p:val>
                                            <p:strVal val="#ppt_h"/>
                                          </p:val>
                                        </p:tav>
                                      </p:tavLst>
                                    </p:anim>
                                    <p:animEffect transition="in" filter="fade">
                                      <p:cBhvr>
                                        <p:cTn id="39" dur="100"/>
                                        <p:tgtEl>
                                          <p:spTgt spid="13"/>
                                        </p:tgtEl>
                                      </p:cBhvr>
                                    </p:animEffect>
                                  </p:childTnLst>
                                </p:cTn>
                              </p:par>
                              <p:par>
                                <p:cTn id="40" presetID="8" presetClass="emph" presetSubtype="0" fill="hold" nodeType="withEffect">
                                  <p:stCondLst>
                                    <p:cond delay="0"/>
                                  </p:stCondLst>
                                  <p:childTnLst>
                                    <p:animRot by="21600000">
                                      <p:cBhvr>
                                        <p:cTn id="41" dur="2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p:bldP spid="13"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rot="10800000" flipH="1" flipV="1">
            <a:off x="9695606" y="3426344"/>
            <a:ext cx="1695035" cy="2988589"/>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组合 73"/>
          <p:cNvGrpSpPr/>
          <p:nvPr/>
        </p:nvGrpSpPr>
        <p:grpSpPr>
          <a:xfrm flipH="1">
            <a:off x="56767" y="1595806"/>
            <a:ext cx="1739282" cy="1065493"/>
            <a:chOff x="6935916" y="343637"/>
            <a:chExt cx="1713877" cy="1135367"/>
          </a:xfrm>
        </p:grpSpPr>
        <p:pic>
          <p:nvPicPr>
            <p:cNvPr id="76"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矩形: 折角 29"/>
          <p:cNvSpPr/>
          <p:nvPr/>
        </p:nvSpPr>
        <p:spPr>
          <a:xfrm>
            <a:off x="4250757" y="2725059"/>
            <a:ext cx="5050621" cy="992767"/>
          </a:xfrm>
          <a:prstGeom prst="foldedCorner">
            <a:avLst>
              <a:gd name="adj" fmla="val 19911"/>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0000"/>
                </a:solidFill>
                <a:cs typeface="+mn-ea"/>
                <a:sym typeface="+mn-lt"/>
              </a:rPr>
              <a:t> 理清思路，把握重点，迅速掀起学习宣传惯彻会议精神热潮，把广大党员干部的思想和行动统一到会议特别是提出的六个要上来</a:t>
            </a:r>
            <a:endParaRPr lang="zh-CN" altLang="en-US" sz="900" b="1" dirty="0">
              <a:solidFill>
                <a:srgbClr val="C00000"/>
              </a:solidFill>
              <a:cs typeface="+mn-ea"/>
              <a:sym typeface="+mn-lt"/>
            </a:endParaRPr>
          </a:p>
        </p:txBody>
      </p:sp>
      <p:sp>
        <p:nvSpPr>
          <p:cNvPr id="35" name="文本框 11"/>
          <p:cNvSpPr txBox="1"/>
          <p:nvPr/>
        </p:nvSpPr>
        <p:spPr>
          <a:xfrm>
            <a:off x="1796049" y="1735434"/>
            <a:ext cx="6602507"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理清思路，把握重点</a:t>
            </a:r>
          </a:p>
        </p:txBody>
      </p:sp>
      <p:sp>
        <p:nvSpPr>
          <p:cNvPr id="19" name="Freeform 29"/>
          <p:cNvSpPr/>
          <p:nvPr/>
        </p:nvSpPr>
        <p:spPr bwMode="auto">
          <a:xfrm>
            <a:off x="1495921" y="3573833"/>
            <a:ext cx="1033074" cy="94937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gradFill>
            <a:gsLst>
              <a:gs pos="0">
                <a:srgbClr val="FF0000"/>
              </a:gs>
              <a:gs pos="100000">
                <a:srgbClr val="CC3300"/>
              </a:gs>
            </a:gsLst>
            <a:path path="circle">
              <a:fillToRect l="50000" t="-80000" r="50000" b="180000"/>
            </a:path>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pic>
        <p:nvPicPr>
          <p:cNvPr id="20" name="图片 1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91720" y="3140138"/>
            <a:ext cx="1897315" cy="1903597"/>
          </a:xfrm>
          <a:prstGeom prst="rect">
            <a:avLst/>
          </a:prstGeom>
          <a:noFill/>
          <a:ln w="19050">
            <a:noFill/>
          </a:ln>
        </p:spPr>
      </p:pic>
      <p:sp>
        <p:nvSpPr>
          <p:cNvPr id="12" name="矩形 11">
            <a:extLst>
              <a:ext uri="{FF2B5EF4-FFF2-40B4-BE49-F238E27FC236}">
                <a16:creationId xmlns="" xmlns:a16="http://schemas.microsoft.com/office/drawing/2014/main" id="{E1E54D29-5E9B-4F68-9435-645098DF0F88}"/>
              </a:ext>
            </a:extLst>
          </p:cNvPr>
          <p:cNvSpPr/>
          <p:nvPr/>
        </p:nvSpPr>
        <p:spPr>
          <a:xfrm>
            <a:off x="4270504" y="4522456"/>
            <a:ext cx="5084809" cy="189247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0000"/>
                </a:solidFill>
                <a:cs typeface="+mn-ea"/>
                <a:sym typeface="+mn-lt"/>
              </a:rPr>
              <a:t> 三是按照会议的新部署新要求，全力做好各项工作，确保会议精神落地生根、开花结果。</a:t>
            </a:r>
            <a:endParaRPr lang="en-US" altLang="zh-CN" sz="1600" dirty="0">
              <a:solidFill>
                <a:srgbClr val="000000"/>
              </a:solidFill>
              <a:cs typeface="+mn-ea"/>
              <a:sym typeface="+mn-lt"/>
            </a:endParaRPr>
          </a:p>
          <a:p>
            <a:r>
              <a:rPr lang="zh-CN" altLang="en-US" sz="1600" dirty="0">
                <a:solidFill>
                  <a:srgbClr val="000000"/>
                </a:solidFill>
                <a:cs typeface="+mn-ea"/>
                <a:sym typeface="+mn-lt"/>
              </a:rPr>
              <a:t> 为实现第二个百年奋斗目标而努力、踏上建设社会主义现代化国家新征程，我们伟大的党，不忘初心再出发，勇担重任立潮头，引领承载中国人民伟大梦想的航船破浪前进，驶向更加光辉的彼岸。</a:t>
            </a:r>
          </a:p>
        </p:txBody>
      </p:sp>
      <p:sp>
        <p:nvSpPr>
          <p:cNvPr id="13" name="文本框 11">
            <a:extLst>
              <a:ext uri="{FF2B5EF4-FFF2-40B4-BE49-F238E27FC236}">
                <a16:creationId xmlns="" xmlns:a16="http://schemas.microsoft.com/office/drawing/2014/main" id="{E0C4307A-580E-416C-83C4-0D7F699B7D6F}"/>
              </a:ext>
            </a:extLst>
          </p:cNvPr>
          <p:cNvSpPr txBox="1"/>
          <p:nvPr/>
        </p:nvSpPr>
        <p:spPr>
          <a:xfrm>
            <a:off x="1779344" y="3859626"/>
            <a:ext cx="6602507"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强化措施，把握方法</a:t>
            </a:r>
          </a:p>
        </p:txBody>
      </p:sp>
      <p:sp>
        <p:nvSpPr>
          <p:cNvPr id="14" name="矩形 13">
            <a:extLst>
              <a:ext uri="{FF2B5EF4-FFF2-40B4-BE49-F238E27FC236}">
                <a16:creationId xmlns="" xmlns:a16="http://schemas.microsoft.com/office/drawing/2014/main" id="{CCCDFB22-64EC-4609-9D66-34602DDFE7A0}"/>
              </a:ext>
            </a:extLst>
          </p:cNvPr>
          <p:cNvSpPr/>
          <p:nvPr/>
        </p:nvSpPr>
        <p:spPr>
          <a:xfrm>
            <a:off x="1277964" y="414668"/>
            <a:ext cx="5607038" cy="461605"/>
          </a:xfrm>
          <a:prstGeom prst="rect">
            <a:avLst/>
          </a:prstGeom>
        </p:spPr>
        <p:txBody>
          <a:bodyPr wrap="square">
            <a:spAutoFit/>
          </a:bodyPr>
          <a:lstStyle/>
          <a:p>
            <a:pPr algn="r"/>
            <a:r>
              <a:rPr lang="zh-CN" altLang="en-US" b="1" dirty="0">
                <a:solidFill>
                  <a:srgbClr val="C00000"/>
                </a:solidFill>
                <a:cs typeface="+mn-ea"/>
                <a:sym typeface="+mn-lt"/>
              </a:rPr>
              <a:t>不忘初心，牢记使命怎样认真遵照执行</a:t>
            </a:r>
          </a:p>
        </p:txBody>
      </p:sp>
    </p:spTree>
    <p:extLst>
      <p:ext uri="{BB962C8B-B14F-4D97-AF65-F5344CB8AC3E}">
        <p14:creationId xmlns:p14="http://schemas.microsoft.com/office/powerpoint/2010/main" val="3950549570"/>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42"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1000"/>
                                        <p:tgtEl>
                                          <p:spTgt spid="73"/>
                                        </p:tgtEl>
                                      </p:cBhvr>
                                    </p:animEffect>
                                    <p:anim calcmode="lin" valueType="num">
                                      <p:cBhvr>
                                        <p:cTn id="11" dur="1000" fill="hold"/>
                                        <p:tgtEl>
                                          <p:spTgt spid="73"/>
                                        </p:tgtEl>
                                        <p:attrNameLst>
                                          <p:attrName>ppt_x</p:attrName>
                                        </p:attrNameLst>
                                      </p:cBhvr>
                                      <p:tavLst>
                                        <p:tav tm="0">
                                          <p:val>
                                            <p:strVal val="#ppt_x"/>
                                          </p:val>
                                        </p:tav>
                                        <p:tav tm="100000">
                                          <p:val>
                                            <p:strVal val="#ppt_x"/>
                                          </p:val>
                                        </p:tav>
                                      </p:tavLst>
                                    </p:anim>
                                    <p:anim calcmode="lin" valueType="num">
                                      <p:cBhvr>
                                        <p:cTn id="12" dur="1000" fill="hold"/>
                                        <p:tgtEl>
                                          <p:spTgt spid="73"/>
                                        </p:tgtEl>
                                        <p:attrNameLst>
                                          <p:attrName>ppt_y</p:attrName>
                                        </p:attrNameLst>
                                      </p:cBhvr>
                                      <p:tavLst>
                                        <p:tav tm="0">
                                          <p:val>
                                            <p:strVal val="#ppt_y+.1"/>
                                          </p:val>
                                        </p:tav>
                                        <p:tav tm="100000">
                                          <p:val>
                                            <p:strVal val="#ppt_y"/>
                                          </p:val>
                                        </p:tav>
                                      </p:tavLst>
                                    </p:anim>
                                  </p:childTnLst>
                                </p:cTn>
                              </p:par>
                            </p:childTnLst>
                          </p:cTn>
                        </p:par>
                        <p:par>
                          <p:cTn id="13" fill="hold">
                            <p:stCondLst>
                              <p:cond delay="1300"/>
                            </p:stCondLst>
                            <p:childTnLst>
                              <p:par>
                                <p:cTn id="14" presetID="2" presetClass="entr" presetSubtype="12" fill="hold" nodeType="afterEffect">
                                  <p:stCondLst>
                                    <p:cond delay="0"/>
                                  </p:stCondLst>
                                  <p:childTnLst>
                                    <p:set>
                                      <p:cBhvr>
                                        <p:cTn id="15" dur="1" fill="hold">
                                          <p:stCondLst>
                                            <p:cond delay="0"/>
                                          </p:stCondLst>
                                        </p:cTn>
                                        <p:tgtEl>
                                          <p:spTgt spid="74"/>
                                        </p:tgtEl>
                                        <p:attrNameLst>
                                          <p:attrName>style.visibility</p:attrName>
                                        </p:attrNameLst>
                                      </p:cBhvr>
                                      <p:to>
                                        <p:strVal val="visible"/>
                                      </p:to>
                                    </p:set>
                                    <p:anim calcmode="lin" valueType="num">
                                      <p:cBhvr additive="base">
                                        <p:cTn id="16" dur="1500" fill="hold"/>
                                        <p:tgtEl>
                                          <p:spTgt spid="74"/>
                                        </p:tgtEl>
                                        <p:attrNameLst>
                                          <p:attrName>ppt_x</p:attrName>
                                        </p:attrNameLst>
                                      </p:cBhvr>
                                      <p:tavLst>
                                        <p:tav tm="0">
                                          <p:val>
                                            <p:strVal val="0-#ppt_w/2"/>
                                          </p:val>
                                        </p:tav>
                                        <p:tav tm="100000">
                                          <p:val>
                                            <p:strVal val="#ppt_x"/>
                                          </p:val>
                                        </p:tav>
                                      </p:tavLst>
                                    </p:anim>
                                    <p:anim calcmode="lin" valueType="num">
                                      <p:cBhvr additive="base">
                                        <p:cTn id="17" dur="1500" fill="hold"/>
                                        <p:tgtEl>
                                          <p:spTgt spid="74"/>
                                        </p:tgtEl>
                                        <p:attrNameLst>
                                          <p:attrName>ppt_y</p:attrName>
                                        </p:attrNameLst>
                                      </p:cBhvr>
                                      <p:tavLst>
                                        <p:tav tm="0">
                                          <p:val>
                                            <p:strVal val="1+#ppt_h/2"/>
                                          </p:val>
                                        </p:tav>
                                        <p:tav tm="100000">
                                          <p:val>
                                            <p:strVal val="#ppt_y"/>
                                          </p:val>
                                        </p:tav>
                                      </p:tavLst>
                                    </p:anim>
                                  </p:childTnLst>
                                </p:cTn>
                              </p:par>
                            </p:childTnLst>
                          </p:cTn>
                        </p:par>
                        <p:par>
                          <p:cTn id="18" fill="hold">
                            <p:stCondLst>
                              <p:cond delay="2800"/>
                            </p:stCondLst>
                            <p:childTnLst>
                              <p:par>
                                <p:cTn id="19" presetID="47" presetClass="entr" presetSubtype="0"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3800"/>
                            </p:stCondLst>
                            <p:childTnLst>
                              <p:par>
                                <p:cTn id="30" presetID="53" presetClass="entr" presetSubtype="16"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100" fill="hold"/>
                                        <p:tgtEl>
                                          <p:spTgt spid="19"/>
                                        </p:tgtEl>
                                        <p:attrNameLst>
                                          <p:attrName>ppt_w</p:attrName>
                                        </p:attrNameLst>
                                      </p:cBhvr>
                                      <p:tavLst>
                                        <p:tav tm="0">
                                          <p:val>
                                            <p:fltVal val="0"/>
                                          </p:val>
                                        </p:tav>
                                        <p:tav tm="100000">
                                          <p:val>
                                            <p:strVal val="#ppt_w"/>
                                          </p:val>
                                        </p:tav>
                                      </p:tavLst>
                                    </p:anim>
                                    <p:anim calcmode="lin" valueType="num">
                                      <p:cBhvr>
                                        <p:cTn id="33" dur="100" fill="hold"/>
                                        <p:tgtEl>
                                          <p:spTgt spid="19"/>
                                        </p:tgtEl>
                                        <p:attrNameLst>
                                          <p:attrName>ppt_h</p:attrName>
                                        </p:attrNameLst>
                                      </p:cBhvr>
                                      <p:tavLst>
                                        <p:tav tm="0">
                                          <p:val>
                                            <p:fltVal val="0"/>
                                          </p:val>
                                        </p:tav>
                                        <p:tav tm="100000">
                                          <p:val>
                                            <p:strVal val="#ppt_h"/>
                                          </p:val>
                                        </p:tav>
                                      </p:tavLst>
                                    </p:anim>
                                    <p:animEffect transition="in" filter="fade">
                                      <p:cBhvr>
                                        <p:cTn id="34" dur="100"/>
                                        <p:tgtEl>
                                          <p:spTgt spid="19"/>
                                        </p:tgtEl>
                                      </p:cBhvr>
                                    </p:animEffect>
                                  </p:childTnLst>
                                </p:cTn>
                              </p:par>
                              <p:par>
                                <p:cTn id="35" presetID="8" presetClass="emph" presetSubtype="0" fill="hold" nodeType="withEffect">
                                  <p:stCondLst>
                                    <p:cond delay="0"/>
                                  </p:stCondLst>
                                  <p:childTnLst>
                                    <p:animRot by="21600000">
                                      <p:cBhvr>
                                        <p:cTn id="36" dur="2000" fill="hold"/>
                                        <p:tgtEl>
                                          <p:spTgt spid="20"/>
                                        </p:tgtEl>
                                        <p:attrNameLst>
                                          <p:attrName>r</p:attrName>
                                        </p:attrNameLst>
                                      </p:cBhvr>
                                    </p:animRot>
                                  </p:childTnLst>
                                </p:cTn>
                              </p:par>
                            </p:childTnLst>
                          </p:cTn>
                        </p:par>
                        <p:par>
                          <p:cTn id="37" fill="hold">
                            <p:stCondLst>
                              <p:cond delay="5800"/>
                            </p:stCondLst>
                            <p:childTnLst>
                              <p:par>
                                <p:cTn id="38" presetID="12" presetClass="entr" presetSubtype="8"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p:tgtEl>
                                          <p:spTgt spid="30"/>
                                        </p:tgtEl>
                                        <p:attrNameLst>
                                          <p:attrName>ppt_x</p:attrName>
                                        </p:attrNameLst>
                                      </p:cBhvr>
                                      <p:tavLst>
                                        <p:tav tm="0">
                                          <p:val>
                                            <p:strVal val="#ppt_x-#ppt_w*1.125000"/>
                                          </p:val>
                                        </p:tav>
                                        <p:tav tm="100000">
                                          <p:val>
                                            <p:strVal val="#ppt_x"/>
                                          </p:val>
                                        </p:tav>
                                      </p:tavLst>
                                    </p:anim>
                                    <p:animEffect transition="in" filter="wipe(right)">
                                      <p:cBhvr>
                                        <p:cTn id="41" dur="500"/>
                                        <p:tgtEl>
                                          <p:spTgt spid="30"/>
                                        </p:tgtEl>
                                      </p:cBhvr>
                                    </p:animEffect>
                                  </p:childTnLst>
                                </p:cTn>
                              </p:par>
                            </p:childTnLst>
                          </p:cTn>
                        </p:par>
                        <p:par>
                          <p:cTn id="42" fill="hold">
                            <p:stCondLst>
                              <p:cond delay="6300"/>
                            </p:stCondLst>
                            <p:childTnLst>
                              <p:par>
                                <p:cTn id="43" presetID="12" presetClass="entr" presetSubtype="8"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p:tgtEl>
                                          <p:spTgt spid="12"/>
                                        </p:tgtEl>
                                        <p:attrNameLst>
                                          <p:attrName>ppt_x</p:attrName>
                                        </p:attrNameLst>
                                      </p:cBhvr>
                                      <p:tavLst>
                                        <p:tav tm="0">
                                          <p:val>
                                            <p:strVal val="#ppt_x-#ppt_w*1.125000"/>
                                          </p:val>
                                        </p:tav>
                                        <p:tav tm="100000">
                                          <p:val>
                                            <p:strVal val="#ppt_x"/>
                                          </p:val>
                                        </p:tav>
                                      </p:tavLst>
                                    </p:anim>
                                    <p:animEffect transition="in" filter="wipe(right)">
                                      <p:cBhvr>
                                        <p:cTn id="46" dur="500"/>
                                        <p:tgtEl>
                                          <p:spTgt spid="12"/>
                                        </p:tgtEl>
                                      </p:cBhvr>
                                    </p:animEffect>
                                  </p:childTnLst>
                                </p:cTn>
                              </p:par>
                            </p:childTnLst>
                          </p:cTn>
                        </p:par>
                        <p:par>
                          <p:cTn id="47" fill="hold">
                            <p:stCondLst>
                              <p:cond delay="6800"/>
                            </p:stCondLst>
                            <p:childTnLst>
                              <p:par>
                                <p:cTn id="48" presetID="47"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p:bldP spid="19" grpId="0" animBg="1"/>
      <p:bldP spid="12" grpId="0" animBg="1"/>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 xmlns:a16="http://schemas.microsoft.com/office/drawing/2014/main" id="{9D0B972F-75F2-48FC-82A4-7A46168B47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474" y="3429794"/>
            <a:ext cx="12192000" cy="3257458"/>
          </a:xfrm>
          <a:prstGeom prst="rect">
            <a:avLst/>
          </a:prstGeom>
        </p:spPr>
      </p:pic>
      <p:sp>
        <p:nvSpPr>
          <p:cNvPr id="11" name="TextBox 20"/>
          <p:cNvSpPr txBox="1"/>
          <p:nvPr/>
        </p:nvSpPr>
        <p:spPr>
          <a:xfrm>
            <a:off x="4191921" y="1988493"/>
            <a:ext cx="4233224" cy="528674"/>
          </a:xfrm>
          <a:prstGeom prst="rect">
            <a:avLst/>
          </a:prstGeom>
          <a:noFill/>
          <a:effectLst/>
        </p:spPr>
        <p:txBody>
          <a:bodyPr wrap="square" lIns="121861" tIns="60930" rIns="121861" bIns="60930" rtlCol="0">
            <a:spAutoFit/>
          </a:bodyPr>
          <a:lstStyle/>
          <a:p>
            <a:pPr>
              <a:lnSpc>
                <a:spcPct val="120000"/>
              </a:lnSpc>
            </a:pPr>
            <a:r>
              <a:rPr lang="en-US" altLang="zh-CN" b="1" dirty="0">
                <a:solidFill>
                  <a:srgbClr val="C00000"/>
                </a:solidFill>
                <a:cs typeface="+mn-ea"/>
                <a:sym typeface="+mn-lt"/>
              </a:rPr>
              <a:t>《</a:t>
            </a:r>
            <a:r>
              <a:rPr lang="zh-CN" altLang="en-US" b="1" dirty="0">
                <a:solidFill>
                  <a:srgbClr val="C00000"/>
                </a:solidFill>
                <a:cs typeface="+mn-ea"/>
                <a:sym typeface="+mn-lt"/>
              </a:rPr>
              <a:t>加强党支部标准化建设</a:t>
            </a:r>
            <a:r>
              <a:rPr lang="en-US" altLang="zh-CN" b="1" dirty="0">
                <a:solidFill>
                  <a:srgbClr val="C00000"/>
                </a:solidFill>
                <a:cs typeface="+mn-ea"/>
                <a:sym typeface="+mn-lt"/>
              </a:rPr>
              <a:t>》</a:t>
            </a:r>
          </a:p>
        </p:txBody>
      </p:sp>
      <p:grpSp>
        <p:nvGrpSpPr>
          <p:cNvPr id="6" name="组合 5"/>
          <p:cNvGrpSpPr/>
          <p:nvPr/>
        </p:nvGrpSpPr>
        <p:grpSpPr>
          <a:xfrm>
            <a:off x="9179968" y="99301"/>
            <a:ext cx="1595758" cy="1064873"/>
            <a:chOff x="6935916" y="343637"/>
            <a:chExt cx="1713877" cy="1135367"/>
          </a:xfrm>
        </p:grpSpPr>
        <p:pic>
          <p:nvPicPr>
            <p:cNvPr id="32"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文本框 8"/>
          <p:cNvSpPr txBox="1"/>
          <p:nvPr/>
        </p:nvSpPr>
        <p:spPr>
          <a:xfrm>
            <a:off x="1968157" y="2651555"/>
            <a:ext cx="8231506" cy="1138743"/>
          </a:xfrm>
          <a:prstGeom prst="rect">
            <a:avLst/>
          </a:prstGeom>
          <a:noFill/>
        </p:spPr>
        <p:txBody>
          <a:bodyPr wrap="square" lIns="121891" tIns="60945" rIns="121891" bIns="60945" rtlCol="0">
            <a:spAutoFit/>
          </a:bodyPr>
          <a:lstStyle/>
          <a:p>
            <a:pPr algn="ctr"/>
            <a:r>
              <a:rPr lang="zh-CN" altLang="en-US" sz="6600" dirty="0">
                <a:solidFill>
                  <a:srgbClr val="C00000"/>
                </a:solidFill>
                <a:cs typeface="+mn-ea"/>
                <a:sym typeface="+mn-lt"/>
              </a:rPr>
              <a:t>提升党的群众组织力 </a:t>
            </a:r>
          </a:p>
        </p:txBody>
      </p:sp>
      <p:pic>
        <p:nvPicPr>
          <p:cNvPr id="18" name="图片 17">
            <a:extLst>
              <a:ext uri="{FF2B5EF4-FFF2-40B4-BE49-F238E27FC236}">
                <a16:creationId xmlns="" xmlns:a16="http://schemas.microsoft.com/office/drawing/2014/main" id="{0F899AE4-584E-49EC-A25E-35A0E42760C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grpSp>
        <p:nvGrpSpPr>
          <p:cNvPr id="19" name="组合 18">
            <a:extLst>
              <a:ext uri="{FF2B5EF4-FFF2-40B4-BE49-F238E27FC236}">
                <a16:creationId xmlns="" xmlns:a16="http://schemas.microsoft.com/office/drawing/2014/main" id="{D5949A82-D984-41B6-B581-26C650CFEC18}"/>
              </a:ext>
            </a:extLst>
          </p:cNvPr>
          <p:cNvGrpSpPr/>
          <p:nvPr/>
        </p:nvGrpSpPr>
        <p:grpSpPr>
          <a:xfrm>
            <a:off x="5432945" y="501166"/>
            <a:ext cx="1351144" cy="1351144"/>
            <a:chOff x="3851921" y="107991"/>
            <a:chExt cx="1792566" cy="1792567"/>
          </a:xfrm>
        </p:grpSpPr>
        <p:sp>
          <p:nvSpPr>
            <p:cNvPr id="20" name="Freeform 29">
              <a:extLst>
                <a:ext uri="{FF2B5EF4-FFF2-40B4-BE49-F238E27FC236}">
                  <a16:creationId xmlns="" xmlns:a16="http://schemas.microsoft.com/office/drawing/2014/main" id="{E887C4FC-5540-4836-B7AD-A04BF3BEB1D3}"/>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任意多边形 127">
              <a:extLst>
                <a:ext uri="{FF2B5EF4-FFF2-40B4-BE49-F238E27FC236}">
                  <a16:creationId xmlns="" xmlns:a16="http://schemas.microsoft.com/office/drawing/2014/main" id="{CF3BCBB5-AB14-4DE5-80EA-C4304A1F22F1}"/>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矩形 23">
            <a:extLst>
              <a:ext uri="{FF2B5EF4-FFF2-40B4-BE49-F238E27FC236}">
                <a16:creationId xmlns="" xmlns:a16="http://schemas.microsoft.com/office/drawing/2014/main" id="{B6BCBDC8-2400-4D2F-917B-FEDEFAC82AEA}"/>
              </a:ext>
            </a:extLst>
          </p:cNvPr>
          <p:cNvSpPr/>
          <p:nvPr/>
        </p:nvSpPr>
        <p:spPr>
          <a:xfrm>
            <a:off x="6456939" y="3781717"/>
            <a:ext cx="5211683" cy="461665"/>
          </a:xfrm>
          <a:prstGeom prst="rect">
            <a:avLst/>
          </a:prstGeom>
          <a:noFill/>
        </p:spPr>
        <p:txBody>
          <a:bodyPr wrap="square" rtlCol="0">
            <a:spAutoFit/>
          </a:bodyPr>
          <a:lstStyle/>
          <a:p>
            <a:pPr algn="ctr"/>
            <a:r>
              <a:rPr lang="zh-CN" altLang="en-US" dirty="0">
                <a:solidFill>
                  <a:srgbClr val="C00000"/>
                </a:solidFill>
                <a:cs typeface="+mn-ea"/>
                <a:sym typeface="+mn-lt"/>
              </a:rPr>
              <a:t>习近平主持召开中央政治局会议</a:t>
            </a:r>
          </a:p>
        </p:txBody>
      </p:sp>
      <p:cxnSp>
        <p:nvCxnSpPr>
          <p:cNvPr id="25" name="直接连接符 24">
            <a:extLst>
              <a:ext uri="{FF2B5EF4-FFF2-40B4-BE49-F238E27FC236}">
                <a16:creationId xmlns="" xmlns:a16="http://schemas.microsoft.com/office/drawing/2014/main" id="{0B4BBDFC-DB9F-4BB4-B74F-9615501A8C4F}"/>
              </a:ext>
            </a:extLst>
          </p:cNvPr>
          <p:cNvCxnSpPr/>
          <p:nvPr/>
        </p:nvCxnSpPr>
        <p:spPr>
          <a:xfrm>
            <a:off x="5383730" y="4018290"/>
            <a:ext cx="1400359" cy="0"/>
          </a:xfrm>
          <a:prstGeom prst="line">
            <a:avLst/>
          </a:prstGeom>
          <a:noFill/>
          <a:ln w="6350" cap="flat" cmpd="sng" algn="ctr">
            <a:solidFill>
              <a:srgbClr val="C00000"/>
            </a:solidFill>
            <a:prstDash val="solid"/>
            <a:miter lim="800000"/>
          </a:ln>
          <a:effectLst/>
        </p:spPr>
      </p:cxnSp>
    </p:spTree>
    <p:extLst>
      <p:ext uri="{BB962C8B-B14F-4D97-AF65-F5344CB8AC3E}">
        <p14:creationId xmlns:p14="http://schemas.microsoft.com/office/powerpoint/2010/main" val="787302227"/>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3000"/>
                                        <p:tgtEl>
                                          <p:spTgt spid="11"/>
                                        </p:tgtEl>
                                      </p:cBhvr>
                                    </p:animEffect>
                                  </p:childTnLst>
                                </p:cTn>
                              </p:par>
                            </p:childTnLst>
                          </p:cTn>
                        </p:par>
                        <p:par>
                          <p:cTn id="13" fill="hold">
                            <p:stCondLst>
                              <p:cond delay="4500"/>
                            </p:stCondLst>
                            <p:childTnLst>
                              <p:par>
                                <p:cTn id="14" presetID="23" presetClass="entr" presetSubtype="32" fill="hold" grpId="0" nodeType="afterEffect">
                                  <p:stCondLst>
                                    <p:cond delay="0"/>
                                  </p:stCondLst>
                                  <p:iterate type="lt">
                                    <p:tmPct val="126667"/>
                                  </p:iterate>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ppt_w</p:attrName>
                                        </p:attrNameLst>
                                      </p:cBhvr>
                                      <p:tavLst>
                                        <p:tav tm="0">
                                          <p:val>
                                            <p:strVal val="4*#ppt_w"/>
                                          </p:val>
                                        </p:tav>
                                        <p:tav tm="100000">
                                          <p:val>
                                            <p:strVal val="#ppt_w"/>
                                          </p:val>
                                        </p:tav>
                                      </p:tavLst>
                                    </p:anim>
                                    <p:anim calcmode="lin" valueType="num">
                                      <p:cBhvr>
                                        <p:cTn id="17" dur="500" fill="hold"/>
                                        <p:tgtEl>
                                          <p:spTgt spid="36"/>
                                        </p:tgtEl>
                                        <p:attrNameLst>
                                          <p:attrName>ppt_h</p:attrName>
                                        </p:attrNameLst>
                                      </p:cBhvr>
                                      <p:tavLst>
                                        <p:tav tm="0">
                                          <p:val>
                                            <p:strVal val="4*#ppt_h"/>
                                          </p:val>
                                        </p:tav>
                                        <p:tav tm="100000">
                                          <p:val>
                                            <p:strVal val="#ppt_h"/>
                                          </p:val>
                                        </p:tav>
                                      </p:tavLst>
                                    </p:anim>
                                  </p:childTnLst>
                                </p:cTn>
                              </p:par>
                              <p:par>
                                <p:cTn id="18" presetID="42" presetClass="entr" presetSubtype="0" fill="hold" nodeType="withEffect">
                                  <p:stCondLst>
                                    <p:cond delay="25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53" presetClass="entr" presetSubtype="16" fill="hold" nodeType="withEffect">
                                  <p:stCondLst>
                                    <p:cond delay="125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26" presetClass="emph" presetSubtype="0" fill="hold" nodeType="withEffect">
                                  <p:stCondLst>
                                    <p:cond delay="1750"/>
                                  </p:stCondLst>
                                  <p:childTnLst>
                                    <p:animEffect transition="out" filter="fade">
                                      <p:cBhvr>
                                        <p:cTn id="32" dur="500" tmFilter="0, 0; .2, .5; .8, .5; 1, 0"/>
                                        <p:tgtEl>
                                          <p:spTgt spid="19"/>
                                        </p:tgtEl>
                                      </p:cBhvr>
                                    </p:animEffect>
                                    <p:animScale>
                                      <p:cBhvr>
                                        <p:cTn id="33" dur="250" autoRev="1" fill="hold"/>
                                        <p:tgtEl>
                                          <p:spTgt spid="19"/>
                                        </p:tgtEl>
                                      </p:cBhvr>
                                      <p:by x="105000" y="105000"/>
                                    </p:animScale>
                                  </p:childTnLst>
                                </p:cTn>
                              </p:par>
                              <p:par>
                                <p:cTn id="34" presetID="22" presetClass="entr" presetSubtype="8" fill="hold" nodeType="withEffect">
                                  <p:stCondLst>
                                    <p:cond delay="300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53" presetClass="entr" presetSubtype="16" fill="hold" grpId="0" nodeType="withEffect">
                                  <p:stCondLst>
                                    <p:cond delay="3100"/>
                                  </p:stCondLst>
                                  <p:iterate type="lt">
                                    <p:tmPct val="10000"/>
                                  </p:iterate>
                                  <p:childTnLst>
                                    <p:set>
                                      <p:cBhvr>
                                        <p:cTn id="38" dur="1" fill="hold">
                                          <p:stCondLst>
                                            <p:cond delay="0"/>
                                          </p:stCondLst>
                                        </p:cTn>
                                        <p:tgtEl>
                                          <p:spTgt spid="24"/>
                                        </p:tgtEl>
                                        <p:attrNameLst>
                                          <p:attrName>style.visibility</p:attrName>
                                        </p:attrNameLst>
                                      </p:cBhvr>
                                      <p:to>
                                        <p:strVal val="visible"/>
                                      </p:to>
                                    </p:set>
                                    <p:anim calcmode="lin" valueType="num">
                                      <p:cBhvr>
                                        <p:cTn id="39" dur="900" fill="hold"/>
                                        <p:tgtEl>
                                          <p:spTgt spid="24"/>
                                        </p:tgtEl>
                                        <p:attrNameLst>
                                          <p:attrName>ppt_w</p:attrName>
                                        </p:attrNameLst>
                                      </p:cBhvr>
                                      <p:tavLst>
                                        <p:tav tm="0">
                                          <p:val>
                                            <p:fltVal val="0"/>
                                          </p:val>
                                        </p:tav>
                                        <p:tav tm="100000">
                                          <p:val>
                                            <p:strVal val="#ppt_w"/>
                                          </p:val>
                                        </p:tav>
                                      </p:tavLst>
                                    </p:anim>
                                    <p:anim calcmode="lin" valueType="num">
                                      <p:cBhvr>
                                        <p:cTn id="40" dur="900" fill="hold"/>
                                        <p:tgtEl>
                                          <p:spTgt spid="24"/>
                                        </p:tgtEl>
                                        <p:attrNameLst>
                                          <p:attrName>ppt_h</p:attrName>
                                        </p:attrNameLst>
                                      </p:cBhvr>
                                      <p:tavLst>
                                        <p:tav tm="0">
                                          <p:val>
                                            <p:fltVal val="0"/>
                                          </p:val>
                                        </p:tav>
                                        <p:tav tm="100000">
                                          <p:val>
                                            <p:strVal val="#ppt_h"/>
                                          </p:val>
                                        </p:tav>
                                      </p:tavLst>
                                    </p:anim>
                                    <p:animEffect transition="in" filter="fade">
                                      <p:cBhvr>
                                        <p:cTn id="41" dur="9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6"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283" y="4438140"/>
            <a:ext cx="9023828" cy="2160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830" tIns="54416" rIns="108830" bIns="54416" rtlCol="0" anchor="ctr"/>
          <a:lstStyle/>
          <a:p>
            <a:pPr defTabSz="1088433"/>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433"/>
            <a:r>
              <a:rPr lang="zh-CN" altLang="en-US" sz="13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433"/>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433"/>
            <a:r>
              <a:rPr lang="zh-CN" altLang="en-US" sz="13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433"/>
            <a:r>
              <a:rPr lang="en-US" altLang="zh-CN" sz="13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433"/>
            <a:r>
              <a:rPr lang="zh-CN" altLang="en-US" sz="13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433"/>
            <a:r>
              <a:rPr lang="zh-CN" altLang="en-US" sz="13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433"/>
            <a:r>
              <a:rPr lang="zh-CN" altLang="en-US" sz="13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3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3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971"/>
            <a:ext cx="12190413" cy="1367145"/>
          </a:xfrm>
          <a:prstGeom prst="rect">
            <a:avLst/>
          </a:prstGeom>
          <a:solidFill>
            <a:schemeClr val="tx2">
              <a:lumMod val="75000"/>
            </a:schemeClr>
          </a:solidFill>
          <a:ln w="9525">
            <a:noFill/>
            <a:miter lim="800000"/>
            <a:headEnd/>
            <a:tailEnd/>
          </a:ln>
        </p:spPr>
        <p:txBody>
          <a:bodyPr wrap="none" lIns="108830" tIns="54416" rIns="108830" bIns="54416" anchor="ctr"/>
          <a:lstStyle/>
          <a:p>
            <a:pPr defTabSz="1088433">
              <a:defRPr/>
            </a:pPr>
            <a:endParaRPr lang="zh-CN" altLang="en-US" sz="2100" kern="0" dirty="0">
              <a:solidFill>
                <a:srgbClr val="005397"/>
              </a:solidFill>
              <a:latin typeface="Arial"/>
              <a:ea typeface="微软雅黑"/>
            </a:endParaRPr>
          </a:p>
        </p:txBody>
      </p:sp>
      <p:sp>
        <p:nvSpPr>
          <p:cNvPr id="15" name="Rectangle 3"/>
          <p:cNvSpPr>
            <a:spLocks noChangeArrowheads="1"/>
          </p:cNvSpPr>
          <p:nvPr/>
        </p:nvSpPr>
        <p:spPr bwMode="auto">
          <a:xfrm>
            <a:off x="528340" y="3098064"/>
            <a:ext cx="5470870" cy="1196028"/>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830" tIns="54416" rIns="108830" bIns="54416"/>
          <a:lstStyle/>
          <a:p>
            <a:pPr defTabSz="1088433">
              <a:spcBef>
                <a:spcPct val="20000"/>
              </a:spcBef>
              <a:buClr>
                <a:srgbClr val="5B8CC1"/>
              </a:buClr>
              <a:defRPr/>
            </a:pPr>
            <a:r>
              <a:rPr lang="zh-CN" altLang="en-US" b="1" kern="0" dirty="0">
                <a:solidFill>
                  <a:prstClr val="white"/>
                </a:solidFill>
                <a:latin typeface="微软雅黑" pitchFamily="34" charset="-122"/>
                <a:ea typeface="微软雅黑" pitchFamily="34" charset="-122"/>
              </a:rPr>
              <a:t>可以在下列情况使用</a:t>
            </a:r>
            <a:endParaRPr lang="zh-CN" altLang="en-US" sz="1400" kern="0" dirty="0">
              <a:solidFill>
                <a:prstClr val="white"/>
              </a:solidFill>
              <a:latin typeface="微软雅黑" pitchFamily="34" charset="-122"/>
              <a:ea typeface="微软雅黑" pitchFamily="34" charset="-122"/>
            </a:endParaRPr>
          </a:p>
          <a:p>
            <a:pPr defTabSz="1088433">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个人学习、研究。</a:t>
            </a:r>
          </a:p>
          <a:p>
            <a:pPr defTabSz="1088433">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5206" y="3098064"/>
            <a:ext cx="5470872" cy="1196028"/>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830" tIns="54416" rIns="108830" bIns="54416"/>
          <a:lstStyle/>
          <a:p>
            <a:pPr defTabSz="1088433">
              <a:spcBef>
                <a:spcPct val="20000"/>
              </a:spcBef>
              <a:buClr>
                <a:srgbClr val="5B8CC1"/>
              </a:buClr>
              <a:defRPr/>
            </a:pPr>
            <a:r>
              <a:rPr lang="zh-CN" altLang="en-US" b="1" kern="0" dirty="0">
                <a:solidFill>
                  <a:prstClr val="white"/>
                </a:solidFill>
                <a:latin typeface="微软雅黑" pitchFamily="34" charset="-122"/>
                <a:ea typeface="微软雅黑" pitchFamily="34" charset="-122"/>
              </a:rPr>
              <a:t>不可以在以下情况使用</a:t>
            </a:r>
            <a:endParaRPr lang="zh-CN" altLang="en-US" sz="1200" b="1" kern="0" dirty="0">
              <a:solidFill>
                <a:prstClr val="white"/>
              </a:solidFill>
              <a:latin typeface="微软雅黑" pitchFamily="34" charset="-122"/>
              <a:ea typeface="微软雅黑" pitchFamily="34" charset="-122"/>
            </a:endParaRPr>
          </a:p>
          <a:p>
            <a:pPr defTabSz="1088433">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任何形式的在线付费下载。</a:t>
            </a:r>
          </a:p>
          <a:p>
            <a:pPr defTabSz="1088433">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刻录光碟销售。</a:t>
            </a:r>
            <a:endParaRPr lang="zh-CN" altLang="en-GB" sz="14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115" y="356329"/>
            <a:ext cx="7892022" cy="235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3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3"/>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1513423"/>
            <a:ext cx="12295597" cy="5361704"/>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组合 48"/>
          <p:cNvGrpSpPr/>
          <p:nvPr/>
        </p:nvGrpSpPr>
        <p:grpSpPr>
          <a:xfrm>
            <a:off x="1717462" y="1001165"/>
            <a:ext cx="2841777" cy="2174255"/>
            <a:chOff x="1288264" y="699544"/>
            <a:chExt cx="2131610" cy="1630314"/>
          </a:xfrm>
        </p:grpSpPr>
        <p:grpSp>
          <p:nvGrpSpPr>
            <p:cNvPr id="50" name="组合 49"/>
            <p:cNvGrpSpPr/>
            <p:nvPr/>
          </p:nvGrpSpPr>
          <p:grpSpPr>
            <a:xfrm>
              <a:off x="1312685" y="699544"/>
              <a:ext cx="2107189" cy="455693"/>
              <a:chOff x="763823" y="321141"/>
              <a:chExt cx="3175331" cy="455693"/>
            </a:xfrm>
          </p:grpSpPr>
          <p:sp>
            <p:nvSpPr>
              <p:cNvPr id="54" name="TextBox 19"/>
              <p:cNvSpPr txBox="1"/>
              <p:nvPr/>
            </p:nvSpPr>
            <p:spPr>
              <a:xfrm>
                <a:off x="939095" y="555526"/>
                <a:ext cx="2507472" cy="221308"/>
              </a:xfrm>
              <a:prstGeom prst="rect">
                <a:avLst/>
              </a:prstGeom>
              <a:noFill/>
              <a:ln>
                <a:noFill/>
              </a:ln>
              <a:effectLst/>
            </p:spPr>
            <p:txBody>
              <a:bodyPr wrap="none" rtlCol="0">
                <a:spAutoFit/>
              </a:bodyPr>
              <a:lstStyle/>
              <a:p>
                <a:pPr algn="ctr">
                  <a:lnSpc>
                    <a:spcPct val="120000"/>
                  </a:lnSpc>
                </a:pPr>
                <a:r>
                  <a:rPr lang="en-US" altLang="zh-CN" sz="1200" b="1" dirty="0">
                    <a:solidFill>
                      <a:srgbClr val="C00000"/>
                    </a:solidFill>
                    <a:cs typeface="+mn-ea"/>
                    <a:sym typeface="+mn-lt"/>
                  </a:rPr>
                  <a:t>Communist Party of China</a:t>
                </a:r>
                <a:endParaRPr lang="zh-CN" altLang="en-US" sz="1200" b="1" dirty="0">
                  <a:solidFill>
                    <a:srgbClr val="C00000"/>
                  </a:solidFill>
                  <a:cs typeface="+mn-ea"/>
                  <a:sym typeface="+mn-lt"/>
                </a:endParaRPr>
              </a:p>
            </p:txBody>
          </p:sp>
          <p:sp>
            <p:nvSpPr>
              <p:cNvPr id="55" name="TextBox 20"/>
              <p:cNvSpPr txBox="1"/>
              <p:nvPr/>
            </p:nvSpPr>
            <p:spPr>
              <a:xfrm>
                <a:off x="763823" y="321141"/>
                <a:ext cx="3175331" cy="310062"/>
              </a:xfrm>
              <a:prstGeom prst="rect">
                <a:avLst/>
              </a:prstGeom>
              <a:noFill/>
              <a:effectLst/>
            </p:spPr>
            <p:txBody>
              <a:bodyPr wrap="square" rtlCol="0">
                <a:spAutoFit/>
              </a:bodyPr>
              <a:lstStyle/>
              <a:p>
                <a:pPr algn="ctr">
                  <a:lnSpc>
                    <a:spcPct val="120000"/>
                  </a:lnSpc>
                </a:pPr>
                <a:r>
                  <a:rPr lang="zh-CN" altLang="en-US" sz="1900" b="1" dirty="0">
                    <a:solidFill>
                      <a:srgbClr val="C00000"/>
                    </a:solidFill>
                    <a:cs typeface="+mn-ea"/>
                    <a:sym typeface="+mn-lt"/>
                  </a:rPr>
                  <a:t>中国共产党</a:t>
                </a:r>
                <a:endParaRPr lang="en-US" altLang="zh-CN" sz="1900" b="1" dirty="0">
                  <a:solidFill>
                    <a:srgbClr val="C00000"/>
                  </a:solidFill>
                  <a:cs typeface="+mn-ea"/>
                  <a:sym typeface="+mn-lt"/>
                </a:endParaRPr>
              </a:p>
            </p:txBody>
          </p:sp>
        </p:grpSp>
        <p:grpSp>
          <p:nvGrpSpPr>
            <p:cNvPr id="51" name="组合 50"/>
            <p:cNvGrpSpPr/>
            <p:nvPr/>
          </p:nvGrpSpPr>
          <p:grpSpPr>
            <a:xfrm>
              <a:off x="1288264" y="1040304"/>
              <a:ext cx="2119816" cy="1289554"/>
              <a:chOff x="4716016" y="699542"/>
              <a:chExt cx="2119816" cy="1289554"/>
            </a:xfrm>
          </p:grpSpPr>
          <p:sp>
            <p:nvSpPr>
              <p:cNvPr id="52" name="TextBox 14"/>
              <p:cNvSpPr txBox="1"/>
              <p:nvPr/>
            </p:nvSpPr>
            <p:spPr>
              <a:xfrm>
                <a:off x="4716016" y="703224"/>
                <a:ext cx="1111704" cy="1285872"/>
              </a:xfrm>
              <a:prstGeom prst="rect">
                <a:avLst/>
              </a:prstGeom>
              <a:noFill/>
              <a:ln>
                <a:noFill/>
              </a:ln>
              <a:effectLst/>
            </p:spPr>
            <p:txBody>
              <a:bodyPr wrap="square" rtlCol="0">
                <a:spAutoFit/>
              </a:bodyPr>
              <a:lstStyle/>
              <a:p>
                <a:pPr algn="ctr">
                  <a:lnSpc>
                    <a:spcPct val="120000"/>
                  </a:lnSpc>
                </a:pPr>
                <a:r>
                  <a:rPr lang="zh-CN" altLang="en-US" sz="9600" dirty="0">
                    <a:ln>
                      <a:solidFill>
                        <a:schemeClr val="accent1"/>
                      </a:solidFill>
                    </a:ln>
                    <a:solidFill>
                      <a:srgbClr val="C00000"/>
                    </a:solidFill>
                    <a:cs typeface="+mn-ea"/>
                    <a:sym typeface="+mn-lt"/>
                  </a:rPr>
                  <a:t>目</a:t>
                </a:r>
              </a:p>
            </p:txBody>
          </p:sp>
          <p:sp>
            <p:nvSpPr>
              <p:cNvPr id="53" name="TextBox 14"/>
              <p:cNvSpPr txBox="1"/>
              <p:nvPr/>
            </p:nvSpPr>
            <p:spPr>
              <a:xfrm>
                <a:off x="5724128" y="699542"/>
                <a:ext cx="1111704" cy="1285872"/>
              </a:xfrm>
              <a:prstGeom prst="rect">
                <a:avLst/>
              </a:prstGeom>
              <a:noFill/>
              <a:ln>
                <a:noFill/>
              </a:ln>
              <a:effectLst>
                <a:innerShdw blurRad="63500" dist="50800" dir="13500000">
                  <a:prstClr val="black">
                    <a:alpha val="50000"/>
                  </a:prstClr>
                </a:innerShdw>
              </a:effectLst>
            </p:spPr>
            <p:txBody>
              <a:bodyPr wrap="square" rtlCol="0">
                <a:spAutoFit/>
              </a:bodyPr>
              <a:lstStyle/>
              <a:p>
                <a:pPr algn="ctr">
                  <a:lnSpc>
                    <a:spcPct val="120000"/>
                  </a:lnSpc>
                </a:pPr>
                <a:r>
                  <a:rPr lang="zh-CN" altLang="en-US" sz="9600" dirty="0">
                    <a:ln>
                      <a:solidFill>
                        <a:schemeClr val="accent1"/>
                      </a:solidFill>
                    </a:ln>
                    <a:solidFill>
                      <a:srgbClr val="C00000"/>
                    </a:solidFill>
                    <a:cs typeface="+mn-ea"/>
                    <a:sym typeface="+mn-lt"/>
                  </a:rPr>
                  <a:t>录</a:t>
                </a:r>
              </a:p>
            </p:txBody>
          </p:sp>
        </p:grpSp>
      </p:grpSp>
      <p:grpSp>
        <p:nvGrpSpPr>
          <p:cNvPr id="56" name="组合 55"/>
          <p:cNvGrpSpPr/>
          <p:nvPr/>
        </p:nvGrpSpPr>
        <p:grpSpPr>
          <a:xfrm>
            <a:off x="5263087" y="4721531"/>
            <a:ext cx="2176095" cy="1579956"/>
            <a:chOff x="6935916" y="343637"/>
            <a:chExt cx="1713877" cy="1135367"/>
          </a:xfrm>
        </p:grpSpPr>
        <p:pic>
          <p:nvPicPr>
            <p:cNvPr id="57"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183" name="标题 4"/>
          <p:cNvSpPr txBox="1">
            <a:spLocks/>
          </p:cNvSpPr>
          <p:nvPr/>
        </p:nvSpPr>
        <p:spPr>
          <a:xfrm>
            <a:off x="6328698" y="1520933"/>
            <a:ext cx="4646018" cy="401739"/>
          </a:xfrm>
          <a:prstGeom prst="rect">
            <a:avLst/>
          </a:prstGeom>
        </p:spPr>
        <p:txBody>
          <a:bodyPr vert="horz" lIns="121891" tIns="60945" rIns="121891" bIns="6094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accent1"/>
                </a:solidFill>
                <a:latin typeface="+mn-lt"/>
                <a:ea typeface="+mn-ea"/>
                <a:cs typeface="+mn-ea"/>
                <a:sym typeface="+mn-lt"/>
              </a:rPr>
              <a:t>学习领会中共中央政治局会议精神</a:t>
            </a:r>
          </a:p>
        </p:txBody>
      </p:sp>
      <p:sp>
        <p:nvSpPr>
          <p:cNvPr id="189" name="标题 4"/>
          <p:cNvSpPr txBox="1">
            <a:spLocks/>
          </p:cNvSpPr>
          <p:nvPr/>
        </p:nvSpPr>
        <p:spPr>
          <a:xfrm>
            <a:off x="6328697" y="2422876"/>
            <a:ext cx="4144253" cy="375868"/>
          </a:xfrm>
          <a:prstGeom prst="rect">
            <a:avLst/>
          </a:prstGeom>
        </p:spPr>
        <p:txBody>
          <a:bodyPr vert="horz" lIns="121891" tIns="60945" rIns="121891" bIns="6094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accent1"/>
                </a:solidFill>
                <a:latin typeface="+mn-lt"/>
                <a:ea typeface="+mn-ea"/>
                <a:cs typeface="+mn-ea"/>
                <a:sym typeface="+mn-lt"/>
              </a:rPr>
              <a:t>中国共产党支部工作条例（实行）</a:t>
            </a:r>
          </a:p>
        </p:txBody>
      </p:sp>
      <p:sp>
        <p:nvSpPr>
          <p:cNvPr id="195" name="标题 4"/>
          <p:cNvSpPr txBox="1">
            <a:spLocks/>
          </p:cNvSpPr>
          <p:nvPr/>
        </p:nvSpPr>
        <p:spPr>
          <a:xfrm>
            <a:off x="6328698" y="3219601"/>
            <a:ext cx="4951084" cy="525001"/>
          </a:xfrm>
          <a:prstGeom prst="rect">
            <a:avLst/>
          </a:prstGeom>
        </p:spPr>
        <p:txBody>
          <a:bodyPr vert="horz" lIns="121891" tIns="60945" rIns="121891" bIns="6094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1"/>
                </a:solidFill>
                <a:latin typeface="+mn-lt"/>
                <a:ea typeface="+mn-ea"/>
                <a:cs typeface="+mn-ea"/>
                <a:sym typeface="+mn-lt"/>
              </a:rPr>
              <a:t>2018—2022</a:t>
            </a:r>
            <a:r>
              <a:rPr lang="zh-CN" altLang="en-US" sz="1800" b="1" dirty="0">
                <a:solidFill>
                  <a:schemeClr val="accent1"/>
                </a:solidFill>
                <a:latin typeface="+mn-lt"/>
                <a:ea typeface="+mn-ea"/>
                <a:cs typeface="+mn-ea"/>
                <a:sym typeface="+mn-lt"/>
              </a:rPr>
              <a:t>年全国干部教育培训规划</a:t>
            </a:r>
          </a:p>
        </p:txBody>
      </p:sp>
      <p:grpSp>
        <p:nvGrpSpPr>
          <p:cNvPr id="17" name="组合 16"/>
          <p:cNvGrpSpPr/>
          <p:nvPr/>
        </p:nvGrpSpPr>
        <p:grpSpPr>
          <a:xfrm>
            <a:off x="5282937" y="1517343"/>
            <a:ext cx="5232443" cy="541310"/>
            <a:chOff x="3779912" y="971744"/>
            <a:chExt cx="4680520" cy="484037"/>
          </a:xfrm>
        </p:grpSpPr>
        <p:sp>
          <p:nvSpPr>
            <p:cNvPr id="180" name="矩形: 圆角 179"/>
            <p:cNvSpPr/>
            <p:nvPr/>
          </p:nvSpPr>
          <p:spPr>
            <a:xfrm>
              <a:off x="3779912" y="971744"/>
              <a:ext cx="4680520" cy="375063"/>
            </a:xfrm>
            <a:prstGeom prst="roundRect">
              <a:avLst>
                <a:gd name="adj" fmla="val 50000"/>
              </a:avLst>
            </a:prstGeom>
            <a:noFill/>
            <a:ln w="127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defTabSz="1381971"/>
              <a:endParaRPr lang="zh-CN" altLang="en-US" sz="1600">
                <a:solidFill>
                  <a:schemeClr val="tx1">
                    <a:lumMod val="65000"/>
                    <a:lumOff val="35000"/>
                  </a:schemeClr>
                </a:solidFill>
                <a:cs typeface="+mn-ea"/>
                <a:sym typeface="+mn-lt"/>
              </a:endParaRPr>
            </a:p>
          </p:txBody>
        </p:sp>
        <p:sp>
          <p:nvSpPr>
            <p:cNvPr id="221" name="等腰三角形 219"/>
            <p:cNvSpPr/>
            <p:nvPr/>
          </p:nvSpPr>
          <p:spPr>
            <a:xfrm rot="5400000" flipV="1">
              <a:off x="3981509" y="1009306"/>
              <a:ext cx="484035" cy="408915"/>
            </a:xfrm>
            <a:custGeom>
              <a:avLst/>
              <a:gdLst/>
              <a:ahLst/>
              <a:cxnLst/>
              <a:rect l="l" t="t" r="r" b="b"/>
              <a:pathLst>
                <a:path w="563124" h="628267">
                  <a:moveTo>
                    <a:pt x="0" y="3978"/>
                  </a:moveTo>
                  <a:lnTo>
                    <a:pt x="0" y="628267"/>
                  </a:lnTo>
                  <a:lnTo>
                    <a:pt x="303862" y="628267"/>
                  </a:lnTo>
                  <a:lnTo>
                    <a:pt x="447878" y="628267"/>
                  </a:lnTo>
                  <a:lnTo>
                    <a:pt x="559744" y="628267"/>
                  </a:lnTo>
                  <a:lnTo>
                    <a:pt x="476615" y="351159"/>
                  </a:lnTo>
                  <a:lnTo>
                    <a:pt x="563124" y="0"/>
                  </a:lnTo>
                  <a:lnTo>
                    <a:pt x="352994" y="0"/>
                  </a:lnTo>
                  <a:lnTo>
                    <a:pt x="353974" y="3978"/>
                  </a:lnTo>
                  <a:close/>
                </a:path>
              </a:pathLst>
            </a:cu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cs typeface="+mn-ea"/>
                <a:sym typeface="+mn-lt"/>
              </a:endParaRPr>
            </a:p>
          </p:txBody>
        </p:sp>
        <p:sp>
          <p:nvSpPr>
            <p:cNvPr id="182" name="标题 4"/>
            <p:cNvSpPr txBox="1">
              <a:spLocks/>
            </p:cNvSpPr>
            <p:nvPr/>
          </p:nvSpPr>
          <p:spPr>
            <a:xfrm>
              <a:off x="3913641" y="1028075"/>
              <a:ext cx="480923" cy="37137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solidFill>
                    <a:schemeClr val="bg1"/>
                  </a:solidFill>
                  <a:latin typeface="+mn-lt"/>
                  <a:ea typeface="+mn-ea"/>
                  <a:cs typeface="+mn-ea"/>
                  <a:sym typeface="+mn-lt"/>
                </a:rPr>
                <a:t>   01</a:t>
              </a:r>
              <a:endParaRPr lang="zh-CN" altLang="en-US" sz="1050" dirty="0">
                <a:solidFill>
                  <a:schemeClr val="bg1"/>
                </a:solidFill>
                <a:latin typeface="+mn-lt"/>
                <a:ea typeface="+mn-ea"/>
                <a:cs typeface="+mn-ea"/>
                <a:sym typeface="+mn-lt"/>
              </a:endParaRPr>
            </a:p>
            <a:p>
              <a:endParaRPr lang="en-US" altLang="zh-CN" sz="1100" b="1" dirty="0">
                <a:solidFill>
                  <a:schemeClr val="bg1"/>
                </a:solidFill>
                <a:latin typeface="+mn-lt"/>
                <a:ea typeface="+mn-ea"/>
                <a:cs typeface="+mn-ea"/>
                <a:sym typeface="+mn-lt"/>
              </a:endParaRPr>
            </a:p>
          </p:txBody>
        </p:sp>
      </p:grpSp>
      <p:grpSp>
        <p:nvGrpSpPr>
          <p:cNvPr id="18" name="组合 17"/>
          <p:cNvGrpSpPr/>
          <p:nvPr/>
        </p:nvGrpSpPr>
        <p:grpSpPr>
          <a:xfrm>
            <a:off x="5282937" y="2302111"/>
            <a:ext cx="5232443" cy="620629"/>
            <a:chOff x="3779912" y="1491881"/>
            <a:chExt cx="4680520" cy="554964"/>
          </a:xfrm>
        </p:grpSpPr>
        <p:sp>
          <p:nvSpPr>
            <p:cNvPr id="186" name="矩形: 圆角 185"/>
            <p:cNvSpPr/>
            <p:nvPr/>
          </p:nvSpPr>
          <p:spPr>
            <a:xfrm>
              <a:off x="3779912" y="1557744"/>
              <a:ext cx="4680520" cy="375063"/>
            </a:xfrm>
            <a:prstGeom prst="roundRect">
              <a:avLst>
                <a:gd name="adj" fmla="val 50000"/>
              </a:avLst>
            </a:prstGeom>
            <a:noFill/>
            <a:ln w="127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defTabSz="1381971"/>
              <a:endParaRPr lang="zh-CN" altLang="en-US" sz="1600" dirty="0">
                <a:solidFill>
                  <a:schemeClr val="tx1">
                    <a:lumMod val="65000"/>
                    <a:lumOff val="35000"/>
                  </a:schemeClr>
                </a:solidFill>
                <a:cs typeface="+mn-ea"/>
                <a:sym typeface="+mn-lt"/>
              </a:endParaRPr>
            </a:p>
          </p:txBody>
        </p:sp>
        <p:grpSp>
          <p:nvGrpSpPr>
            <p:cNvPr id="13" name="组合 12"/>
            <p:cNvGrpSpPr/>
            <p:nvPr/>
          </p:nvGrpSpPr>
          <p:grpSpPr>
            <a:xfrm>
              <a:off x="3983050" y="1491881"/>
              <a:ext cx="480923" cy="554964"/>
              <a:chOff x="3983050" y="1491881"/>
              <a:chExt cx="480923" cy="554964"/>
            </a:xfrm>
          </p:grpSpPr>
          <p:sp>
            <p:nvSpPr>
              <p:cNvPr id="223" name="等腰三角形 219"/>
              <p:cNvSpPr/>
              <p:nvPr/>
            </p:nvSpPr>
            <p:spPr>
              <a:xfrm rot="5400000" flipV="1">
                <a:off x="3981509" y="1600370"/>
                <a:ext cx="484035" cy="408915"/>
              </a:xfrm>
              <a:custGeom>
                <a:avLst/>
                <a:gdLst/>
                <a:ahLst/>
                <a:cxnLst/>
                <a:rect l="l" t="t" r="r" b="b"/>
                <a:pathLst>
                  <a:path w="563124" h="628267">
                    <a:moveTo>
                      <a:pt x="0" y="3978"/>
                    </a:moveTo>
                    <a:lnTo>
                      <a:pt x="0" y="628267"/>
                    </a:lnTo>
                    <a:lnTo>
                      <a:pt x="303862" y="628267"/>
                    </a:lnTo>
                    <a:lnTo>
                      <a:pt x="447878" y="628267"/>
                    </a:lnTo>
                    <a:lnTo>
                      <a:pt x="559744" y="628267"/>
                    </a:lnTo>
                    <a:lnTo>
                      <a:pt x="476615" y="351159"/>
                    </a:lnTo>
                    <a:lnTo>
                      <a:pt x="563124" y="0"/>
                    </a:lnTo>
                    <a:lnTo>
                      <a:pt x="352994" y="0"/>
                    </a:lnTo>
                    <a:lnTo>
                      <a:pt x="353974" y="3978"/>
                    </a:lnTo>
                    <a:close/>
                  </a:path>
                </a:pathLst>
              </a:cu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cs typeface="+mn-ea"/>
                  <a:sym typeface="+mn-lt"/>
                </a:endParaRPr>
              </a:p>
            </p:txBody>
          </p:sp>
          <p:sp>
            <p:nvSpPr>
              <p:cNvPr id="224" name="标题 4"/>
              <p:cNvSpPr txBox="1">
                <a:spLocks/>
              </p:cNvSpPr>
              <p:nvPr/>
            </p:nvSpPr>
            <p:spPr>
              <a:xfrm>
                <a:off x="3983050" y="1491881"/>
                <a:ext cx="480923" cy="37137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solidFill>
                      <a:schemeClr val="bg1"/>
                    </a:solidFill>
                    <a:latin typeface="+mn-lt"/>
                    <a:ea typeface="+mn-ea"/>
                    <a:cs typeface="+mn-ea"/>
                    <a:sym typeface="+mn-lt"/>
                  </a:rPr>
                  <a:t>   02</a:t>
                </a:r>
                <a:endParaRPr lang="zh-CN" altLang="en-US" sz="1050" dirty="0">
                  <a:solidFill>
                    <a:schemeClr val="bg1"/>
                  </a:solidFill>
                  <a:latin typeface="+mn-lt"/>
                  <a:ea typeface="+mn-ea"/>
                  <a:cs typeface="+mn-ea"/>
                  <a:sym typeface="+mn-lt"/>
                </a:endParaRPr>
              </a:p>
              <a:p>
                <a:endParaRPr lang="en-US" altLang="zh-CN" sz="1100" b="1" dirty="0">
                  <a:solidFill>
                    <a:schemeClr val="bg1"/>
                  </a:solidFill>
                  <a:latin typeface="+mn-lt"/>
                  <a:ea typeface="+mn-ea"/>
                  <a:cs typeface="+mn-ea"/>
                  <a:sym typeface="+mn-lt"/>
                </a:endParaRPr>
              </a:p>
            </p:txBody>
          </p:sp>
        </p:grpSp>
      </p:grpSp>
      <p:grpSp>
        <p:nvGrpSpPr>
          <p:cNvPr id="19" name="组合 18"/>
          <p:cNvGrpSpPr/>
          <p:nvPr/>
        </p:nvGrpSpPr>
        <p:grpSpPr>
          <a:xfrm>
            <a:off x="5282937" y="3220512"/>
            <a:ext cx="5232443" cy="569322"/>
            <a:chOff x="3779912" y="2119943"/>
            <a:chExt cx="4680520" cy="509085"/>
          </a:xfrm>
        </p:grpSpPr>
        <p:sp>
          <p:nvSpPr>
            <p:cNvPr id="192" name="矩形: 圆角 191"/>
            <p:cNvSpPr/>
            <p:nvPr/>
          </p:nvSpPr>
          <p:spPr>
            <a:xfrm>
              <a:off x="3779912" y="2143744"/>
              <a:ext cx="4680520" cy="375063"/>
            </a:xfrm>
            <a:prstGeom prst="roundRect">
              <a:avLst>
                <a:gd name="adj" fmla="val 50000"/>
              </a:avLst>
            </a:prstGeom>
            <a:noFill/>
            <a:ln w="127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defTabSz="1381971"/>
              <a:endParaRPr lang="zh-CN" altLang="en-US" sz="1600" dirty="0">
                <a:solidFill>
                  <a:schemeClr val="tx1">
                    <a:lumMod val="65000"/>
                    <a:lumOff val="35000"/>
                  </a:schemeClr>
                </a:solidFill>
                <a:cs typeface="+mn-ea"/>
                <a:sym typeface="+mn-lt"/>
              </a:endParaRPr>
            </a:p>
          </p:txBody>
        </p:sp>
        <p:grpSp>
          <p:nvGrpSpPr>
            <p:cNvPr id="226" name="组合 225"/>
            <p:cNvGrpSpPr/>
            <p:nvPr/>
          </p:nvGrpSpPr>
          <p:grpSpPr>
            <a:xfrm>
              <a:off x="3977856" y="2119943"/>
              <a:ext cx="480923" cy="509085"/>
              <a:chOff x="3977856" y="1537760"/>
              <a:chExt cx="480923" cy="509085"/>
            </a:xfrm>
          </p:grpSpPr>
          <p:sp>
            <p:nvSpPr>
              <p:cNvPr id="227" name="等腰三角形 219"/>
              <p:cNvSpPr/>
              <p:nvPr/>
            </p:nvSpPr>
            <p:spPr>
              <a:xfrm rot="5400000" flipV="1">
                <a:off x="3994310" y="1600370"/>
                <a:ext cx="484035" cy="408915"/>
              </a:xfrm>
              <a:custGeom>
                <a:avLst/>
                <a:gdLst/>
                <a:ahLst/>
                <a:cxnLst/>
                <a:rect l="l" t="t" r="r" b="b"/>
                <a:pathLst>
                  <a:path w="563124" h="628267">
                    <a:moveTo>
                      <a:pt x="0" y="3978"/>
                    </a:moveTo>
                    <a:lnTo>
                      <a:pt x="0" y="628267"/>
                    </a:lnTo>
                    <a:lnTo>
                      <a:pt x="303862" y="628267"/>
                    </a:lnTo>
                    <a:lnTo>
                      <a:pt x="447878" y="628267"/>
                    </a:lnTo>
                    <a:lnTo>
                      <a:pt x="559744" y="628267"/>
                    </a:lnTo>
                    <a:lnTo>
                      <a:pt x="476615" y="351159"/>
                    </a:lnTo>
                    <a:lnTo>
                      <a:pt x="563124" y="0"/>
                    </a:lnTo>
                    <a:lnTo>
                      <a:pt x="352994" y="0"/>
                    </a:lnTo>
                    <a:lnTo>
                      <a:pt x="353974" y="3978"/>
                    </a:lnTo>
                    <a:close/>
                  </a:path>
                </a:pathLst>
              </a:cu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cs typeface="+mn-ea"/>
                  <a:sym typeface="+mn-lt"/>
                </a:endParaRPr>
              </a:p>
            </p:txBody>
          </p:sp>
          <p:sp>
            <p:nvSpPr>
              <p:cNvPr id="228" name="标题 4"/>
              <p:cNvSpPr txBox="1">
                <a:spLocks/>
              </p:cNvSpPr>
              <p:nvPr/>
            </p:nvSpPr>
            <p:spPr>
              <a:xfrm>
                <a:off x="3977856" y="1537760"/>
                <a:ext cx="480923" cy="37137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solidFill>
                      <a:schemeClr val="bg1"/>
                    </a:solidFill>
                    <a:latin typeface="+mn-lt"/>
                    <a:ea typeface="+mn-ea"/>
                    <a:cs typeface="+mn-ea"/>
                    <a:sym typeface="+mn-lt"/>
                  </a:rPr>
                  <a:t>   03</a:t>
                </a:r>
                <a:endParaRPr lang="zh-CN" altLang="en-US" sz="1050" dirty="0">
                  <a:solidFill>
                    <a:schemeClr val="bg1"/>
                  </a:solidFill>
                  <a:latin typeface="+mn-lt"/>
                  <a:ea typeface="+mn-ea"/>
                  <a:cs typeface="+mn-ea"/>
                  <a:sym typeface="+mn-lt"/>
                </a:endParaRPr>
              </a:p>
              <a:p>
                <a:endParaRPr lang="en-US" altLang="zh-CN" sz="1100" b="1" dirty="0">
                  <a:solidFill>
                    <a:schemeClr val="bg1"/>
                  </a:solidFill>
                  <a:latin typeface="+mn-lt"/>
                  <a:ea typeface="+mn-ea"/>
                  <a:cs typeface="+mn-ea"/>
                  <a:sym typeface="+mn-lt"/>
                </a:endParaRPr>
              </a:p>
            </p:txBody>
          </p:sp>
        </p:grpSp>
      </p:grpSp>
      <p:sp>
        <p:nvSpPr>
          <p:cNvPr id="60" name="Freeform 29"/>
          <p:cNvSpPr/>
          <p:nvPr/>
        </p:nvSpPr>
        <p:spPr bwMode="auto">
          <a:xfrm>
            <a:off x="878284" y="1019361"/>
            <a:ext cx="610445" cy="53822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gradFill>
            <a:gsLst>
              <a:gs pos="0">
                <a:srgbClr val="FF0000"/>
              </a:gs>
              <a:gs pos="100000">
                <a:srgbClr val="CC3300"/>
              </a:gs>
            </a:gsLst>
            <a:path path="circle">
              <a:fillToRect l="50000" t="-80000" r="50000" b="180000"/>
            </a:path>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pic>
        <p:nvPicPr>
          <p:cNvPr id="64" name="图片 6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90252" y="765498"/>
            <a:ext cx="1159767" cy="1079204"/>
          </a:xfrm>
          <a:prstGeom prst="rect">
            <a:avLst/>
          </a:prstGeom>
        </p:spPr>
      </p:pic>
      <p:grpSp>
        <p:nvGrpSpPr>
          <p:cNvPr id="32" name="组合 31">
            <a:extLst>
              <a:ext uri="{FF2B5EF4-FFF2-40B4-BE49-F238E27FC236}">
                <a16:creationId xmlns="" xmlns:a16="http://schemas.microsoft.com/office/drawing/2014/main" id="{08B97D52-F332-4C2C-A719-C93B6184DE04}"/>
              </a:ext>
            </a:extLst>
          </p:cNvPr>
          <p:cNvGrpSpPr/>
          <p:nvPr/>
        </p:nvGrpSpPr>
        <p:grpSpPr>
          <a:xfrm>
            <a:off x="5304458" y="3962262"/>
            <a:ext cx="5232443" cy="569322"/>
            <a:chOff x="3779912" y="2119943"/>
            <a:chExt cx="4680520" cy="509085"/>
          </a:xfrm>
        </p:grpSpPr>
        <p:sp>
          <p:nvSpPr>
            <p:cNvPr id="33" name="矩形: 圆角 32">
              <a:extLst>
                <a:ext uri="{FF2B5EF4-FFF2-40B4-BE49-F238E27FC236}">
                  <a16:creationId xmlns="" xmlns:a16="http://schemas.microsoft.com/office/drawing/2014/main" id="{8B6418CD-1947-4A7E-AA22-89F88AF0E7EF}"/>
                </a:ext>
              </a:extLst>
            </p:cNvPr>
            <p:cNvSpPr/>
            <p:nvPr/>
          </p:nvSpPr>
          <p:spPr>
            <a:xfrm>
              <a:off x="3779912" y="2143744"/>
              <a:ext cx="4680520" cy="375063"/>
            </a:xfrm>
            <a:prstGeom prst="roundRect">
              <a:avLst>
                <a:gd name="adj" fmla="val 50000"/>
              </a:avLst>
            </a:prstGeom>
            <a:noFill/>
            <a:ln w="127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defTabSz="1381971"/>
              <a:endParaRPr lang="zh-CN" altLang="en-US" sz="1600" dirty="0">
                <a:solidFill>
                  <a:schemeClr val="tx1">
                    <a:lumMod val="65000"/>
                    <a:lumOff val="35000"/>
                  </a:schemeClr>
                </a:solidFill>
                <a:cs typeface="+mn-ea"/>
                <a:sym typeface="+mn-lt"/>
              </a:endParaRPr>
            </a:p>
          </p:txBody>
        </p:sp>
        <p:grpSp>
          <p:nvGrpSpPr>
            <p:cNvPr id="34" name="组合 33">
              <a:extLst>
                <a:ext uri="{FF2B5EF4-FFF2-40B4-BE49-F238E27FC236}">
                  <a16:creationId xmlns="" xmlns:a16="http://schemas.microsoft.com/office/drawing/2014/main" id="{ED598DCF-4D79-4E0B-A228-80CA9FDA7F5C}"/>
                </a:ext>
              </a:extLst>
            </p:cNvPr>
            <p:cNvGrpSpPr/>
            <p:nvPr/>
          </p:nvGrpSpPr>
          <p:grpSpPr>
            <a:xfrm>
              <a:off x="3977856" y="2119943"/>
              <a:ext cx="480923" cy="509085"/>
              <a:chOff x="3977856" y="1537760"/>
              <a:chExt cx="480923" cy="509085"/>
            </a:xfrm>
          </p:grpSpPr>
          <p:sp>
            <p:nvSpPr>
              <p:cNvPr id="35" name="等腰三角形 219">
                <a:extLst>
                  <a:ext uri="{FF2B5EF4-FFF2-40B4-BE49-F238E27FC236}">
                    <a16:creationId xmlns="" xmlns:a16="http://schemas.microsoft.com/office/drawing/2014/main" id="{62FF6A79-B3A3-4690-AF75-F7BD9D036CC4}"/>
                  </a:ext>
                </a:extLst>
              </p:cNvPr>
              <p:cNvSpPr/>
              <p:nvPr/>
            </p:nvSpPr>
            <p:spPr>
              <a:xfrm rot="5400000" flipV="1">
                <a:off x="3994310" y="1600370"/>
                <a:ext cx="484035" cy="408915"/>
              </a:xfrm>
              <a:custGeom>
                <a:avLst/>
                <a:gdLst/>
                <a:ahLst/>
                <a:cxnLst/>
                <a:rect l="l" t="t" r="r" b="b"/>
                <a:pathLst>
                  <a:path w="563124" h="628267">
                    <a:moveTo>
                      <a:pt x="0" y="3978"/>
                    </a:moveTo>
                    <a:lnTo>
                      <a:pt x="0" y="628267"/>
                    </a:lnTo>
                    <a:lnTo>
                      <a:pt x="303862" y="628267"/>
                    </a:lnTo>
                    <a:lnTo>
                      <a:pt x="447878" y="628267"/>
                    </a:lnTo>
                    <a:lnTo>
                      <a:pt x="559744" y="628267"/>
                    </a:lnTo>
                    <a:lnTo>
                      <a:pt x="476615" y="351159"/>
                    </a:lnTo>
                    <a:lnTo>
                      <a:pt x="563124" y="0"/>
                    </a:lnTo>
                    <a:lnTo>
                      <a:pt x="352994" y="0"/>
                    </a:lnTo>
                    <a:lnTo>
                      <a:pt x="353974" y="3978"/>
                    </a:lnTo>
                    <a:close/>
                  </a:path>
                </a:pathLst>
              </a:cu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cs typeface="+mn-ea"/>
                  <a:sym typeface="+mn-lt"/>
                </a:endParaRPr>
              </a:p>
            </p:txBody>
          </p:sp>
          <p:sp>
            <p:nvSpPr>
              <p:cNvPr id="36" name="标题 4">
                <a:extLst>
                  <a:ext uri="{FF2B5EF4-FFF2-40B4-BE49-F238E27FC236}">
                    <a16:creationId xmlns="" xmlns:a16="http://schemas.microsoft.com/office/drawing/2014/main" id="{81FDE7A1-F367-4D60-8D03-44C45C5CB2D4}"/>
                  </a:ext>
                </a:extLst>
              </p:cNvPr>
              <p:cNvSpPr txBox="1">
                <a:spLocks/>
              </p:cNvSpPr>
              <p:nvPr/>
            </p:nvSpPr>
            <p:spPr>
              <a:xfrm>
                <a:off x="3977856" y="1537760"/>
                <a:ext cx="480923" cy="37137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solidFill>
                      <a:schemeClr val="bg1"/>
                    </a:solidFill>
                    <a:latin typeface="+mn-lt"/>
                    <a:ea typeface="+mn-ea"/>
                    <a:cs typeface="+mn-ea"/>
                    <a:sym typeface="+mn-lt"/>
                  </a:rPr>
                  <a:t>   </a:t>
                </a:r>
                <a:r>
                  <a:rPr lang="en-US" altLang="zh-CN" sz="1800" dirty="0" smtClean="0">
                    <a:solidFill>
                      <a:schemeClr val="bg1"/>
                    </a:solidFill>
                    <a:latin typeface="+mn-lt"/>
                    <a:ea typeface="+mn-ea"/>
                    <a:cs typeface="+mn-ea"/>
                    <a:sym typeface="+mn-lt"/>
                  </a:rPr>
                  <a:t>04</a:t>
                </a:r>
                <a:endParaRPr lang="zh-CN" altLang="en-US" sz="1050" dirty="0">
                  <a:solidFill>
                    <a:schemeClr val="bg1"/>
                  </a:solidFill>
                  <a:latin typeface="+mn-lt"/>
                  <a:ea typeface="+mn-ea"/>
                  <a:cs typeface="+mn-ea"/>
                  <a:sym typeface="+mn-lt"/>
                </a:endParaRPr>
              </a:p>
              <a:p>
                <a:endParaRPr lang="en-US" altLang="zh-CN" sz="1100" b="1" dirty="0">
                  <a:solidFill>
                    <a:schemeClr val="bg1"/>
                  </a:solidFill>
                  <a:latin typeface="+mn-lt"/>
                  <a:ea typeface="+mn-ea"/>
                  <a:cs typeface="+mn-ea"/>
                  <a:sym typeface="+mn-lt"/>
                </a:endParaRPr>
              </a:p>
            </p:txBody>
          </p:sp>
        </p:grpSp>
      </p:grpSp>
      <p:grpSp>
        <p:nvGrpSpPr>
          <p:cNvPr id="37" name="组合 36">
            <a:extLst>
              <a:ext uri="{FF2B5EF4-FFF2-40B4-BE49-F238E27FC236}">
                <a16:creationId xmlns="" xmlns:a16="http://schemas.microsoft.com/office/drawing/2014/main" id="{B5032F32-5E03-4C4C-9CC5-6D496D94CCF6}"/>
              </a:ext>
            </a:extLst>
          </p:cNvPr>
          <p:cNvGrpSpPr/>
          <p:nvPr/>
        </p:nvGrpSpPr>
        <p:grpSpPr>
          <a:xfrm>
            <a:off x="5325979" y="4704012"/>
            <a:ext cx="5232443" cy="569322"/>
            <a:chOff x="3779912" y="2119943"/>
            <a:chExt cx="4680520" cy="509085"/>
          </a:xfrm>
        </p:grpSpPr>
        <p:sp>
          <p:nvSpPr>
            <p:cNvPr id="38" name="矩形: 圆角 37">
              <a:extLst>
                <a:ext uri="{FF2B5EF4-FFF2-40B4-BE49-F238E27FC236}">
                  <a16:creationId xmlns="" xmlns:a16="http://schemas.microsoft.com/office/drawing/2014/main" id="{EFC8C3B8-9555-426A-B253-ECB8A0664277}"/>
                </a:ext>
              </a:extLst>
            </p:cNvPr>
            <p:cNvSpPr/>
            <p:nvPr/>
          </p:nvSpPr>
          <p:spPr>
            <a:xfrm>
              <a:off x="3779912" y="2143744"/>
              <a:ext cx="4680520" cy="375063"/>
            </a:xfrm>
            <a:prstGeom prst="roundRect">
              <a:avLst>
                <a:gd name="adj" fmla="val 50000"/>
              </a:avLst>
            </a:prstGeom>
            <a:noFill/>
            <a:ln w="127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defTabSz="1381971"/>
              <a:endParaRPr lang="zh-CN" altLang="en-US" sz="1600" dirty="0">
                <a:solidFill>
                  <a:schemeClr val="tx1">
                    <a:lumMod val="65000"/>
                    <a:lumOff val="35000"/>
                  </a:schemeClr>
                </a:solidFill>
                <a:cs typeface="+mn-ea"/>
                <a:sym typeface="+mn-lt"/>
              </a:endParaRPr>
            </a:p>
          </p:txBody>
        </p:sp>
        <p:grpSp>
          <p:nvGrpSpPr>
            <p:cNvPr id="39" name="组合 38">
              <a:extLst>
                <a:ext uri="{FF2B5EF4-FFF2-40B4-BE49-F238E27FC236}">
                  <a16:creationId xmlns="" xmlns:a16="http://schemas.microsoft.com/office/drawing/2014/main" id="{AAEC833B-3379-4841-A9DA-E0BC23185F4D}"/>
                </a:ext>
              </a:extLst>
            </p:cNvPr>
            <p:cNvGrpSpPr/>
            <p:nvPr/>
          </p:nvGrpSpPr>
          <p:grpSpPr>
            <a:xfrm>
              <a:off x="3977856" y="2119943"/>
              <a:ext cx="480923" cy="509085"/>
              <a:chOff x="3977856" y="1537760"/>
              <a:chExt cx="480923" cy="509085"/>
            </a:xfrm>
          </p:grpSpPr>
          <p:sp>
            <p:nvSpPr>
              <p:cNvPr id="40" name="等腰三角形 219">
                <a:extLst>
                  <a:ext uri="{FF2B5EF4-FFF2-40B4-BE49-F238E27FC236}">
                    <a16:creationId xmlns="" xmlns:a16="http://schemas.microsoft.com/office/drawing/2014/main" id="{D8C3C047-4715-4DA3-9E45-10B27FFDF619}"/>
                  </a:ext>
                </a:extLst>
              </p:cNvPr>
              <p:cNvSpPr/>
              <p:nvPr/>
            </p:nvSpPr>
            <p:spPr>
              <a:xfrm rot="5400000" flipV="1">
                <a:off x="3994310" y="1600370"/>
                <a:ext cx="484035" cy="408915"/>
              </a:xfrm>
              <a:custGeom>
                <a:avLst/>
                <a:gdLst/>
                <a:ahLst/>
                <a:cxnLst/>
                <a:rect l="l" t="t" r="r" b="b"/>
                <a:pathLst>
                  <a:path w="563124" h="628267">
                    <a:moveTo>
                      <a:pt x="0" y="3978"/>
                    </a:moveTo>
                    <a:lnTo>
                      <a:pt x="0" y="628267"/>
                    </a:lnTo>
                    <a:lnTo>
                      <a:pt x="303862" y="628267"/>
                    </a:lnTo>
                    <a:lnTo>
                      <a:pt x="447878" y="628267"/>
                    </a:lnTo>
                    <a:lnTo>
                      <a:pt x="559744" y="628267"/>
                    </a:lnTo>
                    <a:lnTo>
                      <a:pt x="476615" y="351159"/>
                    </a:lnTo>
                    <a:lnTo>
                      <a:pt x="563124" y="0"/>
                    </a:lnTo>
                    <a:lnTo>
                      <a:pt x="352994" y="0"/>
                    </a:lnTo>
                    <a:lnTo>
                      <a:pt x="353974" y="3978"/>
                    </a:lnTo>
                    <a:close/>
                  </a:path>
                </a:pathLst>
              </a:cu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cs typeface="+mn-ea"/>
                  <a:sym typeface="+mn-lt"/>
                </a:endParaRPr>
              </a:p>
            </p:txBody>
          </p:sp>
          <p:sp>
            <p:nvSpPr>
              <p:cNvPr id="41" name="标题 4">
                <a:extLst>
                  <a:ext uri="{FF2B5EF4-FFF2-40B4-BE49-F238E27FC236}">
                    <a16:creationId xmlns="" xmlns:a16="http://schemas.microsoft.com/office/drawing/2014/main" id="{1E2FA7EF-C2FD-45EB-BF5A-1B133D696B5F}"/>
                  </a:ext>
                </a:extLst>
              </p:cNvPr>
              <p:cNvSpPr txBox="1">
                <a:spLocks/>
              </p:cNvSpPr>
              <p:nvPr/>
            </p:nvSpPr>
            <p:spPr>
              <a:xfrm>
                <a:off x="3977856" y="1537760"/>
                <a:ext cx="480923" cy="37137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solidFill>
                      <a:schemeClr val="bg1"/>
                    </a:solidFill>
                    <a:latin typeface="+mn-lt"/>
                    <a:ea typeface="+mn-ea"/>
                    <a:cs typeface="+mn-ea"/>
                    <a:sym typeface="+mn-lt"/>
                  </a:rPr>
                  <a:t>   </a:t>
                </a:r>
                <a:r>
                  <a:rPr lang="en-US" altLang="zh-CN" sz="1800" dirty="0" smtClean="0">
                    <a:solidFill>
                      <a:schemeClr val="bg1"/>
                    </a:solidFill>
                    <a:latin typeface="+mn-lt"/>
                    <a:ea typeface="+mn-ea"/>
                    <a:cs typeface="+mn-ea"/>
                    <a:sym typeface="+mn-lt"/>
                  </a:rPr>
                  <a:t>05</a:t>
                </a:r>
                <a:endParaRPr lang="zh-CN" altLang="en-US" sz="1050" dirty="0">
                  <a:solidFill>
                    <a:schemeClr val="bg1"/>
                  </a:solidFill>
                  <a:latin typeface="+mn-lt"/>
                  <a:ea typeface="+mn-ea"/>
                  <a:cs typeface="+mn-ea"/>
                  <a:sym typeface="+mn-lt"/>
                </a:endParaRPr>
              </a:p>
              <a:p>
                <a:endParaRPr lang="en-US" altLang="zh-CN" sz="1100" b="1" dirty="0">
                  <a:solidFill>
                    <a:schemeClr val="bg1"/>
                  </a:solidFill>
                  <a:latin typeface="+mn-lt"/>
                  <a:ea typeface="+mn-ea"/>
                  <a:cs typeface="+mn-ea"/>
                  <a:sym typeface="+mn-lt"/>
                </a:endParaRPr>
              </a:p>
            </p:txBody>
          </p:sp>
        </p:grpSp>
      </p:grpSp>
      <p:sp>
        <p:nvSpPr>
          <p:cNvPr id="42" name="标题 4">
            <a:extLst>
              <a:ext uri="{FF2B5EF4-FFF2-40B4-BE49-F238E27FC236}">
                <a16:creationId xmlns="" xmlns:a16="http://schemas.microsoft.com/office/drawing/2014/main" id="{2C248D10-CB7B-4B0D-92D8-8B3751385AA4}"/>
              </a:ext>
            </a:extLst>
          </p:cNvPr>
          <p:cNvSpPr txBox="1">
            <a:spLocks/>
          </p:cNvSpPr>
          <p:nvPr/>
        </p:nvSpPr>
        <p:spPr>
          <a:xfrm>
            <a:off x="6328698" y="3976747"/>
            <a:ext cx="4951084" cy="525001"/>
          </a:xfrm>
          <a:prstGeom prst="rect">
            <a:avLst/>
          </a:prstGeom>
        </p:spPr>
        <p:txBody>
          <a:bodyPr vert="horz" lIns="121891" tIns="60945" rIns="121891" bIns="6094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accent1"/>
                </a:solidFill>
                <a:latin typeface="+mn-lt"/>
                <a:ea typeface="+mn-ea"/>
                <a:cs typeface="+mn-ea"/>
                <a:sym typeface="+mn-lt"/>
              </a:rPr>
              <a:t>会议亮点、指明方向</a:t>
            </a:r>
          </a:p>
        </p:txBody>
      </p:sp>
      <p:sp>
        <p:nvSpPr>
          <p:cNvPr id="43" name="标题 4">
            <a:extLst>
              <a:ext uri="{FF2B5EF4-FFF2-40B4-BE49-F238E27FC236}">
                <a16:creationId xmlns="" xmlns:a16="http://schemas.microsoft.com/office/drawing/2014/main" id="{EF3D4A4B-7537-45D5-B6F5-4315670FF3F3}"/>
              </a:ext>
            </a:extLst>
          </p:cNvPr>
          <p:cNvSpPr txBox="1">
            <a:spLocks/>
          </p:cNvSpPr>
          <p:nvPr/>
        </p:nvSpPr>
        <p:spPr>
          <a:xfrm>
            <a:off x="6328698" y="4733893"/>
            <a:ext cx="4951084" cy="525001"/>
          </a:xfrm>
          <a:prstGeom prst="rect">
            <a:avLst/>
          </a:prstGeom>
        </p:spPr>
        <p:txBody>
          <a:bodyPr vert="horz" lIns="121891" tIns="60945" rIns="121891" bIns="6094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accent1"/>
                </a:solidFill>
                <a:latin typeface="+mn-lt"/>
                <a:ea typeface="+mn-ea"/>
                <a:cs typeface="+mn-ea"/>
                <a:sym typeface="+mn-lt"/>
              </a:rPr>
              <a:t>不忘初心，牢记使命怎样认真遵照执行</a:t>
            </a:r>
          </a:p>
        </p:txBody>
      </p:sp>
    </p:spTree>
    <p:extLst>
      <p:ext uri="{BB962C8B-B14F-4D97-AF65-F5344CB8AC3E}">
        <p14:creationId xmlns:p14="http://schemas.microsoft.com/office/powerpoint/2010/main" val="299287424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 fill="hold"/>
                                        <p:tgtEl>
                                          <p:spTgt spid="60"/>
                                        </p:tgtEl>
                                        <p:attrNameLst>
                                          <p:attrName>ppt_w</p:attrName>
                                        </p:attrNameLst>
                                      </p:cBhvr>
                                      <p:tavLst>
                                        <p:tav tm="0">
                                          <p:val>
                                            <p:fltVal val="0"/>
                                          </p:val>
                                        </p:tav>
                                        <p:tav tm="100000">
                                          <p:val>
                                            <p:strVal val="#ppt_w"/>
                                          </p:val>
                                        </p:tav>
                                      </p:tavLst>
                                    </p:anim>
                                    <p:anim calcmode="lin" valueType="num">
                                      <p:cBhvr>
                                        <p:cTn id="8" dur="100" fill="hold"/>
                                        <p:tgtEl>
                                          <p:spTgt spid="60"/>
                                        </p:tgtEl>
                                        <p:attrNameLst>
                                          <p:attrName>ppt_h</p:attrName>
                                        </p:attrNameLst>
                                      </p:cBhvr>
                                      <p:tavLst>
                                        <p:tav tm="0">
                                          <p:val>
                                            <p:fltVal val="0"/>
                                          </p:val>
                                        </p:tav>
                                        <p:tav tm="100000">
                                          <p:val>
                                            <p:strVal val="#ppt_h"/>
                                          </p:val>
                                        </p:tav>
                                      </p:tavLst>
                                    </p:anim>
                                    <p:animEffect transition="in" filter="fade">
                                      <p:cBhvr>
                                        <p:cTn id="9" dur="100"/>
                                        <p:tgtEl>
                                          <p:spTgt spid="60"/>
                                        </p:tgtEl>
                                      </p:cBhvr>
                                    </p:animEffect>
                                  </p:childTnLst>
                                </p:cTn>
                              </p:par>
                              <p:par>
                                <p:cTn id="10" presetID="42" presetClass="entr" presetSubtype="0" fill="hold"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par>
                                <p:cTn id="20" presetID="8" presetClass="emph" presetSubtype="0" fill="hold" nodeType="withEffect">
                                  <p:stCondLst>
                                    <p:cond delay="0"/>
                                  </p:stCondLst>
                                  <p:childTnLst>
                                    <p:animRot by="21600000">
                                      <p:cBhvr>
                                        <p:cTn id="21" dur="2000" fill="hold"/>
                                        <p:tgtEl>
                                          <p:spTgt spid="64"/>
                                        </p:tgtEl>
                                        <p:attrNameLst>
                                          <p:attrName>r</p:attrName>
                                        </p:attrNameLst>
                                      </p:cBhvr>
                                    </p:animRot>
                                  </p:childTnLst>
                                </p:cTn>
                              </p:par>
                              <p:par>
                                <p:cTn id="22" presetID="2" presetClass="entr" presetSubtype="6"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1200" fill="hold"/>
                                        <p:tgtEl>
                                          <p:spTgt spid="56"/>
                                        </p:tgtEl>
                                        <p:attrNameLst>
                                          <p:attrName>ppt_x</p:attrName>
                                        </p:attrNameLst>
                                      </p:cBhvr>
                                      <p:tavLst>
                                        <p:tav tm="0">
                                          <p:val>
                                            <p:strVal val="1+#ppt_w/2"/>
                                          </p:val>
                                        </p:tav>
                                        <p:tav tm="100000">
                                          <p:val>
                                            <p:strVal val="#ppt_x"/>
                                          </p:val>
                                        </p:tav>
                                      </p:tavLst>
                                    </p:anim>
                                    <p:anim calcmode="lin" valueType="num">
                                      <p:cBhvr additive="base">
                                        <p:cTn id="25" dur="1200" fill="hold"/>
                                        <p:tgtEl>
                                          <p:spTgt spid="56"/>
                                        </p:tgtEl>
                                        <p:attrNameLst>
                                          <p:attrName>ppt_y</p:attrName>
                                        </p:attrNameLst>
                                      </p:cBhvr>
                                      <p:tavLst>
                                        <p:tav tm="0">
                                          <p:val>
                                            <p:strVal val="1+#ppt_h/2"/>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1600" fill="hold"/>
                                        <p:tgtEl>
                                          <p:spTgt spid="49"/>
                                        </p:tgtEl>
                                        <p:attrNameLst>
                                          <p:attrName>ppt_x</p:attrName>
                                        </p:attrNameLst>
                                      </p:cBhvr>
                                      <p:tavLst>
                                        <p:tav tm="0">
                                          <p:val>
                                            <p:strVal val="0-#ppt_w/2"/>
                                          </p:val>
                                        </p:tav>
                                        <p:tav tm="100000">
                                          <p:val>
                                            <p:strVal val="#ppt_x"/>
                                          </p:val>
                                        </p:tav>
                                      </p:tavLst>
                                    </p:anim>
                                    <p:anim calcmode="lin" valueType="num">
                                      <p:cBhvr additive="base">
                                        <p:cTn id="29" dur="1600" fill="hold"/>
                                        <p:tgtEl>
                                          <p:spTgt spid="4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83"/>
                                        </p:tgtEl>
                                        <p:attrNameLst>
                                          <p:attrName>style.visibility</p:attrName>
                                        </p:attrNameLst>
                                      </p:cBhvr>
                                      <p:to>
                                        <p:strVal val="visible"/>
                                      </p:to>
                                    </p:set>
                                    <p:animEffect transition="in" filter="wipe(left)">
                                      <p:cBhvr>
                                        <p:cTn id="37" dur="500"/>
                                        <p:tgtEl>
                                          <p:spTgt spid="183"/>
                                        </p:tgtEl>
                                      </p:cBhvr>
                                    </p:animEffect>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89"/>
                                        </p:tgtEl>
                                        <p:attrNameLst>
                                          <p:attrName>style.visibility</p:attrName>
                                        </p:attrNameLst>
                                      </p:cBhvr>
                                      <p:to>
                                        <p:strVal val="visible"/>
                                      </p:to>
                                    </p:set>
                                    <p:animEffect transition="in" filter="wipe(left)">
                                      <p:cBhvr>
                                        <p:cTn id="45" dur="500"/>
                                        <p:tgtEl>
                                          <p:spTgt spid="189"/>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195"/>
                                        </p:tgtEl>
                                        <p:attrNameLst>
                                          <p:attrName>style.visibility</p:attrName>
                                        </p:attrNameLst>
                                      </p:cBhvr>
                                      <p:to>
                                        <p:strVal val="visible"/>
                                      </p:to>
                                    </p:set>
                                    <p:animEffect transition="in" filter="wipe(left)">
                                      <p:cBhvr>
                                        <p:cTn id="53" dur="500"/>
                                        <p:tgtEl>
                                          <p:spTgt spid="195"/>
                                        </p:tgtEl>
                                      </p:cBhvr>
                                    </p:animEffect>
                                  </p:childTnLst>
                                </p:cTn>
                              </p:par>
                            </p:childTnLst>
                          </p:cTn>
                        </p:par>
                        <p:par>
                          <p:cTn id="54" fill="hold">
                            <p:stCondLst>
                              <p:cond delay="5000"/>
                            </p:stCondLst>
                            <p:childTnLst>
                              <p:par>
                                <p:cTn id="55" presetID="10" presetClass="entr" presetSubtype="0" fill="hold"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par>
                          <p:cTn id="58" fill="hold">
                            <p:stCondLst>
                              <p:cond delay="5500"/>
                            </p:stCondLst>
                            <p:childTnLst>
                              <p:par>
                                <p:cTn id="59" presetID="10" presetClass="entr" presetSubtype="0"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left)">
                                      <p:cBhvr>
                                        <p:cTn id="65" dur="500"/>
                                        <p:tgtEl>
                                          <p:spTgt spid="42"/>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P spid="189" grpId="0"/>
      <p:bldP spid="195" grpId="0"/>
      <p:bldP spid="60" grpId="0" animBg="1"/>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平行四边形 76"/>
          <p:cNvSpPr/>
          <p:nvPr/>
        </p:nvSpPr>
        <p:spPr>
          <a:xfrm>
            <a:off x="-35862" y="0"/>
            <a:ext cx="4456924" cy="6859588"/>
          </a:xfrm>
          <a:prstGeom prst="parallelogram">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61" tIns="60930" rIns="121861" bIns="60930" rtlCol="0" anchor="ctr"/>
          <a:lstStyle/>
          <a:p>
            <a:pPr algn="ctr"/>
            <a:endParaRPr lang="zh-CN" altLang="en-US" dirty="0">
              <a:cs typeface="+mn-ea"/>
              <a:sym typeface="+mn-lt"/>
            </a:endParaRPr>
          </a:p>
        </p:txBody>
      </p:sp>
      <p:pic>
        <p:nvPicPr>
          <p:cNvPr id="75" name="Picture 5"/>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3275989" y="2734649"/>
            <a:ext cx="8914424" cy="4151529"/>
          </a:xfrm>
          <a:prstGeom prst="rect">
            <a:avLst/>
          </a:prstGeom>
          <a:noFill/>
          <a:extLst>
            <a:ext uri="{909E8E84-426E-40DD-AFC4-6F175D3DCCD1}">
              <a14:hiddenFill xmlns:a14="http://schemas.microsoft.com/office/drawing/2010/main">
                <a:solidFill>
                  <a:srgbClr val="FFFFFF"/>
                </a:solidFill>
              </a14:hiddenFill>
            </a:ext>
          </a:extLst>
        </p:spPr>
      </p:pic>
      <p:sp>
        <p:nvSpPr>
          <p:cNvPr id="84" name="标题 4"/>
          <p:cNvSpPr txBox="1">
            <a:spLocks/>
          </p:cNvSpPr>
          <p:nvPr/>
        </p:nvSpPr>
        <p:spPr>
          <a:xfrm>
            <a:off x="4842247" y="2133650"/>
            <a:ext cx="7157616" cy="680600"/>
          </a:xfrm>
          <a:prstGeom prst="rect">
            <a:avLst/>
          </a:prstGeom>
        </p:spPr>
        <p:txBody>
          <a:bodyPr vert="horz" lIns="162441" tIns="81221" rIns="162441" bIns="8122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solidFill>
                  <a:schemeClr val="accent1"/>
                </a:solidFill>
                <a:latin typeface="+mn-lt"/>
                <a:ea typeface="+mn-ea"/>
                <a:cs typeface="+mn-ea"/>
                <a:sym typeface="+mn-lt"/>
              </a:rPr>
              <a:t>学习领会中共中央政治局会议精神</a:t>
            </a:r>
          </a:p>
        </p:txBody>
      </p:sp>
      <p:sp>
        <p:nvSpPr>
          <p:cNvPr id="100" name="标题 4"/>
          <p:cNvSpPr txBox="1">
            <a:spLocks/>
          </p:cNvSpPr>
          <p:nvPr/>
        </p:nvSpPr>
        <p:spPr>
          <a:xfrm>
            <a:off x="8343193" y="626006"/>
            <a:ext cx="1398154" cy="11765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6400" dirty="0">
                <a:solidFill>
                  <a:srgbClr val="C00000"/>
                </a:solidFill>
                <a:latin typeface="+mn-lt"/>
                <a:ea typeface="+mn-ea"/>
                <a:cs typeface="+mn-ea"/>
                <a:sym typeface="+mn-lt"/>
              </a:rPr>
              <a:t>01</a:t>
            </a:r>
            <a:endParaRPr lang="zh-CN" altLang="en-US" sz="3700" dirty="0">
              <a:solidFill>
                <a:srgbClr val="C00000"/>
              </a:solidFill>
              <a:latin typeface="+mn-lt"/>
              <a:ea typeface="+mn-ea"/>
              <a:cs typeface="+mn-ea"/>
              <a:sym typeface="+mn-lt"/>
            </a:endParaRPr>
          </a:p>
        </p:txBody>
      </p:sp>
      <p:grpSp>
        <p:nvGrpSpPr>
          <p:cNvPr id="135" name="组合 134"/>
          <p:cNvGrpSpPr/>
          <p:nvPr/>
        </p:nvGrpSpPr>
        <p:grpSpPr>
          <a:xfrm>
            <a:off x="10056616" y="4081996"/>
            <a:ext cx="1640802" cy="1191306"/>
            <a:chOff x="6935916" y="343637"/>
            <a:chExt cx="1713877" cy="1135367"/>
          </a:xfrm>
        </p:grpSpPr>
        <p:pic>
          <p:nvPicPr>
            <p:cNvPr id="136"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4" descr="C:\Users\Administrator\Desktop\线稿长城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组合 5"/>
          <p:cNvGrpSpPr/>
          <p:nvPr/>
        </p:nvGrpSpPr>
        <p:grpSpPr>
          <a:xfrm>
            <a:off x="893723" y="1805142"/>
            <a:ext cx="2809220" cy="4226061"/>
            <a:chOff x="893723" y="1805142"/>
            <a:chExt cx="2809220" cy="4226061"/>
          </a:xfrm>
        </p:grpSpPr>
        <p:pic>
          <p:nvPicPr>
            <p:cNvPr id="122" name="Picture 7" descr="C:\Users\Administrator\Desktop\党政机关\素材\长城\矢量长城\132.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51016" y="5423225"/>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组合 77"/>
            <p:cNvGrpSpPr/>
            <p:nvPr/>
          </p:nvGrpSpPr>
          <p:grpSpPr>
            <a:xfrm>
              <a:off x="893723" y="3135334"/>
              <a:ext cx="2809220" cy="653809"/>
              <a:chOff x="728602" y="1114749"/>
              <a:chExt cx="3175331" cy="490243"/>
            </a:xfrm>
          </p:grpSpPr>
          <p:sp>
            <p:nvSpPr>
              <p:cNvPr id="89" name="TextBox 19"/>
              <p:cNvSpPr txBox="1"/>
              <p:nvPr/>
            </p:nvSpPr>
            <p:spPr>
              <a:xfrm>
                <a:off x="1071315" y="1383685"/>
                <a:ext cx="2507472" cy="221307"/>
              </a:xfrm>
              <a:prstGeom prst="rect">
                <a:avLst/>
              </a:prstGeom>
              <a:noFill/>
              <a:ln>
                <a:noFill/>
              </a:ln>
              <a:effectLst/>
            </p:spPr>
            <p:txBody>
              <a:bodyPr wrap="none" rtlCol="0">
                <a:spAutoFit/>
              </a:bodyPr>
              <a:lstStyle/>
              <a:p>
                <a:pPr algn="ctr">
                  <a:lnSpc>
                    <a:spcPct val="120000"/>
                  </a:lnSpc>
                </a:pPr>
                <a:r>
                  <a:rPr lang="en-US" altLang="zh-CN" sz="1200" b="1" dirty="0">
                    <a:solidFill>
                      <a:srgbClr val="FDE6D3"/>
                    </a:solidFill>
                    <a:cs typeface="+mn-ea"/>
                    <a:sym typeface="+mn-lt"/>
                  </a:rPr>
                  <a:t>Communist Party of China</a:t>
                </a:r>
                <a:endParaRPr lang="zh-CN" altLang="en-US" sz="1200" b="1" dirty="0">
                  <a:solidFill>
                    <a:srgbClr val="FDE6D3"/>
                  </a:solidFill>
                  <a:cs typeface="+mn-ea"/>
                  <a:sym typeface="+mn-lt"/>
                </a:endParaRPr>
              </a:p>
            </p:txBody>
          </p:sp>
          <p:sp>
            <p:nvSpPr>
              <p:cNvPr id="90" name="TextBox 20"/>
              <p:cNvSpPr txBox="1"/>
              <p:nvPr/>
            </p:nvSpPr>
            <p:spPr>
              <a:xfrm>
                <a:off x="728602" y="1114749"/>
                <a:ext cx="3175331" cy="310061"/>
              </a:xfrm>
              <a:prstGeom prst="rect">
                <a:avLst/>
              </a:prstGeom>
              <a:noFill/>
              <a:effectLst/>
            </p:spPr>
            <p:txBody>
              <a:bodyPr wrap="square" rtlCol="0">
                <a:spAutoFit/>
              </a:bodyPr>
              <a:lstStyle/>
              <a:p>
                <a:pPr algn="ctr">
                  <a:lnSpc>
                    <a:spcPct val="120000"/>
                  </a:lnSpc>
                </a:pPr>
                <a:r>
                  <a:rPr lang="zh-CN" altLang="en-US" sz="1900" b="1" dirty="0">
                    <a:solidFill>
                      <a:srgbClr val="FDE6D3"/>
                    </a:solidFill>
                    <a:cs typeface="+mn-ea"/>
                    <a:sym typeface="+mn-lt"/>
                  </a:rPr>
                  <a:t>中国共产党</a:t>
                </a:r>
                <a:endParaRPr lang="en-US" altLang="zh-CN" sz="1900" b="1" dirty="0">
                  <a:solidFill>
                    <a:srgbClr val="FDE6D3"/>
                  </a:solidFill>
                  <a:cs typeface="+mn-ea"/>
                  <a:sym typeface="+mn-lt"/>
                </a:endParaRPr>
              </a:p>
            </p:txBody>
          </p:sp>
        </p:grpSp>
        <p:pic>
          <p:nvPicPr>
            <p:cNvPr id="123" name="Picture 3"/>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a:off x="1783921" y="1805142"/>
              <a:ext cx="1039765" cy="1123296"/>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矩形 26"/>
          <p:cNvSpPr/>
          <p:nvPr/>
        </p:nvSpPr>
        <p:spPr>
          <a:xfrm>
            <a:off x="6189361" y="2928438"/>
            <a:ext cx="4363665" cy="394275"/>
          </a:xfrm>
          <a:prstGeom prst="rect">
            <a:avLst/>
          </a:prstGeom>
        </p:spPr>
        <p:txBody>
          <a:bodyPr wrap="square" lIns="68580" tIns="34290" rIns="68580" bIns="34290">
            <a:spAutoFit/>
          </a:bodyPr>
          <a:lstStyle/>
          <a:p>
            <a:pPr algn="just">
              <a:lnSpc>
                <a:spcPct val="130000"/>
              </a:lnSpc>
            </a:pPr>
            <a:r>
              <a:rPr lang="en-US" altLang="zh-CN" sz="1800" dirty="0">
                <a:solidFill>
                  <a:srgbClr val="C00000"/>
                </a:solidFill>
                <a:cs typeface="+mn-ea"/>
                <a:sym typeface="+mn-lt"/>
              </a:rPr>
              <a:t>●　</a:t>
            </a:r>
            <a:r>
              <a:rPr lang="zh-CN" altLang="en-US" sz="1800" dirty="0">
                <a:solidFill>
                  <a:srgbClr val="C00000"/>
                </a:solidFill>
                <a:cs typeface="+mn-ea"/>
                <a:sym typeface="+mn-lt"/>
              </a:rPr>
              <a:t>抓责任落实，建立党建工作联动机制</a:t>
            </a:r>
            <a:endParaRPr lang="zh-CN" altLang="en-US" sz="1800" b="1" dirty="0">
              <a:solidFill>
                <a:srgbClr val="C00000"/>
              </a:solidFill>
              <a:cs typeface="+mn-ea"/>
              <a:sym typeface="+mn-lt"/>
            </a:endParaRPr>
          </a:p>
        </p:txBody>
      </p:sp>
      <p:sp>
        <p:nvSpPr>
          <p:cNvPr id="28" name="矩形 27"/>
          <p:cNvSpPr/>
          <p:nvPr/>
        </p:nvSpPr>
        <p:spPr>
          <a:xfrm>
            <a:off x="6189361" y="3335083"/>
            <a:ext cx="4874397" cy="394275"/>
          </a:xfrm>
          <a:prstGeom prst="rect">
            <a:avLst/>
          </a:prstGeom>
        </p:spPr>
        <p:txBody>
          <a:bodyPr wrap="square" lIns="68580" tIns="34290" rIns="68580" bIns="34290">
            <a:spAutoFit/>
          </a:bodyPr>
          <a:lstStyle/>
          <a:p>
            <a:pPr algn="just">
              <a:lnSpc>
                <a:spcPct val="130000"/>
              </a:lnSpc>
            </a:pPr>
            <a:r>
              <a:rPr lang="en-US" altLang="zh-CN" sz="1800" dirty="0">
                <a:solidFill>
                  <a:srgbClr val="C00000"/>
                </a:solidFill>
                <a:cs typeface="+mn-ea"/>
                <a:sym typeface="+mn-lt"/>
              </a:rPr>
              <a:t>●　</a:t>
            </a:r>
            <a:r>
              <a:rPr lang="zh-CN" altLang="en-US" sz="1800" dirty="0">
                <a:solidFill>
                  <a:srgbClr val="C00000"/>
                </a:solidFill>
                <a:cs typeface="+mn-ea"/>
                <a:sym typeface="+mn-lt"/>
              </a:rPr>
              <a:t>抓学习教育，营造树党风扬正气的氛围</a:t>
            </a:r>
            <a:endParaRPr lang="zh-CN" altLang="en-US" sz="1800" b="1" dirty="0">
              <a:solidFill>
                <a:srgbClr val="C00000"/>
              </a:solidFill>
              <a:cs typeface="+mn-ea"/>
              <a:sym typeface="+mn-lt"/>
            </a:endParaRPr>
          </a:p>
        </p:txBody>
      </p:sp>
      <p:sp>
        <p:nvSpPr>
          <p:cNvPr id="29" name="矩形 28"/>
          <p:cNvSpPr/>
          <p:nvPr/>
        </p:nvSpPr>
        <p:spPr>
          <a:xfrm>
            <a:off x="6189361" y="3771162"/>
            <a:ext cx="4989590" cy="394275"/>
          </a:xfrm>
          <a:prstGeom prst="rect">
            <a:avLst/>
          </a:prstGeom>
        </p:spPr>
        <p:txBody>
          <a:bodyPr wrap="square" lIns="68580" tIns="34290" rIns="68580" bIns="34290">
            <a:spAutoFit/>
          </a:bodyPr>
          <a:lstStyle/>
          <a:p>
            <a:pPr algn="just">
              <a:lnSpc>
                <a:spcPct val="130000"/>
              </a:lnSpc>
            </a:pPr>
            <a:r>
              <a:rPr lang="en-US" altLang="zh-CN" sz="1800" dirty="0">
                <a:solidFill>
                  <a:srgbClr val="C00000"/>
                </a:solidFill>
                <a:cs typeface="+mn-ea"/>
                <a:sym typeface="+mn-lt"/>
              </a:rPr>
              <a:t>●　</a:t>
            </a:r>
            <a:r>
              <a:rPr lang="zh-CN" altLang="en-US" sz="1800" dirty="0">
                <a:solidFill>
                  <a:srgbClr val="C00000"/>
                </a:solidFill>
                <a:cs typeface="+mn-ea"/>
                <a:sym typeface="+mn-lt"/>
              </a:rPr>
              <a:t>抓组织建设，凝聚党员领导干部战斗力</a:t>
            </a:r>
            <a:endParaRPr lang="zh-CN" altLang="en-US" sz="1800" b="1" dirty="0">
              <a:solidFill>
                <a:srgbClr val="C00000"/>
              </a:solidFill>
              <a:cs typeface="+mn-ea"/>
              <a:sym typeface="+mn-lt"/>
            </a:endParaRPr>
          </a:p>
        </p:txBody>
      </p:sp>
    </p:spTree>
    <p:extLst>
      <p:ext uri="{BB962C8B-B14F-4D97-AF65-F5344CB8AC3E}">
        <p14:creationId xmlns:p14="http://schemas.microsoft.com/office/powerpoint/2010/main" val="346431320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p:cTn id="13" dur="1000" fill="hold"/>
                                        <p:tgtEl>
                                          <p:spTgt spid="100"/>
                                        </p:tgtEl>
                                        <p:attrNameLst>
                                          <p:attrName>ppt_w</p:attrName>
                                        </p:attrNameLst>
                                      </p:cBhvr>
                                      <p:tavLst>
                                        <p:tav tm="0">
                                          <p:val>
                                            <p:fltVal val="0"/>
                                          </p:val>
                                        </p:tav>
                                        <p:tav tm="100000">
                                          <p:val>
                                            <p:strVal val="#ppt_w"/>
                                          </p:val>
                                        </p:tav>
                                      </p:tavLst>
                                    </p:anim>
                                    <p:anim calcmode="lin" valueType="num">
                                      <p:cBhvr>
                                        <p:cTn id="14" dur="1000" fill="hold"/>
                                        <p:tgtEl>
                                          <p:spTgt spid="100"/>
                                        </p:tgtEl>
                                        <p:attrNameLst>
                                          <p:attrName>ppt_h</p:attrName>
                                        </p:attrNameLst>
                                      </p:cBhvr>
                                      <p:tavLst>
                                        <p:tav tm="0">
                                          <p:val>
                                            <p:fltVal val="0"/>
                                          </p:val>
                                        </p:tav>
                                        <p:tav tm="100000">
                                          <p:val>
                                            <p:strVal val="#ppt_h"/>
                                          </p:val>
                                        </p:tav>
                                      </p:tavLst>
                                    </p:anim>
                                    <p:anim calcmode="lin" valueType="num">
                                      <p:cBhvr>
                                        <p:cTn id="15" dur="1000" fill="hold"/>
                                        <p:tgtEl>
                                          <p:spTgt spid="100"/>
                                        </p:tgtEl>
                                        <p:attrNameLst>
                                          <p:attrName>style.rotation</p:attrName>
                                        </p:attrNameLst>
                                      </p:cBhvr>
                                      <p:tavLst>
                                        <p:tav tm="0">
                                          <p:val>
                                            <p:fltVal val="90"/>
                                          </p:val>
                                        </p:tav>
                                        <p:tav tm="100000">
                                          <p:val>
                                            <p:fltVal val="0"/>
                                          </p:val>
                                        </p:tav>
                                      </p:tavLst>
                                    </p:anim>
                                    <p:animEffect transition="in" filter="fade">
                                      <p:cBhvr>
                                        <p:cTn id="16" dur="1000"/>
                                        <p:tgtEl>
                                          <p:spTgt spid="100"/>
                                        </p:tgtEl>
                                      </p:cBhvr>
                                    </p:animEffect>
                                  </p:childTnLst>
                                </p:cTn>
                              </p:par>
                            </p:childTnLst>
                          </p:cTn>
                        </p:par>
                        <p:par>
                          <p:cTn id="17" fill="hold">
                            <p:stCondLst>
                              <p:cond delay="2000"/>
                            </p:stCondLst>
                            <p:childTnLst>
                              <p:par>
                                <p:cTn id="18" presetID="2" presetClass="entr" presetSubtype="6" fill="hold" nodeType="afterEffect">
                                  <p:stCondLst>
                                    <p:cond delay="0"/>
                                  </p:stCondLst>
                                  <p:childTnLst>
                                    <p:set>
                                      <p:cBhvr>
                                        <p:cTn id="19" dur="1" fill="hold">
                                          <p:stCondLst>
                                            <p:cond delay="0"/>
                                          </p:stCondLst>
                                        </p:cTn>
                                        <p:tgtEl>
                                          <p:spTgt spid="135"/>
                                        </p:tgtEl>
                                        <p:attrNameLst>
                                          <p:attrName>style.visibility</p:attrName>
                                        </p:attrNameLst>
                                      </p:cBhvr>
                                      <p:to>
                                        <p:strVal val="visible"/>
                                      </p:to>
                                    </p:set>
                                    <p:anim calcmode="lin" valueType="num">
                                      <p:cBhvr additive="base">
                                        <p:cTn id="20" dur="1500" fill="hold"/>
                                        <p:tgtEl>
                                          <p:spTgt spid="135"/>
                                        </p:tgtEl>
                                        <p:attrNameLst>
                                          <p:attrName>ppt_x</p:attrName>
                                        </p:attrNameLst>
                                      </p:cBhvr>
                                      <p:tavLst>
                                        <p:tav tm="0">
                                          <p:val>
                                            <p:strVal val="1+#ppt_w/2"/>
                                          </p:val>
                                        </p:tav>
                                        <p:tav tm="100000">
                                          <p:val>
                                            <p:strVal val="#ppt_x"/>
                                          </p:val>
                                        </p:tav>
                                      </p:tavLst>
                                    </p:anim>
                                    <p:anim calcmode="lin" valueType="num">
                                      <p:cBhvr additive="base">
                                        <p:cTn id="21" dur="1500" fill="hold"/>
                                        <p:tgtEl>
                                          <p:spTgt spid="135"/>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1000"/>
                                        <p:tgtEl>
                                          <p:spTgt spid="84"/>
                                        </p:tgtEl>
                                      </p:cBhvr>
                                    </p:animEffect>
                                    <p:anim calcmode="lin" valueType="num">
                                      <p:cBhvr>
                                        <p:cTn id="25" dur="1000" fill="hold"/>
                                        <p:tgtEl>
                                          <p:spTgt spid="84"/>
                                        </p:tgtEl>
                                        <p:attrNameLst>
                                          <p:attrName>ppt_x</p:attrName>
                                        </p:attrNameLst>
                                      </p:cBhvr>
                                      <p:tavLst>
                                        <p:tav tm="0">
                                          <p:val>
                                            <p:strVal val="#ppt_x"/>
                                          </p:val>
                                        </p:tav>
                                        <p:tav tm="100000">
                                          <p:val>
                                            <p:strVal val="#ppt_x"/>
                                          </p:val>
                                        </p:tav>
                                      </p:tavLst>
                                    </p:anim>
                                    <p:anim calcmode="lin" valueType="num">
                                      <p:cBhvr>
                                        <p:cTn id="26" dur="1000" fill="hold"/>
                                        <p:tgtEl>
                                          <p:spTgt spid="8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27"/>
                                        </p:tgtEl>
                                        <p:attrNameLst>
                                          <p:attrName>style.visibility</p:attrName>
                                        </p:attrNameLst>
                                      </p:cBhvr>
                                      <p:to>
                                        <p:strVal val="visible"/>
                                      </p:to>
                                    </p:set>
                                    <p:animEffect transition="in" filter="wipe(left)">
                                      <p:cBhvr>
                                        <p:cTn id="30" dur="100"/>
                                        <p:tgtEl>
                                          <p:spTgt spid="27"/>
                                        </p:tgtEl>
                                      </p:cBhvr>
                                    </p:animEffect>
                                  </p:childTnLst>
                                </p:cTn>
                              </p:par>
                            </p:childTnLst>
                          </p:cTn>
                        </p:par>
                        <p:par>
                          <p:cTn id="31" fill="hold">
                            <p:stCondLst>
                              <p:cond delay="408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28"/>
                                        </p:tgtEl>
                                        <p:attrNameLst>
                                          <p:attrName>style.visibility</p:attrName>
                                        </p:attrNameLst>
                                      </p:cBhvr>
                                      <p:to>
                                        <p:strVal val="visible"/>
                                      </p:to>
                                    </p:set>
                                    <p:animEffect transition="in" filter="wipe(left)">
                                      <p:cBhvr>
                                        <p:cTn id="34" dur="100"/>
                                        <p:tgtEl>
                                          <p:spTgt spid="28"/>
                                        </p:tgtEl>
                                      </p:cBhvr>
                                    </p:animEffect>
                                  </p:childTnLst>
                                </p:cTn>
                              </p:par>
                            </p:childTnLst>
                          </p:cTn>
                        </p:par>
                        <p:par>
                          <p:cTn id="35" fill="hold">
                            <p:stCondLst>
                              <p:cond delay="469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29"/>
                                        </p:tgtEl>
                                        <p:attrNameLst>
                                          <p:attrName>style.visibility</p:attrName>
                                        </p:attrNameLst>
                                      </p:cBhvr>
                                      <p:to>
                                        <p:strVal val="visible"/>
                                      </p:to>
                                    </p:set>
                                    <p:animEffect transition="in" filter="wipe(left)">
                                      <p:cBhvr>
                                        <p:cTn id="38" dur="1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0" grpId="0"/>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28556" y="5503163"/>
            <a:ext cx="6391669" cy="1324159"/>
          </a:xfrm>
          <a:prstGeom prst="rect">
            <a:avLst/>
          </a:prstGeom>
        </p:spPr>
      </p:pic>
      <p:sp>
        <p:nvSpPr>
          <p:cNvPr id="19" name="矩形: 圆角 1"/>
          <p:cNvSpPr/>
          <p:nvPr/>
        </p:nvSpPr>
        <p:spPr>
          <a:xfrm>
            <a:off x="3738072" y="1862134"/>
            <a:ext cx="4968552" cy="600224"/>
          </a:xfrm>
          <a:prstGeom prst="roundRect">
            <a:avLst>
              <a:gd name="adj" fmla="val 4874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文本框 19"/>
          <p:cNvSpPr txBox="1"/>
          <p:nvPr/>
        </p:nvSpPr>
        <p:spPr>
          <a:xfrm>
            <a:off x="5210295" y="1962191"/>
            <a:ext cx="2109048" cy="400110"/>
          </a:xfrm>
          <a:prstGeom prst="rect">
            <a:avLst/>
          </a:prstGeom>
          <a:noFill/>
        </p:spPr>
        <p:txBody>
          <a:bodyPr wrap="square" rtlCol="0">
            <a:spAutoFit/>
          </a:bodyPr>
          <a:lstStyle/>
          <a:p>
            <a:pPr algn="dist"/>
            <a:r>
              <a:rPr lang="zh-CN" altLang="en-US" sz="2000" b="1" dirty="0">
                <a:solidFill>
                  <a:srgbClr val="C00000"/>
                </a:solidFill>
                <a:cs typeface="+mn-ea"/>
                <a:sym typeface="+mn-lt"/>
              </a:rPr>
              <a:t>党支部</a:t>
            </a:r>
          </a:p>
        </p:txBody>
      </p:sp>
      <p:sp>
        <p:nvSpPr>
          <p:cNvPr id="31" name="箭头: V 形 14"/>
          <p:cNvSpPr/>
          <p:nvPr/>
        </p:nvSpPr>
        <p:spPr>
          <a:xfrm rot="5400000">
            <a:off x="2022671" y="4320809"/>
            <a:ext cx="244801" cy="39881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cs typeface="+mn-ea"/>
              <a:sym typeface="+mn-lt"/>
            </a:endParaRPr>
          </a:p>
        </p:txBody>
      </p:sp>
      <p:sp>
        <p:nvSpPr>
          <p:cNvPr id="35" name="矩形 34"/>
          <p:cNvSpPr/>
          <p:nvPr/>
        </p:nvSpPr>
        <p:spPr>
          <a:xfrm>
            <a:off x="798612" y="2925738"/>
            <a:ext cx="10847470" cy="754374"/>
          </a:xfrm>
          <a:prstGeom prst="rect">
            <a:avLst/>
          </a:prstGeom>
        </p:spPr>
        <p:txBody>
          <a:bodyPr wrap="square" lIns="68580" tIns="34290" rIns="68580" bIns="34290">
            <a:spAutoFit/>
          </a:bodyPr>
          <a:lstStyle/>
          <a:p>
            <a:pPr algn="just">
              <a:lnSpc>
                <a:spcPct val="130000"/>
              </a:lnSpc>
            </a:pPr>
            <a:r>
              <a:rPr lang="zh-CN" altLang="en-US" sz="1800" b="1" dirty="0">
                <a:solidFill>
                  <a:srgbClr val="C00000"/>
                </a:solidFill>
                <a:cs typeface="+mn-ea"/>
                <a:sym typeface="+mn-lt"/>
              </a:rPr>
              <a:t>党的十八大以来，以习近平同志为核心的党中央高度重视党支部建设，要求把全面从严治党落实到每个支部、每名党员，推动全党形成大抓基层、大抓支部的良好态势，取得明显成效。</a:t>
            </a:r>
          </a:p>
        </p:txBody>
      </p:sp>
      <p:sp>
        <p:nvSpPr>
          <p:cNvPr id="39" name="箭头: V 形 14"/>
          <p:cNvSpPr/>
          <p:nvPr/>
        </p:nvSpPr>
        <p:spPr>
          <a:xfrm rot="5400000">
            <a:off x="5956190" y="4320808"/>
            <a:ext cx="244801" cy="39881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cs typeface="+mn-ea"/>
              <a:sym typeface="+mn-lt"/>
            </a:endParaRPr>
          </a:p>
        </p:txBody>
      </p:sp>
      <p:sp>
        <p:nvSpPr>
          <p:cNvPr id="43" name="箭头: V 形 14"/>
          <p:cNvSpPr/>
          <p:nvPr/>
        </p:nvSpPr>
        <p:spPr>
          <a:xfrm rot="5400000">
            <a:off x="10204972" y="4320808"/>
            <a:ext cx="244801" cy="39881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cs typeface="+mn-ea"/>
              <a:sym typeface="+mn-lt"/>
            </a:endParaRPr>
          </a:p>
        </p:txBody>
      </p:sp>
      <p:sp>
        <p:nvSpPr>
          <p:cNvPr id="22" name="矩形 21">
            <a:extLst>
              <a:ext uri="{FF2B5EF4-FFF2-40B4-BE49-F238E27FC236}">
                <a16:creationId xmlns="" xmlns:a16="http://schemas.microsoft.com/office/drawing/2014/main" id="{8A8BAC5F-A10C-4B0D-A998-0E0CE423ED68}"/>
              </a:ext>
            </a:extLst>
          </p:cNvPr>
          <p:cNvSpPr/>
          <p:nvPr/>
        </p:nvSpPr>
        <p:spPr>
          <a:xfrm>
            <a:off x="801857" y="4849594"/>
            <a:ext cx="3085249" cy="400110"/>
          </a:xfrm>
          <a:prstGeom prst="rect">
            <a:avLst/>
          </a:prstGeom>
        </p:spPr>
        <p:txBody>
          <a:bodyPr wrap="square">
            <a:spAutoFit/>
          </a:bodyPr>
          <a:lstStyle/>
          <a:p>
            <a:pPr lvl="0" algn="just">
              <a:defRPr/>
            </a:pPr>
            <a:r>
              <a:rPr lang="zh-CN" altLang="en-US" sz="2000" b="1" dirty="0">
                <a:solidFill>
                  <a:srgbClr val="C00000"/>
                </a:solidFill>
                <a:cs typeface="+mn-ea"/>
                <a:sym typeface="+mn-lt"/>
              </a:rPr>
              <a:t>党支部是党的基础组织</a:t>
            </a:r>
            <a:endParaRPr kumimoji="0" lang="zh-CN" altLang="en-US" sz="2000" b="1" i="0" u="none" strike="noStrike" kern="100" cap="none" spc="0" normalizeH="0" baseline="0" noProof="0" dirty="0">
              <a:ln>
                <a:noFill/>
              </a:ln>
              <a:solidFill>
                <a:srgbClr val="C00000"/>
              </a:solidFill>
              <a:effectLst/>
              <a:uLnTx/>
              <a:uFillTx/>
              <a:cs typeface="+mn-ea"/>
              <a:sym typeface="+mn-lt"/>
            </a:endParaRPr>
          </a:p>
        </p:txBody>
      </p:sp>
      <p:sp>
        <p:nvSpPr>
          <p:cNvPr id="23" name="矩形 22">
            <a:extLst>
              <a:ext uri="{FF2B5EF4-FFF2-40B4-BE49-F238E27FC236}">
                <a16:creationId xmlns="" xmlns:a16="http://schemas.microsoft.com/office/drawing/2014/main" id="{A5136236-065B-4AC8-8DDB-A83BAEFF257E}"/>
              </a:ext>
            </a:extLst>
          </p:cNvPr>
          <p:cNvSpPr/>
          <p:nvPr/>
        </p:nvSpPr>
        <p:spPr>
          <a:xfrm>
            <a:off x="4680643" y="4849594"/>
            <a:ext cx="3168352" cy="400110"/>
          </a:xfrm>
          <a:prstGeom prst="rect">
            <a:avLst/>
          </a:prstGeom>
        </p:spPr>
        <p:txBody>
          <a:bodyPr wrap="square">
            <a:spAutoFit/>
          </a:bodyPr>
          <a:lstStyle/>
          <a:p>
            <a:pPr lvl="0" algn="just">
              <a:defRPr/>
            </a:pPr>
            <a:r>
              <a:rPr lang="zh-CN" altLang="en-US" sz="2000" b="1" dirty="0">
                <a:solidFill>
                  <a:srgbClr val="C00000"/>
                </a:solidFill>
                <a:cs typeface="+mn-ea"/>
                <a:sym typeface="+mn-lt"/>
              </a:rPr>
              <a:t>党的组织体系的基本单元</a:t>
            </a:r>
            <a:endParaRPr kumimoji="0" lang="zh-CN" altLang="en-US" sz="2000" b="1" i="0" u="none" strike="noStrike" kern="100" cap="none" spc="0" normalizeH="0" baseline="0" noProof="0" dirty="0">
              <a:ln>
                <a:noFill/>
              </a:ln>
              <a:solidFill>
                <a:srgbClr val="C00000"/>
              </a:solidFill>
              <a:effectLst/>
              <a:uLnTx/>
              <a:uFillTx/>
              <a:cs typeface="+mn-ea"/>
              <a:sym typeface="+mn-lt"/>
            </a:endParaRPr>
          </a:p>
        </p:txBody>
      </p:sp>
      <p:sp>
        <p:nvSpPr>
          <p:cNvPr id="24" name="矩形 23">
            <a:extLst>
              <a:ext uri="{FF2B5EF4-FFF2-40B4-BE49-F238E27FC236}">
                <a16:creationId xmlns="" xmlns:a16="http://schemas.microsoft.com/office/drawing/2014/main" id="{CA1D6282-AD06-4BDC-A938-88D33B96BBDE}"/>
              </a:ext>
            </a:extLst>
          </p:cNvPr>
          <p:cNvSpPr/>
          <p:nvPr/>
        </p:nvSpPr>
        <p:spPr>
          <a:xfrm>
            <a:off x="8642532" y="4849594"/>
            <a:ext cx="3768501" cy="400110"/>
          </a:xfrm>
          <a:prstGeom prst="rect">
            <a:avLst/>
          </a:prstGeom>
        </p:spPr>
        <p:txBody>
          <a:bodyPr wrap="square">
            <a:spAutoFit/>
          </a:bodyPr>
          <a:lstStyle/>
          <a:p>
            <a:pPr lvl="0" algn="just">
              <a:defRPr/>
            </a:pPr>
            <a:r>
              <a:rPr lang="zh-CN" altLang="en-US" sz="2000" b="1" dirty="0">
                <a:solidFill>
                  <a:srgbClr val="C00000"/>
                </a:solidFill>
                <a:cs typeface="+mn-ea"/>
                <a:sym typeface="+mn-lt"/>
              </a:rPr>
              <a:t>党中央高度重视党支部建设</a:t>
            </a:r>
            <a:endParaRPr kumimoji="0" lang="zh-CN" altLang="en-US" sz="2000" b="1" i="0" u="none" strike="noStrike" kern="100" cap="none" spc="0" normalizeH="0" baseline="0" noProof="0" dirty="0">
              <a:ln>
                <a:noFill/>
              </a:ln>
              <a:solidFill>
                <a:srgbClr val="C00000"/>
              </a:solidFill>
              <a:effectLst/>
              <a:uLnTx/>
              <a:uFillTx/>
              <a:cs typeface="+mn-ea"/>
              <a:sym typeface="+mn-lt"/>
            </a:endParaRPr>
          </a:p>
        </p:txBody>
      </p:sp>
      <p:sp>
        <p:nvSpPr>
          <p:cNvPr id="2" name="矩形 1">
            <a:extLst>
              <a:ext uri="{FF2B5EF4-FFF2-40B4-BE49-F238E27FC236}">
                <a16:creationId xmlns="" xmlns:a16="http://schemas.microsoft.com/office/drawing/2014/main" id="{F46EF893-9D2E-475A-B2B7-E2553F45068B}"/>
              </a:ext>
            </a:extLst>
          </p:cNvPr>
          <p:cNvSpPr/>
          <p:nvPr/>
        </p:nvSpPr>
        <p:spPr>
          <a:xfrm>
            <a:off x="1270670" y="617564"/>
            <a:ext cx="4392487" cy="344325"/>
          </a:xfrm>
          <a:prstGeom prst="rect">
            <a:avLst/>
          </a:prstGeom>
        </p:spPr>
        <p:txBody>
          <a:bodyPr wrap="square">
            <a:spAutoFit/>
          </a:bodyPr>
          <a:lstStyle/>
          <a:p>
            <a:pPr algn="dist">
              <a:lnSpc>
                <a:spcPct val="110000"/>
              </a:lnSpc>
            </a:pPr>
            <a:r>
              <a:rPr lang="zh-CN" altLang="en-US" sz="1600" b="1" spc="-1000" dirty="0">
                <a:solidFill>
                  <a:schemeClr val="accent1"/>
                </a:solidFill>
                <a:cs typeface="+mn-ea"/>
                <a:sym typeface="+mn-lt"/>
              </a:rPr>
              <a:t>《中国共产党支部工作条例（试行）》</a:t>
            </a:r>
            <a:endParaRPr lang="en-US" altLang="zh-CN" sz="2800" b="1" dirty="0">
              <a:ln w="3175">
                <a:noFill/>
              </a:ln>
              <a:solidFill>
                <a:schemeClr val="accent1"/>
              </a:solidFill>
              <a:cs typeface="+mn-ea"/>
              <a:sym typeface="+mn-lt"/>
            </a:endParaRPr>
          </a:p>
        </p:txBody>
      </p:sp>
    </p:spTree>
    <p:extLst>
      <p:ext uri="{BB962C8B-B14F-4D97-AF65-F5344CB8AC3E}">
        <p14:creationId xmlns:p14="http://schemas.microsoft.com/office/powerpoint/2010/main" val="1916757342"/>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childTnLst>
                          </p:cTn>
                        </p:par>
                        <p:par>
                          <p:cTn id="17" fill="hold">
                            <p:stCondLst>
                              <p:cond delay="1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35"/>
                                        </p:tgtEl>
                                        <p:attrNameLst>
                                          <p:attrName>style.visibility</p:attrName>
                                        </p:attrNameLst>
                                      </p:cBhvr>
                                      <p:to>
                                        <p:strVal val="visible"/>
                                      </p:to>
                                    </p:set>
                                    <p:animEffect transition="in" filter="wipe(left)">
                                      <p:cBhvr>
                                        <p:cTn id="20" dur="100"/>
                                        <p:tgtEl>
                                          <p:spTgt spid="35"/>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1000"/>
                                        <p:tgtEl>
                                          <p:spTgt spid="39"/>
                                        </p:tgtEl>
                                      </p:cBhvr>
                                    </p:animEffect>
                                    <p:anim calcmode="lin" valueType="num">
                                      <p:cBhvr>
                                        <p:cTn id="29" dur="1000" fill="hold"/>
                                        <p:tgtEl>
                                          <p:spTgt spid="39"/>
                                        </p:tgtEl>
                                        <p:attrNameLst>
                                          <p:attrName>ppt_x</p:attrName>
                                        </p:attrNameLst>
                                      </p:cBhvr>
                                      <p:tavLst>
                                        <p:tav tm="0">
                                          <p:val>
                                            <p:strVal val="#ppt_x"/>
                                          </p:val>
                                        </p:tav>
                                        <p:tav tm="100000">
                                          <p:val>
                                            <p:strVal val="#ppt_x"/>
                                          </p:val>
                                        </p:tav>
                                      </p:tavLst>
                                    </p:anim>
                                    <p:anim calcmode="lin" valueType="num">
                                      <p:cBhvr>
                                        <p:cTn id="30" dur="1000" fill="hold"/>
                                        <p:tgtEl>
                                          <p:spTgt spid="3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par>
                                <p:cTn id="36" presetID="31" presetClass="entr" presetSubtype="0" fill="hold" grpId="0" nodeType="withEffect">
                                  <p:stCondLst>
                                    <p:cond delay="0"/>
                                  </p:stCondLst>
                                  <p:iterate type="lt">
                                    <p:tmPct val="926"/>
                                  </p:iterate>
                                  <p:childTnLst>
                                    <p:set>
                                      <p:cBhvr>
                                        <p:cTn id="37" dur="1" fill="hold">
                                          <p:stCondLst>
                                            <p:cond delay="0"/>
                                          </p:stCondLst>
                                        </p:cTn>
                                        <p:tgtEl>
                                          <p:spTgt spid="22"/>
                                        </p:tgtEl>
                                        <p:attrNameLst>
                                          <p:attrName>style.visibility</p:attrName>
                                        </p:attrNameLst>
                                      </p:cBhvr>
                                      <p:to>
                                        <p:strVal val="visible"/>
                                      </p:to>
                                    </p:set>
                                    <p:anim calcmode="lin" valueType="num">
                                      <p:cBhvr>
                                        <p:cTn id="38" dur="750" fill="hold"/>
                                        <p:tgtEl>
                                          <p:spTgt spid="22"/>
                                        </p:tgtEl>
                                        <p:attrNameLst>
                                          <p:attrName>ppt_w</p:attrName>
                                        </p:attrNameLst>
                                      </p:cBhvr>
                                      <p:tavLst>
                                        <p:tav tm="0">
                                          <p:val>
                                            <p:fltVal val="0"/>
                                          </p:val>
                                        </p:tav>
                                        <p:tav tm="100000">
                                          <p:val>
                                            <p:strVal val="#ppt_w"/>
                                          </p:val>
                                        </p:tav>
                                      </p:tavLst>
                                    </p:anim>
                                    <p:anim calcmode="lin" valueType="num">
                                      <p:cBhvr>
                                        <p:cTn id="39" dur="750" fill="hold"/>
                                        <p:tgtEl>
                                          <p:spTgt spid="22"/>
                                        </p:tgtEl>
                                        <p:attrNameLst>
                                          <p:attrName>ppt_h</p:attrName>
                                        </p:attrNameLst>
                                      </p:cBhvr>
                                      <p:tavLst>
                                        <p:tav tm="0">
                                          <p:val>
                                            <p:fltVal val="0"/>
                                          </p:val>
                                        </p:tav>
                                        <p:tav tm="100000">
                                          <p:val>
                                            <p:strVal val="#ppt_h"/>
                                          </p:val>
                                        </p:tav>
                                      </p:tavLst>
                                    </p:anim>
                                    <p:anim calcmode="lin" valueType="num">
                                      <p:cBhvr>
                                        <p:cTn id="40" dur="750" fill="hold"/>
                                        <p:tgtEl>
                                          <p:spTgt spid="22"/>
                                        </p:tgtEl>
                                        <p:attrNameLst>
                                          <p:attrName>style.rotation</p:attrName>
                                        </p:attrNameLst>
                                      </p:cBhvr>
                                      <p:tavLst>
                                        <p:tav tm="0">
                                          <p:val>
                                            <p:fltVal val="90"/>
                                          </p:val>
                                        </p:tav>
                                        <p:tav tm="100000">
                                          <p:val>
                                            <p:fltVal val="0"/>
                                          </p:val>
                                        </p:tav>
                                      </p:tavLst>
                                    </p:anim>
                                    <p:animEffect transition="in" filter="fade">
                                      <p:cBhvr>
                                        <p:cTn id="41" dur="750"/>
                                        <p:tgtEl>
                                          <p:spTgt spid="22"/>
                                        </p:tgtEl>
                                      </p:cBhvr>
                                    </p:animEffect>
                                  </p:childTnLst>
                                </p:cTn>
                              </p:par>
                              <p:par>
                                <p:cTn id="42" presetID="31" presetClass="entr" presetSubtype="0" fill="hold" grpId="0" nodeType="withEffect">
                                  <p:stCondLst>
                                    <p:cond delay="0"/>
                                  </p:stCondLst>
                                  <p:iterate type="lt">
                                    <p:tmPct val="654"/>
                                  </p:iterate>
                                  <p:childTnLst>
                                    <p:set>
                                      <p:cBhvr>
                                        <p:cTn id="43" dur="1" fill="hold">
                                          <p:stCondLst>
                                            <p:cond delay="0"/>
                                          </p:stCondLst>
                                        </p:cTn>
                                        <p:tgtEl>
                                          <p:spTgt spid="23"/>
                                        </p:tgtEl>
                                        <p:attrNameLst>
                                          <p:attrName>style.visibility</p:attrName>
                                        </p:attrNameLst>
                                      </p:cBhvr>
                                      <p:to>
                                        <p:strVal val="visible"/>
                                      </p:to>
                                    </p:set>
                                    <p:anim calcmode="lin" valueType="num">
                                      <p:cBhvr>
                                        <p:cTn id="44" dur="750" fill="hold"/>
                                        <p:tgtEl>
                                          <p:spTgt spid="23"/>
                                        </p:tgtEl>
                                        <p:attrNameLst>
                                          <p:attrName>ppt_w</p:attrName>
                                        </p:attrNameLst>
                                      </p:cBhvr>
                                      <p:tavLst>
                                        <p:tav tm="0">
                                          <p:val>
                                            <p:fltVal val="0"/>
                                          </p:val>
                                        </p:tav>
                                        <p:tav tm="100000">
                                          <p:val>
                                            <p:strVal val="#ppt_w"/>
                                          </p:val>
                                        </p:tav>
                                      </p:tavLst>
                                    </p:anim>
                                    <p:anim calcmode="lin" valueType="num">
                                      <p:cBhvr>
                                        <p:cTn id="45" dur="750" fill="hold"/>
                                        <p:tgtEl>
                                          <p:spTgt spid="23"/>
                                        </p:tgtEl>
                                        <p:attrNameLst>
                                          <p:attrName>ppt_h</p:attrName>
                                        </p:attrNameLst>
                                      </p:cBhvr>
                                      <p:tavLst>
                                        <p:tav tm="0">
                                          <p:val>
                                            <p:fltVal val="0"/>
                                          </p:val>
                                        </p:tav>
                                        <p:tav tm="100000">
                                          <p:val>
                                            <p:strVal val="#ppt_h"/>
                                          </p:val>
                                        </p:tav>
                                      </p:tavLst>
                                    </p:anim>
                                    <p:anim calcmode="lin" valueType="num">
                                      <p:cBhvr>
                                        <p:cTn id="46" dur="750" fill="hold"/>
                                        <p:tgtEl>
                                          <p:spTgt spid="23"/>
                                        </p:tgtEl>
                                        <p:attrNameLst>
                                          <p:attrName>style.rotation</p:attrName>
                                        </p:attrNameLst>
                                      </p:cBhvr>
                                      <p:tavLst>
                                        <p:tav tm="0">
                                          <p:val>
                                            <p:fltVal val="90"/>
                                          </p:val>
                                        </p:tav>
                                        <p:tav tm="100000">
                                          <p:val>
                                            <p:fltVal val="0"/>
                                          </p:val>
                                        </p:tav>
                                      </p:tavLst>
                                    </p:anim>
                                    <p:animEffect transition="in" filter="fade">
                                      <p:cBhvr>
                                        <p:cTn id="47" dur="750"/>
                                        <p:tgtEl>
                                          <p:spTgt spid="23"/>
                                        </p:tgtEl>
                                      </p:cBhvr>
                                    </p:animEffect>
                                  </p:childTnLst>
                                </p:cTn>
                              </p:par>
                              <p:par>
                                <p:cTn id="48" presetID="31" presetClass="entr" presetSubtype="0" fill="hold" grpId="0" nodeType="withEffect">
                                  <p:stCondLst>
                                    <p:cond delay="0"/>
                                  </p:stCondLst>
                                  <p:iterate type="lt">
                                    <p:tmPct val="680"/>
                                  </p:iterate>
                                  <p:childTnLst>
                                    <p:set>
                                      <p:cBhvr>
                                        <p:cTn id="49" dur="1" fill="hold">
                                          <p:stCondLst>
                                            <p:cond delay="0"/>
                                          </p:stCondLst>
                                        </p:cTn>
                                        <p:tgtEl>
                                          <p:spTgt spid="24"/>
                                        </p:tgtEl>
                                        <p:attrNameLst>
                                          <p:attrName>style.visibility</p:attrName>
                                        </p:attrNameLst>
                                      </p:cBhvr>
                                      <p:to>
                                        <p:strVal val="visible"/>
                                      </p:to>
                                    </p:set>
                                    <p:anim calcmode="lin" valueType="num">
                                      <p:cBhvr>
                                        <p:cTn id="50" dur="750" fill="hold"/>
                                        <p:tgtEl>
                                          <p:spTgt spid="24"/>
                                        </p:tgtEl>
                                        <p:attrNameLst>
                                          <p:attrName>ppt_w</p:attrName>
                                        </p:attrNameLst>
                                      </p:cBhvr>
                                      <p:tavLst>
                                        <p:tav tm="0">
                                          <p:val>
                                            <p:fltVal val="0"/>
                                          </p:val>
                                        </p:tav>
                                        <p:tav tm="100000">
                                          <p:val>
                                            <p:strVal val="#ppt_w"/>
                                          </p:val>
                                        </p:tav>
                                      </p:tavLst>
                                    </p:anim>
                                    <p:anim calcmode="lin" valueType="num">
                                      <p:cBhvr>
                                        <p:cTn id="51" dur="750" fill="hold"/>
                                        <p:tgtEl>
                                          <p:spTgt spid="24"/>
                                        </p:tgtEl>
                                        <p:attrNameLst>
                                          <p:attrName>ppt_h</p:attrName>
                                        </p:attrNameLst>
                                      </p:cBhvr>
                                      <p:tavLst>
                                        <p:tav tm="0">
                                          <p:val>
                                            <p:fltVal val="0"/>
                                          </p:val>
                                        </p:tav>
                                        <p:tav tm="100000">
                                          <p:val>
                                            <p:strVal val="#ppt_h"/>
                                          </p:val>
                                        </p:tav>
                                      </p:tavLst>
                                    </p:anim>
                                    <p:anim calcmode="lin" valueType="num">
                                      <p:cBhvr>
                                        <p:cTn id="52" dur="750" fill="hold"/>
                                        <p:tgtEl>
                                          <p:spTgt spid="24"/>
                                        </p:tgtEl>
                                        <p:attrNameLst>
                                          <p:attrName>style.rotation</p:attrName>
                                        </p:attrNameLst>
                                      </p:cBhvr>
                                      <p:tavLst>
                                        <p:tav tm="0">
                                          <p:val>
                                            <p:fltVal val="90"/>
                                          </p:val>
                                        </p:tav>
                                        <p:tav tm="100000">
                                          <p:val>
                                            <p:fltVal val="0"/>
                                          </p:val>
                                        </p:tav>
                                      </p:tavLst>
                                    </p:anim>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1" grpId="0" animBg="1"/>
      <p:bldP spid="35" grpId="0"/>
      <p:bldP spid="39" grpId="0" animBg="1"/>
      <p:bldP spid="43" grpId="0" animBg="1"/>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58530" y="2978630"/>
            <a:ext cx="6616796" cy="2977738"/>
          </a:xfrm>
          <a:prstGeom prst="rect">
            <a:avLst/>
          </a:prstGeom>
        </p:spPr>
        <p:txBody>
          <a:bodyPr wrap="square" lIns="68580" tIns="34290" rIns="68580" bIns="34290">
            <a:spAutoFit/>
          </a:bodyPr>
          <a:lstStyle/>
          <a:p>
            <a:pPr algn="just">
              <a:lnSpc>
                <a:spcPct val="150000"/>
              </a:lnSpc>
            </a:pPr>
            <a:r>
              <a:rPr lang="zh-CN" altLang="en-US" sz="1800" b="1" dirty="0">
                <a:solidFill>
                  <a:srgbClr val="C00000"/>
                </a:solidFill>
                <a:cs typeface="+mn-ea"/>
                <a:sym typeface="+mn-lt"/>
              </a:rPr>
              <a:t> </a:t>
            </a:r>
            <a:r>
              <a:rPr lang="en-US" altLang="zh-CN" sz="1800" b="1" dirty="0">
                <a:solidFill>
                  <a:srgbClr val="C00000"/>
                </a:solidFill>
                <a:cs typeface="+mn-ea"/>
                <a:sym typeface="+mn-lt"/>
              </a:rPr>
              <a:t>《</a:t>
            </a:r>
            <a:r>
              <a:rPr lang="zh-CN" altLang="en-US" sz="1800" b="1" dirty="0">
                <a:solidFill>
                  <a:srgbClr val="C00000"/>
                </a:solidFill>
                <a:cs typeface="+mn-ea"/>
                <a:sym typeface="+mn-lt"/>
              </a:rPr>
              <a:t>条例</a:t>
            </a:r>
            <a:r>
              <a:rPr lang="en-US" altLang="zh-CN" sz="1800" b="1" dirty="0">
                <a:solidFill>
                  <a:srgbClr val="C00000"/>
                </a:solidFill>
                <a:cs typeface="+mn-ea"/>
                <a:sym typeface="+mn-lt"/>
              </a:rPr>
              <a:t>》</a:t>
            </a:r>
            <a:r>
              <a:rPr lang="zh-CN" altLang="en-US" sz="1800" b="1" dirty="0">
                <a:solidFill>
                  <a:srgbClr val="C00000"/>
                </a:solidFill>
                <a:cs typeface="+mn-ea"/>
                <a:sym typeface="+mn-lt"/>
              </a:rPr>
              <a:t>以习近平新时代中国特色社会主义思想为指导，既发扬我们党长期积累的党支部建设宝贵传统，又体现党的十八大以来基层创造的好做法好经验，规定明确、符合实际。</a:t>
            </a:r>
            <a:endParaRPr lang="en-US" altLang="zh-CN" sz="1800" b="1" dirty="0">
              <a:solidFill>
                <a:srgbClr val="C00000"/>
              </a:solidFill>
              <a:cs typeface="+mn-ea"/>
              <a:sym typeface="+mn-lt"/>
            </a:endParaRPr>
          </a:p>
          <a:p>
            <a:pPr algn="just">
              <a:lnSpc>
                <a:spcPct val="150000"/>
              </a:lnSpc>
            </a:pPr>
            <a:r>
              <a:rPr lang="zh-CN" altLang="en-US" sz="1800" b="1" dirty="0">
                <a:solidFill>
                  <a:srgbClr val="C00000"/>
                </a:solidFill>
                <a:cs typeface="+mn-ea"/>
                <a:sym typeface="+mn-lt"/>
              </a:rPr>
              <a:t> 制定和实施</a:t>
            </a:r>
            <a:r>
              <a:rPr lang="en-US" altLang="zh-CN" sz="1800" b="1" dirty="0">
                <a:solidFill>
                  <a:srgbClr val="C00000"/>
                </a:solidFill>
                <a:cs typeface="+mn-ea"/>
                <a:sym typeface="+mn-lt"/>
              </a:rPr>
              <a:t>《</a:t>
            </a:r>
            <a:r>
              <a:rPr lang="zh-CN" altLang="en-US" sz="1800" b="1" dirty="0">
                <a:solidFill>
                  <a:srgbClr val="C00000"/>
                </a:solidFill>
                <a:cs typeface="+mn-ea"/>
                <a:sym typeface="+mn-lt"/>
              </a:rPr>
              <a:t>条例</a:t>
            </a:r>
            <a:r>
              <a:rPr lang="en-US" altLang="zh-CN" sz="1800" b="1" dirty="0">
                <a:solidFill>
                  <a:srgbClr val="C00000"/>
                </a:solidFill>
                <a:cs typeface="+mn-ea"/>
                <a:sym typeface="+mn-lt"/>
              </a:rPr>
              <a:t>》</a:t>
            </a:r>
            <a:r>
              <a:rPr lang="zh-CN" altLang="en-US" sz="1800" b="1" dirty="0">
                <a:solidFill>
                  <a:srgbClr val="C00000"/>
                </a:solidFill>
                <a:cs typeface="+mn-ea"/>
                <a:sym typeface="+mn-lt"/>
              </a:rPr>
              <a:t>，是推动全面从严治党向基层延伸的重要举措，为新时代党支部建设提供了基本遵循，对加强党的组织体系建设，全面提升党支部组织力、强化党支部政治功能，巩固党长期执政的组织基础，意义十分重要。</a:t>
            </a:r>
          </a:p>
        </p:txBody>
      </p:sp>
      <p:sp>
        <p:nvSpPr>
          <p:cNvPr id="9" name="矩形: 圆角 1"/>
          <p:cNvSpPr/>
          <p:nvPr/>
        </p:nvSpPr>
        <p:spPr>
          <a:xfrm>
            <a:off x="1066178" y="2037482"/>
            <a:ext cx="1644652" cy="600224"/>
          </a:xfrm>
          <a:prstGeom prst="roundRect">
            <a:avLst>
              <a:gd name="adj" fmla="val 48749"/>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文本框 9"/>
          <p:cNvSpPr txBox="1"/>
          <p:nvPr/>
        </p:nvSpPr>
        <p:spPr>
          <a:xfrm>
            <a:off x="1288784" y="2124604"/>
            <a:ext cx="1210588" cy="400110"/>
          </a:xfrm>
          <a:prstGeom prst="rect">
            <a:avLst/>
          </a:prstGeom>
          <a:noFill/>
        </p:spPr>
        <p:txBody>
          <a:bodyPr wrap="none" rtlCol="0">
            <a:spAutoFit/>
          </a:bodyPr>
          <a:lstStyle/>
          <a:p>
            <a:r>
              <a:rPr lang="zh-CN" altLang="en-US" sz="2000" b="1" dirty="0">
                <a:solidFill>
                  <a:srgbClr val="C00000"/>
                </a:solidFill>
                <a:cs typeface="+mn-ea"/>
                <a:sym typeface="+mn-lt"/>
              </a:rPr>
              <a:t>会议认为</a:t>
            </a:r>
          </a:p>
        </p:txBody>
      </p:sp>
      <p:pic>
        <p:nvPicPr>
          <p:cNvPr id="12" name="Picture 2">
            <a:extLst>
              <a:ext uri="{FF2B5EF4-FFF2-40B4-BE49-F238E27FC236}">
                <a16:creationId xmlns="" xmlns:a16="http://schemas.microsoft.com/office/drawing/2014/main" id="{BDAA524C-AEB9-4C4A-9A60-D9BD1253D8B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rot="10800000" flipH="1" flipV="1">
            <a:off x="7175326" y="3095426"/>
            <a:ext cx="5290915" cy="387709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圆角 5">
            <a:extLst>
              <a:ext uri="{FF2B5EF4-FFF2-40B4-BE49-F238E27FC236}">
                <a16:creationId xmlns="" xmlns:a16="http://schemas.microsoft.com/office/drawing/2014/main" id="{E608599C-C38F-43A9-83F5-FDCA41DE19CC}"/>
              </a:ext>
            </a:extLst>
          </p:cNvPr>
          <p:cNvSpPr/>
          <p:nvPr/>
        </p:nvSpPr>
        <p:spPr>
          <a:xfrm>
            <a:off x="3144627" y="2012783"/>
            <a:ext cx="7979607" cy="678944"/>
          </a:xfrm>
          <a:prstGeom prst="rect">
            <a:avLst/>
          </a:prstGeom>
          <a:solidFill>
            <a:srgbClr val="9F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FEFEE3"/>
              </a:solidFill>
              <a:cs typeface="+mn-ea"/>
              <a:sym typeface="+mn-lt"/>
            </a:endParaRPr>
          </a:p>
        </p:txBody>
      </p:sp>
      <p:sp>
        <p:nvSpPr>
          <p:cNvPr id="13" name="矩形 12">
            <a:extLst>
              <a:ext uri="{FF2B5EF4-FFF2-40B4-BE49-F238E27FC236}">
                <a16:creationId xmlns="" xmlns:a16="http://schemas.microsoft.com/office/drawing/2014/main" id="{AC6B9A78-BC2D-446B-8457-E2D11F436F5E}"/>
              </a:ext>
            </a:extLst>
          </p:cNvPr>
          <p:cNvSpPr/>
          <p:nvPr/>
        </p:nvSpPr>
        <p:spPr>
          <a:xfrm>
            <a:off x="3232884" y="2136087"/>
            <a:ext cx="7571303" cy="461665"/>
          </a:xfrm>
          <a:prstGeom prst="rect">
            <a:avLst/>
          </a:prstGeom>
        </p:spPr>
        <p:txBody>
          <a:bodyPr wrap="none">
            <a:spAutoFit/>
          </a:bodyPr>
          <a:lstStyle/>
          <a:p>
            <a:r>
              <a:rPr lang="zh-CN" altLang="en-US" b="1" dirty="0">
                <a:solidFill>
                  <a:schemeClr val="bg1"/>
                </a:solidFill>
                <a:cs typeface="+mn-ea"/>
                <a:sym typeface="+mn-lt"/>
              </a:rPr>
              <a:t>《条例》以习近平新时代中国特色社会主义思想为指导</a:t>
            </a:r>
          </a:p>
        </p:txBody>
      </p:sp>
      <p:sp>
        <p:nvSpPr>
          <p:cNvPr id="14" name="矩形 13">
            <a:extLst>
              <a:ext uri="{FF2B5EF4-FFF2-40B4-BE49-F238E27FC236}">
                <a16:creationId xmlns="" xmlns:a16="http://schemas.microsoft.com/office/drawing/2014/main" id="{DE98B9B8-32C7-4E27-A40F-12B0929D342B}"/>
              </a:ext>
            </a:extLst>
          </p:cNvPr>
          <p:cNvSpPr/>
          <p:nvPr/>
        </p:nvSpPr>
        <p:spPr>
          <a:xfrm>
            <a:off x="1270670" y="617564"/>
            <a:ext cx="4392487" cy="344325"/>
          </a:xfrm>
          <a:prstGeom prst="rect">
            <a:avLst/>
          </a:prstGeom>
        </p:spPr>
        <p:txBody>
          <a:bodyPr wrap="square">
            <a:spAutoFit/>
          </a:bodyPr>
          <a:lstStyle/>
          <a:p>
            <a:pPr algn="dist">
              <a:lnSpc>
                <a:spcPct val="110000"/>
              </a:lnSpc>
            </a:pPr>
            <a:r>
              <a:rPr lang="zh-CN" altLang="en-US" sz="1600" b="1" spc="-1000" dirty="0">
                <a:solidFill>
                  <a:schemeClr val="accent1"/>
                </a:solidFill>
                <a:cs typeface="+mn-ea"/>
                <a:sym typeface="+mn-lt"/>
              </a:rPr>
              <a:t>《中国共产党支部工作条例（试行）》</a:t>
            </a:r>
            <a:endParaRPr lang="en-US" altLang="zh-CN" sz="2800" b="1" dirty="0">
              <a:ln w="3175">
                <a:noFill/>
              </a:ln>
              <a:solidFill>
                <a:schemeClr val="accent1"/>
              </a:solidFill>
              <a:cs typeface="+mn-ea"/>
              <a:sym typeface="+mn-lt"/>
            </a:endParaRPr>
          </a:p>
        </p:txBody>
      </p:sp>
    </p:spTree>
    <p:extLst>
      <p:ext uri="{BB962C8B-B14F-4D97-AF65-F5344CB8AC3E}">
        <p14:creationId xmlns:p14="http://schemas.microsoft.com/office/powerpoint/2010/main" val="3544983450"/>
      </p:ext>
    </p:extLst>
  </p:cSld>
  <p:clrMapOvr>
    <a:masterClrMapping/>
  </p:clrMapOvr>
  <mc:AlternateContent xmlns:mc="http://schemas.openxmlformats.org/markup-compatibility/2006" xmlns:p14="http://schemas.microsoft.com/office/powerpoint/2010/main">
    <mc:Choice Requires="p14">
      <p:transition spd="slow" p14:dur="110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18"/>
                                        </p:tgtEl>
                                        <p:attrNameLst>
                                          <p:attrName>style.visibility</p:attrName>
                                        </p:attrNameLst>
                                      </p:cBhvr>
                                      <p:to>
                                        <p:strVal val="visible"/>
                                      </p:to>
                                    </p:set>
                                    <p:animEffect transition="in" filter="wipe(left)">
                                      <p:cBhvr>
                                        <p:cTn id="14" dur="100"/>
                                        <p:tgtEl>
                                          <p:spTgt spid="18"/>
                                        </p:tgtEl>
                                      </p:cBhvr>
                                    </p:animEffect>
                                  </p:childTnLst>
                                </p:cTn>
                              </p:par>
                            </p:childTnLst>
                          </p:cTn>
                        </p:par>
                        <p:par>
                          <p:cTn id="15" fill="hold">
                            <p:stCondLst>
                              <p:cond delay="5910"/>
                            </p:stCondLst>
                            <p:childTnLst>
                              <p:par>
                                <p:cTn id="16" presetID="10" presetClass="entr" presetSubtype="0" fill="hold" grpId="0" nodeType="afterEffect">
                                  <p:stCondLst>
                                    <p:cond delay="0"/>
                                  </p:stCondLst>
                                  <p:iterate type="lt">
                                    <p:tmPct val="10000"/>
                                  </p:iterate>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6410"/>
                            </p:stCondLst>
                            <p:childTnLst>
                              <p:par>
                                <p:cTn id="20" presetID="42" presetClass="path" presetSubtype="0" decel="100000" fill="hold" grpId="1" nodeType="afterEffect">
                                  <p:stCondLst>
                                    <p:cond delay="0"/>
                                  </p:stCondLst>
                                  <p:iterate type="lt">
                                    <p:tmPct val="10000"/>
                                  </p:iterate>
                                  <p:childTnLst>
                                    <p:animMotion origin="layout" path="M 2.08333E-6 -2.96296E-6 L 0.25924 0.0007 " pathEditMode="relative" rAng="0" ptsTypes="AA">
                                      <p:cBhvr>
                                        <p:cTn id="21" dur="1000" spd="-100000" fill="hold"/>
                                        <p:tgtEl>
                                          <p:spTgt spid="11"/>
                                        </p:tgtEl>
                                        <p:attrNameLst>
                                          <p:attrName>ppt_x</p:attrName>
                                          <p:attrName>ppt_y</p:attrName>
                                        </p:attrNameLst>
                                      </p:cBhvr>
                                      <p:rCtr x="12956" y="23"/>
                                    </p:animMotion>
                                  </p:childTnLst>
                                </p:cTn>
                              </p:par>
                            </p:childTnLst>
                          </p:cTn>
                        </p:par>
                        <p:par>
                          <p:cTn id="22" fill="hold">
                            <p:stCondLst>
                              <p:cond delay="7410"/>
                            </p:stCondLst>
                            <p:childTnLst>
                              <p:par>
                                <p:cTn id="23" presetID="10" presetClass="entr" presetSubtype="0" fill="hold" grpId="0" nodeType="afterEffect">
                                  <p:stCondLst>
                                    <p:cond delay="0"/>
                                  </p:stCondLst>
                                  <p:iterate type="lt">
                                    <p:tmPct val="10000"/>
                                  </p:iterate>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animBg="1"/>
      <p:bldP spid="10" grpId="0"/>
      <p:bldP spid="11" grpId="0" animBg="1"/>
      <p:bldP spid="11" grpId="1"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565579" y="1496239"/>
            <a:ext cx="1568099" cy="1065493"/>
            <a:chOff x="6935916" y="343637"/>
            <a:chExt cx="1713877" cy="1135367"/>
          </a:xfrm>
        </p:grpSpPr>
        <p:pic>
          <p:nvPicPr>
            <p:cNvPr id="76" name="Picture 4" descr="C:\Users\Administrator\Desktop\线稿长城1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矩形 29"/>
          <p:cNvSpPr/>
          <p:nvPr/>
        </p:nvSpPr>
        <p:spPr>
          <a:xfrm>
            <a:off x="3802872" y="4583361"/>
            <a:ext cx="7711928" cy="186962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C00000"/>
                </a:solidFill>
                <a:cs typeface="+mn-ea"/>
                <a:sym typeface="+mn-lt"/>
              </a:rPr>
              <a:t> 要把抓好党支部作为组织体系建设的基本内容，巩固传统领域党支部建设，拓展建设新兴领域党支部，不断扩大覆盖面、着力提高组织力和领导力，突出政治功能、强化政治引领，推动党支部担负好直接教育党员、管理党员、监督党员和组织群众、宣传群众、凝聚群众、服务群众的职责。</a:t>
            </a:r>
            <a:endParaRPr lang="en-US" altLang="zh-CN" sz="1600" dirty="0">
              <a:solidFill>
                <a:srgbClr val="C00000"/>
              </a:solidFill>
              <a:cs typeface="+mn-ea"/>
              <a:sym typeface="+mn-lt"/>
            </a:endParaRPr>
          </a:p>
          <a:p>
            <a:r>
              <a:rPr lang="zh-CN" altLang="en-US" sz="1600" dirty="0">
                <a:solidFill>
                  <a:srgbClr val="C00000"/>
                </a:solidFill>
                <a:cs typeface="+mn-ea"/>
                <a:sym typeface="+mn-lt"/>
              </a:rPr>
              <a:t>要把抓好党支部作为管党治党的基本任务，党委（党组）书记要亲力亲为，深入支部抓支部，加强党支部标准化、规范化建设。要把抓好党支部作为检验党建工作成效的基本标准，考核评价党建工作。</a:t>
            </a:r>
          </a:p>
        </p:txBody>
      </p:sp>
      <p:sp>
        <p:nvSpPr>
          <p:cNvPr id="17" name="箭头: 五边形 16"/>
          <p:cNvSpPr/>
          <p:nvPr/>
        </p:nvSpPr>
        <p:spPr>
          <a:xfrm>
            <a:off x="3802872" y="3865667"/>
            <a:ext cx="2011485" cy="547678"/>
          </a:xfrm>
          <a:prstGeom prst="homePlate">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zh-CN" altLang="en-US" b="1" dirty="0">
                <a:solidFill>
                  <a:prstClr val="white"/>
                </a:solidFill>
                <a:cs typeface="+mn-ea"/>
                <a:sym typeface="+mn-lt"/>
              </a:rPr>
              <a:t>会议强调</a:t>
            </a:r>
          </a:p>
        </p:txBody>
      </p:sp>
      <p:sp>
        <p:nvSpPr>
          <p:cNvPr id="19" name="Freeform 29"/>
          <p:cNvSpPr/>
          <p:nvPr/>
        </p:nvSpPr>
        <p:spPr bwMode="auto">
          <a:xfrm>
            <a:off x="2968546" y="2131213"/>
            <a:ext cx="1033074" cy="94937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gradFill>
            <a:gsLst>
              <a:gs pos="0">
                <a:srgbClr val="FF0000"/>
              </a:gs>
              <a:gs pos="100000">
                <a:srgbClr val="CC3300"/>
              </a:gs>
            </a:gsLst>
            <a:path path="circle">
              <a:fillToRect l="50000" t="-80000" r="50000" b="180000"/>
            </a:path>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pic>
        <p:nvPicPr>
          <p:cNvPr id="20" name="图片 1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536425" y="1714105"/>
            <a:ext cx="1897315" cy="1903597"/>
          </a:xfrm>
          <a:prstGeom prst="rect">
            <a:avLst/>
          </a:prstGeom>
        </p:spPr>
      </p:pic>
      <p:pic>
        <p:nvPicPr>
          <p:cNvPr id="14" name="Picture 3">
            <a:extLst>
              <a:ext uri="{FF2B5EF4-FFF2-40B4-BE49-F238E27FC236}">
                <a16:creationId xmlns="" xmlns:a16="http://schemas.microsoft.com/office/drawing/2014/main" id="{5181E378-BA6B-4477-A8EA-8DAEBC900EB7}"/>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flipH="1">
            <a:off x="-1177460" y="2205657"/>
            <a:ext cx="4507129" cy="456268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 xmlns:a16="http://schemas.microsoft.com/office/drawing/2014/main" id="{758E8B07-C5CA-43EC-A8E7-7FA40B4C546D}"/>
              </a:ext>
            </a:extLst>
          </p:cNvPr>
          <p:cNvSpPr/>
          <p:nvPr/>
        </p:nvSpPr>
        <p:spPr>
          <a:xfrm>
            <a:off x="5891695" y="2079759"/>
            <a:ext cx="2339102"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直接教育党员</a:t>
            </a:r>
          </a:p>
        </p:txBody>
      </p:sp>
      <p:sp>
        <p:nvSpPr>
          <p:cNvPr id="13" name="矩形 12">
            <a:extLst>
              <a:ext uri="{FF2B5EF4-FFF2-40B4-BE49-F238E27FC236}">
                <a16:creationId xmlns="" xmlns:a16="http://schemas.microsoft.com/office/drawing/2014/main" id="{90A68DB0-857C-4271-8648-AFAB3C31A41C}"/>
              </a:ext>
            </a:extLst>
          </p:cNvPr>
          <p:cNvSpPr/>
          <p:nvPr/>
        </p:nvSpPr>
        <p:spPr>
          <a:xfrm>
            <a:off x="9832173" y="2033348"/>
            <a:ext cx="1620957"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管理党员</a:t>
            </a:r>
          </a:p>
        </p:txBody>
      </p:sp>
      <p:sp>
        <p:nvSpPr>
          <p:cNvPr id="15" name="矩形 14">
            <a:extLst>
              <a:ext uri="{FF2B5EF4-FFF2-40B4-BE49-F238E27FC236}">
                <a16:creationId xmlns="" xmlns:a16="http://schemas.microsoft.com/office/drawing/2014/main" id="{77051583-38A5-4B88-8C0B-2F454172A61E}"/>
              </a:ext>
            </a:extLst>
          </p:cNvPr>
          <p:cNvSpPr/>
          <p:nvPr/>
        </p:nvSpPr>
        <p:spPr>
          <a:xfrm>
            <a:off x="9844454" y="2868561"/>
            <a:ext cx="1620957"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宣传群众</a:t>
            </a:r>
          </a:p>
        </p:txBody>
      </p:sp>
      <p:sp>
        <p:nvSpPr>
          <p:cNvPr id="16" name="矩形 15">
            <a:extLst>
              <a:ext uri="{FF2B5EF4-FFF2-40B4-BE49-F238E27FC236}">
                <a16:creationId xmlns="" xmlns:a16="http://schemas.microsoft.com/office/drawing/2014/main" id="{42321DC1-E054-4FA6-BD3B-AFA2E1CDC68C}"/>
              </a:ext>
            </a:extLst>
          </p:cNvPr>
          <p:cNvSpPr/>
          <p:nvPr/>
        </p:nvSpPr>
        <p:spPr>
          <a:xfrm>
            <a:off x="5892668" y="3708975"/>
            <a:ext cx="1620957"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凝聚群众</a:t>
            </a:r>
          </a:p>
        </p:txBody>
      </p:sp>
      <p:sp>
        <p:nvSpPr>
          <p:cNvPr id="18" name="矩形 17">
            <a:extLst>
              <a:ext uri="{FF2B5EF4-FFF2-40B4-BE49-F238E27FC236}">
                <a16:creationId xmlns="" xmlns:a16="http://schemas.microsoft.com/office/drawing/2014/main" id="{33451147-14D3-49C3-8B45-EB528CC72589}"/>
              </a:ext>
            </a:extLst>
          </p:cNvPr>
          <p:cNvSpPr/>
          <p:nvPr/>
        </p:nvSpPr>
        <p:spPr>
          <a:xfrm>
            <a:off x="8816624" y="3617702"/>
            <a:ext cx="2698176"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服务群众的职责</a:t>
            </a:r>
          </a:p>
        </p:txBody>
      </p:sp>
      <p:sp>
        <p:nvSpPr>
          <p:cNvPr id="21" name="矩形 20">
            <a:extLst>
              <a:ext uri="{FF2B5EF4-FFF2-40B4-BE49-F238E27FC236}">
                <a16:creationId xmlns="" xmlns:a16="http://schemas.microsoft.com/office/drawing/2014/main" id="{CCA54433-9EB6-4215-A1A5-BE449ABB1E28}"/>
              </a:ext>
            </a:extLst>
          </p:cNvPr>
          <p:cNvSpPr/>
          <p:nvPr/>
        </p:nvSpPr>
        <p:spPr>
          <a:xfrm>
            <a:off x="5836176" y="2909383"/>
            <a:ext cx="3416321" cy="500137"/>
          </a:xfrm>
          <a:prstGeom prst="rect">
            <a:avLst/>
          </a:prstGeom>
          <a:noFill/>
        </p:spPr>
        <p:txBody>
          <a:bodyPr wrap="square" lIns="68580" tIns="34290" rIns="68580" bIns="34290" rtlCol="0">
            <a:spAutoFit/>
          </a:bodyPr>
          <a:lstStyle/>
          <a:p>
            <a:pPr algn="ctr"/>
            <a:r>
              <a:rPr lang="zh-CN" altLang="en-US" sz="2800" b="1" dirty="0">
                <a:solidFill>
                  <a:srgbClr val="C00000"/>
                </a:solidFill>
                <a:effectLst>
                  <a:reflection blurRad="6350" stA="55000" endA="300" endPos="45500" dir="5400000" sy="-100000" algn="bl" rotWithShape="0"/>
                </a:effectLst>
                <a:cs typeface="+mn-ea"/>
                <a:sym typeface="+mn-lt"/>
              </a:rPr>
              <a:t>监督党员和组织群众</a:t>
            </a:r>
          </a:p>
        </p:txBody>
      </p:sp>
      <p:sp>
        <p:nvSpPr>
          <p:cNvPr id="22" name="矩形 21">
            <a:extLst>
              <a:ext uri="{FF2B5EF4-FFF2-40B4-BE49-F238E27FC236}">
                <a16:creationId xmlns="" xmlns:a16="http://schemas.microsoft.com/office/drawing/2014/main" id="{051E04A4-8A62-4496-9E3E-080987D82859}"/>
              </a:ext>
            </a:extLst>
          </p:cNvPr>
          <p:cNvSpPr/>
          <p:nvPr/>
        </p:nvSpPr>
        <p:spPr>
          <a:xfrm>
            <a:off x="1270670" y="617564"/>
            <a:ext cx="4392487" cy="344325"/>
          </a:xfrm>
          <a:prstGeom prst="rect">
            <a:avLst/>
          </a:prstGeom>
        </p:spPr>
        <p:txBody>
          <a:bodyPr wrap="square">
            <a:spAutoFit/>
          </a:bodyPr>
          <a:lstStyle/>
          <a:p>
            <a:pPr algn="dist">
              <a:lnSpc>
                <a:spcPct val="110000"/>
              </a:lnSpc>
            </a:pPr>
            <a:r>
              <a:rPr lang="zh-CN" altLang="en-US" sz="1600" b="1" spc="-1000" dirty="0">
                <a:solidFill>
                  <a:schemeClr val="accent1"/>
                </a:solidFill>
                <a:cs typeface="+mn-ea"/>
                <a:sym typeface="+mn-lt"/>
              </a:rPr>
              <a:t>《中国共产党支部工作条例（试行）》</a:t>
            </a:r>
            <a:endParaRPr lang="en-US" altLang="zh-CN" sz="2800" b="1" dirty="0">
              <a:ln w="3175">
                <a:noFill/>
              </a:ln>
              <a:solidFill>
                <a:schemeClr val="accent1"/>
              </a:solidFill>
              <a:cs typeface="+mn-ea"/>
              <a:sym typeface="+mn-lt"/>
            </a:endParaRPr>
          </a:p>
        </p:txBody>
      </p:sp>
    </p:spTree>
    <p:extLst>
      <p:ext uri="{BB962C8B-B14F-4D97-AF65-F5344CB8AC3E}">
        <p14:creationId xmlns:p14="http://schemas.microsoft.com/office/powerpoint/2010/main" val="2973495231"/>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1500" fill="hold"/>
                                        <p:tgtEl>
                                          <p:spTgt spid="74"/>
                                        </p:tgtEl>
                                        <p:attrNameLst>
                                          <p:attrName>ppt_x</p:attrName>
                                        </p:attrNameLst>
                                      </p:cBhvr>
                                      <p:tavLst>
                                        <p:tav tm="0">
                                          <p:val>
                                            <p:strVal val="1+#ppt_w/2"/>
                                          </p:val>
                                        </p:tav>
                                        <p:tav tm="100000">
                                          <p:val>
                                            <p:strVal val="#ppt_x"/>
                                          </p:val>
                                        </p:tav>
                                      </p:tavLst>
                                    </p:anim>
                                    <p:anim calcmode="lin" valueType="num">
                                      <p:cBhvr additive="base">
                                        <p:cTn id="8" dur="1500" fill="hold"/>
                                        <p:tgtEl>
                                          <p:spTgt spid="74"/>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 fill="hold"/>
                                        <p:tgtEl>
                                          <p:spTgt spid="19"/>
                                        </p:tgtEl>
                                        <p:attrNameLst>
                                          <p:attrName>ppt_w</p:attrName>
                                        </p:attrNameLst>
                                      </p:cBhvr>
                                      <p:tavLst>
                                        <p:tav tm="0">
                                          <p:val>
                                            <p:fltVal val="0"/>
                                          </p:val>
                                        </p:tav>
                                        <p:tav tm="100000">
                                          <p:val>
                                            <p:strVal val="#ppt_w"/>
                                          </p:val>
                                        </p:tav>
                                      </p:tavLst>
                                    </p:anim>
                                    <p:anim calcmode="lin" valueType="num">
                                      <p:cBhvr>
                                        <p:cTn id="18" dur="100" fill="hold"/>
                                        <p:tgtEl>
                                          <p:spTgt spid="19"/>
                                        </p:tgtEl>
                                        <p:attrNameLst>
                                          <p:attrName>ppt_h</p:attrName>
                                        </p:attrNameLst>
                                      </p:cBhvr>
                                      <p:tavLst>
                                        <p:tav tm="0">
                                          <p:val>
                                            <p:fltVal val="0"/>
                                          </p:val>
                                        </p:tav>
                                        <p:tav tm="100000">
                                          <p:val>
                                            <p:strVal val="#ppt_h"/>
                                          </p:val>
                                        </p:tav>
                                      </p:tavLst>
                                    </p:anim>
                                    <p:animEffect transition="in" filter="fade">
                                      <p:cBhvr>
                                        <p:cTn id="19" dur="100"/>
                                        <p:tgtEl>
                                          <p:spTgt spid="19"/>
                                        </p:tgtEl>
                                      </p:cBhvr>
                                    </p:animEffect>
                                  </p:childTnLst>
                                </p:cTn>
                              </p:par>
                              <p:par>
                                <p:cTn id="20" presetID="8" presetClass="emph" presetSubtype="0" fill="hold" nodeType="withEffect">
                                  <p:stCondLst>
                                    <p:cond delay="0"/>
                                  </p:stCondLst>
                                  <p:childTnLst>
                                    <p:animRot by="21600000">
                                      <p:cBhvr>
                                        <p:cTn id="21" dur="2000" fill="hold"/>
                                        <p:tgtEl>
                                          <p:spTgt spid="20"/>
                                        </p:tgtEl>
                                        <p:attrNameLst>
                                          <p:attrName>r</p:attrName>
                                        </p:attrNameLst>
                                      </p:cBhvr>
                                    </p:animRot>
                                  </p:childTnLst>
                                </p:cTn>
                              </p:par>
                              <p:par>
                                <p:cTn id="22" presetID="1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p:tgtEl>
                                          <p:spTgt spid="17"/>
                                        </p:tgtEl>
                                        <p:attrNameLst>
                                          <p:attrName>ppt_x</p:attrName>
                                        </p:attrNameLst>
                                      </p:cBhvr>
                                      <p:tavLst>
                                        <p:tav tm="0">
                                          <p:val>
                                            <p:strVal val="#ppt_x-#ppt_w*1.125000"/>
                                          </p:val>
                                        </p:tav>
                                        <p:tav tm="100000">
                                          <p:val>
                                            <p:strVal val="#ppt_x"/>
                                          </p:val>
                                        </p:tav>
                                      </p:tavLst>
                                    </p:anim>
                                    <p:animEffect transition="in" filter="wipe(right)">
                                      <p:cBhvr>
                                        <p:cTn id="25" dur="500"/>
                                        <p:tgtEl>
                                          <p:spTgt spid="17"/>
                                        </p:tgtEl>
                                      </p:cBhvr>
                                    </p:animEffect>
                                  </p:childTnLst>
                                </p:cTn>
                              </p:par>
                            </p:childTnLst>
                          </p:cTn>
                        </p:par>
                        <p:par>
                          <p:cTn id="26" fill="hold">
                            <p:stCondLst>
                              <p:cond delay="3500"/>
                            </p:stCondLst>
                            <p:childTnLst>
                              <p:par>
                                <p:cTn id="27" presetID="12" presetClass="entr" presetSubtype="8"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p:tgtEl>
                                          <p:spTgt spid="30"/>
                                        </p:tgtEl>
                                        <p:attrNameLst>
                                          <p:attrName>ppt_x</p:attrName>
                                        </p:attrNameLst>
                                      </p:cBhvr>
                                      <p:tavLst>
                                        <p:tav tm="0">
                                          <p:val>
                                            <p:strVal val="#ppt_x-#ppt_w*1.125000"/>
                                          </p:val>
                                        </p:tav>
                                        <p:tav tm="100000">
                                          <p:val>
                                            <p:strVal val="#ppt_x"/>
                                          </p:val>
                                        </p:tav>
                                      </p:tavLst>
                                    </p:anim>
                                    <p:animEffect transition="in" filter="wipe(right)">
                                      <p:cBhvr>
                                        <p:cTn id="30" dur="500"/>
                                        <p:tgtEl>
                                          <p:spTgt spid="30"/>
                                        </p:tgtEl>
                                      </p:cBhvr>
                                    </p:animEffect>
                                  </p:childTnLst>
                                </p:cTn>
                              </p:par>
                              <p:par>
                                <p:cTn id="31" presetID="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4500"/>
                            </p:stCondLst>
                            <p:childTnLst>
                              <p:par>
                                <p:cTn id="36" presetID="23" presetClass="entr" presetSubtype="32" fill="hold" grpId="0" nodeType="afterEffect">
                                  <p:stCondLst>
                                    <p:cond delay="0"/>
                                  </p:stCondLst>
                                  <p:iterate type="lt">
                                    <p:tmPct val="10000"/>
                                  </p:iterate>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strVal val="4*#ppt_w"/>
                                          </p:val>
                                        </p:tav>
                                        <p:tav tm="100000">
                                          <p:val>
                                            <p:strVal val="#ppt_w"/>
                                          </p:val>
                                        </p:tav>
                                      </p:tavLst>
                                    </p:anim>
                                    <p:anim calcmode="lin" valueType="num">
                                      <p:cBhvr>
                                        <p:cTn id="39" dur="500" fill="hold"/>
                                        <p:tgtEl>
                                          <p:spTgt spid="12"/>
                                        </p:tgtEl>
                                        <p:attrNameLst>
                                          <p:attrName>ppt_h</p:attrName>
                                        </p:attrNameLst>
                                      </p:cBhvr>
                                      <p:tavLst>
                                        <p:tav tm="0">
                                          <p:val>
                                            <p:strVal val="4*#ppt_h"/>
                                          </p:val>
                                        </p:tav>
                                        <p:tav tm="100000">
                                          <p:val>
                                            <p:strVal val="#ppt_h"/>
                                          </p:val>
                                        </p:tav>
                                      </p:tavLst>
                                    </p:anim>
                                  </p:childTnLst>
                                </p:cTn>
                              </p:par>
                            </p:childTnLst>
                          </p:cTn>
                        </p:par>
                        <p:par>
                          <p:cTn id="40" fill="hold">
                            <p:stCondLst>
                              <p:cond delay="5250"/>
                            </p:stCondLst>
                            <p:childTnLst>
                              <p:par>
                                <p:cTn id="41" presetID="23" presetClass="entr" presetSubtype="32" fill="hold" grpId="0" nodeType="afterEffect">
                                  <p:stCondLst>
                                    <p:cond delay="0"/>
                                  </p:stCondLst>
                                  <p:iterate type="lt">
                                    <p:tmPct val="10000"/>
                                  </p:iterate>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strVal val="4*#ppt_w"/>
                                          </p:val>
                                        </p:tav>
                                        <p:tav tm="100000">
                                          <p:val>
                                            <p:strVal val="#ppt_w"/>
                                          </p:val>
                                        </p:tav>
                                      </p:tavLst>
                                    </p:anim>
                                    <p:anim calcmode="lin" valueType="num">
                                      <p:cBhvr>
                                        <p:cTn id="44" dur="500" fill="hold"/>
                                        <p:tgtEl>
                                          <p:spTgt spid="13"/>
                                        </p:tgtEl>
                                        <p:attrNameLst>
                                          <p:attrName>ppt_h</p:attrName>
                                        </p:attrNameLst>
                                      </p:cBhvr>
                                      <p:tavLst>
                                        <p:tav tm="0">
                                          <p:val>
                                            <p:strVal val="4*#ppt_h"/>
                                          </p:val>
                                        </p:tav>
                                        <p:tav tm="100000">
                                          <p:val>
                                            <p:strVal val="#ppt_h"/>
                                          </p:val>
                                        </p:tav>
                                      </p:tavLst>
                                    </p:anim>
                                  </p:childTnLst>
                                </p:cTn>
                              </p:par>
                            </p:childTnLst>
                          </p:cTn>
                        </p:par>
                        <p:par>
                          <p:cTn id="45" fill="hold">
                            <p:stCondLst>
                              <p:cond delay="5900"/>
                            </p:stCondLst>
                            <p:childTnLst>
                              <p:par>
                                <p:cTn id="46" presetID="23" presetClass="entr" presetSubtype="32" fill="hold" grpId="0" nodeType="afterEffect">
                                  <p:stCondLst>
                                    <p:cond delay="0"/>
                                  </p:stCondLst>
                                  <p:iterate type="lt">
                                    <p:tmPct val="10000"/>
                                  </p:iterate>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strVal val="4*#ppt_w"/>
                                          </p:val>
                                        </p:tav>
                                        <p:tav tm="100000">
                                          <p:val>
                                            <p:strVal val="#ppt_w"/>
                                          </p:val>
                                        </p:tav>
                                      </p:tavLst>
                                    </p:anim>
                                    <p:anim calcmode="lin" valueType="num">
                                      <p:cBhvr>
                                        <p:cTn id="49" dur="500" fill="hold"/>
                                        <p:tgtEl>
                                          <p:spTgt spid="21"/>
                                        </p:tgtEl>
                                        <p:attrNameLst>
                                          <p:attrName>ppt_h</p:attrName>
                                        </p:attrNameLst>
                                      </p:cBhvr>
                                      <p:tavLst>
                                        <p:tav tm="0">
                                          <p:val>
                                            <p:strVal val="4*#ppt_h"/>
                                          </p:val>
                                        </p:tav>
                                        <p:tav tm="100000">
                                          <p:val>
                                            <p:strVal val="#ppt_h"/>
                                          </p:val>
                                        </p:tav>
                                      </p:tavLst>
                                    </p:anim>
                                  </p:childTnLst>
                                </p:cTn>
                              </p:par>
                            </p:childTnLst>
                          </p:cTn>
                        </p:par>
                        <p:par>
                          <p:cTn id="50" fill="hold">
                            <p:stCondLst>
                              <p:cond delay="6800"/>
                            </p:stCondLst>
                            <p:childTnLst>
                              <p:par>
                                <p:cTn id="51" presetID="23" presetClass="entr" presetSubtype="32" fill="hold" grpId="0" nodeType="afterEffect">
                                  <p:stCondLst>
                                    <p:cond delay="0"/>
                                  </p:stCondLst>
                                  <p:iterate type="lt">
                                    <p:tmPct val="10000"/>
                                  </p:iterate>
                                  <p:childTnLst>
                                    <p:set>
                                      <p:cBhvr>
                                        <p:cTn id="52" dur="1" fill="hold">
                                          <p:stCondLst>
                                            <p:cond delay="0"/>
                                          </p:stCondLst>
                                        </p:cTn>
                                        <p:tgtEl>
                                          <p:spTgt spid="15"/>
                                        </p:tgtEl>
                                        <p:attrNameLst>
                                          <p:attrName>style.visibility</p:attrName>
                                        </p:attrNameLst>
                                      </p:cBhvr>
                                      <p:to>
                                        <p:strVal val="visible"/>
                                      </p:to>
                                    </p:set>
                                    <p:anim calcmode="lin" valueType="num">
                                      <p:cBhvr>
                                        <p:cTn id="53" dur="500" fill="hold"/>
                                        <p:tgtEl>
                                          <p:spTgt spid="15"/>
                                        </p:tgtEl>
                                        <p:attrNameLst>
                                          <p:attrName>ppt_w</p:attrName>
                                        </p:attrNameLst>
                                      </p:cBhvr>
                                      <p:tavLst>
                                        <p:tav tm="0">
                                          <p:val>
                                            <p:strVal val="4*#ppt_w"/>
                                          </p:val>
                                        </p:tav>
                                        <p:tav tm="100000">
                                          <p:val>
                                            <p:strVal val="#ppt_w"/>
                                          </p:val>
                                        </p:tav>
                                      </p:tavLst>
                                    </p:anim>
                                    <p:anim calcmode="lin" valueType="num">
                                      <p:cBhvr>
                                        <p:cTn id="54" dur="500" fill="hold"/>
                                        <p:tgtEl>
                                          <p:spTgt spid="15"/>
                                        </p:tgtEl>
                                        <p:attrNameLst>
                                          <p:attrName>ppt_h</p:attrName>
                                        </p:attrNameLst>
                                      </p:cBhvr>
                                      <p:tavLst>
                                        <p:tav tm="0">
                                          <p:val>
                                            <p:strVal val="4*#ppt_h"/>
                                          </p:val>
                                        </p:tav>
                                        <p:tav tm="100000">
                                          <p:val>
                                            <p:strVal val="#ppt_h"/>
                                          </p:val>
                                        </p:tav>
                                      </p:tavLst>
                                    </p:anim>
                                  </p:childTnLst>
                                </p:cTn>
                              </p:par>
                            </p:childTnLst>
                          </p:cTn>
                        </p:par>
                        <p:par>
                          <p:cTn id="55" fill="hold">
                            <p:stCondLst>
                              <p:cond delay="7450"/>
                            </p:stCondLst>
                            <p:childTnLst>
                              <p:par>
                                <p:cTn id="56" presetID="23" presetClass="entr" presetSubtype="32" fill="hold" grpId="0" nodeType="afterEffect">
                                  <p:stCondLst>
                                    <p:cond delay="0"/>
                                  </p:stCondLst>
                                  <p:iterate type="lt">
                                    <p:tmPct val="10000"/>
                                  </p:iterate>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strVal val="4*#ppt_w"/>
                                          </p:val>
                                        </p:tav>
                                        <p:tav tm="100000">
                                          <p:val>
                                            <p:strVal val="#ppt_w"/>
                                          </p:val>
                                        </p:tav>
                                      </p:tavLst>
                                    </p:anim>
                                    <p:anim calcmode="lin" valueType="num">
                                      <p:cBhvr>
                                        <p:cTn id="59" dur="500" fill="hold"/>
                                        <p:tgtEl>
                                          <p:spTgt spid="16"/>
                                        </p:tgtEl>
                                        <p:attrNameLst>
                                          <p:attrName>ppt_h</p:attrName>
                                        </p:attrNameLst>
                                      </p:cBhvr>
                                      <p:tavLst>
                                        <p:tav tm="0">
                                          <p:val>
                                            <p:strVal val="4*#ppt_h"/>
                                          </p:val>
                                        </p:tav>
                                        <p:tav tm="100000">
                                          <p:val>
                                            <p:strVal val="#ppt_h"/>
                                          </p:val>
                                        </p:tav>
                                      </p:tavLst>
                                    </p:anim>
                                  </p:childTnLst>
                                </p:cTn>
                              </p:par>
                            </p:childTnLst>
                          </p:cTn>
                        </p:par>
                        <p:par>
                          <p:cTn id="60" fill="hold">
                            <p:stCondLst>
                              <p:cond delay="8100"/>
                            </p:stCondLst>
                            <p:childTnLst>
                              <p:par>
                                <p:cTn id="61" presetID="23" presetClass="entr" presetSubtype="32" fill="hold" grpId="0" nodeType="afterEffect">
                                  <p:stCondLst>
                                    <p:cond delay="0"/>
                                  </p:stCondLst>
                                  <p:iterate type="lt">
                                    <p:tmPct val="10000"/>
                                  </p:iterate>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strVal val="4*#ppt_w"/>
                                          </p:val>
                                        </p:tav>
                                        <p:tav tm="100000">
                                          <p:val>
                                            <p:strVal val="#ppt_w"/>
                                          </p:val>
                                        </p:tav>
                                      </p:tavLst>
                                    </p:anim>
                                    <p:anim calcmode="lin" valueType="num">
                                      <p:cBhvr>
                                        <p:cTn id="64" dur="500" fill="hold"/>
                                        <p:tgtEl>
                                          <p:spTgt spid="1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7" grpId="0" animBg="1"/>
      <p:bldP spid="19" grpId="0" animBg="1"/>
      <p:bldP spid="12" grpId="0"/>
      <p:bldP spid="13" grpId="0"/>
      <p:bldP spid="15" grpId="0"/>
      <p:bldP spid="16" grpId="0"/>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131597" y="1495724"/>
            <a:ext cx="1316653" cy="955957"/>
            <a:chOff x="6935916" y="343637"/>
            <a:chExt cx="1713877" cy="1135367"/>
          </a:xfrm>
        </p:grpSpPr>
        <p:pic>
          <p:nvPicPr>
            <p:cNvPr id="35" name="Picture 4" descr="C:\Users\Administrator\Desktop\线稿长城1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3"/>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flipH="1">
            <a:off x="-345652" y="5720243"/>
            <a:ext cx="3535776" cy="1341561"/>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圆角 1"/>
          <p:cNvSpPr/>
          <p:nvPr/>
        </p:nvSpPr>
        <p:spPr>
          <a:xfrm>
            <a:off x="766614" y="1958227"/>
            <a:ext cx="7850689" cy="600224"/>
          </a:xfrm>
          <a:prstGeom prst="roundRect">
            <a:avLst>
              <a:gd name="adj" fmla="val 48749"/>
            </a:avLst>
          </a:prstGeom>
          <a:solidFill>
            <a:srgbClr val="FEE4C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5" name="文本框 24"/>
          <p:cNvSpPr txBox="1"/>
          <p:nvPr/>
        </p:nvSpPr>
        <p:spPr>
          <a:xfrm>
            <a:off x="1855901" y="2076253"/>
            <a:ext cx="6083717" cy="400110"/>
          </a:xfrm>
          <a:prstGeom prst="rect">
            <a:avLst/>
          </a:prstGeom>
          <a:noFill/>
        </p:spPr>
        <p:txBody>
          <a:bodyPr wrap="none" rtlCol="0">
            <a:spAutoFit/>
          </a:bodyPr>
          <a:lstStyle/>
          <a:p>
            <a:r>
              <a:rPr lang="zh-CN" altLang="en-US" sz="2000" b="1" dirty="0">
                <a:solidFill>
                  <a:srgbClr val="C00000"/>
                </a:solidFill>
                <a:cs typeface="+mn-ea"/>
                <a:sym typeface="+mn-lt"/>
              </a:rPr>
              <a:t>各级党委（党组）要加强对</a:t>
            </a:r>
            <a:r>
              <a:rPr lang="en-US" altLang="zh-CN" sz="2000" b="1" dirty="0">
                <a:solidFill>
                  <a:srgbClr val="C00000"/>
                </a:solidFill>
                <a:cs typeface="+mn-ea"/>
                <a:sym typeface="+mn-lt"/>
              </a:rPr>
              <a:t>《</a:t>
            </a:r>
            <a:r>
              <a:rPr lang="zh-CN" altLang="en-US" sz="2000" b="1" dirty="0">
                <a:solidFill>
                  <a:srgbClr val="C00000"/>
                </a:solidFill>
                <a:cs typeface="+mn-ea"/>
                <a:sym typeface="+mn-lt"/>
              </a:rPr>
              <a:t>条例</a:t>
            </a:r>
            <a:r>
              <a:rPr lang="en-US" altLang="zh-CN" sz="2000" b="1" dirty="0">
                <a:solidFill>
                  <a:srgbClr val="C00000"/>
                </a:solidFill>
                <a:cs typeface="+mn-ea"/>
                <a:sym typeface="+mn-lt"/>
              </a:rPr>
              <a:t>》</a:t>
            </a:r>
            <a:r>
              <a:rPr lang="zh-CN" altLang="en-US" sz="2000" b="1" dirty="0">
                <a:solidFill>
                  <a:srgbClr val="C00000"/>
                </a:solidFill>
                <a:cs typeface="+mn-ea"/>
                <a:sym typeface="+mn-lt"/>
              </a:rPr>
              <a:t>实施的组织领导</a:t>
            </a:r>
          </a:p>
        </p:txBody>
      </p:sp>
      <p:sp>
        <p:nvSpPr>
          <p:cNvPr id="12" name="1">
            <a:extLst>
              <a:ext uri="{FF2B5EF4-FFF2-40B4-BE49-F238E27FC236}">
                <a16:creationId xmlns="" xmlns:a16="http://schemas.microsoft.com/office/drawing/2014/main" id="{701E99AC-5F03-43B4-81E0-C2D87E8D4288}"/>
              </a:ext>
            </a:extLst>
          </p:cNvPr>
          <p:cNvSpPr/>
          <p:nvPr/>
        </p:nvSpPr>
        <p:spPr>
          <a:xfrm>
            <a:off x="3678693" y="3054107"/>
            <a:ext cx="1907386" cy="738665"/>
          </a:xfrm>
          <a:prstGeom prst="foldedCorner">
            <a:avLst/>
          </a:prstGeom>
          <a:ln/>
        </p:spPr>
        <p:style>
          <a:lnRef idx="3">
            <a:schemeClr val="lt1"/>
          </a:lnRef>
          <a:fillRef idx="1">
            <a:schemeClr val="accent1"/>
          </a:fillRef>
          <a:effectRef idx="1">
            <a:schemeClr val="accent1"/>
          </a:effectRef>
          <a:fontRef idx="minor">
            <a:schemeClr val="lt1"/>
          </a:fontRef>
        </p:style>
        <p:txBody>
          <a:bodyPr rot="0" spcFirstLastPara="0" vert="horz" wrap="none" lIns="45720" tIns="22860" rIns="45720" bIns="2286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cs typeface="+mn-ea"/>
                <a:sym typeface="+mn-lt"/>
              </a:rPr>
              <a:t>要抓好</a:t>
            </a:r>
          </a:p>
        </p:txBody>
      </p:sp>
      <p:sp>
        <p:nvSpPr>
          <p:cNvPr id="13" name="1">
            <a:extLst>
              <a:ext uri="{FF2B5EF4-FFF2-40B4-BE49-F238E27FC236}">
                <a16:creationId xmlns="" xmlns:a16="http://schemas.microsoft.com/office/drawing/2014/main" id="{89A85D01-0832-4BDB-95EA-D0078A7FA183}"/>
              </a:ext>
            </a:extLst>
          </p:cNvPr>
          <p:cNvSpPr/>
          <p:nvPr/>
        </p:nvSpPr>
        <p:spPr>
          <a:xfrm>
            <a:off x="3678693" y="4192099"/>
            <a:ext cx="1907386" cy="738665"/>
          </a:xfrm>
          <a:prstGeom prst="foldedCorner">
            <a:avLst/>
          </a:prstGeom>
          <a:ln/>
        </p:spPr>
        <p:style>
          <a:lnRef idx="3">
            <a:schemeClr val="lt1"/>
          </a:lnRef>
          <a:fillRef idx="1">
            <a:schemeClr val="accent1"/>
          </a:fillRef>
          <a:effectRef idx="1">
            <a:schemeClr val="accent1"/>
          </a:effectRef>
          <a:fontRef idx="minor">
            <a:schemeClr val="lt1"/>
          </a:fontRef>
        </p:style>
        <p:txBody>
          <a:bodyPr rot="0" spcFirstLastPara="0" vert="horz" wrap="none" lIns="45720" tIns="22860" rIns="45720" bIns="2286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cs typeface="+mn-ea"/>
                <a:sym typeface="+mn-lt"/>
              </a:rPr>
              <a:t>要加强</a:t>
            </a:r>
          </a:p>
        </p:txBody>
      </p:sp>
      <p:sp>
        <p:nvSpPr>
          <p:cNvPr id="14" name="1">
            <a:extLst>
              <a:ext uri="{FF2B5EF4-FFF2-40B4-BE49-F238E27FC236}">
                <a16:creationId xmlns="" xmlns:a16="http://schemas.microsoft.com/office/drawing/2014/main" id="{61EAD1D2-EB78-428D-A0EE-0CCAA41DD646}"/>
              </a:ext>
            </a:extLst>
          </p:cNvPr>
          <p:cNvSpPr/>
          <p:nvPr/>
        </p:nvSpPr>
        <p:spPr>
          <a:xfrm>
            <a:off x="3654032" y="5330091"/>
            <a:ext cx="1907386" cy="651454"/>
          </a:xfrm>
          <a:prstGeom prst="foldedCorner">
            <a:avLst/>
          </a:prstGeom>
          <a:ln/>
        </p:spPr>
        <p:style>
          <a:lnRef idx="3">
            <a:schemeClr val="lt1"/>
          </a:lnRef>
          <a:fillRef idx="1">
            <a:schemeClr val="accent1"/>
          </a:fillRef>
          <a:effectRef idx="1">
            <a:schemeClr val="accent1"/>
          </a:effectRef>
          <a:fontRef idx="minor">
            <a:schemeClr val="lt1"/>
          </a:fontRef>
        </p:style>
        <p:txBody>
          <a:bodyPr rot="0" spcFirstLastPara="0" vert="horz" wrap="none" lIns="45720" tIns="22860" rIns="45720" bIns="2286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cs typeface="+mn-ea"/>
                <a:sym typeface="+mn-lt"/>
              </a:rPr>
              <a:t>要加强</a:t>
            </a:r>
          </a:p>
        </p:txBody>
      </p:sp>
      <p:sp>
        <p:nvSpPr>
          <p:cNvPr id="19" name="矩形 18">
            <a:extLst>
              <a:ext uri="{FF2B5EF4-FFF2-40B4-BE49-F238E27FC236}">
                <a16:creationId xmlns="" xmlns:a16="http://schemas.microsoft.com/office/drawing/2014/main" id="{F4355864-5EEC-476A-9888-802756E924ED}"/>
              </a:ext>
            </a:extLst>
          </p:cNvPr>
          <p:cNvSpPr/>
          <p:nvPr/>
        </p:nvSpPr>
        <p:spPr>
          <a:xfrm>
            <a:off x="5951190" y="5376545"/>
            <a:ext cx="3252237" cy="523220"/>
          </a:xfrm>
          <a:prstGeom prst="rect">
            <a:avLst/>
          </a:prstGeom>
        </p:spPr>
        <p:txBody>
          <a:bodyPr wrap="square">
            <a:spAutoFit/>
          </a:bodyPr>
          <a:lstStyle/>
          <a:p>
            <a:r>
              <a:rPr lang="zh-CN" altLang="en-US" sz="1400" dirty="0">
                <a:cs typeface="+mn-ea"/>
                <a:sym typeface="+mn-lt"/>
              </a:rPr>
              <a:t>要加强督促落实，确保《条例》各项规定要求落到实处。</a:t>
            </a:r>
          </a:p>
        </p:txBody>
      </p:sp>
      <p:sp>
        <p:nvSpPr>
          <p:cNvPr id="20" name="矩形 19">
            <a:extLst>
              <a:ext uri="{FF2B5EF4-FFF2-40B4-BE49-F238E27FC236}">
                <a16:creationId xmlns="" xmlns:a16="http://schemas.microsoft.com/office/drawing/2014/main" id="{449E85C8-9A23-4028-A15E-A04DD22969D0}"/>
              </a:ext>
            </a:extLst>
          </p:cNvPr>
          <p:cNvSpPr/>
          <p:nvPr/>
        </p:nvSpPr>
        <p:spPr>
          <a:xfrm>
            <a:off x="5937056" y="3087759"/>
            <a:ext cx="4692244" cy="738664"/>
          </a:xfrm>
          <a:prstGeom prst="rect">
            <a:avLst/>
          </a:prstGeom>
        </p:spPr>
        <p:txBody>
          <a:bodyPr wrap="square">
            <a:spAutoFit/>
          </a:bodyPr>
          <a:lstStyle/>
          <a:p>
            <a:r>
              <a:rPr lang="zh-CN" altLang="en-US" sz="1400" dirty="0">
                <a:cs typeface="+mn-ea"/>
                <a:sym typeface="+mn-lt"/>
              </a:rPr>
              <a:t>要抓好《条例》的宣传解读和学习培训，使各级党组织和广大党员深入领会《条例》精神，全面掌握《条例》内容，增强贯彻执行《条例》的思想自觉和行动自觉。</a:t>
            </a:r>
          </a:p>
        </p:txBody>
      </p:sp>
      <p:sp>
        <p:nvSpPr>
          <p:cNvPr id="21" name="矩形 20">
            <a:extLst>
              <a:ext uri="{FF2B5EF4-FFF2-40B4-BE49-F238E27FC236}">
                <a16:creationId xmlns="" xmlns:a16="http://schemas.microsoft.com/office/drawing/2014/main" id="{BB1F756A-B15C-4489-940E-EAAE81766DA8}"/>
              </a:ext>
            </a:extLst>
          </p:cNvPr>
          <p:cNvSpPr/>
          <p:nvPr/>
        </p:nvSpPr>
        <p:spPr>
          <a:xfrm>
            <a:off x="5951190" y="4319836"/>
            <a:ext cx="4496719" cy="523220"/>
          </a:xfrm>
          <a:prstGeom prst="rect">
            <a:avLst/>
          </a:prstGeom>
        </p:spPr>
        <p:txBody>
          <a:bodyPr wrap="square">
            <a:spAutoFit/>
          </a:bodyPr>
          <a:lstStyle/>
          <a:p>
            <a:r>
              <a:rPr lang="zh-CN" altLang="en-US" sz="1400" dirty="0">
                <a:cs typeface="+mn-ea"/>
                <a:sym typeface="+mn-lt"/>
              </a:rPr>
              <a:t>要加强对党员领导干部的培训，提高抓好党支部工作、推动党支部建设的本领。</a:t>
            </a:r>
          </a:p>
        </p:txBody>
      </p:sp>
      <p:sp>
        <p:nvSpPr>
          <p:cNvPr id="27" name="椭圆 26">
            <a:extLst>
              <a:ext uri="{FF2B5EF4-FFF2-40B4-BE49-F238E27FC236}">
                <a16:creationId xmlns="" xmlns:a16="http://schemas.microsoft.com/office/drawing/2014/main" id="{D97975B0-9DE2-42E3-A47E-03D67FECC936}"/>
              </a:ext>
            </a:extLst>
          </p:cNvPr>
          <p:cNvSpPr/>
          <p:nvPr/>
        </p:nvSpPr>
        <p:spPr>
          <a:xfrm>
            <a:off x="982638" y="3457091"/>
            <a:ext cx="2011485" cy="1935772"/>
          </a:xfrm>
          <a:prstGeom prst="ellipse">
            <a:avLst/>
          </a:prstGeom>
          <a:solidFill>
            <a:srgbClr val="9B0D13"/>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zh-CN" altLang="en-US" b="1" dirty="0">
                <a:solidFill>
                  <a:prstClr val="white"/>
                </a:solidFill>
                <a:cs typeface="+mn-ea"/>
                <a:sym typeface="+mn-lt"/>
              </a:rPr>
              <a:t>会议要求</a:t>
            </a:r>
            <a:endParaRPr lang="en-US" altLang="zh-CN" b="1" dirty="0">
              <a:solidFill>
                <a:prstClr val="white"/>
              </a:solidFill>
              <a:cs typeface="+mn-ea"/>
              <a:sym typeface="+mn-lt"/>
            </a:endParaRPr>
          </a:p>
        </p:txBody>
      </p:sp>
      <p:sp>
        <p:nvSpPr>
          <p:cNvPr id="28" name="矩形 27">
            <a:extLst>
              <a:ext uri="{FF2B5EF4-FFF2-40B4-BE49-F238E27FC236}">
                <a16:creationId xmlns="" xmlns:a16="http://schemas.microsoft.com/office/drawing/2014/main" id="{96BB5D92-E1F0-4ACD-8361-1D999C8E87BC}"/>
              </a:ext>
            </a:extLst>
          </p:cNvPr>
          <p:cNvSpPr/>
          <p:nvPr/>
        </p:nvSpPr>
        <p:spPr>
          <a:xfrm>
            <a:off x="1270670" y="617564"/>
            <a:ext cx="4392487" cy="344325"/>
          </a:xfrm>
          <a:prstGeom prst="rect">
            <a:avLst/>
          </a:prstGeom>
        </p:spPr>
        <p:txBody>
          <a:bodyPr wrap="square">
            <a:spAutoFit/>
          </a:bodyPr>
          <a:lstStyle/>
          <a:p>
            <a:pPr algn="dist">
              <a:lnSpc>
                <a:spcPct val="110000"/>
              </a:lnSpc>
            </a:pPr>
            <a:r>
              <a:rPr lang="zh-CN" altLang="en-US" sz="1600" b="1" spc="-1000" dirty="0">
                <a:solidFill>
                  <a:schemeClr val="accent1"/>
                </a:solidFill>
                <a:cs typeface="+mn-ea"/>
                <a:sym typeface="+mn-lt"/>
              </a:rPr>
              <a:t>《中国共产党支部工作条例（试行）》</a:t>
            </a:r>
            <a:endParaRPr lang="en-US" altLang="zh-CN" sz="2800" b="1" dirty="0">
              <a:ln w="3175">
                <a:noFill/>
              </a:ln>
              <a:solidFill>
                <a:schemeClr val="accent1"/>
              </a:solidFill>
              <a:cs typeface="+mn-ea"/>
              <a:sym typeface="+mn-lt"/>
            </a:endParaRPr>
          </a:p>
        </p:txBody>
      </p:sp>
    </p:spTree>
    <p:extLst>
      <p:ext uri="{BB962C8B-B14F-4D97-AF65-F5344CB8AC3E}">
        <p14:creationId xmlns:p14="http://schemas.microsoft.com/office/powerpoint/2010/main" val="268011274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1000" fill="hold"/>
                                        <p:tgtEl>
                                          <p:spTgt spid="39"/>
                                        </p:tgtEl>
                                        <p:attrNameLst>
                                          <p:attrName>ppt_x</p:attrName>
                                        </p:attrNameLst>
                                      </p:cBhvr>
                                      <p:tavLst>
                                        <p:tav tm="0">
                                          <p:val>
                                            <p:strVal val="#ppt_x"/>
                                          </p:val>
                                        </p:tav>
                                        <p:tav tm="100000">
                                          <p:val>
                                            <p:strVal val="#ppt_x"/>
                                          </p:val>
                                        </p:tav>
                                      </p:tavLst>
                                    </p:anim>
                                    <p:anim calcmode="lin" valueType="num">
                                      <p:cBhvr additive="base">
                                        <p:cTn id="14" dur="1000" fill="hold"/>
                                        <p:tgtEl>
                                          <p:spTgt spid="39"/>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6"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1200" fill="hold"/>
                                        <p:tgtEl>
                                          <p:spTgt spid="34"/>
                                        </p:tgtEl>
                                        <p:attrNameLst>
                                          <p:attrName>ppt_x</p:attrName>
                                        </p:attrNameLst>
                                      </p:cBhvr>
                                      <p:tavLst>
                                        <p:tav tm="0">
                                          <p:val>
                                            <p:strVal val="1+#ppt_w/2"/>
                                          </p:val>
                                        </p:tav>
                                        <p:tav tm="100000">
                                          <p:val>
                                            <p:strVal val="#ppt_x"/>
                                          </p:val>
                                        </p:tav>
                                      </p:tavLst>
                                    </p:anim>
                                    <p:anim calcmode="lin" valueType="num">
                                      <p:cBhvr additive="base">
                                        <p:cTn id="19" dur="1200" fill="hold"/>
                                        <p:tgtEl>
                                          <p:spTgt spid="34"/>
                                        </p:tgtEl>
                                        <p:attrNameLst>
                                          <p:attrName>ppt_y</p:attrName>
                                        </p:attrNameLst>
                                      </p:cBhvr>
                                      <p:tavLst>
                                        <p:tav tm="0">
                                          <p:val>
                                            <p:strVal val="1+#ppt_h/2"/>
                                          </p:val>
                                        </p:tav>
                                        <p:tav tm="100000">
                                          <p:val>
                                            <p:strVal val="#ppt_y"/>
                                          </p:val>
                                        </p:tav>
                                      </p:tavLst>
                                    </p:anim>
                                  </p:childTnLst>
                                </p:cTn>
                              </p:par>
                            </p:childTnLst>
                          </p:cTn>
                        </p:par>
                        <p:par>
                          <p:cTn id="20" fill="hold">
                            <p:stCondLst>
                              <p:cond delay="2200"/>
                            </p:stCondLst>
                            <p:childTnLst>
                              <p:par>
                                <p:cTn id="21" presetID="49" presetClass="entr" presetSubtype="0" decel="10000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360"/>
                                          </p:val>
                                        </p:tav>
                                        <p:tav tm="100000">
                                          <p:val>
                                            <p:fltVal val="0"/>
                                          </p:val>
                                        </p:tav>
                                      </p:tavLst>
                                    </p:anim>
                                    <p:animEffect transition="in" filter="fade">
                                      <p:cBhvr>
                                        <p:cTn id="26" dur="1000"/>
                                        <p:tgtEl>
                                          <p:spTgt spid="12"/>
                                        </p:tgtEl>
                                      </p:cBhvr>
                                    </p:animEffect>
                                  </p:childTnLst>
                                </p:cTn>
                              </p:par>
                            </p:childTnLst>
                          </p:cTn>
                        </p:par>
                        <p:par>
                          <p:cTn id="27" fill="hold">
                            <p:stCondLst>
                              <p:cond delay="3200"/>
                            </p:stCondLst>
                            <p:childTnLst>
                              <p:par>
                                <p:cTn id="28" presetID="49" presetClass="entr" presetSubtype="0" decel="10000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360"/>
                                          </p:val>
                                        </p:tav>
                                        <p:tav tm="100000">
                                          <p:val>
                                            <p:fltVal val="0"/>
                                          </p:val>
                                        </p:tav>
                                      </p:tavLst>
                                    </p:anim>
                                    <p:animEffect transition="in" filter="fade">
                                      <p:cBhvr>
                                        <p:cTn id="33" dur="1000"/>
                                        <p:tgtEl>
                                          <p:spTgt spid="13"/>
                                        </p:tgtEl>
                                      </p:cBhvr>
                                    </p:animEffect>
                                  </p:childTnLst>
                                </p:cTn>
                              </p:par>
                            </p:childTnLst>
                          </p:cTn>
                        </p:par>
                        <p:par>
                          <p:cTn id="34" fill="hold">
                            <p:stCondLst>
                              <p:cond delay="4200"/>
                            </p:stCondLst>
                            <p:childTnLst>
                              <p:par>
                                <p:cTn id="35" presetID="49" presetClass="entr" presetSubtype="0"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360"/>
                                          </p:val>
                                        </p:tav>
                                        <p:tav tm="100000">
                                          <p:val>
                                            <p:fltVal val="0"/>
                                          </p:val>
                                        </p:tav>
                                      </p:tavLst>
                                    </p:anim>
                                    <p:animEffect transition="in" filter="fade">
                                      <p:cBhvr>
                                        <p:cTn id="40" dur="1000"/>
                                        <p:tgtEl>
                                          <p:spTgt spid="14"/>
                                        </p:tgtEl>
                                      </p:cBhvr>
                                    </p:animEffect>
                                  </p:childTnLst>
                                </p:cTn>
                              </p:par>
                            </p:childTnLst>
                          </p:cTn>
                        </p:par>
                        <p:par>
                          <p:cTn id="41" fill="hold">
                            <p:stCondLst>
                              <p:cond delay="5200"/>
                            </p:stCondLst>
                            <p:childTnLst>
                              <p:par>
                                <p:cTn id="42" presetID="10"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par>
                          <p:cTn id="45" fill="hold">
                            <p:stCondLst>
                              <p:cond delay="9250"/>
                            </p:stCondLst>
                            <p:childTnLst>
                              <p:par>
                                <p:cTn id="46" presetID="10" presetClass="entr" presetSubtype="0" fill="hold" grpId="0" nodeType="afterEffect">
                                  <p:stCondLst>
                                    <p:cond delay="0"/>
                                  </p:stCondLst>
                                  <p:iterate type="lt">
                                    <p:tmPct val="10000"/>
                                  </p:iterate>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11450"/>
                            </p:stCondLst>
                            <p:childTnLst>
                              <p:par>
                                <p:cTn id="50" presetID="10" presetClass="entr" presetSubtype="0" fill="hold" grpId="0" nodeType="afterEffect">
                                  <p:stCondLst>
                                    <p:cond delay="0"/>
                                  </p:stCondLst>
                                  <p:iterate type="lt">
                                    <p:tmPct val="10000"/>
                                  </p:iterate>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p:tgtEl>
                                          <p:spTgt spid="27"/>
                                        </p:tgtEl>
                                        <p:attrNameLst>
                                          <p:attrName>ppt_x</p:attrName>
                                        </p:attrNameLst>
                                      </p:cBhvr>
                                      <p:tavLst>
                                        <p:tav tm="0">
                                          <p:val>
                                            <p:strVal val="#ppt_x-#ppt_w*1.125000"/>
                                          </p:val>
                                        </p:tav>
                                        <p:tav tm="100000">
                                          <p:val>
                                            <p:strVal val="#ppt_x"/>
                                          </p:val>
                                        </p:tav>
                                      </p:tavLst>
                                    </p:anim>
                                    <p:animEffect transition="in" filter="wipe(right)">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2" grpId="0" bldLvl="0" animBg="1"/>
      <p:bldP spid="13" grpId="0" bldLvl="0" animBg="1"/>
      <p:bldP spid="14" grpId="0" bldLvl="0" animBg="1"/>
      <p:bldP spid="19" grpId="0"/>
      <p:bldP spid="20" grpId="0"/>
      <p:bldP spid="21" grpId="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131597" y="1495724"/>
            <a:ext cx="1316653" cy="955957"/>
            <a:chOff x="6935916" y="343637"/>
            <a:chExt cx="1713877" cy="1135367"/>
          </a:xfrm>
        </p:grpSpPr>
        <p:pic>
          <p:nvPicPr>
            <p:cNvPr id="35" name="Picture 4" descr="C:\Users\Administrator\Desktop\线稿长城1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Users\Administrator\Desktop\线稿长城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3"/>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flipH="1">
            <a:off x="-345652" y="5720243"/>
            <a:ext cx="3535776" cy="1341561"/>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圆角 1"/>
          <p:cNvSpPr/>
          <p:nvPr/>
        </p:nvSpPr>
        <p:spPr>
          <a:xfrm>
            <a:off x="3646025" y="1845618"/>
            <a:ext cx="4898361" cy="600224"/>
          </a:xfrm>
          <a:prstGeom prst="roundRect">
            <a:avLst>
              <a:gd name="adj" fmla="val 48749"/>
            </a:avLst>
          </a:prstGeom>
          <a:solidFill>
            <a:srgbClr val="FEE4C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5" name="文本框 24"/>
          <p:cNvSpPr txBox="1"/>
          <p:nvPr/>
        </p:nvSpPr>
        <p:spPr>
          <a:xfrm>
            <a:off x="3868631" y="1932740"/>
            <a:ext cx="4457913" cy="400110"/>
          </a:xfrm>
          <a:prstGeom prst="rect">
            <a:avLst/>
          </a:prstGeom>
          <a:noFill/>
        </p:spPr>
        <p:txBody>
          <a:bodyPr wrap="square" rtlCol="0">
            <a:spAutoFit/>
          </a:bodyPr>
          <a:lstStyle/>
          <a:p>
            <a:pPr algn="dist"/>
            <a:r>
              <a:rPr lang="zh-CN" altLang="en-US" sz="2000" b="1" dirty="0">
                <a:solidFill>
                  <a:srgbClr val="C00000"/>
                </a:solidFill>
                <a:cs typeface="+mn-ea"/>
                <a:sym typeface="+mn-lt"/>
              </a:rPr>
              <a:t>制定实施好干部教育培训规划</a:t>
            </a:r>
          </a:p>
        </p:txBody>
      </p:sp>
      <p:sp>
        <p:nvSpPr>
          <p:cNvPr id="26" name="文本框 25"/>
          <p:cNvSpPr txBox="1"/>
          <p:nvPr/>
        </p:nvSpPr>
        <p:spPr>
          <a:xfrm>
            <a:off x="2105125" y="3455392"/>
            <a:ext cx="7980161" cy="2308324"/>
          </a:xfrm>
          <a:prstGeom prst="rect">
            <a:avLst/>
          </a:prstGeom>
          <a:noFill/>
        </p:spPr>
        <p:txBody>
          <a:bodyPr wrap="square" rtlCol="0">
            <a:spAutoFit/>
          </a:bodyPr>
          <a:lstStyle/>
          <a:p>
            <a:pPr>
              <a:lnSpc>
                <a:spcPct val="150000"/>
              </a:lnSpc>
            </a:pPr>
            <a:r>
              <a:rPr lang="zh-CN" altLang="en-US" sz="1600" dirty="0">
                <a:solidFill>
                  <a:srgbClr val="C00000"/>
                </a:solidFill>
                <a:cs typeface="+mn-ea"/>
                <a:sym typeface="+mn-lt"/>
              </a:rPr>
              <a:t> 干部教育培训是干部队伍建设的先导性、基础性、战略性工程，在进行伟大斗争、建设伟大工程、推进伟大事业、实现伟大梦想中具有不可替代的重要地位和作用。</a:t>
            </a:r>
            <a:endParaRPr lang="en-US" altLang="zh-CN" sz="1600" dirty="0">
              <a:solidFill>
                <a:srgbClr val="C00000"/>
              </a:solidFill>
              <a:cs typeface="+mn-ea"/>
              <a:sym typeface="+mn-lt"/>
            </a:endParaRPr>
          </a:p>
          <a:p>
            <a:pPr>
              <a:lnSpc>
                <a:spcPct val="150000"/>
              </a:lnSpc>
            </a:pPr>
            <a:endParaRPr lang="en-US" altLang="zh-CN" sz="1600" dirty="0">
              <a:solidFill>
                <a:srgbClr val="C00000"/>
              </a:solidFill>
              <a:cs typeface="+mn-ea"/>
              <a:sym typeface="+mn-lt"/>
            </a:endParaRPr>
          </a:p>
          <a:p>
            <a:pPr>
              <a:lnSpc>
                <a:spcPct val="150000"/>
              </a:lnSpc>
            </a:pPr>
            <a:r>
              <a:rPr lang="zh-CN" altLang="en-US" sz="1600" dirty="0">
                <a:solidFill>
                  <a:srgbClr val="C00000"/>
                </a:solidFill>
                <a:cs typeface="+mn-ea"/>
                <a:sym typeface="+mn-lt"/>
              </a:rPr>
              <a:t> 制定实施好干部教育培训规划是全党的一件大事，对贯彻落实新时代党的建设总要求和新时代党的组织路线、培养造就忠诚干净担当的高素质专业化干部队伍、确保党的事业后继有人具有重大而深远的意义。</a:t>
            </a:r>
            <a:endParaRPr lang="en-US" altLang="zh-CN" sz="1600" dirty="0">
              <a:solidFill>
                <a:srgbClr val="C00000"/>
              </a:solidFill>
              <a:cs typeface="+mn-ea"/>
              <a:sym typeface="+mn-lt"/>
            </a:endParaRPr>
          </a:p>
        </p:txBody>
      </p:sp>
      <p:sp>
        <p:nvSpPr>
          <p:cNvPr id="12" name="箭头: 五边形 11">
            <a:extLst>
              <a:ext uri="{FF2B5EF4-FFF2-40B4-BE49-F238E27FC236}">
                <a16:creationId xmlns="" xmlns:a16="http://schemas.microsoft.com/office/drawing/2014/main" id="{2E13524B-DD85-4466-9E9C-59621B32C0C3}"/>
              </a:ext>
            </a:extLst>
          </p:cNvPr>
          <p:cNvSpPr/>
          <p:nvPr/>
        </p:nvSpPr>
        <p:spPr>
          <a:xfrm>
            <a:off x="2214031" y="2855306"/>
            <a:ext cx="2011485" cy="547678"/>
          </a:xfrm>
          <a:prstGeom prst="homePlate">
            <a:avLst/>
          </a:prstGeom>
          <a:solidFill>
            <a:srgbClr val="CC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zh-CN" altLang="en-US" b="1" dirty="0">
                <a:solidFill>
                  <a:prstClr val="white"/>
                </a:solidFill>
                <a:cs typeface="+mn-ea"/>
                <a:sym typeface="+mn-lt"/>
              </a:rPr>
              <a:t>会议指出</a:t>
            </a:r>
          </a:p>
        </p:txBody>
      </p:sp>
      <p:sp>
        <p:nvSpPr>
          <p:cNvPr id="13" name="矩形 12">
            <a:extLst>
              <a:ext uri="{FF2B5EF4-FFF2-40B4-BE49-F238E27FC236}">
                <a16:creationId xmlns="" xmlns:a16="http://schemas.microsoft.com/office/drawing/2014/main" id="{C9785ED3-D822-4821-AE09-305237786F9B}"/>
              </a:ext>
            </a:extLst>
          </p:cNvPr>
          <p:cNvSpPr/>
          <p:nvPr/>
        </p:nvSpPr>
        <p:spPr>
          <a:xfrm>
            <a:off x="1270670" y="617564"/>
            <a:ext cx="4392487" cy="344325"/>
          </a:xfrm>
          <a:prstGeom prst="rect">
            <a:avLst/>
          </a:prstGeom>
        </p:spPr>
        <p:txBody>
          <a:bodyPr wrap="square">
            <a:spAutoFit/>
          </a:bodyPr>
          <a:lstStyle/>
          <a:p>
            <a:pPr algn="dist">
              <a:lnSpc>
                <a:spcPct val="110000"/>
              </a:lnSpc>
            </a:pPr>
            <a:r>
              <a:rPr lang="zh-CN" altLang="en-US" sz="1600" b="1" spc="-1000" dirty="0">
                <a:solidFill>
                  <a:schemeClr val="accent1"/>
                </a:solidFill>
                <a:cs typeface="+mn-ea"/>
                <a:sym typeface="+mn-lt"/>
              </a:rPr>
              <a:t>《中国共产党支部工作条例（试行）》</a:t>
            </a:r>
            <a:endParaRPr lang="en-US" altLang="zh-CN" sz="2800" b="1" dirty="0">
              <a:ln w="3175">
                <a:noFill/>
              </a:ln>
              <a:solidFill>
                <a:schemeClr val="accent1"/>
              </a:solidFill>
              <a:cs typeface="+mn-ea"/>
              <a:sym typeface="+mn-lt"/>
            </a:endParaRPr>
          </a:p>
        </p:txBody>
      </p:sp>
    </p:spTree>
    <p:extLst>
      <p:ext uri="{BB962C8B-B14F-4D97-AF65-F5344CB8AC3E}">
        <p14:creationId xmlns:p14="http://schemas.microsoft.com/office/powerpoint/2010/main" val="147488814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1000" fill="hold"/>
                                        <p:tgtEl>
                                          <p:spTgt spid="39"/>
                                        </p:tgtEl>
                                        <p:attrNameLst>
                                          <p:attrName>ppt_x</p:attrName>
                                        </p:attrNameLst>
                                      </p:cBhvr>
                                      <p:tavLst>
                                        <p:tav tm="0">
                                          <p:val>
                                            <p:strVal val="#ppt_x"/>
                                          </p:val>
                                        </p:tav>
                                        <p:tav tm="100000">
                                          <p:val>
                                            <p:strVal val="#ppt_x"/>
                                          </p:val>
                                        </p:tav>
                                      </p:tavLst>
                                    </p:anim>
                                    <p:anim calcmode="lin" valueType="num">
                                      <p:cBhvr additive="base">
                                        <p:cTn id="14" dur="1000" fill="hold"/>
                                        <p:tgtEl>
                                          <p:spTgt spid="39"/>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6"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1200" fill="hold"/>
                                        <p:tgtEl>
                                          <p:spTgt spid="34"/>
                                        </p:tgtEl>
                                        <p:attrNameLst>
                                          <p:attrName>ppt_x</p:attrName>
                                        </p:attrNameLst>
                                      </p:cBhvr>
                                      <p:tavLst>
                                        <p:tav tm="0">
                                          <p:val>
                                            <p:strVal val="1+#ppt_w/2"/>
                                          </p:val>
                                        </p:tav>
                                        <p:tav tm="100000">
                                          <p:val>
                                            <p:strVal val="#ppt_x"/>
                                          </p:val>
                                        </p:tav>
                                      </p:tavLst>
                                    </p:anim>
                                    <p:anim calcmode="lin" valueType="num">
                                      <p:cBhvr additive="base">
                                        <p:cTn id="19" dur="1200" fill="hold"/>
                                        <p:tgtEl>
                                          <p:spTgt spid="34"/>
                                        </p:tgtEl>
                                        <p:attrNameLst>
                                          <p:attrName>ppt_y</p:attrName>
                                        </p:attrNameLst>
                                      </p:cBhvr>
                                      <p:tavLst>
                                        <p:tav tm="0">
                                          <p:val>
                                            <p:strVal val="1+#ppt_h/2"/>
                                          </p:val>
                                        </p:tav>
                                        <p:tav tm="100000">
                                          <p:val>
                                            <p:strVal val="#ppt_y"/>
                                          </p:val>
                                        </p:tav>
                                      </p:tavLst>
                                    </p:anim>
                                  </p:childTnLst>
                                </p:cTn>
                              </p:par>
                              <p:par>
                                <p:cTn id="20" presetID="2" presetClass="entr" presetSubtype="2" fill="hold" grpId="0" nodeType="withEffect">
                                  <p:stCondLst>
                                    <p:cond delay="0"/>
                                  </p:stCondLst>
                                  <p:iterate type="lt">
                                    <p:tmPct val="10000"/>
                                  </p:iterate>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p:tgtEl>
                                          <p:spTgt spid="12"/>
                                        </p:tgtEl>
                                        <p:attrNameLst>
                                          <p:attrName>ppt_x</p:attrName>
                                        </p:attrNameLst>
                                      </p:cBhvr>
                                      <p:tavLst>
                                        <p:tav tm="0">
                                          <p:val>
                                            <p:strVal val="#ppt_x-#ppt_w*1.125000"/>
                                          </p:val>
                                        </p:tav>
                                        <p:tav tm="100000">
                                          <p:val>
                                            <p:strVal val="#ppt_x"/>
                                          </p:val>
                                        </p:tav>
                                      </p:tavLst>
                                    </p:anim>
                                    <p:animEffect transition="in" filter="wipe(righ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59778E3-0D3A-424A-88B7-959005D03E54"/>
  <p:tag name="ISPRING_ULTRA_SCORM_SLIDE_COUNT" val="7"/>
  <p:tag name="ISPRING_SCORM_RATE_SLIDES" val="1"/>
  <p:tag name="ISPRINGONLINEFOLDERID" val="0"/>
  <p:tag name="ISPRINGONLINEFOLDERPATH" val="Content List"/>
  <p:tag name="ISPRINGCLOUDFOLDERID" val="0"/>
  <p:tag name="ISPRINGCLOUDFOLDERPATH" val="Repository"/>
  <p:tag name="ISPRING_PLAYERS_CUSTOMIZATION" val="UEsDBBQAAgAIAJpWWE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aVlh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JpWWE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mlZY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mlZY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mlZY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mlZYSLO/s1BtAAAAcgAAABwAAAB1bml2ZXJzYWwvbG9jYWxfc2V0dGluZ3MueG1sDcw9DoMwDEDhnVNYnsrQv42BwMZYVSo9gBUshOTYKLGqcnuyveHT68d/EvhxLptpwOftgcAabdl0Dfidp2uHUJx0ITHlgGoI49D0YpHkw+4VFtiFDs4zpxrOL0pVvjMXVievZ7hE248W70NzAl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aVlhIJdAvvcMIAAAPPgAAKQAAAHVuaXZlcnNhbC9za2luX2N1c3RvbWl6YXRpb25fc2V0dGluZ3MueG1s7Rtrb6vI9fv9FSNXK22lKn7gVypfVxjGCboO9hqS3NuqsrCZxCjAeGHse73yh/01+8P6S3pmgBgc24EkVdUKk0ThzHnNec3jJL3wyfGVdcio5/xmMYf6BmHM8R/D/ieEegvq0mASkJCwsLqH3Du+Tb9r/gPlMICGzPJtK7AVPhr2a2goPqjbkbtqF96ag2YDdZq4gbtIxS0Fxi4l9VJSYExt1JVe9YBFxDcgC+Kz41x71czoSwLND0nANN8mP/pSFjs9lJ3BVWDZDuCF/XaTP7tE6k5t8gc1661OC+8asiRJbaS01Lpa23U6lx25jnCt2apJu0G3ITUkVG+16pftXb3TaEnwNrxsA5cmvmyjZqfZbKi7Bm4ANZLlgdpQdh3psl6XQRruXiq74XDQqdVQvV6Xmuqu1ZaGgxoCbAl4yFKXG1BSpYHU3skDud6V0FAZDobNHVZxW2mhbgO3a7VdczCQarW9cfezS5trD809ncScrzA86oKjozy2qkeCq7dYBwEgm8RbuRYjyLc88rkiYtJnImLRzwu62v65EgeoCOYEPdErC42AAObM+oYDUIIUug5CEjPrVcVQgicUS2dGGo4c+3NlvmaM+hcL6jPQ68KngWe5lf6fouCJp5aHkm5IUITuwVqQvbiO+OQli2VBQMNzjmhBvZXlb0f0kV7MrcXTY0DXvp1LzeV2RQLX8Z8Au3bZUfBZQa4TMo0RL6Mf7vInP9kKgiMkXL025k8uSteaEzeRWBOfAnR7ka9b5IB044QOE6RynT/nSFfWI8k6oCvz5zyND1KyXuvw53UiRn4wQJd4/jfOorvWlgRZIVG9PEtFV+tV0XhaBfSRGztL97qjn+lcCuXHf+Qa1viTi4hPkAvM5aXYbGL+6gFi/HpYS3oeSAHnpotLDBIsJ4OZMr6ZyPq32Wh8NZ4NtKtKX4myEvG0/LnR7v6ot9pQuWK6nJyMG3k0yvJCglmrlo+Xbk7HoxkwxKOZjr+alT7/WZh0fGuONB1X+vEvhRlMpviu0uc/85DeTqdYN2fGSFPxTDNm+tgUdhlhE6uV/je6RktrQxCjaOOQ74gtCYLy7AQEha5jiwFesh1/TXLIU8c3sqbPptgwp5piamO90jdoEGz/Ijhba7aE4FlaIbKd0Jq7xBZiIUTE+Cq93MEXWzqAST3L8S/ySJ/K95p+NTPH45Exw7qaQCp97NtIDSwuqTijqWzgKfAILFjI30Y+E9EnOCDZdQszudaurkfwbXJFrp3HpQvf7A3aTDC4ZEL8HIQQOHgKUWcY9+Opym0IApGFVlYYfqeBnQmatOty8NZ0ZQyhqZgp/iZnk/AGxzv+AkKHLFgOfjfYMOQrPBuMv0KMQ26OCxKNv0BKfilI9A0bkEPYyEGmy3falcwzgqdhkiBJDi4sHu/uFlmLBdBxa24cug4Bwi0MaSKyMbwoLMnAv9yCIzV5dCLbI8ZgbPH26GwIqBLYsMzlkAVlSMEqj65fbrW/z4ayNsLqDMJNHd/PTFEluVDP2iKfMmTZG8tfEDQnC2sNmbCFMduxxRj3vFDh17XzG7JYXH9+ikuXruKvP71BpUzBO6IZbJhBGGxTVuw16dxs8QzeqAiP9ZNa5DHAm1UwFKzLU238MS4KHW/tRlX6Ixz1rFxRZ72qx/vtld9t/wFljKgEDzSoaAOHFiLCsBLzJQcWT7cQoaYPQVx88oSCz4+ohRjo45iHTtE72NyB5TKK3IFFi7G4xwNDM2GzdU/m/PSRg1jkauS14/7mZ0SXwAn9OVXn5IHCfskl1ibayMDaJdyfx8uprVJmaTE1cwSK68DzMQoq4Oo6Hj9D5WN7e4MTU0SrQWY+93Tt2iK7XedJrAhg57VHXu7DHgLqCahrhUlcR4vS396pSDTFaSR3UmwD8ZyguX2Vys93eczA8lS5nimyrmB+ouD57Oang+zgNhmZxmwkDzgHSBPPYoslrMIP/JyXn1d0IlDxUAZ+8eQNYgWL5b9+/yM/mwN9IiiKoX8tygeSn1dN/MzvHzplJPxnDj6mPMiSipechPGBKiHNf74yNQjQDzmyWNGy5FGPX3HlEg0pELtRNk1Zub6BLDFEUtB1AHvBgkxu5OkXKHxir1/p31jBExROk1K3KCNheR6brLAO+yPumrmOTwqSv3sl4pM3tclMVlVx9occdZ3FU7T82nCAia/5kEsfi/BTrmUdqvMBS2I7rDhPsbglVQtKQvS+Lwibo2vdM2B/oeJaUMNZ5n7GZwF1J/xm6+VVLiDwizgI4z4L+JE+eUtjhEv6PfZdjJWGHGJOQIUJ3yv2Hyw3jJH3wEP0Kc8dO40bQw4R76gL64ISTSeNnx04JFOUgbj6TVM8w17oDueseGg/0RTwEF8nP9gL/BTwEN/gi8oYDnYvdTocSpMm93EDK0jDU86LGR3xHiARX9SpWMXkLYvDVRjxi9kwNZMYkMX0qE36YnU0HY/ECc1haY2rJ1Tu+c8bmBtOM9+KeYe88ZAZ2Adw9XwE95jDXHI6vMU8IAnTthbvnwqZsRc1EA6NEUER267I5wocRazFktf6sIJiHp8r3JxRk+YU3SqpaLygpSiFNudJPVHRRUEvJNLndbyYKBrl+3miXvWFnXrVcx7qxWxPO9Bfe3MSYIgBB+pc7KEsMI2+TC7D7sSe9IDuxGiaAVsCbx9OSUkmpACZwBIbqyRbopf0OOwumeOSDXFjnBQgZZzz8++FkB3ng1tmI/LA0uEdQwpnQVzs9rGYLYIp+EkqcSbLFP7sSMGkY9Y8FLM/Uq2S9Scl7MiSlBRqHu/pGk3ZgdurR2QB7inz96rplRaK1JFO69n265FWbtl9LbuvZfe17L7+z3RfP5Xt17L9WrZfy/Zr2X4t269l+7Vsv5bt17L9WrZfy/Zr2X4t269l+7Vsv5bt1w9uv56/7D7ov6Zu7z+6/bpnXXZfz/iubL6Wzdey+Vo2X/9vm69n/xzov9d7PYQBKfA7+T/f/wZQSwMEFAACAAgAm1ZYSEpyykhxDQAAJyIAABcAAAB1bml2ZXJzYWwvdW5pdmVyc2FsLnBuZ+2aaVRTWbaAr+UE4oDtK9FiarUFqwQZIgQkJIUyaBWCNQgyGEAmRUgICEiAYEG1iAMp4QnBAFlVdmPXC3MwIYEQFWUwCSmaClMCQRkihBDDJQmBBDqBqlq9Vv/rn2/lxx3O+e45d++zz95n37tO4YUAv107PtkBAMCuc2e9vwaALf4AsBljtE1Xs3razk932ZT6td9poK7XYkZX2BLvdd4LABrxJpqorbqycfLZkFQA2N2hPzZ1of8RAwCH2s55e317EykdPX/PLmP01luwXAPgAFqeCebIcOH7L7Zu9Tn6lxN/2XH6gtHsZz/deWdzJ3L/Z1+ZHj5k6u3v2ncrsulep9m0HAr/WCJU877kVZzrXQzfaub5lPx/rWRGVsDg6EUXVUB6BxHdnrkwS66vatMssJ8is+U+OnluPWlW4K8d6vdWdgheTPJyV8GUOH11a+RIt2vFtpLBiNwc90O6mueXnR9MniS0KQbC2Ma6MjD/07Wjqmm3Sv7Z9eevhvYwRWurKvZDPczoay7OIu9dvy2P/Eh3Mc3Tt/rcyEZfd4igP39vAAZgAAZgAAZgAAZgAAZgAAZgAAZgAAZgAAZgAP+/wSsmSytF2+pvNfj/ttvgHTboNnlnD4QHS12YLAmsgimHom1Jak681SmwZVrOnajoag3drf9rWapVziWELVAJXQjc4hNry2auR38vTKAhC9rtp+WiSde1Fy8mnw0iPdQvzdobshv2kDPbwJZg9mYAeD764c3xelhzxHJEVyLY21RbmomupicJwDIn3kxs6dqF7dtLnpJwWDVgna5vknoZoXm7J7C2ky+Gq+glZRE4teXg2mww65S6E9qOmfUQqXs9OlNTkTff/pU2qA3MXe5f6ZSSyspRCBS6ipLEYGmmHFQPBHWsORA7cH3SS9jl0++5ujQhPiFOk365mr8U+AYZAwAWV9q9EZ2XmtRKGosZPs8sj3ORORHESi/ZMUyyI73WJcFKlZBZF+0KE6naVZWo7+s6B4/gYQtFEhsqR0HBwOEfvttTgUw/heqsWTE+SulFqHsC2y3P23yRyHu99EsB/Ebc3GP1dMp05QwVAzIIRk4TVJIKrKtBHtnzDt5LRJWmoXKRbAgOIcpP6c+q5iYJ7u0EblE4ZomBMPmrBcqkU4j9ylhCVbQzT56vcVaMRzZhL9Be62RKcHWM70g7Eb/5hgt3LDGx3jUuHp+n9Z0VDsSi8BKioh2/h5Lx2rtYTf8q6t0QLBgEveuk7oI8tutomxXVs8jm8znVtsy1FRHr/gkiBXkkmIkPuS0Vg9XE2DEkD/qx/9gDz35UgoMzAKBYw8czFQcXhmpKc9AuvMZyMfbZXPAhQnhf+vuXsZu7EpNlUCzvyp6SDB7MNmfexo4Te2ZA0ybVOn0VbbJ/nxX1WqcSSzjQx/SZFok9afFM3zqsNQi2BTg8RpnYrkismjOiec3EIb3qAnRvUuOy5ub9IDaL9lg8xEl/kX+KVBiZcl7QKUkQjmXns9Zu58a6/pPGPNCSSRajTGwebAdTn3QMVYsSafTHqz/9GaMzOEOFGZ45gc0ebMQixr7n52wGkjO4bw92ZY8Vh9bmM/mwrqu7uSH2az9uKbk+4ooMnlAyXjCg5j0QpF1mRm1Vq8qZUIPKNbIpozHQuqlfFw3vmXmTYDlXO+0eBD4tCZaMm+b1uCSZ15MxRHfOu5prNqUc+pEgcd14HDfKZeXsM0RBTzjLMh2iFDsOE2doZ0I703EP6ajWWm6m2NFd5pIyutIyd0Pvll2TdHFVGC4OFkdWNOhUJniuaUC2IjlEFuI4kzyMGWwMrZIw/B3LD6QMkK5XPvggjSESUd0pkDjPQLehKmLmCeoxZ68rVWXGoWG/jnz0JhwVFYXgCXvh3v5/G+L1X23M6Ls++ZnKqZ59xordsd8fp6SQ7OsRsoyXs+2bgJYs1HL9SXhNkOSKzrROrfMR/f/jX3fNFU7b1UdZTL7DTT8WcPlGFsyNUif+oaxxa3GS0PtuknCO33iZhZiR7P+GOqPkje6HTi/TYQ6+HLCdgQtXwKddaUap5V0pyGZ6HX9Fbgd+KcXnaibKZVpKnTV5ZRswPk/vJZlWOczPtoq084IJcSqIEwbiFkpK0DiQaBuxMjJ4oq1SrpXlrkkFBJ3L3KfXHoSWWWY85DOGwripDzPtKPdXJNQuN7bTWtUUIbeesxSSC4I4zyL6KB1H3aQEf7048Hr6lBiy1/+WOQ2LqOM4vISKssE1kVqmYTawwkNGoQCQwa5ovaIIkTf1fkK96kgK4X2CzJa/NkHHt1tUyAXisXlj8ClCO7O4bO9rceUZXBkEhseYK/uuHO5cZUhNeHzHCVsbriO7zV72quQgVYEZc1RB+8P5F3nxhwkAFKXACSugNxjaqTfrY+2BxM78fUr86gynIekV3vioToHIJtEdUot8WVJPQrL+WnRQSftGH9UDnw7LmE5gr2NfDEIaWzvQo4sB9xI77ETpoyEvYsxZTVwI27MvxsR31xnBsid69PLrNtcgySQszzh5IkjWxc3scMWl0ZvWJ2/RdnkwJu595zJ1sEvTtsNmwoy19HpGEeZNeNv2YDWp/l6OxfA7zuyFSval2hKda5gN7xE4Rxwl3E/yRPVnWBYRd9iAIzoEGtk8fxDGtIaKdwmW+L+rFETau8elI3GId3tl6HT33F6nCZX5IuUF4hQ33YMcZW1MZX5NBUmJXj8WzIQPJFTqPIjevZNSAw7FqePwP1DyzhX44u3/xG0QRcfKqvN6Nt4jXuqwXk1eqEXnSBa3NkIHuS182HOP2jE8EbydpJlNiU0TAYDQksy7U3Dq+lDAJUbSL+jG6NvGxqmrxcNIoag3HGG+mrXC9KP+4lwGke1M7X7junqBnNak86/DEM7EWGlWKVgT2RTR68R+xqrV/uimC8GoIwSNXwG7qLWIv1Djv7PcTGILlxeW1GdPHbeNWFselIHvn+CrsueirT0qfd2+u/cf4uA9lUMLqe8OxQ3Jopp8vuNSvVjST5te53d+d/DEyHsRaWeah8XT3HPTpr8LkshurMyIXfXsoKKouTJxWPmQc8d+olKMHk6UqLy2l2Qm1Qz0ZG4pWZJErGEXfg7MmT15l2OisAv0VPw6cxIi5VAY9uOsdXufeSqIqKuZNwdutU4Mx5Mu4wJgr3aKk2qghPvSC49XH1WwExdlqm/dJY6P2KEbZi6PCivSWh2GWPzJP473+GDcSM6xkd1+I8JvHcsHOxMqK/wcC4fzJykk7ZxzcQ2nGcKbpd5aC2VaB1NPsXatYAQsGvvRemSlwdSTJWze3TKXjkxzCTmyyTIA0rF/b9wly+J+wZjSrvzHrJ8tEn7zntva6CrpeNJVx2GHibi87hpSiFk0riqTOlU11DyqbCmMdK4v5C+33IlsAl+aOFRYJfQfS3mIz548YotYleMDcapWEYatGd+OcPNcvEvhOrTwV6ZMyaqJkGmzyaDa4AkeA7cxDFMPoGMtC+e+6Ur8B8nsxDQo9+9nxUA2RdaJTr/RZJdqs/eZUiU0QvJFsqJRbw2whQGf/qWCjhN4xHSi2Rcg3JoSNb1gPJEGEfAFaYJlJgo2wrkehdxHVmD2voiJD9BFF7trpuW2qjJduvGzmj6hzzpI2fJ7EeGoH8APYT4fzdOwLIsrChyMp/maGFFMxoi1AZfW4w7vSwdms6bt5txG4G3MWlWLyyTvnMcokQvIS/a8sS6duv1omsopZsclaIOYoT1JyeIV6NKiDP8uacOOLUK0Auf+alZ7c1+QapcuwVrkQHh2CIgVhY/VB0hOFW55ZgrbYvciRvzQz4ru8P19/jbl+xvWuqEr65d/CNv6h3BtxhsRGfuu0LaUZI7n/77OBWPqsMd6fR2H9/rPV1/88ziOrGIf0s02YsPGojiIzJKGiiH0pCBJpF4H7NSj4NL1lbF39ocK9/hz0IYsq30Fk0IU+fPn2iBZ2Zk287Vz3JwN+yT1Rv3bQn/AUyVMZU8h/jeyCZJrdTPtn4OkNY0YjQ7n8SwRtjmVCIc2kZFYeel3sYssw5m21n+TWJGMgOdyLBSOh+8MYrfrUwZYtzQvP78nabRyxlkE1zkuCz7qlmhK7/ZDLPeVyHJkWewHGCsUS81Fj+3d3iLSB/gp3SSCMo9PCpXCLn1ci+Q83ETmFXdd6R1uDN3ICxsJ4pvPhMFp+rwwdr7p0Qyok7DnCR7O2Hnk+G++mDt94CVxKTABBXpZ6AXDeCjB8vA4ooqgaqYXOny1Z7cNTe6T3n03S8EPDuTFLvzdIefawbOu/+7QulTbygr0ETj5lrBRoNX1k49jGRtNJ6rbP203DlYrMz/qruDF7PYhsDuL63EK8tOCzzhujVsAYFzZcl5AKcO8d5Vdjlg9E/4pQfgxD74y1zOBR+CWxbdV04yDtMfbda9o0W7Zp999YOqv/xg47bhJd76TlavLB8uO/LFHQedwuXZ++u8EoU//F/PaFdEasmiLvvW96kdCDzUv0mG9k7X5y84d1xzL3+ptlnL6j10QbZb+cUuDrNW0hYEwtH28viM33/7T1YUatJu7GlHezmF+sstLv/MDOOcT4F13OjLvX1BLAwQUAAIACACbVlhIle6RfksAAABrAAAAGwAAAHVuaXZlcnNhbC91bml2ZXJzYWwucG5nLnhtbLOxr8jNUShLLSrOzM+zVTLUM1Cyt+PlsikoSi3LTC1XqACKAQUhQEmhEsg1QnDLM1NKMoBCBuZmCMGM1Mz0jBJbJQsDc7igPtBMAFBLAQIAABQAAgAIAJpWWEgVDq0oZAQAAAcRAAAdAAAAAAAAAAEAAAAAAAAAAAB1bml2ZXJzYWwvY29tbW9uX21lc3NhZ2VzLmxuZ1BLAQIAABQAAgAIAJpWWEgIfgsjKQMAAIYMAAAnAAAAAAAAAAEAAAAAAJ8EAAB1bml2ZXJzYWwvZmxhc2hfcHVibGlzaGluZ19zZXR0aW5ncy54bWxQSwECAAAUAAIACACaVlhItfwJZLoCAABVCgAAIQAAAAAAAAABAAAAAAANCAAAdW5pdmVyc2FsL2ZsYXNoX3NraW5fc2V0dGluZ3MueG1sUEsBAgAAFAACAAgAmlZYSCqWD2f+AgAAlwsAACYAAAAAAAAAAQAAAAAABgsAAHVuaXZlcnNhbC9odG1sX3B1Ymxpc2hpbmdfc2V0dGluZ3MueG1sUEsBAgAAFAACAAgAmlZYSGhxUpGaAQAAHwYAAB8AAAAAAAAAAQAAAAAASA4AAHVuaXZlcnNhbC9odG1sX3NraW5fc2V0dGluZ3MuanNQSwECAAAUAAIACACaVlhIPTwv0cEAAADlAQAAGgAAAAAAAAABAAAAAAAfEAAAdW5pdmVyc2FsL2kxOG5fcHJlc2V0cy54bWxQSwECAAAUAAIACACaVlhIs7+zUG0AAAByAAAAHAAAAAAAAAABAAAAAAAYEQAAdW5pdmVyc2FsL2xvY2FsX3NldHRpbmdzLnhtbFBLAQIAABQAAgAIAESUV0cjtE77+wIAALAIAAAUAAAAAAAAAAEAAAAAAL8RAAB1bml2ZXJzYWwvcGxheWVyLnhtbFBLAQIAABQAAgAIAJpWWEgl0C+9wwgAAA8+AAApAAAAAAAAAAEAAAAAAOwUAAB1bml2ZXJzYWwvc2tpbl9jdXN0b21pemF0aW9uX3NldHRpbmdzLnhtbFBLAQIAABQAAgAIAJtWWEhKcspIcQ0AACciAAAXAAAAAAAAAAAAAAAAAPYdAAB1bml2ZXJzYWwvdW5pdmVyc2FsLnBuZ1BLAQIAABQAAgAIAJtWWEiV7pF+SwAAAGsAAAAbAAAAAAAAAAEAAAAAAJwrAAB1bml2ZXJzYWwvdW5pdmVyc2FsLnBuZy54bWxQSwUGAAAAAAsACwBJAwAAICwAAAAA"/>
  <p:tag name="ISPRING_SCORM_ENDPOINT" val="&lt;endpoint&gt;&lt;enable&gt;0&lt;/enable&gt;&lt;lrs&gt;http://&lt;/lrs&gt;&lt;auth&gt;0&lt;/auth&gt;&lt;login&gt;&lt;/login&gt;&lt;password&gt;&lt;/password&gt;&lt;key&gt;&lt;/key&gt;&lt;name&gt;&lt;/name&gt;&lt;email&gt;&lt;/email&gt;&lt;/endpoint&gt;&#10;"/>
  <p:tag name="ISPRING_OUTPUT_FOLDER" val="C:\Users\abc\Desktop"/>
  <p:tag name="ISPRING_PRESENTATION_TITLE" val="红色党建"/>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MH" val="20161208162329"/>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61208162329"/>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61208162329"/>
  <p:tag name="MH_LIBRARY" val="GRAPHIC"/>
  <p:tag name="MH_TYPE" val="Other"/>
  <p:tag name="MH_ORDER" val="10"/>
</p:tagLst>
</file>

<file path=ppt/tags/tag5.xml><?xml version="1.0" encoding="utf-8"?>
<p:tagLst xmlns:a="http://schemas.openxmlformats.org/drawingml/2006/main" xmlns:r="http://schemas.openxmlformats.org/officeDocument/2006/relationships" xmlns:p="http://schemas.openxmlformats.org/presentationml/2006/main">
  <p:tag name="MH" val="20161208162329"/>
  <p:tag name="MH_LIBRARY" val="GRAPHIC"/>
  <p:tag name="MH_TYPE" val="Other"/>
  <p:tag name="MH_ORDER" val="11"/>
</p:tagLst>
</file>

<file path=ppt/theme/theme1.xml><?xml version="1.0" encoding="utf-8"?>
<a:theme xmlns:a="http://schemas.openxmlformats.org/drawingml/2006/main" name="第一PPT，www.1ppt.com">
  <a:themeElements>
    <a:clrScheme name="自定义 5">
      <a:dk1>
        <a:srgbClr val="000000"/>
      </a:dk1>
      <a:lt1>
        <a:srgbClr val="FFFFFF"/>
      </a:lt1>
      <a:dk2>
        <a:srgbClr val="000000"/>
      </a:dk2>
      <a:lt2>
        <a:srgbClr val="FFFFFF"/>
      </a:lt2>
      <a:accent1>
        <a:srgbClr val="9B0D13"/>
      </a:accent1>
      <a:accent2>
        <a:srgbClr val="FFBE00"/>
      </a:accent2>
      <a:accent3>
        <a:srgbClr val="D03F56"/>
      </a:accent3>
      <a:accent4>
        <a:srgbClr val="7030A0"/>
      </a:accent4>
      <a:accent5>
        <a:srgbClr val="EEECE1"/>
      </a:accent5>
      <a:accent6>
        <a:srgbClr val="F79646"/>
      </a:accent6>
      <a:hlink>
        <a:srgbClr val="0000FF"/>
      </a:hlink>
      <a:folHlink>
        <a:srgbClr val="800080"/>
      </a:folHlink>
    </a:clrScheme>
    <a:fontScheme name="vamnlyg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4204</Words>
  <Application>Microsoft Office PowerPoint</Application>
  <PresentationFormat>自定义</PresentationFormat>
  <Paragraphs>199</Paragraphs>
  <Slides>28</Slides>
  <Notes>27</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党支部工作条例解读PPT</dc:title>
  <dc:creator>第一PPT</dc:creator>
  <cp:keywords>www.1ppt.com</cp:keywords>
  <dc:description>www.1ppt.com</dc:description>
  <cp:lastModifiedBy/>
  <cp:revision>1</cp:revision>
  <dcterms:created xsi:type="dcterms:W3CDTF">2017-01-16T04:31:50Z</dcterms:created>
  <dcterms:modified xsi:type="dcterms:W3CDTF">2021-02-01T08:31:52Z</dcterms:modified>
</cp:coreProperties>
</file>