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31"/>
  </p:notesMasterIdLst>
  <p:handoutMasterIdLst>
    <p:handoutMasterId r:id="rId32"/>
  </p:handoutMasterIdLst>
  <p:sldIdLst>
    <p:sldId id="373" r:id="rId3"/>
    <p:sldId id="374" r:id="rId4"/>
    <p:sldId id="352" r:id="rId5"/>
    <p:sldId id="375" r:id="rId6"/>
    <p:sldId id="378" r:id="rId7"/>
    <p:sldId id="445" r:id="rId8"/>
    <p:sldId id="446" r:id="rId9"/>
    <p:sldId id="447" r:id="rId10"/>
    <p:sldId id="449" r:id="rId11"/>
    <p:sldId id="450" r:id="rId12"/>
    <p:sldId id="448" r:id="rId13"/>
    <p:sldId id="377" r:id="rId14"/>
    <p:sldId id="451" r:id="rId15"/>
    <p:sldId id="452" r:id="rId16"/>
    <p:sldId id="454" r:id="rId17"/>
    <p:sldId id="455" r:id="rId18"/>
    <p:sldId id="456" r:id="rId19"/>
    <p:sldId id="457" r:id="rId20"/>
    <p:sldId id="458" r:id="rId21"/>
    <p:sldId id="460" r:id="rId22"/>
    <p:sldId id="376" r:id="rId23"/>
    <p:sldId id="459" r:id="rId24"/>
    <p:sldId id="462" r:id="rId25"/>
    <p:sldId id="463" r:id="rId26"/>
    <p:sldId id="464" r:id="rId27"/>
    <p:sldId id="465" r:id="rId28"/>
    <p:sldId id="466" r:id="rId29"/>
    <p:sldId id="46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000"/>
    <a:srgbClr val="FDFDFD"/>
    <a:srgbClr val="EA0E1E"/>
    <a:srgbClr val="7C141E"/>
    <a:srgbClr val="4C1017"/>
    <a:srgbClr val="C00000"/>
    <a:srgbClr val="AF0B06"/>
    <a:srgbClr val="F8F8F8"/>
    <a:srgbClr val="B80000"/>
    <a:srgbClr val="F3B2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6314" autoAdjust="0"/>
  </p:normalViewPr>
  <p:slideViewPr>
    <p:cSldViewPr snapToGrid="0">
      <p:cViewPr varScale="1">
        <p:scale>
          <a:sx n="59" d="100"/>
          <a:sy n="59" d="100"/>
        </p:scale>
        <p:origin x="-90" y="-1152"/>
      </p:cViewPr>
      <p:guideLst>
        <p:guide orient="horz" pos="2160"/>
        <p:guide pos="3840"/>
      </p:guideLst>
    </p:cSldViewPr>
  </p:slideViewPr>
  <p:notesTextViewPr>
    <p:cViewPr>
      <p:scale>
        <a:sx n="1" d="1"/>
        <a:sy n="1" d="1"/>
      </p:scale>
      <p:origin x="0" y="0"/>
    </p:cViewPr>
  </p:notesTextViewPr>
  <p:notesViewPr>
    <p:cSldViewPr snapToGrid="0">
      <p:cViewPr varScale="1">
        <p:scale>
          <a:sx n="78" d="100"/>
          <a:sy n="78" d="100"/>
        </p:scale>
        <p:origin x="31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FD334245-A085-4F2E-9736-E2775E2425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AB8662A0-0F89-46C1-8075-CD45B53241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2A048-39ED-44D5-9EBE-FB409BDD64C9}" type="datetimeFigureOut">
              <a:rPr lang="zh-CN" altLang="en-US" smtClean="0"/>
              <a:t>2021/1/4</a:t>
            </a:fld>
            <a:endParaRPr lang="zh-CN" altLang="en-US"/>
          </a:p>
        </p:txBody>
      </p:sp>
      <p:sp>
        <p:nvSpPr>
          <p:cNvPr id="4" name="页脚占位符 3">
            <a:extLst>
              <a:ext uri="{FF2B5EF4-FFF2-40B4-BE49-F238E27FC236}">
                <a16:creationId xmlns:a16="http://schemas.microsoft.com/office/drawing/2014/main" xmlns="" id="{8B8401FF-3B4A-4EFA-8805-D3321F6E5F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1A1FFC48-D429-4D5F-86A0-56FA08FE9B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8BA2A6-4866-4805-8530-FC2BDA96AC36}" type="slidenum">
              <a:rPr lang="zh-CN" altLang="en-US" smtClean="0"/>
              <a:t>‹#›</a:t>
            </a:fld>
            <a:endParaRPr lang="zh-CN" altLang="en-US"/>
          </a:p>
        </p:txBody>
      </p:sp>
    </p:spTree>
    <p:extLst>
      <p:ext uri="{BB962C8B-B14F-4D97-AF65-F5344CB8AC3E}">
        <p14:creationId xmlns:p14="http://schemas.microsoft.com/office/powerpoint/2010/main" val="2207671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35107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5</a:t>
            </a:fld>
            <a:endParaRPr lang="zh-CN" altLang="en-US"/>
          </a:p>
        </p:txBody>
      </p:sp>
    </p:spTree>
    <p:extLst>
      <p:ext uri="{BB962C8B-B14F-4D97-AF65-F5344CB8AC3E}">
        <p14:creationId xmlns:p14="http://schemas.microsoft.com/office/powerpoint/2010/main" val="275591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15</a:t>
            </a:fld>
            <a:endParaRPr lang="zh-CN" altLang="en-US"/>
          </a:p>
        </p:txBody>
      </p:sp>
    </p:spTree>
    <p:extLst>
      <p:ext uri="{BB962C8B-B14F-4D97-AF65-F5344CB8AC3E}">
        <p14:creationId xmlns:p14="http://schemas.microsoft.com/office/powerpoint/2010/main" val="20322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16</a:t>
            </a:fld>
            <a:endParaRPr lang="zh-CN" altLang="en-US"/>
          </a:p>
        </p:txBody>
      </p:sp>
    </p:spTree>
    <p:extLst>
      <p:ext uri="{BB962C8B-B14F-4D97-AF65-F5344CB8AC3E}">
        <p14:creationId xmlns:p14="http://schemas.microsoft.com/office/powerpoint/2010/main" val="1609205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17</a:t>
            </a:fld>
            <a:endParaRPr lang="zh-CN" altLang="en-US"/>
          </a:p>
        </p:txBody>
      </p:sp>
    </p:spTree>
    <p:extLst>
      <p:ext uri="{BB962C8B-B14F-4D97-AF65-F5344CB8AC3E}">
        <p14:creationId xmlns:p14="http://schemas.microsoft.com/office/powerpoint/2010/main" val="3345812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18</a:t>
            </a:fld>
            <a:endParaRPr lang="zh-CN" altLang="en-US"/>
          </a:p>
        </p:txBody>
      </p:sp>
    </p:spTree>
    <p:extLst>
      <p:ext uri="{BB962C8B-B14F-4D97-AF65-F5344CB8AC3E}">
        <p14:creationId xmlns:p14="http://schemas.microsoft.com/office/powerpoint/2010/main" val="328166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19</a:t>
            </a:fld>
            <a:endParaRPr lang="zh-CN" altLang="en-US"/>
          </a:p>
        </p:txBody>
      </p:sp>
    </p:spTree>
    <p:extLst>
      <p:ext uri="{BB962C8B-B14F-4D97-AF65-F5344CB8AC3E}">
        <p14:creationId xmlns:p14="http://schemas.microsoft.com/office/powerpoint/2010/main" val="340608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20</a:t>
            </a:fld>
            <a:endParaRPr lang="zh-CN" altLang="en-US"/>
          </a:p>
        </p:txBody>
      </p:sp>
    </p:spTree>
    <p:extLst>
      <p:ext uri="{BB962C8B-B14F-4D97-AF65-F5344CB8AC3E}">
        <p14:creationId xmlns:p14="http://schemas.microsoft.com/office/powerpoint/2010/main" val="271598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22</a:t>
            </a:fld>
            <a:endParaRPr lang="zh-CN" altLang="en-US"/>
          </a:p>
        </p:txBody>
      </p:sp>
    </p:spTree>
    <p:extLst>
      <p:ext uri="{BB962C8B-B14F-4D97-AF65-F5344CB8AC3E}">
        <p14:creationId xmlns:p14="http://schemas.microsoft.com/office/powerpoint/2010/main" val="58422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23</a:t>
            </a:fld>
            <a:endParaRPr lang="zh-CN" altLang="en-US"/>
          </a:p>
        </p:txBody>
      </p:sp>
    </p:spTree>
    <p:extLst>
      <p:ext uri="{BB962C8B-B14F-4D97-AF65-F5344CB8AC3E}">
        <p14:creationId xmlns:p14="http://schemas.microsoft.com/office/powerpoint/2010/main" val="3998449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24</a:t>
            </a:fld>
            <a:endParaRPr lang="zh-CN" altLang="en-US"/>
          </a:p>
        </p:txBody>
      </p:sp>
    </p:spTree>
    <p:extLst>
      <p:ext uri="{BB962C8B-B14F-4D97-AF65-F5344CB8AC3E}">
        <p14:creationId xmlns:p14="http://schemas.microsoft.com/office/powerpoint/2010/main" val="2708968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25</a:t>
            </a:fld>
            <a:endParaRPr lang="zh-CN" altLang="en-US"/>
          </a:p>
        </p:txBody>
      </p:sp>
    </p:spTree>
    <p:extLst>
      <p:ext uri="{BB962C8B-B14F-4D97-AF65-F5344CB8AC3E}">
        <p14:creationId xmlns:p14="http://schemas.microsoft.com/office/powerpoint/2010/main" val="131773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6</a:t>
            </a:fld>
            <a:endParaRPr lang="zh-CN" altLang="en-US"/>
          </a:p>
        </p:txBody>
      </p:sp>
    </p:spTree>
    <p:extLst>
      <p:ext uri="{BB962C8B-B14F-4D97-AF65-F5344CB8AC3E}">
        <p14:creationId xmlns:p14="http://schemas.microsoft.com/office/powerpoint/2010/main" val="129735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26</a:t>
            </a:fld>
            <a:endParaRPr lang="zh-CN" altLang="en-US"/>
          </a:p>
        </p:txBody>
      </p:sp>
    </p:spTree>
    <p:extLst>
      <p:ext uri="{BB962C8B-B14F-4D97-AF65-F5344CB8AC3E}">
        <p14:creationId xmlns:p14="http://schemas.microsoft.com/office/powerpoint/2010/main" val="393642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7</a:t>
            </a:fld>
            <a:endParaRPr lang="zh-CN" altLang="en-US"/>
          </a:p>
        </p:txBody>
      </p:sp>
    </p:spTree>
    <p:extLst>
      <p:ext uri="{BB962C8B-B14F-4D97-AF65-F5344CB8AC3E}">
        <p14:creationId xmlns:p14="http://schemas.microsoft.com/office/powerpoint/2010/main" val="271731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8</a:t>
            </a:fld>
            <a:endParaRPr lang="zh-CN" altLang="en-US"/>
          </a:p>
        </p:txBody>
      </p:sp>
    </p:spTree>
    <p:extLst>
      <p:ext uri="{BB962C8B-B14F-4D97-AF65-F5344CB8AC3E}">
        <p14:creationId xmlns:p14="http://schemas.microsoft.com/office/powerpoint/2010/main" val="412644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9</a:t>
            </a:fld>
            <a:endParaRPr lang="zh-CN" altLang="en-US"/>
          </a:p>
        </p:txBody>
      </p:sp>
    </p:spTree>
    <p:extLst>
      <p:ext uri="{BB962C8B-B14F-4D97-AF65-F5344CB8AC3E}">
        <p14:creationId xmlns:p14="http://schemas.microsoft.com/office/powerpoint/2010/main" val="42059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10</a:t>
            </a:fld>
            <a:endParaRPr lang="zh-CN" altLang="en-US"/>
          </a:p>
        </p:txBody>
      </p:sp>
    </p:spTree>
    <p:extLst>
      <p:ext uri="{BB962C8B-B14F-4D97-AF65-F5344CB8AC3E}">
        <p14:creationId xmlns:p14="http://schemas.microsoft.com/office/powerpoint/2010/main" val="2677481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11</a:t>
            </a:fld>
            <a:endParaRPr lang="zh-CN" altLang="en-US"/>
          </a:p>
        </p:txBody>
      </p:sp>
    </p:spTree>
    <p:extLst>
      <p:ext uri="{BB962C8B-B14F-4D97-AF65-F5344CB8AC3E}">
        <p14:creationId xmlns:p14="http://schemas.microsoft.com/office/powerpoint/2010/main" val="424325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13</a:t>
            </a:fld>
            <a:endParaRPr lang="zh-CN" altLang="en-US"/>
          </a:p>
        </p:txBody>
      </p:sp>
    </p:spTree>
    <p:extLst>
      <p:ext uri="{BB962C8B-B14F-4D97-AF65-F5344CB8AC3E}">
        <p14:creationId xmlns:p14="http://schemas.microsoft.com/office/powerpoint/2010/main" val="166963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0120C9-0800-446B-95F0-1B313262BE9A}" type="slidenum">
              <a:rPr lang="zh-CN" altLang="en-US" smtClean="0"/>
              <a:t>14</a:t>
            </a:fld>
            <a:endParaRPr lang="zh-CN" altLang="en-US"/>
          </a:p>
        </p:txBody>
      </p:sp>
    </p:spTree>
    <p:extLst>
      <p:ext uri="{BB962C8B-B14F-4D97-AF65-F5344CB8AC3E}">
        <p14:creationId xmlns:p14="http://schemas.microsoft.com/office/powerpoint/2010/main" val="110636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5035F083-4C79-4302-AA49-1EA16C12AEC0}"/>
              </a:ext>
            </a:extLst>
          </p:cNvPr>
          <p:cNvSpPr/>
          <p:nvPr userDrawn="1"/>
        </p:nvSpPr>
        <p:spPr>
          <a:xfrm>
            <a:off x="1980381" y="221047"/>
            <a:ext cx="4734232" cy="523220"/>
          </a:xfrm>
          <a:prstGeom prst="rect">
            <a:avLst/>
          </a:prstGeom>
        </p:spPr>
        <p:txBody>
          <a:bodyPr wrap="square">
            <a:spAutoFit/>
          </a:bodyPr>
          <a:lstStyle/>
          <a:p>
            <a:pPr defTabSz="410528" hangingPunct="0"/>
            <a:r>
              <a:rPr lang="zh-CN" altLang="en-US" sz="2800" kern="0" dirty="0">
                <a:solidFill>
                  <a:schemeClr val="bg1"/>
                </a:solidFill>
                <a:latin typeface="inpin heiti" charset="-122"/>
                <a:ea typeface="inpin heiti" charset="-122"/>
                <a:cs typeface="inpin heiti" charset="-122"/>
                <a:sym typeface="Helvetica Light"/>
              </a:rPr>
              <a:t>人民要有信仰  国家才有力量</a:t>
            </a:r>
          </a:p>
        </p:txBody>
      </p:sp>
    </p:spTree>
    <p:extLst>
      <p:ext uri="{BB962C8B-B14F-4D97-AF65-F5344CB8AC3E}">
        <p14:creationId xmlns:p14="http://schemas.microsoft.com/office/powerpoint/2010/main" val="162359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4675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0198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87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76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Freeform 29">
            <a:extLst>
              <a:ext uri="{FF2B5EF4-FFF2-40B4-BE49-F238E27FC236}">
                <a16:creationId xmlns:a16="http://schemas.microsoft.com/office/drawing/2014/main" xmlns="" id="{F7B0B5F6-1BA1-427D-8B74-5F1E14D8F125}"/>
              </a:ext>
            </a:extLst>
          </p:cNvPr>
          <p:cNvSpPr/>
          <p:nvPr userDrawn="1"/>
        </p:nvSpPr>
        <p:spPr bwMode="auto">
          <a:xfrm>
            <a:off x="399435" y="92326"/>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任意多边形 7">
            <a:extLst>
              <a:ext uri="{FF2B5EF4-FFF2-40B4-BE49-F238E27FC236}">
                <a16:creationId xmlns:a16="http://schemas.microsoft.com/office/drawing/2014/main" xmlns="" id="{55C7DFCA-3B3A-4F83-A673-DDBC8E37C0BE}"/>
              </a:ext>
            </a:extLst>
          </p:cNvPr>
          <p:cNvSpPr/>
          <p:nvPr userDrawn="1"/>
        </p:nvSpPr>
        <p:spPr>
          <a:xfrm>
            <a:off x="-19667" y="56535"/>
            <a:ext cx="12192001" cy="74930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xmlns="" id="{3F749C21-ED8C-4B3F-B7C6-D6AFADD6E10B}"/>
              </a:ext>
            </a:extLst>
          </p:cNvPr>
          <p:cNvSpPr txBox="1"/>
          <p:nvPr userDrawn="1"/>
        </p:nvSpPr>
        <p:spPr>
          <a:xfrm>
            <a:off x="4375152" y="117988"/>
            <a:ext cx="7663916" cy="584775"/>
          </a:xfrm>
          <a:prstGeom prst="rect">
            <a:avLst/>
          </a:prstGeom>
          <a:noFill/>
        </p:spPr>
        <p:txBody>
          <a:bodyPr wrap="square" rtlCol="0">
            <a:spAutoFit/>
          </a:bodyPr>
          <a:lstStyle>
            <a:defPPr>
              <a:defRPr lang="zh-CN"/>
            </a:defPPr>
            <a:lvl1pPr algn="ctr">
              <a:defRPr sz="6200" b="1">
                <a:solidFill>
                  <a:schemeClr val="bg1"/>
                </a:solidFill>
                <a:latin typeface="思源黑体 CN Heavy" panose="020B0A00000000000000" pitchFamily="34" charset="-122"/>
                <a:ea typeface="思源黑体 CN Heavy" panose="020B0A00000000000000" pitchFamily="34" charset="-122"/>
              </a:defRPr>
            </a:lvl1pPr>
          </a:lstStyle>
          <a:p>
            <a:pPr algn="r"/>
            <a:r>
              <a:rPr lang="zh-CN" altLang="en-US" sz="3200" dirty="0">
                <a:latin typeface="微软雅黑" panose="020B0503020204020204" pitchFamily="34" charset="-122"/>
                <a:ea typeface="微软雅黑" panose="020B0503020204020204" pitchFamily="34" charset="-122"/>
                <a:cs typeface="+mn-ea"/>
                <a:sym typeface="+mn-lt"/>
              </a:rPr>
              <a:t>改革开放的业绩与成就</a:t>
            </a:r>
          </a:p>
        </p:txBody>
      </p:sp>
    </p:spTree>
    <p:extLst>
      <p:ext uri="{BB962C8B-B14F-4D97-AF65-F5344CB8AC3E}">
        <p14:creationId xmlns:p14="http://schemas.microsoft.com/office/powerpoint/2010/main" val="13978898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29">
            <a:extLst>
              <a:ext uri="{FF2B5EF4-FFF2-40B4-BE49-F238E27FC236}">
                <a16:creationId xmlns:a16="http://schemas.microsoft.com/office/drawing/2014/main" xmlns="" id="{F7B0B5F6-1BA1-427D-8B74-5F1E14D8F125}"/>
              </a:ext>
            </a:extLst>
          </p:cNvPr>
          <p:cNvSpPr/>
          <p:nvPr userDrawn="1"/>
        </p:nvSpPr>
        <p:spPr bwMode="auto">
          <a:xfrm>
            <a:off x="399435" y="92326"/>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任意多边形 7">
            <a:extLst>
              <a:ext uri="{FF2B5EF4-FFF2-40B4-BE49-F238E27FC236}">
                <a16:creationId xmlns:a16="http://schemas.microsoft.com/office/drawing/2014/main" xmlns="" id="{55C7DFCA-3B3A-4F83-A673-DDBC8E37C0BE}"/>
              </a:ext>
            </a:extLst>
          </p:cNvPr>
          <p:cNvSpPr/>
          <p:nvPr userDrawn="1"/>
        </p:nvSpPr>
        <p:spPr>
          <a:xfrm>
            <a:off x="-19667" y="56535"/>
            <a:ext cx="12192001" cy="74930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xmlns="" id="{3F749C21-ED8C-4B3F-B7C6-D6AFADD6E10B}"/>
              </a:ext>
            </a:extLst>
          </p:cNvPr>
          <p:cNvSpPr txBox="1"/>
          <p:nvPr userDrawn="1"/>
        </p:nvSpPr>
        <p:spPr>
          <a:xfrm>
            <a:off x="4375152" y="117988"/>
            <a:ext cx="7663916" cy="584775"/>
          </a:xfrm>
          <a:prstGeom prst="rect">
            <a:avLst/>
          </a:prstGeom>
          <a:noFill/>
        </p:spPr>
        <p:txBody>
          <a:bodyPr wrap="square" rtlCol="0">
            <a:spAutoFit/>
          </a:bodyPr>
          <a:lstStyle>
            <a:defPPr>
              <a:defRPr lang="zh-CN"/>
            </a:defPPr>
            <a:lvl1pPr algn="ctr">
              <a:defRPr sz="6200" b="1">
                <a:solidFill>
                  <a:schemeClr val="bg1"/>
                </a:solidFill>
                <a:latin typeface="思源黑体 CN Heavy" panose="020B0A00000000000000" pitchFamily="34" charset="-122"/>
                <a:ea typeface="思源黑体 CN Heavy" panose="020B0A00000000000000" pitchFamily="34" charset="-122"/>
              </a:defRPr>
            </a:lvl1pPr>
          </a:lstStyle>
          <a:p>
            <a:pPr algn="r"/>
            <a:r>
              <a:rPr lang="zh-CN" altLang="en-US" sz="3200" dirty="0">
                <a:latin typeface="微软雅黑" panose="020B0503020204020204" pitchFamily="34" charset="-122"/>
                <a:ea typeface="微软雅黑" panose="020B0503020204020204" pitchFamily="34" charset="-122"/>
                <a:cs typeface="+mn-ea"/>
                <a:sym typeface="+mn-lt"/>
              </a:rPr>
              <a:t>改革开放成功的原因分析</a:t>
            </a:r>
          </a:p>
        </p:txBody>
      </p:sp>
    </p:spTree>
    <p:extLst>
      <p:ext uri="{BB962C8B-B14F-4D97-AF65-F5344CB8AC3E}">
        <p14:creationId xmlns:p14="http://schemas.microsoft.com/office/powerpoint/2010/main" val="1015148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Freeform 29">
            <a:extLst>
              <a:ext uri="{FF2B5EF4-FFF2-40B4-BE49-F238E27FC236}">
                <a16:creationId xmlns:a16="http://schemas.microsoft.com/office/drawing/2014/main" xmlns="" id="{F7B0B5F6-1BA1-427D-8B74-5F1E14D8F125}"/>
              </a:ext>
            </a:extLst>
          </p:cNvPr>
          <p:cNvSpPr/>
          <p:nvPr userDrawn="1"/>
        </p:nvSpPr>
        <p:spPr bwMode="auto">
          <a:xfrm>
            <a:off x="399435" y="92326"/>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任意多边形 7">
            <a:extLst>
              <a:ext uri="{FF2B5EF4-FFF2-40B4-BE49-F238E27FC236}">
                <a16:creationId xmlns:a16="http://schemas.microsoft.com/office/drawing/2014/main" xmlns="" id="{55C7DFCA-3B3A-4F83-A673-DDBC8E37C0BE}"/>
              </a:ext>
            </a:extLst>
          </p:cNvPr>
          <p:cNvSpPr/>
          <p:nvPr userDrawn="1"/>
        </p:nvSpPr>
        <p:spPr>
          <a:xfrm>
            <a:off x="-19667" y="56535"/>
            <a:ext cx="12192001" cy="74930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xmlns="" id="{3F749C21-ED8C-4B3F-B7C6-D6AFADD6E10B}"/>
              </a:ext>
            </a:extLst>
          </p:cNvPr>
          <p:cNvSpPr txBox="1"/>
          <p:nvPr userDrawn="1"/>
        </p:nvSpPr>
        <p:spPr>
          <a:xfrm>
            <a:off x="4375152" y="117988"/>
            <a:ext cx="7663916" cy="584775"/>
          </a:xfrm>
          <a:prstGeom prst="rect">
            <a:avLst/>
          </a:prstGeom>
          <a:noFill/>
        </p:spPr>
        <p:txBody>
          <a:bodyPr wrap="square" rtlCol="0">
            <a:spAutoFit/>
          </a:bodyPr>
          <a:lstStyle>
            <a:defPPr>
              <a:defRPr lang="zh-CN"/>
            </a:defPPr>
            <a:lvl1pPr algn="ctr">
              <a:defRPr sz="6200" b="1">
                <a:solidFill>
                  <a:schemeClr val="bg1"/>
                </a:solidFill>
                <a:latin typeface="思源黑体 CN Heavy" panose="020B0A00000000000000" pitchFamily="34" charset="-122"/>
                <a:ea typeface="思源黑体 CN Heavy" panose="020B0A00000000000000" pitchFamily="34" charset="-122"/>
              </a:defRPr>
            </a:lvl1pPr>
          </a:lstStyle>
          <a:p>
            <a:pPr algn="r"/>
            <a:r>
              <a:rPr lang="zh-CN" altLang="en-US" sz="3200" dirty="0">
                <a:latin typeface="微软雅黑" panose="020B0503020204020204" pitchFamily="34" charset="-122"/>
                <a:ea typeface="微软雅黑" panose="020B0503020204020204" pitchFamily="34" charset="-122"/>
                <a:cs typeface="+mn-ea"/>
                <a:sym typeface="+mn-lt"/>
              </a:rPr>
              <a:t>改革开放的未来思考</a:t>
            </a:r>
          </a:p>
        </p:txBody>
      </p:sp>
    </p:spTree>
    <p:extLst>
      <p:ext uri="{BB962C8B-B14F-4D97-AF65-F5344CB8AC3E}">
        <p14:creationId xmlns:p14="http://schemas.microsoft.com/office/powerpoint/2010/main" val="283959080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7256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0079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585980" y="6511268"/>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业</a:t>
            </a: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67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3810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24355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3273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4.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7.xml"/><Relationship Id="rId5" Type="http://schemas.openxmlformats.org/officeDocument/2006/relationships/slideLayout" Target="../slideLayouts/slideLayout5.xml"/><Relationship Id="rId4"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18.xml"/><Relationship Id="rId5" Type="http://schemas.openxmlformats.org/officeDocument/2006/relationships/slideLayout" Target="../slideLayouts/slideLayout5.xml"/><Relationship Id="rId4"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5.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6.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3AA6EB83-181F-4830-92D4-ADDFF7212F07}"/>
              </a:ext>
            </a:extLst>
          </p:cNvPr>
          <p:cNvPicPr>
            <a:picLocks noChangeAspect="1"/>
          </p:cNvPicPr>
          <p:nvPr/>
        </p:nvPicPr>
        <p:blipFill rotWithShape="1">
          <a:blip r:embed="rId2">
            <a:extLst>
              <a:ext uri="{28A0092B-C50C-407E-A947-70E740481C1C}">
                <a14:useLocalDpi xmlns:a14="http://schemas.microsoft.com/office/drawing/2010/main" val="0"/>
              </a:ext>
            </a:extLst>
          </a:blip>
          <a:srcRect l="3664" r="3856" b="8626"/>
          <a:stretch/>
        </p:blipFill>
        <p:spPr>
          <a:xfrm>
            <a:off x="0" y="4499429"/>
            <a:ext cx="12195004" cy="2358571"/>
          </a:xfrm>
          <a:prstGeom prst="rect">
            <a:avLst/>
          </a:prstGeom>
        </p:spPr>
      </p:pic>
      <p:grpSp>
        <p:nvGrpSpPr>
          <p:cNvPr id="17" name="组合 16">
            <a:extLst>
              <a:ext uri="{FF2B5EF4-FFF2-40B4-BE49-F238E27FC236}">
                <a16:creationId xmlns:a16="http://schemas.microsoft.com/office/drawing/2014/main" xmlns="" id="{10808601-10C2-4216-91EB-F29777EAD53F}"/>
              </a:ext>
            </a:extLst>
          </p:cNvPr>
          <p:cNvGrpSpPr/>
          <p:nvPr/>
        </p:nvGrpSpPr>
        <p:grpSpPr>
          <a:xfrm>
            <a:off x="2522270" y="1875972"/>
            <a:ext cx="7147455" cy="1245685"/>
            <a:chOff x="3830928" y="2429384"/>
            <a:chExt cx="5114253" cy="891331"/>
          </a:xfrm>
        </p:grpSpPr>
        <p:grpSp>
          <p:nvGrpSpPr>
            <p:cNvPr id="18" name="组合 17">
              <a:extLst>
                <a:ext uri="{FF2B5EF4-FFF2-40B4-BE49-F238E27FC236}">
                  <a16:creationId xmlns:a16="http://schemas.microsoft.com/office/drawing/2014/main" xmlns="" id="{A98257C4-FF30-4508-B146-069F00F29768}"/>
                </a:ext>
              </a:extLst>
            </p:cNvPr>
            <p:cNvGrpSpPr/>
            <p:nvPr/>
          </p:nvGrpSpPr>
          <p:grpSpPr>
            <a:xfrm>
              <a:off x="3830928" y="2429384"/>
              <a:ext cx="1973016" cy="891331"/>
              <a:chOff x="1703471" y="5602900"/>
              <a:chExt cx="1890145" cy="789188"/>
            </a:xfrm>
          </p:grpSpPr>
          <p:grpSp>
            <p:nvGrpSpPr>
              <p:cNvPr id="31" name="组合 30">
                <a:extLst>
                  <a:ext uri="{FF2B5EF4-FFF2-40B4-BE49-F238E27FC236}">
                    <a16:creationId xmlns:a16="http://schemas.microsoft.com/office/drawing/2014/main" xmlns="" id="{F558D27C-8B9C-4B59-B3F6-02B749B41C9B}"/>
                  </a:ext>
                </a:extLst>
              </p:cNvPr>
              <p:cNvGrpSpPr/>
              <p:nvPr/>
            </p:nvGrpSpPr>
            <p:grpSpPr>
              <a:xfrm>
                <a:off x="1703471" y="5602900"/>
                <a:ext cx="887705" cy="789188"/>
                <a:chOff x="9417944" y="647972"/>
                <a:chExt cx="900000" cy="900000"/>
              </a:xfrm>
            </p:grpSpPr>
            <p:sp>
              <p:nvSpPr>
                <p:cNvPr id="36" name="矩形 35">
                  <a:extLst>
                    <a:ext uri="{FF2B5EF4-FFF2-40B4-BE49-F238E27FC236}">
                      <a16:creationId xmlns:a16="http://schemas.microsoft.com/office/drawing/2014/main" xmlns="" id="{98DE67A8-9863-45A4-8B29-6536DFD73692}"/>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7" name="直接连接符 36">
                  <a:extLst>
                    <a:ext uri="{FF2B5EF4-FFF2-40B4-BE49-F238E27FC236}">
                      <a16:creationId xmlns:a16="http://schemas.microsoft.com/office/drawing/2014/main" xmlns="" id="{7167CAAA-AEE8-47FD-9E4E-D197A1CD993F}"/>
                    </a:ext>
                  </a:extLst>
                </p:cNvPr>
                <p:cNvCxnSpPr>
                  <a:stCxn id="36" idx="0"/>
                  <a:endCxn id="36"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BE8D4B8-6601-419A-B909-A2D7B35224BD}"/>
                    </a:ext>
                  </a:extLst>
                </p:cNvPr>
                <p:cNvCxnSpPr>
                  <a:stCxn id="36" idx="1"/>
                  <a:endCxn id="36"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xmlns="" id="{A23EBCC4-7CF3-4549-A29B-08C78E03AD0A}"/>
                  </a:ext>
                </a:extLst>
              </p:cNvPr>
              <p:cNvGrpSpPr/>
              <p:nvPr/>
            </p:nvGrpSpPr>
            <p:grpSpPr>
              <a:xfrm>
                <a:off x="2705910" y="5602900"/>
                <a:ext cx="887706" cy="789188"/>
                <a:chOff x="9417944" y="647972"/>
                <a:chExt cx="900001" cy="900000"/>
              </a:xfrm>
            </p:grpSpPr>
            <p:sp>
              <p:nvSpPr>
                <p:cNvPr id="33" name="矩形 32">
                  <a:extLst>
                    <a:ext uri="{FF2B5EF4-FFF2-40B4-BE49-F238E27FC236}">
                      <a16:creationId xmlns:a16="http://schemas.microsoft.com/office/drawing/2014/main" xmlns="" id="{06D4A153-D4A0-4C92-8035-70C46B56F89E}"/>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4" name="直接连接符 33">
                  <a:extLst>
                    <a:ext uri="{FF2B5EF4-FFF2-40B4-BE49-F238E27FC236}">
                      <a16:creationId xmlns:a16="http://schemas.microsoft.com/office/drawing/2014/main" xmlns="" id="{16AC978C-129B-4346-BDDE-46F8D3ACDDD8}"/>
                    </a:ext>
                  </a:extLst>
                </p:cNvPr>
                <p:cNvCxnSpPr>
                  <a:stCxn id="33" idx="0"/>
                  <a:endCxn id="33"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EE37DE5-DD12-4D45-BE68-222CA6B04B53}"/>
                    </a:ext>
                  </a:extLst>
                </p:cNvPr>
                <p:cNvCxnSpPr>
                  <a:stCxn id="33" idx="1"/>
                  <a:endCxn id="33"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1E8A1796-FF8D-4FCC-9985-DA6A51389BEF}"/>
                </a:ext>
              </a:extLst>
            </p:cNvPr>
            <p:cNvGrpSpPr/>
            <p:nvPr/>
          </p:nvGrpSpPr>
          <p:grpSpPr>
            <a:xfrm>
              <a:off x="5923708" y="2429384"/>
              <a:ext cx="3021473" cy="891331"/>
              <a:chOff x="1703471" y="5602900"/>
              <a:chExt cx="2894565" cy="789188"/>
            </a:xfrm>
          </p:grpSpPr>
          <p:grpSp>
            <p:nvGrpSpPr>
              <p:cNvPr id="20" name="组合 19">
                <a:extLst>
                  <a:ext uri="{FF2B5EF4-FFF2-40B4-BE49-F238E27FC236}">
                    <a16:creationId xmlns:a16="http://schemas.microsoft.com/office/drawing/2014/main" xmlns="" id="{1C010FD0-4E3A-4082-BB51-731F159C4953}"/>
                  </a:ext>
                </a:extLst>
              </p:cNvPr>
              <p:cNvGrpSpPr/>
              <p:nvPr/>
            </p:nvGrpSpPr>
            <p:grpSpPr>
              <a:xfrm>
                <a:off x="1703471" y="5602900"/>
                <a:ext cx="887705" cy="789188"/>
                <a:chOff x="9417944" y="647972"/>
                <a:chExt cx="900000" cy="900000"/>
              </a:xfrm>
            </p:grpSpPr>
            <p:sp>
              <p:nvSpPr>
                <p:cNvPr id="28" name="矩形 27">
                  <a:extLst>
                    <a:ext uri="{FF2B5EF4-FFF2-40B4-BE49-F238E27FC236}">
                      <a16:creationId xmlns:a16="http://schemas.microsoft.com/office/drawing/2014/main" xmlns="" id="{1471BE5F-5464-4F2F-B60B-C3363FA01E17}"/>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a:extLst>
                    <a:ext uri="{FF2B5EF4-FFF2-40B4-BE49-F238E27FC236}">
                      <a16:creationId xmlns:a16="http://schemas.microsoft.com/office/drawing/2014/main" xmlns="" id="{6D5062CD-F635-4ECE-8DB4-C7DD24DD2D0A}"/>
                    </a:ext>
                  </a:extLst>
                </p:cNvPr>
                <p:cNvCxnSpPr>
                  <a:stCxn id="28" idx="0"/>
                  <a:endCxn id="28"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441C402-CC59-41DE-B013-463CB8CA3C38}"/>
                    </a:ext>
                  </a:extLst>
                </p:cNvPr>
                <p:cNvCxnSpPr>
                  <a:stCxn id="28" idx="1"/>
                  <a:endCxn id="28"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8216AAF-7F66-4E1E-BD35-7A4BA6410099}"/>
                  </a:ext>
                </a:extLst>
              </p:cNvPr>
              <p:cNvGrpSpPr/>
              <p:nvPr/>
            </p:nvGrpSpPr>
            <p:grpSpPr>
              <a:xfrm>
                <a:off x="2705912" y="5602900"/>
                <a:ext cx="1892124" cy="789188"/>
                <a:chOff x="9417944" y="647972"/>
                <a:chExt cx="1918330" cy="900000"/>
              </a:xfrm>
            </p:grpSpPr>
            <p:sp>
              <p:nvSpPr>
                <p:cNvPr id="22" name="矩形 21">
                  <a:extLst>
                    <a:ext uri="{FF2B5EF4-FFF2-40B4-BE49-F238E27FC236}">
                      <a16:creationId xmlns:a16="http://schemas.microsoft.com/office/drawing/2014/main" xmlns="" id="{9B9545CF-AAE8-4AFB-BBAE-B30DF1B9BE1B}"/>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xmlns="" id="{BB333467-10B6-462E-BF13-B558C0FDED8E}"/>
                    </a:ext>
                  </a:extLst>
                </p:cNvPr>
                <p:cNvCxnSpPr>
                  <a:stCxn id="22" idx="0"/>
                  <a:endCxn id="22"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799FFFC-7CF2-4D38-8CFB-352B79C234AB}"/>
                    </a:ext>
                  </a:extLst>
                </p:cNvPr>
                <p:cNvCxnSpPr>
                  <a:stCxn id="22" idx="1"/>
                  <a:endCxn id="22"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15363111-856B-4FA2-B0A8-8D6C440D1393}"/>
                    </a:ext>
                  </a:extLst>
                </p:cNvPr>
                <p:cNvSpPr/>
                <p:nvPr/>
              </p:nvSpPr>
              <p:spPr>
                <a:xfrm>
                  <a:off x="10436273"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 name="直接连接符 25">
                  <a:extLst>
                    <a:ext uri="{FF2B5EF4-FFF2-40B4-BE49-F238E27FC236}">
                      <a16:creationId xmlns:a16="http://schemas.microsoft.com/office/drawing/2014/main" xmlns="" id="{90EC1674-BA63-4FCA-A3E5-F73AC6575533}"/>
                    </a:ext>
                  </a:extLst>
                </p:cNvPr>
                <p:cNvCxnSpPr>
                  <a:stCxn id="25" idx="0"/>
                  <a:endCxn id="25" idx="2"/>
                </p:cNvCxnSpPr>
                <p:nvPr/>
              </p:nvCxnSpPr>
              <p:spPr>
                <a:xfrm>
                  <a:off x="10886273"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07D1812E-A232-4224-B885-5C84C66C5B3E}"/>
                    </a:ext>
                  </a:extLst>
                </p:cNvPr>
                <p:cNvCxnSpPr>
                  <a:stCxn id="25" idx="1"/>
                  <a:endCxn id="25" idx="3"/>
                </p:cNvCxnSpPr>
                <p:nvPr/>
              </p:nvCxnSpPr>
              <p:spPr>
                <a:xfrm>
                  <a:off x="10436274"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sp>
        <p:nvSpPr>
          <p:cNvPr id="39" name="文本框 38">
            <a:extLst>
              <a:ext uri="{FF2B5EF4-FFF2-40B4-BE49-F238E27FC236}">
                <a16:creationId xmlns:a16="http://schemas.microsoft.com/office/drawing/2014/main" xmlns="" id="{73F3D214-B28F-4227-B73F-82652B1CC8E6}"/>
              </a:ext>
            </a:extLst>
          </p:cNvPr>
          <p:cNvSpPr txBox="1"/>
          <p:nvPr/>
        </p:nvSpPr>
        <p:spPr bwMode="auto">
          <a:xfrm>
            <a:off x="2516612" y="1849028"/>
            <a:ext cx="7158777" cy="1323439"/>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8000" b="0" dirty="0">
                <a:solidFill>
                  <a:srgbClr val="C00000"/>
                </a:solidFill>
                <a:latin typeface="华文中宋" panose="02010600040101010101" pitchFamily="2" charset="-122"/>
                <a:ea typeface="华文中宋" panose="02010600040101010101" pitchFamily="2" charset="-122"/>
                <a:sym typeface="微软雅黑" panose="020B0503020204020204" pitchFamily="34" charset="-122"/>
              </a:rPr>
              <a:t>改革开放史</a:t>
            </a:r>
          </a:p>
        </p:txBody>
      </p:sp>
      <p:pic>
        <p:nvPicPr>
          <p:cNvPr id="43" name="图片 42">
            <a:extLst>
              <a:ext uri="{FF2B5EF4-FFF2-40B4-BE49-F238E27FC236}">
                <a16:creationId xmlns:a16="http://schemas.microsoft.com/office/drawing/2014/main" xmlns="" id="{6DAAC802-55EF-445F-8525-D0406AB4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65" y="499029"/>
            <a:ext cx="2207342" cy="1560993"/>
          </a:xfrm>
          <a:prstGeom prst="rect">
            <a:avLst/>
          </a:prstGeom>
        </p:spPr>
      </p:pic>
      <p:pic>
        <p:nvPicPr>
          <p:cNvPr id="44" name="图片 43">
            <a:extLst>
              <a:ext uri="{FF2B5EF4-FFF2-40B4-BE49-F238E27FC236}">
                <a16:creationId xmlns:a16="http://schemas.microsoft.com/office/drawing/2014/main" xmlns="" id="{A61EEF9A-E4C0-4908-9DAD-EC8D48AD05D4}"/>
              </a:ext>
            </a:extLst>
          </p:cNvPr>
          <p:cNvPicPr>
            <a:picLocks noChangeAspect="1"/>
          </p:cNvPicPr>
          <p:nvPr/>
        </p:nvPicPr>
        <p:blipFill>
          <a:blip r:embed="rId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45" name="文本框 44">
            <a:extLst>
              <a:ext uri="{FF2B5EF4-FFF2-40B4-BE49-F238E27FC236}">
                <a16:creationId xmlns:a16="http://schemas.microsoft.com/office/drawing/2014/main" xmlns="" id="{3BD086A8-C5D3-45E5-9327-7326F97A1DFC}"/>
              </a:ext>
            </a:extLst>
          </p:cNvPr>
          <p:cNvSpPr txBox="1"/>
          <p:nvPr/>
        </p:nvSpPr>
        <p:spPr bwMode="auto">
          <a:xfrm>
            <a:off x="2777745" y="3467904"/>
            <a:ext cx="6636510" cy="553998"/>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a:defRPr/>
            </a:pPr>
            <a:r>
              <a:rPr lang="zh-CN" altLang="en-US" sz="30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“四史”学习教育之改革开放史</a:t>
            </a:r>
          </a:p>
        </p:txBody>
      </p:sp>
      <p:sp>
        <p:nvSpPr>
          <p:cNvPr id="49" name="Aitds3">
            <a:extLst>
              <a:ext uri="{FF2B5EF4-FFF2-40B4-BE49-F238E27FC236}">
                <a16:creationId xmlns:a16="http://schemas.microsoft.com/office/drawing/2014/main" xmlns="" id="{3B9F9C8F-A3B7-47EA-AE7C-C0AE11183129}"/>
              </a:ext>
            </a:extLst>
          </p:cNvPr>
          <p:cNvSpPr/>
          <p:nvPr/>
        </p:nvSpPr>
        <p:spPr>
          <a:xfrm>
            <a:off x="3582090" y="4446282"/>
            <a:ext cx="2236318" cy="297355"/>
          </a:xfrm>
          <a:prstGeom prst="roundRect">
            <a:avLst>
              <a:gd name="adj" fmla="val 50000"/>
            </a:avLst>
          </a:prstGeom>
          <a:noFill/>
          <a:ln w="25400" cap="flat" cmpd="sng" algn="ctr">
            <a:solidFill>
              <a:srgbClr val="C00000"/>
            </a:solidFill>
            <a:prstDash val="solid"/>
          </a:ln>
          <a:effectLst/>
        </p:spPr>
        <p:txBody>
          <a:bodyPr rtlCol="0" anchor="ctr"/>
          <a:lstStyle/>
          <a:p>
            <a:pPr lvl="0" algn="ctr">
              <a:defRPr/>
            </a:pP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主讲人</a:t>
            </a:r>
            <a:r>
              <a:rPr lang="zh-CN" altLang="en-US"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：第一</a:t>
            </a:r>
            <a:r>
              <a:rPr lang="en-US" altLang="zh-CN"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PPT</a:t>
            </a:r>
            <a:endPar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Aitds4">
            <a:extLst>
              <a:ext uri="{FF2B5EF4-FFF2-40B4-BE49-F238E27FC236}">
                <a16:creationId xmlns:a16="http://schemas.microsoft.com/office/drawing/2014/main" xmlns="" id="{2BF73905-0E7F-4778-BE7E-ECBFF1891D1E}"/>
              </a:ext>
            </a:extLst>
          </p:cNvPr>
          <p:cNvSpPr/>
          <p:nvPr/>
        </p:nvSpPr>
        <p:spPr>
          <a:xfrm>
            <a:off x="6272011" y="4448512"/>
            <a:ext cx="2236318" cy="292895"/>
          </a:xfrm>
          <a:prstGeom prst="roundRect">
            <a:avLst>
              <a:gd name="adj" fmla="val 50000"/>
            </a:avLst>
          </a:prstGeom>
          <a:noFill/>
          <a:ln w="25400" cap="flat" cmpd="sng" algn="ctr">
            <a:solidFill>
              <a:srgbClr val="C60000"/>
            </a:solidFill>
            <a:prstDash val="solid"/>
          </a:ln>
          <a:effectLst/>
        </p:spPr>
        <p:txBody>
          <a:bodyPr rtlCol="0" anchor="ctr"/>
          <a:lstStyle/>
          <a:p>
            <a:pPr lvl="0" algn="ctr">
              <a:defRPr/>
            </a:pP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时间：</a:t>
            </a:r>
            <a:r>
              <a:rPr lang="en-US" altLang="zh-CN"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202X</a:t>
            </a:r>
            <a:r>
              <a:rPr lang="zh-CN" altLang="en-US"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51" name="Aitds5">
            <a:extLst>
              <a:ext uri="{FF2B5EF4-FFF2-40B4-BE49-F238E27FC236}">
                <a16:creationId xmlns:a16="http://schemas.microsoft.com/office/drawing/2014/main" xmlns="" id="{7854DB07-8AAB-47B3-B30F-2C10FC20085F}"/>
              </a:ext>
            </a:extLst>
          </p:cNvPr>
          <p:cNvSpPr/>
          <p:nvPr/>
        </p:nvSpPr>
        <p:spPr>
          <a:xfrm>
            <a:off x="5912101" y="446185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989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outVertical)">
                                      <p:cBhvr>
                                        <p:cTn id="11" dur="500"/>
                                        <p:tgtEl>
                                          <p:spTgt spid="39"/>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up)">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 calcmode="lin" valueType="num">
                                      <p:cBhvr>
                                        <p:cTn id="29" dur="500" fill="hold"/>
                                        <p:tgtEl>
                                          <p:spTgt spid="51"/>
                                        </p:tgtEl>
                                        <p:attrNameLst>
                                          <p:attrName>style.rotation</p:attrName>
                                        </p:attrNameLst>
                                      </p:cBhvr>
                                      <p:tavLst>
                                        <p:tav tm="0">
                                          <p:val>
                                            <p:fltVal val="90"/>
                                          </p:val>
                                        </p:tav>
                                        <p:tav tm="100000">
                                          <p:val>
                                            <p:fltVal val="0"/>
                                          </p:val>
                                        </p:tav>
                                      </p:tavLst>
                                    </p:anim>
                                    <p:animEffect transition="in" filter="fade">
                                      <p:cBhvr>
                                        <p:cTn id="30" dur="500"/>
                                        <p:tgtEl>
                                          <p:spTgt spid="5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p:cTn id="33" dur="500" fill="hold"/>
                                        <p:tgtEl>
                                          <p:spTgt spid="50"/>
                                        </p:tgtEl>
                                        <p:attrNameLst>
                                          <p:attrName>ppt_w</p:attrName>
                                        </p:attrNameLst>
                                      </p:cBhvr>
                                      <p:tavLst>
                                        <p:tav tm="0">
                                          <p:val>
                                            <p:fltVal val="0"/>
                                          </p:val>
                                        </p:tav>
                                        <p:tav tm="100000">
                                          <p:val>
                                            <p:strVal val="#ppt_w"/>
                                          </p:val>
                                        </p:tav>
                                      </p:tavLst>
                                    </p:anim>
                                    <p:anim calcmode="lin" valueType="num">
                                      <p:cBhvr>
                                        <p:cTn id="34" dur="500" fill="hold"/>
                                        <p:tgtEl>
                                          <p:spTgt spid="50"/>
                                        </p:tgtEl>
                                        <p:attrNameLst>
                                          <p:attrName>ppt_h</p:attrName>
                                        </p:attrNameLst>
                                      </p:cBhvr>
                                      <p:tavLst>
                                        <p:tav tm="0">
                                          <p:val>
                                            <p:fltVal val="0"/>
                                          </p:val>
                                        </p:tav>
                                        <p:tav tm="100000">
                                          <p:val>
                                            <p:strVal val="#ppt_h"/>
                                          </p:val>
                                        </p:tav>
                                      </p:tavLst>
                                    </p:anim>
                                    <p:animEffect transition="in" filter="fade">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49" grpId="0" animBg="1"/>
      <p:bldP spid="50" grpId="0" animBg="1"/>
      <p:bldP spid="5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367C86D-977E-4460-ABB1-E621AB68ECED}"/>
              </a:ext>
            </a:extLst>
          </p:cNvPr>
          <p:cNvSpPr/>
          <p:nvPr/>
        </p:nvSpPr>
        <p:spPr>
          <a:xfrm rot="5400000" flipH="1">
            <a:off x="3578221" y="132641"/>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a:extLst>
              <a:ext uri="{FF2B5EF4-FFF2-40B4-BE49-F238E27FC236}">
                <a16:creationId xmlns:a16="http://schemas.microsoft.com/office/drawing/2014/main" xmlns="" id="{F2159DDF-DF2F-4D2C-9096-6D9364CD66BF}"/>
              </a:ext>
            </a:extLst>
          </p:cNvPr>
          <p:cNvSpPr/>
          <p:nvPr/>
        </p:nvSpPr>
        <p:spPr>
          <a:xfrm>
            <a:off x="2065853" y="1789678"/>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xmlns="" id="{D6B4E0A1-ADCE-49B8-AC6F-7621D7E24130}"/>
              </a:ext>
            </a:extLst>
          </p:cNvPr>
          <p:cNvSpPr/>
          <p:nvPr/>
        </p:nvSpPr>
        <p:spPr>
          <a:xfrm>
            <a:off x="2186841" y="1716025"/>
            <a:ext cx="3379996" cy="636039"/>
          </a:xfrm>
          <a:prstGeom prst="rect">
            <a:avLst/>
          </a:prstGeom>
        </p:spPr>
        <p:txBody>
          <a:bodyPr wrap="square" lIns="105571" tIns="52784" rIns="105571" bIns="52784">
            <a:spAutoFit/>
          </a:bodyPr>
          <a:lstStyle/>
          <a:p>
            <a:pPr lvl="0">
              <a:lnSpc>
                <a:spcPct val="150000"/>
              </a:lnSpc>
              <a:buClr>
                <a:srgbClr val="C00000"/>
              </a:buClr>
              <a:defRPr/>
            </a:pPr>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文化事业繁荣发展</a:t>
            </a:r>
            <a:endParaRPr kumimoji="0" lang="zh-CN" altLang="en-US" sz="26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2655" y="1642528"/>
            <a:ext cx="840352" cy="784878"/>
            <a:chOff x="3500" y="1216"/>
            <a:chExt cx="1939" cy="1811"/>
          </a:xfrm>
        </p:grpSpPr>
        <p:sp>
          <p:nvSpPr>
            <p:cNvPr id="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Aitds3">
            <a:extLst>
              <a:ext uri="{FF2B5EF4-FFF2-40B4-BE49-F238E27FC236}">
                <a16:creationId xmlns:a16="http://schemas.microsoft.com/office/drawing/2014/main" xmlns="" id="{F3744F8C-0B36-4CFA-90A4-68347AA39EE4}"/>
              </a:ext>
            </a:extLst>
          </p:cNvPr>
          <p:cNvSpPr/>
          <p:nvPr/>
        </p:nvSpPr>
        <p:spPr>
          <a:xfrm>
            <a:off x="1940798" y="2468955"/>
            <a:ext cx="8977573" cy="1488869"/>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改革开放助力推动思想文化的开放，中国传统文化、红色革命文化和社会主义先进文化得到极大繁荣和发展。改革开放四十年来，人民精神层面和文化生活日益丰富充实，社会思想文化包容性与日俱增，国家文化软实力得以极大提升。中国文化在多元多彩的世界文化大舞台上传递出好声音，绽放出华丽色彩。 </a:t>
            </a:r>
          </a:p>
        </p:txBody>
      </p:sp>
      <p:sp>
        <p:nvSpPr>
          <p:cNvPr id="12" name="矩形 11">
            <a:extLst>
              <a:ext uri="{FF2B5EF4-FFF2-40B4-BE49-F238E27FC236}">
                <a16:creationId xmlns:a16="http://schemas.microsoft.com/office/drawing/2014/main" xmlns="" id="{B367C86D-977E-4460-ABB1-E621AB68ECED}"/>
              </a:ext>
            </a:extLst>
          </p:cNvPr>
          <p:cNvSpPr/>
          <p:nvPr/>
        </p:nvSpPr>
        <p:spPr>
          <a:xfrm rot="5400000" flipH="1">
            <a:off x="3580203" y="2614583"/>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a:extLst>
              <a:ext uri="{FF2B5EF4-FFF2-40B4-BE49-F238E27FC236}">
                <a16:creationId xmlns:a16="http://schemas.microsoft.com/office/drawing/2014/main" xmlns="" id="{F2159DDF-DF2F-4D2C-9096-6D9364CD66BF}"/>
              </a:ext>
            </a:extLst>
          </p:cNvPr>
          <p:cNvSpPr/>
          <p:nvPr/>
        </p:nvSpPr>
        <p:spPr>
          <a:xfrm>
            <a:off x="2067835" y="4271620"/>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a:extLst>
              <a:ext uri="{FF2B5EF4-FFF2-40B4-BE49-F238E27FC236}">
                <a16:creationId xmlns:a16="http://schemas.microsoft.com/office/drawing/2014/main" xmlns="" id="{D6B4E0A1-ADCE-49B8-AC6F-7621D7E24130}"/>
              </a:ext>
            </a:extLst>
          </p:cNvPr>
          <p:cNvSpPr/>
          <p:nvPr/>
        </p:nvSpPr>
        <p:spPr>
          <a:xfrm>
            <a:off x="2134393" y="4187081"/>
            <a:ext cx="3379996" cy="676820"/>
          </a:xfrm>
          <a:prstGeom prst="rect">
            <a:avLst/>
          </a:prstGeom>
        </p:spPr>
        <p:txBody>
          <a:bodyPr wrap="square" lIns="105571" tIns="52784" rIns="105571" bIns="52784">
            <a:spAutoFit/>
          </a:bodyPr>
          <a:lstStyle/>
          <a:p>
            <a:pPr lvl="0">
              <a:lnSpc>
                <a:spcPct val="150000"/>
              </a:lnSpc>
              <a:buClr>
                <a:srgbClr val="C00000"/>
              </a:buClr>
              <a:defRPr/>
            </a:pP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民生改革阔步前进</a:t>
            </a:r>
            <a:endParaRPr kumimoji="0" lang="zh-CN" altLang="en-US" sz="2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4637" y="4124470"/>
            <a:ext cx="840352" cy="784878"/>
            <a:chOff x="3500" y="1216"/>
            <a:chExt cx="1939" cy="1811"/>
          </a:xfrm>
        </p:grpSpPr>
        <p:sp>
          <p:nvSpPr>
            <p:cNvPr id="1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Aitds3">
            <a:extLst>
              <a:ext uri="{FF2B5EF4-FFF2-40B4-BE49-F238E27FC236}">
                <a16:creationId xmlns:a16="http://schemas.microsoft.com/office/drawing/2014/main" xmlns="" id="{F3744F8C-0B36-4CFA-90A4-68347AA39EE4}"/>
              </a:ext>
            </a:extLst>
          </p:cNvPr>
          <p:cNvSpPr/>
          <p:nvPr/>
        </p:nvSpPr>
        <p:spPr>
          <a:xfrm>
            <a:off x="1942780" y="4950897"/>
            <a:ext cx="8977573" cy="1127616"/>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国家进行教育改革，全面普及义务教育。不断加大医疗投入</a:t>
            </a:r>
            <a:r>
              <a:rPr lang="en-US" altLang="zh-CN" dirty="0">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实施新医疗政策。大力开展新农村建设，施行精准扶贫，彻底改变农村落后面貌。四十年来的民生改革，实现了人民共享改革开放成果，助推人民幸福指数不断攀升。  　　</a:t>
            </a:r>
          </a:p>
        </p:txBody>
      </p:sp>
    </p:spTree>
    <p:extLst>
      <p:ext uri="{BB962C8B-B14F-4D97-AF65-F5344CB8AC3E}">
        <p14:creationId xmlns:p14="http://schemas.microsoft.com/office/powerpoint/2010/main" val="6725158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1" grpId="0"/>
      <p:bldP spid="12" grpId="0" animBg="1"/>
      <p:bldP spid="13" grpId="0" animBg="1"/>
      <p:bldP spid="1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Aitds3">
            <a:extLst>
              <a:ext uri="{FF2B5EF4-FFF2-40B4-BE49-F238E27FC236}">
                <a16:creationId xmlns:a16="http://schemas.microsoft.com/office/drawing/2014/main" xmlns="" id="{F034F4E4-B10A-4583-A890-450D7F438F69}"/>
              </a:ext>
            </a:extLst>
          </p:cNvPr>
          <p:cNvGrpSpPr/>
          <p:nvPr/>
        </p:nvGrpSpPr>
        <p:grpSpPr>
          <a:xfrm>
            <a:off x="1010463" y="1599717"/>
            <a:ext cx="501650" cy="330200"/>
            <a:chOff x="2762976" y="2497837"/>
            <a:chExt cx="501650" cy="330200"/>
          </a:xfrm>
        </p:grpSpPr>
        <p:sp>
          <p:nvSpPr>
            <p:cNvPr id="50"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53" name="Aitds4">
            <a:extLst>
              <a:ext uri="{FF2B5EF4-FFF2-40B4-BE49-F238E27FC236}">
                <a16:creationId xmlns:a16="http://schemas.microsoft.com/office/drawing/2014/main" xmlns="" id="{228B9CA2-0982-4162-80F7-74E744395734}"/>
              </a:ext>
            </a:extLst>
          </p:cNvPr>
          <p:cNvGrpSpPr>
            <a:grpSpLocks/>
          </p:cNvGrpSpPr>
          <p:nvPr/>
        </p:nvGrpSpPr>
        <p:grpSpPr bwMode="auto">
          <a:xfrm>
            <a:off x="1518463" y="1486393"/>
            <a:ext cx="9541423" cy="984666"/>
            <a:chOff x="0" y="190605"/>
            <a:chExt cx="9538446" cy="983549"/>
          </a:xfrm>
        </p:grpSpPr>
        <p:sp>
          <p:nvSpPr>
            <p:cNvPr id="54"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4" y="190605"/>
              <a:ext cx="9457062" cy="983549"/>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6" name="Aitds3">
            <a:extLst>
              <a:ext uri="{FF2B5EF4-FFF2-40B4-BE49-F238E27FC236}">
                <a16:creationId xmlns:a16="http://schemas.microsoft.com/office/drawing/2014/main" xmlns="" id="{F3744F8C-0B36-4CFA-90A4-68347AA39EE4}"/>
              </a:ext>
            </a:extLst>
          </p:cNvPr>
          <p:cNvSpPr/>
          <p:nvPr/>
        </p:nvSpPr>
        <p:spPr>
          <a:xfrm>
            <a:off x="1770657" y="1526806"/>
            <a:ext cx="8951773" cy="853567"/>
          </a:xfrm>
          <a:prstGeom prst="rect">
            <a:avLst/>
          </a:prstGeom>
        </p:spPr>
        <p:txBody>
          <a:bodyPr wrap="square">
            <a:spAutoFit/>
          </a:bodyPr>
          <a:lstStyle/>
          <a:p>
            <a:pPr algn="just">
              <a:lnSpc>
                <a:spcPct val="130000"/>
              </a:lnSpc>
            </a:pP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习近平总书记曾指出，中国人民今天完全可以自豪地说，改革开放不仅深刻改变了中国，也深刻影响了世界。</a:t>
            </a:r>
          </a:p>
        </p:txBody>
      </p:sp>
      <p:sp>
        <p:nvSpPr>
          <p:cNvPr id="57" name="弧形 56">
            <a:extLst>
              <a:ext uri="{FF2B5EF4-FFF2-40B4-BE49-F238E27FC236}">
                <a16:creationId xmlns:a16="http://schemas.microsoft.com/office/drawing/2014/main" xmlns="" id="{7CEA6B60-9A31-4597-876B-E33E56028DFC}"/>
              </a:ext>
            </a:extLst>
          </p:cNvPr>
          <p:cNvSpPr/>
          <p:nvPr/>
        </p:nvSpPr>
        <p:spPr>
          <a:xfrm>
            <a:off x="1164470" y="2971156"/>
            <a:ext cx="1843314" cy="1843314"/>
          </a:xfrm>
          <a:prstGeom prst="arc">
            <a:avLst>
              <a:gd name="adj1" fmla="val 13337330"/>
              <a:gd name="adj2" fmla="val 8932735"/>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8" name="组合 57">
            <a:extLst>
              <a:ext uri="{FF2B5EF4-FFF2-40B4-BE49-F238E27FC236}">
                <a16:creationId xmlns:a16="http://schemas.microsoft.com/office/drawing/2014/main" xmlns="" id="{ECB320EC-3434-44DC-A646-7704033DAFC9}"/>
              </a:ext>
            </a:extLst>
          </p:cNvPr>
          <p:cNvGrpSpPr/>
          <p:nvPr/>
        </p:nvGrpSpPr>
        <p:grpSpPr>
          <a:xfrm>
            <a:off x="1526634" y="3530681"/>
            <a:ext cx="1118986" cy="724264"/>
            <a:chOff x="1793081" y="328613"/>
            <a:chExt cx="490537" cy="317500"/>
          </a:xfrm>
        </p:grpSpPr>
        <p:sp>
          <p:nvSpPr>
            <p:cNvPr id="59" name="Freeform 588">
              <a:extLst>
                <a:ext uri="{FF2B5EF4-FFF2-40B4-BE49-F238E27FC236}">
                  <a16:creationId xmlns:a16="http://schemas.microsoft.com/office/drawing/2014/main" xmlns="" id="{38EBB4B3-5C7A-45D2-BCFD-4AFC2A294C88}"/>
                </a:ext>
              </a:extLst>
            </p:cNvPr>
            <p:cNvSpPr>
              <a:spLocks/>
            </p:cNvSpPr>
            <p:nvPr/>
          </p:nvSpPr>
          <p:spPr bwMode="auto">
            <a:xfrm>
              <a:off x="2143918" y="452437"/>
              <a:ext cx="84137"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0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0" y="12"/>
                    <a:pt x="0" y="12"/>
                    <a:pt x="0" y="12"/>
                  </a:cubicBezTo>
                  <a:cubicBezTo>
                    <a:pt x="0" y="10"/>
                    <a:pt x="0" y="10"/>
                    <a:pt x="0" y="10"/>
                  </a:cubicBezTo>
                  <a:cubicBezTo>
                    <a:pt x="0" y="10"/>
                    <a:pt x="0" y="10"/>
                    <a:pt x="0" y="10"/>
                  </a:cubicBezTo>
                  <a:cubicBezTo>
                    <a:pt x="0"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89">
              <a:extLst>
                <a:ext uri="{FF2B5EF4-FFF2-40B4-BE49-F238E27FC236}">
                  <a16:creationId xmlns:a16="http://schemas.microsoft.com/office/drawing/2014/main" xmlns="" id="{D9660D08-BE32-4E35-90BC-454CCB9DFD96}"/>
                </a:ext>
              </a:extLst>
            </p:cNvPr>
            <p:cNvSpPr>
              <a:spLocks/>
            </p:cNvSpPr>
            <p:nvPr/>
          </p:nvSpPr>
          <p:spPr bwMode="auto">
            <a:xfrm>
              <a:off x="2143918" y="476250"/>
              <a:ext cx="38100" cy="69850"/>
            </a:xfrm>
            <a:custGeom>
              <a:avLst/>
              <a:gdLst>
                <a:gd name="T0" fmla="*/ 5 w 5"/>
                <a:gd name="T1" fmla="*/ 9 h 9"/>
                <a:gd name="T2" fmla="*/ 0 w 5"/>
                <a:gd name="T3" fmla="*/ 9 h 9"/>
                <a:gd name="T4" fmla="*/ 0 w 5"/>
                <a:gd name="T5" fmla="*/ 7 h 9"/>
                <a:gd name="T6" fmla="*/ 0 w 5"/>
                <a:gd name="T7" fmla="*/ 7 h 9"/>
                <a:gd name="T8" fmla="*/ 1 w 5"/>
                <a:gd name="T9" fmla="*/ 5 h 9"/>
                <a:gd name="T10" fmla="*/ 1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0" y="9"/>
                    <a:pt x="0" y="9"/>
                    <a:pt x="0" y="9"/>
                  </a:cubicBezTo>
                  <a:cubicBezTo>
                    <a:pt x="0" y="7"/>
                    <a:pt x="0" y="7"/>
                    <a:pt x="0" y="7"/>
                  </a:cubicBezTo>
                  <a:cubicBezTo>
                    <a:pt x="0" y="7"/>
                    <a:pt x="0" y="7"/>
                    <a:pt x="0" y="7"/>
                  </a:cubicBezTo>
                  <a:cubicBezTo>
                    <a:pt x="0" y="6"/>
                    <a:pt x="1" y="6"/>
                    <a:pt x="1" y="5"/>
                  </a:cubicBezTo>
                  <a:cubicBezTo>
                    <a:pt x="1" y="0"/>
                    <a:pt x="1" y="0"/>
                    <a:pt x="1"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90">
              <a:extLst>
                <a:ext uri="{FF2B5EF4-FFF2-40B4-BE49-F238E27FC236}">
                  <a16:creationId xmlns:a16="http://schemas.microsoft.com/office/drawing/2014/main" xmlns="" id="{2B695A38-78D7-40CD-B149-A468E8816B37}"/>
                </a:ext>
              </a:extLst>
            </p:cNvPr>
            <p:cNvSpPr>
              <a:spLocks/>
            </p:cNvSpPr>
            <p:nvPr/>
          </p:nvSpPr>
          <p:spPr bwMode="auto">
            <a:xfrm>
              <a:off x="2150268" y="452437"/>
              <a:ext cx="63500" cy="77788"/>
            </a:xfrm>
            <a:custGeom>
              <a:avLst/>
              <a:gdLst>
                <a:gd name="T0" fmla="*/ 1 w 8"/>
                <a:gd name="T1" fmla="*/ 0 h 10"/>
                <a:gd name="T2" fmla="*/ 8 w 8"/>
                <a:gd name="T3" fmla="*/ 0 h 10"/>
                <a:gd name="T4" fmla="*/ 8 w 8"/>
                <a:gd name="T5" fmla="*/ 6 h 10"/>
                <a:gd name="T6" fmla="*/ 8 w 8"/>
                <a:gd name="T7" fmla="*/ 7 h 10"/>
                <a:gd name="T8" fmla="*/ 4 w 8"/>
                <a:gd name="T9" fmla="*/ 10 h 10"/>
                <a:gd name="T10" fmla="*/ 1 w 8"/>
                <a:gd name="T11" fmla="*/ 7 h 10"/>
                <a:gd name="T12" fmla="*/ 0 w 8"/>
                <a:gd name="T13" fmla="*/ 6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8" y="0"/>
                    <a:pt x="8" y="0"/>
                    <a:pt x="8" y="0"/>
                  </a:cubicBezTo>
                  <a:cubicBezTo>
                    <a:pt x="8" y="6"/>
                    <a:pt x="8" y="6"/>
                    <a:pt x="8" y="6"/>
                  </a:cubicBezTo>
                  <a:cubicBezTo>
                    <a:pt x="8" y="7"/>
                    <a:pt x="8" y="7"/>
                    <a:pt x="8" y="7"/>
                  </a:cubicBezTo>
                  <a:cubicBezTo>
                    <a:pt x="7" y="9"/>
                    <a:pt x="6" y="10"/>
                    <a:pt x="4" y="10"/>
                  </a:cubicBezTo>
                  <a:cubicBezTo>
                    <a:pt x="3" y="10"/>
                    <a:pt x="2" y="9"/>
                    <a:pt x="1" y="7"/>
                  </a:cubicBezTo>
                  <a:cubicBezTo>
                    <a:pt x="0"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Freeform 591">
              <a:extLst>
                <a:ext uri="{FF2B5EF4-FFF2-40B4-BE49-F238E27FC236}">
                  <a16:creationId xmlns:a16="http://schemas.microsoft.com/office/drawing/2014/main" xmlns="" id="{56FDFFF3-1B07-46C9-875E-3947FB71D194}"/>
                </a:ext>
              </a:extLst>
            </p:cNvPr>
            <p:cNvSpPr>
              <a:spLocks/>
            </p:cNvSpPr>
            <p:nvPr/>
          </p:nvSpPr>
          <p:spPr bwMode="auto">
            <a:xfrm>
              <a:off x="2128043" y="366712"/>
              <a:ext cx="115887" cy="139700"/>
            </a:xfrm>
            <a:custGeom>
              <a:avLst/>
              <a:gdLst>
                <a:gd name="T0" fmla="*/ 7 w 15"/>
                <a:gd name="T1" fmla="*/ 18 h 18"/>
                <a:gd name="T2" fmla="*/ 3 w 15"/>
                <a:gd name="T3" fmla="*/ 16 h 18"/>
                <a:gd name="T4" fmla="*/ 0 w 15"/>
                <a:gd name="T5" fmla="*/ 10 h 18"/>
                <a:gd name="T6" fmla="*/ 0 w 15"/>
                <a:gd name="T7" fmla="*/ 10 h 18"/>
                <a:gd name="T8" fmla="*/ 0 w 15"/>
                <a:gd name="T9" fmla="*/ 10 h 18"/>
                <a:gd name="T10" fmla="*/ 0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1" y="14"/>
                    <a:pt x="0" y="12"/>
                    <a:pt x="0" y="10"/>
                  </a:cubicBezTo>
                  <a:cubicBezTo>
                    <a:pt x="0" y="10"/>
                    <a:pt x="0" y="10"/>
                    <a:pt x="0" y="10"/>
                  </a:cubicBezTo>
                  <a:cubicBezTo>
                    <a:pt x="0" y="10"/>
                    <a:pt x="0" y="10"/>
                    <a:pt x="0" y="10"/>
                  </a:cubicBezTo>
                  <a:cubicBezTo>
                    <a:pt x="0" y="10"/>
                    <a:pt x="0" y="9"/>
                    <a:pt x="0" y="9"/>
                  </a:cubicBezTo>
                  <a:cubicBezTo>
                    <a:pt x="0"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Freeform 592">
              <a:extLst>
                <a:ext uri="{FF2B5EF4-FFF2-40B4-BE49-F238E27FC236}">
                  <a16:creationId xmlns:a16="http://schemas.microsoft.com/office/drawing/2014/main" xmlns="" id="{34D0F47C-0374-4B81-ABF7-35029CC9EF37}"/>
                </a:ext>
              </a:extLst>
            </p:cNvPr>
            <p:cNvSpPr>
              <a:spLocks/>
            </p:cNvSpPr>
            <p:nvPr/>
          </p:nvSpPr>
          <p:spPr bwMode="auto">
            <a:xfrm>
              <a:off x="2080418" y="522287"/>
              <a:ext cx="203200" cy="93663"/>
            </a:xfrm>
            <a:custGeom>
              <a:avLst/>
              <a:gdLst>
                <a:gd name="T0" fmla="*/ 14 w 26"/>
                <a:gd name="T1" fmla="*/ 2 h 12"/>
                <a:gd name="T2" fmla="*/ 12 w 26"/>
                <a:gd name="T3" fmla="*/ 2 h 12"/>
                <a:gd name="T4" fmla="*/ 9 w 26"/>
                <a:gd name="T5" fmla="*/ 0 h 12"/>
                <a:gd name="T6" fmla="*/ 8 w 26"/>
                <a:gd name="T7" fmla="*/ 1 h 12"/>
                <a:gd name="T8" fmla="*/ 0 w 26"/>
                <a:gd name="T9" fmla="*/ 6 h 12"/>
                <a:gd name="T10" fmla="*/ 0 w 26"/>
                <a:gd name="T11" fmla="*/ 10 h 12"/>
                <a:gd name="T12" fmla="*/ 3 w 26"/>
                <a:gd name="T13" fmla="*/ 12 h 12"/>
                <a:gd name="T14" fmla="*/ 7 w 26"/>
                <a:gd name="T15" fmla="*/ 12 h 12"/>
                <a:gd name="T16" fmla="*/ 12 w 26"/>
                <a:gd name="T17" fmla="*/ 12 h 12"/>
                <a:gd name="T18" fmla="*/ 15 w 26"/>
                <a:gd name="T19" fmla="*/ 12 h 12"/>
                <a:gd name="T20" fmla="*/ 19 w 26"/>
                <a:gd name="T21" fmla="*/ 12 h 12"/>
                <a:gd name="T22" fmla="*/ 24 w 26"/>
                <a:gd name="T23" fmla="*/ 12 h 12"/>
                <a:gd name="T24" fmla="*/ 26 w 26"/>
                <a:gd name="T25" fmla="*/ 10 h 12"/>
                <a:gd name="T26" fmla="*/ 26 w 26"/>
                <a:gd name="T27" fmla="*/ 6 h 12"/>
                <a:gd name="T28" fmla="*/ 19 w 26"/>
                <a:gd name="T29" fmla="*/ 1 h 12"/>
                <a:gd name="T30" fmla="*/ 18 w 26"/>
                <a:gd name="T31" fmla="*/ 0 h 12"/>
                <a:gd name="T32" fmla="*/ 14 w 26"/>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4" y="2"/>
                  </a:moveTo>
                  <a:cubicBezTo>
                    <a:pt x="12" y="2"/>
                    <a:pt x="12" y="2"/>
                    <a:pt x="12" y="2"/>
                  </a:cubicBezTo>
                  <a:cubicBezTo>
                    <a:pt x="9" y="0"/>
                    <a:pt x="9" y="0"/>
                    <a:pt x="9" y="0"/>
                  </a:cubicBezTo>
                  <a:cubicBezTo>
                    <a:pt x="8" y="1"/>
                    <a:pt x="8" y="1"/>
                    <a:pt x="8" y="1"/>
                  </a:cubicBezTo>
                  <a:cubicBezTo>
                    <a:pt x="4" y="1"/>
                    <a:pt x="0" y="3"/>
                    <a:pt x="0" y="6"/>
                  </a:cubicBezTo>
                  <a:cubicBezTo>
                    <a:pt x="0" y="7"/>
                    <a:pt x="0" y="9"/>
                    <a:pt x="0" y="10"/>
                  </a:cubicBezTo>
                  <a:cubicBezTo>
                    <a:pt x="0" y="11"/>
                    <a:pt x="1" y="12"/>
                    <a:pt x="3" y="12"/>
                  </a:cubicBezTo>
                  <a:cubicBezTo>
                    <a:pt x="7" y="12"/>
                    <a:pt x="7" y="12"/>
                    <a:pt x="7" y="12"/>
                  </a:cubicBezTo>
                  <a:cubicBezTo>
                    <a:pt x="12" y="12"/>
                    <a:pt x="12" y="12"/>
                    <a:pt x="12" y="12"/>
                  </a:cubicBezTo>
                  <a:cubicBezTo>
                    <a:pt x="15" y="12"/>
                    <a:pt x="15" y="12"/>
                    <a:pt x="15" y="12"/>
                  </a:cubicBezTo>
                  <a:cubicBezTo>
                    <a:pt x="19" y="12"/>
                    <a:pt x="19" y="12"/>
                    <a:pt x="19" y="12"/>
                  </a:cubicBezTo>
                  <a:cubicBezTo>
                    <a:pt x="24" y="12"/>
                    <a:pt x="24" y="12"/>
                    <a:pt x="24" y="12"/>
                  </a:cubicBezTo>
                  <a:cubicBezTo>
                    <a:pt x="25" y="12"/>
                    <a:pt x="26" y="11"/>
                    <a:pt x="26" y="10"/>
                  </a:cubicBezTo>
                  <a:cubicBezTo>
                    <a:pt x="26" y="6"/>
                    <a:pt x="26" y="6"/>
                    <a:pt x="26" y="6"/>
                  </a:cubicBezTo>
                  <a:cubicBezTo>
                    <a:pt x="26" y="3"/>
                    <a:pt x="23" y="1"/>
                    <a:pt x="19" y="1"/>
                  </a:cubicBezTo>
                  <a:cubicBezTo>
                    <a:pt x="18" y="0"/>
                    <a:pt x="18" y="0"/>
                    <a:pt x="18"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Freeform 593">
              <a:extLst>
                <a:ext uri="{FF2B5EF4-FFF2-40B4-BE49-F238E27FC236}">
                  <a16:creationId xmlns:a16="http://schemas.microsoft.com/office/drawing/2014/main" xmlns="" id="{F0D51BC7-26CB-463D-9ED3-AC8B15ADA538}"/>
                </a:ext>
              </a:extLst>
            </p:cNvPr>
            <p:cNvSpPr>
              <a:spLocks/>
            </p:cNvSpPr>
            <p:nvPr/>
          </p:nvSpPr>
          <p:spPr bwMode="auto">
            <a:xfrm>
              <a:off x="2143918" y="522287"/>
              <a:ext cx="84137" cy="93663"/>
            </a:xfrm>
            <a:custGeom>
              <a:avLst/>
              <a:gdLst>
                <a:gd name="T0" fmla="*/ 29 w 53"/>
                <a:gd name="T1" fmla="*/ 10 h 59"/>
                <a:gd name="T2" fmla="*/ 19 w 53"/>
                <a:gd name="T3" fmla="*/ 10 h 59"/>
                <a:gd name="T4" fmla="*/ 4 w 53"/>
                <a:gd name="T5" fmla="*/ 0 h 59"/>
                <a:gd name="T6" fmla="*/ 0 w 53"/>
                <a:gd name="T7" fmla="*/ 5 h 59"/>
                <a:gd name="T8" fmla="*/ 29 w 53"/>
                <a:gd name="T9" fmla="*/ 34 h 59"/>
                <a:gd name="T10" fmla="*/ 34 w 53"/>
                <a:gd name="T11" fmla="*/ 59 h 59"/>
                <a:gd name="T12" fmla="*/ 34 w 53"/>
                <a:gd name="T13" fmla="*/ 59 h 59"/>
                <a:gd name="T14" fmla="*/ 29 w 53"/>
                <a:gd name="T15" fmla="*/ 29 h 59"/>
                <a:gd name="T16" fmla="*/ 53 w 53"/>
                <a:gd name="T17" fmla="*/ 5 h 59"/>
                <a:gd name="T18" fmla="*/ 53 w 53"/>
                <a:gd name="T19" fmla="*/ 5 h 59"/>
                <a:gd name="T20" fmla="*/ 48 w 53"/>
                <a:gd name="T21" fmla="*/ 0 h 59"/>
                <a:gd name="T22" fmla="*/ 29 w 53"/>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9">
                  <a:moveTo>
                    <a:pt x="29" y="10"/>
                  </a:moveTo>
                  <a:lnTo>
                    <a:pt x="19" y="10"/>
                  </a:lnTo>
                  <a:lnTo>
                    <a:pt x="4" y="0"/>
                  </a:lnTo>
                  <a:lnTo>
                    <a:pt x="0" y="5"/>
                  </a:lnTo>
                  <a:lnTo>
                    <a:pt x="29" y="34"/>
                  </a:lnTo>
                  <a:lnTo>
                    <a:pt x="34" y="59"/>
                  </a:lnTo>
                  <a:lnTo>
                    <a:pt x="34" y="59"/>
                  </a:lnTo>
                  <a:lnTo>
                    <a:pt x="29" y="29"/>
                  </a:lnTo>
                  <a:lnTo>
                    <a:pt x="53" y="5"/>
                  </a:lnTo>
                  <a:lnTo>
                    <a:pt x="53" y="5"/>
                  </a:lnTo>
                  <a:lnTo>
                    <a:pt x="48" y="0"/>
                  </a:lnTo>
                  <a:lnTo>
                    <a:pt x="29"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Freeform 594">
              <a:extLst>
                <a:ext uri="{FF2B5EF4-FFF2-40B4-BE49-F238E27FC236}">
                  <a16:creationId xmlns:a16="http://schemas.microsoft.com/office/drawing/2014/main" xmlns="" id="{B2312F0E-314A-4A75-B10E-0884277CA7BF}"/>
                </a:ext>
              </a:extLst>
            </p:cNvPr>
            <p:cNvSpPr>
              <a:spLocks/>
            </p:cNvSpPr>
            <p:nvPr/>
          </p:nvSpPr>
          <p:spPr bwMode="auto">
            <a:xfrm>
              <a:off x="2135981"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2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2" y="4"/>
                    <a:pt x="12" y="4"/>
                    <a:pt x="12" y="3"/>
                  </a:cubicBezTo>
                  <a:cubicBezTo>
                    <a:pt x="12" y="2"/>
                    <a:pt x="12" y="2"/>
                    <a:pt x="12" y="1"/>
                  </a:cubicBezTo>
                  <a:cubicBezTo>
                    <a:pt x="11" y="0"/>
                    <a:pt x="10" y="1"/>
                    <a:pt x="9" y="1"/>
                  </a:cubicBezTo>
                  <a:cubicBezTo>
                    <a:pt x="8" y="1"/>
                    <a:pt x="7"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Freeform 595">
              <a:extLst>
                <a:ext uri="{FF2B5EF4-FFF2-40B4-BE49-F238E27FC236}">
                  <a16:creationId xmlns:a16="http://schemas.microsoft.com/office/drawing/2014/main" xmlns="" id="{E3B38D01-8589-42DB-94E0-C6BEF13DE464}"/>
                </a:ext>
              </a:extLst>
            </p:cNvPr>
            <p:cNvSpPr>
              <a:spLocks/>
            </p:cNvSpPr>
            <p:nvPr/>
          </p:nvSpPr>
          <p:spPr bwMode="auto">
            <a:xfrm>
              <a:off x="2135981" y="398462"/>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Freeform 596">
              <a:extLst>
                <a:ext uri="{FF2B5EF4-FFF2-40B4-BE49-F238E27FC236}">
                  <a16:creationId xmlns:a16="http://schemas.microsoft.com/office/drawing/2014/main" xmlns="" id="{68F9A879-448F-494F-A9D3-4F9D086544DB}"/>
                </a:ext>
              </a:extLst>
            </p:cNvPr>
            <p:cNvSpPr>
              <a:spLocks/>
            </p:cNvSpPr>
            <p:nvPr/>
          </p:nvSpPr>
          <p:spPr bwMode="auto">
            <a:xfrm>
              <a:off x="2174081" y="538162"/>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2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2" y="7"/>
                    <a:pt x="2" y="5"/>
                    <a:pt x="2" y="3"/>
                  </a:cubicBez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0"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Freeform 597">
              <a:extLst>
                <a:ext uri="{FF2B5EF4-FFF2-40B4-BE49-F238E27FC236}">
                  <a16:creationId xmlns:a16="http://schemas.microsoft.com/office/drawing/2014/main" xmlns="" id="{33E252BB-5B24-4A80-9F99-C01641745BBA}"/>
                </a:ext>
              </a:extLst>
            </p:cNvPr>
            <p:cNvSpPr>
              <a:spLocks/>
            </p:cNvSpPr>
            <p:nvPr/>
          </p:nvSpPr>
          <p:spPr bwMode="auto">
            <a:xfrm>
              <a:off x="2174081" y="538162"/>
              <a:ext cx="23812" cy="38100"/>
            </a:xfrm>
            <a:custGeom>
              <a:avLst/>
              <a:gdLst>
                <a:gd name="T0" fmla="*/ 2 w 3"/>
                <a:gd name="T1" fmla="*/ 3 h 5"/>
                <a:gd name="T2" fmla="*/ 2 w 3"/>
                <a:gd name="T3" fmla="*/ 3 h 5"/>
                <a:gd name="T4" fmla="*/ 3 w 3"/>
                <a:gd name="T5" fmla="*/ 1 h 5"/>
                <a:gd name="T6" fmla="*/ 3 w 3"/>
                <a:gd name="T7" fmla="*/ 0 h 5"/>
                <a:gd name="T8" fmla="*/ 2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Freeform 598">
              <a:extLst>
                <a:ext uri="{FF2B5EF4-FFF2-40B4-BE49-F238E27FC236}">
                  <a16:creationId xmlns:a16="http://schemas.microsoft.com/office/drawing/2014/main" xmlns="" id="{DE33B75C-66A8-4227-AEC0-CB6530B230C7}"/>
                </a:ext>
              </a:extLst>
            </p:cNvPr>
            <p:cNvSpPr>
              <a:spLocks/>
            </p:cNvSpPr>
            <p:nvPr/>
          </p:nvSpPr>
          <p:spPr bwMode="auto">
            <a:xfrm>
              <a:off x="2143918" y="522287"/>
              <a:ext cx="38100" cy="38100"/>
            </a:xfrm>
            <a:custGeom>
              <a:avLst/>
              <a:gdLst>
                <a:gd name="T0" fmla="*/ 24 w 24"/>
                <a:gd name="T1" fmla="*/ 10 h 24"/>
                <a:gd name="T2" fmla="*/ 4 w 24"/>
                <a:gd name="T3" fmla="*/ 0 h 24"/>
                <a:gd name="T4" fmla="*/ 0 w 24"/>
                <a:gd name="T5" fmla="*/ 5 h 24"/>
                <a:gd name="T6" fmla="*/ 19 w 24"/>
                <a:gd name="T7" fmla="*/ 24 h 24"/>
                <a:gd name="T8" fmla="*/ 24 w 24"/>
                <a:gd name="T9" fmla="*/ 10 h 24"/>
              </a:gdLst>
              <a:ahLst/>
              <a:cxnLst>
                <a:cxn ang="0">
                  <a:pos x="T0" y="T1"/>
                </a:cxn>
                <a:cxn ang="0">
                  <a:pos x="T2" y="T3"/>
                </a:cxn>
                <a:cxn ang="0">
                  <a:pos x="T4" y="T5"/>
                </a:cxn>
                <a:cxn ang="0">
                  <a:pos x="T6" y="T7"/>
                </a:cxn>
                <a:cxn ang="0">
                  <a:pos x="T8" y="T9"/>
                </a:cxn>
              </a:cxnLst>
              <a:rect l="0" t="0" r="r" b="b"/>
              <a:pathLst>
                <a:path w="24" h="24">
                  <a:moveTo>
                    <a:pt x="24" y="10"/>
                  </a:moveTo>
                  <a:lnTo>
                    <a:pt x="4" y="0"/>
                  </a:lnTo>
                  <a:lnTo>
                    <a:pt x="0" y="5"/>
                  </a:lnTo>
                  <a:lnTo>
                    <a:pt x="19" y="24"/>
                  </a:lnTo>
                  <a:lnTo>
                    <a:pt x="24"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Freeform 599">
              <a:extLst>
                <a:ext uri="{FF2B5EF4-FFF2-40B4-BE49-F238E27FC236}">
                  <a16:creationId xmlns:a16="http://schemas.microsoft.com/office/drawing/2014/main" xmlns="" id="{7B20A1D6-51B2-43FA-88ED-3A2DD8C018AE}"/>
                </a:ext>
              </a:extLst>
            </p:cNvPr>
            <p:cNvSpPr>
              <a:spLocks/>
            </p:cNvSpPr>
            <p:nvPr/>
          </p:nvSpPr>
          <p:spPr bwMode="auto">
            <a:xfrm>
              <a:off x="2182018" y="522287"/>
              <a:ext cx="46037" cy="38100"/>
            </a:xfrm>
            <a:custGeom>
              <a:avLst/>
              <a:gdLst>
                <a:gd name="T0" fmla="*/ 0 w 29"/>
                <a:gd name="T1" fmla="*/ 10 h 24"/>
                <a:gd name="T2" fmla="*/ 24 w 29"/>
                <a:gd name="T3" fmla="*/ 0 h 24"/>
                <a:gd name="T4" fmla="*/ 29 w 29"/>
                <a:gd name="T5" fmla="*/ 5 h 24"/>
                <a:gd name="T6" fmla="*/ 10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lnTo>
                    <a:pt x="24" y="0"/>
                  </a:lnTo>
                  <a:lnTo>
                    <a:pt x="29" y="5"/>
                  </a:lnTo>
                  <a:lnTo>
                    <a:pt x="10"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Freeform 600">
              <a:extLst>
                <a:ext uri="{FF2B5EF4-FFF2-40B4-BE49-F238E27FC236}">
                  <a16:creationId xmlns:a16="http://schemas.microsoft.com/office/drawing/2014/main" xmlns="" id="{DAD33594-8929-4B7C-9839-2B4B3EB1E115}"/>
                </a:ext>
              </a:extLst>
            </p:cNvPr>
            <p:cNvSpPr>
              <a:spLocks/>
            </p:cNvSpPr>
            <p:nvPr/>
          </p:nvSpPr>
          <p:spPr bwMode="auto">
            <a:xfrm>
              <a:off x="1847056" y="452437"/>
              <a:ext cx="85725"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1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1" y="12"/>
                    <a:pt x="1" y="12"/>
                    <a:pt x="1" y="12"/>
                  </a:cubicBezTo>
                  <a:cubicBezTo>
                    <a:pt x="0" y="10"/>
                    <a:pt x="0" y="10"/>
                    <a:pt x="0" y="10"/>
                  </a:cubicBezTo>
                  <a:cubicBezTo>
                    <a:pt x="0" y="10"/>
                    <a:pt x="0" y="10"/>
                    <a:pt x="0" y="10"/>
                  </a:cubicBezTo>
                  <a:cubicBezTo>
                    <a:pt x="1"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Freeform 601">
              <a:extLst>
                <a:ext uri="{FF2B5EF4-FFF2-40B4-BE49-F238E27FC236}">
                  <a16:creationId xmlns:a16="http://schemas.microsoft.com/office/drawing/2014/main" xmlns="" id="{EAAA6C55-222F-41F9-A59B-97AF1D38C4A7}"/>
                </a:ext>
              </a:extLst>
            </p:cNvPr>
            <p:cNvSpPr>
              <a:spLocks/>
            </p:cNvSpPr>
            <p:nvPr/>
          </p:nvSpPr>
          <p:spPr bwMode="auto">
            <a:xfrm>
              <a:off x="1847056" y="476250"/>
              <a:ext cx="39687" cy="69850"/>
            </a:xfrm>
            <a:custGeom>
              <a:avLst/>
              <a:gdLst>
                <a:gd name="T0" fmla="*/ 5 w 5"/>
                <a:gd name="T1" fmla="*/ 9 h 9"/>
                <a:gd name="T2" fmla="*/ 1 w 5"/>
                <a:gd name="T3" fmla="*/ 9 h 9"/>
                <a:gd name="T4" fmla="*/ 0 w 5"/>
                <a:gd name="T5" fmla="*/ 7 h 9"/>
                <a:gd name="T6" fmla="*/ 0 w 5"/>
                <a:gd name="T7" fmla="*/ 7 h 9"/>
                <a:gd name="T8" fmla="*/ 1 w 5"/>
                <a:gd name="T9" fmla="*/ 5 h 9"/>
                <a:gd name="T10" fmla="*/ 2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1" y="9"/>
                    <a:pt x="1" y="9"/>
                    <a:pt x="1" y="9"/>
                  </a:cubicBezTo>
                  <a:cubicBezTo>
                    <a:pt x="0" y="7"/>
                    <a:pt x="0" y="7"/>
                    <a:pt x="0" y="7"/>
                  </a:cubicBezTo>
                  <a:cubicBezTo>
                    <a:pt x="0" y="7"/>
                    <a:pt x="0" y="7"/>
                    <a:pt x="0" y="7"/>
                  </a:cubicBezTo>
                  <a:cubicBezTo>
                    <a:pt x="1" y="6"/>
                    <a:pt x="1" y="6"/>
                    <a:pt x="1" y="5"/>
                  </a:cubicBezTo>
                  <a:cubicBezTo>
                    <a:pt x="2" y="0"/>
                    <a:pt x="2" y="0"/>
                    <a:pt x="2"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Freeform 602">
              <a:extLst>
                <a:ext uri="{FF2B5EF4-FFF2-40B4-BE49-F238E27FC236}">
                  <a16:creationId xmlns:a16="http://schemas.microsoft.com/office/drawing/2014/main" xmlns="" id="{9ED34E6B-FE57-4E8F-A127-BD2CF2B2FE9F}"/>
                </a:ext>
              </a:extLst>
            </p:cNvPr>
            <p:cNvSpPr>
              <a:spLocks/>
            </p:cNvSpPr>
            <p:nvPr/>
          </p:nvSpPr>
          <p:spPr bwMode="auto">
            <a:xfrm>
              <a:off x="1854993" y="452437"/>
              <a:ext cx="69850" cy="77788"/>
            </a:xfrm>
            <a:custGeom>
              <a:avLst/>
              <a:gdLst>
                <a:gd name="T0" fmla="*/ 1 w 9"/>
                <a:gd name="T1" fmla="*/ 0 h 10"/>
                <a:gd name="T2" fmla="*/ 8 w 9"/>
                <a:gd name="T3" fmla="*/ 0 h 10"/>
                <a:gd name="T4" fmla="*/ 9 w 9"/>
                <a:gd name="T5" fmla="*/ 6 h 10"/>
                <a:gd name="T6" fmla="*/ 8 w 9"/>
                <a:gd name="T7" fmla="*/ 7 h 10"/>
                <a:gd name="T8" fmla="*/ 4 w 9"/>
                <a:gd name="T9" fmla="*/ 10 h 10"/>
                <a:gd name="T10" fmla="*/ 1 w 9"/>
                <a:gd name="T11" fmla="*/ 7 h 10"/>
                <a:gd name="T12" fmla="*/ 0 w 9"/>
                <a:gd name="T13" fmla="*/ 6 h 10"/>
                <a:gd name="T14" fmla="*/ 1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1" y="0"/>
                  </a:moveTo>
                  <a:cubicBezTo>
                    <a:pt x="8" y="0"/>
                    <a:pt x="8" y="0"/>
                    <a:pt x="8" y="0"/>
                  </a:cubicBezTo>
                  <a:cubicBezTo>
                    <a:pt x="9" y="6"/>
                    <a:pt x="9" y="6"/>
                    <a:pt x="9" y="6"/>
                  </a:cubicBezTo>
                  <a:cubicBezTo>
                    <a:pt x="9" y="7"/>
                    <a:pt x="8" y="7"/>
                    <a:pt x="8" y="7"/>
                  </a:cubicBezTo>
                  <a:cubicBezTo>
                    <a:pt x="7" y="9"/>
                    <a:pt x="6" y="10"/>
                    <a:pt x="4" y="10"/>
                  </a:cubicBezTo>
                  <a:cubicBezTo>
                    <a:pt x="3" y="10"/>
                    <a:pt x="2" y="9"/>
                    <a:pt x="1" y="7"/>
                  </a:cubicBezTo>
                  <a:cubicBezTo>
                    <a:pt x="1"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Freeform 603">
              <a:extLst>
                <a:ext uri="{FF2B5EF4-FFF2-40B4-BE49-F238E27FC236}">
                  <a16:creationId xmlns:a16="http://schemas.microsoft.com/office/drawing/2014/main" xmlns="" id="{273378F4-F532-47FF-8C19-BBAD8E291F21}"/>
                </a:ext>
              </a:extLst>
            </p:cNvPr>
            <p:cNvSpPr>
              <a:spLocks/>
            </p:cNvSpPr>
            <p:nvPr/>
          </p:nvSpPr>
          <p:spPr bwMode="auto">
            <a:xfrm>
              <a:off x="1832768" y="366712"/>
              <a:ext cx="115887" cy="139700"/>
            </a:xfrm>
            <a:custGeom>
              <a:avLst/>
              <a:gdLst>
                <a:gd name="T0" fmla="*/ 7 w 15"/>
                <a:gd name="T1" fmla="*/ 18 h 18"/>
                <a:gd name="T2" fmla="*/ 3 w 15"/>
                <a:gd name="T3" fmla="*/ 16 h 18"/>
                <a:gd name="T4" fmla="*/ 1 w 15"/>
                <a:gd name="T5" fmla="*/ 10 h 18"/>
                <a:gd name="T6" fmla="*/ 1 w 15"/>
                <a:gd name="T7" fmla="*/ 10 h 18"/>
                <a:gd name="T8" fmla="*/ 1 w 15"/>
                <a:gd name="T9" fmla="*/ 10 h 18"/>
                <a:gd name="T10" fmla="*/ 1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2" y="14"/>
                    <a:pt x="1" y="12"/>
                    <a:pt x="1" y="10"/>
                  </a:cubicBezTo>
                  <a:cubicBezTo>
                    <a:pt x="1" y="10"/>
                    <a:pt x="1" y="10"/>
                    <a:pt x="1" y="10"/>
                  </a:cubicBezTo>
                  <a:cubicBezTo>
                    <a:pt x="1" y="10"/>
                    <a:pt x="1" y="10"/>
                    <a:pt x="1" y="10"/>
                  </a:cubicBezTo>
                  <a:cubicBezTo>
                    <a:pt x="1" y="10"/>
                    <a:pt x="1" y="9"/>
                    <a:pt x="1" y="9"/>
                  </a:cubicBezTo>
                  <a:cubicBezTo>
                    <a:pt x="1"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Freeform 604">
              <a:extLst>
                <a:ext uri="{FF2B5EF4-FFF2-40B4-BE49-F238E27FC236}">
                  <a16:creationId xmlns:a16="http://schemas.microsoft.com/office/drawing/2014/main" xmlns="" id="{1045D74F-4C98-4321-8B81-293E778F5264}"/>
                </a:ext>
              </a:extLst>
            </p:cNvPr>
            <p:cNvSpPr>
              <a:spLocks/>
            </p:cNvSpPr>
            <p:nvPr/>
          </p:nvSpPr>
          <p:spPr bwMode="auto">
            <a:xfrm>
              <a:off x="1793081" y="522287"/>
              <a:ext cx="195262" cy="93663"/>
            </a:xfrm>
            <a:custGeom>
              <a:avLst/>
              <a:gdLst>
                <a:gd name="T0" fmla="*/ 14 w 25"/>
                <a:gd name="T1" fmla="*/ 2 h 12"/>
                <a:gd name="T2" fmla="*/ 11 w 25"/>
                <a:gd name="T3" fmla="*/ 2 h 12"/>
                <a:gd name="T4" fmla="*/ 8 w 25"/>
                <a:gd name="T5" fmla="*/ 0 h 12"/>
                <a:gd name="T6" fmla="*/ 7 w 25"/>
                <a:gd name="T7" fmla="*/ 1 h 12"/>
                <a:gd name="T8" fmla="*/ 0 w 25"/>
                <a:gd name="T9" fmla="*/ 6 h 12"/>
                <a:gd name="T10" fmla="*/ 0 w 25"/>
                <a:gd name="T11" fmla="*/ 10 h 12"/>
                <a:gd name="T12" fmla="*/ 2 w 25"/>
                <a:gd name="T13" fmla="*/ 12 h 12"/>
                <a:gd name="T14" fmla="*/ 6 w 25"/>
                <a:gd name="T15" fmla="*/ 12 h 12"/>
                <a:gd name="T16" fmla="*/ 11 w 25"/>
                <a:gd name="T17" fmla="*/ 12 h 12"/>
                <a:gd name="T18" fmla="*/ 14 w 25"/>
                <a:gd name="T19" fmla="*/ 12 h 12"/>
                <a:gd name="T20" fmla="*/ 19 w 25"/>
                <a:gd name="T21" fmla="*/ 12 h 12"/>
                <a:gd name="T22" fmla="*/ 23 w 25"/>
                <a:gd name="T23" fmla="*/ 12 h 12"/>
                <a:gd name="T24" fmla="*/ 25 w 25"/>
                <a:gd name="T25" fmla="*/ 10 h 12"/>
                <a:gd name="T26" fmla="*/ 25 w 25"/>
                <a:gd name="T27" fmla="*/ 6 h 12"/>
                <a:gd name="T28" fmla="*/ 18 w 25"/>
                <a:gd name="T29" fmla="*/ 1 h 12"/>
                <a:gd name="T30" fmla="*/ 17 w 25"/>
                <a:gd name="T31" fmla="*/ 0 h 12"/>
                <a:gd name="T32" fmla="*/ 14 w 25"/>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2">
                  <a:moveTo>
                    <a:pt x="14" y="2"/>
                  </a:moveTo>
                  <a:cubicBezTo>
                    <a:pt x="11" y="2"/>
                    <a:pt x="11" y="2"/>
                    <a:pt x="11" y="2"/>
                  </a:cubicBezTo>
                  <a:cubicBezTo>
                    <a:pt x="8" y="0"/>
                    <a:pt x="8" y="0"/>
                    <a:pt x="8" y="0"/>
                  </a:cubicBezTo>
                  <a:cubicBezTo>
                    <a:pt x="7" y="1"/>
                    <a:pt x="7" y="1"/>
                    <a:pt x="7" y="1"/>
                  </a:cubicBezTo>
                  <a:cubicBezTo>
                    <a:pt x="3" y="1"/>
                    <a:pt x="0" y="3"/>
                    <a:pt x="0" y="6"/>
                  </a:cubicBezTo>
                  <a:cubicBezTo>
                    <a:pt x="0" y="7"/>
                    <a:pt x="0" y="9"/>
                    <a:pt x="0" y="10"/>
                  </a:cubicBezTo>
                  <a:cubicBezTo>
                    <a:pt x="0" y="11"/>
                    <a:pt x="1" y="12"/>
                    <a:pt x="2" y="12"/>
                  </a:cubicBezTo>
                  <a:cubicBezTo>
                    <a:pt x="6" y="12"/>
                    <a:pt x="6" y="12"/>
                    <a:pt x="6" y="12"/>
                  </a:cubicBezTo>
                  <a:cubicBezTo>
                    <a:pt x="11" y="12"/>
                    <a:pt x="11" y="12"/>
                    <a:pt x="11" y="12"/>
                  </a:cubicBezTo>
                  <a:cubicBezTo>
                    <a:pt x="14" y="12"/>
                    <a:pt x="14" y="12"/>
                    <a:pt x="14" y="12"/>
                  </a:cubicBezTo>
                  <a:cubicBezTo>
                    <a:pt x="19" y="12"/>
                    <a:pt x="19" y="12"/>
                    <a:pt x="19" y="12"/>
                  </a:cubicBezTo>
                  <a:cubicBezTo>
                    <a:pt x="23" y="12"/>
                    <a:pt x="23" y="12"/>
                    <a:pt x="23" y="12"/>
                  </a:cubicBezTo>
                  <a:cubicBezTo>
                    <a:pt x="24" y="12"/>
                    <a:pt x="25" y="11"/>
                    <a:pt x="25" y="10"/>
                  </a:cubicBezTo>
                  <a:cubicBezTo>
                    <a:pt x="25" y="6"/>
                    <a:pt x="25" y="6"/>
                    <a:pt x="25" y="6"/>
                  </a:cubicBezTo>
                  <a:cubicBezTo>
                    <a:pt x="25" y="3"/>
                    <a:pt x="22" y="1"/>
                    <a:pt x="18" y="1"/>
                  </a:cubicBezTo>
                  <a:cubicBezTo>
                    <a:pt x="17" y="0"/>
                    <a:pt x="17" y="0"/>
                    <a:pt x="17"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Freeform 605">
              <a:extLst>
                <a:ext uri="{FF2B5EF4-FFF2-40B4-BE49-F238E27FC236}">
                  <a16:creationId xmlns:a16="http://schemas.microsoft.com/office/drawing/2014/main" xmlns="" id="{A79B9385-470C-422F-9839-548B2785CF45}"/>
                </a:ext>
              </a:extLst>
            </p:cNvPr>
            <p:cNvSpPr>
              <a:spLocks/>
            </p:cNvSpPr>
            <p:nvPr/>
          </p:nvSpPr>
          <p:spPr bwMode="auto">
            <a:xfrm>
              <a:off x="1847056" y="522287"/>
              <a:ext cx="93662" cy="93663"/>
            </a:xfrm>
            <a:custGeom>
              <a:avLst/>
              <a:gdLst>
                <a:gd name="T0" fmla="*/ 35 w 59"/>
                <a:gd name="T1" fmla="*/ 10 h 59"/>
                <a:gd name="T2" fmla="*/ 20 w 59"/>
                <a:gd name="T3" fmla="*/ 10 h 59"/>
                <a:gd name="T4" fmla="*/ 5 w 59"/>
                <a:gd name="T5" fmla="*/ 0 h 59"/>
                <a:gd name="T6" fmla="*/ 0 w 59"/>
                <a:gd name="T7" fmla="*/ 5 h 59"/>
                <a:gd name="T8" fmla="*/ 30 w 59"/>
                <a:gd name="T9" fmla="*/ 34 h 59"/>
                <a:gd name="T10" fmla="*/ 35 w 59"/>
                <a:gd name="T11" fmla="*/ 59 h 59"/>
                <a:gd name="T12" fmla="*/ 35 w 59"/>
                <a:gd name="T13" fmla="*/ 59 h 59"/>
                <a:gd name="T14" fmla="*/ 35 w 59"/>
                <a:gd name="T15" fmla="*/ 29 h 59"/>
                <a:gd name="T16" fmla="*/ 59 w 59"/>
                <a:gd name="T17" fmla="*/ 5 h 59"/>
                <a:gd name="T18" fmla="*/ 54 w 59"/>
                <a:gd name="T19" fmla="*/ 5 h 59"/>
                <a:gd name="T20" fmla="*/ 49 w 59"/>
                <a:gd name="T21" fmla="*/ 0 h 59"/>
                <a:gd name="T22" fmla="*/ 35 w 59"/>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35" y="10"/>
                  </a:moveTo>
                  <a:lnTo>
                    <a:pt x="20" y="10"/>
                  </a:lnTo>
                  <a:lnTo>
                    <a:pt x="5" y="0"/>
                  </a:lnTo>
                  <a:lnTo>
                    <a:pt x="0" y="5"/>
                  </a:lnTo>
                  <a:lnTo>
                    <a:pt x="30" y="34"/>
                  </a:lnTo>
                  <a:lnTo>
                    <a:pt x="35" y="59"/>
                  </a:lnTo>
                  <a:lnTo>
                    <a:pt x="35" y="59"/>
                  </a:lnTo>
                  <a:lnTo>
                    <a:pt x="35" y="29"/>
                  </a:lnTo>
                  <a:lnTo>
                    <a:pt x="59" y="5"/>
                  </a:lnTo>
                  <a:lnTo>
                    <a:pt x="54" y="5"/>
                  </a:lnTo>
                  <a:lnTo>
                    <a:pt x="49" y="0"/>
                  </a:lnTo>
                  <a:lnTo>
                    <a:pt x="35"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606">
              <a:extLst>
                <a:ext uri="{FF2B5EF4-FFF2-40B4-BE49-F238E27FC236}">
                  <a16:creationId xmlns:a16="http://schemas.microsoft.com/office/drawing/2014/main" xmlns="" id="{22E04016-C64A-4A7D-9150-8B4015A64A78}"/>
                </a:ext>
              </a:extLst>
            </p:cNvPr>
            <p:cNvSpPr>
              <a:spLocks/>
            </p:cNvSpPr>
            <p:nvPr/>
          </p:nvSpPr>
          <p:spPr bwMode="auto">
            <a:xfrm>
              <a:off x="1840706"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3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3" y="4"/>
                    <a:pt x="13" y="4"/>
                    <a:pt x="13" y="3"/>
                  </a:cubicBezTo>
                  <a:cubicBezTo>
                    <a:pt x="13" y="2"/>
                    <a:pt x="13" y="2"/>
                    <a:pt x="12" y="1"/>
                  </a:cubicBezTo>
                  <a:cubicBezTo>
                    <a:pt x="11" y="0"/>
                    <a:pt x="10" y="1"/>
                    <a:pt x="9" y="1"/>
                  </a:cubicBezTo>
                  <a:cubicBezTo>
                    <a:pt x="8" y="1"/>
                    <a:pt x="7"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Freeform 608">
              <a:extLst>
                <a:ext uri="{FF2B5EF4-FFF2-40B4-BE49-F238E27FC236}">
                  <a16:creationId xmlns:a16="http://schemas.microsoft.com/office/drawing/2014/main" xmlns="" id="{429A3F89-A65B-4AB6-A582-A4268E03FAA3}"/>
                </a:ext>
              </a:extLst>
            </p:cNvPr>
            <p:cNvSpPr>
              <a:spLocks/>
            </p:cNvSpPr>
            <p:nvPr/>
          </p:nvSpPr>
          <p:spPr bwMode="auto">
            <a:xfrm>
              <a:off x="1840706" y="398463"/>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609">
              <a:extLst>
                <a:ext uri="{FF2B5EF4-FFF2-40B4-BE49-F238E27FC236}">
                  <a16:creationId xmlns:a16="http://schemas.microsoft.com/office/drawing/2014/main" xmlns="" id="{66B2CCB8-B32F-42D6-AD3F-C22ED70C4017}"/>
                </a:ext>
              </a:extLst>
            </p:cNvPr>
            <p:cNvSpPr>
              <a:spLocks/>
            </p:cNvSpPr>
            <p:nvPr/>
          </p:nvSpPr>
          <p:spPr bwMode="auto">
            <a:xfrm>
              <a:off x="1878806" y="538163"/>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3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3" y="7"/>
                    <a:pt x="2" y="5"/>
                    <a:pt x="2" y="3"/>
                  </a:cubicBez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610">
              <a:extLst>
                <a:ext uri="{FF2B5EF4-FFF2-40B4-BE49-F238E27FC236}">
                  <a16:creationId xmlns:a16="http://schemas.microsoft.com/office/drawing/2014/main" xmlns="" id="{BF12B803-9FC6-44EA-BE31-00F241204970}"/>
                </a:ext>
              </a:extLst>
            </p:cNvPr>
            <p:cNvSpPr>
              <a:spLocks/>
            </p:cNvSpPr>
            <p:nvPr/>
          </p:nvSpPr>
          <p:spPr bwMode="auto">
            <a:xfrm>
              <a:off x="1878806" y="538163"/>
              <a:ext cx="23812" cy="38100"/>
            </a:xfrm>
            <a:custGeom>
              <a:avLst/>
              <a:gdLst>
                <a:gd name="T0" fmla="*/ 2 w 3"/>
                <a:gd name="T1" fmla="*/ 3 h 5"/>
                <a:gd name="T2" fmla="*/ 2 w 3"/>
                <a:gd name="T3" fmla="*/ 3 h 5"/>
                <a:gd name="T4" fmla="*/ 3 w 3"/>
                <a:gd name="T5" fmla="*/ 1 h 5"/>
                <a:gd name="T6" fmla="*/ 3 w 3"/>
                <a:gd name="T7" fmla="*/ 0 h 5"/>
                <a:gd name="T8" fmla="*/ 3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Freeform 611">
              <a:extLst>
                <a:ext uri="{FF2B5EF4-FFF2-40B4-BE49-F238E27FC236}">
                  <a16:creationId xmlns:a16="http://schemas.microsoft.com/office/drawing/2014/main" xmlns="" id="{44384A99-C1D2-4B54-98EC-86E8AA4A604E}"/>
                </a:ext>
              </a:extLst>
            </p:cNvPr>
            <p:cNvSpPr>
              <a:spLocks/>
            </p:cNvSpPr>
            <p:nvPr/>
          </p:nvSpPr>
          <p:spPr bwMode="auto">
            <a:xfrm>
              <a:off x="1847056" y="522288"/>
              <a:ext cx="47625" cy="38100"/>
            </a:xfrm>
            <a:custGeom>
              <a:avLst/>
              <a:gdLst>
                <a:gd name="T0" fmla="*/ 30 w 30"/>
                <a:gd name="T1" fmla="*/ 10 h 24"/>
                <a:gd name="T2" fmla="*/ 5 w 30"/>
                <a:gd name="T3" fmla="*/ 0 h 24"/>
                <a:gd name="T4" fmla="*/ 0 w 30"/>
                <a:gd name="T5" fmla="*/ 5 h 24"/>
                <a:gd name="T6" fmla="*/ 20 w 30"/>
                <a:gd name="T7" fmla="*/ 24 h 24"/>
                <a:gd name="T8" fmla="*/ 30 w 30"/>
                <a:gd name="T9" fmla="*/ 10 h 24"/>
              </a:gdLst>
              <a:ahLst/>
              <a:cxnLst>
                <a:cxn ang="0">
                  <a:pos x="T0" y="T1"/>
                </a:cxn>
                <a:cxn ang="0">
                  <a:pos x="T2" y="T3"/>
                </a:cxn>
                <a:cxn ang="0">
                  <a:pos x="T4" y="T5"/>
                </a:cxn>
                <a:cxn ang="0">
                  <a:pos x="T6" y="T7"/>
                </a:cxn>
                <a:cxn ang="0">
                  <a:pos x="T8" y="T9"/>
                </a:cxn>
              </a:cxnLst>
              <a:rect l="0" t="0" r="r" b="b"/>
              <a:pathLst>
                <a:path w="30" h="24">
                  <a:moveTo>
                    <a:pt x="30" y="10"/>
                  </a:moveTo>
                  <a:lnTo>
                    <a:pt x="5" y="0"/>
                  </a:lnTo>
                  <a:lnTo>
                    <a:pt x="0" y="5"/>
                  </a:lnTo>
                  <a:lnTo>
                    <a:pt x="20" y="24"/>
                  </a:lnTo>
                  <a:lnTo>
                    <a:pt x="3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Freeform 612">
              <a:extLst>
                <a:ext uri="{FF2B5EF4-FFF2-40B4-BE49-F238E27FC236}">
                  <a16:creationId xmlns:a16="http://schemas.microsoft.com/office/drawing/2014/main" xmlns="" id="{240D9B69-8BFC-4575-8641-88B4D7C27C68}"/>
                </a:ext>
              </a:extLst>
            </p:cNvPr>
            <p:cNvSpPr>
              <a:spLocks/>
            </p:cNvSpPr>
            <p:nvPr/>
          </p:nvSpPr>
          <p:spPr bwMode="auto">
            <a:xfrm>
              <a:off x="1894681" y="522288"/>
              <a:ext cx="38100" cy="38100"/>
            </a:xfrm>
            <a:custGeom>
              <a:avLst/>
              <a:gdLst>
                <a:gd name="T0" fmla="*/ 0 w 24"/>
                <a:gd name="T1" fmla="*/ 10 h 24"/>
                <a:gd name="T2" fmla="*/ 19 w 24"/>
                <a:gd name="T3" fmla="*/ 0 h 24"/>
                <a:gd name="T4" fmla="*/ 24 w 24"/>
                <a:gd name="T5" fmla="*/ 5 h 24"/>
                <a:gd name="T6" fmla="*/ 5 w 24"/>
                <a:gd name="T7" fmla="*/ 24 h 24"/>
                <a:gd name="T8" fmla="*/ 0 w 24"/>
                <a:gd name="T9" fmla="*/ 10 h 24"/>
              </a:gdLst>
              <a:ahLst/>
              <a:cxnLst>
                <a:cxn ang="0">
                  <a:pos x="T0" y="T1"/>
                </a:cxn>
                <a:cxn ang="0">
                  <a:pos x="T2" y="T3"/>
                </a:cxn>
                <a:cxn ang="0">
                  <a:pos x="T4" y="T5"/>
                </a:cxn>
                <a:cxn ang="0">
                  <a:pos x="T6" y="T7"/>
                </a:cxn>
                <a:cxn ang="0">
                  <a:pos x="T8" y="T9"/>
                </a:cxn>
              </a:cxnLst>
              <a:rect l="0" t="0" r="r" b="b"/>
              <a:pathLst>
                <a:path w="24" h="24">
                  <a:moveTo>
                    <a:pt x="0" y="10"/>
                  </a:moveTo>
                  <a:lnTo>
                    <a:pt x="19" y="0"/>
                  </a:lnTo>
                  <a:lnTo>
                    <a:pt x="24" y="5"/>
                  </a:lnTo>
                  <a:lnTo>
                    <a:pt x="5"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613">
              <a:extLst>
                <a:ext uri="{FF2B5EF4-FFF2-40B4-BE49-F238E27FC236}">
                  <a16:creationId xmlns:a16="http://schemas.microsoft.com/office/drawing/2014/main" xmlns="" id="{386DE392-5D21-4D9F-995A-E74ED1302EF1}"/>
                </a:ext>
              </a:extLst>
            </p:cNvPr>
            <p:cNvSpPr>
              <a:spLocks/>
            </p:cNvSpPr>
            <p:nvPr/>
          </p:nvSpPr>
          <p:spPr bwMode="auto">
            <a:xfrm>
              <a:off x="1980406" y="436563"/>
              <a:ext cx="115887" cy="123825"/>
            </a:xfrm>
            <a:custGeom>
              <a:avLst/>
              <a:gdLst>
                <a:gd name="T0" fmla="*/ 3 w 15"/>
                <a:gd name="T1" fmla="*/ 0 h 16"/>
                <a:gd name="T2" fmla="*/ 12 w 15"/>
                <a:gd name="T3" fmla="*/ 0 h 16"/>
                <a:gd name="T4" fmla="*/ 13 w 15"/>
                <a:gd name="T5" fmla="*/ 11 h 16"/>
                <a:gd name="T6" fmla="*/ 15 w 15"/>
                <a:gd name="T7" fmla="*/ 12 h 16"/>
                <a:gd name="T8" fmla="*/ 15 w 15"/>
                <a:gd name="T9" fmla="*/ 12 h 16"/>
                <a:gd name="T10" fmla="*/ 14 w 15"/>
                <a:gd name="T11" fmla="*/ 16 h 16"/>
                <a:gd name="T12" fmla="*/ 1 w 15"/>
                <a:gd name="T13" fmla="*/ 15 h 16"/>
                <a:gd name="T14" fmla="*/ 0 w 15"/>
                <a:gd name="T15" fmla="*/ 12 h 16"/>
                <a:gd name="T16" fmla="*/ 1 w 15"/>
                <a:gd name="T17" fmla="*/ 12 h 16"/>
                <a:gd name="T18" fmla="*/ 2 w 15"/>
                <a:gd name="T19" fmla="*/ 11 h 16"/>
                <a:gd name="T20" fmla="*/ 3 w 15"/>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6">
                  <a:moveTo>
                    <a:pt x="3" y="0"/>
                  </a:moveTo>
                  <a:cubicBezTo>
                    <a:pt x="12" y="0"/>
                    <a:pt x="12" y="0"/>
                    <a:pt x="12" y="0"/>
                  </a:cubicBezTo>
                  <a:cubicBezTo>
                    <a:pt x="13" y="11"/>
                    <a:pt x="13" y="11"/>
                    <a:pt x="13" y="11"/>
                  </a:cubicBezTo>
                  <a:cubicBezTo>
                    <a:pt x="13" y="11"/>
                    <a:pt x="14" y="12"/>
                    <a:pt x="15" y="12"/>
                  </a:cubicBezTo>
                  <a:cubicBezTo>
                    <a:pt x="15" y="12"/>
                    <a:pt x="15" y="12"/>
                    <a:pt x="15" y="12"/>
                  </a:cubicBezTo>
                  <a:cubicBezTo>
                    <a:pt x="14" y="16"/>
                    <a:pt x="14" y="16"/>
                    <a:pt x="14" y="16"/>
                  </a:cubicBezTo>
                  <a:cubicBezTo>
                    <a:pt x="1" y="15"/>
                    <a:pt x="1" y="15"/>
                    <a:pt x="1" y="15"/>
                  </a:cubicBezTo>
                  <a:cubicBezTo>
                    <a:pt x="0" y="12"/>
                    <a:pt x="0" y="12"/>
                    <a:pt x="0" y="12"/>
                  </a:cubicBezTo>
                  <a:cubicBezTo>
                    <a:pt x="1" y="12"/>
                    <a:pt x="1" y="12"/>
                    <a:pt x="1" y="12"/>
                  </a:cubicBezTo>
                  <a:cubicBezTo>
                    <a:pt x="1" y="12"/>
                    <a:pt x="2" y="11"/>
                    <a:pt x="2" y="11"/>
                  </a:cubicBezTo>
                  <a:lnTo>
                    <a:pt x="3"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Freeform 614">
              <a:extLst>
                <a:ext uri="{FF2B5EF4-FFF2-40B4-BE49-F238E27FC236}">
                  <a16:creationId xmlns:a16="http://schemas.microsoft.com/office/drawing/2014/main" xmlns="" id="{7D17115D-8168-49DA-AA14-476049EE74A1}"/>
                </a:ext>
              </a:extLst>
            </p:cNvPr>
            <p:cNvSpPr>
              <a:spLocks/>
            </p:cNvSpPr>
            <p:nvPr/>
          </p:nvSpPr>
          <p:spPr bwMode="auto">
            <a:xfrm>
              <a:off x="1980406" y="460375"/>
              <a:ext cx="53975" cy="100013"/>
            </a:xfrm>
            <a:custGeom>
              <a:avLst/>
              <a:gdLst>
                <a:gd name="T0" fmla="*/ 7 w 7"/>
                <a:gd name="T1" fmla="*/ 13 h 13"/>
                <a:gd name="T2" fmla="*/ 1 w 7"/>
                <a:gd name="T3" fmla="*/ 12 h 13"/>
                <a:gd name="T4" fmla="*/ 0 w 7"/>
                <a:gd name="T5" fmla="*/ 9 h 13"/>
                <a:gd name="T6" fmla="*/ 1 w 7"/>
                <a:gd name="T7" fmla="*/ 9 h 13"/>
                <a:gd name="T8" fmla="*/ 2 w 7"/>
                <a:gd name="T9" fmla="*/ 8 h 13"/>
                <a:gd name="T10" fmla="*/ 3 w 7"/>
                <a:gd name="T11" fmla="*/ 0 h 13"/>
                <a:gd name="T12" fmla="*/ 7 w 7"/>
                <a:gd name="T13" fmla="*/ 0 h 13"/>
                <a:gd name="T14" fmla="*/ 7 w 7"/>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7" y="13"/>
                  </a:moveTo>
                  <a:cubicBezTo>
                    <a:pt x="1" y="12"/>
                    <a:pt x="1" y="12"/>
                    <a:pt x="1" y="12"/>
                  </a:cubicBezTo>
                  <a:cubicBezTo>
                    <a:pt x="0" y="9"/>
                    <a:pt x="0" y="9"/>
                    <a:pt x="0" y="9"/>
                  </a:cubicBezTo>
                  <a:cubicBezTo>
                    <a:pt x="1" y="9"/>
                    <a:pt x="1" y="9"/>
                    <a:pt x="1" y="9"/>
                  </a:cubicBezTo>
                  <a:cubicBezTo>
                    <a:pt x="1" y="9"/>
                    <a:pt x="2" y="8"/>
                    <a:pt x="2" y="8"/>
                  </a:cubicBezTo>
                  <a:cubicBezTo>
                    <a:pt x="3" y="0"/>
                    <a:pt x="3" y="0"/>
                    <a:pt x="3" y="0"/>
                  </a:cubicBezTo>
                  <a:cubicBezTo>
                    <a:pt x="7" y="0"/>
                    <a:pt x="7" y="0"/>
                    <a:pt x="7" y="0"/>
                  </a:cubicBezTo>
                  <a:lnTo>
                    <a:pt x="7" y="13"/>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Freeform 615">
              <a:extLst>
                <a:ext uri="{FF2B5EF4-FFF2-40B4-BE49-F238E27FC236}">
                  <a16:creationId xmlns:a16="http://schemas.microsoft.com/office/drawing/2014/main" xmlns="" id="{A23EBEA1-3369-46BE-951F-A42688A4A5FC}"/>
                </a:ext>
              </a:extLst>
            </p:cNvPr>
            <p:cNvSpPr>
              <a:spLocks/>
            </p:cNvSpPr>
            <p:nvPr/>
          </p:nvSpPr>
          <p:spPr bwMode="auto">
            <a:xfrm>
              <a:off x="1994693" y="436563"/>
              <a:ext cx="85725" cy="93663"/>
            </a:xfrm>
            <a:custGeom>
              <a:avLst/>
              <a:gdLst>
                <a:gd name="T0" fmla="*/ 1 w 11"/>
                <a:gd name="T1" fmla="*/ 0 h 12"/>
                <a:gd name="T2" fmla="*/ 10 w 11"/>
                <a:gd name="T3" fmla="*/ 0 h 12"/>
                <a:gd name="T4" fmla="*/ 11 w 11"/>
                <a:gd name="T5" fmla="*/ 8 h 12"/>
                <a:gd name="T6" fmla="*/ 10 w 11"/>
                <a:gd name="T7" fmla="*/ 9 h 12"/>
                <a:gd name="T8" fmla="*/ 6 w 11"/>
                <a:gd name="T9" fmla="*/ 12 h 12"/>
                <a:gd name="T10" fmla="*/ 1 w 11"/>
                <a:gd name="T11" fmla="*/ 9 h 12"/>
                <a:gd name="T12" fmla="*/ 0 w 11"/>
                <a:gd name="T13" fmla="*/ 8 h 12"/>
                <a:gd name="T14" fmla="*/ 1 w 1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 y="0"/>
                  </a:moveTo>
                  <a:cubicBezTo>
                    <a:pt x="10" y="0"/>
                    <a:pt x="10" y="0"/>
                    <a:pt x="10" y="0"/>
                  </a:cubicBezTo>
                  <a:cubicBezTo>
                    <a:pt x="11" y="8"/>
                    <a:pt x="11" y="8"/>
                    <a:pt x="11" y="8"/>
                  </a:cubicBezTo>
                  <a:cubicBezTo>
                    <a:pt x="11" y="8"/>
                    <a:pt x="11" y="9"/>
                    <a:pt x="10" y="9"/>
                  </a:cubicBezTo>
                  <a:cubicBezTo>
                    <a:pt x="9" y="11"/>
                    <a:pt x="7" y="12"/>
                    <a:pt x="6" y="12"/>
                  </a:cubicBezTo>
                  <a:cubicBezTo>
                    <a:pt x="4" y="12"/>
                    <a:pt x="2" y="11"/>
                    <a:pt x="1" y="9"/>
                  </a:cubicBezTo>
                  <a:cubicBezTo>
                    <a:pt x="0" y="9"/>
                    <a:pt x="0" y="8"/>
                    <a:pt x="0" y="8"/>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Freeform 616">
              <a:extLst>
                <a:ext uri="{FF2B5EF4-FFF2-40B4-BE49-F238E27FC236}">
                  <a16:creationId xmlns:a16="http://schemas.microsoft.com/office/drawing/2014/main" xmlns="" id="{A72BFEC6-9B39-45FA-A0E5-C1D55E190951}"/>
                </a:ext>
              </a:extLst>
            </p:cNvPr>
            <p:cNvSpPr>
              <a:spLocks/>
            </p:cNvSpPr>
            <p:nvPr/>
          </p:nvSpPr>
          <p:spPr bwMode="auto">
            <a:xfrm>
              <a:off x="1964531" y="328613"/>
              <a:ext cx="147637" cy="177800"/>
            </a:xfrm>
            <a:custGeom>
              <a:avLst/>
              <a:gdLst>
                <a:gd name="T0" fmla="*/ 9 w 19"/>
                <a:gd name="T1" fmla="*/ 23 h 23"/>
                <a:gd name="T2" fmla="*/ 4 w 19"/>
                <a:gd name="T3" fmla="*/ 20 h 23"/>
                <a:gd name="T4" fmla="*/ 1 w 19"/>
                <a:gd name="T5" fmla="*/ 12 h 23"/>
                <a:gd name="T6" fmla="*/ 1 w 19"/>
                <a:gd name="T7" fmla="*/ 12 h 23"/>
                <a:gd name="T8" fmla="*/ 1 w 19"/>
                <a:gd name="T9" fmla="*/ 12 h 23"/>
                <a:gd name="T10" fmla="*/ 1 w 19"/>
                <a:gd name="T11" fmla="*/ 12 h 23"/>
                <a:gd name="T12" fmla="*/ 9 w 19"/>
                <a:gd name="T13" fmla="*/ 0 h 23"/>
                <a:gd name="T14" fmla="*/ 18 w 19"/>
                <a:gd name="T15" fmla="*/ 12 h 23"/>
                <a:gd name="T16" fmla="*/ 18 w 19"/>
                <a:gd name="T17" fmla="*/ 12 h 23"/>
                <a:gd name="T18" fmla="*/ 18 w 19"/>
                <a:gd name="T19" fmla="*/ 12 h 23"/>
                <a:gd name="T20" fmla="*/ 18 w 19"/>
                <a:gd name="T21" fmla="*/ 12 h 23"/>
                <a:gd name="T22" fmla="*/ 15 w 19"/>
                <a:gd name="T23" fmla="*/ 20 h 23"/>
                <a:gd name="T24" fmla="*/ 9 w 19"/>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9" y="23"/>
                  </a:moveTo>
                  <a:cubicBezTo>
                    <a:pt x="7" y="23"/>
                    <a:pt x="5" y="22"/>
                    <a:pt x="4" y="20"/>
                  </a:cubicBezTo>
                  <a:cubicBezTo>
                    <a:pt x="2" y="18"/>
                    <a:pt x="1" y="15"/>
                    <a:pt x="1" y="12"/>
                  </a:cubicBezTo>
                  <a:cubicBezTo>
                    <a:pt x="1" y="12"/>
                    <a:pt x="1" y="12"/>
                    <a:pt x="1" y="12"/>
                  </a:cubicBezTo>
                  <a:cubicBezTo>
                    <a:pt x="1" y="12"/>
                    <a:pt x="1" y="12"/>
                    <a:pt x="1" y="12"/>
                  </a:cubicBezTo>
                  <a:cubicBezTo>
                    <a:pt x="1" y="12"/>
                    <a:pt x="1" y="12"/>
                    <a:pt x="1" y="12"/>
                  </a:cubicBezTo>
                  <a:cubicBezTo>
                    <a:pt x="1" y="6"/>
                    <a:pt x="0" y="0"/>
                    <a:pt x="9" y="0"/>
                  </a:cubicBezTo>
                  <a:cubicBezTo>
                    <a:pt x="19" y="0"/>
                    <a:pt x="18" y="6"/>
                    <a:pt x="18" y="12"/>
                  </a:cubicBezTo>
                  <a:cubicBezTo>
                    <a:pt x="18" y="12"/>
                    <a:pt x="18" y="12"/>
                    <a:pt x="18" y="12"/>
                  </a:cubicBezTo>
                  <a:cubicBezTo>
                    <a:pt x="18" y="12"/>
                    <a:pt x="18" y="12"/>
                    <a:pt x="18" y="12"/>
                  </a:cubicBezTo>
                  <a:cubicBezTo>
                    <a:pt x="18" y="12"/>
                    <a:pt x="18" y="12"/>
                    <a:pt x="18" y="12"/>
                  </a:cubicBezTo>
                  <a:cubicBezTo>
                    <a:pt x="18" y="15"/>
                    <a:pt x="17" y="18"/>
                    <a:pt x="15" y="20"/>
                  </a:cubicBezTo>
                  <a:cubicBezTo>
                    <a:pt x="14" y="22"/>
                    <a:pt x="12" y="23"/>
                    <a:pt x="9" y="23"/>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Freeform 617">
              <a:extLst>
                <a:ext uri="{FF2B5EF4-FFF2-40B4-BE49-F238E27FC236}">
                  <a16:creationId xmlns:a16="http://schemas.microsoft.com/office/drawing/2014/main" xmlns="" id="{AAB8439F-B0D3-4F99-A0C2-0AC80A3C2755}"/>
                </a:ext>
              </a:extLst>
            </p:cNvPr>
            <p:cNvSpPr>
              <a:spLocks/>
            </p:cNvSpPr>
            <p:nvPr/>
          </p:nvSpPr>
          <p:spPr bwMode="auto">
            <a:xfrm>
              <a:off x="1910556" y="522288"/>
              <a:ext cx="255587" cy="123825"/>
            </a:xfrm>
            <a:custGeom>
              <a:avLst/>
              <a:gdLst>
                <a:gd name="T0" fmla="*/ 18 w 33"/>
                <a:gd name="T1" fmla="*/ 3 h 16"/>
                <a:gd name="T2" fmla="*/ 15 w 33"/>
                <a:gd name="T3" fmla="*/ 3 h 16"/>
                <a:gd name="T4" fmla="*/ 11 w 33"/>
                <a:gd name="T5" fmla="*/ 0 h 16"/>
                <a:gd name="T6" fmla="*/ 9 w 33"/>
                <a:gd name="T7" fmla="*/ 1 h 16"/>
                <a:gd name="T8" fmla="*/ 0 w 33"/>
                <a:gd name="T9" fmla="*/ 8 h 16"/>
                <a:gd name="T10" fmla="*/ 0 w 33"/>
                <a:gd name="T11" fmla="*/ 13 h 16"/>
                <a:gd name="T12" fmla="*/ 3 w 33"/>
                <a:gd name="T13" fmla="*/ 16 h 16"/>
                <a:gd name="T14" fmla="*/ 8 w 33"/>
                <a:gd name="T15" fmla="*/ 16 h 16"/>
                <a:gd name="T16" fmla="*/ 15 w 33"/>
                <a:gd name="T17" fmla="*/ 16 h 16"/>
                <a:gd name="T18" fmla="*/ 18 w 33"/>
                <a:gd name="T19" fmla="*/ 16 h 16"/>
                <a:gd name="T20" fmla="*/ 24 w 33"/>
                <a:gd name="T21" fmla="*/ 16 h 16"/>
                <a:gd name="T22" fmla="*/ 30 w 33"/>
                <a:gd name="T23" fmla="*/ 16 h 16"/>
                <a:gd name="T24" fmla="*/ 33 w 33"/>
                <a:gd name="T25" fmla="*/ 13 h 16"/>
                <a:gd name="T26" fmla="*/ 33 w 33"/>
                <a:gd name="T27" fmla="*/ 8 h 16"/>
                <a:gd name="T28" fmla="*/ 24 w 33"/>
                <a:gd name="T29" fmla="*/ 1 h 16"/>
                <a:gd name="T30" fmla="*/ 22 w 33"/>
                <a:gd name="T31" fmla="*/ 0 h 16"/>
                <a:gd name="T32" fmla="*/ 18 w 33"/>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6">
                  <a:moveTo>
                    <a:pt x="18" y="3"/>
                  </a:moveTo>
                  <a:cubicBezTo>
                    <a:pt x="15" y="3"/>
                    <a:pt x="15" y="3"/>
                    <a:pt x="15" y="3"/>
                  </a:cubicBezTo>
                  <a:cubicBezTo>
                    <a:pt x="11" y="0"/>
                    <a:pt x="11" y="0"/>
                    <a:pt x="11" y="0"/>
                  </a:cubicBezTo>
                  <a:cubicBezTo>
                    <a:pt x="9" y="1"/>
                    <a:pt x="9" y="1"/>
                    <a:pt x="9" y="1"/>
                  </a:cubicBezTo>
                  <a:cubicBezTo>
                    <a:pt x="4" y="2"/>
                    <a:pt x="0" y="4"/>
                    <a:pt x="0" y="8"/>
                  </a:cubicBezTo>
                  <a:cubicBezTo>
                    <a:pt x="0" y="10"/>
                    <a:pt x="0" y="11"/>
                    <a:pt x="0" y="13"/>
                  </a:cubicBezTo>
                  <a:cubicBezTo>
                    <a:pt x="0" y="14"/>
                    <a:pt x="1" y="16"/>
                    <a:pt x="3" y="16"/>
                  </a:cubicBezTo>
                  <a:cubicBezTo>
                    <a:pt x="8" y="16"/>
                    <a:pt x="8" y="16"/>
                    <a:pt x="8" y="16"/>
                  </a:cubicBezTo>
                  <a:cubicBezTo>
                    <a:pt x="15" y="16"/>
                    <a:pt x="15" y="16"/>
                    <a:pt x="15" y="16"/>
                  </a:cubicBezTo>
                  <a:cubicBezTo>
                    <a:pt x="18" y="16"/>
                    <a:pt x="18" y="16"/>
                    <a:pt x="18" y="16"/>
                  </a:cubicBezTo>
                  <a:cubicBezTo>
                    <a:pt x="24" y="16"/>
                    <a:pt x="24" y="16"/>
                    <a:pt x="24" y="16"/>
                  </a:cubicBezTo>
                  <a:cubicBezTo>
                    <a:pt x="30" y="16"/>
                    <a:pt x="30" y="16"/>
                    <a:pt x="30" y="16"/>
                  </a:cubicBezTo>
                  <a:cubicBezTo>
                    <a:pt x="32" y="16"/>
                    <a:pt x="33" y="14"/>
                    <a:pt x="33" y="13"/>
                  </a:cubicBezTo>
                  <a:cubicBezTo>
                    <a:pt x="33" y="8"/>
                    <a:pt x="33" y="8"/>
                    <a:pt x="33" y="8"/>
                  </a:cubicBezTo>
                  <a:cubicBezTo>
                    <a:pt x="33" y="4"/>
                    <a:pt x="29" y="2"/>
                    <a:pt x="24" y="1"/>
                  </a:cubicBezTo>
                  <a:cubicBezTo>
                    <a:pt x="22" y="0"/>
                    <a:pt x="22" y="0"/>
                    <a:pt x="22" y="0"/>
                  </a:cubicBezTo>
                  <a:lnTo>
                    <a:pt x="18" y="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Freeform 618">
              <a:extLst>
                <a:ext uri="{FF2B5EF4-FFF2-40B4-BE49-F238E27FC236}">
                  <a16:creationId xmlns:a16="http://schemas.microsoft.com/office/drawing/2014/main" xmlns="" id="{AB800DEA-8434-42B1-9002-8C61AB110CDF}"/>
                </a:ext>
              </a:extLst>
            </p:cNvPr>
            <p:cNvSpPr>
              <a:spLocks/>
            </p:cNvSpPr>
            <p:nvPr/>
          </p:nvSpPr>
          <p:spPr bwMode="auto">
            <a:xfrm>
              <a:off x="1980406" y="522288"/>
              <a:ext cx="115887" cy="123825"/>
            </a:xfrm>
            <a:custGeom>
              <a:avLst/>
              <a:gdLst>
                <a:gd name="T0" fmla="*/ 44 w 73"/>
                <a:gd name="T1" fmla="*/ 15 h 78"/>
                <a:gd name="T2" fmla="*/ 29 w 73"/>
                <a:gd name="T3" fmla="*/ 15 h 78"/>
                <a:gd name="T4" fmla="*/ 9 w 73"/>
                <a:gd name="T5" fmla="*/ 0 h 78"/>
                <a:gd name="T6" fmla="*/ 0 w 73"/>
                <a:gd name="T7" fmla="*/ 5 h 78"/>
                <a:gd name="T8" fmla="*/ 44 w 73"/>
                <a:gd name="T9" fmla="*/ 49 h 78"/>
                <a:gd name="T10" fmla="*/ 44 w 73"/>
                <a:gd name="T11" fmla="*/ 78 h 78"/>
                <a:gd name="T12" fmla="*/ 49 w 73"/>
                <a:gd name="T13" fmla="*/ 78 h 78"/>
                <a:gd name="T14" fmla="*/ 44 w 73"/>
                <a:gd name="T15" fmla="*/ 39 h 78"/>
                <a:gd name="T16" fmla="*/ 73 w 73"/>
                <a:gd name="T17" fmla="*/ 5 h 78"/>
                <a:gd name="T18" fmla="*/ 73 w 73"/>
                <a:gd name="T19" fmla="*/ 5 h 78"/>
                <a:gd name="T20" fmla="*/ 63 w 73"/>
                <a:gd name="T21" fmla="*/ 0 h 78"/>
                <a:gd name="T22" fmla="*/ 44 w 73"/>
                <a:gd name="T23" fmla="*/ 1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8">
                  <a:moveTo>
                    <a:pt x="44" y="15"/>
                  </a:moveTo>
                  <a:lnTo>
                    <a:pt x="29" y="15"/>
                  </a:lnTo>
                  <a:lnTo>
                    <a:pt x="9" y="0"/>
                  </a:lnTo>
                  <a:lnTo>
                    <a:pt x="0" y="5"/>
                  </a:lnTo>
                  <a:lnTo>
                    <a:pt x="44" y="49"/>
                  </a:lnTo>
                  <a:lnTo>
                    <a:pt x="44" y="78"/>
                  </a:lnTo>
                  <a:lnTo>
                    <a:pt x="49" y="78"/>
                  </a:lnTo>
                  <a:lnTo>
                    <a:pt x="44" y="39"/>
                  </a:lnTo>
                  <a:lnTo>
                    <a:pt x="73" y="5"/>
                  </a:lnTo>
                  <a:lnTo>
                    <a:pt x="73" y="5"/>
                  </a:lnTo>
                  <a:lnTo>
                    <a:pt x="63" y="0"/>
                  </a:lnTo>
                  <a:lnTo>
                    <a:pt x="44" y="15"/>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Freeform 619">
              <a:extLst>
                <a:ext uri="{FF2B5EF4-FFF2-40B4-BE49-F238E27FC236}">
                  <a16:creationId xmlns:a16="http://schemas.microsoft.com/office/drawing/2014/main" xmlns="" id="{1729DAE9-CFBD-47BA-B2D7-3E11A39A3FF4}"/>
                </a:ext>
              </a:extLst>
            </p:cNvPr>
            <p:cNvSpPr>
              <a:spLocks/>
            </p:cNvSpPr>
            <p:nvPr/>
          </p:nvSpPr>
          <p:spPr bwMode="auto">
            <a:xfrm>
              <a:off x="1972468" y="366713"/>
              <a:ext cx="131762" cy="147638"/>
            </a:xfrm>
            <a:custGeom>
              <a:avLst/>
              <a:gdLst>
                <a:gd name="T0" fmla="*/ 3 w 17"/>
                <a:gd name="T1" fmla="*/ 16 h 19"/>
                <a:gd name="T2" fmla="*/ 8 w 17"/>
                <a:gd name="T3" fmla="*/ 19 h 19"/>
                <a:gd name="T4" fmla="*/ 14 w 17"/>
                <a:gd name="T5" fmla="*/ 16 h 19"/>
                <a:gd name="T6" fmla="*/ 17 w 17"/>
                <a:gd name="T7" fmla="*/ 8 h 19"/>
                <a:gd name="T8" fmla="*/ 17 w 17"/>
                <a:gd name="T9" fmla="*/ 6 h 19"/>
                <a:gd name="T10" fmla="*/ 16 w 17"/>
                <a:gd name="T11" fmla="*/ 4 h 19"/>
                <a:gd name="T12" fmla="*/ 16 w 17"/>
                <a:gd name="T13" fmla="*/ 2 h 19"/>
                <a:gd name="T14" fmla="*/ 12 w 17"/>
                <a:gd name="T15" fmla="*/ 1 h 19"/>
                <a:gd name="T16" fmla="*/ 8 w 17"/>
                <a:gd name="T17" fmla="*/ 2 h 19"/>
                <a:gd name="T18" fmla="*/ 5 w 17"/>
                <a:gd name="T19" fmla="*/ 1 h 19"/>
                <a:gd name="T20" fmla="*/ 5 w 17"/>
                <a:gd name="T21" fmla="*/ 1 h 19"/>
                <a:gd name="T22" fmla="*/ 1 w 17"/>
                <a:gd name="T23" fmla="*/ 2 h 19"/>
                <a:gd name="T24" fmla="*/ 1 w 17"/>
                <a:gd name="T25" fmla="*/ 4 h 19"/>
                <a:gd name="T26" fmla="*/ 0 w 17"/>
                <a:gd name="T27" fmla="*/ 6 h 19"/>
                <a:gd name="T28" fmla="*/ 0 w 17"/>
                <a:gd name="T29" fmla="*/ 8 h 19"/>
                <a:gd name="T30" fmla="*/ 3 w 17"/>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9">
                  <a:moveTo>
                    <a:pt x="3" y="16"/>
                  </a:moveTo>
                  <a:cubicBezTo>
                    <a:pt x="4" y="18"/>
                    <a:pt x="6" y="19"/>
                    <a:pt x="8" y="19"/>
                  </a:cubicBezTo>
                  <a:cubicBezTo>
                    <a:pt x="11" y="19"/>
                    <a:pt x="13" y="18"/>
                    <a:pt x="14" y="16"/>
                  </a:cubicBezTo>
                  <a:cubicBezTo>
                    <a:pt x="16" y="14"/>
                    <a:pt x="17" y="11"/>
                    <a:pt x="17" y="8"/>
                  </a:cubicBezTo>
                  <a:cubicBezTo>
                    <a:pt x="17" y="6"/>
                    <a:pt x="17" y="6"/>
                    <a:pt x="17" y="6"/>
                  </a:cubicBezTo>
                  <a:cubicBezTo>
                    <a:pt x="16" y="5"/>
                    <a:pt x="16" y="5"/>
                    <a:pt x="16" y="4"/>
                  </a:cubicBezTo>
                  <a:cubicBezTo>
                    <a:pt x="16" y="3"/>
                    <a:pt x="16" y="2"/>
                    <a:pt x="16" y="2"/>
                  </a:cubicBezTo>
                  <a:cubicBezTo>
                    <a:pt x="15" y="0"/>
                    <a:pt x="14" y="1"/>
                    <a:pt x="12" y="1"/>
                  </a:cubicBezTo>
                  <a:cubicBezTo>
                    <a:pt x="11" y="2"/>
                    <a:pt x="10"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Freeform 620">
              <a:extLst>
                <a:ext uri="{FF2B5EF4-FFF2-40B4-BE49-F238E27FC236}">
                  <a16:creationId xmlns:a16="http://schemas.microsoft.com/office/drawing/2014/main" xmlns="" id="{1974134F-A3B0-4BB0-8000-44DF16CF9791}"/>
                </a:ext>
              </a:extLst>
            </p:cNvPr>
            <p:cNvSpPr>
              <a:spLocks/>
            </p:cNvSpPr>
            <p:nvPr/>
          </p:nvSpPr>
          <p:spPr bwMode="auto">
            <a:xfrm>
              <a:off x="1972468" y="366713"/>
              <a:ext cx="61912" cy="147638"/>
            </a:xfrm>
            <a:custGeom>
              <a:avLst/>
              <a:gdLst>
                <a:gd name="T0" fmla="*/ 3 w 8"/>
                <a:gd name="T1" fmla="*/ 16 h 19"/>
                <a:gd name="T2" fmla="*/ 8 w 8"/>
                <a:gd name="T3" fmla="*/ 19 h 19"/>
                <a:gd name="T4" fmla="*/ 8 w 8"/>
                <a:gd name="T5" fmla="*/ 2 h 19"/>
                <a:gd name="T6" fmla="*/ 5 w 8"/>
                <a:gd name="T7" fmla="*/ 1 h 19"/>
                <a:gd name="T8" fmla="*/ 5 w 8"/>
                <a:gd name="T9" fmla="*/ 1 h 19"/>
                <a:gd name="T10" fmla="*/ 1 w 8"/>
                <a:gd name="T11" fmla="*/ 2 h 19"/>
                <a:gd name="T12" fmla="*/ 1 w 8"/>
                <a:gd name="T13" fmla="*/ 4 h 19"/>
                <a:gd name="T14" fmla="*/ 0 w 8"/>
                <a:gd name="T15" fmla="*/ 6 h 19"/>
                <a:gd name="T16" fmla="*/ 0 w 8"/>
                <a:gd name="T17" fmla="*/ 8 h 19"/>
                <a:gd name="T18" fmla="*/ 3 w 8"/>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9">
                  <a:moveTo>
                    <a:pt x="3" y="16"/>
                  </a:moveTo>
                  <a:cubicBezTo>
                    <a:pt x="4" y="18"/>
                    <a:pt x="6" y="19"/>
                    <a:pt x="8" y="19"/>
                  </a:cubicBezTo>
                  <a:cubicBezTo>
                    <a:pt x="8" y="2"/>
                    <a:pt x="8"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Freeform 621">
              <a:extLst>
                <a:ext uri="{FF2B5EF4-FFF2-40B4-BE49-F238E27FC236}">
                  <a16:creationId xmlns:a16="http://schemas.microsoft.com/office/drawing/2014/main" xmlns="" id="{49F5397E-637F-4B7D-B3CC-B254AB4AA177}"/>
                </a:ext>
              </a:extLst>
            </p:cNvPr>
            <p:cNvSpPr>
              <a:spLocks/>
            </p:cNvSpPr>
            <p:nvPr/>
          </p:nvSpPr>
          <p:spPr bwMode="auto">
            <a:xfrm>
              <a:off x="2026443" y="546100"/>
              <a:ext cx="23812" cy="100013"/>
            </a:xfrm>
            <a:custGeom>
              <a:avLst/>
              <a:gdLst>
                <a:gd name="T0" fmla="*/ 0 w 3"/>
                <a:gd name="T1" fmla="*/ 13 h 13"/>
                <a:gd name="T2" fmla="*/ 3 w 3"/>
                <a:gd name="T3" fmla="*/ 13 h 13"/>
                <a:gd name="T4" fmla="*/ 2 w 3"/>
                <a:gd name="T5" fmla="*/ 4 h 13"/>
                <a:gd name="T6" fmla="*/ 2 w 3"/>
                <a:gd name="T7" fmla="*/ 3 h 13"/>
                <a:gd name="T8" fmla="*/ 3 w 3"/>
                <a:gd name="T9" fmla="*/ 1 h 13"/>
                <a:gd name="T10" fmla="*/ 3 w 3"/>
                <a:gd name="T11" fmla="*/ 0 h 13"/>
                <a:gd name="T12" fmla="*/ 3 w 3"/>
                <a:gd name="T13" fmla="*/ 0 h 13"/>
                <a:gd name="T14" fmla="*/ 0 w 3"/>
                <a:gd name="T15" fmla="*/ 0 h 13"/>
                <a:gd name="T16" fmla="*/ 0 w 3"/>
                <a:gd name="T17" fmla="*/ 0 h 13"/>
                <a:gd name="T18" fmla="*/ 0 w 3"/>
                <a:gd name="T19" fmla="*/ 1 h 13"/>
                <a:gd name="T20" fmla="*/ 1 w 3"/>
                <a:gd name="T21" fmla="*/ 3 h 13"/>
                <a:gd name="T22" fmla="*/ 1 w 3"/>
                <a:gd name="T23" fmla="*/ 4 h 13"/>
                <a:gd name="T24" fmla="*/ 0 w 3"/>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3">
                  <a:moveTo>
                    <a:pt x="0" y="13"/>
                  </a:moveTo>
                  <a:cubicBezTo>
                    <a:pt x="3" y="13"/>
                    <a:pt x="3" y="13"/>
                    <a:pt x="3" y="13"/>
                  </a:cubicBezTo>
                  <a:cubicBezTo>
                    <a:pt x="3" y="9"/>
                    <a:pt x="3" y="7"/>
                    <a:pt x="2" y="4"/>
                  </a:cubicBez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0" y="7"/>
                    <a:pt x="0" y="9"/>
                    <a:pt x="0" y="13"/>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Freeform 622">
              <a:extLst>
                <a:ext uri="{FF2B5EF4-FFF2-40B4-BE49-F238E27FC236}">
                  <a16:creationId xmlns:a16="http://schemas.microsoft.com/office/drawing/2014/main" xmlns="" id="{03E21805-DE9D-4BA1-9711-FD86B1A4EAE7}"/>
                </a:ext>
              </a:extLst>
            </p:cNvPr>
            <p:cNvSpPr>
              <a:spLocks/>
            </p:cNvSpPr>
            <p:nvPr/>
          </p:nvSpPr>
          <p:spPr bwMode="auto">
            <a:xfrm>
              <a:off x="2026443" y="546100"/>
              <a:ext cx="23812" cy="46038"/>
            </a:xfrm>
            <a:custGeom>
              <a:avLst/>
              <a:gdLst>
                <a:gd name="T0" fmla="*/ 2 w 3"/>
                <a:gd name="T1" fmla="*/ 4 h 6"/>
                <a:gd name="T2" fmla="*/ 2 w 3"/>
                <a:gd name="T3" fmla="*/ 3 h 6"/>
                <a:gd name="T4" fmla="*/ 3 w 3"/>
                <a:gd name="T5" fmla="*/ 1 h 6"/>
                <a:gd name="T6" fmla="*/ 3 w 3"/>
                <a:gd name="T7" fmla="*/ 0 h 6"/>
                <a:gd name="T8" fmla="*/ 3 w 3"/>
                <a:gd name="T9" fmla="*/ 0 h 6"/>
                <a:gd name="T10" fmla="*/ 0 w 3"/>
                <a:gd name="T11" fmla="*/ 0 h 6"/>
                <a:gd name="T12" fmla="*/ 0 w 3"/>
                <a:gd name="T13" fmla="*/ 0 h 6"/>
                <a:gd name="T14" fmla="*/ 0 w 3"/>
                <a:gd name="T15" fmla="*/ 1 h 6"/>
                <a:gd name="T16" fmla="*/ 1 w 3"/>
                <a:gd name="T17" fmla="*/ 3 h 6"/>
                <a:gd name="T18" fmla="*/ 1 w 3"/>
                <a:gd name="T19" fmla="*/ 4 h 6"/>
                <a:gd name="T20" fmla="*/ 1 w 3"/>
                <a:gd name="T21" fmla="*/ 5 h 6"/>
                <a:gd name="T22" fmla="*/ 3 w 3"/>
                <a:gd name="T23" fmla="*/ 6 h 6"/>
                <a:gd name="T24" fmla="*/ 2 w 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2" y="4"/>
                  </a:move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1" y="5"/>
                    <a:pt x="1" y="5"/>
                    <a:pt x="1" y="5"/>
                  </a:cubicBezTo>
                  <a:cubicBezTo>
                    <a:pt x="3" y="6"/>
                    <a:pt x="3" y="6"/>
                    <a:pt x="3" y="6"/>
                  </a:cubicBezTo>
                  <a:lnTo>
                    <a:pt x="2" y="4"/>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Freeform 623">
              <a:extLst>
                <a:ext uri="{FF2B5EF4-FFF2-40B4-BE49-F238E27FC236}">
                  <a16:creationId xmlns:a16="http://schemas.microsoft.com/office/drawing/2014/main" xmlns="" id="{09513CCC-E98C-4EA8-8A9F-B42084298374}"/>
                </a:ext>
              </a:extLst>
            </p:cNvPr>
            <p:cNvSpPr>
              <a:spLocks/>
            </p:cNvSpPr>
            <p:nvPr/>
          </p:nvSpPr>
          <p:spPr bwMode="auto">
            <a:xfrm>
              <a:off x="1980406" y="522288"/>
              <a:ext cx="61912" cy="46038"/>
            </a:xfrm>
            <a:custGeom>
              <a:avLst/>
              <a:gdLst>
                <a:gd name="T0" fmla="*/ 39 w 39"/>
                <a:gd name="T1" fmla="*/ 15 h 29"/>
                <a:gd name="T2" fmla="*/ 9 w 39"/>
                <a:gd name="T3" fmla="*/ 0 h 29"/>
                <a:gd name="T4" fmla="*/ 0 w 39"/>
                <a:gd name="T5" fmla="*/ 5 h 29"/>
                <a:gd name="T6" fmla="*/ 29 w 39"/>
                <a:gd name="T7" fmla="*/ 29 h 29"/>
                <a:gd name="T8" fmla="*/ 39 w 39"/>
                <a:gd name="T9" fmla="*/ 15 h 29"/>
              </a:gdLst>
              <a:ahLst/>
              <a:cxnLst>
                <a:cxn ang="0">
                  <a:pos x="T0" y="T1"/>
                </a:cxn>
                <a:cxn ang="0">
                  <a:pos x="T2" y="T3"/>
                </a:cxn>
                <a:cxn ang="0">
                  <a:pos x="T4" y="T5"/>
                </a:cxn>
                <a:cxn ang="0">
                  <a:pos x="T6" y="T7"/>
                </a:cxn>
                <a:cxn ang="0">
                  <a:pos x="T8" y="T9"/>
                </a:cxn>
              </a:cxnLst>
              <a:rect l="0" t="0" r="r" b="b"/>
              <a:pathLst>
                <a:path w="39" h="29">
                  <a:moveTo>
                    <a:pt x="39" y="15"/>
                  </a:moveTo>
                  <a:lnTo>
                    <a:pt x="9" y="0"/>
                  </a:lnTo>
                  <a:lnTo>
                    <a:pt x="0" y="5"/>
                  </a:lnTo>
                  <a:lnTo>
                    <a:pt x="29" y="29"/>
                  </a:lnTo>
                  <a:lnTo>
                    <a:pt x="39"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Freeform 624">
              <a:extLst>
                <a:ext uri="{FF2B5EF4-FFF2-40B4-BE49-F238E27FC236}">
                  <a16:creationId xmlns:a16="http://schemas.microsoft.com/office/drawing/2014/main" xmlns="" id="{8AA39F2E-FBE4-47B8-8974-0A71A568D6AE}"/>
                </a:ext>
              </a:extLst>
            </p:cNvPr>
            <p:cNvSpPr>
              <a:spLocks/>
            </p:cNvSpPr>
            <p:nvPr/>
          </p:nvSpPr>
          <p:spPr bwMode="auto">
            <a:xfrm>
              <a:off x="2042318" y="522288"/>
              <a:ext cx="53975" cy="46038"/>
            </a:xfrm>
            <a:custGeom>
              <a:avLst/>
              <a:gdLst>
                <a:gd name="T0" fmla="*/ 0 w 34"/>
                <a:gd name="T1" fmla="*/ 15 h 29"/>
                <a:gd name="T2" fmla="*/ 24 w 34"/>
                <a:gd name="T3" fmla="*/ 0 h 29"/>
                <a:gd name="T4" fmla="*/ 34 w 34"/>
                <a:gd name="T5" fmla="*/ 5 h 29"/>
                <a:gd name="T6" fmla="*/ 5 w 34"/>
                <a:gd name="T7" fmla="*/ 29 h 29"/>
                <a:gd name="T8" fmla="*/ 0 w 34"/>
                <a:gd name="T9" fmla="*/ 15 h 29"/>
              </a:gdLst>
              <a:ahLst/>
              <a:cxnLst>
                <a:cxn ang="0">
                  <a:pos x="T0" y="T1"/>
                </a:cxn>
                <a:cxn ang="0">
                  <a:pos x="T2" y="T3"/>
                </a:cxn>
                <a:cxn ang="0">
                  <a:pos x="T4" y="T5"/>
                </a:cxn>
                <a:cxn ang="0">
                  <a:pos x="T6" y="T7"/>
                </a:cxn>
                <a:cxn ang="0">
                  <a:pos x="T8" y="T9"/>
                </a:cxn>
              </a:cxnLst>
              <a:rect l="0" t="0" r="r" b="b"/>
              <a:pathLst>
                <a:path w="34" h="29">
                  <a:moveTo>
                    <a:pt x="0" y="15"/>
                  </a:moveTo>
                  <a:lnTo>
                    <a:pt x="24" y="0"/>
                  </a:lnTo>
                  <a:lnTo>
                    <a:pt x="34" y="5"/>
                  </a:lnTo>
                  <a:lnTo>
                    <a:pt x="5"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Freeform 625">
              <a:extLst>
                <a:ext uri="{FF2B5EF4-FFF2-40B4-BE49-F238E27FC236}">
                  <a16:creationId xmlns:a16="http://schemas.microsoft.com/office/drawing/2014/main" xmlns="" id="{DE0AEF6C-9F63-4A69-BEB6-E54763FACA43}"/>
                </a:ext>
              </a:extLst>
            </p:cNvPr>
            <p:cNvSpPr>
              <a:spLocks noEditPoints="1"/>
            </p:cNvSpPr>
            <p:nvPr/>
          </p:nvSpPr>
          <p:spPr bwMode="auto">
            <a:xfrm>
              <a:off x="1910556" y="530225"/>
              <a:ext cx="255587" cy="115888"/>
            </a:xfrm>
            <a:custGeom>
              <a:avLst/>
              <a:gdLst>
                <a:gd name="T0" fmla="*/ 0 w 33"/>
                <a:gd name="T1" fmla="*/ 7 h 15"/>
                <a:gd name="T2" fmla="*/ 0 w 33"/>
                <a:gd name="T3" fmla="*/ 12 h 15"/>
                <a:gd name="T4" fmla="*/ 3 w 33"/>
                <a:gd name="T5" fmla="*/ 15 h 15"/>
                <a:gd name="T6" fmla="*/ 16 w 33"/>
                <a:gd name="T7" fmla="*/ 15 h 15"/>
                <a:gd name="T8" fmla="*/ 15 w 33"/>
                <a:gd name="T9" fmla="*/ 13 h 15"/>
                <a:gd name="T10" fmla="*/ 9 w 33"/>
                <a:gd name="T11" fmla="*/ 0 h 15"/>
                <a:gd name="T12" fmla="*/ 0 w 33"/>
                <a:gd name="T13" fmla="*/ 7 h 15"/>
                <a:gd name="T14" fmla="*/ 17 w 33"/>
                <a:gd name="T15" fmla="*/ 15 h 15"/>
                <a:gd name="T16" fmla="*/ 30 w 33"/>
                <a:gd name="T17" fmla="*/ 15 h 15"/>
                <a:gd name="T18" fmla="*/ 33 w 33"/>
                <a:gd name="T19" fmla="*/ 12 h 15"/>
                <a:gd name="T20" fmla="*/ 33 w 33"/>
                <a:gd name="T21" fmla="*/ 7 h 15"/>
                <a:gd name="T22" fmla="*/ 24 w 33"/>
                <a:gd name="T23" fmla="*/ 0 h 15"/>
                <a:gd name="T24" fmla="*/ 18 w 33"/>
                <a:gd name="T25" fmla="*/ 13 h 15"/>
                <a:gd name="T26" fmla="*/ 17 w 33"/>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5">
                  <a:moveTo>
                    <a:pt x="0" y="7"/>
                  </a:moveTo>
                  <a:cubicBezTo>
                    <a:pt x="0" y="9"/>
                    <a:pt x="0" y="10"/>
                    <a:pt x="0" y="12"/>
                  </a:cubicBezTo>
                  <a:cubicBezTo>
                    <a:pt x="0" y="13"/>
                    <a:pt x="1" y="15"/>
                    <a:pt x="3" y="15"/>
                  </a:cubicBezTo>
                  <a:cubicBezTo>
                    <a:pt x="16" y="15"/>
                    <a:pt x="16" y="15"/>
                    <a:pt x="16" y="15"/>
                  </a:cubicBezTo>
                  <a:cubicBezTo>
                    <a:pt x="15" y="13"/>
                    <a:pt x="15" y="13"/>
                    <a:pt x="15" y="13"/>
                  </a:cubicBezTo>
                  <a:cubicBezTo>
                    <a:pt x="12" y="8"/>
                    <a:pt x="11" y="6"/>
                    <a:pt x="9" y="0"/>
                  </a:cubicBezTo>
                  <a:cubicBezTo>
                    <a:pt x="4" y="1"/>
                    <a:pt x="0" y="3"/>
                    <a:pt x="0" y="7"/>
                  </a:cubicBezTo>
                  <a:close/>
                  <a:moveTo>
                    <a:pt x="17" y="15"/>
                  </a:moveTo>
                  <a:cubicBezTo>
                    <a:pt x="30" y="15"/>
                    <a:pt x="30" y="15"/>
                    <a:pt x="30" y="15"/>
                  </a:cubicBezTo>
                  <a:cubicBezTo>
                    <a:pt x="32" y="15"/>
                    <a:pt x="33" y="13"/>
                    <a:pt x="33" y="12"/>
                  </a:cubicBezTo>
                  <a:cubicBezTo>
                    <a:pt x="33" y="7"/>
                    <a:pt x="33" y="7"/>
                    <a:pt x="33" y="7"/>
                  </a:cubicBezTo>
                  <a:cubicBezTo>
                    <a:pt x="33" y="3"/>
                    <a:pt x="29" y="1"/>
                    <a:pt x="24" y="0"/>
                  </a:cubicBezTo>
                  <a:cubicBezTo>
                    <a:pt x="22" y="6"/>
                    <a:pt x="21" y="8"/>
                    <a:pt x="18" y="13"/>
                  </a:cubicBezTo>
                  <a:lnTo>
                    <a:pt x="17" y="15"/>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6" name="TextBox 40">
            <a:extLst>
              <a:ext uri="{FF2B5EF4-FFF2-40B4-BE49-F238E27FC236}">
                <a16:creationId xmlns:a16="http://schemas.microsoft.com/office/drawing/2014/main" xmlns="" id="{DA2A06B3-E404-414C-B456-932BAAEE3F1D}"/>
              </a:ext>
            </a:extLst>
          </p:cNvPr>
          <p:cNvSpPr txBox="1"/>
          <p:nvPr/>
        </p:nvSpPr>
        <p:spPr>
          <a:xfrm>
            <a:off x="3163270" y="3113977"/>
            <a:ext cx="7782384" cy="1588127"/>
          </a:xfrm>
          <a:prstGeom prst="rect">
            <a:avLst/>
          </a:prstGeom>
          <a:noFill/>
        </p:spPr>
        <p:txBody>
          <a:bodyPr wrap="square" rtlCol="0">
            <a:spAutoFit/>
          </a:bodyPr>
          <a:lstStyle/>
          <a:p>
            <a:pPr marL="285750" indent="-285750" defTabSz="1218987">
              <a:lnSpc>
                <a:spcPct val="135000"/>
              </a:lnSpc>
              <a:buFont typeface="Wingdings" panose="05000000000000000000" pitchFamily="2" charset="2"/>
              <a:buChar char="l"/>
              <a:defRPr/>
            </a:pP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是中国共产党在团结带领全国各族人民探索建设社会主义的进程中找到的适合社会主义中国发展的道路选择，</a:t>
            </a:r>
            <a:endPar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1218987">
              <a:lnSpc>
                <a:spcPct val="135000"/>
              </a:lnSpc>
              <a:buFont typeface="Wingdings" panose="05000000000000000000" pitchFamily="2" charset="2"/>
              <a:buChar char="l"/>
              <a:defRPr/>
            </a:pP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是中国共产党领导全国人民的伟大历史性创造。</a:t>
            </a:r>
            <a:endPar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1218987">
              <a:lnSpc>
                <a:spcPct val="135000"/>
              </a:lnSpc>
              <a:buFont typeface="Wingdings" panose="05000000000000000000" pitchFamily="2" charset="2"/>
              <a:buChar char="l"/>
              <a:defRPr/>
            </a:pP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是我们党的历史上一次伟大觉醒</a:t>
            </a:r>
          </a:p>
        </p:txBody>
      </p:sp>
      <p:grpSp>
        <p:nvGrpSpPr>
          <p:cNvPr id="97" name="组合 96">
            <a:extLst>
              <a:ext uri="{FF2B5EF4-FFF2-40B4-BE49-F238E27FC236}">
                <a16:creationId xmlns:a16="http://schemas.microsoft.com/office/drawing/2014/main" xmlns="" id="{2324FBE7-ECBA-4A16-8339-3F39E8494555}"/>
              </a:ext>
            </a:extLst>
          </p:cNvPr>
          <p:cNvGrpSpPr/>
          <p:nvPr/>
        </p:nvGrpSpPr>
        <p:grpSpPr>
          <a:xfrm>
            <a:off x="2821401" y="4447411"/>
            <a:ext cx="8289558" cy="361685"/>
            <a:chOff x="176531" y="3699063"/>
            <a:chExt cx="8289558" cy="361685"/>
          </a:xfrm>
        </p:grpSpPr>
        <p:grpSp>
          <p:nvGrpSpPr>
            <p:cNvPr id="98" name="组合 97">
              <a:extLst>
                <a:ext uri="{FF2B5EF4-FFF2-40B4-BE49-F238E27FC236}">
                  <a16:creationId xmlns:a16="http://schemas.microsoft.com/office/drawing/2014/main" xmlns="" id="{C9DB8402-3BEC-4B50-B147-24D092D9CB26}"/>
                </a:ext>
              </a:extLst>
            </p:cNvPr>
            <p:cNvGrpSpPr/>
            <p:nvPr/>
          </p:nvGrpSpPr>
          <p:grpSpPr>
            <a:xfrm>
              <a:off x="451223" y="3886762"/>
              <a:ext cx="8014866" cy="173986"/>
              <a:chOff x="1456841" y="4682325"/>
              <a:chExt cx="8014866" cy="173986"/>
            </a:xfrm>
          </p:grpSpPr>
          <p:cxnSp>
            <p:nvCxnSpPr>
              <p:cNvPr id="100" name="直接连接符 99">
                <a:extLst>
                  <a:ext uri="{FF2B5EF4-FFF2-40B4-BE49-F238E27FC236}">
                    <a16:creationId xmlns:a16="http://schemas.microsoft.com/office/drawing/2014/main" xmlns="" id="{4258B084-7406-4C34-A9E3-DCB0EEC18C06}"/>
                  </a:ext>
                </a:extLst>
              </p:cNvPr>
              <p:cNvCxnSpPr>
                <a:cxnSpLocks/>
                <a:endCxn id="101" idx="2"/>
              </p:cNvCxnSpPr>
              <p:nvPr/>
            </p:nvCxnSpPr>
            <p:spPr>
              <a:xfrm flipV="1">
                <a:off x="1456841" y="4769318"/>
                <a:ext cx="7840880" cy="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圆: 空心 54">
                <a:extLst>
                  <a:ext uri="{FF2B5EF4-FFF2-40B4-BE49-F238E27FC236}">
                    <a16:creationId xmlns:a16="http://schemas.microsoft.com/office/drawing/2014/main" xmlns="" id="{9EB657E4-5E38-4826-94A5-4616C026384E}"/>
                  </a:ext>
                </a:extLst>
              </p:cNvPr>
              <p:cNvSpPr/>
              <p:nvPr/>
            </p:nvSpPr>
            <p:spPr>
              <a:xfrm>
                <a:off x="9297721"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99" name="直接连接符 98">
              <a:extLst>
                <a:ext uri="{FF2B5EF4-FFF2-40B4-BE49-F238E27FC236}">
                  <a16:creationId xmlns:a16="http://schemas.microsoft.com/office/drawing/2014/main" xmlns="" id="{C421B249-2099-4E23-9A58-B404D3B377E6}"/>
                </a:ext>
              </a:extLst>
            </p:cNvPr>
            <p:cNvCxnSpPr/>
            <p:nvPr/>
          </p:nvCxnSpPr>
          <p:spPr>
            <a:xfrm>
              <a:off x="176531" y="3699063"/>
              <a:ext cx="274692" cy="2746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矩形 101"/>
          <p:cNvSpPr/>
          <p:nvPr/>
        </p:nvSpPr>
        <p:spPr>
          <a:xfrm>
            <a:off x="3420116" y="2654267"/>
            <a:ext cx="1518364" cy="492443"/>
          </a:xfrm>
          <a:prstGeom prst="rect">
            <a:avLst/>
          </a:prstGeom>
        </p:spPr>
        <p:txBody>
          <a:bodyPr wrap="none">
            <a:spAutoFit/>
          </a:bodyPr>
          <a:lstStyle/>
          <a:p>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改革开放</a:t>
            </a:r>
          </a:p>
        </p:txBody>
      </p:sp>
      <p:grpSp>
        <p:nvGrpSpPr>
          <p:cNvPr id="103" name="组合 102"/>
          <p:cNvGrpSpPr/>
          <p:nvPr/>
        </p:nvGrpSpPr>
        <p:grpSpPr>
          <a:xfrm>
            <a:off x="1551121" y="5093374"/>
            <a:ext cx="903606" cy="461665"/>
            <a:chOff x="869474" y="1944008"/>
            <a:chExt cx="903606" cy="461665"/>
          </a:xfrm>
        </p:grpSpPr>
        <p:sp>
          <p:nvSpPr>
            <p:cNvPr id="104" name="Freeform 5">
              <a:extLst>
                <a:ext uri="{FF2B5EF4-FFF2-40B4-BE49-F238E27FC236}">
                  <a16:creationId xmlns:a16="http://schemas.microsoft.com/office/drawing/2014/main" xmlns="" id="{EA5D0CA7-2AC4-47FA-9D95-14CE87615B8C}"/>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solidFill>
              <a:srgbClr val="E2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Rectangle 6">
              <a:extLst>
                <a:ext uri="{FF2B5EF4-FFF2-40B4-BE49-F238E27FC236}">
                  <a16:creationId xmlns:a16="http://schemas.microsoft.com/office/drawing/2014/main" xmlns="" id="{650A6CC5-671E-443B-89AD-7B745EB7C288}"/>
                </a:ext>
              </a:extLst>
            </p:cNvPr>
            <p:cNvSpPr>
              <a:spLocks noChangeArrowheads="1"/>
            </p:cNvSpPr>
            <p:nvPr/>
          </p:nvSpPr>
          <p:spPr bwMode="auto">
            <a:xfrm>
              <a:off x="869474" y="2006830"/>
              <a:ext cx="233024" cy="387886"/>
            </a:xfrm>
            <a:prstGeom prst="rect">
              <a:avLst/>
            </a:prstGeom>
            <a:solidFill>
              <a:srgbClr val="E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7" name="TextBox 40">
            <a:extLst>
              <a:ext uri="{FF2B5EF4-FFF2-40B4-BE49-F238E27FC236}">
                <a16:creationId xmlns:a16="http://schemas.microsoft.com/office/drawing/2014/main" xmlns="" id="{DA2A06B3-E404-414C-B456-932BAAEE3F1D}"/>
              </a:ext>
            </a:extLst>
          </p:cNvPr>
          <p:cNvSpPr txBox="1"/>
          <p:nvPr/>
        </p:nvSpPr>
        <p:spPr>
          <a:xfrm>
            <a:off x="2576857" y="5477590"/>
            <a:ext cx="8555873" cy="801694"/>
          </a:xfrm>
          <a:prstGeom prst="rect">
            <a:avLst/>
          </a:prstGeom>
          <a:noFill/>
        </p:spPr>
        <p:txBody>
          <a:bodyPr wrap="square" rtlCol="0">
            <a:spAutoFit/>
          </a:bodyPr>
          <a:lstStyle/>
          <a:p>
            <a:pPr algn="just" defTabSz="1218987">
              <a:lnSpc>
                <a:spcPct val="135000"/>
              </a:lnSpc>
              <a:defRPr/>
            </a:pP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改革开放是当代中国发展进步的动力源泉，是党和国家实现中华民族伟大复兴的重要法宝，也是坚持和发展中国特色社会主义的必由之路。</a:t>
            </a:r>
          </a:p>
        </p:txBody>
      </p:sp>
      <p:sp>
        <p:nvSpPr>
          <p:cNvPr id="108" name="矩形 107"/>
          <p:cNvSpPr/>
          <p:nvPr/>
        </p:nvSpPr>
        <p:spPr>
          <a:xfrm>
            <a:off x="2555086" y="5088020"/>
            <a:ext cx="2185214" cy="492443"/>
          </a:xfrm>
          <a:prstGeom prst="rect">
            <a:avLst/>
          </a:prstGeom>
        </p:spPr>
        <p:txBody>
          <a:bodyPr wrap="none">
            <a:spAutoFit/>
          </a:bodyPr>
          <a:lstStyle/>
          <a:p>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实践一再证明</a:t>
            </a:r>
          </a:p>
        </p:txBody>
      </p:sp>
    </p:spTree>
    <p:extLst>
      <p:ext uri="{BB962C8B-B14F-4D97-AF65-F5344CB8AC3E}">
        <p14:creationId xmlns:p14="http://schemas.microsoft.com/office/powerpoint/2010/main" val="41889783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right)">
                                      <p:cBhvr>
                                        <p:cTn id="8" dur="500"/>
                                        <p:tgtEl>
                                          <p:spTgt spid="49"/>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102"/>
                                        </p:tgtEl>
                                        <p:attrNameLst>
                                          <p:attrName>style.visibility</p:attrName>
                                        </p:attrNameLst>
                                      </p:cBhvr>
                                      <p:to>
                                        <p:strVal val="visible"/>
                                      </p:to>
                                    </p:set>
                                    <p:anim calcmode="lin" valueType="num">
                                      <p:cBhvr>
                                        <p:cTn id="20" dur="500" fill="hold"/>
                                        <p:tgtEl>
                                          <p:spTgt spid="102"/>
                                        </p:tgtEl>
                                        <p:attrNameLst>
                                          <p:attrName>ppt_w</p:attrName>
                                        </p:attrNameLst>
                                      </p:cBhvr>
                                      <p:tavLst>
                                        <p:tav tm="0">
                                          <p:val>
                                            <p:fltVal val="0"/>
                                          </p:val>
                                        </p:tav>
                                        <p:tav tm="100000">
                                          <p:val>
                                            <p:strVal val="#ppt_w"/>
                                          </p:val>
                                        </p:tav>
                                      </p:tavLst>
                                    </p:anim>
                                    <p:anim calcmode="lin" valueType="num">
                                      <p:cBhvr>
                                        <p:cTn id="21" dur="500" fill="hold"/>
                                        <p:tgtEl>
                                          <p:spTgt spid="102"/>
                                        </p:tgtEl>
                                        <p:attrNameLst>
                                          <p:attrName>ppt_h</p:attrName>
                                        </p:attrNameLst>
                                      </p:cBhvr>
                                      <p:tavLst>
                                        <p:tav tm="0">
                                          <p:val>
                                            <p:fltVal val="0"/>
                                          </p:val>
                                        </p:tav>
                                        <p:tav tm="100000">
                                          <p:val>
                                            <p:strVal val="#ppt_h"/>
                                          </p:val>
                                        </p:tav>
                                      </p:tavLst>
                                    </p:anim>
                                    <p:animEffect transition="in" filter="fade">
                                      <p:cBhvr>
                                        <p:cTn id="22" dur="500"/>
                                        <p:tgtEl>
                                          <p:spTgt spid="102"/>
                                        </p:tgtEl>
                                      </p:cBhvr>
                                    </p:animEffect>
                                  </p:childTnLst>
                                </p:cTn>
                              </p:par>
                            </p:childTnLst>
                          </p:cTn>
                        </p:par>
                        <p:par>
                          <p:cTn id="23" fill="hold">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heel(1)">
                                      <p:cBhvr>
                                        <p:cTn id="26" dur="500"/>
                                        <p:tgtEl>
                                          <p:spTgt spid="57"/>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wipe(left)">
                                      <p:cBhvr>
                                        <p:cTn id="39" dur="500"/>
                                        <p:tgtEl>
                                          <p:spTgt spid="97"/>
                                        </p:tgtEl>
                                      </p:cBhvr>
                                    </p:animEffect>
                                  </p:childTnLst>
                                </p:cTn>
                              </p:par>
                            </p:childTnLst>
                          </p:cTn>
                        </p:par>
                        <p:par>
                          <p:cTn id="40" fill="hold">
                            <p:stCondLst>
                              <p:cond delay="3500"/>
                            </p:stCondLst>
                            <p:childTnLst>
                              <p:par>
                                <p:cTn id="41" presetID="2" presetClass="entr" presetSubtype="8" fill="hold" nodeType="afterEffect">
                                  <p:stCondLst>
                                    <p:cond delay="0"/>
                                  </p:stCondLst>
                                  <p:childTnLst>
                                    <p:set>
                                      <p:cBhvr>
                                        <p:cTn id="42" dur="1" fill="hold">
                                          <p:stCondLst>
                                            <p:cond delay="0"/>
                                          </p:stCondLst>
                                        </p:cTn>
                                        <p:tgtEl>
                                          <p:spTgt spid="103"/>
                                        </p:tgtEl>
                                        <p:attrNameLst>
                                          <p:attrName>style.visibility</p:attrName>
                                        </p:attrNameLst>
                                      </p:cBhvr>
                                      <p:to>
                                        <p:strVal val="visible"/>
                                      </p:to>
                                    </p:set>
                                    <p:anim calcmode="lin" valueType="num">
                                      <p:cBhvr additive="base">
                                        <p:cTn id="43" dur="500" fill="hold"/>
                                        <p:tgtEl>
                                          <p:spTgt spid="103"/>
                                        </p:tgtEl>
                                        <p:attrNameLst>
                                          <p:attrName>ppt_x</p:attrName>
                                        </p:attrNameLst>
                                      </p:cBhvr>
                                      <p:tavLst>
                                        <p:tav tm="0">
                                          <p:val>
                                            <p:strVal val="0-#ppt_w/2"/>
                                          </p:val>
                                        </p:tav>
                                        <p:tav tm="100000">
                                          <p:val>
                                            <p:strVal val="#ppt_x"/>
                                          </p:val>
                                        </p:tav>
                                      </p:tavLst>
                                    </p:anim>
                                    <p:anim calcmode="lin" valueType="num">
                                      <p:cBhvr additive="base">
                                        <p:cTn id="44" dur="500" fill="hold"/>
                                        <p:tgtEl>
                                          <p:spTgt spid="103"/>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108"/>
                                        </p:tgtEl>
                                        <p:attrNameLst>
                                          <p:attrName>style.visibility</p:attrName>
                                        </p:attrNameLst>
                                      </p:cBhvr>
                                      <p:to>
                                        <p:strVal val="visible"/>
                                      </p:to>
                                    </p:set>
                                    <p:anim calcmode="lin" valueType="num">
                                      <p:cBhvr>
                                        <p:cTn id="48" dur="500" fill="hold"/>
                                        <p:tgtEl>
                                          <p:spTgt spid="108"/>
                                        </p:tgtEl>
                                        <p:attrNameLst>
                                          <p:attrName>ppt_w</p:attrName>
                                        </p:attrNameLst>
                                      </p:cBhvr>
                                      <p:tavLst>
                                        <p:tav tm="0">
                                          <p:val>
                                            <p:fltVal val="0"/>
                                          </p:val>
                                        </p:tav>
                                        <p:tav tm="100000">
                                          <p:val>
                                            <p:strVal val="#ppt_w"/>
                                          </p:val>
                                        </p:tav>
                                      </p:tavLst>
                                    </p:anim>
                                    <p:anim calcmode="lin" valueType="num">
                                      <p:cBhvr>
                                        <p:cTn id="49" dur="500" fill="hold"/>
                                        <p:tgtEl>
                                          <p:spTgt spid="108"/>
                                        </p:tgtEl>
                                        <p:attrNameLst>
                                          <p:attrName>ppt_h</p:attrName>
                                        </p:attrNameLst>
                                      </p:cBhvr>
                                      <p:tavLst>
                                        <p:tav tm="0">
                                          <p:val>
                                            <p:fltVal val="0"/>
                                          </p:val>
                                        </p:tav>
                                        <p:tav tm="100000">
                                          <p:val>
                                            <p:strVal val="#ppt_h"/>
                                          </p:val>
                                        </p:tav>
                                      </p:tavLst>
                                    </p:anim>
                                    <p:animEffect transition="in" filter="fade">
                                      <p:cBhvr>
                                        <p:cTn id="50" dur="500"/>
                                        <p:tgtEl>
                                          <p:spTgt spid="10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fade">
                                      <p:cBhvr>
                                        <p:cTn id="5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96" grpId="0"/>
      <p:bldP spid="102" grpId="0"/>
      <p:bldP spid="107" grpId="0"/>
      <p:bldP spid="1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3AA6EB83-181F-4830-92D4-ADDFF7212F07}"/>
              </a:ext>
            </a:extLst>
          </p:cNvPr>
          <p:cNvPicPr>
            <a:picLocks noChangeAspect="1"/>
          </p:cNvPicPr>
          <p:nvPr/>
        </p:nvPicPr>
        <p:blipFill rotWithShape="1">
          <a:blip r:embed="rId2">
            <a:extLst>
              <a:ext uri="{28A0092B-C50C-407E-A947-70E740481C1C}">
                <a14:useLocalDpi xmlns:a14="http://schemas.microsoft.com/office/drawing/2010/main" val="0"/>
              </a:ext>
            </a:extLst>
          </a:blip>
          <a:srcRect l="3664" r="3856" b="8626"/>
          <a:stretch/>
        </p:blipFill>
        <p:spPr>
          <a:xfrm>
            <a:off x="0" y="4499429"/>
            <a:ext cx="12195004" cy="2358571"/>
          </a:xfrm>
          <a:prstGeom prst="rect">
            <a:avLst/>
          </a:prstGeom>
        </p:spPr>
      </p:pic>
      <p:grpSp>
        <p:nvGrpSpPr>
          <p:cNvPr id="17" name="组合 16">
            <a:extLst>
              <a:ext uri="{FF2B5EF4-FFF2-40B4-BE49-F238E27FC236}">
                <a16:creationId xmlns:a16="http://schemas.microsoft.com/office/drawing/2014/main" xmlns="" id="{10808601-10C2-4216-91EB-F29777EAD53F}"/>
              </a:ext>
            </a:extLst>
          </p:cNvPr>
          <p:cNvGrpSpPr/>
          <p:nvPr/>
        </p:nvGrpSpPr>
        <p:grpSpPr>
          <a:xfrm>
            <a:off x="4254830" y="1904999"/>
            <a:ext cx="3682340" cy="838800"/>
            <a:chOff x="3830928" y="2429384"/>
            <a:chExt cx="4065795" cy="891331"/>
          </a:xfrm>
        </p:grpSpPr>
        <p:grpSp>
          <p:nvGrpSpPr>
            <p:cNvPr id="18" name="组合 17">
              <a:extLst>
                <a:ext uri="{FF2B5EF4-FFF2-40B4-BE49-F238E27FC236}">
                  <a16:creationId xmlns:a16="http://schemas.microsoft.com/office/drawing/2014/main" xmlns="" id="{A98257C4-FF30-4508-B146-069F00F29768}"/>
                </a:ext>
              </a:extLst>
            </p:cNvPr>
            <p:cNvGrpSpPr/>
            <p:nvPr/>
          </p:nvGrpSpPr>
          <p:grpSpPr>
            <a:xfrm>
              <a:off x="3830928" y="2429384"/>
              <a:ext cx="1973016" cy="891331"/>
              <a:chOff x="1703471" y="5602900"/>
              <a:chExt cx="1890145" cy="789188"/>
            </a:xfrm>
          </p:grpSpPr>
          <p:grpSp>
            <p:nvGrpSpPr>
              <p:cNvPr id="31" name="组合 30">
                <a:extLst>
                  <a:ext uri="{FF2B5EF4-FFF2-40B4-BE49-F238E27FC236}">
                    <a16:creationId xmlns:a16="http://schemas.microsoft.com/office/drawing/2014/main" xmlns="" id="{F558D27C-8B9C-4B59-B3F6-02B749B41C9B}"/>
                  </a:ext>
                </a:extLst>
              </p:cNvPr>
              <p:cNvGrpSpPr/>
              <p:nvPr/>
            </p:nvGrpSpPr>
            <p:grpSpPr>
              <a:xfrm>
                <a:off x="1703471" y="5602900"/>
                <a:ext cx="887705" cy="789188"/>
                <a:chOff x="9417944" y="647972"/>
                <a:chExt cx="900000" cy="900000"/>
              </a:xfrm>
            </p:grpSpPr>
            <p:sp>
              <p:nvSpPr>
                <p:cNvPr id="36" name="矩形 35">
                  <a:extLst>
                    <a:ext uri="{FF2B5EF4-FFF2-40B4-BE49-F238E27FC236}">
                      <a16:creationId xmlns:a16="http://schemas.microsoft.com/office/drawing/2014/main" xmlns="" id="{98DE67A8-9863-45A4-8B29-6536DFD73692}"/>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7" name="直接连接符 36">
                  <a:extLst>
                    <a:ext uri="{FF2B5EF4-FFF2-40B4-BE49-F238E27FC236}">
                      <a16:creationId xmlns:a16="http://schemas.microsoft.com/office/drawing/2014/main" xmlns="" id="{7167CAAA-AEE8-47FD-9E4E-D197A1CD993F}"/>
                    </a:ext>
                  </a:extLst>
                </p:cNvPr>
                <p:cNvCxnSpPr>
                  <a:stCxn id="36" idx="0"/>
                  <a:endCxn id="36"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BE8D4B8-6601-419A-B909-A2D7B35224BD}"/>
                    </a:ext>
                  </a:extLst>
                </p:cNvPr>
                <p:cNvCxnSpPr>
                  <a:stCxn id="36" idx="1"/>
                  <a:endCxn id="36"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xmlns="" id="{A23EBCC4-7CF3-4549-A29B-08C78E03AD0A}"/>
                  </a:ext>
                </a:extLst>
              </p:cNvPr>
              <p:cNvGrpSpPr/>
              <p:nvPr/>
            </p:nvGrpSpPr>
            <p:grpSpPr>
              <a:xfrm>
                <a:off x="2705910" y="5602900"/>
                <a:ext cx="887706" cy="789188"/>
                <a:chOff x="9417944" y="647972"/>
                <a:chExt cx="900001" cy="900000"/>
              </a:xfrm>
            </p:grpSpPr>
            <p:sp>
              <p:nvSpPr>
                <p:cNvPr id="33" name="矩形 32">
                  <a:extLst>
                    <a:ext uri="{FF2B5EF4-FFF2-40B4-BE49-F238E27FC236}">
                      <a16:creationId xmlns:a16="http://schemas.microsoft.com/office/drawing/2014/main" xmlns="" id="{06D4A153-D4A0-4C92-8035-70C46B56F89E}"/>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4" name="直接连接符 33">
                  <a:extLst>
                    <a:ext uri="{FF2B5EF4-FFF2-40B4-BE49-F238E27FC236}">
                      <a16:creationId xmlns:a16="http://schemas.microsoft.com/office/drawing/2014/main" xmlns="" id="{16AC978C-129B-4346-BDDE-46F8D3ACDDD8}"/>
                    </a:ext>
                  </a:extLst>
                </p:cNvPr>
                <p:cNvCxnSpPr>
                  <a:stCxn id="33" idx="0"/>
                  <a:endCxn id="33"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EE37DE5-DD12-4D45-BE68-222CA6B04B53}"/>
                    </a:ext>
                  </a:extLst>
                </p:cNvPr>
                <p:cNvCxnSpPr>
                  <a:stCxn id="33" idx="1"/>
                  <a:endCxn id="33"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1E8A1796-FF8D-4FCC-9985-DA6A51389BEF}"/>
                </a:ext>
              </a:extLst>
            </p:cNvPr>
            <p:cNvGrpSpPr/>
            <p:nvPr/>
          </p:nvGrpSpPr>
          <p:grpSpPr>
            <a:xfrm>
              <a:off x="5923708" y="2429384"/>
              <a:ext cx="1973015" cy="891331"/>
              <a:chOff x="1703471" y="5602900"/>
              <a:chExt cx="1890144" cy="789188"/>
            </a:xfrm>
          </p:grpSpPr>
          <p:grpSp>
            <p:nvGrpSpPr>
              <p:cNvPr id="20" name="组合 19">
                <a:extLst>
                  <a:ext uri="{FF2B5EF4-FFF2-40B4-BE49-F238E27FC236}">
                    <a16:creationId xmlns:a16="http://schemas.microsoft.com/office/drawing/2014/main" xmlns="" id="{1C010FD0-4E3A-4082-BB51-731F159C4953}"/>
                  </a:ext>
                </a:extLst>
              </p:cNvPr>
              <p:cNvGrpSpPr/>
              <p:nvPr/>
            </p:nvGrpSpPr>
            <p:grpSpPr>
              <a:xfrm>
                <a:off x="1703471" y="5602900"/>
                <a:ext cx="887705" cy="789188"/>
                <a:chOff x="9417944" y="647972"/>
                <a:chExt cx="900000" cy="900000"/>
              </a:xfrm>
            </p:grpSpPr>
            <p:sp>
              <p:nvSpPr>
                <p:cNvPr id="28" name="矩形 27">
                  <a:extLst>
                    <a:ext uri="{FF2B5EF4-FFF2-40B4-BE49-F238E27FC236}">
                      <a16:creationId xmlns:a16="http://schemas.microsoft.com/office/drawing/2014/main" xmlns="" id="{1471BE5F-5464-4F2F-B60B-C3363FA01E17}"/>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a:extLst>
                    <a:ext uri="{FF2B5EF4-FFF2-40B4-BE49-F238E27FC236}">
                      <a16:creationId xmlns:a16="http://schemas.microsoft.com/office/drawing/2014/main" xmlns="" id="{6D5062CD-F635-4ECE-8DB4-C7DD24DD2D0A}"/>
                    </a:ext>
                  </a:extLst>
                </p:cNvPr>
                <p:cNvCxnSpPr>
                  <a:stCxn id="28" idx="0"/>
                  <a:endCxn id="28"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441C402-CC59-41DE-B013-463CB8CA3C38}"/>
                    </a:ext>
                  </a:extLst>
                </p:cNvPr>
                <p:cNvCxnSpPr>
                  <a:stCxn id="28" idx="1"/>
                  <a:endCxn id="28"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8216AAF-7F66-4E1E-BD35-7A4BA6410099}"/>
                  </a:ext>
                </a:extLst>
              </p:cNvPr>
              <p:cNvGrpSpPr/>
              <p:nvPr/>
            </p:nvGrpSpPr>
            <p:grpSpPr>
              <a:xfrm>
                <a:off x="2705909" y="5602900"/>
                <a:ext cx="887706" cy="789188"/>
                <a:chOff x="9417944" y="647972"/>
                <a:chExt cx="900001" cy="900000"/>
              </a:xfrm>
            </p:grpSpPr>
            <p:sp>
              <p:nvSpPr>
                <p:cNvPr id="22" name="矩形 21">
                  <a:extLst>
                    <a:ext uri="{FF2B5EF4-FFF2-40B4-BE49-F238E27FC236}">
                      <a16:creationId xmlns:a16="http://schemas.microsoft.com/office/drawing/2014/main" xmlns="" id="{9B9545CF-AAE8-4AFB-BBAE-B30DF1B9BE1B}"/>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xmlns="" id="{BB333467-10B6-462E-BF13-B558C0FDED8E}"/>
                    </a:ext>
                  </a:extLst>
                </p:cNvPr>
                <p:cNvCxnSpPr>
                  <a:stCxn id="22" idx="0"/>
                  <a:endCxn id="22"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799FFFC-7CF2-4D38-8CFB-352B79C234AB}"/>
                    </a:ext>
                  </a:extLst>
                </p:cNvPr>
                <p:cNvCxnSpPr>
                  <a:stCxn id="22" idx="1"/>
                  <a:endCxn id="22"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sp>
        <p:nvSpPr>
          <p:cNvPr id="39" name="文本框 38">
            <a:extLst>
              <a:ext uri="{FF2B5EF4-FFF2-40B4-BE49-F238E27FC236}">
                <a16:creationId xmlns:a16="http://schemas.microsoft.com/office/drawing/2014/main" xmlns="" id="{73F3D214-B28F-4227-B73F-82652B1CC8E6}"/>
              </a:ext>
            </a:extLst>
          </p:cNvPr>
          <p:cNvSpPr txBox="1"/>
          <p:nvPr/>
        </p:nvSpPr>
        <p:spPr bwMode="auto">
          <a:xfrm>
            <a:off x="4305300" y="1905000"/>
            <a:ext cx="3676650" cy="830997"/>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48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pic>
        <p:nvPicPr>
          <p:cNvPr id="43" name="图片 42">
            <a:extLst>
              <a:ext uri="{FF2B5EF4-FFF2-40B4-BE49-F238E27FC236}">
                <a16:creationId xmlns:a16="http://schemas.microsoft.com/office/drawing/2014/main" xmlns="" id="{6DAAC802-55EF-445F-8525-D0406AB4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65" y="499029"/>
            <a:ext cx="2207342" cy="1560993"/>
          </a:xfrm>
          <a:prstGeom prst="rect">
            <a:avLst/>
          </a:prstGeom>
        </p:spPr>
      </p:pic>
      <p:pic>
        <p:nvPicPr>
          <p:cNvPr id="44" name="图片 43">
            <a:extLst>
              <a:ext uri="{FF2B5EF4-FFF2-40B4-BE49-F238E27FC236}">
                <a16:creationId xmlns:a16="http://schemas.microsoft.com/office/drawing/2014/main" xmlns="" id="{A61EEF9A-E4C0-4908-9DAD-EC8D48AD05D4}"/>
              </a:ext>
            </a:extLst>
          </p:cNvPr>
          <p:cNvPicPr>
            <a:picLocks noChangeAspect="1"/>
          </p:cNvPicPr>
          <p:nvPr/>
        </p:nvPicPr>
        <p:blipFill>
          <a:blip r:embed="rId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45" name="文本框 44">
            <a:extLst>
              <a:ext uri="{FF2B5EF4-FFF2-40B4-BE49-F238E27FC236}">
                <a16:creationId xmlns:a16="http://schemas.microsoft.com/office/drawing/2014/main" xmlns="" id="{3BD086A8-C5D3-45E5-9327-7326F97A1DFC}"/>
              </a:ext>
            </a:extLst>
          </p:cNvPr>
          <p:cNvSpPr txBox="1"/>
          <p:nvPr/>
        </p:nvSpPr>
        <p:spPr bwMode="auto">
          <a:xfrm>
            <a:off x="1016750" y="3126848"/>
            <a:ext cx="10158501" cy="1107996"/>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a:defRPr/>
            </a:pPr>
            <a:r>
              <a:rPr lang="zh-CN" altLang="en-US" sz="66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改革开放成功的原因分析</a:t>
            </a:r>
          </a:p>
        </p:txBody>
      </p:sp>
    </p:spTree>
    <p:extLst>
      <p:ext uri="{BB962C8B-B14F-4D97-AF65-F5344CB8AC3E}">
        <p14:creationId xmlns:p14="http://schemas.microsoft.com/office/powerpoint/2010/main" val="41152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outVertical)">
                                      <p:cBhvr>
                                        <p:cTn id="11" dur="500"/>
                                        <p:tgtEl>
                                          <p:spTgt spid="39"/>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up)">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itds4">
            <a:extLst>
              <a:ext uri="{FF2B5EF4-FFF2-40B4-BE49-F238E27FC236}">
                <a16:creationId xmlns:a16="http://schemas.microsoft.com/office/drawing/2014/main" xmlns="" id="{06101B0E-71E6-4CB2-B35F-50DB4EED1891}"/>
              </a:ext>
            </a:extLst>
          </p:cNvPr>
          <p:cNvSpPr txBox="1"/>
          <p:nvPr/>
        </p:nvSpPr>
        <p:spPr>
          <a:xfrm>
            <a:off x="4231757" y="2948087"/>
            <a:ext cx="7045843" cy="2631467"/>
          </a:xfrm>
          <a:prstGeom prst="rect">
            <a:avLst/>
          </a:prstGeom>
          <a:noFill/>
        </p:spPr>
        <p:txBody>
          <a:bodyPr wrap="square" lIns="91422" tIns="45709" rIns="91422" bIns="45709" rtlCol="0">
            <a:spAutoFit/>
          </a:bodyPr>
          <a:lstStyle/>
          <a:p>
            <a:pPr lvl="0" indent="457200" algn="just">
              <a:lnSpc>
                <a:spcPct val="150000"/>
              </a:lnSpc>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中国发生翻天覆地的变化，多项经济指标跃居世界第一。总体上来说，中国已从一个农业国转型为世界上最大的制造大国，也基本完成了从农村社会向城市社会的转型。作为一个发展中国家，这些成绩的取得并非空穴来风，而是建立在扎扎实实的基础之上。</a:t>
            </a:r>
          </a:p>
        </p:txBody>
      </p:sp>
      <p:sp>
        <p:nvSpPr>
          <p:cNvPr id="4" name="Aitds6">
            <a:extLst>
              <a:ext uri="{FF2B5EF4-FFF2-40B4-BE49-F238E27FC236}">
                <a16:creationId xmlns:a16="http://schemas.microsoft.com/office/drawing/2014/main" xmlns="" id="{B1CBC171-A7E0-48AD-9C78-4434AB023D84}"/>
              </a:ext>
            </a:extLst>
          </p:cNvPr>
          <p:cNvSpPr txBox="1"/>
          <p:nvPr/>
        </p:nvSpPr>
        <p:spPr>
          <a:xfrm>
            <a:off x="4178592" y="2371702"/>
            <a:ext cx="6443331" cy="523220"/>
          </a:xfrm>
          <a:prstGeom prst="rect">
            <a:avLst/>
          </a:prstGeom>
          <a:noFill/>
        </p:spPr>
        <p:txBody>
          <a:bodyPr wrap="square" rtlCol="0">
            <a:spAutoFit/>
          </a:bodyPr>
          <a:lstStyle/>
          <a:p>
            <a:pPr lvl="0">
              <a:defRPr/>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四十多年来</a:t>
            </a:r>
            <a:endParaRPr kumimoji="0" 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p:blipFill>
        <p:spPr>
          <a:xfrm>
            <a:off x="847019" y="1179871"/>
            <a:ext cx="2741773" cy="4492026"/>
          </a:xfrm>
          <a:prstGeom prst="rect">
            <a:avLst/>
          </a:prstGeom>
        </p:spPr>
      </p:pic>
    </p:spTree>
    <p:extLst>
      <p:ext uri="{BB962C8B-B14F-4D97-AF65-F5344CB8AC3E}">
        <p14:creationId xmlns:p14="http://schemas.microsoft.com/office/powerpoint/2010/main" val="20989694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3"/>
                                        </p:tgtEl>
                                        <p:attrNameLst>
                                          <p:attrName>style.visibility</p:attrName>
                                        </p:attrNameLst>
                                      </p:cBhvr>
                                      <p:to>
                                        <p:strVal val="visible"/>
                                      </p:to>
                                    </p:set>
                                    <p:animEffect transition="in" filter="wipe(left)">
                                      <p:cBhvr>
                                        <p:cTn id="19"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72A4C0C3-FE32-4132-8F31-D16C69C86AF7}"/>
              </a:ext>
            </a:extLst>
          </p:cNvPr>
          <p:cNvSpPr/>
          <p:nvPr/>
        </p:nvSpPr>
        <p:spPr>
          <a:xfrm>
            <a:off x="899848" y="1491918"/>
            <a:ext cx="8361110" cy="877359"/>
          </a:xfrm>
          <a:prstGeom prst="parallelogram">
            <a:avLst/>
          </a:prstGeom>
          <a:gradFill flip="none" rotWithShape="1">
            <a:gsLst>
              <a:gs pos="0">
                <a:srgbClr val="C00000"/>
              </a:gs>
              <a:gs pos="100000">
                <a:srgbClr val="C00000">
                  <a:alpha val="0"/>
                </a:srgbClr>
              </a:gs>
            </a:gsLst>
            <a:lin ang="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xmlns="" id="{69C5511A-3DB9-496B-A02A-C27AFF80C61A}"/>
              </a:ext>
            </a:extLst>
          </p:cNvPr>
          <p:cNvSpPr txBox="1"/>
          <p:nvPr/>
        </p:nvSpPr>
        <p:spPr>
          <a:xfrm>
            <a:off x="1425984" y="1651085"/>
            <a:ext cx="6892219" cy="523220"/>
          </a:xfrm>
          <a:prstGeom prst="rect">
            <a:avLst/>
          </a:prstGeom>
          <a:noFill/>
        </p:spPr>
        <p:txBody>
          <a:bodyPr wrap="square" rtlCol="0">
            <a:spAutoFit/>
          </a:bodyPr>
          <a:lstStyle/>
          <a:p>
            <a:pPr defTabSz="457200"/>
            <a:r>
              <a:rPr lang="zh-CN" altLang="en-US" sz="2800" dirty="0">
                <a:ln w="15875">
                  <a:noFill/>
                </a:l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发展道路的正确选择</a:t>
            </a:r>
          </a:p>
        </p:txBody>
      </p:sp>
      <p:sp>
        <p:nvSpPr>
          <p:cNvPr id="4" name="Freeform 9">
            <a:extLst>
              <a:ext uri="{FF2B5EF4-FFF2-40B4-BE49-F238E27FC236}">
                <a16:creationId xmlns:a16="http://schemas.microsoft.com/office/drawing/2014/main" xmlns="" id="{DA3E038F-B97B-4EF6-B7A6-831027EFF56F}"/>
              </a:ext>
            </a:extLst>
          </p:cNvPr>
          <p:cNvSpPr>
            <a:spLocks/>
          </p:cNvSpPr>
          <p:nvPr/>
        </p:nvSpPr>
        <p:spPr bwMode="auto">
          <a:xfrm>
            <a:off x="1437358" y="1856054"/>
            <a:ext cx="158750" cy="182562"/>
          </a:xfrm>
          <a:custGeom>
            <a:avLst/>
            <a:gdLst>
              <a:gd name="T0" fmla="*/ 2147483647 w 205"/>
              <a:gd name="T1" fmla="*/ 2147483647 h 234"/>
              <a:gd name="T2" fmla="*/ 2147483647 w 205"/>
              <a:gd name="T3" fmla="*/ 2147483647 h 234"/>
              <a:gd name="T4" fmla="*/ 2147483647 w 205"/>
              <a:gd name="T5" fmla="*/ 2147483647 h 234"/>
              <a:gd name="T6" fmla="*/ 0 w 205"/>
              <a:gd name="T7" fmla="*/ 2147483647 h 234"/>
              <a:gd name="T8" fmla="*/ 0 w 205"/>
              <a:gd name="T9" fmla="*/ 2147483647 h 234"/>
              <a:gd name="T10" fmla="*/ 0 w 205"/>
              <a:gd name="T11" fmla="*/ 2147483647 h 234"/>
              <a:gd name="T12" fmla="*/ 2147483647 w 205"/>
              <a:gd name="T13" fmla="*/ 2147483647 h 234"/>
              <a:gd name="T14" fmla="*/ 2147483647 w 205"/>
              <a:gd name="T15" fmla="*/ 2147483647 h 234"/>
              <a:gd name="T16" fmla="*/ 2147483647 w 205"/>
              <a:gd name="T17" fmla="*/ 2147483647 h 234"/>
              <a:gd name="T18" fmla="*/ 2147483647 w 205"/>
              <a:gd name="T19" fmla="*/ 2147483647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34">
                <a:moveTo>
                  <a:pt x="194" y="127"/>
                </a:moveTo>
                <a:lnTo>
                  <a:pt x="106" y="178"/>
                </a:lnTo>
                <a:cubicBezTo>
                  <a:pt x="78" y="194"/>
                  <a:pt x="50" y="210"/>
                  <a:pt x="23" y="226"/>
                </a:cubicBezTo>
                <a:cubicBezTo>
                  <a:pt x="9" y="234"/>
                  <a:pt x="2" y="232"/>
                  <a:pt x="0" y="219"/>
                </a:cubicBezTo>
                <a:lnTo>
                  <a:pt x="0" y="117"/>
                </a:lnTo>
                <a:cubicBezTo>
                  <a:pt x="0" y="85"/>
                  <a:pt x="0" y="53"/>
                  <a:pt x="0" y="21"/>
                </a:cubicBezTo>
                <a:cubicBezTo>
                  <a:pt x="0" y="5"/>
                  <a:pt x="6" y="0"/>
                  <a:pt x="18" y="5"/>
                </a:cubicBezTo>
                <a:lnTo>
                  <a:pt x="106" y="56"/>
                </a:lnTo>
                <a:cubicBezTo>
                  <a:pt x="134" y="72"/>
                  <a:pt x="161" y="88"/>
                  <a:pt x="189" y="104"/>
                </a:cubicBezTo>
                <a:cubicBezTo>
                  <a:pt x="203" y="111"/>
                  <a:pt x="205" y="119"/>
                  <a:pt x="194" y="127"/>
                </a:cubicBezTo>
                <a:close/>
              </a:path>
            </a:pathLst>
          </a:custGeom>
          <a:solidFill>
            <a:schemeClr val="bg1"/>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a:extLst>
              <a:ext uri="{FF2B5EF4-FFF2-40B4-BE49-F238E27FC236}">
                <a16:creationId xmlns:a16="http://schemas.microsoft.com/office/drawing/2014/main" xmlns="" id="{CC6867E0-A48D-46F9-9D3C-69325BDB7B0E}"/>
              </a:ext>
            </a:extLst>
          </p:cNvPr>
          <p:cNvGrpSpPr/>
          <p:nvPr/>
        </p:nvGrpSpPr>
        <p:grpSpPr>
          <a:xfrm>
            <a:off x="768247" y="1651083"/>
            <a:ext cx="516748" cy="516747"/>
            <a:chOff x="1296847" y="1742267"/>
            <a:chExt cx="404813" cy="404812"/>
          </a:xfrm>
        </p:grpSpPr>
        <p:sp>
          <p:nvSpPr>
            <p:cNvPr id="6" name="Oval 8">
              <a:extLst>
                <a:ext uri="{FF2B5EF4-FFF2-40B4-BE49-F238E27FC236}">
                  <a16:creationId xmlns:a16="http://schemas.microsoft.com/office/drawing/2014/main" xmlns="" id="{CDD289C5-CB9D-4F90-8CE5-A33A144435B1}"/>
                </a:ext>
              </a:extLst>
            </p:cNvPr>
            <p:cNvSpPr>
              <a:spLocks noChangeArrowheads="1"/>
            </p:cNvSpPr>
            <p:nvPr/>
          </p:nvSpPr>
          <p:spPr bwMode="auto">
            <a:xfrm>
              <a:off x="1296847" y="1742267"/>
              <a:ext cx="404813" cy="404812"/>
            </a:xfrm>
            <a:prstGeom prst="ellipse">
              <a:avLst/>
            </a:prstGeom>
            <a:solidFill>
              <a:srgbClr val="C00000"/>
            </a:solidFill>
            <a:ln w="28575">
              <a:solidFill>
                <a:srgbClr val="FFFFFF"/>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7">
              <a:extLst>
                <a:ext uri="{FF2B5EF4-FFF2-40B4-BE49-F238E27FC236}">
                  <a16:creationId xmlns:a16="http://schemas.microsoft.com/office/drawing/2014/main" xmlns="" id="{13E59D19-9825-4A8D-8B39-B178602C1277}"/>
                </a:ext>
              </a:extLst>
            </p:cNvPr>
            <p:cNvSpPr txBox="1">
              <a:spLocks noChangeArrowheads="1"/>
            </p:cNvSpPr>
            <p:nvPr/>
          </p:nvSpPr>
          <p:spPr bwMode="auto">
            <a:xfrm>
              <a:off x="1362615" y="1763842"/>
              <a:ext cx="286567" cy="3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rPr>
                <a:t>1</a:t>
              </a:r>
              <a:endParaRPr kumimoji="0" lang="zh-CN" altLang="en-US"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endParaRPr>
            </a:p>
          </p:txBody>
        </p:sp>
      </p:grpSp>
      <p:grpSp>
        <p:nvGrpSpPr>
          <p:cNvPr id="8" name="Aitds3">
            <a:extLst>
              <a:ext uri="{FF2B5EF4-FFF2-40B4-BE49-F238E27FC236}">
                <a16:creationId xmlns:a16="http://schemas.microsoft.com/office/drawing/2014/main" xmlns="" id="{F034F4E4-B10A-4583-A890-450D7F438F69}"/>
              </a:ext>
            </a:extLst>
          </p:cNvPr>
          <p:cNvGrpSpPr/>
          <p:nvPr/>
        </p:nvGrpSpPr>
        <p:grpSpPr>
          <a:xfrm>
            <a:off x="925145" y="2791327"/>
            <a:ext cx="501650" cy="330200"/>
            <a:chOff x="2762976" y="2497837"/>
            <a:chExt cx="501650" cy="330200"/>
          </a:xfrm>
        </p:grpSpPr>
        <p:sp>
          <p:nvSpPr>
            <p:cNvPr id="9"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1"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2" name="Aitds4">
            <a:extLst>
              <a:ext uri="{FF2B5EF4-FFF2-40B4-BE49-F238E27FC236}">
                <a16:creationId xmlns:a16="http://schemas.microsoft.com/office/drawing/2014/main" xmlns="" id="{228B9CA2-0982-4162-80F7-74E744395734}"/>
              </a:ext>
            </a:extLst>
          </p:cNvPr>
          <p:cNvGrpSpPr>
            <a:grpSpLocks/>
          </p:cNvGrpSpPr>
          <p:nvPr/>
        </p:nvGrpSpPr>
        <p:grpSpPr bwMode="auto">
          <a:xfrm>
            <a:off x="1433145" y="2678002"/>
            <a:ext cx="7362512" cy="3091427"/>
            <a:chOff x="0" y="190604"/>
            <a:chExt cx="7360216" cy="3087919"/>
          </a:xfrm>
        </p:grpSpPr>
        <p:sp>
          <p:nvSpPr>
            <p:cNvPr id="13"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5" y="190604"/>
              <a:ext cx="7278831" cy="3087919"/>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5" name="Aitds3">
            <a:extLst>
              <a:ext uri="{FF2B5EF4-FFF2-40B4-BE49-F238E27FC236}">
                <a16:creationId xmlns:a16="http://schemas.microsoft.com/office/drawing/2014/main" xmlns="" id="{F3744F8C-0B36-4CFA-90A4-68347AA39EE4}"/>
              </a:ext>
            </a:extLst>
          </p:cNvPr>
          <p:cNvSpPr/>
          <p:nvPr/>
        </p:nvSpPr>
        <p:spPr>
          <a:xfrm>
            <a:off x="1641796" y="2816387"/>
            <a:ext cx="6849062" cy="2753061"/>
          </a:xfrm>
          <a:prstGeom prst="rect">
            <a:avLst/>
          </a:prstGeom>
        </p:spPr>
        <p:txBody>
          <a:bodyPr wrap="square">
            <a:spAutoFit/>
          </a:bodyPr>
          <a:lstStyle/>
          <a:p>
            <a:pPr algn="just">
              <a:lnSpc>
                <a:spcPct val="130000"/>
              </a:lnSpc>
            </a:pPr>
            <a:r>
              <a:rPr lang="zh-CN" altLang="en-US" sz="1900"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其一</a:t>
            </a:r>
            <a:r>
              <a:rPr lang="zh-CN" altLang="en-US" sz="1900" dirty="0">
                <a:latin typeface="微软雅黑" panose="020B0503020204020204" pitchFamily="34" charset="-122"/>
                <a:ea typeface="微软雅黑" panose="020B0503020204020204" pitchFamily="34" charset="-122"/>
                <a:cs typeface="+mn-ea"/>
                <a:sym typeface="微软雅黑" panose="020B0503020204020204" pitchFamily="34" charset="-122"/>
              </a:rPr>
              <a:t>，在社会主义方向的指引下，中国走共同富裕的发展路子。即使政府鼓励一部分人先富起来、强起来，但最终的奋斗目标依旧是实现共同富裕。由此，国家在扶贫工作上下了很大功夫，制定出台相关政策，采取实施很多举措。旨在通过精准脱贫措施，把中国建成一个没有绝对贫困人口的国家。四十多年来，扶贫工作取得巨大成绩。新增就业岗位和受教育机会、改善社会保障、缩小城乡差距等，都是解决民生问题的利好结果。 </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flipH="1">
            <a:off x="6312309" y="1118957"/>
            <a:ext cx="6705599" cy="6705599"/>
          </a:xfrm>
          <a:prstGeom prst="rect">
            <a:avLst/>
          </a:prstGeom>
        </p:spPr>
      </p:pic>
    </p:spTree>
    <p:extLst>
      <p:ext uri="{BB962C8B-B14F-4D97-AF65-F5344CB8AC3E}">
        <p14:creationId xmlns:p14="http://schemas.microsoft.com/office/powerpoint/2010/main" val="227469438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14:presetBounceEnd="48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48000">
                                          <p:cBhvr additive="base">
                                            <p:cTn id="19"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1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2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7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3200"/>
                                </p:stCondLst>
                                <p:childTnLst>
                                  <p:par>
                                    <p:cTn id="42" presetID="2" presetClass="entr" presetSubtype="4"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1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2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7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3200"/>
                                </p:stCondLst>
                                <p:childTnLst>
                                  <p:par>
                                    <p:cTn id="42" presetID="2" presetClass="entr" presetSubtype="4"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itds3">
            <a:extLst>
              <a:ext uri="{FF2B5EF4-FFF2-40B4-BE49-F238E27FC236}">
                <a16:creationId xmlns:a16="http://schemas.microsoft.com/office/drawing/2014/main" xmlns="" id="{F034F4E4-B10A-4583-A890-450D7F438F69}"/>
              </a:ext>
            </a:extLst>
          </p:cNvPr>
          <p:cNvGrpSpPr/>
          <p:nvPr/>
        </p:nvGrpSpPr>
        <p:grpSpPr>
          <a:xfrm>
            <a:off x="925145" y="1768069"/>
            <a:ext cx="501650" cy="330200"/>
            <a:chOff x="2762976" y="2497837"/>
            <a:chExt cx="501650" cy="330200"/>
          </a:xfrm>
        </p:grpSpPr>
        <p:sp>
          <p:nvSpPr>
            <p:cNvPr id="3"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6" name="Aitds4">
            <a:extLst>
              <a:ext uri="{FF2B5EF4-FFF2-40B4-BE49-F238E27FC236}">
                <a16:creationId xmlns:a16="http://schemas.microsoft.com/office/drawing/2014/main" xmlns="" id="{228B9CA2-0982-4162-80F7-74E744395734}"/>
              </a:ext>
            </a:extLst>
          </p:cNvPr>
          <p:cNvGrpSpPr>
            <a:grpSpLocks/>
          </p:cNvGrpSpPr>
          <p:nvPr/>
        </p:nvGrpSpPr>
        <p:grpSpPr bwMode="auto">
          <a:xfrm>
            <a:off x="1433145" y="1654745"/>
            <a:ext cx="9506999" cy="2612456"/>
            <a:chOff x="0" y="190605"/>
            <a:chExt cx="9504034" cy="2609492"/>
          </a:xfrm>
        </p:grpSpPr>
        <p:sp>
          <p:nvSpPr>
            <p:cNvPr id="7"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5" y="190605"/>
              <a:ext cx="9422649" cy="2609492"/>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9" name="Aitds3">
            <a:extLst>
              <a:ext uri="{FF2B5EF4-FFF2-40B4-BE49-F238E27FC236}">
                <a16:creationId xmlns:a16="http://schemas.microsoft.com/office/drawing/2014/main" xmlns="" id="{F3744F8C-0B36-4CFA-90A4-68347AA39EE4}"/>
              </a:ext>
            </a:extLst>
          </p:cNvPr>
          <p:cNvSpPr/>
          <p:nvPr/>
        </p:nvSpPr>
        <p:spPr>
          <a:xfrm>
            <a:off x="1641796" y="1749585"/>
            <a:ext cx="9189490" cy="2372957"/>
          </a:xfrm>
          <a:prstGeom prst="rect">
            <a:avLst/>
          </a:prstGeom>
        </p:spPr>
        <p:txBody>
          <a:bodyPr wrap="square">
            <a:spAutoFit/>
          </a:bodyPr>
          <a:lstStyle/>
          <a:p>
            <a:pPr algn="just">
              <a:lnSpc>
                <a:spcPct val="130000"/>
              </a:lnSpc>
            </a:pPr>
            <a:r>
              <a:rPr lang="zh-CN" altLang="en-US" sz="1900"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其二</a:t>
            </a:r>
            <a:r>
              <a:rPr lang="zh-CN" altLang="en-US" sz="1900" dirty="0">
                <a:latin typeface="微软雅黑" panose="020B0503020204020204" pitchFamily="34" charset="-122"/>
                <a:ea typeface="微软雅黑" panose="020B0503020204020204" pitchFamily="34" charset="-122"/>
                <a:cs typeface="+mn-ea"/>
                <a:sym typeface="微软雅黑" panose="020B0503020204020204" pitchFamily="34" charset="-122"/>
              </a:rPr>
              <a:t>，中国的发展道路显现出鲜明的中国特色。在土地公有制、国有企业发展、政府管理经济活动等方面，国家一方面以人民为中心，另一方面坚持一定程度的调控力。同样是采用民主政治模式，但不同于外国的是，中国从自身历史、文化、传统出发，并未照抄照搬三权分立，而是打造共产党领导、人民当家作主、依法治国有机统一的三位一体民主政治模式。在经济领域，中国始终坚持宏观调控，却也给与市场经济极大宽松发展空间。因而既可以集中力量办大事，又能够发挥市场独特的魅力。  　　</a:t>
            </a:r>
          </a:p>
        </p:txBody>
      </p:sp>
      <p:grpSp>
        <p:nvGrpSpPr>
          <p:cNvPr id="10" name="Aitds3">
            <a:extLst>
              <a:ext uri="{FF2B5EF4-FFF2-40B4-BE49-F238E27FC236}">
                <a16:creationId xmlns:a16="http://schemas.microsoft.com/office/drawing/2014/main" xmlns="" id="{F034F4E4-B10A-4583-A890-450D7F438F69}"/>
              </a:ext>
            </a:extLst>
          </p:cNvPr>
          <p:cNvGrpSpPr/>
          <p:nvPr/>
        </p:nvGrpSpPr>
        <p:grpSpPr>
          <a:xfrm>
            <a:off x="925145" y="4718098"/>
            <a:ext cx="501650" cy="330200"/>
            <a:chOff x="2762976" y="2497837"/>
            <a:chExt cx="501650" cy="330200"/>
          </a:xfrm>
        </p:grpSpPr>
        <p:sp>
          <p:nvSpPr>
            <p:cNvPr id="11"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Aitds4">
            <a:extLst>
              <a:ext uri="{FF2B5EF4-FFF2-40B4-BE49-F238E27FC236}">
                <a16:creationId xmlns:a16="http://schemas.microsoft.com/office/drawing/2014/main" xmlns="" id="{228B9CA2-0982-4162-80F7-74E744395734}"/>
              </a:ext>
            </a:extLst>
          </p:cNvPr>
          <p:cNvGrpSpPr>
            <a:grpSpLocks/>
          </p:cNvGrpSpPr>
          <p:nvPr/>
        </p:nvGrpSpPr>
        <p:grpSpPr bwMode="auto">
          <a:xfrm>
            <a:off x="1433145" y="4604774"/>
            <a:ext cx="9506999" cy="1425911"/>
            <a:chOff x="0" y="190605"/>
            <a:chExt cx="9504034" cy="1424294"/>
          </a:xfrm>
        </p:grpSpPr>
        <p:sp>
          <p:nvSpPr>
            <p:cNvPr id="15"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5" y="190605"/>
              <a:ext cx="9422649" cy="1424294"/>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7" name="Aitds3">
            <a:extLst>
              <a:ext uri="{FF2B5EF4-FFF2-40B4-BE49-F238E27FC236}">
                <a16:creationId xmlns:a16="http://schemas.microsoft.com/office/drawing/2014/main" xmlns="" id="{F3744F8C-0B36-4CFA-90A4-68347AA39EE4}"/>
              </a:ext>
            </a:extLst>
          </p:cNvPr>
          <p:cNvSpPr/>
          <p:nvPr/>
        </p:nvSpPr>
        <p:spPr>
          <a:xfrm>
            <a:off x="1641796" y="4699614"/>
            <a:ext cx="9189490" cy="1156342"/>
          </a:xfrm>
          <a:prstGeom prst="rect">
            <a:avLst/>
          </a:prstGeom>
        </p:spPr>
        <p:txBody>
          <a:bodyPr wrap="square">
            <a:spAutoFit/>
          </a:bodyPr>
          <a:lstStyle/>
          <a:p>
            <a:pPr algn="just">
              <a:lnSpc>
                <a:spcPct val="130000"/>
              </a:lnSpc>
            </a:pPr>
            <a:r>
              <a:rPr lang="zh-CN" altLang="en-US" sz="1850"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另外</a:t>
            </a:r>
            <a:r>
              <a:rPr lang="zh-CN" altLang="en-US" sz="1850" dirty="0">
                <a:latin typeface="微软雅黑" panose="020B0503020204020204" pitchFamily="34" charset="-122"/>
                <a:ea typeface="微软雅黑" panose="020B0503020204020204" pitchFamily="34" charset="-122"/>
                <a:cs typeface="+mn-ea"/>
                <a:sym typeface="微软雅黑" panose="020B0503020204020204" pitchFamily="34" charset="-122"/>
              </a:rPr>
              <a:t>，中国传统思想文化源远流长，流传下来的治国学说在当前德治与法治的融合治理矩阵中起到了协调平衡的功效，对秩序与规则之间的关系、社会网络与发展之间的关系等具有相当大的影响。这使得中国制度约束和道德规范呈现出地域特色、国家特征。 　</a:t>
            </a:r>
          </a:p>
        </p:txBody>
      </p:sp>
    </p:spTree>
    <p:extLst>
      <p:ext uri="{BB962C8B-B14F-4D97-AF65-F5344CB8AC3E}">
        <p14:creationId xmlns:p14="http://schemas.microsoft.com/office/powerpoint/2010/main" val="16684326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500"/>
                            </p:stCondLst>
                            <p:childTnLst>
                              <p:par>
                                <p:cTn id="18" presetID="1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ppt_x</p:attrName>
                                        </p:attrNameLst>
                                      </p:cBhvr>
                                      <p:tavLst>
                                        <p:tav tm="0">
                                          <p:val>
                                            <p:strVal val="#ppt_x-#ppt_w*1.125000"/>
                                          </p:val>
                                        </p:tav>
                                        <p:tav tm="100000">
                                          <p:val>
                                            <p:strVal val="#ppt_x"/>
                                          </p:val>
                                        </p:tav>
                                      </p:tavLst>
                                    </p:anim>
                                    <p:animEffect transition="in" filter="wipe(right)">
                                      <p:cBhvr>
                                        <p:cTn id="21" dur="500"/>
                                        <p:tgtEl>
                                          <p:spTgt spid="10"/>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72A4C0C3-FE32-4132-8F31-D16C69C86AF7}"/>
              </a:ext>
            </a:extLst>
          </p:cNvPr>
          <p:cNvSpPr/>
          <p:nvPr/>
        </p:nvSpPr>
        <p:spPr>
          <a:xfrm>
            <a:off x="899848" y="1491918"/>
            <a:ext cx="8361110" cy="877359"/>
          </a:xfrm>
          <a:prstGeom prst="parallelogram">
            <a:avLst/>
          </a:prstGeom>
          <a:gradFill flip="none" rotWithShape="1">
            <a:gsLst>
              <a:gs pos="0">
                <a:srgbClr val="C00000"/>
              </a:gs>
              <a:gs pos="100000">
                <a:srgbClr val="C00000">
                  <a:alpha val="0"/>
                </a:srgbClr>
              </a:gs>
            </a:gsLst>
            <a:lin ang="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xmlns="" id="{69C5511A-3DB9-496B-A02A-C27AFF80C61A}"/>
              </a:ext>
            </a:extLst>
          </p:cNvPr>
          <p:cNvSpPr txBox="1"/>
          <p:nvPr/>
        </p:nvSpPr>
        <p:spPr>
          <a:xfrm>
            <a:off x="1425984" y="1651085"/>
            <a:ext cx="6892219" cy="523220"/>
          </a:xfrm>
          <a:prstGeom prst="rect">
            <a:avLst/>
          </a:prstGeom>
          <a:noFill/>
        </p:spPr>
        <p:txBody>
          <a:bodyPr wrap="square" rtlCol="0">
            <a:spAutoFit/>
          </a:bodyPr>
          <a:lstStyle/>
          <a:p>
            <a:pPr defTabSz="457200"/>
            <a:r>
              <a:rPr lang="zh-CN" altLang="en-US" sz="2800" dirty="0">
                <a:ln w="15875">
                  <a:noFill/>
                </a:l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市场改革取向的坚持 </a:t>
            </a:r>
          </a:p>
        </p:txBody>
      </p:sp>
      <p:sp>
        <p:nvSpPr>
          <p:cNvPr id="4" name="Freeform 9">
            <a:extLst>
              <a:ext uri="{FF2B5EF4-FFF2-40B4-BE49-F238E27FC236}">
                <a16:creationId xmlns:a16="http://schemas.microsoft.com/office/drawing/2014/main" xmlns="" id="{DA3E038F-B97B-4EF6-B7A6-831027EFF56F}"/>
              </a:ext>
            </a:extLst>
          </p:cNvPr>
          <p:cNvSpPr>
            <a:spLocks/>
          </p:cNvSpPr>
          <p:nvPr/>
        </p:nvSpPr>
        <p:spPr bwMode="auto">
          <a:xfrm>
            <a:off x="1437358" y="1856054"/>
            <a:ext cx="158750" cy="182562"/>
          </a:xfrm>
          <a:custGeom>
            <a:avLst/>
            <a:gdLst>
              <a:gd name="T0" fmla="*/ 2147483647 w 205"/>
              <a:gd name="T1" fmla="*/ 2147483647 h 234"/>
              <a:gd name="T2" fmla="*/ 2147483647 w 205"/>
              <a:gd name="T3" fmla="*/ 2147483647 h 234"/>
              <a:gd name="T4" fmla="*/ 2147483647 w 205"/>
              <a:gd name="T5" fmla="*/ 2147483647 h 234"/>
              <a:gd name="T6" fmla="*/ 0 w 205"/>
              <a:gd name="T7" fmla="*/ 2147483647 h 234"/>
              <a:gd name="T8" fmla="*/ 0 w 205"/>
              <a:gd name="T9" fmla="*/ 2147483647 h 234"/>
              <a:gd name="T10" fmla="*/ 0 w 205"/>
              <a:gd name="T11" fmla="*/ 2147483647 h 234"/>
              <a:gd name="T12" fmla="*/ 2147483647 w 205"/>
              <a:gd name="T13" fmla="*/ 2147483647 h 234"/>
              <a:gd name="T14" fmla="*/ 2147483647 w 205"/>
              <a:gd name="T15" fmla="*/ 2147483647 h 234"/>
              <a:gd name="T16" fmla="*/ 2147483647 w 205"/>
              <a:gd name="T17" fmla="*/ 2147483647 h 234"/>
              <a:gd name="T18" fmla="*/ 2147483647 w 205"/>
              <a:gd name="T19" fmla="*/ 2147483647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34">
                <a:moveTo>
                  <a:pt x="194" y="127"/>
                </a:moveTo>
                <a:lnTo>
                  <a:pt x="106" y="178"/>
                </a:lnTo>
                <a:cubicBezTo>
                  <a:pt x="78" y="194"/>
                  <a:pt x="50" y="210"/>
                  <a:pt x="23" y="226"/>
                </a:cubicBezTo>
                <a:cubicBezTo>
                  <a:pt x="9" y="234"/>
                  <a:pt x="2" y="232"/>
                  <a:pt x="0" y="219"/>
                </a:cubicBezTo>
                <a:lnTo>
                  <a:pt x="0" y="117"/>
                </a:lnTo>
                <a:cubicBezTo>
                  <a:pt x="0" y="85"/>
                  <a:pt x="0" y="53"/>
                  <a:pt x="0" y="21"/>
                </a:cubicBezTo>
                <a:cubicBezTo>
                  <a:pt x="0" y="5"/>
                  <a:pt x="6" y="0"/>
                  <a:pt x="18" y="5"/>
                </a:cubicBezTo>
                <a:lnTo>
                  <a:pt x="106" y="56"/>
                </a:lnTo>
                <a:cubicBezTo>
                  <a:pt x="134" y="72"/>
                  <a:pt x="161" y="88"/>
                  <a:pt x="189" y="104"/>
                </a:cubicBezTo>
                <a:cubicBezTo>
                  <a:pt x="203" y="111"/>
                  <a:pt x="205" y="119"/>
                  <a:pt x="194" y="127"/>
                </a:cubicBezTo>
                <a:close/>
              </a:path>
            </a:pathLst>
          </a:custGeom>
          <a:solidFill>
            <a:schemeClr val="bg1"/>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a:extLst>
              <a:ext uri="{FF2B5EF4-FFF2-40B4-BE49-F238E27FC236}">
                <a16:creationId xmlns:a16="http://schemas.microsoft.com/office/drawing/2014/main" xmlns="" id="{CC6867E0-A48D-46F9-9D3C-69325BDB7B0E}"/>
              </a:ext>
            </a:extLst>
          </p:cNvPr>
          <p:cNvGrpSpPr/>
          <p:nvPr/>
        </p:nvGrpSpPr>
        <p:grpSpPr>
          <a:xfrm>
            <a:off x="768247" y="1651083"/>
            <a:ext cx="516748" cy="516747"/>
            <a:chOff x="1296847" y="1742267"/>
            <a:chExt cx="404813" cy="404812"/>
          </a:xfrm>
        </p:grpSpPr>
        <p:sp>
          <p:nvSpPr>
            <p:cNvPr id="6" name="Oval 8">
              <a:extLst>
                <a:ext uri="{FF2B5EF4-FFF2-40B4-BE49-F238E27FC236}">
                  <a16:creationId xmlns:a16="http://schemas.microsoft.com/office/drawing/2014/main" xmlns="" id="{CDD289C5-CB9D-4F90-8CE5-A33A144435B1}"/>
                </a:ext>
              </a:extLst>
            </p:cNvPr>
            <p:cNvSpPr>
              <a:spLocks noChangeArrowheads="1"/>
            </p:cNvSpPr>
            <p:nvPr/>
          </p:nvSpPr>
          <p:spPr bwMode="auto">
            <a:xfrm>
              <a:off x="1296847" y="1742267"/>
              <a:ext cx="404813" cy="404812"/>
            </a:xfrm>
            <a:prstGeom prst="ellipse">
              <a:avLst/>
            </a:prstGeom>
            <a:solidFill>
              <a:srgbClr val="C00000"/>
            </a:solidFill>
            <a:ln w="28575">
              <a:solidFill>
                <a:srgbClr val="FFFFFF"/>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7">
              <a:extLst>
                <a:ext uri="{FF2B5EF4-FFF2-40B4-BE49-F238E27FC236}">
                  <a16:creationId xmlns:a16="http://schemas.microsoft.com/office/drawing/2014/main" xmlns="" id="{13E59D19-9825-4A8D-8B39-B178602C1277}"/>
                </a:ext>
              </a:extLst>
            </p:cNvPr>
            <p:cNvSpPr txBox="1">
              <a:spLocks noChangeArrowheads="1"/>
            </p:cNvSpPr>
            <p:nvPr/>
          </p:nvSpPr>
          <p:spPr bwMode="auto">
            <a:xfrm>
              <a:off x="1362615" y="1763842"/>
              <a:ext cx="286567" cy="3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rPr>
                <a:t>2</a:t>
              </a:r>
              <a:endParaRPr kumimoji="0" lang="zh-CN" altLang="en-US"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endParaRPr>
            </a:p>
          </p:txBody>
        </p:sp>
      </p:grpSp>
      <p:cxnSp>
        <p:nvCxnSpPr>
          <p:cNvPr id="8" name="Aitds3">
            <a:extLst>
              <a:ext uri="{FF2B5EF4-FFF2-40B4-BE49-F238E27FC236}">
                <a16:creationId xmlns:a16="http://schemas.microsoft.com/office/drawing/2014/main" xmlns="" id="{0AAEC43A-3D34-43FA-9472-4B046D90854C}"/>
              </a:ext>
            </a:extLst>
          </p:cNvPr>
          <p:cNvCxnSpPr>
            <a:cxnSpLocks/>
          </p:cNvCxnSpPr>
          <p:nvPr/>
        </p:nvCxnSpPr>
        <p:spPr>
          <a:xfrm>
            <a:off x="3180143" y="2764430"/>
            <a:ext cx="0" cy="775504"/>
          </a:xfrm>
          <a:prstGeom prst="line">
            <a:avLst/>
          </a:prstGeom>
          <a:noFill/>
          <a:ln w="6350" cap="flat" cmpd="sng" algn="ctr">
            <a:solidFill>
              <a:srgbClr val="C00000"/>
            </a:solidFill>
            <a:prstDash val="solid"/>
            <a:miter lim="800000"/>
          </a:ln>
          <a:effectLst/>
        </p:spPr>
      </p:cxnSp>
      <p:grpSp>
        <p:nvGrpSpPr>
          <p:cNvPr id="9" name="Aitds4">
            <a:extLst>
              <a:ext uri="{FF2B5EF4-FFF2-40B4-BE49-F238E27FC236}">
                <a16:creationId xmlns:a16="http://schemas.microsoft.com/office/drawing/2014/main" xmlns="" id="{17BB1551-F078-4FCA-8531-198F3105A4C5}"/>
              </a:ext>
            </a:extLst>
          </p:cNvPr>
          <p:cNvGrpSpPr/>
          <p:nvPr/>
        </p:nvGrpSpPr>
        <p:grpSpPr>
          <a:xfrm>
            <a:off x="3178325" y="2688559"/>
            <a:ext cx="3230479" cy="173986"/>
            <a:chOff x="2977032" y="4682325"/>
            <a:chExt cx="3230479" cy="173986"/>
          </a:xfrm>
        </p:grpSpPr>
        <p:cxnSp>
          <p:nvCxnSpPr>
            <p:cNvPr id="10" name="Aitds4-1">
              <a:extLst>
                <a:ext uri="{FF2B5EF4-FFF2-40B4-BE49-F238E27FC236}">
                  <a16:creationId xmlns:a16="http://schemas.microsoft.com/office/drawing/2014/main" xmlns="" id="{B60D696A-32EC-42E4-AE76-A71E24B67456}"/>
                </a:ext>
              </a:extLst>
            </p:cNvPr>
            <p:cNvCxnSpPr>
              <a:cxnSpLocks/>
            </p:cNvCxnSpPr>
            <p:nvPr/>
          </p:nvCxnSpPr>
          <p:spPr>
            <a:xfrm>
              <a:off x="2977032" y="4758196"/>
              <a:ext cx="3098648" cy="0"/>
            </a:xfrm>
            <a:prstGeom prst="line">
              <a:avLst/>
            </a:prstGeom>
            <a:noFill/>
            <a:ln w="6350" cap="flat" cmpd="sng" algn="ctr">
              <a:solidFill>
                <a:srgbClr val="C00000"/>
              </a:solidFill>
              <a:prstDash val="solid"/>
              <a:miter lim="800000"/>
            </a:ln>
            <a:effectLst/>
          </p:spPr>
        </p:cxnSp>
        <p:sp>
          <p:nvSpPr>
            <p:cNvPr id="11" name="Aitds4-2">
              <a:extLst>
                <a:ext uri="{FF2B5EF4-FFF2-40B4-BE49-F238E27FC236}">
                  <a16:creationId xmlns:a16="http://schemas.microsoft.com/office/drawing/2014/main" xmlns="" id="{631A96CA-3BA2-40F4-A83B-C01E242BF7CE}"/>
                </a:ext>
              </a:extLst>
            </p:cNvPr>
            <p:cNvSpPr/>
            <p:nvPr/>
          </p:nvSpPr>
          <p:spPr>
            <a:xfrm>
              <a:off x="6033525" y="4682325"/>
              <a:ext cx="173986" cy="173986"/>
            </a:xfrm>
            <a:prstGeom prst="donut">
              <a:avLst/>
            </a:prstGeom>
            <a:solidFill>
              <a:srgbClr val="C00000"/>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12" name="Aitds5">
            <a:extLst>
              <a:ext uri="{FF2B5EF4-FFF2-40B4-BE49-F238E27FC236}">
                <a16:creationId xmlns:a16="http://schemas.microsoft.com/office/drawing/2014/main" xmlns="" id="{529E7966-EAD7-4639-B489-D28180216AFE}"/>
              </a:ext>
            </a:extLst>
          </p:cNvPr>
          <p:cNvCxnSpPr>
            <a:cxnSpLocks/>
          </p:cNvCxnSpPr>
          <p:nvPr/>
        </p:nvCxnSpPr>
        <p:spPr>
          <a:xfrm>
            <a:off x="11336541" y="3557539"/>
            <a:ext cx="0" cy="2682944"/>
          </a:xfrm>
          <a:prstGeom prst="line">
            <a:avLst/>
          </a:prstGeom>
          <a:noFill/>
          <a:ln w="6350" cap="flat" cmpd="sng" algn="ctr">
            <a:solidFill>
              <a:srgbClr val="C00000"/>
            </a:solidFill>
            <a:prstDash val="solid"/>
            <a:miter lim="800000"/>
          </a:ln>
          <a:effectLst/>
        </p:spPr>
      </p:cxnSp>
      <p:cxnSp>
        <p:nvCxnSpPr>
          <p:cNvPr id="13" name="Aitds6">
            <a:extLst>
              <a:ext uri="{FF2B5EF4-FFF2-40B4-BE49-F238E27FC236}">
                <a16:creationId xmlns:a16="http://schemas.microsoft.com/office/drawing/2014/main" xmlns="" id="{58C8FD6A-80D4-4C68-8713-B1CCB04C97FE}"/>
              </a:ext>
            </a:extLst>
          </p:cNvPr>
          <p:cNvCxnSpPr>
            <a:cxnSpLocks/>
          </p:cNvCxnSpPr>
          <p:nvPr/>
        </p:nvCxnSpPr>
        <p:spPr>
          <a:xfrm>
            <a:off x="7099499" y="6239794"/>
            <a:ext cx="4239550" cy="0"/>
          </a:xfrm>
          <a:prstGeom prst="line">
            <a:avLst/>
          </a:prstGeom>
          <a:noFill/>
          <a:ln w="6350" cap="flat" cmpd="sng" algn="ctr">
            <a:solidFill>
              <a:srgbClr val="C00000"/>
            </a:solidFill>
            <a:prstDash val="solid"/>
            <a:miter lim="800000"/>
          </a:ln>
          <a:effectLst/>
        </p:spPr>
      </p:cxnSp>
      <p:sp>
        <p:nvSpPr>
          <p:cNvPr id="14" name="Aitds6">
            <a:extLst>
              <a:ext uri="{FF2B5EF4-FFF2-40B4-BE49-F238E27FC236}">
                <a16:creationId xmlns:a16="http://schemas.microsoft.com/office/drawing/2014/main" xmlns="" id="{7C3D4A8D-6CFC-433D-B011-4AF2EE20FBE5}"/>
              </a:ext>
            </a:extLst>
          </p:cNvPr>
          <p:cNvSpPr/>
          <p:nvPr>
            <p:custDataLst>
              <p:tags r:id="rId1"/>
            </p:custDataLst>
          </p:nvPr>
        </p:nvSpPr>
        <p:spPr>
          <a:xfrm>
            <a:off x="3578719" y="2900851"/>
            <a:ext cx="7521641" cy="3264994"/>
          </a:xfrm>
          <a:prstGeom prst="rect">
            <a:avLst/>
          </a:prstGeom>
        </p:spPr>
        <p:txBody>
          <a:bodyPr wrap="square" lIns="63498" tIns="31749" rIns="63498" bIns="31749">
            <a:spAutoFit/>
          </a:bodyPr>
          <a:lstStyle/>
          <a:p>
            <a:pPr marL="342900" indent="-342900" algn="just">
              <a:lnSpc>
                <a:spcPct val="13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起初，中国积极发展商品生产和商品交换，努力搞活商品经济。随之，在意识到市场经济的重要性后，逐步建立起市场经济体制与制度。当然，中国并未彻底将计划体制与制度的东西全盘否定。政府一方面推进市场经济，另一方面也极力促使市场经济与计划经济新旧两种经济体制和制度共存，进一步发挥融合经济模式的相互补充作用。如此，通过推行渐进式改革，既推进了改革，又得以在动态过程中使计划与市场达到一种比较均衡的状态，从而有力地维护了经济社会稳定秩序。  　　</a:t>
            </a:r>
          </a:p>
        </p:txBody>
      </p:sp>
      <p:grpSp>
        <p:nvGrpSpPr>
          <p:cNvPr id="15" name="组合 14"/>
          <p:cNvGrpSpPr/>
          <p:nvPr/>
        </p:nvGrpSpPr>
        <p:grpSpPr>
          <a:xfrm>
            <a:off x="914165" y="2788928"/>
            <a:ext cx="2590900" cy="2955167"/>
            <a:chOff x="1502045" y="2722619"/>
            <a:chExt cx="800735" cy="913314"/>
          </a:xfrm>
        </p:grpSpPr>
        <p:sp>
          <p:nvSpPr>
            <p:cNvPr id="16" name="Aitds2-7">
              <a:extLst>
                <a:ext uri="{FF2B5EF4-FFF2-40B4-BE49-F238E27FC236}">
                  <a16:creationId xmlns:a16="http://schemas.microsoft.com/office/drawing/2014/main" xmlns="" id="{4557AE53-A060-4C5B-ABA1-62D4F45E49FD}"/>
                </a:ext>
              </a:extLst>
            </p:cNvPr>
            <p:cNvSpPr>
              <a:spLocks noEditPoints="1"/>
            </p:cNvSpPr>
            <p:nvPr/>
          </p:nvSpPr>
          <p:spPr bwMode="auto">
            <a:xfrm>
              <a:off x="2034018" y="2969182"/>
              <a:ext cx="268762" cy="189481"/>
            </a:xfrm>
            <a:custGeom>
              <a:avLst/>
              <a:gdLst>
                <a:gd name="T0" fmla="*/ 124 w 127"/>
                <a:gd name="T1" fmla="*/ 0 h 89"/>
                <a:gd name="T2" fmla="*/ 127 w 127"/>
                <a:gd name="T3" fmla="*/ 86 h 89"/>
                <a:gd name="T4" fmla="*/ 39 w 127"/>
                <a:gd name="T5" fmla="*/ 89 h 89"/>
                <a:gd name="T6" fmla="*/ 118 w 127"/>
                <a:gd name="T7" fmla="*/ 79 h 89"/>
                <a:gd name="T8" fmla="*/ 120 w 127"/>
                <a:gd name="T9" fmla="*/ 8 h 89"/>
                <a:gd name="T10" fmla="*/ 8 w 127"/>
                <a:gd name="T11" fmla="*/ 6 h 89"/>
                <a:gd name="T12" fmla="*/ 7 w 127"/>
                <a:gd name="T13" fmla="*/ 35 h 89"/>
                <a:gd name="T14" fmla="*/ 0 w 127"/>
                <a:gd name="T15" fmla="*/ 2 h 89"/>
                <a:gd name="T16" fmla="*/ 7 w 127"/>
                <a:gd name="T17" fmla="*/ 60 h 89"/>
                <a:gd name="T18" fmla="*/ 0 w 127"/>
                <a:gd name="T19" fmla="*/ 77 h 89"/>
                <a:gd name="T20" fmla="*/ 7 w 127"/>
                <a:gd name="T21" fmla="*/ 60 h 89"/>
                <a:gd name="T22" fmla="*/ 27 w 127"/>
                <a:gd name="T23" fmla="*/ 21 h 89"/>
                <a:gd name="T24" fmla="*/ 61 w 127"/>
                <a:gd name="T25" fmla="*/ 17 h 89"/>
                <a:gd name="T26" fmla="*/ 27 w 127"/>
                <a:gd name="T27" fmla="*/ 24 h 89"/>
                <a:gd name="T28" fmla="*/ 61 w 127"/>
                <a:gd name="T29" fmla="*/ 28 h 89"/>
                <a:gd name="T30" fmla="*/ 27 w 127"/>
                <a:gd name="T31" fmla="*/ 24 h 89"/>
                <a:gd name="T32" fmla="*/ 27 w 127"/>
                <a:gd name="T33" fmla="*/ 36 h 89"/>
                <a:gd name="T34" fmla="*/ 61 w 127"/>
                <a:gd name="T35" fmla="*/ 32 h 89"/>
                <a:gd name="T36" fmla="*/ 27 w 127"/>
                <a:gd name="T37" fmla="*/ 39 h 89"/>
                <a:gd name="T38" fmla="*/ 61 w 127"/>
                <a:gd name="T39" fmla="*/ 44 h 89"/>
                <a:gd name="T40" fmla="*/ 27 w 127"/>
                <a:gd name="T41" fmla="*/ 39 h 89"/>
                <a:gd name="T42" fmla="*/ 27 w 127"/>
                <a:gd name="T43" fmla="*/ 51 h 89"/>
                <a:gd name="T44" fmla="*/ 61 w 127"/>
                <a:gd name="T45" fmla="*/ 47 h 89"/>
                <a:gd name="T46" fmla="*/ 71 w 127"/>
                <a:gd name="T47" fmla="*/ 17 h 89"/>
                <a:gd name="T48" fmla="*/ 104 w 127"/>
                <a:gd name="T49" fmla="*/ 21 h 89"/>
                <a:gd name="T50" fmla="*/ 71 w 127"/>
                <a:gd name="T51" fmla="*/ 17 h 89"/>
                <a:gd name="T52" fmla="*/ 71 w 127"/>
                <a:gd name="T53" fmla="*/ 28 h 89"/>
                <a:gd name="T54" fmla="*/ 104 w 127"/>
                <a:gd name="T55" fmla="*/ 24 h 89"/>
                <a:gd name="T56" fmla="*/ 71 w 127"/>
                <a:gd name="T57" fmla="*/ 32 h 89"/>
                <a:gd name="T58" fmla="*/ 104 w 127"/>
                <a:gd name="T59" fmla="*/ 36 h 89"/>
                <a:gd name="T60" fmla="*/ 71 w 127"/>
                <a:gd name="T61" fmla="*/ 32 h 89"/>
                <a:gd name="T62" fmla="*/ 71 w 127"/>
                <a:gd name="T63" fmla="*/ 44 h 89"/>
                <a:gd name="T64" fmla="*/ 87 w 127"/>
                <a:gd name="T6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89">
                  <a:moveTo>
                    <a:pt x="3" y="0"/>
                  </a:moveTo>
                  <a:cubicBezTo>
                    <a:pt x="124" y="0"/>
                    <a:pt x="124" y="0"/>
                    <a:pt x="124" y="0"/>
                  </a:cubicBezTo>
                  <a:cubicBezTo>
                    <a:pt x="125" y="0"/>
                    <a:pt x="127" y="1"/>
                    <a:pt x="127" y="2"/>
                  </a:cubicBezTo>
                  <a:cubicBezTo>
                    <a:pt x="127" y="86"/>
                    <a:pt x="127" y="86"/>
                    <a:pt x="127" y="86"/>
                  </a:cubicBezTo>
                  <a:cubicBezTo>
                    <a:pt x="127" y="87"/>
                    <a:pt x="125" y="89"/>
                    <a:pt x="124" y="89"/>
                  </a:cubicBezTo>
                  <a:cubicBezTo>
                    <a:pt x="39" y="89"/>
                    <a:pt x="39" y="89"/>
                    <a:pt x="39" y="89"/>
                  </a:cubicBezTo>
                  <a:cubicBezTo>
                    <a:pt x="35" y="84"/>
                    <a:pt x="31" y="81"/>
                    <a:pt x="25" y="79"/>
                  </a:cubicBezTo>
                  <a:cubicBezTo>
                    <a:pt x="118" y="79"/>
                    <a:pt x="118" y="79"/>
                    <a:pt x="118" y="79"/>
                  </a:cubicBezTo>
                  <a:cubicBezTo>
                    <a:pt x="119" y="79"/>
                    <a:pt x="120" y="78"/>
                    <a:pt x="120" y="78"/>
                  </a:cubicBezTo>
                  <a:cubicBezTo>
                    <a:pt x="120" y="8"/>
                    <a:pt x="120" y="8"/>
                    <a:pt x="120" y="8"/>
                  </a:cubicBezTo>
                  <a:cubicBezTo>
                    <a:pt x="120" y="7"/>
                    <a:pt x="119" y="6"/>
                    <a:pt x="118" y="6"/>
                  </a:cubicBezTo>
                  <a:cubicBezTo>
                    <a:pt x="8" y="6"/>
                    <a:pt x="8" y="6"/>
                    <a:pt x="8" y="6"/>
                  </a:cubicBezTo>
                  <a:cubicBezTo>
                    <a:pt x="7" y="6"/>
                    <a:pt x="7" y="7"/>
                    <a:pt x="7" y="8"/>
                  </a:cubicBezTo>
                  <a:cubicBezTo>
                    <a:pt x="7" y="35"/>
                    <a:pt x="7" y="35"/>
                    <a:pt x="7" y="35"/>
                  </a:cubicBezTo>
                  <a:cubicBezTo>
                    <a:pt x="0" y="35"/>
                    <a:pt x="0" y="35"/>
                    <a:pt x="0" y="35"/>
                  </a:cubicBezTo>
                  <a:cubicBezTo>
                    <a:pt x="0" y="2"/>
                    <a:pt x="0" y="2"/>
                    <a:pt x="0" y="2"/>
                  </a:cubicBezTo>
                  <a:cubicBezTo>
                    <a:pt x="0" y="1"/>
                    <a:pt x="1" y="0"/>
                    <a:pt x="3" y="0"/>
                  </a:cubicBezTo>
                  <a:close/>
                  <a:moveTo>
                    <a:pt x="7" y="60"/>
                  </a:moveTo>
                  <a:cubicBezTo>
                    <a:pt x="0" y="60"/>
                    <a:pt x="0" y="60"/>
                    <a:pt x="0" y="60"/>
                  </a:cubicBezTo>
                  <a:cubicBezTo>
                    <a:pt x="0" y="77"/>
                    <a:pt x="0" y="77"/>
                    <a:pt x="0" y="77"/>
                  </a:cubicBezTo>
                  <a:cubicBezTo>
                    <a:pt x="7" y="77"/>
                    <a:pt x="7" y="77"/>
                    <a:pt x="7" y="77"/>
                  </a:cubicBezTo>
                  <a:cubicBezTo>
                    <a:pt x="7" y="60"/>
                    <a:pt x="7" y="60"/>
                    <a:pt x="7" y="60"/>
                  </a:cubicBezTo>
                  <a:close/>
                  <a:moveTo>
                    <a:pt x="27" y="17"/>
                  </a:moveTo>
                  <a:cubicBezTo>
                    <a:pt x="27" y="21"/>
                    <a:pt x="27" y="21"/>
                    <a:pt x="27" y="21"/>
                  </a:cubicBezTo>
                  <a:cubicBezTo>
                    <a:pt x="61" y="21"/>
                    <a:pt x="61" y="21"/>
                    <a:pt x="61" y="21"/>
                  </a:cubicBezTo>
                  <a:cubicBezTo>
                    <a:pt x="61" y="17"/>
                    <a:pt x="61" y="17"/>
                    <a:pt x="61" y="17"/>
                  </a:cubicBezTo>
                  <a:cubicBezTo>
                    <a:pt x="27" y="17"/>
                    <a:pt x="27" y="17"/>
                    <a:pt x="27" y="17"/>
                  </a:cubicBezTo>
                  <a:close/>
                  <a:moveTo>
                    <a:pt x="27" y="24"/>
                  </a:moveTo>
                  <a:cubicBezTo>
                    <a:pt x="27" y="28"/>
                    <a:pt x="27" y="28"/>
                    <a:pt x="27" y="28"/>
                  </a:cubicBezTo>
                  <a:cubicBezTo>
                    <a:pt x="61" y="28"/>
                    <a:pt x="61" y="28"/>
                    <a:pt x="61" y="28"/>
                  </a:cubicBezTo>
                  <a:cubicBezTo>
                    <a:pt x="61" y="24"/>
                    <a:pt x="61" y="24"/>
                    <a:pt x="61" y="24"/>
                  </a:cubicBezTo>
                  <a:cubicBezTo>
                    <a:pt x="27" y="24"/>
                    <a:pt x="27" y="24"/>
                    <a:pt x="27" y="24"/>
                  </a:cubicBezTo>
                  <a:close/>
                  <a:moveTo>
                    <a:pt x="27" y="32"/>
                  </a:moveTo>
                  <a:cubicBezTo>
                    <a:pt x="27" y="36"/>
                    <a:pt x="27" y="36"/>
                    <a:pt x="27" y="36"/>
                  </a:cubicBezTo>
                  <a:cubicBezTo>
                    <a:pt x="61" y="36"/>
                    <a:pt x="61" y="36"/>
                    <a:pt x="61" y="36"/>
                  </a:cubicBezTo>
                  <a:cubicBezTo>
                    <a:pt x="61" y="32"/>
                    <a:pt x="61" y="32"/>
                    <a:pt x="61" y="32"/>
                  </a:cubicBezTo>
                  <a:cubicBezTo>
                    <a:pt x="27" y="32"/>
                    <a:pt x="27" y="32"/>
                    <a:pt x="27" y="32"/>
                  </a:cubicBezTo>
                  <a:close/>
                  <a:moveTo>
                    <a:pt x="27" y="39"/>
                  </a:moveTo>
                  <a:cubicBezTo>
                    <a:pt x="27" y="44"/>
                    <a:pt x="27" y="44"/>
                    <a:pt x="27" y="44"/>
                  </a:cubicBezTo>
                  <a:cubicBezTo>
                    <a:pt x="61" y="44"/>
                    <a:pt x="61" y="44"/>
                    <a:pt x="61" y="44"/>
                  </a:cubicBezTo>
                  <a:cubicBezTo>
                    <a:pt x="61" y="39"/>
                    <a:pt x="61" y="39"/>
                    <a:pt x="61" y="39"/>
                  </a:cubicBezTo>
                  <a:cubicBezTo>
                    <a:pt x="27" y="39"/>
                    <a:pt x="27" y="39"/>
                    <a:pt x="27" y="39"/>
                  </a:cubicBezTo>
                  <a:close/>
                  <a:moveTo>
                    <a:pt x="27" y="47"/>
                  </a:moveTo>
                  <a:cubicBezTo>
                    <a:pt x="27" y="51"/>
                    <a:pt x="27" y="51"/>
                    <a:pt x="27" y="51"/>
                  </a:cubicBezTo>
                  <a:cubicBezTo>
                    <a:pt x="61" y="51"/>
                    <a:pt x="61" y="51"/>
                    <a:pt x="61" y="51"/>
                  </a:cubicBezTo>
                  <a:cubicBezTo>
                    <a:pt x="61" y="47"/>
                    <a:pt x="61" y="47"/>
                    <a:pt x="61" y="47"/>
                  </a:cubicBezTo>
                  <a:cubicBezTo>
                    <a:pt x="27" y="47"/>
                    <a:pt x="27" y="47"/>
                    <a:pt x="27" y="47"/>
                  </a:cubicBezTo>
                  <a:close/>
                  <a:moveTo>
                    <a:pt x="71" y="17"/>
                  </a:moveTo>
                  <a:cubicBezTo>
                    <a:pt x="71" y="21"/>
                    <a:pt x="71" y="21"/>
                    <a:pt x="71" y="21"/>
                  </a:cubicBezTo>
                  <a:cubicBezTo>
                    <a:pt x="104" y="21"/>
                    <a:pt x="104" y="21"/>
                    <a:pt x="104" y="21"/>
                  </a:cubicBezTo>
                  <a:cubicBezTo>
                    <a:pt x="104" y="17"/>
                    <a:pt x="104" y="17"/>
                    <a:pt x="104" y="17"/>
                  </a:cubicBezTo>
                  <a:cubicBezTo>
                    <a:pt x="71" y="17"/>
                    <a:pt x="71" y="17"/>
                    <a:pt x="71" y="17"/>
                  </a:cubicBezTo>
                  <a:close/>
                  <a:moveTo>
                    <a:pt x="71" y="24"/>
                  </a:moveTo>
                  <a:cubicBezTo>
                    <a:pt x="71" y="28"/>
                    <a:pt x="71" y="28"/>
                    <a:pt x="71" y="28"/>
                  </a:cubicBezTo>
                  <a:cubicBezTo>
                    <a:pt x="104" y="28"/>
                    <a:pt x="104" y="28"/>
                    <a:pt x="104" y="28"/>
                  </a:cubicBezTo>
                  <a:cubicBezTo>
                    <a:pt x="104" y="24"/>
                    <a:pt x="104" y="24"/>
                    <a:pt x="104" y="24"/>
                  </a:cubicBezTo>
                  <a:cubicBezTo>
                    <a:pt x="71" y="24"/>
                    <a:pt x="71" y="24"/>
                    <a:pt x="71" y="24"/>
                  </a:cubicBezTo>
                  <a:close/>
                  <a:moveTo>
                    <a:pt x="71" y="32"/>
                  </a:moveTo>
                  <a:cubicBezTo>
                    <a:pt x="71" y="36"/>
                    <a:pt x="71" y="36"/>
                    <a:pt x="71" y="36"/>
                  </a:cubicBezTo>
                  <a:cubicBezTo>
                    <a:pt x="104" y="36"/>
                    <a:pt x="104" y="36"/>
                    <a:pt x="104" y="36"/>
                  </a:cubicBezTo>
                  <a:cubicBezTo>
                    <a:pt x="104" y="32"/>
                    <a:pt x="104" y="32"/>
                    <a:pt x="104" y="32"/>
                  </a:cubicBezTo>
                  <a:cubicBezTo>
                    <a:pt x="71" y="32"/>
                    <a:pt x="71" y="32"/>
                    <a:pt x="71" y="32"/>
                  </a:cubicBezTo>
                  <a:close/>
                  <a:moveTo>
                    <a:pt x="71" y="39"/>
                  </a:moveTo>
                  <a:cubicBezTo>
                    <a:pt x="71" y="44"/>
                    <a:pt x="71" y="44"/>
                    <a:pt x="71" y="44"/>
                  </a:cubicBezTo>
                  <a:cubicBezTo>
                    <a:pt x="87" y="44"/>
                    <a:pt x="87" y="44"/>
                    <a:pt x="87" y="44"/>
                  </a:cubicBezTo>
                  <a:cubicBezTo>
                    <a:pt x="87" y="39"/>
                    <a:pt x="87" y="39"/>
                    <a:pt x="87" y="39"/>
                  </a:cubicBezTo>
                  <a:lnTo>
                    <a:pt x="71" y="39"/>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Aitds2-9">
              <a:extLst>
                <a:ext uri="{FF2B5EF4-FFF2-40B4-BE49-F238E27FC236}">
                  <a16:creationId xmlns:a16="http://schemas.microsoft.com/office/drawing/2014/main" xmlns="" id="{927ABF9A-ECCE-4D59-BF23-4875DFA5C3B5}"/>
                </a:ext>
              </a:extLst>
            </p:cNvPr>
            <p:cNvSpPr>
              <a:spLocks noEditPoints="1"/>
            </p:cNvSpPr>
            <p:nvPr/>
          </p:nvSpPr>
          <p:spPr bwMode="auto">
            <a:xfrm>
              <a:off x="1821546" y="2888316"/>
              <a:ext cx="355970" cy="387683"/>
            </a:xfrm>
            <a:custGeom>
              <a:avLst/>
              <a:gdLst>
                <a:gd name="T0" fmla="*/ 51 w 168"/>
                <a:gd name="T1" fmla="*/ 34 h 182"/>
                <a:gd name="T2" fmla="*/ 118 w 168"/>
                <a:gd name="T3" fmla="*/ 34 h 182"/>
                <a:gd name="T4" fmla="*/ 112 w 168"/>
                <a:gd name="T5" fmla="*/ 71 h 182"/>
                <a:gd name="T6" fmla="*/ 90 w 168"/>
                <a:gd name="T7" fmla="*/ 87 h 182"/>
                <a:gd name="T8" fmla="*/ 79 w 168"/>
                <a:gd name="T9" fmla="*/ 87 h 182"/>
                <a:gd name="T10" fmla="*/ 56 w 168"/>
                <a:gd name="T11" fmla="*/ 71 h 182"/>
                <a:gd name="T12" fmla="*/ 51 w 168"/>
                <a:gd name="T13" fmla="*/ 34 h 182"/>
                <a:gd name="T14" fmla="*/ 118 w 168"/>
                <a:gd name="T15" fmla="*/ 94 h 182"/>
                <a:gd name="T16" fmla="*/ 162 w 168"/>
                <a:gd name="T17" fmla="*/ 133 h 182"/>
                <a:gd name="T18" fmla="*/ 168 w 168"/>
                <a:gd name="T19" fmla="*/ 159 h 182"/>
                <a:gd name="T20" fmla="*/ 167 w 168"/>
                <a:gd name="T21" fmla="*/ 166 h 182"/>
                <a:gd name="T22" fmla="*/ 152 w 168"/>
                <a:gd name="T23" fmla="*/ 182 h 182"/>
                <a:gd name="T24" fmla="*/ 150 w 168"/>
                <a:gd name="T25" fmla="*/ 153 h 182"/>
                <a:gd name="T26" fmla="*/ 112 w 168"/>
                <a:gd name="T27" fmla="*/ 115 h 182"/>
                <a:gd name="T28" fmla="*/ 56 w 168"/>
                <a:gd name="T29" fmla="*/ 115 h 182"/>
                <a:gd name="T30" fmla="*/ 18 w 168"/>
                <a:gd name="T31" fmla="*/ 153 h 182"/>
                <a:gd name="T32" fmla="*/ 16 w 168"/>
                <a:gd name="T33" fmla="*/ 182 h 182"/>
                <a:gd name="T34" fmla="*/ 2 w 168"/>
                <a:gd name="T35" fmla="*/ 166 h 182"/>
                <a:gd name="T36" fmla="*/ 0 w 168"/>
                <a:gd name="T37" fmla="*/ 159 h 182"/>
                <a:gd name="T38" fmla="*/ 6 w 168"/>
                <a:gd name="T39" fmla="*/ 133 h 182"/>
                <a:gd name="T40" fmla="*/ 51 w 168"/>
                <a:gd name="T41" fmla="*/ 94 h 182"/>
                <a:gd name="T42" fmla="*/ 118 w 168"/>
                <a:gd name="T4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182">
                  <a:moveTo>
                    <a:pt x="51" y="34"/>
                  </a:moveTo>
                  <a:cubicBezTo>
                    <a:pt x="54" y="0"/>
                    <a:pt x="114" y="0"/>
                    <a:pt x="118" y="34"/>
                  </a:cubicBezTo>
                  <a:cubicBezTo>
                    <a:pt x="118" y="43"/>
                    <a:pt x="117" y="63"/>
                    <a:pt x="112" y="71"/>
                  </a:cubicBezTo>
                  <a:cubicBezTo>
                    <a:pt x="108" y="78"/>
                    <a:pt x="99" y="85"/>
                    <a:pt x="90" y="87"/>
                  </a:cubicBezTo>
                  <a:cubicBezTo>
                    <a:pt x="85" y="88"/>
                    <a:pt x="83" y="88"/>
                    <a:pt x="79" y="87"/>
                  </a:cubicBezTo>
                  <a:cubicBezTo>
                    <a:pt x="69" y="85"/>
                    <a:pt x="60" y="78"/>
                    <a:pt x="56" y="71"/>
                  </a:cubicBezTo>
                  <a:cubicBezTo>
                    <a:pt x="52" y="63"/>
                    <a:pt x="50" y="43"/>
                    <a:pt x="51" y="34"/>
                  </a:cubicBezTo>
                  <a:close/>
                  <a:moveTo>
                    <a:pt x="118" y="94"/>
                  </a:moveTo>
                  <a:cubicBezTo>
                    <a:pt x="139" y="94"/>
                    <a:pt x="157" y="112"/>
                    <a:pt x="162" y="133"/>
                  </a:cubicBezTo>
                  <a:cubicBezTo>
                    <a:pt x="168" y="159"/>
                    <a:pt x="168" y="159"/>
                    <a:pt x="168" y="159"/>
                  </a:cubicBezTo>
                  <a:cubicBezTo>
                    <a:pt x="167" y="166"/>
                    <a:pt x="167" y="166"/>
                    <a:pt x="167" y="166"/>
                  </a:cubicBezTo>
                  <a:cubicBezTo>
                    <a:pt x="152" y="182"/>
                    <a:pt x="152" y="182"/>
                    <a:pt x="152" y="182"/>
                  </a:cubicBezTo>
                  <a:cubicBezTo>
                    <a:pt x="150" y="153"/>
                    <a:pt x="150" y="153"/>
                    <a:pt x="150" y="153"/>
                  </a:cubicBezTo>
                  <a:cubicBezTo>
                    <a:pt x="149" y="132"/>
                    <a:pt x="133" y="115"/>
                    <a:pt x="112" y="115"/>
                  </a:cubicBezTo>
                  <a:cubicBezTo>
                    <a:pt x="56" y="115"/>
                    <a:pt x="56" y="115"/>
                    <a:pt x="56" y="115"/>
                  </a:cubicBezTo>
                  <a:cubicBezTo>
                    <a:pt x="35" y="115"/>
                    <a:pt x="19" y="132"/>
                    <a:pt x="18" y="153"/>
                  </a:cubicBezTo>
                  <a:cubicBezTo>
                    <a:pt x="16" y="182"/>
                    <a:pt x="16" y="182"/>
                    <a:pt x="16" y="182"/>
                  </a:cubicBezTo>
                  <a:cubicBezTo>
                    <a:pt x="2" y="166"/>
                    <a:pt x="2" y="166"/>
                    <a:pt x="2" y="166"/>
                  </a:cubicBezTo>
                  <a:cubicBezTo>
                    <a:pt x="0" y="159"/>
                    <a:pt x="0" y="159"/>
                    <a:pt x="0" y="159"/>
                  </a:cubicBezTo>
                  <a:cubicBezTo>
                    <a:pt x="6" y="133"/>
                    <a:pt x="6" y="133"/>
                    <a:pt x="6" y="133"/>
                  </a:cubicBezTo>
                  <a:cubicBezTo>
                    <a:pt x="11" y="112"/>
                    <a:pt x="29" y="94"/>
                    <a:pt x="51" y="94"/>
                  </a:cubicBezTo>
                  <a:lnTo>
                    <a:pt x="118" y="9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Aitds2-10">
              <a:extLst>
                <a:ext uri="{FF2B5EF4-FFF2-40B4-BE49-F238E27FC236}">
                  <a16:creationId xmlns:a16="http://schemas.microsoft.com/office/drawing/2014/main" xmlns="" id="{6BA8FE2A-BB30-4C03-B873-B0D66460466E}"/>
                </a:ext>
              </a:extLst>
            </p:cNvPr>
            <p:cNvSpPr>
              <a:spLocks noEditPoints="1"/>
            </p:cNvSpPr>
            <p:nvPr/>
          </p:nvSpPr>
          <p:spPr bwMode="auto">
            <a:xfrm>
              <a:off x="1878628" y="3444074"/>
              <a:ext cx="244185" cy="145084"/>
            </a:xfrm>
            <a:custGeom>
              <a:avLst/>
              <a:gdLst>
                <a:gd name="T0" fmla="*/ 38 w 115"/>
                <a:gd name="T1" fmla="*/ 12 h 68"/>
                <a:gd name="T2" fmla="*/ 39 w 115"/>
                <a:gd name="T3" fmla="*/ 21 h 68"/>
                <a:gd name="T4" fmla="*/ 39 w 115"/>
                <a:gd name="T5" fmla="*/ 22 h 68"/>
                <a:gd name="T6" fmla="*/ 39 w 115"/>
                <a:gd name="T7" fmla="*/ 22 h 68"/>
                <a:gd name="T8" fmla="*/ 40 w 115"/>
                <a:gd name="T9" fmla="*/ 46 h 68"/>
                <a:gd name="T10" fmla="*/ 40 w 115"/>
                <a:gd name="T11" fmla="*/ 48 h 68"/>
                <a:gd name="T12" fmla="*/ 15 w 115"/>
                <a:gd name="T13" fmla="*/ 62 h 68"/>
                <a:gd name="T14" fmla="*/ 7 w 115"/>
                <a:gd name="T15" fmla="*/ 68 h 68"/>
                <a:gd name="T16" fmla="*/ 2 w 115"/>
                <a:gd name="T17" fmla="*/ 68 h 68"/>
                <a:gd name="T18" fmla="*/ 4 w 115"/>
                <a:gd name="T19" fmla="*/ 55 h 68"/>
                <a:gd name="T20" fmla="*/ 9 w 115"/>
                <a:gd name="T21" fmla="*/ 51 h 68"/>
                <a:gd name="T22" fmla="*/ 1 w 115"/>
                <a:gd name="T23" fmla="*/ 0 h 68"/>
                <a:gd name="T24" fmla="*/ 9 w 115"/>
                <a:gd name="T25" fmla="*/ 12 h 68"/>
                <a:gd name="T26" fmla="*/ 38 w 115"/>
                <a:gd name="T27" fmla="*/ 12 h 68"/>
                <a:gd name="T28" fmla="*/ 76 w 115"/>
                <a:gd name="T29" fmla="*/ 12 h 68"/>
                <a:gd name="T30" fmla="*/ 74 w 115"/>
                <a:gd name="T31" fmla="*/ 46 h 68"/>
                <a:gd name="T32" fmla="*/ 74 w 115"/>
                <a:gd name="T33" fmla="*/ 49 h 68"/>
                <a:gd name="T34" fmla="*/ 99 w 115"/>
                <a:gd name="T35" fmla="*/ 62 h 68"/>
                <a:gd name="T36" fmla="*/ 107 w 115"/>
                <a:gd name="T37" fmla="*/ 68 h 68"/>
                <a:gd name="T38" fmla="*/ 112 w 115"/>
                <a:gd name="T39" fmla="*/ 68 h 68"/>
                <a:gd name="T40" fmla="*/ 111 w 115"/>
                <a:gd name="T41" fmla="*/ 55 h 68"/>
                <a:gd name="T42" fmla="*/ 105 w 115"/>
                <a:gd name="T43" fmla="*/ 51 h 68"/>
                <a:gd name="T44" fmla="*/ 114 w 115"/>
                <a:gd name="T45" fmla="*/ 0 h 68"/>
                <a:gd name="T46" fmla="*/ 105 w 115"/>
                <a:gd name="T47" fmla="*/ 12 h 68"/>
                <a:gd name="T48" fmla="*/ 76 w 115"/>
                <a:gd name="T49"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68">
                  <a:moveTo>
                    <a:pt x="38" y="12"/>
                  </a:moveTo>
                  <a:cubicBezTo>
                    <a:pt x="39" y="21"/>
                    <a:pt x="39" y="21"/>
                    <a:pt x="39" y="21"/>
                  </a:cubicBezTo>
                  <a:cubicBezTo>
                    <a:pt x="39" y="22"/>
                    <a:pt x="39" y="22"/>
                    <a:pt x="39" y="22"/>
                  </a:cubicBezTo>
                  <a:cubicBezTo>
                    <a:pt x="39" y="22"/>
                    <a:pt x="39" y="22"/>
                    <a:pt x="39" y="22"/>
                  </a:cubicBezTo>
                  <a:cubicBezTo>
                    <a:pt x="39" y="30"/>
                    <a:pt x="40" y="38"/>
                    <a:pt x="40" y="46"/>
                  </a:cubicBezTo>
                  <a:cubicBezTo>
                    <a:pt x="40" y="48"/>
                    <a:pt x="40" y="48"/>
                    <a:pt x="40" y="48"/>
                  </a:cubicBezTo>
                  <a:cubicBezTo>
                    <a:pt x="15" y="62"/>
                    <a:pt x="15" y="62"/>
                    <a:pt x="15" y="62"/>
                  </a:cubicBezTo>
                  <a:cubicBezTo>
                    <a:pt x="12" y="64"/>
                    <a:pt x="9" y="66"/>
                    <a:pt x="7" y="68"/>
                  </a:cubicBezTo>
                  <a:cubicBezTo>
                    <a:pt x="2" y="68"/>
                    <a:pt x="2" y="68"/>
                    <a:pt x="2" y="68"/>
                  </a:cubicBezTo>
                  <a:cubicBezTo>
                    <a:pt x="0" y="68"/>
                    <a:pt x="0" y="57"/>
                    <a:pt x="4" y="55"/>
                  </a:cubicBezTo>
                  <a:cubicBezTo>
                    <a:pt x="9" y="51"/>
                    <a:pt x="9" y="51"/>
                    <a:pt x="9" y="51"/>
                  </a:cubicBezTo>
                  <a:cubicBezTo>
                    <a:pt x="1" y="0"/>
                    <a:pt x="1" y="0"/>
                    <a:pt x="1" y="0"/>
                  </a:cubicBezTo>
                  <a:cubicBezTo>
                    <a:pt x="9" y="12"/>
                    <a:pt x="9" y="12"/>
                    <a:pt x="9" y="12"/>
                  </a:cubicBezTo>
                  <a:cubicBezTo>
                    <a:pt x="38" y="12"/>
                    <a:pt x="38" y="12"/>
                    <a:pt x="38" y="12"/>
                  </a:cubicBezTo>
                  <a:close/>
                  <a:moveTo>
                    <a:pt x="76" y="12"/>
                  </a:moveTo>
                  <a:cubicBezTo>
                    <a:pt x="76" y="23"/>
                    <a:pt x="75" y="35"/>
                    <a:pt x="74" y="46"/>
                  </a:cubicBezTo>
                  <a:cubicBezTo>
                    <a:pt x="74" y="49"/>
                    <a:pt x="74" y="49"/>
                    <a:pt x="74" y="49"/>
                  </a:cubicBezTo>
                  <a:cubicBezTo>
                    <a:pt x="99" y="62"/>
                    <a:pt x="99" y="62"/>
                    <a:pt x="99" y="62"/>
                  </a:cubicBezTo>
                  <a:cubicBezTo>
                    <a:pt x="102" y="64"/>
                    <a:pt x="105" y="66"/>
                    <a:pt x="107" y="68"/>
                  </a:cubicBezTo>
                  <a:cubicBezTo>
                    <a:pt x="112" y="68"/>
                    <a:pt x="112" y="68"/>
                    <a:pt x="112" y="68"/>
                  </a:cubicBezTo>
                  <a:cubicBezTo>
                    <a:pt x="114" y="68"/>
                    <a:pt x="115" y="57"/>
                    <a:pt x="111" y="55"/>
                  </a:cubicBezTo>
                  <a:cubicBezTo>
                    <a:pt x="105" y="51"/>
                    <a:pt x="105" y="51"/>
                    <a:pt x="105" y="51"/>
                  </a:cubicBezTo>
                  <a:cubicBezTo>
                    <a:pt x="114" y="0"/>
                    <a:pt x="114" y="0"/>
                    <a:pt x="114" y="0"/>
                  </a:cubicBezTo>
                  <a:cubicBezTo>
                    <a:pt x="105" y="12"/>
                    <a:pt x="105" y="12"/>
                    <a:pt x="105" y="12"/>
                  </a:cubicBezTo>
                  <a:lnTo>
                    <a:pt x="76" y="12"/>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Aitds2-11">
              <a:extLst>
                <a:ext uri="{FF2B5EF4-FFF2-40B4-BE49-F238E27FC236}">
                  <a16:creationId xmlns:a16="http://schemas.microsoft.com/office/drawing/2014/main" xmlns="" id="{28E30CE5-18DC-4CD0-B4B3-278462F2DBD9}"/>
                </a:ext>
              </a:extLst>
            </p:cNvPr>
            <p:cNvSpPr>
              <a:spLocks noEditPoints="1"/>
            </p:cNvSpPr>
            <p:nvPr/>
          </p:nvSpPr>
          <p:spPr bwMode="auto">
            <a:xfrm>
              <a:off x="1861979" y="3145978"/>
              <a:ext cx="277482" cy="489955"/>
            </a:xfrm>
            <a:custGeom>
              <a:avLst/>
              <a:gdLst>
                <a:gd name="T0" fmla="*/ 93 w 131"/>
                <a:gd name="T1" fmla="*/ 0 h 230"/>
                <a:gd name="T2" fmla="*/ 125 w 131"/>
                <a:gd name="T3" fmla="*/ 32 h 230"/>
                <a:gd name="T4" fmla="*/ 131 w 131"/>
                <a:gd name="T5" fmla="*/ 115 h 230"/>
                <a:gd name="T6" fmla="*/ 129 w 131"/>
                <a:gd name="T7" fmla="*/ 121 h 230"/>
                <a:gd name="T8" fmla="*/ 110 w 131"/>
                <a:gd name="T9" fmla="*/ 146 h 230"/>
                <a:gd name="T10" fmla="*/ 75 w 131"/>
                <a:gd name="T11" fmla="*/ 146 h 230"/>
                <a:gd name="T12" fmla="*/ 75 w 131"/>
                <a:gd name="T13" fmla="*/ 158 h 230"/>
                <a:gd name="T14" fmla="*/ 71 w 131"/>
                <a:gd name="T15" fmla="*/ 161 h 230"/>
                <a:gd name="T16" fmla="*/ 71 w 131"/>
                <a:gd name="T17" fmla="*/ 190 h 230"/>
                <a:gd name="T18" fmla="*/ 104 w 131"/>
                <a:gd name="T19" fmla="*/ 207 h 230"/>
                <a:gd name="T20" fmla="*/ 105 w 131"/>
                <a:gd name="T21" fmla="*/ 209 h 230"/>
                <a:gd name="T22" fmla="*/ 113 w 131"/>
                <a:gd name="T23" fmla="*/ 218 h 230"/>
                <a:gd name="T24" fmla="*/ 95 w 131"/>
                <a:gd name="T25" fmla="*/ 218 h 230"/>
                <a:gd name="T26" fmla="*/ 96 w 131"/>
                <a:gd name="T27" fmla="*/ 215 h 230"/>
                <a:gd name="T28" fmla="*/ 35 w 131"/>
                <a:gd name="T29" fmla="*/ 214 h 230"/>
                <a:gd name="T30" fmla="*/ 35 w 131"/>
                <a:gd name="T31" fmla="*/ 218 h 230"/>
                <a:gd name="T32" fmla="*/ 18 w 131"/>
                <a:gd name="T33" fmla="*/ 218 h 230"/>
                <a:gd name="T34" fmla="*/ 25 w 131"/>
                <a:gd name="T35" fmla="*/ 209 h 230"/>
                <a:gd name="T36" fmla="*/ 26 w 131"/>
                <a:gd name="T37" fmla="*/ 207 h 230"/>
                <a:gd name="T38" fmla="*/ 57 w 131"/>
                <a:gd name="T39" fmla="*/ 190 h 230"/>
                <a:gd name="T40" fmla="*/ 57 w 131"/>
                <a:gd name="T41" fmla="*/ 161 h 230"/>
                <a:gd name="T42" fmla="*/ 52 w 131"/>
                <a:gd name="T43" fmla="*/ 158 h 230"/>
                <a:gd name="T44" fmla="*/ 52 w 131"/>
                <a:gd name="T45" fmla="*/ 146 h 230"/>
                <a:gd name="T46" fmla="*/ 20 w 131"/>
                <a:gd name="T47" fmla="*/ 146 h 230"/>
                <a:gd name="T48" fmla="*/ 1 w 131"/>
                <a:gd name="T49" fmla="*/ 121 h 230"/>
                <a:gd name="T50" fmla="*/ 0 w 131"/>
                <a:gd name="T51" fmla="*/ 115 h 230"/>
                <a:gd name="T52" fmla="*/ 5 w 131"/>
                <a:gd name="T53" fmla="*/ 32 h 230"/>
                <a:gd name="T54" fmla="*/ 37 w 131"/>
                <a:gd name="T55" fmla="*/ 0 h 230"/>
                <a:gd name="T56" fmla="*/ 93 w 131"/>
                <a:gd name="T57" fmla="*/ 0 h 230"/>
                <a:gd name="T58" fmla="*/ 65 w 131"/>
                <a:gd name="T59" fmla="*/ 209 h 230"/>
                <a:gd name="T60" fmla="*/ 57 w 131"/>
                <a:gd name="T61" fmla="*/ 217 h 230"/>
                <a:gd name="T62" fmla="*/ 65 w 131"/>
                <a:gd name="T63" fmla="*/ 226 h 230"/>
                <a:gd name="T64" fmla="*/ 74 w 131"/>
                <a:gd name="T65" fmla="*/ 217 h 230"/>
                <a:gd name="T66" fmla="*/ 65 w 131"/>
                <a:gd name="T67" fmla="*/ 20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230">
                  <a:moveTo>
                    <a:pt x="93" y="0"/>
                  </a:moveTo>
                  <a:cubicBezTo>
                    <a:pt x="111" y="0"/>
                    <a:pt x="124" y="14"/>
                    <a:pt x="125" y="32"/>
                  </a:cubicBezTo>
                  <a:cubicBezTo>
                    <a:pt x="131" y="115"/>
                    <a:pt x="131" y="115"/>
                    <a:pt x="131" y="115"/>
                  </a:cubicBezTo>
                  <a:cubicBezTo>
                    <a:pt x="129" y="121"/>
                    <a:pt x="129" y="121"/>
                    <a:pt x="129" y="121"/>
                  </a:cubicBezTo>
                  <a:cubicBezTo>
                    <a:pt x="110" y="146"/>
                    <a:pt x="110" y="146"/>
                    <a:pt x="110" y="146"/>
                  </a:cubicBezTo>
                  <a:cubicBezTo>
                    <a:pt x="75" y="146"/>
                    <a:pt x="75" y="146"/>
                    <a:pt x="75" y="146"/>
                  </a:cubicBezTo>
                  <a:cubicBezTo>
                    <a:pt x="75" y="158"/>
                    <a:pt x="75" y="158"/>
                    <a:pt x="75" y="158"/>
                  </a:cubicBezTo>
                  <a:cubicBezTo>
                    <a:pt x="71" y="161"/>
                    <a:pt x="71" y="161"/>
                    <a:pt x="71" y="161"/>
                  </a:cubicBezTo>
                  <a:cubicBezTo>
                    <a:pt x="71" y="190"/>
                    <a:pt x="71" y="190"/>
                    <a:pt x="71" y="190"/>
                  </a:cubicBezTo>
                  <a:cubicBezTo>
                    <a:pt x="104" y="207"/>
                    <a:pt x="104" y="207"/>
                    <a:pt x="104" y="207"/>
                  </a:cubicBezTo>
                  <a:cubicBezTo>
                    <a:pt x="105" y="208"/>
                    <a:pt x="105" y="208"/>
                    <a:pt x="105" y="209"/>
                  </a:cubicBezTo>
                  <a:cubicBezTo>
                    <a:pt x="110" y="210"/>
                    <a:pt x="113" y="213"/>
                    <a:pt x="113" y="218"/>
                  </a:cubicBezTo>
                  <a:cubicBezTo>
                    <a:pt x="113" y="230"/>
                    <a:pt x="95" y="228"/>
                    <a:pt x="95" y="218"/>
                  </a:cubicBezTo>
                  <a:cubicBezTo>
                    <a:pt x="95" y="215"/>
                    <a:pt x="95" y="215"/>
                    <a:pt x="96" y="215"/>
                  </a:cubicBezTo>
                  <a:cubicBezTo>
                    <a:pt x="69" y="205"/>
                    <a:pt x="58" y="205"/>
                    <a:pt x="35" y="214"/>
                  </a:cubicBezTo>
                  <a:cubicBezTo>
                    <a:pt x="35" y="215"/>
                    <a:pt x="35" y="215"/>
                    <a:pt x="35" y="218"/>
                  </a:cubicBezTo>
                  <a:cubicBezTo>
                    <a:pt x="35" y="228"/>
                    <a:pt x="18" y="230"/>
                    <a:pt x="18" y="218"/>
                  </a:cubicBezTo>
                  <a:cubicBezTo>
                    <a:pt x="18" y="213"/>
                    <a:pt x="21" y="210"/>
                    <a:pt x="25" y="209"/>
                  </a:cubicBezTo>
                  <a:cubicBezTo>
                    <a:pt x="25" y="208"/>
                    <a:pt x="26" y="208"/>
                    <a:pt x="26" y="207"/>
                  </a:cubicBezTo>
                  <a:cubicBezTo>
                    <a:pt x="57" y="190"/>
                    <a:pt x="57" y="190"/>
                    <a:pt x="57" y="190"/>
                  </a:cubicBezTo>
                  <a:cubicBezTo>
                    <a:pt x="57" y="161"/>
                    <a:pt x="57" y="161"/>
                    <a:pt x="57" y="161"/>
                  </a:cubicBezTo>
                  <a:cubicBezTo>
                    <a:pt x="52" y="158"/>
                    <a:pt x="52" y="158"/>
                    <a:pt x="52" y="158"/>
                  </a:cubicBezTo>
                  <a:cubicBezTo>
                    <a:pt x="52" y="146"/>
                    <a:pt x="52" y="146"/>
                    <a:pt x="52" y="146"/>
                  </a:cubicBezTo>
                  <a:cubicBezTo>
                    <a:pt x="20" y="146"/>
                    <a:pt x="20" y="146"/>
                    <a:pt x="20" y="146"/>
                  </a:cubicBezTo>
                  <a:cubicBezTo>
                    <a:pt x="1" y="121"/>
                    <a:pt x="1" y="121"/>
                    <a:pt x="1" y="121"/>
                  </a:cubicBezTo>
                  <a:cubicBezTo>
                    <a:pt x="0" y="115"/>
                    <a:pt x="0" y="115"/>
                    <a:pt x="0" y="115"/>
                  </a:cubicBezTo>
                  <a:cubicBezTo>
                    <a:pt x="5" y="32"/>
                    <a:pt x="5" y="32"/>
                    <a:pt x="5" y="32"/>
                  </a:cubicBezTo>
                  <a:cubicBezTo>
                    <a:pt x="6" y="14"/>
                    <a:pt x="20" y="0"/>
                    <a:pt x="37" y="0"/>
                  </a:cubicBezTo>
                  <a:cubicBezTo>
                    <a:pt x="93" y="0"/>
                    <a:pt x="93" y="0"/>
                    <a:pt x="93" y="0"/>
                  </a:cubicBezTo>
                  <a:close/>
                  <a:moveTo>
                    <a:pt x="65" y="209"/>
                  </a:moveTo>
                  <a:cubicBezTo>
                    <a:pt x="60" y="209"/>
                    <a:pt x="57" y="213"/>
                    <a:pt x="57" y="217"/>
                  </a:cubicBezTo>
                  <a:cubicBezTo>
                    <a:pt x="57" y="222"/>
                    <a:pt x="60" y="226"/>
                    <a:pt x="65" y="226"/>
                  </a:cubicBezTo>
                  <a:cubicBezTo>
                    <a:pt x="70" y="226"/>
                    <a:pt x="74" y="222"/>
                    <a:pt x="74" y="217"/>
                  </a:cubicBezTo>
                  <a:cubicBezTo>
                    <a:pt x="74" y="213"/>
                    <a:pt x="70" y="209"/>
                    <a:pt x="65" y="209"/>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Aitds2-13">
              <a:extLst>
                <a:ext uri="{FF2B5EF4-FFF2-40B4-BE49-F238E27FC236}">
                  <a16:creationId xmlns:a16="http://schemas.microsoft.com/office/drawing/2014/main" xmlns="" id="{D9BB0854-D63C-4293-B580-AFC94F2DF61C}"/>
                </a:ext>
              </a:extLst>
            </p:cNvPr>
            <p:cNvSpPr>
              <a:spLocks noEditPoints="1"/>
            </p:cNvSpPr>
            <p:nvPr/>
          </p:nvSpPr>
          <p:spPr bwMode="auto">
            <a:xfrm>
              <a:off x="1502045" y="2722619"/>
              <a:ext cx="455071" cy="904593"/>
            </a:xfrm>
            <a:custGeom>
              <a:avLst/>
              <a:gdLst>
                <a:gd name="T0" fmla="*/ 46 w 215"/>
                <a:gd name="T1" fmla="*/ 32 h 425"/>
                <a:gd name="T2" fmla="*/ 51 w 215"/>
                <a:gd name="T3" fmla="*/ 68 h 425"/>
                <a:gd name="T4" fmla="*/ 73 w 215"/>
                <a:gd name="T5" fmla="*/ 84 h 425"/>
                <a:gd name="T6" fmla="*/ 83 w 215"/>
                <a:gd name="T7" fmla="*/ 84 h 425"/>
                <a:gd name="T8" fmla="*/ 105 w 215"/>
                <a:gd name="T9" fmla="*/ 68 h 425"/>
                <a:gd name="T10" fmla="*/ 111 w 215"/>
                <a:gd name="T11" fmla="*/ 32 h 425"/>
                <a:gd name="T12" fmla="*/ 46 w 215"/>
                <a:gd name="T13" fmla="*/ 32 h 425"/>
                <a:gd name="T14" fmla="*/ 131 w 215"/>
                <a:gd name="T15" fmla="*/ 205 h 425"/>
                <a:gd name="T16" fmla="*/ 138 w 215"/>
                <a:gd name="T17" fmla="*/ 210 h 425"/>
                <a:gd name="T18" fmla="*/ 200 w 215"/>
                <a:gd name="T19" fmla="*/ 225 h 425"/>
                <a:gd name="T20" fmla="*/ 210 w 215"/>
                <a:gd name="T21" fmla="*/ 204 h 425"/>
                <a:gd name="T22" fmla="*/ 157 w 215"/>
                <a:gd name="T23" fmla="*/ 182 h 425"/>
                <a:gd name="T24" fmla="*/ 142 w 215"/>
                <a:gd name="T25" fmla="*/ 122 h 425"/>
                <a:gd name="T26" fmla="*/ 96 w 215"/>
                <a:gd name="T27" fmla="*/ 92 h 425"/>
                <a:gd name="T28" fmla="*/ 56 w 215"/>
                <a:gd name="T29" fmla="*/ 92 h 425"/>
                <a:gd name="T30" fmla="*/ 12 w 215"/>
                <a:gd name="T31" fmla="*/ 122 h 425"/>
                <a:gd name="T32" fmla="*/ 0 w 215"/>
                <a:gd name="T33" fmla="*/ 193 h 425"/>
                <a:gd name="T34" fmla="*/ 0 w 215"/>
                <a:gd name="T35" fmla="*/ 204 h 425"/>
                <a:gd name="T36" fmla="*/ 6 w 215"/>
                <a:gd name="T37" fmla="*/ 274 h 425"/>
                <a:gd name="T38" fmla="*/ 21 w 215"/>
                <a:gd name="T39" fmla="*/ 283 h 425"/>
                <a:gd name="T40" fmla="*/ 26 w 215"/>
                <a:gd name="T41" fmla="*/ 280 h 425"/>
                <a:gd name="T42" fmla="*/ 26 w 215"/>
                <a:gd name="T43" fmla="*/ 205 h 425"/>
                <a:gd name="T44" fmla="*/ 31 w 215"/>
                <a:gd name="T45" fmla="*/ 149 h 425"/>
                <a:gd name="T46" fmla="*/ 33 w 215"/>
                <a:gd name="T47" fmla="*/ 149 h 425"/>
                <a:gd name="T48" fmla="*/ 34 w 215"/>
                <a:gd name="T49" fmla="*/ 213 h 425"/>
                <a:gd name="T50" fmla="*/ 33 w 215"/>
                <a:gd name="T51" fmla="*/ 245 h 425"/>
                <a:gd name="T52" fmla="*/ 36 w 215"/>
                <a:gd name="T53" fmla="*/ 407 h 425"/>
                <a:gd name="T54" fmla="*/ 28 w 215"/>
                <a:gd name="T55" fmla="*/ 411 h 425"/>
                <a:gd name="T56" fmla="*/ 28 w 215"/>
                <a:gd name="T57" fmla="*/ 425 h 425"/>
                <a:gd name="T58" fmla="*/ 65 w 215"/>
                <a:gd name="T59" fmla="*/ 425 h 425"/>
                <a:gd name="T60" fmla="*/ 67 w 215"/>
                <a:gd name="T61" fmla="*/ 413 h 425"/>
                <a:gd name="T62" fmla="*/ 76 w 215"/>
                <a:gd name="T63" fmla="*/ 263 h 425"/>
                <a:gd name="T64" fmla="*/ 80 w 215"/>
                <a:gd name="T65" fmla="*/ 263 h 425"/>
                <a:gd name="T66" fmla="*/ 89 w 215"/>
                <a:gd name="T67" fmla="*/ 413 h 425"/>
                <a:gd name="T68" fmla="*/ 91 w 215"/>
                <a:gd name="T69" fmla="*/ 425 h 425"/>
                <a:gd name="T70" fmla="*/ 129 w 215"/>
                <a:gd name="T71" fmla="*/ 425 h 425"/>
                <a:gd name="T72" fmla="*/ 128 w 215"/>
                <a:gd name="T73" fmla="*/ 411 h 425"/>
                <a:gd name="T74" fmla="*/ 120 w 215"/>
                <a:gd name="T75" fmla="*/ 407 h 425"/>
                <a:gd name="T76" fmla="*/ 124 w 215"/>
                <a:gd name="T77" fmla="*/ 245 h 425"/>
                <a:gd name="T78" fmla="*/ 121 w 215"/>
                <a:gd name="T79" fmla="*/ 151 h 425"/>
                <a:gd name="T80" fmla="*/ 122 w 215"/>
                <a:gd name="T81" fmla="*/ 151 h 425"/>
                <a:gd name="T82" fmla="*/ 131 w 215"/>
                <a:gd name="T83" fmla="*/ 20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5" h="425">
                  <a:moveTo>
                    <a:pt x="46" y="32"/>
                  </a:moveTo>
                  <a:cubicBezTo>
                    <a:pt x="45" y="41"/>
                    <a:pt x="47" y="61"/>
                    <a:pt x="51" y="68"/>
                  </a:cubicBezTo>
                  <a:cubicBezTo>
                    <a:pt x="55" y="75"/>
                    <a:pt x="64" y="81"/>
                    <a:pt x="73" y="84"/>
                  </a:cubicBezTo>
                  <a:cubicBezTo>
                    <a:pt x="77" y="84"/>
                    <a:pt x="79" y="84"/>
                    <a:pt x="83" y="84"/>
                  </a:cubicBezTo>
                  <a:cubicBezTo>
                    <a:pt x="93" y="81"/>
                    <a:pt x="102" y="75"/>
                    <a:pt x="105" y="68"/>
                  </a:cubicBezTo>
                  <a:cubicBezTo>
                    <a:pt x="109" y="61"/>
                    <a:pt x="111" y="41"/>
                    <a:pt x="111" y="32"/>
                  </a:cubicBezTo>
                  <a:cubicBezTo>
                    <a:pt x="107" y="0"/>
                    <a:pt x="49" y="0"/>
                    <a:pt x="46" y="32"/>
                  </a:cubicBezTo>
                  <a:close/>
                  <a:moveTo>
                    <a:pt x="131" y="205"/>
                  </a:moveTo>
                  <a:cubicBezTo>
                    <a:pt x="138" y="210"/>
                    <a:pt x="138" y="210"/>
                    <a:pt x="138" y="210"/>
                  </a:cubicBezTo>
                  <a:cubicBezTo>
                    <a:pt x="200" y="225"/>
                    <a:pt x="200" y="225"/>
                    <a:pt x="200" y="225"/>
                  </a:cubicBezTo>
                  <a:cubicBezTo>
                    <a:pt x="203" y="227"/>
                    <a:pt x="215" y="209"/>
                    <a:pt x="210" y="204"/>
                  </a:cubicBezTo>
                  <a:cubicBezTo>
                    <a:pt x="157" y="182"/>
                    <a:pt x="157" y="182"/>
                    <a:pt x="157" y="182"/>
                  </a:cubicBezTo>
                  <a:cubicBezTo>
                    <a:pt x="154" y="160"/>
                    <a:pt x="148" y="133"/>
                    <a:pt x="142" y="122"/>
                  </a:cubicBezTo>
                  <a:cubicBezTo>
                    <a:pt x="135" y="107"/>
                    <a:pt x="112" y="95"/>
                    <a:pt x="96" y="92"/>
                  </a:cubicBezTo>
                  <a:cubicBezTo>
                    <a:pt x="78" y="90"/>
                    <a:pt x="74" y="90"/>
                    <a:pt x="56" y="92"/>
                  </a:cubicBezTo>
                  <a:cubicBezTo>
                    <a:pt x="39" y="95"/>
                    <a:pt x="20" y="107"/>
                    <a:pt x="12" y="122"/>
                  </a:cubicBezTo>
                  <a:cubicBezTo>
                    <a:pt x="5" y="135"/>
                    <a:pt x="2" y="172"/>
                    <a:pt x="0" y="193"/>
                  </a:cubicBezTo>
                  <a:cubicBezTo>
                    <a:pt x="0" y="196"/>
                    <a:pt x="0" y="201"/>
                    <a:pt x="0" y="204"/>
                  </a:cubicBezTo>
                  <a:cubicBezTo>
                    <a:pt x="6" y="274"/>
                    <a:pt x="6" y="274"/>
                    <a:pt x="6" y="274"/>
                  </a:cubicBezTo>
                  <a:cubicBezTo>
                    <a:pt x="6" y="277"/>
                    <a:pt x="17" y="281"/>
                    <a:pt x="21" y="283"/>
                  </a:cubicBezTo>
                  <a:cubicBezTo>
                    <a:pt x="24" y="285"/>
                    <a:pt x="26" y="283"/>
                    <a:pt x="26" y="280"/>
                  </a:cubicBezTo>
                  <a:cubicBezTo>
                    <a:pt x="26" y="205"/>
                    <a:pt x="26" y="205"/>
                    <a:pt x="26" y="205"/>
                  </a:cubicBezTo>
                  <a:cubicBezTo>
                    <a:pt x="31" y="149"/>
                    <a:pt x="31" y="149"/>
                    <a:pt x="31" y="149"/>
                  </a:cubicBezTo>
                  <a:cubicBezTo>
                    <a:pt x="33" y="149"/>
                    <a:pt x="33" y="149"/>
                    <a:pt x="33" y="149"/>
                  </a:cubicBezTo>
                  <a:cubicBezTo>
                    <a:pt x="34" y="213"/>
                    <a:pt x="34" y="213"/>
                    <a:pt x="34" y="213"/>
                  </a:cubicBezTo>
                  <a:cubicBezTo>
                    <a:pt x="33" y="245"/>
                    <a:pt x="33" y="245"/>
                    <a:pt x="33" y="245"/>
                  </a:cubicBezTo>
                  <a:cubicBezTo>
                    <a:pt x="36" y="407"/>
                    <a:pt x="36" y="407"/>
                    <a:pt x="36" y="407"/>
                  </a:cubicBezTo>
                  <a:cubicBezTo>
                    <a:pt x="28" y="411"/>
                    <a:pt x="28" y="411"/>
                    <a:pt x="28" y="411"/>
                  </a:cubicBezTo>
                  <a:cubicBezTo>
                    <a:pt x="24" y="413"/>
                    <a:pt x="25" y="425"/>
                    <a:pt x="28" y="425"/>
                  </a:cubicBezTo>
                  <a:cubicBezTo>
                    <a:pt x="65" y="425"/>
                    <a:pt x="65" y="425"/>
                    <a:pt x="65" y="425"/>
                  </a:cubicBezTo>
                  <a:cubicBezTo>
                    <a:pt x="67" y="425"/>
                    <a:pt x="67" y="416"/>
                    <a:pt x="67" y="413"/>
                  </a:cubicBezTo>
                  <a:cubicBezTo>
                    <a:pt x="76" y="263"/>
                    <a:pt x="76" y="263"/>
                    <a:pt x="76" y="263"/>
                  </a:cubicBezTo>
                  <a:cubicBezTo>
                    <a:pt x="80" y="263"/>
                    <a:pt x="80" y="263"/>
                    <a:pt x="80" y="263"/>
                  </a:cubicBezTo>
                  <a:cubicBezTo>
                    <a:pt x="89" y="413"/>
                    <a:pt x="89" y="413"/>
                    <a:pt x="89" y="413"/>
                  </a:cubicBezTo>
                  <a:cubicBezTo>
                    <a:pt x="89" y="416"/>
                    <a:pt x="90" y="425"/>
                    <a:pt x="91" y="425"/>
                  </a:cubicBezTo>
                  <a:cubicBezTo>
                    <a:pt x="129" y="425"/>
                    <a:pt x="129" y="425"/>
                    <a:pt x="129" y="425"/>
                  </a:cubicBezTo>
                  <a:cubicBezTo>
                    <a:pt x="131" y="425"/>
                    <a:pt x="133" y="413"/>
                    <a:pt x="128" y="411"/>
                  </a:cubicBezTo>
                  <a:cubicBezTo>
                    <a:pt x="120" y="407"/>
                    <a:pt x="120" y="407"/>
                    <a:pt x="120" y="407"/>
                  </a:cubicBezTo>
                  <a:cubicBezTo>
                    <a:pt x="124" y="245"/>
                    <a:pt x="124" y="245"/>
                    <a:pt x="124" y="245"/>
                  </a:cubicBezTo>
                  <a:cubicBezTo>
                    <a:pt x="121" y="151"/>
                    <a:pt x="121" y="151"/>
                    <a:pt x="121" y="151"/>
                  </a:cubicBezTo>
                  <a:cubicBezTo>
                    <a:pt x="122" y="151"/>
                    <a:pt x="122" y="151"/>
                    <a:pt x="122" y="151"/>
                  </a:cubicBezTo>
                  <a:lnTo>
                    <a:pt x="131" y="205"/>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4325662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14:presetBounceEnd="48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48000">
                                          <p:cBhvr additive="base">
                                            <p:cTn id="19"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2700"/>
                                </p:stCondLst>
                                <p:childTnLst>
                                  <p:par>
                                    <p:cTn id="35" presetID="22" presetClass="entr" presetSubtype="4"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32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4"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par>
                                    <p:cTn id="45" presetID="22" presetClass="entr" presetSubtype="2"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par>
                              <p:cTn id="48" fill="hold">
                                <p:stCondLst>
                                  <p:cond delay="3700"/>
                                </p:stCondLst>
                                <p:childTnLst>
                                  <p:par>
                                    <p:cTn id="49" presetID="22" presetClass="entr" presetSubtype="1"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2700"/>
                                </p:stCondLst>
                                <p:childTnLst>
                                  <p:par>
                                    <p:cTn id="35" presetID="22" presetClass="entr" presetSubtype="4"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32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4"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par>
                                    <p:cTn id="45" presetID="22" presetClass="entr" presetSubtype="2"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par>
                              <p:cTn id="48" fill="hold">
                                <p:stCondLst>
                                  <p:cond delay="3700"/>
                                </p:stCondLst>
                                <p:childTnLst>
                                  <p:par>
                                    <p:cTn id="49" presetID="22" presetClass="entr" presetSubtype="1"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72A4C0C3-FE32-4132-8F31-D16C69C86AF7}"/>
              </a:ext>
            </a:extLst>
          </p:cNvPr>
          <p:cNvSpPr/>
          <p:nvPr/>
        </p:nvSpPr>
        <p:spPr>
          <a:xfrm>
            <a:off x="899848" y="1491918"/>
            <a:ext cx="8361110" cy="877359"/>
          </a:xfrm>
          <a:prstGeom prst="parallelogram">
            <a:avLst/>
          </a:prstGeom>
          <a:gradFill flip="none" rotWithShape="1">
            <a:gsLst>
              <a:gs pos="0">
                <a:srgbClr val="C00000"/>
              </a:gs>
              <a:gs pos="100000">
                <a:srgbClr val="C00000">
                  <a:alpha val="0"/>
                </a:srgbClr>
              </a:gs>
            </a:gsLst>
            <a:lin ang="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xmlns="" id="{69C5511A-3DB9-496B-A02A-C27AFF80C61A}"/>
              </a:ext>
            </a:extLst>
          </p:cNvPr>
          <p:cNvSpPr txBox="1"/>
          <p:nvPr/>
        </p:nvSpPr>
        <p:spPr>
          <a:xfrm>
            <a:off x="1567498" y="1651085"/>
            <a:ext cx="6892219" cy="523220"/>
          </a:xfrm>
          <a:prstGeom prst="rect">
            <a:avLst/>
          </a:prstGeom>
          <a:noFill/>
        </p:spPr>
        <p:txBody>
          <a:bodyPr wrap="square" rtlCol="0">
            <a:spAutoFit/>
          </a:bodyPr>
          <a:lstStyle/>
          <a:p>
            <a:pPr defTabSz="457200"/>
            <a:r>
              <a:rPr lang="zh-CN" altLang="en-US" sz="2800" dirty="0">
                <a:ln w="15875">
                  <a:noFill/>
                </a:l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经济重心工作的发展</a:t>
            </a:r>
          </a:p>
        </p:txBody>
      </p:sp>
      <p:sp>
        <p:nvSpPr>
          <p:cNvPr id="4" name="Freeform 9">
            <a:extLst>
              <a:ext uri="{FF2B5EF4-FFF2-40B4-BE49-F238E27FC236}">
                <a16:creationId xmlns:a16="http://schemas.microsoft.com/office/drawing/2014/main" xmlns="" id="{DA3E038F-B97B-4EF6-B7A6-831027EFF56F}"/>
              </a:ext>
            </a:extLst>
          </p:cNvPr>
          <p:cNvSpPr>
            <a:spLocks/>
          </p:cNvSpPr>
          <p:nvPr/>
        </p:nvSpPr>
        <p:spPr bwMode="auto">
          <a:xfrm>
            <a:off x="1437358" y="1856054"/>
            <a:ext cx="158750" cy="182562"/>
          </a:xfrm>
          <a:custGeom>
            <a:avLst/>
            <a:gdLst>
              <a:gd name="T0" fmla="*/ 2147483647 w 205"/>
              <a:gd name="T1" fmla="*/ 2147483647 h 234"/>
              <a:gd name="T2" fmla="*/ 2147483647 w 205"/>
              <a:gd name="T3" fmla="*/ 2147483647 h 234"/>
              <a:gd name="T4" fmla="*/ 2147483647 w 205"/>
              <a:gd name="T5" fmla="*/ 2147483647 h 234"/>
              <a:gd name="T6" fmla="*/ 0 w 205"/>
              <a:gd name="T7" fmla="*/ 2147483647 h 234"/>
              <a:gd name="T8" fmla="*/ 0 w 205"/>
              <a:gd name="T9" fmla="*/ 2147483647 h 234"/>
              <a:gd name="T10" fmla="*/ 0 w 205"/>
              <a:gd name="T11" fmla="*/ 2147483647 h 234"/>
              <a:gd name="T12" fmla="*/ 2147483647 w 205"/>
              <a:gd name="T13" fmla="*/ 2147483647 h 234"/>
              <a:gd name="T14" fmla="*/ 2147483647 w 205"/>
              <a:gd name="T15" fmla="*/ 2147483647 h 234"/>
              <a:gd name="T16" fmla="*/ 2147483647 w 205"/>
              <a:gd name="T17" fmla="*/ 2147483647 h 234"/>
              <a:gd name="T18" fmla="*/ 2147483647 w 205"/>
              <a:gd name="T19" fmla="*/ 2147483647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34">
                <a:moveTo>
                  <a:pt x="194" y="127"/>
                </a:moveTo>
                <a:lnTo>
                  <a:pt x="106" y="178"/>
                </a:lnTo>
                <a:cubicBezTo>
                  <a:pt x="78" y="194"/>
                  <a:pt x="50" y="210"/>
                  <a:pt x="23" y="226"/>
                </a:cubicBezTo>
                <a:cubicBezTo>
                  <a:pt x="9" y="234"/>
                  <a:pt x="2" y="232"/>
                  <a:pt x="0" y="219"/>
                </a:cubicBezTo>
                <a:lnTo>
                  <a:pt x="0" y="117"/>
                </a:lnTo>
                <a:cubicBezTo>
                  <a:pt x="0" y="85"/>
                  <a:pt x="0" y="53"/>
                  <a:pt x="0" y="21"/>
                </a:cubicBezTo>
                <a:cubicBezTo>
                  <a:pt x="0" y="5"/>
                  <a:pt x="6" y="0"/>
                  <a:pt x="18" y="5"/>
                </a:cubicBezTo>
                <a:lnTo>
                  <a:pt x="106" y="56"/>
                </a:lnTo>
                <a:cubicBezTo>
                  <a:pt x="134" y="72"/>
                  <a:pt x="161" y="88"/>
                  <a:pt x="189" y="104"/>
                </a:cubicBezTo>
                <a:cubicBezTo>
                  <a:pt x="203" y="111"/>
                  <a:pt x="205" y="119"/>
                  <a:pt x="194" y="127"/>
                </a:cubicBezTo>
                <a:close/>
              </a:path>
            </a:pathLst>
          </a:custGeom>
          <a:solidFill>
            <a:schemeClr val="bg1"/>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a:extLst>
              <a:ext uri="{FF2B5EF4-FFF2-40B4-BE49-F238E27FC236}">
                <a16:creationId xmlns:a16="http://schemas.microsoft.com/office/drawing/2014/main" xmlns="" id="{CC6867E0-A48D-46F9-9D3C-69325BDB7B0E}"/>
              </a:ext>
            </a:extLst>
          </p:cNvPr>
          <p:cNvGrpSpPr/>
          <p:nvPr/>
        </p:nvGrpSpPr>
        <p:grpSpPr>
          <a:xfrm>
            <a:off x="768247" y="1651083"/>
            <a:ext cx="516748" cy="516747"/>
            <a:chOff x="1296847" y="1742267"/>
            <a:chExt cx="404813" cy="404812"/>
          </a:xfrm>
        </p:grpSpPr>
        <p:sp>
          <p:nvSpPr>
            <p:cNvPr id="6" name="Oval 8">
              <a:extLst>
                <a:ext uri="{FF2B5EF4-FFF2-40B4-BE49-F238E27FC236}">
                  <a16:creationId xmlns:a16="http://schemas.microsoft.com/office/drawing/2014/main" xmlns="" id="{CDD289C5-CB9D-4F90-8CE5-A33A144435B1}"/>
                </a:ext>
              </a:extLst>
            </p:cNvPr>
            <p:cNvSpPr>
              <a:spLocks noChangeArrowheads="1"/>
            </p:cNvSpPr>
            <p:nvPr/>
          </p:nvSpPr>
          <p:spPr bwMode="auto">
            <a:xfrm>
              <a:off x="1296847" y="1742267"/>
              <a:ext cx="404813" cy="404812"/>
            </a:xfrm>
            <a:prstGeom prst="ellipse">
              <a:avLst/>
            </a:prstGeom>
            <a:solidFill>
              <a:srgbClr val="C00000"/>
            </a:solidFill>
            <a:ln w="28575">
              <a:solidFill>
                <a:srgbClr val="FFFFFF"/>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7">
              <a:extLst>
                <a:ext uri="{FF2B5EF4-FFF2-40B4-BE49-F238E27FC236}">
                  <a16:creationId xmlns:a16="http://schemas.microsoft.com/office/drawing/2014/main" xmlns="" id="{13E59D19-9825-4A8D-8B39-B178602C1277}"/>
                </a:ext>
              </a:extLst>
            </p:cNvPr>
            <p:cNvSpPr txBox="1">
              <a:spLocks noChangeArrowheads="1"/>
            </p:cNvSpPr>
            <p:nvPr/>
          </p:nvSpPr>
          <p:spPr bwMode="auto">
            <a:xfrm>
              <a:off x="1362615" y="1763842"/>
              <a:ext cx="286567" cy="3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altLang="zh-CN" sz="2400" dirty="0">
                  <a:solidFill>
                    <a:srgbClr val="FFFFFF"/>
                  </a:solidFill>
                  <a:latin typeface="微软雅黑" pitchFamily="34" charset="-122"/>
                  <a:ea typeface="微软雅黑" pitchFamily="34" charset="-122"/>
                  <a:sym typeface="微软雅黑" panose="020B0503020204020204" pitchFamily="34" charset="-122"/>
                </a:rPr>
                <a:t>3</a:t>
              </a:r>
              <a:endParaRPr kumimoji="0" lang="zh-CN" altLang="en-US"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970" y="2138517"/>
            <a:ext cx="2408019" cy="4748980"/>
          </a:xfrm>
          <a:prstGeom prst="rect">
            <a:avLst/>
          </a:prstGeom>
        </p:spPr>
      </p:pic>
      <p:sp>
        <p:nvSpPr>
          <p:cNvPr id="9" name="矩形 8">
            <a:extLst>
              <a:ext uri="{FF2B5EF4-FFF2-40B4-BE49-F238E27FC236}">
                <a16:creationId xmlns:a16="http://schemas.microsoft.com/office/drawing/2014/main" xmlns="" id="{B367C86D-977E-4460-ABB1-E621AB68ECED}"/>
              </a:ext>
            </a:extLst>
          </p:cNvPr>
          <p:cNvSpPr/>
          <p:nvPr/>
        </p:nvSpPr>
        <p:spPr>
          <a:xfrm rot="5400000" flipH="1">
            <a:off x="4962755" y="-736347"/>
            <a:ext cx="144664" cy="71954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a:extLst>
              <a:ext uri="{FF2B5EF4-FFF2-40B4-BE49-F238E27FC236}">
                <a16:creationId xmlns:a16="http://schemas.microsoft.com/office/drawing/2014/main" xmlns="" id="{F2159DDF-DF2F-4D2C-9096-6D9364CD66BF}"/>
              </a:ext>
            </a:extLst>
          </p:cNvPr>
          <p:cNvSpPr/>
          <p:nvPr/>
        </p:nvSpPr>
        <p:spPr>
          <a:xfrm>
            <a:off x="1437363" y="2933715"/>
            <a:ext cx="7184918" cy="32334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a:extLst>
              <a:ext uri="{FF2B5EF4-FFF2-40B4-BE49-F238E27FC236}">
                <a16:creationId xmlns:a16="http://schemas.microsoft.com/office/drawing/2014/main" xmlns="" id="{D6B4E0A1-ADCE-49B8-AC6F-7621D7E24130}"/>
              </a:ext>
            </a:extLst>
          </p:cNvPr>
          <p:cNvSpPr/>
          <p:nvPr/>
        </p:nvSpPr>
        <p:spPr>
          <a:xfrm>
            <a:off x="1658198" y="3003834"/>
            <a:ext cx="6710817" cy="3049712"/>
          </a:xfrm>
          <a:prstGeom prst="rect">
            <a:avLst/>
          </a:prstGeom>
        </p:spPr>
        <p:txBody>
          <a:bodyPr wrap="square" lIns="105571" tIns="52784" rIns="105571" bIns="52784">
            <a:spAutoFit/>
          </a:bodyPr>
          <a:lstStyle/>
          <a:p>
            <a:pPr lvl="0" algn="just">
              <a:lnSpc>
                <a:spcPct val="135000"/>
              </a:lnSpc>
              <a:buClr>
                <a:srgbClr val="C00000"/>
              </a:buClr>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面对全国上下普遍存在资金短缺的问题，中国积极研判海外投资形势，主动寻找投资机会。通过引入大量外资，中国当地税收大幅度增加，新增就业机会不计其数。尤其是沿海地区城市，当地人民收入水平不断提高，相应地也同步提升了消费水平和档次。当中国各地掀起争相引进外商直接投资的热潮之后，各个区域的经济增长都极为明显，</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GDP</a:t>
            </a: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增速很少有在</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以下的。即使在广大城郊地区，基础设施也很快建设起来。随后，中国的制造业在城市和农村地区得到了快速发展。  　　</a:t>
            </a:r>
            <a:endParaRPr kumimoji="0" lang="zh-CN" altLang="en-US"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298495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14:presetBounceEnd="48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48000">
                                          <p:cBhvr additive="base">
                                            <p:cTn id="19"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22" presetClass="entr" presetSubtype="4"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par>
                              <p:cTn id="32" fill="hold">
                                <p:stCondLst>
                                  <p:cond delay="2200"/>
                                </p:stCondLst>
                                <p:childTnLst>
                                  <p:par>
                                    <p:cTn id="33" presetID="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2" presetClass="entr" presetSubtype="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2700"/>
                                </p:stCondLst>
                                <p:childTnLst>
                                  <p:par>
                                    <p:cTn id="41" presetID="2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9" grpId="0" animBg="1"/>
          <p:bldP spid="10"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00"/>
                                </p:stCondLst>
                                <p:childTnLst>
                                  <p:par>
                                    <p:cTn id="29" presetID="22" presetClass="entr" presetSubtype="4"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par>
                              <p:cTn id="32" fill="hold">
                                <p:stCondLst>
                                  <p:cond delay="2200"/>
                                </p:stCondLst>
                                <p:childTnLst>
                                  <p:par>
                                    <p:cTn id="33" presetID="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2" presetClass="entr" presetSubtype="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2700"/>
                                </p:stCondLst>
                                <p:childTnLst>
                                  <p:par>
                                    <p:cTn id="41" presetID="2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9" grpId="0" animBg="1"/>
          <p:bldP spid="10" grpId="0" animBg="1"/>
          <p:bldP spid="11"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72A4C0C3-FE32-4132-8F31-D16C69C86AF7}"/>
              </a:ext>
            </a:extLst>
          </p:cNvPr>
          <p:cNvSpPr/>
          <p:nvPr/>
        </p:nvSpPr>
        <p:spPr>
          <a:xfrm>
            <a:off x="899848" y="1491918"/>
            <a:ext cx="8361110" cy="877359"/>
          </a:xfrm>
          <a:prstGeom prst="parallelogram">
            <a:avLst/>
          </a:prstGeom>
          <a:gradFill flip="none" rotWithShape="1">
            <a:gsLst>
              <a:gs pos="0">
                <a:srgbClr val="C00000"/>
              </a:gs>
              <a:gs pos="100000">
                <a:srgbClr val="C00000">
                  <a:alpha val="0"/>
                </a:srgbClr>
              </a:gs>
            </a:gsLst>
            <a:lin ang="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xmlns="" id="{69C5511A-3DB9-496B-A02A-C27AFF80C61A}"/>
              </a:ext>
            </a:extLst>
          </p:cNvPr>
          <p:cNvSpPr txBox="1"/>
          <p:nvPr/>
        </p:nvSpPr>
        <p:spPr>
          <a:xfrm>
            <a:off x="1567498" y="1651085"/>
            <a:ext cx="6892219" cy="523220"/>
          </a:xfrm>
          <a:prstGeom prst="rect">
            <a:avLst/>
          </a:prstGeom>
          <a:noFill/>
        </p:spPr>
        <p:txBody>
          <a:bodyPr wrap="square" rtlCol="0">
            <a:spAutoFit/>
          </a:bodyPr>
          <a:lstStyle/>
          <a:p>
            <a:pPr defTabSz="457200"/>
            <a:r>
              <a:rPr lang="zh-CN" altLang="en-US" sz="2800" dirty="0">
                <a:ln w="15875">
                  <a:noFill/>
                </a:ln>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全球开放化进程的融入</a:t>
            </a:r>
          </a:p>
        </p:txBody>
      </p:sp>
      <p:sp>
        <p:nvSpPr>
          <p:cNvPr id="4" name="Freeform 9">
            <a:extLst>
              <a:ext uri="{FF2B5EF4-FFF2-40B4-BE49-F238E27FC236}">
                <a16:creationId xmlns:a16="http://schemas.microsoft.com/office/drawing/2014/main" xmlns="" id="{DA3E038F-B97B-4EF6-B7A6-831027EFF56F}"/>
              </a:ext>
            </a:extLst>
          </p:cNvPr>
          <p:cNvSpPr>
            <a:spLocks/>
          </p:cNvSpPr>
          <p:nvPr/>
        </p:nvSpPr>
        <p:spPr bwMode="auto">
          <a:xfrm>
            <a:off x="1437358" y="1856054"/>
            <a:ext cx="158750" cy="182562"/>
          </a:xfrm>
          <a:custGeom>
            <a:avLst/>
            <a:gdLst>
              <a:gd name="T0" fmla="*/ 2147483647 w 205"/>
              <a:gd name="T1" fmla="*/ 2147483647 h 234"/>
              <a:gd name="T2" fmla="*/ 2147483647 w 205"/>
              <a:gd name="T3" fmla="*/ 2147483647 h 234"/>
              <a:gd name="T4" fmla="*/ 2147483647 w 205"/>
              <a:gd name="T5" fmla="*/ 2147483647 h 234"/>
              <a:gd name="T6" fmla="*/ 0 w 205"/>
              <a:gd name="T7" fmla="*/ 2147483647 h 234"/>
              <a:gd name="T8" fmla="*/ 0 w 205"/>
              <a:gd name="T9" fmla="*/ 2147483647 h 234"/>
              <a:gd name="T10" fmla="*/ 0 w 205"/>
              <a:gd name="T11" fmla="*/ 2147483647 h 234"/>
              <a:gd name="T12" fmla="*/ 2147483647 w 205"/>
              <a:gd name="T13" fmla="*/ 2147483647 h 234"/>
              <a:gd name="T14" fmla="*/ 2147483647 w 205"/>
              <a:gd name="T15" fmla="*/ 2147483647 h 234"/>
              <a:gd name="T16" fmla="*/ 2147483647 w 205"/>
              <a:gd name="T17" fmla="*/ 2147483647 h 234"/>
              <a:gd name="T18" fmla="*/ 2147483647 w 205"/>
              <a:gd name="T19" fmla="*/ 2147483647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34">
                <a:moveTo>
                  <a:pt x="194" y="127"/>
                </a:moveTo>
                <a:lnTo>
                  <a:pt x="106" y="178"/>
                </a:lnTo>
                <a:cubicBezTo>
                  <a:pt x="78" y="194"/>
                  <a:pt x="50" y="210"/>
                  <a:pt x="23" y="226"/>
                </a:cubicBezTo>
                <a:cubicBezTo>
                  <a:pt x="9" y="234"/>
                  <a:pt x="2" y="232"/>
                  <a:pt x="0" y="219"/>
                </a:cubicBezTo>
                <a:lnTo>
                  <a:pt x="0" y="117"/>
                </a:lnTo>
                <a:cubicBezTo>
                  <a:pt x="0" y="85"/>
                  <a:pt x="0" y="53"/>
                  <a:pt x="0" y="21"/>
                </a:cubicBezTo>
                <a:cubicBezTo>
                  <a:pt x="0" y="5"/>
                  <a:pt x="6" y="0"/>
                  <a:pt x="18" y="5"/>
                </a:cubicBezTo>
                <a:lnTo>
                  <a:pt x="106" y="56"/>
                </a:lnTo>
                <a:cubicBezTo>
                  <a:pt x="134" y="72"/>
                  <a:pt x="161" y="88"/>
                  <a:pt x="189" y="104"/>
                </a:cubicBezTo>
                <a:cubicBezTo>
                  <a:pt x="203" y="111"/>
                  <a:pt x="205" y="119"/>
                  <a:pt x="194" y="127"/>
                </a:cubicBezTo>
                <a:close/>
              </a:path>
            </a:pathLst>
          </a:custGeom>
          <a:solidFill>
            <a:schemeClr val="bg1"/>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a:extLst>
              <a:ext uri="{FF2B5EF4-FFF2-40B4-BE49-F238E27FC236}">
                <a16:creationId xmlns:a16="http://schemas.microsoft.com/office/drawing/2014/main" xmlns="" id="{CC6867E0-A48D-46F9-9D3C-69325BDB7B0E}"/>
              </a:ext>
            </a:extLst>
          </p:cNvPr>
          <p:cNvGrpSpPr/>
          <p:nvPr/>
        </p:nvGrpSpPr>
        <p:grpSpPr>
          <a:xfrm>
            <a:off x="768247" y="1651083"/>
            <a:ext cx="516748" cy="516747"/>
            <a:chOff x="1296847" y="1742267"/>
            <a:chExt cx="404813" cy="404812"/>
          </a:xfrm>
        </p:grpSpPr>
        <p:sp>
          <p:nvSpPr>
            <p:cNvPr id="6" name="Oval 8">
              <a:extLst>
                <a:ext uri="{FF2B5EF4-FFF2-40B4-BE49-F238E27FC236}">
                  <a16:creationId xmlns:a16="http://schemas.microsoft.com/office/drawing/2014/main" xmlns="" id="{CDD289C5-CB9D-4F90-8CE5-A33A144435B1}"/>
                </a:ext>
              </a:extLst>
            </p:cNvPr>
            <p:cNvSpPr>
              <a:spLocks noChangeArrowheads="1"/>
            </p:cNvSpPr>
            <p:nvPr/>
          </p:nvSpPr>
          <p:spPr bwMode="auto">
            <a:xfrm>
              <a:off x="1296847" y="1742267"/>
              <a:ext cx="404813" cy="404812"/>
            </a:xfrm>
            <a:prstGeom prst="ellipse">
              <a:avLst/>
            </a:prstGeom>
            <a:solidFill>
              <a:srgbClr val="C00000"/>
            </a:solidFill>
            <a:ln w="28575">
              <a:solidFill>
                <a:srgbClr val="FFFFFF"/>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7">
              <a:extLst>
                <a:ext uri="{FF2B5EF4-FFF2-40B4-BE49-F238E27FC236}">
                  <a16:creationId xmlns:a16="http://schemas.microsoft.com/office/drawing/2014/main" xmlns="" id="{13E59D19-9825-4A8D-8B39-B178602C1277}"/>
                </a:ext>
              </a:extLst>
            </p:cNvPr>
            <p:cNvSpPr txBox="1">
              <a:spLocks noChangeArrowheads="1"/>
            </p:cNvSpPr>
            <p:nvPr/>
          </p:nvSpPr>
          <p:spPr bwMode="auto">
            <a:xfrm>
              <a:off x="1362615" y="1763842"/>
              <a:ext cx="286567" cy="3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rPr>
                <a:t>4</a:t>
              </a:r>
              <a:endParaRPr kumimoji="0" lang="zh-CN" altLang="en-US"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sym typeface="微软雅黑" panose="020B0503020204020204" pitchFamily="34" charset="-122"/>
              </a:endParaRPr>
            </a:p>
          </p:txBody>
        </p:sp>
      </p:grpSp>
      <p:grpSp>
        <p:nvGrpSpPr>
          <p:cNvPr id="9" name="组合 8"/>
          <p:cNvGrpSpPr/>
          <p:nvPr/>
        </p:nvGrpSpPr>
        <p:grpSpPr>
          <a:xfrm>
            <a:off x="1437358" y="2623143"/>
            <a:ext cx="903606" cy="461665"/>
            <a:chOff x="869474" y="1944008"/>
            <a:chExt cx="903606" cy="461665"/>
          </a:xfrm>
        </p:grpSpPr>
        <p:sp>
          <p:nvSpPr>
            <p:cNvPr id="10" name="Freeform 5">
              <a:extLst>
                <a:ext uri="{FF2B5EF4-FFF2-40B4-BE49-F238E27FC236}">
                  <a16:creationId xmlns:a16="http://schemas.microsoft.com/office/drawing/2014/main" xmlns="" id="{EA5D0CA7-2AC4-47FA-9D95-14CE87615B8C}"/>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solidFill>
              <a:srgbClr val="E2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ectangle 6">
              <a:extLst>
                <a:ext uri="{FF2B5EF4-FFF2-40B4-BE49-F238E27FC236}">
                  <a16:creationId xmlns:a16="http://schemas.microsoft.com/office/drawing/2014/main" xmlns="" id="{650A6CC5-671E-443B-89AD-7B745EB7C288}"/>
                </a:ext>
              </a:extLst>
            </p:cNvPr>
            <p:cNvSpPr>
              <a:spLocks noChangeArrowheads="1"/>
            </p:cNvSpPr>
            <p:nvPr/>
          </p:nvSpPr>
          <p:spPr bwMode="auto">
            <a:xfrm>
              <a:off x="869474" y="2006830"/>
              <a:ext cx="233024" cy="387886"/>
            </a:xfrm>
            <a:prstGeom prst="rect">
              <a:avLst/>
            </a:prstGeom>
            <a:solidFill>
              <a:srgbClr val="E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矩形 11"/>
          <p:cNvSpPr/>
          <p:nvPr/>
        </p:nvSpPr>
        <p:spPr>
          <a:xfrm>
            <a:off x="2397779" y="2574246"/>
            <a:ext cx="2339102" cy="523220"/>
          </a:xfrm>
          <a:prstGeom prst="rect">
            <a:avLst/>
          </a:prstGeom>
        </p:spPr>
        <p:txBody>
          <a:bodyPr wrap="none">
            <a:spAutoFit/>
          </a:bodyPr>
          <a:lstStyle/>
          <a:p>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第一融入阶段</a:t>
            </a:r>
          </a:p>
        </p:txBody>
      </p:sp>
      <p:sp>
        <p:nvSpPr>
          <p:cNvPr id="20" name="弧形 19">
            <a:extLst>
              <a:ext uri="{FF2B5EF4-FFF2-40B4-BE49-F238E27FC236}">
                <a16:creationId xmlns:a16="http://schemas.microsoft.com/office/drawing/2014/main" xmlns="" id="{7CEA6B60-9A31-4597-876B-E33E56028DFC}"/>
              </a:ext>
            </a:extLst>
          </p:cNvPr>
          <p:cNvSpPr/>
          <p:nvPr/>
        </p:nvSpPr>
        <p:spPr>
          <a:xfrm>
            <a:off x="1164470" y="4288327"/>
            <a:ext cx="1843314" cy="1843314"/>
          </a:xfrm>
          <a:prstGeom prst="arc">
            <a:avLst>
              <a:gd name="adj1" fmla="val 13337330"/>
              <a:gd name="adj2" fmla="val 8932735"/>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a:extLst>
              <a:ext uri="{FF2B5EF4-FFF2-40B4-BE49-F238E27FC236}">
                <a16:creationId xmlns:a16="http://schemas.microsoft.com/office/drawing/2014/main" xmlns="" id="{ECB320EC-3434-44DC-A646-7704033DAFC9}"/>
              </a:ext>
            </a:extLst>
          </p:cNvPr>
          <p:cNvGrpSpPr/>
          <p:nvPr/>
        </p:nvGrpSpPr>
        <p:grpSpPr>
          <a:xfrm>
            <a:off x="1526634" y="4847852"/>
            <a:ext cx="1118986" cy="724264"/>
            <a:chOff x="1793081" y="328613"/>
            <a:chExt cx="490537" cy="317500"/>
          </a:xfrm>
        </p:grpSpPr>
        <p:sp>
          <p:nvSpPr>
            <p:cNvPr id="22" name="Freeform 588">
              <a:extLst>
                <a:ext uri="{FF2B5EF4-FFF2-40B4-BE49-F238E27FC236}">
                  <a16:creationId xmlns:a16="http://schemas.microsoft.com/office/drawing/2014/main" xmlns="" id="{38EBB4B3-5C7A-45D2-BCFD-4AFC2A294C88}"/>
                </a:ext>
              </a:extLst>
            </p:cNvPr>
            <p:cNvSpPr>
              <a:spLocks/>
            </p:cNvSpPr>
            <p:nvPr/>
          </p:nvSpPr>
          <p:spPr bwMode="auto">
            <a:xfrm>
              <a:off x="2143918" y="452437"/>
              <a:ext cx="84137"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0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0" y="12"/>
                    <a:pt x="0" y="12"/>
                    <a:pt x="0" y="12"/>
                  </a:cubicBezTo>
                  <a:cubicBezTo>
                    <a:pt x="0" y="10"/>
                    <a:pt x="0" y="10"/>
                    <a:pt x="0" y="10"/>
                  </a:cubicBezTo>
                  <a:cubicBezTo>
                    <a:pt x="0" y="10"/>
                    <a:pt x="0" y="10"/>
                    <a:pt x="0" y="10"/>
                  </a:cubicBezTo>
                  <a:cubicBezTo>
                    <a:pt x="0"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589">
              <a:extLst>
                <a:ext uri="{FF2B5EF4-FFF2-40B4-BE49-F238E27FC236}">
                  <a16:creationId xmlns:a16="http://schemas.microsoft.com/office/drawing/2014/main" xmlns="" id="{D9660D08-BE32-4E35-90BC-454CCB9DFD96}"/>
                </a:ext>
              </a:extLst>
            </p:cNvPr>
            <p:cNvSpPr>
              <a:spLocks/>
            </p:cNvSpPr>
            <p:nvPr/>
          </p:nvSpPr>
          <p:spPr bwMode="auto">
            <a:xfrm>
              <a:off x="2143918" y="476250"/>
              <a:ext cx="38100" cy="69850"/>
            </a:xfrm>
            <a:custGeom>
              <a:avLst/>
              <a:gdLst>
                <a:gd name="T0" fmla="*/ 5 w 5"/>
                <a:gd name="T1" fmla="*/ 9 h 9"/>
                <a:gd name="T2" fmla="*/ 0 w 5"/>
                <a:gd name="T3" fmla="*/ 9 h 9"/>
                <a:gd name="T4" fmla="*/ 0 w 5"/>
                <a:gd name="T5" fmla="*/ 7 h 9"/>
                <a:gd name="T6" fmla="*/ 0 w 5"/>
                <a:gd name="T7" fmla="*/ 7 h 9"/>
                <a:gd name="T8" fmla="*/ 1 w 5"/>
                <a:gd name="T9" fmla="*/ 5 h 9"/>
                <a:gd name="T10" fmla="*/ 1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0" y="9"/>
                    <a:pt x="0" y="9"/>
                    <a:pt x="0" y="9"/>
                  </a:cubicBezTo>
                  <a:cubicBezTo>
                    <a:pt x="0" y="7"/>
                    <a:pt x="0" y="7"/>
                    <a:pt x="0" y="7"/>
                  </a:cubicBezTo>
                  <a:cubicBezTo>
                    <a:pt x="0" y="7"/>
                    <a:pt x="0" y="7"/>
                    <a:pt x="0" y="7"/>
                  </a:cubicBezTo>
                  <a:cubicBezTo>
                    <a:pt x="0" y="6"/>
                    <a:pt x="1" y="6"/>
                    <a:pt x="1" y="5"/>
                  </a:cubicBezTo>
                  <a:cubicBezTo>
                    <a:pt x="1" y="0"/>
                    <a:pt x="1" y="0"/>
                    <a:pt x="1"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90">
              <a:extLst>
                <a:ext uri="{FF2B5EF4-FFF2-40B4-BE49-F238E27FC236}">
                  <a16:creationId xmlns:a16="http://schemas.microsoft.com/office/drawing/2014/main" xmlns="" id="{2B695A38-78D7-40CD-B149-A468E8816B37}"/>
                </a:ext>
              </a:extLst>
            </p:cNvPr>
            <p:cNvSpPr>
              <a:spLocks/>
            </p:cNvSpPr>
            <p:nvPr/>
          </p:nvSpPr>
          <p:spPr bwMode="auto">
            <a:xfrm>
              <a:off x="2150268" y="452437"/>
              <a:ext cx="63500" cy="77788"/>
            </a:xfrm>
            <a:custGeom>
              <a:avLst/>
              <a:gdLst>
                <a:gd name="T0" fmla="*/ 1 w 8"/>
                <a:gd name="T1" fmla="*/ 0 h 10"/>
                <a:gd name="T2" fmla="*/ 8 w 8"/>
                <a:gd name="T3" fmla="*/ 0 h 10"/>
                <a:gd name="T4" fmla="*/ 8 w 8"/>
                <a:gd name="T5" fmla="*/ 6 h 10"/>
                <a:gd name="T6" fmla="*/ 8 w 8"/>
                <a:gd name="T7" fmla="*/ 7 h 10"/>
                <a:gd name="T8" fmla="*/ 4 w 8"/>
                <a:gd name="T9" fmla="*/ 10 h 10"/>
                <a:gd name="T10" fmla="*/ 1 w 8"/>
                <a:gd name="T11" fmla="*/ 7 h 10"/>
                <a:gd name="T12" fmla="*/ 0 w 8"/>
                <a:gd name="T13" fmla="*/ 6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8" y="0"/>
                    <a:pt x="8" y="0"/>
                    <a:pt x="8" y="0"/>
                  </a:cubicBezTo>
                  <a:cubicBezTo>
                    <a:pt x="8" y="6"/>
                    <a:pt x="8" y="6"/>
                    <a:pt x="8" y="6"/>
                  </a:cubicBezTo>
                  <a:cubicBezTo>
                    <a:pt x="8" y="7"/>
                    <a:pt x="8" y="7"/>
                    <a:pt x="8" y="7"/>
                  </a:cubicBezTo>
                  <a:cubicBezTo>
                    <a:pt x="7" y="9"/>
                    <a:pt x="6" y="10"/>
                    <a:pt x="4" y="10"/>
                  </a:cubicBezTo>
                  <a:cubicBezTo>
                    <a:pt x="3" y="10"/>
                    <a:pt x="2" y="9"/>
                    <a:pt x="1" y="7"/>
                  </a:cubicBezTo>
                  <a:cubicBezTo>
                    <a:pt x="0"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591">
              <a:extLst>
                <a:ext uri="{FF2B5EF4-FFF2-40B4-BE49-F238E27FC236}">
                  <a16:creationId xmlns:a16="http://schemas.microsoft.com/office/drawing/2014/main" xmlns="" id="{56FDFFF3-1B07-46C9-875E-3947FB71D194}"/>
                </a:ext>
              </a:extLst>
            </p:cNvPr>
            <p:cNvSpPr>
              <a:spLocks/>
            </p:cNvSpPr>
            <p:nvPr/>
          </p:nvSpPr>
          <p:spPr bwMode="auto">
            <a:xfrm>
              <a:off x="2128043" y="366712"/>
              <a:ext cx="115887" cy="139700"/>
            </a:xfrm>
            <a:custGeom>
              <a:avLst/>
              <a:gdLst>
                <a:gd name="T0" fmla="*/ 7 w 15"/>
                <a:gd name="T1" fmla="*/ 18 h 18"/>
                <a:gd name="T2" fmla="*/ 3 w 15"/>
                <a:gd name="T3" fmla="*/ 16 h 18"/>
                <a:gd name="T4" fmla="*/ 0 w 15"/>
                <a:gd name="T5" fmla="*/ 10 h 18"/>
                <a:gd name="T6" fmla="*/ 0 w 15"/>
                <a:gd name="T7" fmla="*/ 10 h 18"/>
                <a:gd name="T8" fmla="*/ 0 w 15"/>
                <a:gd name="T9" fmla="*/ 10 h 18"/>
                <a:gd name="T10" fmla="*/ 0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1" y="14"/>
                    <a:pt x="0" y="12"/>
                    <a:pt x="0" y="10"/>
                  </a:cubicBezTo>
                  <a:cubicBezTo>
                    <a:pt x="0" y="10"/>
                    <a:pt x="0" y="10"/>
                    <a:pt x="0" y="10"/>
                  </a:cubicBezTo>
                  <a:cubicBezTo>
                    <a:pt x="0" y="10"/>
                    <a:pt x="0" y="10"/>
                    <a:pt x="0" y="10"/>
                  </a:cubicBezTo>
                  <a:cubicBezTo>
                    <a:pt x="0" y="10"/>
                    <a:pt x="0" y="9"/>
                    <a:pt x="0" y="9"/>
                  </a:cubicBezTo>
                  <a:cubicBezTo>
                    <a:pt x="0"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592">
              <a:extLst>
                <a:ext uri="{FF2B5EF4-FFF2-40B4-BE49-F238E27FC236}">
                  <a16:creationId xmlns:a16="http://schemas.microsoft.com/office/drawing/2014/main" xmlns="" id="{34D0F47C-0374-4B81-ABF7-35029CC9EF37}"/>
                </a:ext>
              </a:extLst>
            </p:cNvPr>
            <p:cNvSpPr>
              <a:spLocks/>
            </p:cNvSpPr>
            <p:nvPr/>
          </p:nvSpPr>
          <p:spPr bwMode="auto">
            <a:xfrm>
              <a:off x="2080418" y="522287"/>
              <a:ext cx="203200" cy="93663"/>
            </a:xfrm>
            <a:custGeom>
              <a:avLst/>
              <a:gdLst>
                <a:gd name="T0" fmla="*/ 14 w 26"/>
                <a:gd name="T1" fmla="*/ 2 h 12"/>
                <a:gd name="T2" fmla="*/ 12 w 26"/>
                <a:gd name="T3" fmla="*/ 2 h 12"/>
                <a:gd name="T4" fmla="*/ 9 w 26"/>
                <a:gd name="T5" fmla="*/ 0 h 12"/>
                <a:gd name="T6" fmla="*/ 8 w 26"/>
                <a:gd name="T7" fmla="*/ 1 h 12"/>
                <a:gd name="T8" fmla="*/ 0 w 26"/>
                <a:gd name="T9" fmla="*/ 6 h 12"/>
                <a:gd name="T10" fmla="*/ 0 w 26"/>
                <a:gd name="T11" fmla="*/ 10 h 12"/>
                <a:gd name="T12" fmla="*/ 3 w 26"/>
                <a:gd name="T13" fmla="*/ 12 h 12"/>
                <a:gd name="T14" fmla="*/ 7 w 26"/>
                <a:gd name="T15" fmla="*/ 12 h 12"/>
                <a:gd name="T16" fmla="*/ 12 w 26"/>
                <a:gd name="T17" fmla="*/ 12 h 12"/>
                <a:gd name="T18" fmla="*/ 15 w 26"/>
                <a:gd name="T19" fmla="*/ 12 h 12"/>
                <a:gd name="T20" fmla="*/ 19 w 26"/>
                <a:gd name="T21" fmla="*/ 12 h 12"/>
                <a:gd name="T22" fmla="*/ 24 w 26"/>
                <a:gd name="T23" fmla="*/ 12 h 12"/>
                <a:gd name="T24" fmla="*/ 26 w 26"/>
                <a:gd name="T25" fmla="*/ 10 h 12"/>
                <a:gd name="T26" fmla="*/ 26 w 26"/>
                <a:gd name="T27" fmla="*/ 6 h 12"/>
                <a:gd name="T28" fmla="*/ 19 w 26"/>
                <a:gd name="T29" fmla="*/ 1 h 12"/>
                <a:gd name="T30" fmla="*/ 18 w 26"/>
                <a:gd name="T31" fmla="*/ 0 h 12"/>
                <a:gd name="T32" fmla="*/ 14 w 26"/>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4" y="2"/>
                  </a:moveTo>
                  <a:cubicBezTo>
                    <a:pt x="12" y="2"/>
                    <a:pt x="12" y="2"/>
                    <a:pt x="12" y="2"/>
                  </a:cubicBezTo>
                  <a:cubicBezTo>
                    <a:pt x="9" y="0"/>
                    <a:pt x="9" y="0"/>
                    <a:pt x="9" y="0"/>
                  </a:cubicBezTo>
                  <a:cubicBezTo>
                    <a:pt x="8" y="1"/>
                    <a:pt x="8" y="1"/>
                    <a:pt x="8" y="1"/>
                  </a:cubicBezTo>
                  <a:cubicBezTo>
                    <a:pt x="4" y="1"/>
                    <a:pt x="0" y="3"/>
                    <a:pt x="0" y="6"/>
                  </a:cubicBezTo>
                  <a:cubicBezTo>
                    <a:pt x="0" y="7"/>
                    <a:pt x="0" y="9"/>
                    <a:pt x="0" y="10"/>
                  </a:cubicBezTo>
                  <a:cubicBezTo>
                    <a:pt x="0" y="11"/>
                    <a:pt x="1" y="12"/>
                    <a:pt x="3" y="12"/>
                  </a:cubicBezTo>
                  <a:cubicBezTo>
                    <a:pt x="7" y="12"/>
                    <a:pt x="7" y="12"/>
                    <a:pt x="7" y="12"/>
                  </a:cubicBezTo>
                  <a:cubicBezTo>
                    <a:pt x="12" y="12"/>
                    <a:pt x="12" y="12"/>
                    <a:pt x="12" y="12"/>
                  </a:cubicBezTo>
                  <a:cubicBezTo>
                    <a:pt x="15" y="12"/>
                    <a:pt x="15" y="12"/>
                    <a:pt x="15" y="12"/>
                  </a:cubicBezTo>
                  <a:cubicBezTo>
                    <a:pt x="19" y="12"/>
                    <a:pt x="19" y="12"/>
                    <a:pt x="19" y="12"/>
                  </a:cubicBezTo>
                  <a:cubicBezTo>
                    <a:pt x="24" y="12"/>
                    <a:pt x="24" y="12"/>
                    <a:pt x="24" y="12"/>
                  </a:cubicBezTo>
                  <a:cubicBezTo>
                    <a:pt x="25" y="12"/>
                    <a:pt x="26" y="11"/>
                    <a:pt x="26" y="10"/>
                  </a:cubicBezTo>
                  <a:cubicBezTo>
                    <a:pt x="26" y="6"/>
                    <a:pt x="26" y="6"/>
                    <a:pt x="26" y="6"/>
                  </a:cubicBezTo>
                  <a:cubicBezTo>
                    <a:pt x="26" y="3"/>
                    <a:pt x="23" y="1"/>
                    <a:pt x="19" y="1"/>
                  </a:cubicBezTo>
                  <a:cubicBezTo>
                    <a:pt x="18" y="0"/>
                    <a:pt x="18" y="0"/>
                    <a:pt x="18"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593">
              <a:extLst>
                <a:ext uri="{FF2B5EF4-FFF2-40B4-BE49-F238E27FC236}">
                  <a16:creationId xmlns:a16="http://schemas.microsoft.com/office/drawing/2014/main" xmlns="" id="{F0D51BC7-26CB-463D-9ED3-AC8B15ADA538}"/>
                </a:ext>
              </a:extLst>
            </p:cNvPr>
            <p:cNvSpPr>
              <a:spLocks/>
            </p:cNvSpPr>
            <p:nvPr/>
          </p:nvSpPr>
          <p:spPr bwMode="auto">
            <a:xfrm>
              <a:off x="2143918" y="522287"/>
              <a:ext cx="84137" cy="93663"/>
            </a:xfrm>
            <a:custGeom>
              <a:avLst/>
              <a:gdLst>
                <a:gd name="T0" fmla="*/ 29 w 53"/>
                <a:gd name="T1" fmla="*/ 10 h 59"/>
                <a:gd name="T2" fmla="*/ 19 w 53"/>
                <a:gd name="T3" fmla="*/ 10 h 59"/>
                <a:gd name="T4" fmla="*/ 4 w 53"/>
                <a:gd name="T5" fmla="*/ 0 h 59"/>
                <a:gd name="T6" fmla="*/ 0 w 53"/>
                <a:gd name="T7" fmla="*/ 5 h 59"/>
                <a:gd name="T8" fmla="*/ 29 w 53"/>
                <a:gd name="T9" fmla="*/ 34 h 59"/>
                <a:gd name="T10" fmla="*/ 34 w 53"/>
                <a:gd name="T11" fmla="*/ 59 h 59"/>
                <a:gd name="T12" fmla="*/ 34 w 53"/>
                <a:gd name="T13" fmla="*/ 59 h 59"/>
                <a:gd name="T14" fmla="*/ 29 w 53"/>
                <a:gd name="T15" fmla="*/ 29 h 59"/>
                <a:gd name="T16" fmla="*/ 53 w 53"/>
                <a:gd name="T17" fmla="*/ 5 h 59"/>
                <a:gd name="T18" fmla="*/ 53 w 53"/>
                <a:gd name="T19" fmla="*/ 5 h 59"/>
                <a:gd name="T20" fmla="*/ 48 w 53"/>
                <a:gd name="T21" fmla="*/ 0 h 59"/>
                <a:gd name="T22" fmla="*/ 29 w 53"/>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9">
                  <a:moveTo>
                    <a:pt x="29" y="10"/>
                  </a:moveTo>
                  <a:lnTo>
                    <a:pt x="19" y="10"/>
                  </a:lnTo>
                  <a:lnTo>
                    <a:pt x="4" y="0"/>
                  </a:lnTo>
                  <a:lnTo>
                    <a:pt x="0" y="5"/>
                  </a:lnTo>
                  <a:lnTo>
                    <a:pt x="29" y="34"/>
                  </a:lnTo>
                  <a:lnTo>
                    <a:pt x="34" y="59"/>
                  </a:lnTo>
                  <a:lnTo>
                    <a:pt x="34" y="59"/>
                  </a:lnTo>
                  <a:lnTo>
                    <a:pt x="29" y="29"/>
                  </a:lnTo>
                  <a:lnTo>
                    <a:pt x="53" y="5"/>
                  </a:lnTo>
                  <a:lnTo>
                    <a:pt x="53" y="5"/>
                  </a:lnTo>
                  <a:lnTo>
                    <a:pt x="48" y="0"/>
                  </a:lnTo>
                  <a:lnTo>
                    <a:pt x="29"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594">
              <a:extLst>
                <a:ext uri="{FF2B5EF4-FFF2-40B4-BE49-F238E27FC236}">
                  <a16:creationId xmlns:a16="http://schemas.microsoft.com/office/drawing/2014/main" xmlns="" id="{B2312F0E-314A-4A75-B10E-0884277CA7BF}"/>
                </a:ext>
              </a:extLst>
            </p:cNvPr>
            <p:cNvSpPr>
              <a:spLocks/>
            </p:cNvSpPr>
            <p:nvPr/>
          </p:nvSpPr>
          <p:spPr bwMode="auto">
            <a:xfrm>
              <a:off x="2135981"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2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2" y="4"/>
                    <a:pt x="12" y="4"/>
                    <a:pt x="12" y="3"/>
                  </a:cubicBezTo>
                  <a:cubicBezTo>
                    <a:pt x="12" y="2"/>
                    <a:pt x="12" y="2"/>
                    <a:pt x="12" y="1"/>
                  </a:cubicBezTo>
                  <a:cubicBezTo>
                    <a:pt x="11" y="0"/>
                    <a:pt x="10" y="1"/>
                    <a:pt x="9" y="1"/>
                  </a:cubicBezTo>
                  <a:cubicBezTo>
                    <a:pt x="8" y="1"/>
                    <a:pt x="7"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595">
              <a:extLst>
                <a:ext uri="{FF2B5EF4-FFF2-40B4-BE49-F238E27FC236}">
                  <a16:creationId xmlns:a16="http://schemas.microsoft.com/office/drawing/2014/main" xmlns="" id="{E3B38D01-8589-42DB-94E0-C6BEF13DE464}"/>
                </a:ext>
              </a:extLst>
            </p:cNvPr>
            <p:cNvSpPr>
              <a:spLocks/>
            </p:cNvSpPr>
            <p:nvPr/>
          </p:nvSpPr>
          <p:spPr bwMode="auto">
            <a:xfrm>
              <a:off x="2135981" y="398462"/>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596">
              <a:extLst>
                <a:ext uri="{FF2B5EF4-FFF2-40B4-BE49-F238E27FC236}">
                  <a16:creationId xmlns:a16="http://schemas.microsoft.com/office/drawing/2014/main" xmlns="" id="{68F9A879-448F-494F-A9D3-4F9D086544DB}"/>
                </a:ext>
              </a:extLst>
            </p:cNvPr>
            <p:cNvSpPr>
              <a:spLocks/>
            </p:cNvSpPr>
            <p:nvPr/>
          </p:nvSpPr>
          <p:spPr bwMode="auto">
            <a:xfrm>
              <a:off x="2174081" y="538162"/>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2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2" y="7"/>
                    <a:pt x="2" y="5"/>
                    <a:pt x="2" y="3"/>
                  </a:cubicBez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0"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597">
              <a:extLst>
                <a:ext uri="{FF2B5EF4-FFF2-40B4-BE49-F238E27FC236}">
                  <a16:creationId xmlns:a16="http://schemas.microsoft.com/office/drawing/2014/main" xmlns="" id="{33E252BB-5B24-4A80-9F99-C01641745BBA}"/>
                </a:ext>
              </a:extLst>
            </p:cNvPr>
            <p:cNvSpPr>
              <a:spLocks/>
            </p:cNvSpPr>
            <p:nvPr/>
          </p:nvSpPr>
          <p:spPr bwMode="auto">
            <a:xfrm>
              <a:off x="2174081" y="538162"/>
              <a:ext cx="23812" cy="38100"/>
            </a:xfrm>
            <a:custGeom>
              <a:avLst/>
              <a:gdLst>
                <a:gd name="T0" fmla="*/ 2 w 3"/>
                <a:gd name="T1" fmla="*/ 3 h 5"/>
                <a:gd name="T2" fmla="*/ 2 w 3"/>
                <a:gd name="T3" fmla="*/ 3 h 5"/>
                <a:gd name="T4" fmla="*/ 3 w 3"/>
                <a:gd name="T5" fmla="*/ 1 h 5"/>
                <a:gd name="T6" fmla="*/ 3 w 3"/>
                <a:gd name="T7" fmla="*/ 0 h 5"/>
                <a:gd name="T8" fmla="*/ 2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598">
              <a:extLst>
                <a:ext uri="{FF2B5EF4-FFF2-40B4-BE49-F238E27FC236}">
                  <a16:creationId xmlns:a16="http://schemas.microsoft.com/office/drawing/2014/main" xmlns="" id="{DE33B75C-66A8-4227-AEC0-CB6530B230C7}"/>
                </a:ext>
              </a:extLst>
            </p:cNvPr>
            <p:cNvSpPr>
              <a:spLocks/>
            </p:cNvSpPr>
            <p:nvPr/>
          </p:nvSpPr>
          <p:spPr bwMode="auto">
            <a:xfrm>
              <a:off x="2143918" y="522287"/>
              <a:ext cx="38100" cy="38100"/>
            </a:xfrm>
            <a:custGeom>
              <a:avLst/>
              <a:gdLst>
                <a:gd name="T0" fmla="*/ 24 w 24"/>
                <a:gd name="T1" fmla="*/ 10 h 24"/>
                <a:gd name="T2" fmla="*/ 4 w 24"/>
                <a:gd name="T3" fmla="*/ 0 h 24"/>
                <a:gd name="T4" fmla="*/ 0 w 24"/>
                <a:gd name="T5" fmla="*/ 5 h 24"/>
                <a:gd name="T6" fmla="*/ 19 w 24"/>
                <a:gd name="T7" fmla="*/ 24 h 24"/>
                <a:gd name="T8" fmla="*/ 24 w 24"/>
                <a:gd name="T9" fmla="*/ 10 h 24"/>
              </a:gdLst>
              <a:ahLst/>
              <a:cxnLst>
                <a:cxn ang="0">
                  <a:pos x="T0" y="T1"/>
                </a:cxn>
                <a:cxn ang="0">
                  <a:pos x="T2" y="T3"/>
                </a:cxn>
                <a:cxn ang="0">
                  <a:pos x="T4" y="T5"/>
                </a:cxn>
                <a:cxn ang="0">
                  <a:pos x="T6" y="T7"/>
                </a:cxn>
                <a:cxn ang="0">
                  <a:pos x="T8" y="T9"/>
                </a:cxn>
              </a:cxnLst>
              <a:rect l="0" t="0" r="r" b="b"/>
              <a:pathLst>
                <a:path w="24" h="24">
                  <a:moveTo>
                    <a:pt x="24" y="10"/>
                  </a:moveTo>
                  <a:lnTo>
                    <a:pt x="4" y="0"/>
                  </a:lnTo>
                  <a:lnTo>
                    <a:pt x="0" y="5"/>
                  </a:lnTo>
                  <a:lnTo>
                    <a:pt x="19" y="24"/>
                  </a:lnTo>
                  <a:lnTo>
                    <a:pt x="24"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599">
              <a:extLst>
                <a:ext uri="{FF2B5EF4-FFF2-40B4-BE49-F238E27FC236}">
                  <a16:creationId xmlns:a16="http://schemas.microsoft.com/office/drawing/2014/main" xmlns="" id="{7B20A1D6-51B2-43FA-88ED-3A2DD8C018AE}"/>
                </a:ext>
              </a:extLst>
            </p:cNvPr>
            <p:cNvSpPr>
              <a:spLocks/>
            </p:cNvSpPr>
            <p:nvPr/>
          </p:nvSpPr>
          <p:spPr bwMode="auto">
            <a:xfrm>
              <a:off x="2182018" y="522287"/>
              <a:ext cx="46037" cy="38100"/>
            </a:xfrm>
            <a:custGeom>
              <a:avLst/>
              <a:gdLst>
                <a:gd name="T0" fmla="*/ 0 w 29"/>
                <a:gd name="T1" fmla="*/ 10 h 24"/>
                <a:gd name="T2" fmla="*/ 24 w 29"/>
                <a:gd name="T3" fmla="*/ 0 h 24"/>
                <a:gd name="T4" fmla="*/ 29 w 29"/>
                <a:gd name="T5" fmla="*/ 5 h 24"/>
                <a:gd name="T6" fmla="*/ 10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lnTo>
                    <a:pt x="24" y="0"/>
                  </a:lnTo>
                  <a:lnTo>
                    <a:pt x="29" y="5"/>
                  </a:lnTo>
                  <a:lnTo>
                    <a:pt x="10"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600">
              <a:extLst>
                <a:ext uri="{FF2B5EF4-FFF2-40B4-BE49-F238E27FC236}">
                  <a16:creationId xmlns:a16="http://schemas.microsoft.com/office/drawing/2014/main" xmlns="" id="{DAD33594-8929-4B7C-9839-2B4B3EB1E115}"/>
                </a:ext>
              </a:extLst>
            </p:cNvPr>
            <p:cNvSpPr>
              <a:spLocks/>
            </p:cNvSpPr>
            <p:nvPr/>
          </p:nvSpPr>
          <p:spPr bwMode="auto">
            <a:xfrm>
              <a:off x="1847056" y="452437"/>
              <a:ext cx="85725"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1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1" y="12"/>
                    <a:pt x="1" y="12"/>
                    <a:pt x="1" y="12"/>
                  </a:cubicBezTo>
                  <a:cubicBezTo>
                    <a:pt x="0" y="10"/>
                    <a:pt x="0" y="10"/>
                    <a:pt x="0" y="10"/>
                  </a:cubicBezTo>
                  <a:cubicBezTo>
                    <a:pt x="0" y="10"/>
                    <a:pt x="0" y="10"/>
                    <a:pt x="0" y="10"/>
                  </a:cubicBezTo>
                  <a:cubicBezTo>
                    <a:pt x="1"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601">
              <a:extLst>
                <a:ext uri="{FF2B5EF4-FFF2-40B4-BE49-F238E27FC236}">
                  <a16:creationId xmlns:a16="http://schemas.microsoft.com/office/drawing/2014/main" xmlns="" id="{EAAA6C55-222F-41F9-A59B-97AF1D38C4A7}"/>
                </a:ext>
              </a:extLst>
            </p:cNvPr>
            <p:cNvSpPr>
              <a:spLocks/>
            </p:cNvSpPr>
            <p:nvPr/>
          </p:nvSpPr>
          <p:spPr bwMode="auto">
            <a:xfrm>
              <a:off x="1847056" y="476250"/>
              <a:ext cx="39687" cy="69850"/>
            </a:xfrm>
            <a:custGeom>
              <a:avLst/>
              <a:gdLst>
                <a:gd name="T0" fmla="*/ 5 w 5"/>
                <a:gd name="T1" fmla="*/ 9 h 9"/>
                <a:gd name="T2" fmla="*/ 1 w 5"/>
                <a:gd name="T3" fmla="*/ 9 h 9"/>
                <a:gd name="T4" fmla="*/ 0 w 5"/>
                <a:gd name="T5" fmla="*/ 7 h 9"/>
                <a:gd name="T6" fmla="*/ 0 w 5"/>
                <a:gd name="T7" fmla="*/ 7 h 9"/>
                <a:gd name="T8" fmla="*/ 1 w 5"/>
                <a:gd name="T9" fmla="*/ 5 h 9"/>
                <a:gd name="T10" fmla="*/ 2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1" y="9"/>
                    <a:pt x="1" y="9"/>
                    <a:pt x="1" y="9"/>
                  </a:cubicBezTo>
                  <a:cubicBezTo>
                    <a:pt x="0" y="7"/>
                    <a:pt x="0" y="7"/>
                    <a:pt x="0" y="7"/>
                  </a:cubicBezTo>
                  <a:cubicBezTo>
                    <a:pt x="0" y="7"/>
                    <a:pt x="0" y="7"/>
                    <a:pt x="0" y="7"/>
                  </a:cubicBezTo>
                  <a:cubicBezTo>
                    <a:pt x="1" y="6"/>
                    <a:pt x="1" y="6"/>
                    <a:pt x="1" y="5"/>
                  </a:cubicBezTo>
                  <a:cubicBezTo>
                    <a:pt x="2" y="0"/>
                    <a:pt x="2" y="0"/>
                    <a:pt x="2"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602">
              <a:extLst>
                <a:ext uri="{FF2B5EF4-FFF2-40B4-BE49-F238E27FC236}">
                  <a16:creationId xmlns:a16="http://schemas.microsoft.com/office/drawing/2014/main" xmlns="" id="{9ED34E6B-FE57-4E8F-A127-BD2CF2B2FE9F}"/>
                </a:ext>
              </a:extLst>
            </p:cNvPr>
            <p:cNvSpPr>
              <a:spLocks/>
            </p:cNvSpPr>
            <p:nvPr/>
          </p:nvSpPr>
          <p:spPr bwMode="auto">
            <a:xfrm>
              <a:off x="1854993" y="452437"/>
              <a:ext cx="69850" cy="77788"/>
            </a:xfrm>
            <a:custGeom>
              <a:avLst/>
              <a:gdLst>
                <a:gd name="T0" fmla="*/ 1 w 9"/>
                <a:gd name="T1" fmla="*/ 0 h 10"/>
                <a:gd name="T2" fmla="*/ 8 w 9"/>
                <a:gd name="T3" fmla="*/ 0 h 10"/>
                <a:gd name="T4" fmla="*/ 9 w 9"/>
                <a:gd name="T5" fmla="*/ 6 h 10"/>
                <a:gd name="T6" fmla="*/ 8 w 9"/>
                <a:gd name="T7" fmla="*/ 7 h 10"/>
                <a:gd name="T8" fmla="*/ 4 w 9"/>
                <a:gd name="T9" fmla="*/ 10 h 10"/>
                <a:gd name="T10" fmla="*/ 1 w 9"/>
                <a:gd name="T11" fmla="*/ 7 h 10"/>
                <a:gd name="T12" fmla="*/ 0 w 9"/>
                <a:gd name="T13" fmla="*/ 6 h 10"/>
                <a:gd name="T14" fmla="*/ 1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1" y="0"/>
                  </a:moveTo>
                  <a:cubicBezTo>
                    <a:pt x="8" y="0"/>
                    <a:pt x="8" y="0"/>
                    <a:pt x="8" y="0"/>
                  </a:cubicBezTo>
                  <a:cubicBezTo>
                    <a:pt x="9" y="6"/>
                    <a:pt x="9" y="6"/>
                    <a:pt x="9" y="6"/>
                  </a:cubicBezTo>
                  <a:cubicBezTo>
                    <a:pt x="9" y="7"/>
                    <a:pt x="8" y="7"/>
                    <a:pt x="8" y="7"/>
                  </a:cubicBezTo>
                  <a:cubicBezTo>
                    <a:pt x="7" y="9"/>
                    <a:pt x="6" y="10"/>
                    <a:pt x="4" y="10"/>
                  </a:cubicBezTo>
                  <a:cubicBezTo>
                    <a:pt x="3" y="10"/>
                    <a:pt x="2" y="9"/>
                    <a:pt x="1" y="7"/>
                  </a:cubicBezTo>
                  <a:cubicBezTo>
                    <a:pt x="1"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603">
              <a:extLst>
                <a:ext uri="{FF2B5EF4-FFF2-40B4-BE49-F238E27FC236}">
                  <a16:creationId xmlns:a16="http://schemas.microsoft.com/office/drawing/2014/main" xmlns="" id="{273378F4-F532-47FF-8C19-BBAD8E291F21}"/>
                </a:ext>
              </a:extLst>
            </p:cNvPr>
            <p:cNvSpPr>
              <a:spLocks/>
            </p:cNvSpPr>
            <p:nvPr/>
          </p:nvSpPr>
          <p:spPr bwMode="auto">
            <a:xfrm>
              <a:off x="1832768" y="366712"/>
              <a:ext cx="115887" cy="139700"/>
            </a:xfrm>
            <a:custGeom>
              <a:avLst/>
              <a:gdLst>
                <a:gd name="T0" fmla="*/ 7 w 15"/>
                <a:gd name="T1" fmla="*/ 18 h 18"/>
                <a:gd name="T2" fmla="*/ 3 w 15"/>
                <a:gd name="T3" fmla="*/ 16 h 18"/>
                <a:gd name="T4" fmla="*/ 1 w 15"/>
                <a:gd name="T5" fmla="*/ 10 h 18"/>
                <a:gd name="T6" fmla="*/ 1 w 15"/>
                <a:gd name="T7" fmla="*/ 10 h 18"/>
                <a:gd name="T8" fmla="*/ 1 w 15"/>
                <a:gd name="T9" fmla="*/ 10 h 18"/>
                <a:gd name="T10" fmla="*/ 1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2" y="14"/>
                    <a:pt x="1" y="12"/>
                    <a:pt x="1" y="10"/>
                  </a:cubicBezTo>
                  <a:cubicBezTo>
                    <a:pt x="1" y="10"/>
                    <a:pt x="1" y="10"/>
                    <a:pt x="1" y="10"/>
                  </a:cubicBezTo>
                  <a:cubicBezTo>
                    <a:pt x="1" y="10"/>
                    <a:pt x="1" y="10"/>
                    <a:pt x="1" y="10"/>
                  </a:cubicBezTo>
                  <a:cubicBezTo>
                    <a:pt x="1" y="10"/>
                    <a:pt x="1" y="9"/>
                    <a:pt x="1" y="9"/>
                  </a:cubicBezTo>
                  <a:cubicBezTo>
                    <a:pt x="1"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604">
              <a:extLst>
                <a:ext uri="{FF2B5EF4-FFF2-40B4-BE49-F238E27FC236}">
                  <a16:creationId xmlns:a16="http://schemas.microsoft.com/office/drawing/2014/main" xmlns="" id="{1045D74F-4C98-4321-8B81-293E778F5264}"/>
                </a:ext>
              </a:extLst>
            </p:cNvPr>
            <p:cNvSpPr>
              <a:spLocks/>
            </p:cNvSpPr>
            <p:nvPr/>
          </p:nvSpPr>
          <p:spPr bwMode="auto">
            <a:xfrm>
              <a:off x="1793081" y="522287"/>
              <a:ext cx="195262" cy="93663"/>
            </a:xfrm>
            <a:custGeom>
              <a:avLst/>
              <a:gdLst>
                <a:gd name="T0" fmla="*/ 14 w 25"/>
                <a:gd name="T1" fmla="*/ 2 h 12"/>
                <a:gd name="T2" fmla="*/ 11 w 25"/>
                <a:gd name="T3" fmla="*/ 2 h 12"/>
                <a:gd name="T4" fmla="*/ 8 w 25"/>
                <a:gd name="T5" fmla="*/ 0 h 12"/>
                <a:gd name="T6" fmla="*/ 7 w 25"/>
                <a:gd name="T7" fmla="*/ 1 h 12"/>
                <a:gd name="T8" fmla="*/ 0 w 25"/>
                <a:gd name="T9" fmla="*/ 6 h 12"/>
                <a:gd name="T10" fmla="*/ 0 w 25"/>
                <a:gd name="T11" fmla="*/ 10 h 12"/>
                <a:gd name="T12" fmla="*/ 2 w 25"/>
                <a:gd name="T13" fmla="*/ 12 h 12"/>
                <a:gd name="T14" fmla="*/ 6 w 25"/>
                <a:gd name="T15" fmla="*/ 12 h 12"/>
                <a:gd name="T16" fmla="*/ 11 w 25"/>
                <a:gd name="T17" fmla="*/ 12 h 12"/>
                <a:gd name="T18" fmla="*/ 14 w 25"/>
                <a:gd name="T19" fmla="*/ 12 h 12"/>
                <a:gd name="T20" fmla="*/ 19 w 25"/>
                <a:gd name="T21" fmla="*/ 12 h 12"/>
                <a:gd name="T22" fmla="*/ 23 w 25"/>
                <a:gd name="T23" fmla="*/ 12 h 12"/>
                <a:gd name="T24" fmla="*/ 25 w 25"/>
                <a:gd name="T25" fmla="*/ 10 h 12"/>
                <a:gd name="T26" fmla="*/ 25 w 25"/>
                <a:gd name="T27" fmla="*/ 6 h 12"/>
                <a:gd name="T28" fmla="*/ 18 w 25"/>
                <a:gd name="T29" fmla="*/ 1 h 12"/>
                <a:gd name="T30" fmla="*/ 17 w 25"/>
                <a:gd name="T31" fmla="*/ 0 h 12"/>
                <a:gd name="T32" fmla="*/ 14 w 25"/>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2">
                  <a:moveTo>
                    <a:pt x="14" y="2"/>
                  </a:moveTo>
                  <a:cubicBezTo>
                    <a:pt x="11" y="2"/>
                    <a:pt x="11" y="2"/>
                    <a:pt x="11" y="2"/>
                  </a:cubicBezTo>
                  <a:cubicBezTo>
                    <a:pt x="8" y="0"/>
                    <a:pt x="8" y="0"/>
                    <a:pt x="8" y="0"/>
                  </a:cubicBezTo>
                  <a:cubicBezTo>
                    <a:pt x="7" y="1"/>
                    <a:pt x="7" y="1"/>
                    <a:pt x="7" y="1"/>
                  </a:cubicBezTo>
                  <a:cubicBezTo>
                    <a:pt x="3" y="1"/>
                    <a:pt x="0" y="3"/>
                    <a:pt x="0" y="6"/>
                  </a:cubicBezTo>
                  <a:cubicBezTo>
                    <a:pt x="0" y="7"/>
                    <a:pt x="0" y="9"/>
                    <a:pt x="0" y="10"/>
                  </a:cubicBezTo>
                  <a:cubicBezTo>
                    <a:pt x="0" y="11"/>
                    <a:pt x="1" y="12"/>
                    <a:pt x="2" y="12"/>
                  </a:cubicBezTo>
                  <a:cubicBezTo>
                    <a:pt x="6" y="12"/>
                    <a:pt x="6" y="12"/>
                    <a:pt x="6" y="12"/>
                  </a:cubicBezTo>
                  <a:cubicBezTo>
                    <a:pt x="11" y="12"/>
                    <a:pt x="11" y="12"/>
                    <a:pt x="11" y="12"/>
                  </a:cubicBezTo>
                  <a:cubicBezTo>
                    <a:pt x="14" y="12"/>
                    <a:pt x="14" y="12"/>
                    <a:pt x="14" y="12"/>
                  </a:cubicBezTo>
                  <a:cubicBezTo>
                    <a:pt x="19" y="12"/>
                    <a:pt x="19" y="12"/>
                    <a:pt x="19" y="12"/>
                  </a:cubicBezTo>
                  <a:cubicBezTo>
                    <a:pt x="23" y="12"/>
                    <a:pt x="23" y="12"/>
                    <a:pt x="23" y="12"/>
                  </a:cubicBezTo>
                  <a:cubicBezTo>
                    <a:pt x="24" y="12"/>
                    <a:pt x="25" y="11"/>
                    <a:pt x="25" y="10"/>
                  </a:cubicBezTo>
                  <a:cubicBezTo>
                    <a:pt x="25" y="6"/>
                    <a:pt x="25" y="6"/>
                    <a:pt x="25" y="6"/>
                  </a:cubicBezTo>
                  <a:cubicBezTo>
                    <a:pt x="25" y="3"/>
                    <a:pt x="22" y="1"/>
                    <a:pt x="18" y="1"/>
                  </a:cubicBezTo>
                  <a:cubicBezTo>
                    <a:pt x="17" y="0"/>
                    <a:pt x="17" y="0"/>
                    <a:pt x="17"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605">
              <a:extLst>
                <a:ext uri="{FF2B5EF4-FFF2-40B4-BE49-F238E27FC236}">
                  <a16:creationId xmlns:a16="http://schemas.microsoft.com/office/drawing/2014/main" xmlns="" id="{A79B9385-470C-422F-9839-548B2785CF45}"/>
                </a:ext>
              </a:extLst>
            </p:cNvPr>
            <p:cNvSpPr>
              <a:spLocks/>
            </p:cNvSpPr>
            <p:nvPr/>
          </p:nvSpPr>
          <p:spPr bwMode="auto">
            <a:xfrm>
              <a:off x="1847056" y="522287"/>
              <a:ext cx="93662" cy="93663"/>
            </a:xfrm>
            <a:custGeom>
              <a:avLst/>
              <a:gdLst>
                <a:gd name="T0" fmla="*/ 35 w 59"/>
                <a:gd name="T1" fmla="*/ 10 h 59"/>
                <a:gd name="T2" fmla="*/ 20 w 59"/>
                <a:gd name="T3" fmla="*/ 10 h 59"/>
                <a:gd name="T4" fmla="*/ 5 w 59"/>
                <a:gd name="T5" fmla="*/ 0 h 59"/>
                <a:gd name="T6" fmla="*/ 0 w 59"/>
                <a:gd name="T7" fmla="*/ 5 h 59"/>
                <a:gd name="T8" fmla="*/ 30 w 59"/>
                <a:gd name="T9" fmla="*/ 34 h 59"/>
                <a:gd name="T10" fmla="*/ 35 w 59"/>
                <a:gd name="T11" fmla="*/ 59 h 59"/>
                <a:gd name="T12" fmla="*/ 35 w 59"/>
                <a:gd name="T13" fmla="*/ 59 h 59"/>
                <a:gd name="T14" fmla="*/ 35 w 59"/>
                <a:gd name="T15" fmla="*/ 29 h 59"/>
                <a:gd name="T16" fmla="*/ 59 w 59"/>
                <a:gd name="T17" fmla="*/ 5 h 59"/>
                <a:gd name="T18" fmla="*/ 54 w 59"/>
                <a:gd name="T19" fmla="*/ 5 h 59"/>
                <a:gd name="T20" fmla="*/ 49 w 59"/>
                <a:gd name="T21" fmla="*/ 0 h 59"/>
                <a:gd name="T22" fmla="*/ 35 w 59"/>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35" y="10"/>
                  </a:moveTo>
                  <a:lnTo>
                    <a:pt x="20" y="10"/>
                  </a:lnTo>
                  <a:lnTo>
                    <a:pt x="5" y="0"/>
                  </a:lnTo>
                  <a:lnTo>
                    <a:pt x="0" y="5"/>
                  </a:lnTo>
                  <a:lnTo>
                    <a:pt x="30" y="34"/>
                  </a:lnTo>
                  <a:lnTo>
                    <a:pt x="35" y="59"/>
                  </a:lnTo>
                  <a:lnTo>
                    <a:pt x="35" y="59"/>
                  </a:lnTo>
                  <a:lnTo>
                    <a:pt x="35" y="29"/>
                  </a:lnTo>
                  <a:lnTo>
                    <a:pt x="59" y="5"/>
                  </a:lnTo>
                  <a:lnTo>
                    <a:pt x="54" y="5"/>
                  </a:lnTo>
                  <a:lnTo>
                    <a:pt x="49" y="0"/>
                  </a:lnTo>
                  <a:lnTo>
                    <a:pt x="35"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Freeform 606">
              <a:extLst>
                <a:ext uri="{FF2B5EF4-FFF2-40B4-BE49-F238E27FC236}">
                  <a16:creationId xmlns:a16="http://schemas.microsoft.com/office/drawing/2014/main" xmlns="" id="{22E04016-C64A-4A7D-9150-8B4015A64A78}"/>
                </a:ext>
              </a:extLst>
            </p:cNvPr>
            <p:cNvSpPr>
              <a:spLocks/>
            </p:cNvSpPr>
            <p:nvPr/>
          </p:nvSpPr>
          <p:spPr bwMode="auto">
            <a:xfrm>
              <a:off x="1840706"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3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3" y="4"/>
                    <a:pt x="13" y="4"/>
                    <a:pt x="13" y="3"/>
                  </a:cubicBezTo>
                  <a:cubicBezTo>
                    <a:pt x="13" y="2"/>
                    <a:pt x="13" y="2"/>
                    <a:pt x="12" y="1"/>
                  </a:cubicBezTo>
                  <a:cubicBezTo>
                    <a:pt x="11" y="0"/>
                    <a:pt x="10" y="1"/>
                    <a:pt x="9" y="1"/>
                  </a:cubicBezTo>
                  <a:cubicBezTo>
                    <a:pt x="8" y="1"/>
                    <a:pt x="7"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608">
              <a:extLst>
                <a:ext uri="{FF2B5EF4-FFF2-40B4-BE49-F238E27FC236}">
                  <a16:creationId xmlns:a16="http://schemas.microsoft.com/office/drawing/2014/main" xmlns="" id="{429A3F89-A65B-4AB6-A582-A4268E03FAA3}"/>
                </a:ext>
              </a:extLst>
            </p:cNvPr>
            <p:cNvSpPr>
              <a:spLocks/>
            </p:cNvSpPr>
            <p:nvPr/>
          </p:nvSpPr>
          <p:spPr bwMode="auto">
            <a:xfrm>
              <a:off x="1840706" y="398463"/>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609">
              <a:extLst>
                <a:ext uri="{FF2B5EF4-FFF2-40B4-BE49-F238E27FC236}">
                  <a16:creationId xmlns:a16="http://schemas.microsoft.com/office/drawing/2014/main" xmlns="" id="{66B2CCB8-B32F-42D6-AD3F-C22ED70C4017}"/>
                </a:ext>
              </a:extLst>
            </p:cNvPr>
            <p:cNvSpPr>
              <a:spLocks/>
            </p:cNvSpPr>
            <p:nvPr/>
          </p:nvSpPr>
          <p:spPr bwMode="auto">
            <a:xfrm>
              <a:off x="1878806" y="538163"/>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3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3" y="7"/>
                    <a:pt x="2" y="5"/>
                    <a:pt x="2" y="3"/>
                  </a:cubicBez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Freeform 610">
              <a:extLst>
                <a:ext uri="{FF2B5EF4-FFF2-40B4-BE49-F238E27FC236}">
                  <a16:creationId xmlns:a16="http://schemas.microsoft.com/office/drawing/2014/main" xmlns="" id="{BF12B803-9FC6-44EA-BE31-00F241204970}"/>
                </a:ext>
              </a:extLst>
            </p:cNvPr>
            <p:cNvSpPr>
              <a:spLocks/>
            </p:cNvSpPr>
            <p:nvPr/>
          </p:nvSpPr>
          <p:spPr bwMode="auto">
            <a:xfrm>
              <a:off x="1878806" y="538163"/>
              <a:ext cx="23812" cy="38100"/>
            </a:xfrm>
            <a:custGeom>
              <a:avLst/>
              <a:gdLst>
                <a:gd name="T0" fmla="*/ 2 w 3"/>
                <a:gd name="T1" fmla="*/ 3 h 5"/>
                <a:gd name="T2" fmla="*/ 2 w 3"/>
                <a:gd name="T3" fmla="*/ 3 h 5"/>
                <a:gd name="T4" fmla="*/ 3 w 3"/>
                <a:gd name="T5" fmla="*/ 1 h 5"/>
                <a:gd name="T6" fmla="*/ 3 w 3"/>
                <a:gd name="T7" fmla="*/ 0 h 5"/>
                <a:gd name="T8" fmla="*/ 3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Freeform 611">
              <a:extLst>
                <a:ext uri="{FF2B5EF4-FFF2-40B4-BE49-F238E27FC236}">
                  <a16:creationId xmlns:a16="http://schemas.microsoft.com/office/drawing/2014/main" xmlns="" id="{44384A99-C1D2-4B54-98EC-86E8AA4A604E}"/>
                </a:ext>
              </a:extLst>
            </p:cNvPr>
            <p:cNvSpPr>
              <a:spLocks/>
            </p:cNvSpPr>
            <p:nvPr/>
          </p:nvSpPr>
          <p:spPr bwMode="auto">
            <a:xfrm>
              <a:off x="1847056" y="522288"/>
              <a:ext cx="47625" cy="38100"/>
            </a:xfrm>
            <a:custGeom>
              <a:avLst/>
              <a:gdLst>
                <a:gd name="T0" fmla="*/ 30 w 30"/>
                <a:gd name="T1" fmla="*/ 10 h 24"/>
                <a:gd name="T2" fmla="*/ 5 w 30"/>
                <a:gd name="T3" fmla="*/ 0 h 24"/>
                <a:gd name="T4" fmla="*/ 0 w 30"/>
                <a:gd name="T5" fmla="*/ 5 h 24"/>
                <a:gd name="T6" fmla="*/ 20 w 30"/>
                <a:gd name="T7" fmla="*/ 24 h 24"/>
                <a:gd name="T8" fmla="*/ 30 w 30"/>
                <a:gd name="T9" fmla="*/ 10 h 24"/>
              </a:gdLst>
              <a:ahLst/>
              <a:cxnLst>
                <a:cxn ang="0">
                  <a:pos x="T0" y="T1"/>
                </a:cxn>
                <a:cxn ang="0">
                  <a:pos x="T2" y="T3"/>
                </a:cxn>
                <a:cxn ang="0">
                  <a:pos x="T4" y="T5"/>
                </a:cxn>
                <a:cxn ang="0">
                  <a:pos x="T6" y="T7"/>
                </a:cxn>
                <a:cxn ang="0">
                  <a:pos x="T8" y="T9"/>
                </a:cxn>
              </a:cxnLst>
              <a:rect l="0" t="0" r="r" b="b"/>
              <a:pathLst>
                <a:path w="30" h="24">
                  <a:moveTo>
                    <a:pt x="30" y="10"/>
                  </a:moveTo>
                  <a:lnTo>
                    <a:pt x="5" y="0"/>
                  </a:lnTo>
                  <a:lnTo>
                    <a:pt x="0" y="5"/>
                  </a:lnTo>
                  <a:lnTo>
                    <a:pt x="20" y="24"/>
                  </a:lnTo>
                  <a:lnTo>
                    <a:pt x="3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Freeform 612">
              <a:extLst>
                <a:ext uri="{FF2B5EF4-FFF2-40B4-BE49-F238E27FC236}">
                  <a16:creationId xmlns:a16="http://schemas.microsoft.com/office/drawing/2014/main" xmlns="" id="{240D9B69-8BFC-4575-8641-88B4D7C27C68}"/>
                </a:ext>
              </a:extLst>
            </p:cNvPr>
            <p:cNvSpPr>
              <a:spLocks/>
            </p:cNvSpPr>
            <p:nvPr/>
          </p:nvSpPr>
          <p:spPr bwMode="auto">
            <a:xfrm>
              <a:off x="1894681" y="522288"/>
              <a:ext cx="38100" cy="38100"/>
            </a:xfrm>
            <a:custGeom>
              <a:avLst/>
              <a:gdLst>
                <a:gd name="T0" fmla="*/ 0 w 24"/>
                <a:gd name="T1" fmla="*/ 10 h 24"/>
                <a:gd name="T2" fmla="*/ 19 w 24"/>
                <a:gd name="T3" fmla="*/ 0 h 24"/>
                <a:gd name="T4" fmla="*/ 24 w 24"/>
                <a:gd name="T5" fmla="*/ 5 h 24"/>
                <a:gd name="T6" fmla="*/ 5 w 24"/>
                <a:gd name="T7" fmla="*/ 24 h 24"/>
                <a:gd name="T8" fmla="*/ 0 w 24"/>
                <a:gd name="T9" fmla="*/ 10 h 24"/>
              </a:gdLst>
              <a:ahLst/>
              <a:cxnLst>
                <a:cxn ang="0">
                  <a:pos x="T0" y="T1"/>
                </a:cxn>
                <a:cxn ang="0">
                  <a:pos x="T2" y="T3"/>
                </a:cxn>
                <a:cxn ang="0">
                  <a:pos x="T4" y="T5"/>
                </a:cxn>
                <a:cxn ang="0">
                  <a:pos x="T6" y="T7"/>
                </a:cxn>
                <a:cxn ang="0">
                  <a:pos x="T8" y="T9"/>
                </a:cxn>
              </a:cxnLst>
              <a:rect l="0" t="0" r="r" b="b"/>
              <a:pathLst>
                <a:path w="24" h="24">
                  <a:moveTo>
                    <a:pt x="0" y="10"/>
                  </a:moveTo>
                  <a:lnTo>
                    <a:pt x="19" y="0"/>
                  </a:lnTo>
                  <a:lnTo>
                    <a:pt x="24" y="5"/>
                  </a:lnTo>
                  <a:lnTo>
                    <a:pt x="5"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Freeform 613">
              <a:extLst>
                <a:ext uri="{FF2B5EF4-FFF2-40B4-BE49-F238E27FC236}">
                  <a16:creationId xmlns:a16="http://schemas.microsoft.com/office/drawing/2014/main" xmlns="" id="{386DE392-5D21-4D9F-995A-E74ED1302EF1}"/>
                </a:ext>
              </a:extLst>
            </p:cNvPr>
            <p:cNvSpPr>
              <a:spLocks/>
            </p:cNvSpPr>
            <p:nvPr/>
          </p:nvSpPr>
          <p:spPr bwMode="auto">
            <a:xfrm>
              <a:off x="1980406" y="436563"/>
              <a:ext cx="115887" cy="123825"/>
            </a:xfrm>
            <a:custGeom>
              <a:avLst/>
              <a:gdLst>
                <a:gd name="T0" fmla="*/ 3 w 15"/>
                <a:gd name="T1" fmla="*/ 0 h 16"/>
                <a:gd name="T2" fmla="*/ 12 w 15"/>
                <a:gd name="T3" fmla="*/ 0 h 16"/>
                <a:gd name="T4" fmla="*/ 13 w 15"/>
                <a:gd name="T5" fmla="*/ 11 h 16"/>
                <a:gd name="T6" fmla="*/ 15 w 15"/>
                <a:gd name="T7" fmla="*/ 12 h 16"/>
                <a:gd name="T8" fmla="*/ 15 w 15"/>
                <a:gd name="T9" fmla="*/ 12 h 16"/>
                <a:gd name="T10" fmla="*/ 14 w 15"/>
                <a:gd name="T11" fmla="*/ 16 h 16"/>
                <a:gd name="T12" fmla="*/ 1 w 15"/>
                <a:gd name="T13" fmla="*/ 15 h 16"/>
                <a:gd name="T14" fmla="*/ 0 w 15"/>
                <a:gd name="T15" fmla="*/ 12 h 16"/>
                <a:gd name="T16" fmla="*/ 1 w 15"/>
                <a:gd name="T17" fmla="*/ 12 h 16"/>
                <a:gd name="T18" fmla="*/ 2 w 15"/>
                <a:gd name="T19" fmla="*/ 11 h 16"/>
                <a:gd name="T20" fmla="*/ 3 w 15"/>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6">
                  <a:moveTo>
                    <a:pt x="3" y="0"/>
                  </a:moveTo>
                  <a:cubicBezTo>
                    <a:pt x="12" y="0"/>
                    <a:pt x="12" y="0"/>
                    <a:pt x="12" y="0"/>
                  </a:cubicBezTo>
                  <a:cubicBezTo>
                    <a:pt x="13" y="11"/>
                    <a:pt x="13" y="11"/>
                    <a:pt x="13" y="11"/>
                  </a:cubicBezTo>
                  <a:cubicBezTo>
                    <a:pt x="13" y="11"/>
                    <a:pt x="14" y="12"/>
                    <a:pt x="15" y="12"/>
                  </a:cubicBezTo>
                  <a:cubicBezTo>
                    <a:pt x="15" y="12"/>
                    <a:pt x="15" y="12"/>
                    <a:pt x="15" y="12"/>
                  </a:cubicBezTo>
                  <a:cubicBezTo>
                    <a:pt x="14" y="16"/>
                    <a:pt x="14" y="16"/>
                    <a:pt x="14" y="16"/>
                  </a:cubicBezTo>
                  <a:cubicBezTo>
                    <a:pt x="1" y="15"/>
                    <a:pt x="1" y="15"/>
                    <a:pt x="1" y="15"/>
                  </a:cubicBezTo>
                  <a:cubicBezTo>
                    <a:pt x="0" y="12"/>
                    <a:pt x="0" y="12"/>
                    <a:pt x="0" y="12"/>
                  </a:cubicBezTo>
                  <a:cubicBezTo>
                    <a:pt x="1" y="12"/>
                    <a:pt x="1" y="12"/>
                    <a:pt x="1" y="12"/>
                  </a:cubicBezTo>
                  <a:cubicBezTo>
                    <a:pt x="1" y="12"/>
                    <a:pt x="2" y="11"/>
                    <a:pt x="2" y="11"/>
                  </a:cubicBezTo>
                  <a:lnTo>
                    <a:pt x="3"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Freeform 614">
              <a:extLst>
                <a:ext uri="{FF2B5EF4-FFF2-40B4-BE49-F238E27FC236}">
                  <a16:creationId xmlns:a16="http://schemas.microsoft.com/office/drawing/2014/main" xmlns="" id="{7D17115D-8168-49DA-AA14-476049EE74A1}"/>
                </a:ext>
              </a:extLst>
            </p:cNvPr>
            <p:cNvSpPr>
              <a:spLocks/>
            </p:cNvSpPr>
            <p:nvPr/>
          </p:nvSpPr>
          <p:spPr bwMode="auto">
            <a:xfrm>
              <a:off x="1980406" y="460375"/>
              <a:ext cx="53975" cy="100013"/>
            </a:xfrm>
            <a:custGeom>
              <a:avLst/>
              <a:gdLst>
                <a:gd name="T0" fmla="*/ 7 w 7"/>
                <a:gd name="T1" fmla="*/ 13 h 13"/>
                <a:gd name="T2" fmla="*/ 1 w 7"/>
                <a:gd name="T3" fmla="*/ 12 h 13"/>
                <a:gd name="T4" fmla="*/ 0 w 7"/>
                <a:gd name="T5" fmla="*/ 9 h 13"/>
                <a:gd name="T6" fmla="*/ 1 w 7"/>
                <a:gd name="T7" fmla="*/ 9 h 13"/>
                <a:gd name="T8" fmla="*/ 2 w 7"/>
                <a:gd name="T9" fmla="*/ 8 h 13"/>
                <a:gd name="T10" fmla="*/ 3 w 7"/>
                <a:gd name="T11" fmla="*/ 0 h 13"/>
                <a:gd name="T12" fmla="*/ 7 w 7"/>
                <a:gd name="T13" fmla="*/ 0 h 13"/>
                <a:gd name="T14" fmla="*/ 7 w 7"/>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7" y="13"/>
                  </a:moveTo>
                  <a:cubicBezTo>
                    <a:pt x="1" y="12"/>
                    <a:pt x="1" y="12"/>
                    <a:pt x="1" y="12"/>
                  </a:cubicBezTo>
                  <a:cubicBezTo>
                    <a:pt x="0" y="9"/>
                    <a:pt x="0" y="9"/>
                    <a:pt x="0" y="9"/>
                  </a:cubicBezTo>
                  <a:cubicBezTo>
                    <a:pt x="1" y="9"/>
                    <a:pt x="1" y="9"/>
                    <a:pt x="1" y="9"/>
                  </a:cubicBezTo>
                  <a:cubicBezTo>
                    <a:pt x="1" y="9"/>
                    <a:pt x="2" y="8"/>
                    <a:pt x="2" y="8"/>
                  </a:cubicBezTo>
                  <a:cubicBezTo>
                    <a:pt x="3" y="0"/>
                    <a:pt x="3" y="0"/>
                    <a:pt x="3" y="0"/>
                  </a:cubicBezTo>
                  <a:cubicBezTo>
                    <a:pt x="7" y="0"/>
                    <a:pt x="7" y="0"/>
                    <a:pt x="7" y="0"/>
                  </a:cubicBezTo>
                  <a:lnTo>
                    <a:pt x="7" y="13"/>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Freeform 615">
              <a:extLst>
                <a:ext uri="{FF2B5EF4-FFF2-40B4-BE49-F238E27FC236}">
                  <a16:creationId xmlns:a16="http://schemas.microsoft.com/office/drawing/2014/main" xmlns="" id="{A23EBEA1-3369-46BE-951F-A42688A4A5FC}"/>
                </a:ext>
              </a:extLst>
            </p:cNvPr>
            <p:cNvSpPr>
              <a:spLocks/>
            </p:cNvSpPr>
            <p:nvPr/>
          </p:nvSpPr>
          <p:spPr bwMode="auto">
            <a:xfrm>
              <a:off x="1994693" y="436563"/>
              <a:ext cx="85725" cy="93663"/>
            </a:xfrm>
            <a:custGeom>
              <a:avLst/>
              <a:gdLst>
                <a:gd name="T0" fmla="*/ 1 w 11"/>
                <a:gd name="T1" fmla="*/ 0 h 12"/>
                <a:gd name="T2" fmla="*/ 10 w 11"/>
                <a:gd name="T3" fmla="*/ 0 h 12"/>
                <a:gd name="T4" fmla="*/ 11 w 11"/>
                <a:gd name="T5" fmla="*/ 8 h 12"/>
                <a:gd name="T6" fmla="*/ 10 w 11"/>
                <a:gd name="T7" fmla="*/ 9 h 12"/>
                <a:gd name="T8" fmla="*/ 6 w 11"/>
                <a:gd name="T9" fmla="*/ 12 h 12"/>
                <a:gd name="T10" fmla="*/ 1 w 11"/>
                <a:gd name="T11" fmla="*/ 9 h 12"/>
                <a:gd name="T12" fmla="*/ 0 w 11"/>
                <a:gd name="T13" fmla="*/ 8 h 12"/>
                <a:gd name="T14" fmla="*/ 1 w 1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 y="0"/>
                  </a:moveTo>
                  <a:cubicBezTo>
                    <a:pt x="10" y="0"/>
                    <a:pt x="10" y="0"/>
                    <a:pt x="10" y="0"/>
                  </a:cubicBezTo>
                  <a:cubicBezTo>
                    <a:pt x="11" y="8"/>
                    <a:pt x="11" y="8"/>
                    <a:pt x="11" y="8"/>
                  </a:cubicBezTo>
                  <a:cubicBezTo>
                    <a:pt x="11" y="8"/>
                    <a:pt x="11" y="9"/>
                    <a:pt x="10" y="9"/>
                  </a:cubicBezTo>
                  <a:cubicBezTo>
                    <a:pt x="9" y="11"/>
                    <a:pt x="7" y="12"/>
                    <a:pt x="6" y="12"/>
                  </a:cubicBezTo>
                  <a:cubicBezTo>
                    <a:pt x="4" y="12"/>
                    <a:pt x="2" y="11"/>
                    <a:pt x="1" y="9"/>
                  </a:cubicBezTo>
                  <a:cubicBezTo>
                    <a:pt x="0" y="9"/>
                    <a:pt x="0" y="8"/>
                    <a:pt x="0" y="8"/>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16">
              <a:extLst>
                <a:ext uri="{FF2B5EF4-FFF2-40B4-BE49-F238E27FC236}">
                  <a16:creationId xmlns:a16="http://schemas.microsoft.com/office/drawing/2014/main" xmlns="" id="{A72BFEC6-9B39-45FA-A0E5-C1D55E190951}"/>
                </a:ext>
              </a:extLst>
            </p:cNvPr>
            <p:cNvSpPr>
              <a:spLocks/>
            </p:cNvSpPr>
            <p:nvPr/>
          </p:nvSpPr>
          <p:spPr bwMode="auto">
            <a:xfrm>
              <a:off x="1964531" y="328613"/>
              <a:ext cx="147637" cy="177800"/>
            </a:xfrm>
            <a:custGeom>
              <a:avLst/>
              <a:gdLst>
                <a:gd name="T0" fmla="*/ 9 w 19"/>
                <a:gd name="T1" fmla="*/ 23 h 23"/>
                <a:gd name="T2" fmla="*/ 4 w 19"/>
                <a:gd name="T3" fmla="*/ 20 h 23"/>
                <a:gd name="T4" fmla="*/ 1 w 19"/>
                <a:gd name="T5" fmla="*/ 12 h 23"/>
                <a:gd name="T6" fmla="*/ 1 w 19"/>
                <a:gd name="T7" fmla="*/ 12 h 23"/>
                <a:gd name="T8" fmla="*/ 1 w 19"/>
                <a:gd name="T9" fmla="*/ 12 h 23"/>
                <a:gd name="T10" fmla="*/ 1 w 19"/>
                <a:gd name="T11" fmla="*/ 12 h 23"/>
                <a:gd name="T12" fmla="*/ 9 w 19"/>
                <a:gd name="T13" fmla="*/ 0 h 23"/>
                <a:gd name="T14" fmla="*/ 18 w 19"/>
                <a:gd name="T15" fmla="*/ 12 h 23"/>
                <a:gd name="T16" fmla="*/ 18 w 19"/>
                <a:gd name="T17" fmla="*/ 12 h 23"/>
                <a:gd name="T18" fmla="*/ 18 w 19"/>
                <a:gd name="T19" fmla="*/ 12 h 23"/>
                <a:gd name="T20" fmla="*/ 18 w 19"/>
                <a:gd name="T21" fmla="*/ 12 h 23"/>
                <a:gd name="T22" fmla="*/ 15 w 19"/>
                <a:gd name="T23" fmla="*/ 20 h 23"/>
                <a:gd name="T24" fmla="*/ 9 w 19"/>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9" y="23"/>
                  </a:moveTo>
                  <a:cubicBezTo>
                    <a:pt x="7" y="23"/>
                    <a:pt x="5" y="22"/>
                    <a:pt x="4" y="20"/>
                  </a:cubicBezTo>
                  <a:cubicBezTo>
                    <a:pt x="2" y="18"/>
                    <a:pt x="1" y="15"/>
                    <a:pt x="1" y="12"/>
                  </a:cubicBezTo>
                  <a:cubicBezTo>
                    <a:pt x="1" y="12"/>
                    <a:pt x="1" y="12"/>
                    <a:pt x="1" y="12"/>
                  </a:cubicBezTo>
                  <a:cubicBezTo>
                    <a:pt x="1" y="12"/>
                    <a:pt x="1" y="12"/>
                    <a:pt x="1" y="12"/>
                  </a:cubicBezTo>
                  <a:cubicBezTo>
                    <a:pt x="1" y="12"/>
                    <a:pt x="1" y="12"/>
                    <a:pt x="1" y="12"/>
                  </a:cubicBezTo>
                  <a:cubicBezTo>
                    <a:pt x="1" y="6"/>
                    <a:pt x="0" y="0"/>
                    <a:pt x="9" y="0"/>
                  </a:cubicBezTo>
                  <a:cubicBezTo>
                    <a:pt x="19" y="0"/>
                    <a:pt x="18" y="6"/>
                    <a:pt x="18" y="12"/>
                  </a:cubicBezTo>
                  <a:cubicBezTo>
                    <a:pt x="18" y="12"/>
                    <a:pt x="18" y="12"/>
                    <a:pt x="18" y="12"/>
                  </a:cubicBezTo>
                  <a:cubicBezTo>
                    <a:pt x="18" y="12"/>
                    <a:pt x="18" y="12"/>
                    <a:pt x="18" y="12"/>
                  </a:cubicBezTo>
                  <a:cubicBezTo>
                    <a:pt x="18" y="12"/>
                    <a:pt x="18" y="12"/>
                    <a:pt x="18" y="12"/>
                  </a:cubicBezTo>
                  <a:cubicBezTo>
                    <a:pt x="18" y="15"/>
                    <a:pt x="17" y="18"/>
                    <a:pt x="15" y="20"/>
                  </a:cubicBezTo>
                  <a:cubicBezTo>
                    <a:pt x="14" y="22"/>
                    <a:pt x="12" y="23"/>
                    <a:pt x="9" y="23"/>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617">
              <a:extLst>
                <a:ext uri="{FF2B5EF4-FFF2-40B4-BE49-F238E27FC236}">
                  <a16:creationId xmlns:a16="http://schemas.microsoft.com/office/drawing/2014/main" xmlns="" id="{AAB8439F-B0D3-4F99-A0C2-0AC80A3C2755}"/>
                </a:ext>
              </a:extLst>
            </p:cNvPr>
            <p:cNvSpPr>
              <a:spLocks/>
            </p:cNvSpPr>
            <p:nvPr/>
          </p:nvSpPr>
          <p:spPr bwMode="auto">
            <a:xfrm>
              <a:off x="1910556" y="522288"/>
              <a:ext cx="255587" cy="123825"/>
            </a:xfrm>
            <a:custGeom>
              <a:avLst/>
              <a:gdLst>
                <a:gd name="T0" fmla="*/ 18 w 33"/>
                <a:gd name="T1" fmla="*/ 3 h 16"/>
                <a:gd name="T2" fmla="*/ 15 w 33"/>
                <a:gd name="T3" fmla="*/ 3 h 16"/>
                <a:gd name="T4" fmla="*/ 11 w 33"/>
                <a:gd name="T5" fmla="*/ 0 h 16"/>
                <a:gd name="T6" fmla="*/ 9 w 33"/>
                <a:gd name="T7" fmla="*/ 1 h 16"/>
                <a:gd name="T8" fmla="*/ 0 w 33"/>
                <a:gd name="T9" fmla="*/ 8 h 16"/>
                <a:gd name="T10" fmla="*/ 0 w 33"/>
                <a:gd name="T11" fmla="*/ 13 h 16"/>
                <a:gd name="T12" fmla="*/ 3 w 33"/>
                <a:gd name="T13" fmla="*/ 16 h 16"/>
                <a:gd name="T14" fmla="*/ 8 w 33"/>
                <a:gd name="T15" fmla="*/ 16 h 16"/>
                <a:gd name="T16" fmla="*/ 15 w 33"/>
                <a:gd name="T17" fmla="*/ 16 h 16"/>
                <a:gd name="T18" fmla="*/ 18 w 33"/>
                <a:gd name="T19" fmla="*/ 16 h 16"/>
                <a:gd name="T20" fmla="*/ 24 w 33"/>
                <a:gd name="T21" fmla="*/ 16 h 16"/>
                <a:gd name="T22" fmla="*/ 30 w 33"/>
                <a:gd name="T23" fmla="*/ 16 h 16"/>
                <a:gd name="T24" fmla="*/ 33 w 33"/>
                <a:gd name="T25" fmla="*/ 13 h 16"/>
                <a:gd name="T26" fmla="*/ 33 w 33"/>
                <a:gd name="T27" fmla="*/ 8 h 16"/>
                <a:gd name="T28" fmla="*/ 24 w 33"/>
                <a:gd name="T29" fmla="*/ 1 h 16"/>
                <a:gd name="T30" fmla="*/ 22 w 33"/>
                <a:gd name="T31" fmla="*/ 0 h 16"/>
                <a:gd name="T32" fmla="*/ 18 w 33"/>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6">
                  <a:moveTo>
                    <a:pt x="18" y="3"/>
                  </a:moveTo>
                  <a:cubicBezTo>
                    <a:pt x="15" y="3"/>
                    <a:pt x="15" y="3"/>
                    <a:pt x="15" y="3"/>
                  </a:cubicBezTo>
                  <a:cubicBezTo>
                    <a:pt x="11" y="0"/>
                    <a:pt x="11" y="0"/>
                    <a:pt x="11" y="0"/>
                  </a:cubicBezTo>
                  <a:cubicBezTo>
                    <a:pt x="9" y="1"/>
                    <a:pt x="9" y="1"/>
                    <a:pt x="9" y="1"/>
                  </a:cubicBezTo>
                  <a:cubicBezTo>
                    <a:pt x="4" y="2"/>
                    <a:pt x="0" y="4"/>
                    <a:pt x="0" y="8"/>
                  </a:cubicBezTo>
                  <a:cubicBezTo>
                    <a:pt x="0" y="10"/>
                    <a:pt x="0" y="11"/>
                    <a:pt x="0" y="13"/>
                  </a:cubicBezTo>
                  <a:cubicBezTo>
                    <a:pt x="0" y="14"/>
                    <a:pt x="1" y="16"/>
                    <a:pt x="3" y="16"/>
                  </a:cubicBezTo>
                  <a:cubicBezTo>
                    <a:pt x="8" y="16"/>
                    <a:pt x="8" y="16"/>
                    <a:pt x="8" y="16"/>
                  </a:cubicBezTo>
                  <a:cubicBezTo>
                    <a:pt x="15" y="16"/>
                    <a:pt x="15" y="16"/>
                    <a:pt x="15" y="16"/>
                  </a:cubicBezTo>
                  <a:cubicBezTo>
                    <a:pt x="18" y="16"/>
                    <a:pt x="18" y="16"/>
                    <a:pt x="18" y="16"/>
                  </a:cubicBezTo>
                  <a:cubicBezTo>
                    <a:pt x="24" y="16"/>
                    <a:pt x="24" y="16"/>
                    <a:pt x="24" y="16"/>
                  </a:cubicBezTo>
                  <a:cubicBezTo>
                    <a:pt x="30" y="16"/>
                    <a:pt x="30" y="16"/>
                    <a:pt x="30" y="16"/>
                  </a:cubicBezTo>
                  <a:cubicBezTo>
                    <a:pt x="32" y="16"/>
                    <a:pt x="33" y="14"/>
                    <a:pt x="33" y="13"/>
                  </a:cubicBezTo>
                  <a:cubicBezTo>
                    <a:pt x="33" y="8"/>
                    <a:pt x="33" y="8"/>
                    <a:pt x="33" y="8"/>
                  </a:cubicBezTo>
                  <a:cubicBezTo>
                    <a:pt x="33" y="4"/>
                    <a:pt x="29" y="2"/>
                    <a:pt x="24" y="1"/>
                  </a:cubicBezTo>
                  <a:cubicBezTo>
                    <a:pt x="22" y="0"/>
                    <a:pt x="22" y="0"/>
                    <a:pt x="22" y="0"/>
                  </a:cubicBezTo>
                  <a:lnTo>
                    <a:pt x="18" y="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Freeform 618">
              <a:extLst>
                <a:ext uri="{FF2B5EF4-FFF2-40B4-BE49-F238E27FC236}">
                  <a16:creationId xmlns:a16="http://schemas.microsoft.com/office/drawing/2014/main" xmlns="" id="{AB800DEA-8434-42B1-9002-8C61AB110CDF}"/>
                </a:ext>
              </a:extLst>
            </p:cNvPr>
            <p:cNvSpPr>
              <a:spLocks/>
            </p:cNvSpPr>
            <p:nvPr/>
          </p:nvSpPr>
          <p:spPr bwMode="auto">
            <a:xfrm>
              <a:off x="1980406" y="522288"/>
              <a:ext cx="115887" cy="123825"/>
            </a:xfrm>
            <a:custGeom>
              <a:avLst/>
              <a:gdLst>
                <a:gd name="T0" fmla="*/ 44 w 73"/>
                <a:gd name="T1" fmla="*/ 15 h 78"/>
                <a:gd name="T2" fmla="*/ 29 w 73"/>
                <a:gd name="T3" fmla="*/ 15 h 78"/>
                <a:gd name="T4" fmla="*/ 9 w 73"/>
                <a:gd name="T5" fmla="*/ 0 h 78"/>
                <a:gd name="T6" fmla="*/ 0 w 73"/>
                <a:gd name="T7" fmla="*/ 5 h 78"/>
                <a:gd name="T8" fmla="*/ 44 w 73"/>
                <a:gd name="T9" fmla="*/ 49 h 78"/>
                <a:gd name="T10" fmla="*/ 44 w 73"/>
                <a:gd name="T11" fmla="*/ 78 h 78"/>
                <a:gd name="T12" fmla="*/ 49 w 73"/>
                <a:gd name="T13" fmla="*/ 78 h 78"/>
                <a:gd name="T14" fmla="*/ 44 w 73"/>
                <a:gd name="T15" fmla="*/ 39 h 78"/>
                <a:gd name="T16" fmla="*/ 73 w 73"/>
                <a:gd name="T17" fmla="*/ 5 h 78"/>
                <a:gd name="T18" fmla="*/ 73 w 73"/>
                <a:gd name="T19" fmla="*/ 5 h 78"/>
                <a:gd name="T20" fmla="*/ 63 w 73"/>
                <a:gd name="T21" fmla="*/ 0 h 78"/>
                <a:gd name="T22" fmla="*/ 44 w 73"/>
                <a:gd name="T23" fmla="*/ 1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8">
                  <a:moveTo>
                    <a:pt x="44" y="15"/>
                  </a:moveTo>
                  <a:lnTo>
                    <a:pt x="29" y="15"/>
                  </a:lnTo>
                  <a:lnTo>
                    <a:pt x="9" y="0"/>
                  </a:lnTo>
                  <a:lnTo>
                    <a:pt x="0" y="5"/>
                  </a:lnTo>
                  <a:lnTo>
                    <a:pt x="44" y="49"/>
                  </a:lnTo>
                  <a:lnTo>
                    <a:pt x="44" y="78"/>
                  </a:lnTo>
                  <a:lnTo>
                    <a:pt x="49" y="78"/>
                  </a:lnTo>
                  <a:lnTo>
                    <a:pt x="44" y="39"/>
                  </a:lnTo>
                  <a:lnTo>
                    <a:pt x="73" y="5"/>
                  </a:lnTo>
                  <a:lnTo>
                    <a:pt x="73" y="5"/>
                  </a:lnTo>
                  <a:lnTo>
                    <a:pt x="63" y="0"/>
                  </a:lnTo>
                  <a:lnTo>
                    <a:pt x="44" y="15"/>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Freeform 619">
              <a:extLst>
                <a:ext uri="{FF2B5EF4-FFF2-40B4-BE49-F238E27FC236}">
                  <a16:creationId xmlns:a16="http://schemas.microsoft.com/office/drawing/2014/main" xmlns="" id="{1729DAE9-CFBD-47BA-B2D7-3E11A39A3FF4}"/>
                </a:ext>
              </a:extLst>
            </p:cNvPr>
            <p:cNvSpPr>
              <a:spLocks/>
            </p:cNvSpPr>
            <p:nvPr/>
          </p:nvSpPr>
          <p:spPr bwMode="auto">
            <a:xfrm>
              <a:off x="1972468" y="366713"/>
              <a:ext cx="131762" cy="147638"/>
            </a:xfrm>
            <a:custGeom>
              <a:avLst/>
              <a:gdLst>
                <a:gd name="T0" fmla="*/ 3 w 17"/>
                <a:gd name="T1" fmla="*/ 16 h 19"/>
                <a:gd name="T2" fmla="*/ 8 w 17"/>
                <a:gd name="T3" fmla="*/ 19 h 19"/>
                <a:gd name="T4" fmla="*/ 14 w 17"/>
                <a:gd name="T5" fmla="*/ 16 h 19"/>
                <a:gd name="T6" fmla="*/ 17 w 17"/>
                <a:gd name="T7" fmla="*/ 8 h 19"/>
                <a:gd name="T8" fmla="*/ 17 w 17"/>
                <a:gd name="T9" fmla="*/ 6 h 19"/>
                <a:gd name="T10" fmla="*/ 16 w 17"/>
                <a:gd name="T11" fmla="*/ 4 h 19"/>
                <a:gd name="T12" fmla="*/ 16 w 17"/>
                <a:gd name="T13" fmla="*/ 2 h 19"/>
                <a:gd name="T14" fmla="*/ 12 w 17"/>
                <a:gd name="T15" fmla="*/ 1 h 19"/>
                <a:gd name="T16" fmla="*/ 8 w 17"/>
                <a:gd name="T17" fmla="*/ 2 h 19"/>
                <a:gd name="T18" fmla="*/ 5 w 17"/>
                <a:gd name="T19" fmla="*/ 1 h 19"/>
                <a:gd name="T20" fmla="*/ 5 w 17"/>
                <a:gd name="T21" fmla="*/ 1 h 19"/>
                <a:gd name="T22" fmla="*/ 1 w 17"/>
                <a:gd name="T23" fmla="*/ 2 h 19"/>
                <a:gd name="T24" fmla="*/ 1 w 17"/>
                <a:gd name="T25" fmla="*/ 4 h 19"/>
                <a:gd name="T26" fmla="*/ 0 w 17"/>
                <a:gd name="T27" fmla="*/ 6 h 19"/>
                <a:gd name="T28" fmla="*/ 0 w 17"/>
                <a:gd name="T29" fmla="*/ 8 h 19"/>
                <a:gd name="T30" fmla="*/ 3 w 17"/>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9">
                  <a:moveTo>
                    <a:pt x="3" y="16"/>
                  </a:moveTo>
                  <a:cubicBezTo>
                    <a:pt x="4" y="18"/>
                    <a:pt x="6" y="19"/>
                    <a:pt x="8" y="19"/>
                  </a:cubicBezTo>
                  <a:cubicBezTo>
                    <a:pt x="11" y="19"/>
                    <a:pt x="13" y="18"/>
                    <a:pt x="14" y="16"/>
                  </a:cubicBezTo>
                  <a:cubicBezTo>
                    <a:pt x="16" y="14"/>
                    <a:pt x="17" y="11"/>
                    <a:pt x="17" y="8"/>
                  </a:cubicBezTo>
                  <a:cubicBezTo>
                    <a:pt x="17" y="6"/>
                    <a:pt x="17" y="6"/>
                    <a:pt x="17" y="6"/>
                  </a:cubicBezTo>
                  <a:cubicBezTo>
                    <a:pt x="16" y="5"/>
                    <a:pt x="16" y="5"/>
                    <a:pt x="16" y="4"/>
                  </a:cubicBezTo>
                  <a:cubicBezTo>
                    <a:pt x="16" y="3"/>
                    <a:pt x="16" y="2"/>
                    <a:pt x="16" y="2"/>
                  </a:cubicBezTo>
                  <a:cubicBezTo>
                    <a:pt x="15" y="0"/>
                    <a:pt x="14" y="1"/>
                    <a:pt x="12" y="1"/>
                  </a:cubicBezTo>
                  <a:cubicBezTo>
                    <a:pt x="11" y="2"/>
                    <a:pt x="10"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620">
              <a:extLst>
                <a:ext uri="{FF2B5EF4-FFF2-40B4-BE49-F238E27FC236}">
                  <a16:creationId xmlns:a16="http://schemas.microsoft.com/office/drawing/2014/main" xmlns="" id="{1974134F-A3B0-4BB0-8000-44DF16CF9791}"/>
                </a:ext>
              </a:extLst>
            </p:cNvPr>
            <p:cNvSpPr>
              <a:spLocks/>
            </p:cNvSpPr>
            <p:nvPr/>
          </p:nvSpPr>
          <p:spPr bwMode="auto">
            <a:xfrm>
              <a:off x="1972468" y="366713"/>
              <a:ext cx="61912" cy="147638"/>
            </a:xfrm>
            <a:custGeom>
              <a:avLst/>
              <a:gdLst>
                <a:gd name="T0" fmla="*/ 3 w 8"/>
                <a:gd name="T1" fmla="*/ 16 h 19"/>
                <a:gd name="T2" fmla="*/ 8 w 8"/>
                <a:gd name="T3" fmla="*/ 19 h 19"/>
                <a:gd name="T4" fmla="*/ 8 w 8"/>
                <a:gd name="T5" fmla="*/ 2 h 19"/>
                <a:gd name="T6" fmla="*/ 5 w 8"/>
                <a:gd name="T7" fmla="*/ 1 h 19"/>
                <a:gd name="T8" fmla="*/ 5 w 8"/>
                <a:gd name="T9" fmla="*/ 1 h 19"/>
                <a:gd name="T10" fmla="*/ 1 w 8"/>
                <a:gd name="T11" fmla="*/ 2 h 19"/>
                <a:gd name="T12" fmla="*/ 1 w 8"/>
                <a:gd name="T13" fmla="*/ 4 h 19"/>
                <a:gd name="T14" fmla="*/ 0 w 8"/>
                <a:gd name="T15" fmla="*/ 6 h 19"/>
                <a:gd name="T16" fmla="*/ 0 w 8"/>
                <a:gd name="T17" fmla="*/ 8 h 19"/>
                <a:gd name="T18" fmla="*/ 3 w 8"/>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9">
                  <a:moveTo>
                    <a:pt x="3" y="16"/>
                  </a:moveTo>
                  <a:cubicBezTo>
                    <a:pt x="4" y="18"/>
                    <a:pt x="6" y="19"/>
                    <a:pt x="8" y="19"/>
                  </a:cubicBezTo>
                  <a:cubicBezTo>
                    <a:pt x="8" y="2"/>
                    <a:pt x="8"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Freeform 621">
              <a:extLst>
                <a:ext uri="{FF2B5EF4-FFF2-40B4-BE49-F238E27FC236}">
                  <a16:creationId xmlns:a16="http://schemas.microsoft.com/office/drawing/2014/main" xmlns="" id="{49F5397E-637F-4B7D-B3CC-B254AB4AA177}"/>
                </a:ext>
              </a:extLst>
            </p:cNvPr>
            <p:cNvSpPr>
              <a:spLocks/>
            </p:cNvSpPr>
            <p:nvPr/>
          </p:nvSpPr>
          <p:spPr bwMode="auto">
            <a:xfrm>
              <a:off x="2026443" y="546100"/>
              <a:ext cx="23812" cy="100013"/>
            </a:xfrm>
            <a:custGeom>
              <a:avLst/>
              <a:gdLst>
                <a:gd name="T0" fmla="*/ 0 w 3"/>
                <a:gd name="T1" fmla="*/ 13 h 13"/>
                <a:gd name="T2" fmla="*/ 3 w 3"/>
                <a:gd name="T3" fmla="*/ 13 h 13"/>
                <a:gd name="T4" fmla="*/ 2 w 3"/>
                <a:gd name="T5" fmla="*/ 4 h 13"/>
                <a:gd name="T6" fmla="*/ 2 w 3"/>
                <a:gd name="T7" fmla="*/ 3 h 13"/>
                <a:gd name="T8" fmla="*/ 3 w 3"/>
                <a:gd name="T9" fmla="*/ 1 h 13"/>
                <a:gd name="T10" fmla="*/ 3 w 3"/>
                <a:gd name="T11" fmla="*/ 0 h 13"/>
                <a:gd name="T12" fmla="*/ 3 w 3"/>
                <a:gd name="T13" fmla="*/ 0 h 13"/>
                <a:gd name="T14" fmla="*/ 0 w 3"/>
                <a:gd name="T15" fmla="*/ 0 h 13"/>
                <a:gd name="T16" fmla="*/ 0 w 3"/>
                <a:gd name="T17" fmla="*/ 0 h 13"/>
                <a:gd name="T18" fmla="*/ 0 w 3"/>
                <a:gd name="T19" fmla="*/ 1 h 13"/>
                <a:gd name="T20" fmla="*/ 1 w 3"/>
                <a:gd name="T21" fmla="*/ 3 h 13"/>
                <a:gd name="T22" fmla="*/ 1 w 3"/>
                <a:gd name="T23" fmla="*/ 4 h 13"/>
                <a:gd name="T24" fmla="*/ 0 w 3"/>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3">
                  <a:moveTo>
                    <a:pt x="0" y="13"/>
                  </a:moveTo>
                  <a:cubicBezTo>
                    <a:pt x="3" y="13"/>
                    <a:pt x="3" y="13"/>
                    <a:pt x="3" y="13"/>
                  </a:cubicBezTo>
                  <a:cubicBezTo>
                    <a:pt x="3" y="9"/>
                    <a:pt x="3" y="7"/>
                    <a:pt x="2" y="4"/>
                  </a:cubicBez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0" y="7"/>
                    <a:pt x="0" y="9"/>
                    <a:pt x="0" y="13"/>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Freeform 622">
              <a:extLst>
                <a:ext uri="{FF2B5EF4-FFF2-40B4-BE49-F238E27FC236}">
                  <a16:creationId xmlns:a16="http://schemas.microsoft.com/office/drawing/2014/main" xmlns="" id="{03E21805-DE9D-4BA1-9711-FD86B1A4EAE7}"/>
                </a:ext>
              </a:extLst>
            </p:cNvPr>
            <p:cNvSpPr>
              <a:spLocks/>
            </p:cNvSpPr>
            <p:nvPr/>
          </p:nvSpPr>
          <p:spPr bwMode="auto">
            <a:xfrm>
              <a:off x="2026443" y="546100"/>
              <a:ext cx="23812" cy="46038"/>
            </a:xfrm>
            <a:custGeom>
              <a:avLst/>
              <a:gdLst>
                <a:gd name="T0" fmla="*/ 2 w 3"/>
                <a:gd name="T1" fmla="*/ 4 h 6"/>
                <a:gd name="T2" fmla="*/ 2 w 3"/>
                <a:gd name="T3" fmla="*/ 3 h 6"/>
                <a:gd name="T4" fmla="*/ 3 w 3"/>
                <a:gd name="T5" fmla="*/ 1 h 6"/>
                <a:gd name="T6" fmla="*/ 3 w 3"/>
                <a:gd name="T7" fmla="*/ 0 h 6"/>
                <a:gd name="T8" fmla="*/ 3 w 3"/>
                <a:gd name="T9" fmla="*/ 0 h 6"/>
                <a:gd name="T10" fmla="*/ 0 w 3"/>
                <a:gd name="T11" fmla="*/ 0 h 6"/>
                <a:gd name="T12" fmla="*/ 0 w 3"/>
                <a:gd name="T13" fmla="*/ 0 h 6"/>
                <a:gd name="T14" fmla="*/ 0 w 3"/>
                <a:gd name="T15" fmla="*/ 1 h 6"/>
                <a:gd name="T16" fmla="*/ 1 w 3"/>
                <a:gd name="T17" fmla="*/ 3 h 6"/>
                <a:gd name="T18" fmla="*/ 1 w 3"/>
                <a:gd name="T19" fmla="*/ 4 h 6"/>
                <a:gd name="T20" fmla="*/ 1 w 3"/>
                <a:gd name="T21" fmla="*/ 5 h 6"/>
                <a:gd name="T22" fmla="*/ 3 w 3"/>
                <a:gd name="T23" fmla="*/ 6 h 6"/>
                <a:gd name="T24" fmla="*/ 2 w 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2" y="4"/>
                  </a:move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1" y="5"/>
                    <a:pt x="1" y="5"/>
                    <a:pt x="1" y="5"/>
                  </a:cubicBezTo>
                  <a:cubicBezTo>
                    <a:pt x="3" y="6"/>
                    <a:pt x="3" y="6"/>
                    <a:pt x="3" y="6"/>
                  </a:cubicBezTo>
                  <a:lnTo>
                    <a:pt x="2" y="4"/>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623">
              <a:extLst>
                <a:ext uri="{FF2B5EF4-FFF2-40B4-BE49-F238E27FC236}">
                  <a16:creationId xmlns:a16="http://schemas.microsoft.com/office/drawing/2014/main" xmlns="" id="{09513CCC-E98C-4EA8-8A9F-B42084298374}"/>
                </a:ext>
              </a:extLst>
            </p:cNvPr>
            <p:cNvSpPr>
              <a:spLocks/>
            </p:cNvSpPr>
            <p:nvPr/>
          </p:nvSpPr>
          <p:spPr bwMode="auto">
            <a:xfrm>
              <a:off x="1980406" y="522288"/>
              <a:ext cx="61912" cy="46038"/>
            </a:xfrm>
            <a:custGeom>
              <a:avLst/>
              <a:gdLst>
                <a:gd name="T0" fmla="*/ 39 w 39"/>
                <a:gd name="T1" fmla="*/ 15 h 29"/>
                <a:gd name="T2" fmla="*/ 9 w 39"/>
                <a:gd name="T3" fmla="*/ 0 h 29"/>
                <a:gd name="T4" fmla="*/ 0 w 39"/>
                <a:gd name="T5" fmla="*/ 5 h 29"/>
                <a:gd name="T6" fmla="*/ 29 w 39"/>
                <a:gd name="T7" fmla="*/ 29 h 29"/>
                <a:gd name="T8" fmla="*/ 39 w 39"/>
                <a:gd name="T9" fmla="*/ 15 h 29"/>
              </a:gdLst>
              <a:ahLst/>
              <a:cxnLst>
                <a:cxn ang="0">
                  <a:pos x="T0" y="T1"/>
                </a:cxn>
                <a:cxn ang="0">
                  <a:pos x="T2" y="T3"/>
                </a:cxn>
                <a:cxn ang="0">
                  <a:pos x="T4" y="T5"/>
                </a:cxn>
                <a:cxn ang="0">
                  <a:pos x="T6" y="T7"/>
                </a:cxn>
                <a:cxn ang="0">
                  <a:pos x="T8" y="T9"/>
                </a:cxn>
              </a:cxnLst>
              <a:rect l="0" t="0" r="r" b="b"/>
              <a:pathLst>
                <a:path w="39" h="29">
                  <a:moveTo>
                    <a:pt x="39" y="15"/>
                  </a:moveTo>
                  <a:lnTo>
                    <a:pt x="9" y="0"/>
                  </a:lnTo>
                  <a:lnTo>
                    <a:pt x="0" y="5"/>
                  </a:lnTo>
                  <a:lnTo>
                    <a:pt x="29" y="29"/>
                  </a:lnTo>
                  <a:lnTo>
                    <a:pt x="39"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Freeform 624">
              <a:extLst>
                <a:ext uri="{FF2B5EF4-FFF2-40B4-BE49-F238E27FC236}">
                  <a16:creationId xmlns:a16="http://schemas.microsoft.com/office/drawing/2014/main" xmlns="" id="{8AA39F2E-FBE4-47B8-8974-0A71A568D6AE}"/>
                </a:ext>
              </a:extLst>
            </p:cNvPr>
            <p:cNvSpPr>
              <a:spLocks/>
            </p:cNvSpPr>
            <p:nvPr/>
          </p:nvSpPr>
          <p:spPr bwMode="auto">
            <a:xfrm>
              <a:off x="2042318" y="522288"/>
              <a:ext cx="53975" cy="46038"/>
            </a:xfrm>
            <a:custGeom>
              <a:avLst/>
              <a:gdLst>
                <a:gd name="T0" fmla="*/ 0 w 34"/>
                <a:gd name="T1" fmla="*/ 15 h 29"/>
                <a:gd name="T2" fmla="*/ 24 w 34"/>
                <a:gd name="T3" fmla="*/ 0 h 29"/>
                <a:gd name="T4" fmla="*/ 34 w 34"/>
                <a:gd name="T5" fmla="*/ 5 h 29"/>
                <a:gd name="T6" fmla="*/ 5 w 34"/>
                <a:gd name="T7" fmla="*/ 29 h 29"/>
                <a:gd name="T8" fmla="*/ 0 w 34"/>
                <a:gd name="T9" fmla="*/ 15 h 29"/>
              </a:gdLst>
              <a:ahLst/>
              <a:cxnLst>
                <a:cxn ang="0">
                  <a:pos x="T0" y="T1"/>
                </a:cxn>
                <a:cxn ang="0">
                  <a:pos x="T2" y="T3"/>
                </a:cxn>
                <a:cxn ang="0">
                  <a:pos x="T4" y="T5"/>
                </a:cxn>
                <a:cxn ang="0">
                  <a:pos x="T6" y="T7"/>
                </a:cxn>
                <a:cxn ang="0">
                  <a:pos x="T8" y="T9"/>
                </a:cxn>
              </a:cxnLst>
              <a:rect l="0" t="0" r="r" b="b"/>
              <a:pathLst>
                <a:path w="34" h="29">
                  <a:moveTo>
                    <a:pt x="0" y="15"/>
                  </a:moveTo>
                  <a:lnTo>
                    <a:pt x="24" y="0"/>
                  </a:lnTo>
                  <a:lnTo>
                    <a:pt x="34" y="5"/>
                  </a:lnTo>
                  <a:lnTo>
                    <a:pt x="5"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Freeform 625">
              <a:extLst>
                <a:ext uri="{FF2B5EF4-FFF2-40B4-BE49-F238E27FC236}">
                  <a16:creationId xmlns:a16="http://schemas.microsoft.com/office/drawing/2014/main" xmlns="" id="{DE0AEF6C-9F63-4A69-BEB6-E54763FACA43}"/>
                </a:ext>
              </a:extLst>
            </p:cNvPr>
            <p:cNvSpPr>
              <a:spLocks noEditPoints="1"/>
            </p:cNvSpPr>
            <p:nvPr/>
          </p:nvSpPr>
          <p:spPr bwMode="auto">
            <a:xfrm>
              <a:off x="1910556" y="530225"/>
              <a:ext cx="255587" cy="115888"/>
            </a:xfrm>
            <a:custGeom>
              <a:avLst/>
              <a:gdLst>
                <a:gd name="T0" fmla="*/ 0 w 33"/>
                <a:gd name="T1" fmla="*/ 7 h 15"/>
                <a:gd name="T2" fmla="*/ 0 w 33"/>
                <a:gd name="T3" fmla="*/ 12 h 15"/>
                <a:gd name="T4" fmla="*/ 3 w 33"/>
                <a:gd name="T5" fmla="*/ 15 h 15"/>
                <a:gd name="T6" fmla="*/ 16 w 33"/>
                <a:gd name="T7" fmla="*/ 15 h 15"/>
                <a:gd name="T8" fmla="*/ 15 w 33"/>
                <a:gd name="T9" fmla="*/ 13 h 15"/>
                <a:gd name="T10" fmla="*/ 9 w 33"/>
                <a:gd name="T11" fmla="*/ 0 h 15"/>
                <a:gd name="T12" fmla="*/ 0 w 33"/>
                <a:gd name="T13" fmla="*/ 7 h 15"/>
                <a:gd name="T14" fmla="*/ 17 w 33"/>
                <a:gd name="T15" fmla="*/ 15 h 15"/>
                <a:gd name="T16" fmla="*/ 30 w 33"/>
                <a:gd name="T17" fmla="*/ 15 h 15"/>
                <a:gd name="T18" fmla="*/ 33 w 33"/>
                <a:gd name="T19" fmla="*/ 12 h 15"/>
                <a:gd name="T20" fmla="*/ 33 w 33"/>
                <a:gd name="T21" fmla="*/ 7 h 15"/>
                <a:gd name="T22" fmla="*/ 24 w 33"/>
                <a:gd name="T23" fmla="*/ 0 h 15"/>
                <a:gd name="T24" fmla="*/ 18 w 33"/>
                <a:gd name="T25" fmla="*/ 13 h 15"/>
                <a:gd name="T26" fmla="*/ 17 w 33"/>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5">
                  <a:moveTo>
                    <a:pt x="0" y="7"/>
                  </a:moveTo>
                  <a:cubicBezTo>
                    <a:pt x="0" y="9"/>
                    <a:pt x="0" y="10"/>
                    <a:pt x="0" y="12"/>
                  </a:cubicBezTo>
                  <a:cubicBezTo>
                    <a:pt x="0" y="13"/>
                    <a:pt x="1" y="15"/>
                    <a:pt x="3" y="15"/>
                  </a:cubicBezTo>
                  <a:cubicBezTo>
                    <a:pt x="16" y="15"/>
                    <a:pt x="16" y="15"/>
                    <a:pt x="16" y="15"/>
                  </a:cubicBezTo>
                  <a:cubicBezTo>
                    <a:pt x="15" y="13"/>
                    <a:pt x="15" y="13"/>
                    <a:pt x="15" y="13"/>
                  </a:cubicBezTo>
                  <a:cubicBezTo>
                    <a:pt x="12" y="8"/>
                    <a:pt x="11" y="6"/>
                    <a:pt x="9" y="0"/>
                  </a:cubicBezTo>
                  <a:cubicBezTo>
                    <a:pt x="4" y="1"/>
                    <a:pt x="0" y="3"/>
                    <a:pt x="0" y="7"/>
                  </a:cubicBezTo>
                  <a:close/>
                  <a:moveTo>
                    <a:pt x="17" y="15"/>
                  </a:moveTo>
                  <a:cubicBezTo>
                    <a:pt x="30" y="15"/>
                    <a:pt x="30" y="15"/>
                    <a:pt x="30" y="15"/>
                  </a:cubicBezTo>
                  <a:cubicBezTo>
                    <a:pt x="32" y="15"/>
                    <a:pt x="33" y="13"/>
                    <a:pt x="33" y="12"/>
                  </a:cubicBezTo>
                  <a:cubicBezTo>
                    <a:pt x="33" y="7"/>
                    <a:pt x="33" y="7"/>
                    <a:pt x="33" y="7"/>
                  </a:cubicBezTo>
                  <a:cubicBezTo>
                    <a:pt x="33" y="3"/>
                    <a:pt x="29" y="1"/>
                    <a:pt x="24" y="0"/>
                  </a:cubicBezTo>
                  <a:cubicBezTo>
                    <a:pt x="22" y="6"/>
                    <a:pt x="21" y="8"/>
                    <a:pt x="18" y="13"/>
                  </a:cubicBezTo>
                  <a:lnTo>
                    <a:pt x="17" y="15"/>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9" name="TextBox 40">
            <a:extLst>
              <a:ext uri="{FF2B5EF4-FFF2-40B4-BE49-F238E27FC236}">
                <a16:creationId xmlns:a16="http://schemas.microsoft.com/office/drawing/2014/main" xmlns="" id="{DA2A06B3-E404-414C-B456-932BAAEE3F1D}"/>
              </a:ext>
            </a:extLst>
          </p:cNvPr>
          <p:cNvSpPr txBox="1"/>
          <p:nvPr/>
        </p:nvSpPr>
        <p:spPr>
          <a:xfrm>
            <a:off x="3163269" y="3658262"/>
            <a:ext cx="7947689" cy="2336024"/>
          </a:xfrm>
          <a:prstGeom prst="rect">
            <a:avLst/>
          </a:prstGeom>
          <a:noFill/>
        </p:spPr>
        <p:txBody>
          <a:bodyPr wrap="square" rtlCol="0">
            <a:spAutoFit/>
          </a:bodyPr>
          <a:lstStyle/>
          <a:p>
            <a:pPr marL="285750" indent="-285750" defTabSz="1218987">
              <a:lnSpc>
                <a:spcPct val="135000"/>
              </a:lnSpc>
              <a:buFont typeface="Wingdings" panose="05000000000000000000" pitchFamily="2" charset="2"/>
              <a:buChar char="l"/>
              <a:defRPr/>
            </a:pP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世纪</a:t>
            </a:r>
            <a:r>
              <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80</a:t>
            </a: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年代到</a:t>
            </a:r>
            <a:r>
              <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90</a:t>
            </a: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年代初，中国积极引进外来投资，加强中国各地的基础设施建设和工业项目。其中，依托优越的地理位置和人文条件，中国沿海的广东、福建、上海等地发展最快。伴随着工业开发区的大量建立，许多村庄很快就转变为全球的制造基地。较为显著的例子是，东莞成为全球最大的电子产品生产基地。直到</a:t>
            </a:r>
            <a:r>
              <a:rPr lang="en-US" altLang="zh-CN"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90</a:t>
            </a:r>
            <a:r>
              <a:rPr lang="zh-CN" altLang="en-US"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年代末，中国引入的外商直接投资达到高峰，基本确定了“世界工厂”的地位。  　　</a:t>
            </a:r>
          </a:p>
        </p:txBody>
      </p:sp>
      <p:grpSp>
        <p:nvGrpSpPr>
          <p:cNvPr id="60" name="组合 59">
            <a:extLst>
              <a:ext uri="{FF2B5EF4-FFF2-40B4-BE49-F238E27FC236}">
                <a16:creationId xmlns:a16="http://schemas.microsoft.com/office/drawing/2014/main" xmlns="" id="{2324FBE7-ECBA-4A16-8339-3F39E8494555}"/>
              </a:ext>
            </a:extLst>
          </p:cNvPr>
          <p:cNvGrpSpPr/>
          <p:nvPr/>
        </p:nvGrpSpPr>
        <p:grpSpPr>
          <a:xfrm>
            <a:off x="2821401" y="5764582"/>
            <a:ext cx="8289558" cy="361685"/>
            <a:chOff x="176531" y="3699063"/>
            <a:chExt cx="8289558" cy="361685"/>
          </a:xfrm>
        </p:grpSpPr>
        <p:grpSp>
          <p:nvGrpSpPr>
            <p:cNvPr id="61" name="组合 60">
              <a:extLst>
                <a:ext uri="{FF2B5EF4-FFF2-40B4-BE49-F238E27FC236}">
                  <a16:creationId xmlns:a16="http://schemas.microsoft.com/office/drawing/2014/main" xmlns="" id="{C9DB8402-3BEC-4B50-B147-24D092D9CB26}"/>
                </a:ext>
              </a:extLst>
            </p:cNvPr>
            <p:cNvGrpSpPr/>
            <p:nvPr/>
          </p:nvGrpSpPr>
          <p:grpSpPr>
            <a:xfrm>
              <a:off x="451223" y="3886762"/>
              <a:ext cx="8014866" cy="173986"/>
              <a:chOff x="1456841" y="4682325"/>
              <a:chExt cx="8014866" cy="173986"/>
            </a:xfrm>
          </p:grpSpPr>
          <p:cxnSp>
            <p:nvCxnSpPr>
              <p:cNvPr id="63" name="直接连接符 62">
                <a:extLst>
                  <a:ext uri="{FF2B5EF4-FFF2-40B4-BE49-F238E27FC236}">
                    <a16:creationId xmlns:a16="http://schemas.microsoft.com/office/drawing/2014/main" xmlns="" id="{4258B084-7406-4C34-A9E3-DCB0EEC18C06}"/>
                  </a:ext>
                </a:extLst>
              </p:cNvPr>
              <p:cNvCxnSpPr>
                <a:cxnSpLocks/>
                <a:endCxn id="64" idx="2"/>
              </p:cNvCxnSpPr>
              <p:nvPr/>
            </p:nvCxnSpPr>
            <p:spPr>
              <a:xfrm flipV="1">
                <a:off x="1456841" y="4769318"/>
                <a:ext cx="7840880" cy="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圆: 空心 54">
                <a:extLst>
                  <a:ext uri="{FF2B5EF4-FFF2-40B4-BE49-F238E27FC236}">
                    <a16:creationId xmlns:a16="http://schemas.microsoft.com/office/drawing/2014/main" xmlns="" id="{9EB657E4-5E38-4826-94A5-4616C026384E}"/>
                  </a:ext>
                </a:extLst>
              </p:cNvPr>
              <p:cNvSpPr/>
              <p:nvPr/>
            </p:nvSpPr>
            <p:spPr>
              <a:xfrm>
                <a:off x="9297721"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62" name="直接连接符 61">
              <a:extLst>
                <a:ext uri="{FF2B5EF4-FFF2-40B4-BE49-F238E27FC236}">
                  <a16:creationId xmlns:a16="http://schemas.microsoft.com/office/drawing/2014/main" xmlns="" id="{C421B249-2099-4E23-9A58-B404D3B377E6}"/>
                </a:ext>
              </a:extLst>
            </p:cNvPr>
            <p:cNvCxnSpPr/>
            <p:nvPr/>
          </p:nvCxnSpPr>
          <p:spPr>
            <a:xfrm>
              <a:off x="176531" y="3699063"/>
              <a:ext cx="274692" cy="2746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矩形 64"/>
          <p:cNvSpPr/>
          <p:nvPr/>
        </p:nvSpPr>
        <p:spPr>
          <a:xfrm>
            <a:off x="3106979" y="3165364"/>
            <a:ext cx="2852063" cy="492443"/>
          </a:xfrm>
          <a:prstGeom prst="rect">
            <a:avLst/>
          </a:prstGeom>
        </p:spPr>
        <p:txBody>
          <a:bodyPr wrap="none">
            <a:spAutoFit/>
          </a:bodyPr>
          <a:lstStyle/>
          <a:p>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引进外国直接投资</a:t>
            </a:r>
          </a:p>
        </p:txBody>
      </p:sp>
    </p:spTree>
    <p:extLst>
      <p:ext uri="{BB962C8B-B14F-4D97-AF65-F5344CB8AC3E}">
        <p14:creationId xmlns:p14="http://schemas.microsoft.com/office/powerpoint/2010/main" val="9677141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14:presetBounceEnd="48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48000">
                                          <p:cBhvr additive="base">
                                            <p:cTn id="19"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5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2750"/>
                                </p:stCondLst>
                                <p:childTnLst>
                                  <p:par>
                                    <p:cTn id="40" presetID="53" presetClass="entr" presetSubtype="16"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childTnLst>
                              </p:cTn>
                            </p:par>
                            <p:par>
                              <p:cTn id="45" fill="hold">
                                <p:stCondLst>
                                  <p:cond delay="3250"/>
                                </p:stCondLst>
                                <p:childTnLst>
                                  <p:par>
                                    <p:cTn id="46" presetID="21" presetClass="entr" presetSubtype="1"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500"/>
                                            <p:tgtEl>
                                              <p:spTgt spid="20"/>
                                            </p:tgtEl>
                                          </p:cBhvr>
                                        </p:animEffect>
                                      </p:childTnLst>
                                    </p:cTn>
                                  </p:par>
                                </p:childTnLst>
                              </p:cTn>
                            </p:par>
                            <p:par>
                              <p:cTn id="49" fill="hold">
                                <p:stCondLst>
                                  <p:cond delay="3750"/>
                                </p:stCondLst>
                                <p:childTnLst>
                                  <p:par>
                                    <p:cTn id="50" presetID="53" presetClass="entr" presetSubtype="16"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4250"/>
                                </p:stCondLst>
                                <p:childTnLst>
                                  <p:par>
                                    <p:cTn id="59" presetID="22" presetClass="entr" presetSubtype="8"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wipe(left)">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2" grpId="0"/>
          <p:bldP spid="20" grpId="0" animBg="1"/>
          <p:bldP spid="59"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300"/>
                                            <p:tgtEl>
                                              <p:spTgt spid="4"/>
                                            </p:tgtEl>
                                            <p:attrNameLst>
                                              <p:attrName>ppt_x</p:attrName>
                                            </p:attrNameLst>
                                          </p:cBhvr>
                                          <p:tavLst>
                                            <p:tav tm="0">
                                              <p:val>
                                                <p:strVal val="#ppt_x-#ppt_w*1.125000"/>
                                              </p:val>
                                            </p:tav>
                                            <p:tav tm="100000">
                                              <p:val>
                                                <p:strVal val="#ppt_x"/>
                                              </p:val>
                                            </p:tav>
                                          </p:tavLst>
                                        </p:anim>
                                        <p:animEffect transition="in" filter="wipe(right)">
                                          <p:cBhvr>
                                            <p:cTn id="15" dur="300"/>
                                            <p:tgtEl>
                                              <p:spTgt spid="4"/>
                                            </p:tgtEl>
                                          </p:cBhvr>
                                        </p:animEffect>
                                      </p:childTnLst>
                                    </p:cTn>
                                  </p:par>
                                </p:childTnLst>
                              </p:cTn>
                            </p:par>
                            <p:par>
                              <p:cTn id="16" fill="hold">
                                <p:stCondLst>
                                  <p:cond delay="8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anim calcmode="lin" valueType="num">
                                          <p:cBhvr>
                                            <p:cTn id="2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gtEl>
                                          </p:cBhvr>
                                        </p:animEffect>
                                      </p:childTnLst>
                                    </p:cTn>
                                  </p:par>
                                </p:childTnLst>
                              </p:cTn>
                            </p:par>
                            <p:par>
                              <p:cTn id="28" fill="hold">
                                <p:stCondLst>
                                  <p:cond delay="175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2750"/>
                                </p:stCondLst>
                                <p:childTnLst>
                                  <p:par>
                                    <p:cTn id="40" presetID="53" presetClass="entr" presetSubtype="16"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childTnLst>
                              </p:cTn>
                            </p:par>
                            <p:par>
                              <p:cTn id="45" fill="hold">
                                <p:stCondLst>
                                  <p:cond delay="3250"/>
                                </p:stCondLst>
                                <p:childTnLst>
                                  <p:par>
                                    <p:cTn id="46" presetID="21" presetClass="entr" presetSubtype="1"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500"/>
                                            <p:tgtEl>
                                              <p:spTgt spid="20"/>
                                            </p:tgtEl>
                                          </p:cBhvr>
                                        </p:animEffect>
                                      </p:childTnLst>
                                    </p:cTn>
                                  </p:par>
                                </p:childTnLst>
                              </p:cTn>
                            </p:par>
                            <p:par>
                              <p:cTn id="49" fill="hold">
                                <p:stCondLst>
                                  <p:cond delay="3750"/>
                                </p:stCondLst>
                                <p:childTnLst>
                                  <p:par>
                                    <p:cTn id="50" presetID="53" presetClass="entr" presetSubtype="16"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4250"/>
                                </p:stCondLst>
                                <p:childTnLst>
                                  <p:par>
                                    <p:cTn id="59" presetID="22" presetClass="entr" presetSubtype="8"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wipe(left)">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2" grpId="0"/>
          <p:bldP spid="20" grpId="0" animBg="1"/>
          <p:bldP spid="59" grpId="0"/>
          <p:bldP spid="6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7358" y="1741399"/>
            <a:ext cx="903606" cy="461665"/>
            <a:chOff x="869474" y="1944008"/>
            <a:chExt cx="903606" cy="461665"/>
          </a:xfrm>
        </p:grpSpPr>
        <p:sp>
          <p:nvSpPr>
            <p:cNvPr id="3" name="Freeform 5">
              <a:extLst>
                <a:ext uri="{FF2B5EF4-FFF2-40B4-BE49-F238E27FC236}">
                  <a16:creationId xmlns:a16="http://schemas.microsoft.com/office/drawing/2014/main" xmlns="" id="{EA5D0CA7-2AC4-47FA-9D95-14CE87615B8C}"/>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solidFill>
              <a:srgbClr val="E2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6">
              <a:extLst>
                <a:ext uri="{FF2B5EF4-FFF2-40B4-BE49-F238E27FC236}">
                  <a16:creationId xmlns:a16="http://schemas.microsoft.com/office/drawing/2014/main" xmlns="" id="{650A6CC5-671E-443B-89AD-7B745EB7C288}"/>
                </a:ext>
              </a:extLst>
            </p:cNvPr>
            <p:cNvSpPr>
              <a:spLocks noChangeArrowheads="1"/>
            </p:cNvSpPr>
            <p:nvPr/>
          </p:nvSpPr>
          <p:spPr bwMode="auto">
            <a:xfrm>
              <a:off x="869474" y="2006830"/>
              <a:ext cx="233024" cy="387886"/>
            </a:xfrm>
            <a:prstGeom prst="rect">
              <a:avLst/>
            </a:prstGeom>
            <a:solidFill>
              <a:srgbClr val="E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p:nvPr/>
        </p:nvSpPr>
        <p:spPr>
          <a:xfrm>
            <a:off x="2397779" y="1692502"/>
            <a:ext cx="2339102" cy="523220"/>
          </a:xfrm>
          <a:prstGeom prst="rect">
            <a:avLst/>
          </a:prstGeom>
        </p:spPr>
        <p:txBody>
          <a:bodyPr wrap="none">
            <a:spAutoFit/>
          </a:bodyPr>
          <a:lstStyle/>
          <a:p>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第二融入阶段</a:t>
            </a:r>
          </a:p>
        </p:txBody>
      </p:sp>
      <p:sp>
        <p:nvSpPr>
          <p:cNvPr id="6" name="弧形 5">
            <a:extLst>
              <a:ext uri="{FF2B5EF4-FFF2-40B4-BE49-F238E27FC236}">
                <a16:creationId xmlns:a16="http://schemas.microsoft.com/office/drawing/2014/main" xmlns="" id="{7CEA6B60-9A31-4597-876B-E33E56028DFC}"/>
              </a:ext>
            </a:extLst>
          </p:cNvPr>
          <p:cNvSpPr/>
          <p:nvPr/>
        </p:nvSpPr>
        <p:spPr>
          <a:xfrm>
            <a:off x="1164470" y="4027069"/>
            <a:ext cx="1843314" cy="1843314"/>
          </a:xfrm>
          <a:prstGeom prst="arc">
            <a:avLst>
              <a:gd name="adj1" fmla="val 13337330"/>
              <a:gd name="adj2" fmla="val 8932735"/>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a:extLst>
              <a:ext uri="{FF2B5EF4-FFF2-40B4-BE49-F238E27FC236}">
                <a16:creationId xmlns:a16="http://schemas.microsoft.com/office/drawing/2014/main" xmlns="" id="{ECB320EC-3434-44DC-A646-7704033DAFC9}"/>
              </a:ext>
            </a:extLst>
          </p:cNvPr>
          <p:cNvGrpSpPr/>
          <p:nvPr/>
        </p:nvGrpSpPr>
        <p:grpSpPr>
          <a:xfrm>
            <a:off x="1526634" y="4586594"/>
            <a:ext cx="1118986" cy="724264"/>
            <a:chOff x="1793081" y="328613"/>
            <a:chExt cx="490537" cy="317500"/>
          </a:xfrm>
        </p:grpSpPr>
        <p:sp>
          <p:nvSpPr>
            <p:cNvPr id="8" name="Freeform 588">
              <a:extLst>
                <a:ext uri="{FF2B5EF4-FFF2-40B4-BE49-F238E27FC236}">
                  <a16:creationId xmlns:a16="http://schemas.microsoft.com/office/drawing/2014/main" xmlns="" id="{38EBB4B3-5C7A-45D2-BCFD-4AFC2A294C88}"/>
                </a:ext>
              </a:extLst>
            </p:cNvPr>
            <p:cNvSpPr>
              <a:spLocks/>
            </p:cNvSpPr>
            <p:nvPr/>
          </p:nvSpPr>
          <p:spPr bwMode="auto">
            <a:xfrm>
              <a:off x="2143918" y="452437"/>
              <a:ext cx="84137"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0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0" y="12"/>
                    <a:pt x="0" y="12"/>
                    <a:pt x="0" y="12"/>
                  </a:cubicBezTo>
                  <a:cubicBezTo>
                    <a:pt x="0" y="10"/>
                    <a:pt x="0" y="10"/>
                    <a:pt x="0" y="10"/>
                  </a:cubicBezTo>
                  <a:cubicBezTo>
                    <a:pt x="0" y="10"/>
                    <a:pt x="0" y="10"/>
                    <a:pt x="0" y="10"/>
                  </a:cubicBezTo>
                  <a:cubicBezTo>
                    <a:pt x="0"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589">
              <a:extLst>
                <a:ext uri="{FF2B5EF4-FFF2-40B4-BE49-F238E27FC236}">
                  <a16:creationId xmlns:a16="http://schemas.microsoft.com/office/drawing/2014/main" xmlns="" id="{D9660D08-BE32-4E35-90BC-454CCB9DFD96}"/>
                </a:ext>
              </a:extLst>
            </p:cNvPr>
            <p:cNvSpPr>
              <a:spLocks/>
            </p:cNvSpPr>
            <p:nvPr/>
          </p:nvSpPr>
          <p:spPr bwMode="auto">
            <a:xfrm>
              <a:off x="2143918" y="476250"/>
              <a:ext cx="38100" cy="69850"/>
            </a:xfrm>
            <a:custGeom>
              <a:avLst/>
              <a:gdLst>
                <a:gd name="T0" fmla="*/ 5 w 5"/>
                <a:gd name="T1" fmla="*/ 9 h 9"/>
                <a:gd name="T2" fmla="*/ 0 w 5"/>
                <a:gd name="T3" fmla="*/ 9 h 9"/>
                <a:gd name="T4" fmla="*/ 0 w 5"/>
                <a:gd name="T5" fmla="*/ 7 h 9"/>
                <a:gd name="T6" fmla="*/ 0 w 5"/>
                <a:gd name="T7" fmla="*/ 7 h 9"/>
                <a:gd name="T8" fmla="*/ 1 w 5"/>
                <a:gd name="T9" fmla="*/ 5 h 9"/>
                <a:gd name="T10" fmla="*/ 1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0" y="9"/>
                    <a:pt x="0" y="9"/>
                    <a:pt x="0" y="9"/>
                  </a:cubicBezTo>
                  <a:cubicBezTo>
                    <a:pt x="0" y="7"/>
                    <a:pt x="0" y="7"/>
                    <a:pt x="0" y="7"/>
                  </a:cubicBezTo>
                  <a:cubicBezTo>
                    <a:pt x="0" y="7"/>
                    <a:pt x="0" y="7"/>
                    <a:pt x="0" y="7"/>
                  </a:cubicBezTo>
                  <a:cubicBezTo>
                    <a:pt x="0" y="6"/>
                    <a:pt x="1" y="6"/>
                    <a:pt x="1" y="5"/>
                  </a:cubicBezTo>
                  <a:cubicBezTo>
                    <a:pt x="1" y="0"/>
                    <a:pt x="1" y="0"/>
                    <a:pt x="1"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590">
              <a:extLst>
                <a:ext uri="{FF2B5EF4-FFF2-40B4-BE49-F238E27FC236}">
                  <a16:creationId xmlns:a16="http://schemas.microsoft.com/office/drawing/2014/main" xmlns="" id="{2B695A38-78D7-40CD-B149-A468E8816B37}"/>
                </a:ext>
              </a:extLst>
            </p:cNvPr>
            <p:cNvSpPr>
              <a:spLocks/>
            </p:cNvSpPr>
            <p:nvPr/>
          </p:nvSpPr>
          <p:spPr bwMode="auto">
            <a:xfrm>
              <a:off x="2150268" y="452437"/>
              <a:ext cx="63500" cy="77788"/>
            </a:xfrm>
            <a:custGeom>
              <a:avLst/>
              <a:gdLst>
                <a:gd name="T0" fmla="*/ 1 w 8"/>
                <a:gd name="T1" fmla="*/ 0 h 10"/>
                <a:gd name="T2" fmla="*/ 8 w 8"/>
                <a:gd name="T3" fmla="*/ 0 h 10"/>
                <a:gd name="T4" fmla="*/ 8 w 8"/>
                <a:gd name="T5" fmla="*/ 6 h 10"/>
                <a:gd name="T6" fmla="*/ 8 w 8"/>
                <a:gd name="T7" fmla="*/ 7 h 10"/>
                <a:gd name="T8" fmla="*/ 4 w 8"/>
                <a:gd name="T9" fmla="*/ 10 h 10"/>
                <a:gd name="T10" fmla="*/ 1 w 8"/>
                <a:gd name="T11" fmla="*/ 7 h 10"/>
                <a:gd name="T12" fmla="*/ 0 w 8"/>
                <a:gd name="T13" fmla="*/ 6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8" y="0"/>
                    <a:pt x="8" y="0"/>
                    <a:pt x="8" y="0"/>
                  </a:cubicBezTo>
                  <a:cubicBezTo>
                    <a:pt x="8" y="6"/>
                    <a:pt x="8" y="6"/>
                    <a:pt x="8" y="6"/>
                  </a:cubicBezTo>
                  <a:cubicBezTo>
                    <a:pt x="8" y="7"/>
                    <a:pt x="8" y="7"/>
                    <a:pt x="8" y="7"/>
                  </a:cubicBezTo>
                  <a:cubicBezTo>
                    <a:pt x="7" y="9"/>
                    <a:pt x="6" y="10"/>
                    <a:pt x="4" y="10"/>
                  </a:cubicBezTo>
                  <a:cubicBezTo>
                    <a:pt x="3" y="10"/>
                    <a:pt x="2" y="9"/>
                    <a:pt x="1" y="7"/>
                  </a:cubicBezTo>
                  <a:cubicBezTo>
                    <a:pt x="0"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591">
              <a:extLst>
                <a:ext uri="{FF2B5EF4-FFF2-40B4-BE49-F238E27FC236}">
                  <a16:creationId xmlns:a16="http://schemas.microsoft.com/office/drawing/2014/main" xmlns="" id="{56FDFFF3-1B07-46C9-875E-3947FB71D194}"/>
                </a:ext>
              </a:extLst>
            </p:cNvPr>
            <p:cNvSpPr>
              <a:spLocks/>
            </p:cNvSpPr>
            <p:nvPr/>
          </p:nvSpPr>
          <p:spPr bwMode="auto">
            <a:xfrm>
              <a:off x="2128043" y="366712"/>
              <a:ext cx="115887" cy="139700"/>
            </a:xfrm>
            <a:custGeom>
              <a:avLst/>
              <a:gdLst>
                <a:gd name="T0" fmla="*/ 7 w 15"/>
                <a:gd name="T1" fmla="*/ 18 h 18"/>
                <a:gd name="T2" fmla="*/ 3 w 15"/>
                <a:gd name="T3" fmla="*/ 16 h 18"/>
                <a:gd name="T4" fmla="*/ 0 w 15"/>
                <a:gd name="T5" fmla="*/ 10 h 18"/>
                <a:gd name="T6" fmla="*/ 0 w 15"/>
                <a:gd name="T7" fmla="*/ 10 h 18"/>
                <a:gd name="T8" fmla="*/ 0 w 15"/>
                <a:gd name="T9" fmla="*/ 10 h 18"/>
                <a:gd name="T10" fmla="*/ 0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1" y="14"/>
                    <a:pt x="0" y="12"/>
                    <a:pt x="0" y="10"/>
                  </a:cubicBezTo>
                  <a:cubicBezTo>
                    <a:pt x="0" y="10"/>
                    <a:pt x="0" y="10"/>
                    <a:pt x="0" y="10"/>
                  </a:cubicBezTo>
                  <a:cubicBezTo>
                    <a:pt x="0" y="10"/>
                    <a:pt x="0" y="10"/>
                    <a:pt x="0" y="10"/>
                  </a:cubicBezTo>
                  <a:cubicBezTo>
                    <a:pt x="0" y="10"/>
                    <a:pt x="0" y="9"/>
                    <a:pt x="0" y="9"/>
                  </a:cubicBezTo>
                  <a:cubicBezTo>
                    <a:pt x="0"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92">
              <a:extLst>
                <a:ext uri="{FF2B5EF4-FFF2-40B4-BE49-F238E27FC236}">
                  <a16:creationId xmlns:a16="http://schemas.microsoft.com/office/drawing/2014/main" xmlns="" id="{34D0F47C-0374-4B81-ABF7-35029CC9EF37}"/>
                </a:ext>
              </a:extLst>
            </p:cNvPr>
            <p:cNvSpPr>
              <a:spLocks/>
            </p:cNvSpPr>
            <p:nvPr/>
          </p:nvSpPr>
          <p:spPr bwMode="auto">
            <a:xfrm>
              <a:off x="2080418" y="522287"/>
              <a:ext cx="203200" cy="93663"/>
            </a:xfrm>
            <a:custGeom>
              <a:avLst/>
              <a:gdLst>
                <a:gd name="T0" fmla="*/ 14 w 26"/>
                <a:gd name="T1" fmla="*/ 2 h 12"/>
                <a:gd name="T2" fmla="*/ 12 w 26"/>
                <a:gd name="T3" fmla="*/ 2 h 12"/>
                <a:gd name="T4" fmla="*/ 9 w 26"/>
                <a:gd name="T5" fmla="*/ 0 h 12"/>
                <a:gd name="T6" fmla="*/ 8 w 26"/>
                <a:gd name="T7" fmla="*/ 1 h 12"/>
                <a:gd name="T8" fmla="*/ 0 w 26"/>
                <a:gd name="T9" fmla="*/ 6 h 12"/>
                <a:gd name="T10" fmla="*/ 0 w 26"/>
                <a:gd name="T11" fmla="*/ 10 h 12"/>
                <a:gd name="T12" fmla="*/ 3 w 26"/>
                <a:gd name="T13" fmla="*/ 12 h 12"/>
                <a:gd name="T14" fmla="*/ 7 w 26"/>
                <a:gd name="T15" fmla="*/ 12 h 12"/>
                <a:gd name="T16" fmla="*/ 12 w 26"/>
                <a:gd name="T17" fmla="*/ 12 h 12"/>
                <a:gd name="T18" fmla="*/ 15 w 26"/>
                <a:gd name="T19" fmla="*/ 12 h 12"/>
                <a:gd name="T20" fmla="*/ 19 w 26"/>
                <a:gd name="T21" fmla="*/ 12 h 12"/>
                <a:gd name="T22" fmla="*/ 24 w 26"/>
                <a:gd name="T23" fmla="*/ 12 h 12"/>
                <a:gd name="T24" fmla="*/ 26 w 26"/>
                <a:gd name="T25" fmla="*/ 10 h 12"/>
                <a:gd name="T26" fmla="*/ 26 w 26"/>
                <a:gd name="T27" fmla="*/ 6 h 12"/>
                <a:gd name="T28" fmla="*/ 19 w 26"/>
                <a:gd name="T29" fmla="*/ 1 h 12"/>
                <a:gd name="T30" fmla="*/ 18 w 26"/>
                <a:gd name="T31" fmla="*/ 0 h 12"/>
                <a:gd name="T32" fmla="*/ 14 w 26"/>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4" y="2"/>
                  </a:moveTo>
                  <a:cubicBezTo>
                    <a:pt x="12" y="2"/>
                    <a:pt x="12" y="2"/>
                    <a:pt x="12" y="2"/>
                  </a:cubicBezTo>
                  <a:cubicBezTo>
                    <a:pt x="9" y="0"/>
                    <a:pt x="9" y="0"/>
                    <a:pt x="9" y="0"/>
                  </a:cubicBezTo>
                  <a:cubicBezTo>
                    <a:pt x="8" y="1"/>
                    <a:pt x="8" y="1"/>
                    <a:pt x="8" y="1"/>
                  </a:cubicBezTo>
                  <a:cubicBezTo>
                    <a:pt x="4" y="1"/>
                    <a:pt x="0" y="3"/>
                    <a:pt x="0" y="6"/>
                  </a:cubicBezTo>
                  <a:cubicBezTo>
                    <a:pt x="0" y="7"/>
                    <a:pt x="0" y="9"/>
                    <a:pt x="0" y="10"/>
                  </a:cubicBezTo>
                  <a:cubicBezTo>
                    <a:pt x="0" y="11"/>
                    <a:pt x="1" y="12"/>
                    <a:pt x="3" y="12"/>
                  </a:cubicBezTo>
                  <a:cubicBezTo>
                    <a:pt x="7" y="12"/>
                    <a:pt x="7" y="12"/>
                    <a:pt x="7" y="12"/>
                  </a:cubicBezTo>
                  <a:cubicBezTo>
                    <a:pt x="12" y="12"/>
                    <a:pt x="12" y="12"/>
                    <a:pt x="12" y="12"/>
                  </a:cubicBezTo>
                  <a:cubicBezTo>
                    <a:pt x="15" y="12"/>
                    <a:pt x="15" y="12"/>
                    <a:pt x="15" y="12"/>
                  </a:cubicBezTo>
                  <a:cubicBezTo>
                    <a:pt x="19" y="12"/>
                    <a:pt x="19" y="12"/>
                    <a:pt x="19" y="12"/>
                  </a:cubicBezTo>
                  <a:cubicBezTo>
                    <a:pt x="24" y="12"/>
                    <a:pt x="24" y="12"/>
                    <a:pt x="24" y="12"/>
                  </a:cubicBezTo>
                  <a:cubicBezTo>
                    <a:pt x="25" y="12"/>
                    <a:pt x="26" y="11"/>
                    <a:pt x="26" y="10"/>
                  </a:cubicBezTo>
                  <a:cubicBezTo>
                    <a:pt x="26" y="6"/>
                    <a:pt x="26" y="6"/>
                    <a:pt x="26" y="6"/>
                  </a:cubicBezTo>
                  <a:cubicBezTo>
                    <a:pt x="26" y="3"/>
                    <a:pt x="23" y="1"/>
                    <a:pt x="19" y="1"/>
                  </a:cubicBezTo>
                  <a:cubicBezTo>
                    <a:pt x="18" y="0"/>
                    <a:pt x="18" y="0"/>
                    <a:pt x="18"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593">
              <a:extLst>
                <a:ext uri="{FF2B5EF4-FFF2-40B4-BE49-F238E27FC236}">
                  <a16:creationId xmlns:a16="http://schemas.microsoft.com/office/drawing/2014/main" xmlns="" id="{F0D51BC7-26CB-463D-9ED3-AC8B15ADA538}"/>
                </a:ext>
              </a:extLst>
            </p:cNvPr>
            <p:cNvSpPr>
              <a:spLocks/>
            </p:cNvSpPr>
            <p:nvPr/>
          </p:nvSpPr>
          <p:spPr bwMode="auto">
            <a:xfrm>
              <a:off x="2143918" y="522287"/>
              <a:ext cx="84137" cy="93663"/>
            </a:xfrm>
            <a:custGeom>
              <a:avLst/>
              <a:gdLst>
                <a:gd name="T0" fmla="*/ 29 w 53"/>
                <a:gd name="T1" fmla="*/ 10 h 59"/>
                <a:gd name="T2" fmla="*/ 19 w 53"/>
                <a:gd name="T3" fmla="*/ 10 h 59"/>
                <a:gd name="T4" fmla="*/ 4 w 53"/>
                <a:gd name="T5" fmla="*/ 0 h 59"/>
                <a:gd name="T6" fmla="*/ 0 w 53"/>
                <a:gd name="T7" fmla="*/ 5 h 59"/>
                <a:gd name="T8" fmla="*/ 29 w 53"/>
                <a:gd name="T9" fmla="*/ 34 h 59"/>
                <a:gd name="T10" fmla="*/ 34 w 53"/>
                <a:gd name="T11" fmla="*/ 59 h 59"/>
                <a:gd name="T12" fmla="*/ 34 w 53"/>
                <a:gd name="T13" fmla="*/ 59 h 59"/>
                <a:gd name="T14" fmla="*/ 29 w 53"/>
                <a:gd name="T15" fmla="*/ 29 h 59"/>
                <a:gd name="T16" fmla="*/ 53 w 53"/>
                <a:gd name="T17" fmla="*/ 5 h 59"/>
                <a:gd name="T18" fmla="*/ 53 w 53"/>
                <a:gd name="T19" fmla="*/ 5 h 59"/>
                <a:gd name="T20" fmla="*/ 48 w 53"/>
                <a:gd name="T21" fmla="*/ 0 h 59"/>
                <a:gd name="T22" fmla="*/ 29 w 53"/>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9">
                  <a:moveTo>
                    <a:pt x="29" y="10"/>
                  </a:moveTo>
                  <a:lnTo>
                    <a:pt x="19" y="10"/>
                  </a:lnTo>
                  <a:lnTo>
                    <a:pt x="4" y="0"/>
                  </a:lnTo>
                  <a:lnTo>
                    <a:pt x="0" y="5"/>
                  </a:lnTo>
                  <a:lnTo>
                    <a:pt x="29" y="34"/>
                  </a:lnTo>
                  <a:lnTo>
                    <a:pt x="34" y="59"/>
                  </a:lnTo>
                  <a:lnTo>
                    <a:pt x="34" y="59"/>
                  </a:lnTo>
                  <a:lnTo>
                    <a:pt x="29" y="29"/>
                  </a:lnTo>
                  <a:lnTo>
                    <a:pt x="53" y="5"/>
                  </a:lnTo>
                  <a:lnTo>
                    <a:pt x="53" y="5"/>
                  </a:lnTo>
                  <a:lnTo>
                    <a:pt x="48" y="0"/>
                  </a:lnTo>
                  <a:lnTo>
                    <a:pt x="29"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594">
              <a:extLst>
                <a:ext uri="{FF2B5EF4-FFF2-40B4-BE49-F238E27FC236}">
                  <a16:creationId xmlns:a16="http://schemas.microsoft.com/office/drawing/2014/main" xmlns="" id="{B2312F0E-314A-4A75-B10E-0884277CA7BF}"/>
                </a:ext>
              </a:extLst>
            </p:cNvPr>
            <p:cNvSpPr>
              <a:spLocks/>
            </p:cNvSpPr>
            <p:nvPr/>
          </p:nvSpPr>
          <p:spPr bwMode="auto">
            <a:xfrm>
              <a:off x="2135981"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2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2" y="4"/>
                    <a:pt x="12" y="4"/>
                    <a:pt x="12" y="3"/>
                  </a:cubicBezTo>
                  <a:cubicBezTo>
                    <a:pt x="12" y="2"/>
                    <a:pt x="12" y="2"/>
                    <a:pt x="12" y="1"/>
                  </a:cubicBezTo>
                  <a:cubicBezTo>
                    <a:pt x="11" y="0"/>
                    <a:pt x="10" y="1"/>
                    <a:pt x="9" y="1"/>
                  </a:cubicBezTo>
                  <a:cubicBezTo>
                    <a:pt x="8" y="1"/>
                    <a:pt x="7"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595">
              <a:extLst>
                <a:ext uri="{FF2B5EF4-FFF2-40B4-BE49-F238E27FC236}">
                  <a16:creationId xmlns:a16="http://schemas.microsoft.com/office/drawing/2014/main" xmlns="" id="{E3B38D01-8589-42DB-94E0-C6BEF13DE464}"/>
                </a:ext>
              </a:extLst>
            </p:cNvPr>
            <p:cNvSpPr>
              <a:spLocks/>
            </p:cNvSpPr>
            <p:nvPr/>
          </p:nvSpPr>
          <p:spPr bwMode="auto">
            <a:xfrm>
              <a:off x="2135981" y="398462"/>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596">
              <a:extLst>
                <a:ext uri="{FF2B5EF4-FFF2-40B4-BE49-F238E27FC236}">
                  <a16:creationId xmlns:a16="http://schemas.microsoft.com/office/drawing/2014/main" xmlns="" id="{68F9A879-448F-494F-A9D3-4F9D086544DB}"/>
                </a:ext>
              </a:extLst>
            </p:cNvPr>
            <p:cNvSpPr>
              <a:spLocks/>
            </p:cNvSpPr>
            <p:nvPr/>
          </p:nvSpPr>
          <p:spPr bwMode="auto">
            <a:xfrm>
              <a:off x="2174081" y="538162"/>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2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2" y="7"/>
                    <a:pt x="2" y="5"/>
                    <a:pt x="2" y="3"/>
                  </a:cubicBez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0"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597">
              <a:extLst>
                <a:ext uri="{FF2B5EF4-FFF2-40B4-BE49-F238E27FC236}">
                  <a16:creationId xmlns:a16="http://schemas.microsoft.com/office/drawing/2014/main" xmlns="" id="{33E252BB-5B24-4A80-9F99-C01641745BBA}"/>
                </a:ext>
              </a:extLst>
            </p:cNvPr>
            <p:cNvSpPr>
              <a:spLocks/>
            </p:cNvSpPr>
            <p:nvPr/>
          </p:nvSpPr>
          <p:spPr bwMode="auto">
            <a:xfrm>
              <a:off x="2174081" y="538162"/>
              <a:ext cx="23812" cy="38100"/>
            </a:xfrm>
            <a:custGeom>
              <a:avLst/>
              <a:gdLst>
                <a:gd name="T0" fmla="*/ 2 w 3"/>
                <a:gd name="T1" fmla="*/ 3 h 5"/>
                <a:gd name="T2" fmla="*/ 2 w 3"/>
                <a:gd name="T3" fmla="*/ 3 h 5"/>
                <a:gd name="T4" fmla="*/ 3 w 3"/>
                <a:gd name="T5" fmla="*/ 1 h 5"/>
                <a:gd name="T6" fmla="*/ 3 w 3"/>
                <a:gd name="T7" fmla="*/ 0 h 5"/>
                <a:gd name="T8" fmla="*/ 2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598">
              <a:extLst>
                <a:ext uri="{FF2B5EF4-FFF2-40B4-BE49-F238E27FC236}">
                  <a16:creationId xmlns:a16="http://schemas.microsoft.com/office/drawing/2014/main" xmlns="" id="{DE33B75C-66A8-4227-AEC0-CB6530B230C7}"/>
                </a:ext>
              </a:extLst>
            </p:cNvPr>
            <p:cNvSpPr>
              <a:spLocks/>
            </p:cNvSpPr>
            <p:nvPr/>
          </p:nvSpPr>
          <p:spPr bwMode="auto">
            <a:xfrm>
              <a:off x="2143918" y="522287"/>
              <a:ext cx="38100" cy="38100"/>
            </a:xfrm>
            <a:custGeom>
              <a:avLst/>
              <a:gdLst>
                <a:gd name="T0" fmla="*/ 24 w 24"/>
                <a:gd name="T1" fmla="*/ 10 h 24"/>
                <a:gd name="T2" fmla="*/ 4 w 24"/>
                <a:gd name="T3" fmla="*/ 0 h 24"/>
                <a:gd name="T4" fmla="*/ 0 w 24"/>
                <a:gd name="T5" fmla="*/ 5 h 24"/>
                <a:gd name="T6" fmla="*/ 19 w 24"/>
                <a:gd name="T7" fmla="*/ 24 h 24"/>
                <a:gd name="T8" fmla="*/ 24 w 24"/>
                <a:gd name="T9" fmla="*/ 10 h 24"/>
              </a:gdLst>
              <a:ahLst/>
              <a:cxnLst>
                <a:cxn ang="0">
                  <a:pos x="T0" y="T1"/>
                </a:cxn>
                <a:cxn ang="0">
                  <a:pos x="T2" y="T3"/>
                </a:cxn>
                <a:cxn ang="0">
                  <a:pos x="T4" y="T5"/>
                </a:cxn>
                <a:cxn ang="0">
                  <a:pos x="T6" y="T7"/>
                </a:cxn>
                <a:cxn ang="0">
                  <a:pos x="T8" y="T9"/>
                </a:cxn>
              </a:cxnLst>
              <a:rect l="0" t="0" r="r" b="b"/>
              <a:pathLst>
                <a:path w="24" h="24">
                  <a:moveTo>
                    <a:pt x="24" y="10"/>
                  </a:moveTo>
                  <a:lnTo>
                    <a:pt x="4" y="0"/>
                  </a:lnTo>
                  <a:lnTo>
                    <a:pt x="0" y="5"/>
                  </a:lnTo>
                  <a:lnTo>
                    <a:pt x="19" y="24"/>
                  </a:lnTo>
                  <a:lnTo>
                    <a:pt x="24"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599">
              <a:extLst>
                <a:ext uri="{FF2B5EF4-FFF2-40B4-BE49-F238E27FC236}">
                  <a16:creationId xmlns:a16="http://schemas.microsoft.com/office/drawing/2014/main" xmlns="" id="{7B20A1D6-51B2-43FA-88ED-3A2DD8C018AE}"/>
                </a:ext>
              </a:extLst>
            </p:cNvPr>
            <p:cNvSpPr>
              <a:spLocks/>
            </p:cNvSpPr>
            <p:nvPr/>
          </p:nvSpPr>
          <p:spPr bwMode="auto">
            <a:xfrm>
              <a:off x="2182018" y="522287"/>
              <a:ext cx="46037" cy="38100"/>
            </a:xfrm>
            <a:custGeom>
              <a:avLst/>
              <a:gdLst>
                <a:gd name="T0" fmla="*/ 0 w 29"/>
                <a:gd name="T1" fmla="*/ 10 h 24"/>
                <a:gd name="T2" fmla="*/ 24 w 29"/>
                <a:gd name="T3" fmla="*/ 0 h 24"/>
                <a:gd name="T4" fmla="*/ 29 w 29"/>
                <a:gd name="T5" fmla="*/ 5 h 24"/>
                <a:gd name="T6" fmla="*/ 10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lnTo>
                    <a:pt x="24" y="0"/>
                  </a:lnTo>
                  <a:lnTo>
                    <a:pt x="29" y="5"/>
                  </a:lnTo>
                  <a:lnTo>
                    <a:pt x="10"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600">
              <a:extLst>
                <a:ext uri="{FF2B5EF4-FFF2-40B4-BE49-F238E27FC236}">
                  <a16:creationId xmlns:a16="http://schemas.microsoft.com/office/drawing/2014/main" xmlns="" id="{DAD33594-8929-4B7C-9839-2B4B3EB1E115}"/>
                </a:ext>
              </a:extLst>
            </p:cNvPr>
            <p:cNvSpPr>
              <a:spLocks/>
            </p:cNvSpPr>
            <p:nvPr/>
          </p:nvSpPr>
          <p:spPr bwMode="auto">
            <a:xfrm>
              <a:off x="1847056" y="452437"/>
              <a:ext cx="85725"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1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1" y="12"/>
                    <a:pt x="1" y="12"/>
                    <a:pt x="1" y="12"/>
                  </a:cubicBezTo>
                  <a:cubicBezTo>
                    <a:pt x="0" y="10"/>
                    <a:pt x="0" y="10"/>
                    <a:pt x="0" y="10"/>
                  </a:cubicBezTo>
                  <a:cubicBezTo>
                    <a:pt x="0" y="10"/>
                    <a:pt x="0" y="10"/>
                    <a:pt x="0" y="10"/>
                  </a:cubicBezTo>
                  <a:cubicBezTo>
                    <a:pt x="1"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601">
              <a:extLst>
                <a:ext uri="{FF2B5EF4-FFF2-40B4-BE49-F238E27FC236}">
                  <a16:creationId xmlns:a16="http://schemas.microsoft.com/office/drawing/2014/main" xmlns="" id="{EAAA6C55-222F-41F9-A59B-97AF1D38C4A7}"/>
                </a:ext>
              </a:extLst>
            </p:cNvPr>
            <p:cNvSpPr>
              <a:spLocks/>
            </p:cNvSpPr>
            <p:nvPr/>
          </p:nvSpPr>
          <p:spPr bwMode="auto">
            <a:xfrm>
              <a:off x="1847056" y="476250"/>
              <a:ext cx="39687" cy="69850"/>
            </a:xfrm>
            <a:custGeom>
              <a:avLst/>
              <a:gdLst>
                <a:gd name="T0" fmla="*/ 5 w 5"/>
                <a:gd name="T1" fmla="*/ 9 h 9"/>
                <a:gd name="T2" fmla="*/ 1 w 5"/>
                <a:gd name="T3" fmla="*/ 9 h 9"/>
                <a:gd name="T4" fmla="*/ 0 w 5"/>
                <a:gd name="T5" fmla="*/ 7 h 9"/>
                <a:gd name="T6" fmla="*/ 0 w 5"/>
                <a:gd name="T7" fmla="*/ 7 h 9"/>
                <a:gd name="T8" fmla="*/ 1 w 5"/>
                <a:gd name="T9" fmla="*/ 5 h 9"/>
                <a:gd name="T10" fmla="*/ 2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1" y="9"/>
                    <a:pt x="1" y="9"/>
                    <a:pt x="1" y="9"/>
                  </a:cubicBezTo>
                  <a:cubicBezTo>
                    <a:pt x="0" y="7"/>
                    <a:pt x="0" y="7"/>
                    <a:pt x="0" y="7"/>
                  </a:cubicBezTo>
                  <a:cubicBezTo>
                    <a:pt x="0" y="7"/>
                    <a:pt x="0" y="7"/>
                    <a:pt x="0" y="7"/>
                  </a:cubicBezTo>
                  <a:cubicBezTo>
                    <a:pt x="1" y="6"/>
                    <a:pt x="1" y="6"/>
                    <a:pt x="1" y="5"/>
                  </a:cubicBezTo>
                  <a:cubicBezTo>
                    <a:pt x="2" y="0"/>
                    <a:pt x="2" y="0"/>
                    <a:pt x="2"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602">
              <a:extLst>
                <a:ext uri="{FF2B5EF4-FFF2-40B4-BE49-F238E27FC236}">
                  <a16:creationId xmlns:a16="http://schemas.microsoft.com/office/drawing/2014/main" xmlns="" id="{9ED34E6B-FE57-4E8F-A127-BD2CF2B2FE9F}"/>
                </a:ext>
              </a:extLst>
            </p:cNvPr>
            <p:cNvSpPr>
              <a:spLocks/>
            </p:cNvSpPr>
            <p:nvPr/>
          </p:nvSpPr>
          <p:spPr bwMode="auto">
            <a:xfrm>
              <a:off x="1854993" y="452437"/>
              <a:ext cx="69850" cy="77788"/>
            </a:xfrm>
            <a:custGeom>
              <a:avLst/>
              <a:gdLst>
                <a:gd name="T0" fmla="*/ 1 w 9"/>
                <a:gd name="T1" fmla="*/ 0 h 10"/>
                <a:gd name="T2" fmla="*/ 8 w 9"/>
                <a:gd name="T3" fmla="*/ 0 h 10"/>
                <a:gd name="T4" fmla="*/ 9 w 9"/>
                <a:gd name="T5" fmla="*/ 6 h 10"/>
                <a:gd name="T6" fmla="*/ 8 w 9"/>
                <a:gd name="T7" fmla="*/ 7 h 10"/>
                <a:gd name="T8" fmla="*/ 4 w 9"/>
                <a:gd name="T9" fmla="*/ 10 h 10"/>
                <a:gd name="T10" fmla="*/ 1 w 9"/>
                <a:gd name="T11" fmla="*/ 7 h 10"/>
                <a:gd name="T12" fmla="*/ 0 w 9"/>
                <a:gd name="T13" fmla="*/ 6 h 10"/>
                <a:gd name="T14" fmla="*/ 1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1" y="0"/>
                  </a:moveTo>
                  <a:cubicBezTo>
                    <a:pt x="8" y="0"/>
                    <a:pt x="8" y="0"/>
                    <a:pt x="8" y="0"/>
                  </a:cubicBezTo>
                  <a:cubicBezTo>
                    <a:pt x="9" y="6"/>
                    <a:pt x="9" y="6"/>
                    <a:pt x="9" y="6"/>
                  </a:cubicBezTo>
                  <a:cubicBezTo>
                    <a:pt x="9" y="7"/>
                    <a:pt x="8" y="7"/>
                    <a:pt x="8" y="7"/>
                  </a:cubicBezTo>
                  <a:cubicBezTo>
                    <a:pt x="7" y="9"/>
                    <a:pt x="6" y="10"/>
                    <a:pt x="4" y="10"/>
                  </a:cubicBezTo>
                  <a:cubicBezTo>
                    <a:pt x="3" y="10"/>
                    <a:pt x="2" y="9"/>
                    <a:pt x="1" y="7"/>
                  </a:cubicBezTo>
                  <a:cubicBezTo>
                    <a:pt x="1"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603">
              <a:extLst>
                <a:ext uri="{FF2B5EF4-FFF2-40B4-BE49-F238E27FC236}">
                  <a16:creationId xmlns:a16="http://schemas.microsoft.com/office/drawing/2014/main" xmlns="" id="{273378F4-F532-47FF-8C19-BBAD8E291F21}"/>
                </a:ext>
              </a:extLst>
            </p:cNvPr>
            <p:cNvSpPr>
              <a:spLocks/>
            </p:cNvSpPr>
            <p:nvPr/>
          </p:nvSpPr>
          <p:spPr bwMode="auto">
            <a:xfrm>
              <a:off x="1832768" y="366712"/>
              <a:ext cx="115887" cy="139700"/>
            </a:xfrm>
            <a:custGeom>
              <a:avLst/>
              <a:gdLst>
                <a:gd name="T0" fmla="*/ 7 w 15"/>
                <a:gd name="T1" fmla="*/ 18 h 18"/>
                <a:gd name="T2" fmla="*/ 3 w 15"/>
                <a:gd name="T3" fmla="*/ 16 h 18"/>
                <a:gd name="T4" fmla="*/ 1 w 15"/>
                <a:gd name="T5" fmla="*/ 10 h 18"/>
                <a:gd name="T6" fmla="*/ 1 w 15"/>
                <a:gd name="T7" fmla="*/ 10 h 18"/>
                <a:gd name="T8" fmla="*/ 1 w 15"/>
                <a:gd name="T9" fmla="*/ 10 h 18"/>
                <a:gd name="T10" fmla="*/ 1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2" y="14"/>
                    <a:pt x="1" y="12"/>
                    <a:pt x="1" y="10"/>
                  </a:cubicBezTo>
                  <a:cubicBezTo>
                    <a:pt x="1" y="10"/>
                    <a:pt x="1" y="10"/>
                    <a:pt x="1" y="10"/>
                  </a:cubicBezTo>
                  <a:cubicBezTo>
                    <a:pt x="1" y="10"/>
                    <a:pt x="1" y="10"/>
                    <a:pt x="1" y="10"/>
                  </a:cubicBezTo>
                  <a:cubicBezTo>
                    <a:pt x="1" y="10"/>
                    <a:pt x="1" y="9"/>
                    <a:pt x="1" y="9"/>
                  </a:cubicBezTo>
                  <a:cubicBezTo>
                    <a:pt x="1"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604">
              <a:extLst>
                <a:ext uri="{FF2B5EF4-FFF2-40B4-BE49-F238E27FC236}">
                  <a16:creationId xmlns:a16="http://schemas.microsoft.com/office/drawing/2014/main" xmlns="" id="{1045D74F-4C98-4321-8B81-293E778F5264}"/>
                </a:ext>
              </a:extLst>
            </p:cNvPr>
            <p:cNvSpPr>
              <a:spLocks/>
            </p:cNvSpPr>
            <p:nvPr/>
          </p:nvSpPr>
          <p:spPr bwMode="auto">
            <a:xfrm>
              <a:off x="1793081" y="522287"/>
              <a:ext cx="195262" cy="93663"/>
            </a:xfrm>
            <a:custGeom>
              <a:avLst/>
              <a:gdLst>
                <a:gd name="T0" fmla="*/ 14 w 25"/>
                <a:gd name="T1" fmla="*/ 2 h 12"/>
                <a:gd name="T2" fmla="*/ 11 w 25"/>
                <a:gd name="T3" fmla="*/ 2 h 12"/>
                <a:gd name="T4" fmla="*/ 8 w 25"/>
                <a:gd name="T5" fmla="*/ 0 h 12"/>
                <a:gd name="T6" fmla="*/ 7 w 25"/>
                <a:gd name="T7" fmla="*/ 1 h 12"/>
                <a:gd name="T8" fmla="*/ 0 w 25"/>
                <a:gd name="T9" fmla="*/ 6 h 12"/>
                <a:gd name="T10" fmla="*/ 0 w 25"/>
                <a:gd name="T11" fmla="*/ 10 h 12"/>
                <a:gd name="T12" fmla="*/ 2 w 25"/>
                <a:gd name="T13" fmla="*/ 12 h 12"/>
                <a:gd name="T14" fmla="*/ 6 w 25"/>
                <a:gd name="T15" fmla="*/ 12 h 12"/>
                <a:gd name="T16" fmla="*/ 11 w 25"/>
                <a:gd name="T17" fmla="*/ 12 h 12"/>
                <a:gd name="T18" fmla="*/ 14 w 25"/>
                <a:gd name="T19" fmla="*/ 12 h 12"/>
                <a:gd name="T20" fmla="*/ 19 w 25"/>
                <a:gd name="T21" fmla="*/ 12 h 12"/>
                <a:gd name="T22" fmla="*/ 23 w 25"/>
                <a:gd name="T23" fmla="*/ 12 h 12"/>
                <a:gd name="T24" fmla="*/ 25 w 25"/>
                <a:gd name="T25" fmla="*/ 10 h 12"/>
                <a:gd name="T26" fmla="*/ 25 w 25"/>
                <a:gd name="T27" fmla="*/ 6 h 12"/>
                <a:gd name="T28" fmla="*/ 18 w 25"/>
                <a:gd name="T29" fmla="*/ 1 h 12"/>
                <a:gd name="T30" fmla="*/ 17 w 25"/>
                <a:gd name="T31" fmla="*/ 0 h 12"/>
                <a:gd name="T32" fmla="*/ 14 w 25"/>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2">
                  <a:moveTo>
                    <a:pt x="14" y="2"/>
                  </a:moveTo>
                  <a:cubicBezTo>
                    <a:pt x="11" y="2"/>
                    <a:pt x="11" y="2"/>
                    <a:pt x="11" y="2"/>
                  </a:cubicBezTo>
                  <a:cubicBezTo>
                    <a:pt x="8" y="0"/>
                    <a:pt x="8" y="0"/>
                    <a:pt x="8" y="0"/>
                  </a:cubicBezTo>
                  <a:cubicBezTo>
                    <a:pt x="7" y="1"/>
                    <a:pt x="7" y="1"/>
                    <a:pt x="7" y="1"/>
                  </a:cubicBezTo>
                  <a:cubicBezTo>
                    <a:pt x="3" y="1"/>
                    <a:pt x="0" y="3"/>
                    <a:pt x="0" y="6"/>
                  </a:cubicBezTo>
                  <a:cubicBezTo>
                    <a:pt x="0" y="7"/>
                    <a:pt x="0" y="9"/>
                    <a:pt x="0" y="10"/>
                  </a:cubicBezTo>
                  <a:cubicBezTo>
                    <a:pt x="0" y="11"/>
                    <a:pt x="1" y="12"/>
                    <a:pt x="2" y="12"/>
                  </a:cubicBezTo>
                  <a:cubicBezTo>
                    <a:pt x="6" y="12"/>
                    <a:pt x="6" y="12"/>
                    <a:pt x="6" y="12"/>
                  </a:cubicBezTo>
                  <a:cubicBezTo>
                    <a:pt x="11" y="12"/>
                    <a:pt x="11" y="12"/>
                    <a:pt x="11" y="12"/>
                  </a:cubicBezTo>
                  <a:cubicBezTo>
                    <a:pt x="14" y="12"/>
                    <a:pt x="14" y="12"/>
                    <a:pt x="14" y="12"/>
                  </a:cubicBezTo>
                  <a:cubicBezTo>
                    <a:pt x="19" y="12"/>
                    <a:pt x="19" y="12"/>
                    <a:pt x="19" y="12"/>
                  </a:cubicBezTo>
                  <a:cubicBezTo>
                    <a:pt x="23" y="12"/>
                    <a:pt x="23" y="12"/>
                    <a:pt x="23" y="12"/>
                  </a:cubicBezTo>
                  <a:cubicBezTo>
                    <a:pt x="24" y="12"/>
                    <a:pt x="25" y="11"/>
                    <a:pt x="25" y="10"/>
                  </a:cubicBezTo>
                  <a:cubicBezTo>
                    <a:pt x="25" y="6"/>
                    <a:pt x="25" y="6"/>
                    <a:pt x="25" y="6"/>
                  </a:cubicBezTo>
                  <a:cubicBezTo>
                    <a:pt x="25" y="3"/>
                    <a:pt x="22" y="1"/>
                    <a:pt x="18" y="1"/>
                  </a:cubicBezTo>
                  <a:cubicBezTo>
                    <a:pt x="17" y="0"/>
                    <a:pt x="17" y="0"/>
                    <a:pt x="17"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605">
              <a:extLst>
                <a:ext uri="{FF2B5EF4-FFF2-40B4-BE49-F238E27FC236}">
                  <a16:creationId xmlns:a16="http://schemas.microsoft.com/office/drawing/2014/main" xmlns="" id="{A79B9385-470C-422F-9839-548B2785CF45}"/>
                </a:ext>
              </a:extLst>
            </p:cNvPr>
            <p:cNvSpPr>
              <a:spLocks/>
            </p:cNvSpPr>
            <p:nvPr/>
          </p:nvSpPr>
          <p:spPr bwMode="auto">
            <a:xfrm>
              <a:off x="1847056" y="522287"/>
              <a:ext cx="93662" cy="93663"/>
            </a:xfrm>
            <a:custGeom>
              <a:avLst/>
              <a:gdLst>
                <a:gd name="T0" fmla="*/ 35 w 59"/>
                <a:gd name="T1" fmla="*/ 10 h 59"/>
                <a:gd name="T2" fmla="*/ 20 w 59"/>
                <a:gd name="T3" fmla="*/ 10 h 59"/>
                <a:gd name="T4" fmla="*/ 5 w 59"/>
                <a:gd name="T5" fmla="*/ 0 h 59"/>
                <a:gd name="T6" fmla="*/ 0 w 59"/>
                <a:gd name="T7" fmla="*/ 5 h 59"/>
                <a:gd name="T8" fmla="*/ 30 w 59"/>
                <a:gd name="T9" fmla="*/ 34 h 59"/>
                <a:gd name="T10" fmla="*/ 35 w 59"/>
                <a:gd name="T11" fmla="*/ 59 h 59"/>
                <a:gd name="T12" fmla="*/ 35 w 59"/>
                <a:gd name="T13" fmla="*/ 59 h 59"/>
                <a:gd name="T14" fmla="*/ 35 w 59"/>
                <a:gd name="T15" fmla="*/ 29 h 59"/>
                <a:gd name="T16" fmla="*/ 59 w 59"/>
                <a:gd name="T17" fmla="*/ 5 h 59"/>
                <a:gd name="T18" fmla="*/ 54 w 59"/>
                <a:gd name="T19" fmla="*/ 5 h 59"/>
                <a:gd name="T20" fmla="*/ 49 w 59"/>
                <a:gd name="T21" fmla="*/ 0 h 59"/>
                <a:gd name="T22" fmla="*/ 35 w 59"/>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35" y="10"/>
                  </a:moveTo>
                  <a:lnTo>
                    <a:pt x="20" y="10"/>
                  </a:lnTo>
                  <a:lnTo>
                    <a:pt x="5" y="0"/>
                  </a:lnTo>
                  <a:lnTo>
                    <a:pt x="0" y="5"/>
                  </a:lnTo>
                  <a:lnTo>
                    <a:pt x="30" y="34"/>
                  </a:lnTo>
                  <a:lnTo>
                    <a:pt x="35" y="59"/>
                  </a:lnTo>
                  <a:lnTo>
                    <a:pt x="35" y="59"/>
                  </a:lnTo>
                  <a:lnTo>
                    <a:pt x="35" y="29"/>
                  </a:lnTo>
                  <a:lnTo>
                    <a:pt x="59" y="5"/>
                  </a:lnTo>
                  <a:lnTo>
                    <a:pt x="54" y="5"/>
                  </a:lnTo>
                  <a:lnTo>
                    <a:pt x="49" y="0"/>
                  </a:lnTo>
                  <a:lnTo>
                    <a:pt x="35"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606">
              <a:extLst>
                <a:ext uri="{FF2B5EF4-FFF2-40B4-BE49-F238E27FC236}">
                  <a16:creationId xmlns:a16="http://schemas.microsoft.com/office/drawing/2014/main" xmlns="" id="{22E04016-C64A-4A7D-9150-8B4015A64A78}"/>
                </a:ext>
              </a:extLst>
            </p:cNvPr>
            <p:cNvSpPr>
              <a:spLocks/>
            </p:cNvSpPr>
            <p:nvPr/>
          </p:nvSpPr>
          <p:spPr bwMode="auto">
            <a:xfrm>
              <a:off x="1840706"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3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3" y="4"/>
                    <a:pt x="13" y="4"/>
                    <a:pt x="13" y="3"/>
                  </a:cubicBezTo>
                  <a:cubicBezTo>
                    <a:pt x="13" y="2"/>
                    <a:pt x="13" y="2"/>
                    <a:pt x="12" y="1"/>
                  </a:cubicBezTo>
                  <a:cubicBezTo>
                    <a:pt x="11" y="0"/>
                    <a:pt x="10" y="1"/>
                    <a:pt x="9" y="1"/>
                  </a:cubicBezTo>
                  <a:cubicBezTo>
                    <a:pt x="8" y="1"/>
                    <a:pt x="7"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608">
              <a:extLst>
                <a:ext uri="{FF2B5EF4-FFF2-40B4-BE49-F238E27FC236}">
                  <a16:creationId xmlns:a16="http://schemas.microsoft.com/office/drawing/2014/main" xmlns="" id="{429A3F89-A65B-4AB6-A582-A4268E03FAA3}"/>
                </a:ext>
              </a:extLst>
            </p:cNvPr>
            <p:cNvSpPr>
              <a:spLocks/>
            </p:cNvSpPr>
            <p:nvPr/>
          </p:nvSpPr>
          <p:spPr bwMode="auto">
            <a:xfrm>
              <a:off x="1840706" y="398463"/>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609">
              <a:extLst>
                <a:ext uri="{FF2B5EF4-FFF2-40B4-BE49-F238E27FC236}">
                  <a16:creationId xmlns:a16="http://schemas.microsoft.com/office/drawing/2014/main" xmlns="" id="{66B2CCB8-B32F-42D6-AD3F-C22ED70C4017}"/>
                </a:ext>
              </a:extLst>
            </p:cNvPr>
            <p:cNvSpPr>
              <a:spLocks/>
            </p:cNvSpPr>
            <p:nvPr/>
          </p:nvSpPr>
          <p:spPr bwMode="auto">
            <a:xfrm>
              <a:off x="1878806" y="538163"/>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3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3" y="7"/>
                    <a:pt x="2" y="5"/>
                    <a:pt x="2" y="3"/>
                  </a:cubicBez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610">
              <a:extLst>
                <a:ext uri="{FF2B5EF4-FFF2-40B4-BE49-F238E27FC236}">
                  <a16:creationId xmlns:a16="http://schemas.microsoft.com/office/drawing/2014/main" xmlns="" id="{BF12B803-9FC6-44EA-BE31-00F241204970}"/>
                </a:ext>
              </a:extLst>
            </p:cNvPr>
            <p:cNvSpPr>
              <a:spLocks/>
            </p:cNvSpPr>
            <p:nvPr/>
          </p:nvSpPr>
          <p:spPr bwMode="auto">
            <a:xfrm>
              <a:off x="1878806" y="538163"/>
              <a:ext cx="23812" cy="38100"/>
            </a:xfrm>
            <a:custGeom>
              <a:avLst/>
              <a:gdLst>
                <a:gd name="T0" fmla="*/ 2 w 3"/>
                <a:gd name="T1" fmla="*/ 3 h 5"/>
                <a:gd name="T2" fmla="*/ 2 w 3"/>
                <a:gd name="T3" fmla="*/ 3 h 5"/>
                <a:gd name="T4" fmla="*/ 3 w 3"/>
                <a:gd name="T5" fmla="*/ 1 h 5"/>
                <a:gd name="T6" fmla="*/ 3 w 3"/>
                <a:gd name="T7" fmla="*/ 0 h 5"/>
                <a:gd name="T8" fmla="*/ 3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611">
              <a:extLst>
                <a:ext uri="{FF2B5EF4-FFF2-40B4-BE49-F238E27FC236}">
                  <a16:creationId xmlns:a16="http://schemas.microsoft.com/office/drawing/2014/main" xmlns="" id="{44384A99-C1D2-4B54-98EC-86E8AA4A604E}"/>
                </a:ext>
              </a:extLst>
            </p:cNvPr>
            <p:cNvSpPr>
              <a:spLocks/>
            </p:cNvSpPr>
            <p:nvPr/>
          </p:nvSpPr>
          <p:spPr bwMode="auto">
            <a:xfrm>
              <a:off x="1847056" y="522288"/>
              <a:ext cx="47625" cy="38100"/>
            </a:xfrm>
            <a:custGeom>
              <a:avLst/>
              <a:gdLst>
                <a:gd name="T0" fmla="*/ 30 w 30"/>
                <a:gd name="T1" fmla="*/ 10 h 24"/>
                <a:gd name="T2" fmla="*/ 5 w 30"/>
                <a:gd name="T3" fmla="*/ 0 h 24"/>
                <a:gd name="T4" fmla="*/ 0 w 30"/>
                <a:gd name="T5" fmla="*/ 5 h 24"/>
                <a:gd name="T6" fmla="*/ 20 w 30"/>
                <a:gd name="T7" fmla="*/ 24 h 24"/>
                <a:gd name="T8" fmla="*/ 30 w 30"/>
                <a:gd name="T9" fmla="*/ 10 h 24"/>
              </a:gdLst>
              <a:ahLst/>
              <a:cxnLst>
                <a:cxn ang="0">
                  <a:pos x="T0" y="T1"/>
                </a:cxn>
                <a:cxn ang="0">
                  <a:pos x="T2" y="T3"/>
                </a:cxn>
                <a:cxn ang="0">
                  <a:pos x="T4" y="T5"/>
                </a:cxn>
                <a:cxn ang="0">
                  <a:pos x="T6" y="T7"/>
                </a:cxn>
                <a:cxn ang="0">
                  <a:pos x="T8" y="T9"/>
                </a:cxn>
              </a:cxnLst>
              <a:rect l="0" t="0" r="r" b="b"/>
              <a:pathLst>
                <a:path w="30" h="24">
                  <a:moveTo>
                    <a:pt x="30" y="10"/>
                  </a:moveTo>
                  <a:lnTo>
                    <a:pt x="5" y="0"/>
                  </a:lnTo>
                  <a:lnTo>
                    <a:pt x="0" y="5"/>
                  </a:lnTo>
                  <a:lnTo>
                    <a:pt x="20" y="24"/>
                  </a:lnTo>
                  <a:lnTo>
                    <a:pt x="3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612">
              <a:extLst>
                <a:ext uri="{FF2B5EF4-FFF2-40B4-BE49-F238E27FC236}">
                  <a16:creationId xmlns:a16="http://schemas.microsoft.com/office/drawing/2014/main" xmlns="" id="{240D9B69-8BFC-4575-8641-88B4D7C27C68}"/>
                </a:ext>
              </a:extLst>
            </p:cNvPr>
            <p:cNvSpPr>
              <a:spLocks/>
            </p:cNvSpPr>
            <p:nvPr/>
          </p:nvSpPr>
          <p:spPr bwMode="auto">
            <a:xfrm>
              <a:off x="1894681" y="522288"/>
              <a:ext cx="38100" cy="38100"/>
            </a:xfrm>
            <a:custGeom>
              <a:avLst/>
              <a:gdLst>
                <a:gd name="T0" fmla="*/ 0 w 24"/>
                <a:gd name="T1" fmla="*/ 10 h 24"/>
                <a:gd name="T2" fmla="*/ 19 w 24"/>
                <a:gd name="T3" fmla="*/ 0 h 24"/>
                <a:gd name="T4" fmla="*/ 24 w 24"/>
                <a:gd name="T5" fmla="*/ 5 h 24"/>
                <a:gd name="T6" fmla="*/ 5 w 24"/>
                <a:gd name="T7" fmla="*/ 24 h 24"/>
                <a:gd name="T8" fmla="*/ 0 w 24"/>
                <a:gd name="T9" fmla="*/ 10 h 24"/>
              </a:gdLst>
              <a:ahLst/>
              <a:cxnLst>
                <a:cxn ang="0">
                  <a:pos x="T0" y="T1"/>
                </a:cxn>
                <a:cxn ang="0">
                  <a:pos x="T2" y="T3"/>
                </a:cxn>
                <a:cxn ang="0">
                  <a:pos x="T4" y="T5"/>
                </a:cxn>
                <a:cxn ang="0">
                  <a:pos x="T6" y="T7"/>
                </a:cxn>
                <a:cxn ang="0">
                  <a:pos x="T8" y="T9"/>
                </a:cxn>
              </a:cxnLst>
              <a:rect l="0" t="0" r="r" b="b"/>
              <a:pathLst>
                <a:path w="24" h="24">
                  <a:moveTo>
                    <a:pt x="0" y="10"/>
                  </a:moveTo>
                  <a:lnTo>
                    <a:pt x="19" y="0"/>
                  </a:lnTo>
                  <a:lnTo>
                    <a:pt x="24" y="5"/>
                  </a:lnTo>
                  <a:lnTo>
                    <a:pt x="5"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613">
              <a:extLst>
                <a:ext uri="{FF2B5EF4-FFF2-40B4-BE49-F238E27FC236}">
                  <a16:creationId xmlns:a16="http://schemas.microsoft.com/office/drawing/2014/main" xmlns="" id="{386DE392-5D21-4D9F-995A-E74ED1302EF1}"/>
                </a:ext>
              </a:extLst>
            </p:cNvPr>
            <p:cNvSpPr>
              <a:spLocks/>
            </p:cNvSpPr>
            <p:nvPr/>
          </p:nvSpPr>
          <p:spPr bwMode="auto">
            <a:xfrm>
              <a:off x="1980406" y="436563"/>
              <a:ext cx="115887" cy="123825"/>
            </a:xfrm>
            <a:custGeom>
              <a:avLst/>
              <a:gdLst>
                <a:gd name="T0" fmla="*/ 3 w 15"/>
                <a:gd name="T1" fmla="*/ 0 h 16"/>
                <a:gd name="T2" fmla="*/ 12 w 15"/>
                <a:gd name="T3" fmla="*/ 0 h 16"/>
                <a:gd name="T4" fmla="*/ 13 w 15"/>
                <a:gd name="T5" fmla="*/ 11 h 16"/>
                <a:gd name="T6" fmla="*/ 15 w 15"/>
                <a:gd name="T7" fmla="*/ 12 h 16"/>
                <a:gd name="T8" fmla="*/ 15 w 15"/>
                <a:gd name="T9" fmla="*/ 12 h 16"/>
                <a:gd name="T10" fmla="*/ 14 w 15"/>
                <a:gd name="T11" fmla="*/ 16 h 16"/>
                <a:gd name="T12" fmla="*/ 1 w 15"/>
                <a:gd name="T13" fmla="*/ 15 h 16"/>
                <a:gd name="T14" fmla="*/ 0 w 15"/>
                <a:gd name="T15" fmla="*/ 12 h 16"/>
                <a:gd name="T16" fmla="*/ 1 w 15"/>
                <a:gd name="T17" fmla="*/ 12 h 16"/>
                <a:gd name="T18" fmla="*/ 2 w 15"/>
                <a:gd name="T19" fmla="*/ 11 h 16"/>
                <a:gd name="T20" fmla="*/ 3 w 15"/>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6">
                  <a:moveTo>
                    <a:pt x="3" y="0"/>
                  </a:moveTo>
                  <a:cubicBezTo>
                    <a:pt x="12" y="0"/>
                    <a:pt x="12" y="0"/>
                    <a:pt x="12" y="0"/>
                  </a:cubicBezTo>
                  <a:cubicBezTo>
                    <a:pt x="13" y="11"/>
                    <a:pt x="13" y="11"/>
                    <a:pt x="13" y="11"/>
                  </a:cubicBezTo>
                  <a:cubicBezTo>
                    <a:pt x="13" y="11"/>
                    <a:pt x="14" y="12"/>
                    <a:pt x="15" y="12"/>
                  </a:cubicBezTo>
                  <a:cubicBezTo>
                    <a:pt x="15" y="12"/>
                    <a:pt x="15" y="12"/>
                    <a:pt x="15" y="12"/>
                  </a:cubicBezTo>
                  <a:cubicBezTo>
                    <a:pt x="14" y="16"/>
                    <a:pt x="14" y="16"/>
                    <a:pt x="14" y="16"/>
                  </a:cubicBezTo>
                  <a:cubicBezTo>
                    <a:pt x="1" y="15"/>
                    <a:pt x="1" y="15"/>
                    <a:pt x="1" y="15"/>
                  </a:cubicBezTo>
                  <a:cubicBezTo>
                    <a:pt x="0" y="12"/>
                    <a:pt x="0" y="12"/>
                    <a:pt x="0" y="12"/>
                  </a:cubicBezTo>
                  <a:cubicBezTo>
                    <a:pt x="1" y="12"/>
                    <a:pt x="1" y="12"/>
                    <a:pt x="1" y="12"/>
                  </a:cubicBezTo>
                  <a:cubicBezTo>
                    <a:pt x="1" y="12"/>
                    <a:pt x="2" y="11"/>
                    <a:pt x="2" y="11"/>
                  </a:cubicBezTo>
                  <a:lnTo>
                    <a:pt x="3"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614">
              <a:extLst>
                <a:ext uri="{FF2B5EF4-FFF2-40B4-BE49-F238E27FC236}">
                  <a16:creationId xmlns:a16="http://schemas.microsoft.com/office/drawing/2014/main" xmlns="" id="{7D17115D-8168-49DA-AA14-476049EE74A1}"/>
                </a:ext>
              </a:extLst>
            </p:cNvPr>
            <p:cNvSpPr>
              <a:spLocks/>
            </p:cNvSpPr>
            <p:nvPr/>
          </p:nvSpPr>
          <p:spPr bwMode="auto">
            <a:xfrm>
              <a:off x="1980406" y="460375"/>
              <a:ext cx="53975" cy="100013"/>
            </a:xfrm>
            <a:custGeom>
              <a:avLst/>
              <a:gdLst>
                <a:gd name="T0" fmla="*/ 7 w 7"/>
                <a:gd name="T1" fmla="*/ 13 h 13"/>
                <a:gd name="T2" fmla="*/ 1 w 7"/>
                <a:gd name="T3" fmla="*/ 12 h 13"/>
                <a:gd name="T4" fmla="*/ 0 w 7"/>
                <a:gd name="T5" fmla="*/ 9 h 13"/>
                <a:gd name="T6" fmla="*/ 1 w 7"/>
                <a:gd name="T7" fmla="*/ 9 h 13"/>
                <a:gd name="T8" fmla="*/ 2 w 7"/>
                <a:gd name="T9" fmla="*/ 8 h 13"/>
                <a:gd name="T10" fmla="*/ 3 w 7"/>
                <a:gd name="T11" fmla="*/ 0 h 13"/>
                <a:gd name="T12" fmla="*/ 7 w 7"/>
                <a:gd name="T13" fmla="*/ 0 h 13"/>
                <a:gd name="T14" fmla="*/ 7 w 7"/>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7" y="13"/>
                  </a:moveTo>
                  <a:cubicBezTo>
                    <a:pt x="1" y="12"/>
                    <a:pt x="1" y="12"/>
                    <a:pt x="1" y="12"/>
                  </a:cubicBezTo>
                  <a:cubicBezTo>
                    <a:pt x="0" y="9"/>
                    <a:pt x="0" y="9"/>
                    <a:pt x="0" y="9"/>
                  </a:cubicBezTo>
                  <a:cubicBezTo>
                    <a:pt x="1" y="9"/>
                    <a:pt x="1" y="9"/>
                    <a:pt x="1" y="9"/>
                  </a:cubicBezTo>
                  <a:cubicBezTo>
                    <a:pt x="1" y="9"/>
                    <a:pt x="2" y="8"/>
                    <a:pt x="2" y="8"/>
                  </a:cubicBezTo>
                  <a:cubicBezTo>
                    <a:pt x="3" y="0"/>
                    <a:pt x="3" y="0"/>
                    <a:pt x="3" y="0"/>
                  </a:cubicBezTo>
                  <a:cubicBezTo>
                    <a:pt x="7" y="0"/>
                    <a:pt x="7" y="0"/>
                    <a:pt x="7" y="0"/>
                  </a:cubicBezTo>
                  <a:lnTo>
                    <a:pt x="7" y="13"/>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615">
              <a:extLst>
                <a:ext uri="{FF2B5EF4-FFF2-40B4-BE49-F238E27FC236}">
                  <a16:creationId xmlns:a16="http://schemas.microsoft.com/office/drawing/2014/main" xmlns="" id="{A23EBEA1-3369-46BE-951F-A42688A4A5FC}"/>
                </a:ext>
              </a:extLst>
            </p:cNvPr>
            <p:cNvSpPr>
              <a:spLocks/>
            </p:cNvSpPr>
            <p:nvPr/>
          </p:nvSpPr>
          <p:spPr bwMode="auto">
            <a:xfrm>
              <a:off x="1994693" y="436563"/>
              <a:ext cx="85725" cy="93663"/>
            </a:xfrm>
            <a:custGeom>
              <a:avLst/>
              <a:gdLst>
                <a:gd name="T0" fmla="*/ 1 w 11"/>
                <a:gd name="T1" fmla="*/ 0 h 12"/>
                <a:gd name="T2" fmla="*/ 10 w 11"/>
                <a:gd name="T3" fmla="*/ 0 h 12"/>
                <a:gd name="T4" fmla="*/ 11 w 11"/>
                <a:gd name="T5" fmla="*/ 8 h 12"/>
                <a:gd name="T6" fmla="*/ 10 w 11"/>
                <a:gd name="T7" fmla="*/ 9 h 12"/>
                <a:gd name="T8" fmla="*/ 6 w 11"/>
                <a:gd name="T9" fmla="*/ 12 h 12"/>
                <a:gd name="T10" fmla="*/ 1 w 11"/>
                <a:gd name="T11" fmla="*/ 9 h 12"/>
                <a:gd name="T12" fmla="*/ 0 w 11"/>
                <a:gd name="T13" fmla="*/ 8 h 12"/>
                <a:gd name="T14" fmla="*/ 1 w 1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 y="0"/>
                  </a:moveTo>
                  <a:cubicBezTo>
                    <a:pt x="10" y="0"/>
                    <a:pt x="10" y="0"/>
                    <a:pt x="10" y="0"/>
                  </a:cubicBezTo>
                  <a:cubicBezTo>
                    <a:pt x="11" y="8"/>
                    <a:pt x="11" y="8"/>
                    <a:pt x="11" y="8"/>
                  </a:cubicBezTo>
                  <a:cubicBezTo>
                    <a:pt x="11" y="8"/>
                    <a:pt x="11" y="9"/>
                    <a:pt x="10" y="9"/>
                  </a:cubicBezTo>
                  <a:cubicBezTo>
                    <a:pt x="9" y="11"/>
                    <a:pt x="7" y="12"/>
                    <a:pt x="6" y="12"/>
                  </a:cubicBezTo>
                  <a:cubicBezTo>
                    <a:pt x="4" y="12"/>
                    <a:pt x="2" y="11"/>
                    <a:pt x="1" y="9"/>
                  </a:cubicBezTo>
                  <a:cubicBezTo>
                    <a:pt x="0" y="9"/>
                    <a:pt x="0" y="8"/>
                    <a:pt x="0" y="8"/>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616">
              <a:extLst>
                <a:ext uri="{FF2B5EF4-FFF2-40B4-BE49-F238E27FC236}">
                  <a16:creationId xmlns:a16="http://schemas.microsoft.com/office/drawing/2014/main" xmlns="" id="{A72BFEC6-9B39-45FA-A0E5-C1D55E190951}"/>
                </a:ext>
              </a:extLst>
            </p:cNvPr>
            <p:cNvSpPr>
              <a:spLocks/>
            </p:cNvSpPr>
            <p:nvPr/>
          </p:nvSpPr>
          <p:spPr bwMode="auto">
            <a:xfrm>
              <a:off x="1964531" y="328613"/>
              <a:ext cx="147637" cy="177800"/>
            </a:xfrm>
            <a:custGeom>
              <a:avLst/>
              <a:gdLst>
                <a:gd name="T0" fmla="*/ 9 w 19"/>
                <a:gd name="T1" fmla="*/ 23 h 23"/>
                <a:gd name="T2" fmla="*/ 4 w 19"/>
                <a:gd name="T3" fmla="*/ 20 h 23"/>
                <a:gd name="T4" fmla="*/ 1 w 19"/>
                <a:gd name="T5" fmla="*/ 12 h 23"/>
                <a:gd name="T6" fmla="*/ 1 w 19"/>
                <a:gd name="T7" fmla="*/ 12 h 23"/>
                <a:gd name="T8" fmla="*/ 1 w 19"/>
                <a:gd name="T9" fmla="*/ 12 h 23"/>
                <a:gd name="T10" fmla="*/ 1 w 19"/>
                <a:gd name="T11" fmla="*/ 12 h 23"/>
                <a:gd name="T12" fmla="*/ 9 w 19"/>
                <a:gd name="T13" fmla="*/ 0 h 23"/>
                <a:gd name="T14" fmla="*/ 18 w 19"/>
                <a:gd name="T15" fmla="*/ 12 h 23"/>
                <a:gd name="T16" fmla="*/ 18 w 19"/>
                <a:gd name="T17" fmla="*/ 12 h 23"/>
                <a:gd name="T18" fmla="*/ 18 w 19"/>
                <a:gd name="T19" fmla="*/ 12 h 23"/>
                <a:gd name="T20" fmla="*/ 18 w 19"/>
                <a:gd name="T21" fmla="*/ 12 h 23"/>
                <a:gd name="T22" fmla="*/ 15 w 19"/>
                <a:gd name="T23" fmla="*/ 20 h 23"/>
                <a:gd name="T24" fmla="*/ 9 w 19"/>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9" y="23"/>
                  </a:moveTo>
                  <a:cubicBezTo>
                    <a:pt x="7" y="23"/>
                    <a:pt x="5" y="22"/>
                    <a:pt x="4" y="20"/>
                  </a:cubicBezTo>
                  <a:cubicBezTo>
                    <a:pt x="2" y="18"/>
                    <a:pt x="1" y="15"/>
                    <a:pt x="1" y="12"/>
                  </a:cubicBezTo>
                  <a:cubicBezTo>
                    <a:pt x="1" y="12"/>
                    <a:pt x="1" y="12"/>
                    <a:pt x="1" y="12"/>
                  </a:cubicBezTo>
                  <a:cubicBezTo>
                    <a:pt x="1" y="12"/>
                    <a:pt x="1" y="12"/>
                    <a:pt x="1" y="12"/>
                  </a:cubicBezTo>
                  <a:cubicBezTo>
                    <a:pt x="1" y="12"/>
                    <a:pt x="1" y="12"/>
                    <a:pt x="1" y="12"/>
                  </a:cubicBezTo>
                  <a:cubicBezTo>
                    <a:pt x="1" y="6"/>
                    <a:pt x="0" y="0"/>
                    <a:pt x="9" y="0"/>
                  </a:cubicBezTo>
                  <a:cubicBezTo>
                    <a:pt x="19" y="0"/>
                    <a:pt x="18" y="6"/>
                    <a:pt x="18" y="12"/>
                  </a:cubicBezTo>
                  <a:cubicBezTo>
                    <a:pt x="18" y="12"/>
                    <a:pt x="18" y="12"/>
                    <a:pt x="18" y="12"/>
                  </a:cubicBezTo>
                  <a:cubicBezTo>
                    <a:pt x="18" y="12"/>
                    <a:pt x="18" y="12"/>
                    <a:pt x="18" y="12"/>
                  </a:cubicBezTo>
                  <a:cubicBezTo>
                    <a:pt x="18" y="12"/>
                    <a:pt x="18" y="12"/>
                    <a:pt x="18" y="12"/>
                  </a:cubicBezTo>
                  <a:cubicBezTo>
                    <a:pt x="18" y="15"/>
                    <a:pt x="17" y="18"/>
                    <a:pt x="15" y="20"/>
                  </a:cubicBezTo>
                  <a:cubicBezTo>
                    <a:pt x="14" y="22"/>
                    <a:pt x="12" y="23"/>
                    <a:pt x="9" y="23"/>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617">
              <a:extLst>
                <a:ext uri="{FF2B5EF4-FFF2-40B4-BE49-F238E27FC236}">
                  <a16:creationId xmlns:a16="http://schemas.microsoft.com/office/drawing/2014/main" xmlns="" id="{AAB8439F-B0D3-4F99-A0C2-0AC80A3C2755}"/>
                </a:ext>
              </a:extLst>
            </p:cNvPr>
            <p:cNvSpPr>
              <a:spLocks/>
            </p:cNvSpPr>
            <p:nvPr/>
          </p:nvSpPr>
          <p:spPr bwMode="auto">
            <a:xfrm>
              <a:off x="1910556" y="522288"/>
              <a:ext cx="255587" cy="123825"/>
            </a:xfrm>
            <a:custGeom>
              <a:avLst/>
              <a:gdLst>
                <a:gd name="T0" fmla="*/ 18 w 33"/>
                <a:gd name="T1" fmla="*/ 3 h 16"/>
                <a:gd name="T2" fmla="*/ 15 w 33"/>
                <a:gd name="T3" fmla="*/ 3 h 16"/>
                <a:gd name="T4" fmla="*/ 11 w 33"/>
                <a:gd name="T5" fmla="*/ 0 h 16"/>
                <a:gd name="T6" fmla="*/ 9 w 33"/>
                <a:gd name="T7" fmla="*/ 1 h 16"/>
                <a:gd name="T8" fmla="*/ 0 w 33"/>
                <a:gd name="T9" fmla="*/ 8 h 16"/>
                <a:gd name="T10" fmla="*/ 0 w 33"/>
                <a:gd name="T11" fmla="*/ 13 h 16"/>
                <a:gd name="T12" fmla="*/ 3 w 33"/>
                <a:gd name="T13" fmla="*/ 16 h 16"/>
                <a:gd name="T14" fmla="*/ 8 w 33"/>
                <a:gd name="T15" fmla="*/ 16 h 16"/>
                <a:gd name="T16" fmla="*/ 15 w 33"/>
                <a:gd name="T17" fmla="*/ 16 h 16"/>
                <a:gd name="T18" fmla="*/ 18 w 33"/>
                <a:gd name="T19" fmla="*/ 16 h 16"/>
                <a:gd name="T20" fmla="*/ 24 w 33"/>
                <a:gd name="T21" fmla="*/ 16 h 16"/>
                <a:gd name="T22" fmla="*/ 30 w 33"/>
                <a:gd name="T23" fmla="*/ 16 h 16"/>
                <a:gd name="T24" fmla="*/ 33 w 33"/>
                <a:gd name="T25" fmla="*/ 13 h 16"/>
                <a:gd name="T26" fmla="*/ 33 w 33"/>
                <a:gd name="T27" fmla="*/ 8 h 16"/>
                <a:gd name="T28" fmla="*/ 24 w 33"/>
                <a:gd name="T29" fmla="*/ 1 h 16"/>
                <a:gd name="T30" fmla="*/ 22 w 33"/>
                <a:gd name="T31" fmla="*/ 0 h 16"/>
                <a:gd name="T32" fmla="*/ 18 w 33"/>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6">
                  <a:moveTo>
                    <a:pt x="18" y="3"/>
                  </a:moveTo>
                  <a:cubicBezTo>
                    <a:pt x="15" y="3"/>
                    <a:pt x="15" y="3"/>
                    <a:pt x="15" y="3"/>
                  </a:cubicBezTo>
                  <a:cubicBezTo>
                    <a:pt x="11" y="0"/>
                    <a:pt x="11" y="0"/>
                    <a:pt x="11" y="0"/>
                  </a:cubicBezTo>
                  <a:cubicBezTo>
                    <a:pt x="9" y="1"/>
                    <a:pt x="9" y="1"/>
                    <a:pt x="9" y="1"/>
                  </a:cubicBezTo>
                  <a:cubicBezTo>
                    <a:pt x="4" y="2"/>
                    <a:pt x="0" y="4"/>
                    <a:pt x="0" y="8"/>
                  </a:cubicBezTo>
                  <a:cubicBezTo>
                    <a:pt x="0" y="10"/>
                    <a:pt x="0" y="11"/>
                    <a:pt x="0" y="13"/>
                  </a:cubicBezTo>
                  <a:cubicBezTo>
                    <a:pt x="0" y="14"/>
                    <a:pt x="1" y="16"/>
                    <a:pt x="3" y="16"/>
                  </a:cubicBezTo>
                  <a:cubicBezTo>
                    <a:pt x="8" y="16"/>
                    <a:pt x="8" y="16"/>
                    <a:pt x="8" y="16"/>
                  </a:cubicBezTo>
                  <a:cubicBezTo>
                    <a:pt x="15" y="16"/>
                    <a:pt x="15" y="16"/>
                    <a:pt x="15" y="16"/>
                  </a:cubicBezTo>
                  <a:cubicBezTo>
                    <a:pt x="18" y="16"/>
                    <a:pt x="18" y="16"/>
                    <a:pt x="18" y="16"/>
                  </a:cubicBezTo>
                  <a:cubicBezTo>
                    <a:pt x="24" y="16"/>
                    <a:pt x="24" y="16"/>
                    <a:pt x="24" y="16"/>
                  </a:cubicBezTo>
                  <a:cubicBezTo>
                    <a:pt x="30" y="16"/>
                    <a:pt x="30" y="16"/>
                    <a:pt x="30" y="16"/>
                  </a:cubicBezTo>
                  <a:cubicBezTo>
                    <a:pt x="32" y="16"/>
                    <a:pt x="33" y="14"/>
                    <a:pt x="33" y="13"/>
                  </a:cubicBezTo>
                  <a:cubicBezTo>
                    <a:pt x="33" y="8"/>
                    <a:pt x="33" y="8"/>
                    <a:pt x="33" y="8"/>
                  </a:cubicBezTo>
                  <a:cubicBezTo>
                    <a:pt x="33" y="4"/>
                    <a:pt x="29" y="2"/>
                    <a:pt x="24" y="1"/>
                  </a:cubicBezTo>
                  <a:cubicBezTo>
                    <a:pt x="22" y="0"/>
                    <a:pt x="22" y="0"/>
                    <a:pt x="22" y="0"/>
                  </a:cubicBezTo>
                  <a:lnTo>
                    <a:pt x="18" y="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618">
              <a:extLst>
                <a:ext uri="{FF2B5EF4-FFF2-40B4-BE49-F238E27FC236}">
                  <a16:creationId xmlns:a16="http://schemas.microsoft.com/office/drawing/2014/main" xmlns="" id="{AB800DEA-8434-42B1-9002-8C61AB110CDF}"/>
                </a:ext>
              </a:extLst>
            </p:cNvPr>
            <p:cNvSpPr>
              <a:spLocks/>
            </p:cNvSpPr>
            <p:nvPr/>
          </p:nvSpPr>
          <p:spPr bwMode="auto">
            <a:xfrm>
              <a:off x="1980406" y="522288"/>
              <a:ext cx="115887" cy="123825"/>
            </a:xfrm>
            <a:custGeom>
              <a:avLst/>
              <a:gdLst>
                <a:gd name="T0" fmla="*/ 44 w 73"/>
                <a:gd name="T1" fmla="*/ 15 h 78"/>
                <a:gd name="T2" fmla="*/ 29 w 73"/>
                <a:gd name="T3" fmla="*/ 15 h 78"/>
                <a:gd name="T4" fmla="*/ 9 w 73"/>
                <a:gd name="T5" fmla="*/ 0 h 78"/>
                <a:gd name="T6" fmla="*/ 0 w 73"/>
                <a:gd name="T7" fmla="*/ 5 h 78"/>
                <a:gd name="T8" fmla="*/ 44 w 73"/>
                <a:gd name="T9" fmla="*/ 49 h 78"/>
                <a:gd name="T10" fmla="*/ 44 w 73"/>
                <a:gd name="T11" fmla="*/ 78 h 78"/>
                <a:gd name="T12" fmla="*/ 49 w 73"/>
                <a:gd name="T13" fmla="*/ 78 h 78"/>
                <a:gd name="T14" fmla="*/ 44 w 73"/>
                <a:gd name="T15" fmla="*/ 39 h 78"/>
                <a:gd name="T16" fmla="*/ 73 w 73"/>
                <a:gd name="T17" fmla="*/ 5 h 78"/>
                <a:gd name="T18" fmla="*/ 73 w 73"/>
                <a:gd name="T19" fmla="*/ 5 h 78"/>
                <a:gd name="T20" fmla="*/ 63 w 73"/>
                <a:gd name="T21" fmla="*/ 0 h 78"/>
                <a:gd name="T22" fmla="*/ 44 w 73"/>
                <a:gd name="T23" fmla="*/ 1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8">
                  <a:moveTo>
                    <a:pt x="44" y="15"/>
                  </a:moveTo>
                  <a:lnTo>
                    <a:pt x="29" y="15"/>
                  </a:lnTo>
                  <a:lnTo>
                    <a:pt x="9" y="0"/>
                  </a:lnTo>
                  <a:lnTo>
                    <a:pt x="0" y="5"/>
                  </a:lnTo>
                  <a:lnTo>
                    <a:pt x="44" y="49"/>
                  </a:lnTo>
                  <a:lnTo>
                    <a:pt x="44" y="78"/>
                  </a:lnTo>
                  <a:lnTo>
                    <a:pt x="49" y="78"/>
                  </a:lnTo>
                  <a:lnTo>
                    <a:pt x="44" y="39"/>
                  </a:lnTo>
                  <a:lnTo>
                    <a:pt x="73" y="5"/>
                  </a:lnTo>
                  <a:lnTo>
                    <a:pt x="73" y="5"/>
                  </a:lnTo>
                  <a:lnTo>
                    <a:pt x="63" y="0"/>
                  </a:lnTo>
                  <a:lnTo>
                    <a:pt x="44" y="15"/>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619">
              <a:extLst>
                <a:ext uri="{FF2B5EF4-FFF2-40B4-BE49-F238E27FC236}">
                  <a16:creationId xmlns:a16="http://schemas.microsoft.com/office/drawing/2014/main" xmlns="" id="{1729DAE9-CFBD-47BA-B2D7-3E11A39A3FF4}"/>
                </a:ext>
              </a:extLst>
            </p:cNvPr>
            <p:cNvSpPr>
              <a:spLocks/>
            </p:cNvSpPr>
            <p:nvPr/>
          </p:nvSpPr>
          <p:spPr bwMode="auto">
            <a:xfrm>
              <a:off x="1972468" y="366713"/>
              <a:ext cx="131762" cy="147638"/>
            </a:xfrm>
            <a:custGeom>
              <a:avLst/>
              <a:gdLst>
                <a:gd name="T0" fmla="*/ 3 w 17"/>
                <a:gd name="T1" fmla="*/ 16 h 19"/>
                <a:gd name="T2" fmla="*/ 8 w 17"/>
                <a:gd name="T3" fmla="*/ 19 h 19"/>
                <a:gd name="T4" fmla="*/ 14 w 17"/>
                <a:gd name="T5" fmla="*/ 16 h 19"/>
                <a:gd name="T6" fmla="*/ 17 w 17"/>
                <a:gd name="T7" fmla="*/ 8 h 19"/>
                <a:gd name="T8" fmla="*/ 17 w 17"/>
                <a:gd name="T9" fmla="*/ 6 h 19"/>
                <a:gd name="T10" fmla="*/ 16 w 17"/>
                <a:gd name="T11" fmla="*/ 4 h 19"/>
                <a:gd name="T12" fmla="*/ 16 w 17"/>
                <a:gd name="T13" fmla="*/ 2 h 19"/>
                <a:gd name="T14" fmla="*/ 12 w 17"/>
                <a:gd name="T15" fmla="*/ 1 h 19"/>
                <a:gd name="T16" fmla="*/ 8 w 17"/>
                <a:gd name="T17" fmla="*/ 2 h 19"/>
                <a:gd name="T18" fmla="*/ 5 w 17"/>
                <a:gd name="T19" fmla="*/ 1 h 19"/>
                <a:gd name="T20" fmla="*/ 5 w 17"/>
                <a:gd name="T21" fmla="*/ 1 h 19"/>
                <a:gd name="T22" fmla="*/ 1 w 17"/>
                <a:gd name="T23" fmla="*/ 2 h 19"/>
                <a:gd name="T24" fmla="*/ 1 w 17"/>
                <a:gd name="T25" fmla="*/ 4 h 19"/>
                <a:gd name="T26" fmla="*/ 0 w 17"/>
                <a:gd name="T27" fmla="*/ 6 h 19"/>
                <a:gd name="T28" fmla="*/ 0 w 17"/>
                <a:gd name="T29" fmla="*/ 8 h 19"/>
                <a:gd name="T30" fmla="*/ 3 w 17"/>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9">
                  <a:moveTo>
                    <a:pt x="3" y="16"/>
                  </a:moveTo>
                  <a:cubicBezTo>
                    <a:pt x="4" y="18"/>
                    <a:pt x="6" y="19"/>
                    <a:pt x="8" y="19"/>
                  </a:cubicBezTo>
                  <a:cubicBezTo>
                    <a:pt x="11" y="19"/>
                    <a:pt x="13" y="18"/>
                    <a:pt x="14" y="16"/>
                  </a:cubicBezTo>
                  <a:cubicBezTo>
                    <a:pt x="16" y="14"/>
                    <a:pt x="17" y="11"/>
                    <a:pt x="17" y="8"/>
                  </a:cubicBezTo>
                  <a:cubicBezTo>
                    <a:pt x="17" y="6"/>
                    <a:pt x="17" y="6"/>
                    <a:pt x="17" y="6"/>
                  </a:cubicBezTo>
                  <a:cubicBezTo>
                    <a:pt x="16" y="5"/>
                    <a:pt x="16" y="5"/>
                    <a:pt x="16" y="4"/>
                  </a:cubicBezTo>
                  <a:cubicBezTo>
                    <a:pt x="16" y="3"/>
                    <a:pt x="16" y="2"/>
                    <a:pt x="16" y="2"/>
                  </a:cubicBezTo>
                  <a:cubicBezTo>
                    <a:pt x="15" y="0"/>
                    <a:pt x="14" y="1"/>
                    <a:pt x="12" y="1"/>
                  </a:cubicBezTo>
                  <a:cubicBezTo>
                    <a:pt x="11" y="2"/>
                    <a:pt x="10"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620">
              <a:extLst>
                <a:ext uri="{FF2B5EF4-FFF2-40B4-BE49-F238E27FC236}">
                  <a16:creationId xmlns:a16="http://schemas.microsoft.com/office/drawing/2014/main" xmlns="" id="{1974134F-A3B0-4BB0-8000-44DF16CF9791}"/>
                </a:ext>
              </a:extLst>
            </p:cNvPr>
            <p:cNvSpPr>
              <a:spLocks/>
            </p:cNvSpPr>
            <p:nvPr/>
          </p:nvSpPr>
          <p:spPr bwMode="auto">
            <a:xfrm>
              <a:off x="1972468" y="366713"/>
              <a:ext cx="61912" cy="147638"/>
            </a:xfrm>
            <a:custGeom>
              <a:avLst/>
              <a:gdLst>
                <a:gd name="T0" fmla="*/ 3 w 8"/>
                <a:gd name="T1" fmla="*/ 16 h 19"/>
                <a:gd name="T2" fmla="*/ 8 w 8"/>
                <a:gd name="T3" fmla="*/ 19 h 19"/>
                <a:gd name="T4" fmla="*/ 8 w 8"/>
                <a:gd name="T5" fmla="*/ 2 h 19"/>
                <a:gd name="T6" fmla="*/ 5 w 8"/>
                <a:gd name="T7" fmla="*/ 1 h 19"/>
                <a:gd name="T8" fmla="*/ 5 w 8"/>
                <a:gd name="T9" fmla="*/ 1 h 19"/>
                <a:gd name="T10" fmla="*/ 1 w 8"/>
                <a:gd name="T11" fmla="*/ 2 h 19"/>
                <a:gd name="T12" fmla="*/ 1 w 8"/>
                <a:gd name="T13" fmla="*/ 4 h 19"/>
                <a:gd name="T14" fmla="*/ 0 w 8"/>
                <a:gd name="T15" fmla="*/ 6 h 19"/>
                <a:gd name="T16" fmla="*/ 0 w 8"/>
                <a:gd name="T17" fmla="*/ 8 h 19"/>
                <a:gd name="T18" fmla="*/ 3 w 8"/>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9">
                  <a:moveTo>
                    <a:pt x="3" y="16"/>
                  </a:moveTo>
                  <a:cubicBezTo>
                    <a:pt x="4" y="18"/>
                    <a:pt x="6" y="19"/>
                    <a:pt x="8" y="19"/>
                  </a:cubicBezTo>
                  <a:cubicBezTo>
                    <a:pt x="8" y="2"/>
                    <a:pt x="8"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Freeform 621">
              <a:extLst>
                <a:ext uri="{FF2B5EF4-FFF2-40B4-BE49-F238E27FC236}">
                  <a16:creationId xmlns:a16="http://schemas.microsoft.com/office/drawing/2014/main" xmlns="" id="{49F5397E-637F-4B7D-B3CC-B254AB4AA177}"/>
                </a:ext>
              </a:extLst>
            </p:cNvPr>
            <p:cNvSpPr>
              <a:spLocks/>
            </p:cNvSpPr>
            <p:nvPr/>
          </p:nvSpPr>
          <p:spPr bwMode="auto">
            <a:xfrm>
              <a:off x="2026443" y="546100"/>
              <a:ext cx="23812" cy="100013"/>
            </a:xfrm>
            <a:custGeom>
              <a:avLst/>
              <a:gdLst>
                <a:gd name="T0" fmla="*/ 0 w 3"/>
                <a:gd name="T1" fmla="*/ 13 h 13"/>
                <a:gd name="T2" fmla="*/ 3 w 3"/>
                <a:gd name="T3" fmla="*/ 13 h 13"/>
                <a:gd name="T4" fmla="*/ 2 w 3"/>
                <a:gd name="T5" fmla="*/ 4 h 13"/>
                <a:gd name="T6" fmla="*/ 2 w 3"/>
                <a:gd name="T7" fmla="*/ 3 h 13"/>
                <a:gd name="T8" fmla="*/ 3 w 3"/>
                <a:gd name="T9" fmla="*/ 1 h 13"/>
                <a:gd name="T10" fmla="*/ 3 w 3"/>
                <a:gd name="T11" fmla="*/ 0 h 13"/>
                <a:gd name="T12" fmla="*/ 3 w 3"/>
                <a:gd name="T13" fmla="*/ 0 h 13"/>
                <a:gd name="T14" fmla="*/ 0 w 3"/>
                <a:gd name="T15" fmla="*/ 0 h 13"/>
                <a:gd name="T16" fmla="*/ 0 w 3"/>
                <a:gd name="T17" fmla="*/ 0 h 13"/>
                <a:gd name="T18" fmla="*/ 0 w 3"/>
                <a:gd name="T19" fmla="*/ 1 h 13"/>
                <a:gd name="T20" fmla="*/ 1 w 3"/>
                <a:gd name="T21" fmla="*/ 3 h 13"/>
                <a:gd name="T22" fmla="*/ 1 w 3"/>
                <a:gd name="T23" fmla="*/ 4 h 13"/>
                <a:gd name="T24" fmla="*/ 0 w 3"/>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3">
                  <a:moveTo>
                    <a:pt x="0" y="13"/>
                  </a:moveTo>
                  <a:cubicBezTo>
                    <a:pt x="3" y="13"/>
                    <a:pt x="3" y="13"/>
                    <a:pt x="3" y="13"/>
                  </a:cubicBezTo>
                  <a:cubicBezTo>
                    <a:pt x="3" y="9"/>
                    <a:pt x="3" y="7"/>
                    <a:pt x="2" y="4"/>
                  </a:cubicBez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0" y="7"/>
                    <a:pt x="0" y="9"/>
                    <a:pt x="0" y="13"/>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622">
              <a:extLst>
                <a:ext uri="{FF2B5EF4-FFF2-40B4-BE49-F238E27FC236}">
                  <a16:creationId xmlns:a16="http://schemas.microsoft.com/office/drawing/2014/main" xmlns="" id="{03E21805-DE9D-4BA1-9711-FD86B1A4EAE7}"/>
                </a:ext>
              </a:extLst>
            </p:cNvPr>
            <p:cNvSpPr>
              <a:spLocks/>
            </p:cNvSpPr>
            <p:nvPr/>
          </p:nvSpPr>
          <p:spPr bwMode="auto">
            <a:xfrm>
              <a:off x="2026443" y="546100"/>
              <a:ext cx="23812" cy="46038"/>
            </a:xfrm>
            <a:custGeom>
              <a:avLst/>
              <a:gdLst>
                <a:gd name="T0" fmla="*/ 2 w 3"/>
                <a:gd name="T1" fmla="*/ 4 h 6"/>
                <a:gd name="T2" fmla="*/ 2 w 3"/>
                <a:gd name="T3" fmla="*/ 3 h 6"/>
                <a:gd name="T4" fmla="*/ 3 w 3"/>
                <a:gd name="T5" fmla="*/ 1 h 6"/>
                <a:gd name="T6" fmla="*/ 3 w 3"/>
                <a:gd name="T7" fmla="*/ 0 h 6"/>
                <a:gd name="T8" fmla="*/ 3 w 3"/>
                <a:gd name="T9" fmla="*/ 0 h 6"/>
                <a:gd name="T10" fmla="*/ 0 w 3"/>
                <a:gd name="T11" fmla="*/ 0 h 6"/>
                <a:gd name="T12" fmla="*/ 0 w 3"/>
                <a:gd name="T13" fmla="*/ 0 h 6"/>
                <a:gd name="T14" fmla="*/ 0 w 3"/>
                <a:gd name="T15" fmla="*/ 1 h 6"/>
                <a:gd name="T16" fmla="*/ 1 w 3"/>
                <a:gd name="T17" fmla="*/ 3 h 6"/>
                <a:gd name="T18" fmla="*/ 1 w 3"/>
                <a:gd name="T19" fmla="*/ 4 h 6"/>
                <a:gd name="T20" fmla="*/ 1 w 3"/>
                <a:gd name="T21" fmla="*/ 5 h 6"/>
                <a:gd name="T22" fmla="*/ 3 w 3"/>
                <a:gd name="T23" fmla="*/ 6 h 6"/>
                <a:gd name="T24" fmla="*/ 2 w 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2" y="4"/>
                  </a:move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1" y="5"/>
                    <a:pt x="1" y="5"/>
                    <a:pt x="1" y="5"/>
                  </a:cubicBezTo>
                  <a:cubicBezTo>
                    <a:pt x="3" y="6"/>
                    <a:pt x="3" y="6"/>
                    <a:pt x="3" y="6"/>
                  </a:cubicBezTo>
                  <a:lnTo>
                    <a:pt x="2" y="4"/>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623">
              <a:extLst>
                <a:ext uri="{FF2B5EF4-FFF2-40B4-BE49-F238E27FC236}">
                  <a16:creationId xmlns:a16="http://schemas.microsoft.com/office/drawing/2014/main" xmlns="" id="{09513CCC-E98C-4EA8-8A9F-B42084298374}"/>
                </a:ext>
              </a:extLst>
            </p:cNvPr>
            <p:cNvSpPr>
              <a:spLocks/>
            </p:cNvSpPr>
            <p:nvPr/>
          </p:nvSpPr>
          <p:spPr bwMode="auto">
            <a:xfrm>
              <a:off x="1980406" y="522288"/>
              <a:ext cx="61912" cy="46038"/>
            </a:xfrm>
            <a:custGeom>
              <a:avLst/>
              <a:gdLst>
                <a:gd name="T0" fmla="*/ 39 w 39"/>
                <a:gd name="T1" fmla="*/ 15 h 29"/>
                <a:gd name="T2" fmla="*/ 9 w 39"/>
                <a:gd name="T3" fmla="*/ 0 h 29"/>
                <a:gd name="T4" fmla="*/ 0 w 39"/>
                <a:gd name="T5" fmla="*/ 5 h 29"/>
                <a:gd name="T6" fmla="*/ 29 w 39"/>
                <a:gd name="T7" fmla="*/ 29 h 29"/>
                <a:gd name="T8" fmla="*/ 39 w 39"/>
                <a:gd name="T9" fmla="*/ 15 h 29"/>
              </a:gdLst>
              <a:ahLst/>
              <a:cxnLst>
                <a:cxn ang="0">
                  <a:pos x="T0" y="T1"/>
                </a:cxn>
                <a:cxn ang="0">
                  <a:pos x="T2" y="T3"/>
                </a:cxn>
                <a:cxn ang="0">
                  <a:pos x="T4" y="T5"/>
                </a:cxn>
                <a:cxn ang="0">
                  <a:pos x="T6" y="T7"/>
                </a:cxn>
                <a:cxn ang="0">
                  <a:pos x="T8" y="T9"/>
                </a:cxn>
              </a:cxnLst>
              <a:rect l="0" t="0" r="r" b="b"/>
              <a:pathLst>
                <a:path w="39" h="29">
                  <a:moveTo>
                    <a:pt x="39" y="15"/>
                  </a:moveTo>
                  <a:lnTo>
                    <a:pt x="9" y="0"/>
                  </a:lnTo>
                  <a:lnTo>
                    <a:pt x="0" y="5"/>
                  </a:lnTo>
                  <a:lnTo>
                    <a:pt x="29" y="29"/>
                  </a:lnTo>
                  <a:lnTo>
                    <a:pt x="39"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Freeform 624">
              <a:extLst>
                <a:ext uri="{FF2B5EF4-FFF2-40B4-BE49-F238E27FC236}">
                  <a16:creationId xmlns:a16="http://schemas.microsoft.com/office/drawing/2014/main" xmlns="" id="{8AA39F2E-FBE4-47B8-8974-0A71A568D6AE}"/>
                </a:ext>
              </a:extLst>
            </p:cNvPr>
            <p:cNvSpPr>
              <a:spLocks/>
            </p:cNvSpPr>
            <p:nvPr/>
          </p:nvSpPr>
          <p:spPr bwMode="auto">
            <a:xfrm>
              <a:off x="2042318" y="522288"/>
              <a:ext cx="53975" cy="46038"/>
            </a:xfrm>
            <a:custGeom>
              <a:avLst/>
              <a:gdLst>
                <a:gd name="T0" fmla="*/ 0 w 34"/>
                <a:gd name="T1" fmla="*/ 15 h 29"/>
                <a:gd name="T2" fmla="*/ 24 w 34"/>
                <a:gd name="T3" fmla="*/ 0 h 29"/>
                <a:gd name="T4" fmla="*/ 34 w 34"/>
                <a:gd name="T5" fmla="*/ 5 h 29"/>
                <a:gd name="T6" fmla="*/ 5 w 34"/>
                <a:gd name="T7" fmla="*/ 29 h 29"/>
                <a:gd name="T8" fmla="*/ 0 w 34"/>
                <a:gd name="T9" fmla="*/ 15 h 29"/>
              </a:gdLst>
              <a:ahLst/>
              <a:cxnLst>
                <a:cxn ang="0">
                  <a:pos x="T0" y="T1"/>
                </a:cxn>
                <a:cxn ang="0">
                  <a:pos x="T2" y="T3"/>
                </a:cxn>
                <a:cxn ang="0">
                  <a:pos x="T4" y="T5"/>
                </a:cxn>
                <a:cxn ang="0">
                  <a:pos x="T6" y="T7"/>
                </a:cxn>
                <a:cxn ang="0">
                  <a:pos x="T8" y="T9"/>
                </a:cxn>
              </a:cxnLst>
              <a:rect l="0" t="0" r="r" b="b"/>
              <a:pathLst>
                <a:path w="34" h="29">
                  <a:moveTo>
                    <a:pt x="0" y="15"/>
                  </a:moveTo>
                  <a:lnTo>
                    <a:pt x="24" y="0"/>
                  </a:lnTo>
                  <a:lnTo>
                    <a:pt x="34" y="5"/>
                  </a:lnTo>
                  <a:lnTo>
                    <a:pt x="5"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Freeform 625">
              <a:extLst>
                <a:ext uri="{FF2B5EF4-FFF2-40B4-BE49-F238E27FC236}">
                  <a16:creationId xmlns:a16="http://schemas.microsoft.com/office/drawing/2014/main" xmlns="" id="{DE0AEF6C-9F63-4A69-BEB6-E54763FACA43}"/>
                </a:ext>
              </a:extLst>
            </p:cNvPr>
            <p:cNvSpPr>
              <a:spLocks noEditPoints="1"/>
            </p:cNvSpPr>
            <p:nvPr/>
          </p:nvSpPr>
          <p:spPr bwMode="auto">
            <a:xfrm>
              <a:off x="1910556" y="530225"/>
              <a:ext cx="255587" cy="115888"/>
            </a:xfrm>
            <a:custGeom>
              <a:avLst/>
              <a:gdLst>
                <a:gd name="T0" fmla="*/ 0 w 33"/>
                <a:gd name="T1" fmla="*/ 7 h 15"/>
                <a:gd name="T2" fmla="*/ 0 w 33"/>
                <a:gd name="T3" fmla="*/ 12 h 15"/>
                <a:gd name="T4" fmla="*/ 3 w 33"/>
                <a:gd name="T5" fmla="*/ 15 h 15"/>
                <a:gd name="T6" fmla="*/ 16 w 33"/>
                <a:gd name="T7" fmla="*/ 15 h 15"/>
                <a:gd name="T8" fmla="*/ 15 w 33"/>
                <a:gd name="T9" fmla="*/ 13 h 15"/>
                <a:gd name="T10" fmla="*/ 9 w 33"/>
                <a:gd name="T11" fmla="*/ 0 h 15"/>
                <a:gd name="T12" fmla="*/ 0 w 33"/>
                <a:gd name="T13" fmla="*/ 7 h 15"/>
                <a:gd name="T14" fmla="*/ 17 w 33"/>
                <a:gd name="T15" fmla="*/ 15 h 15"/>
                <a:gd name="T16" fmla="*/ 30 w 33"/>
                <a:gd name="T17" fmla="*/ 15 h 15"/>
                <a:gd name="T18" fmla="*/ 33 w 33"/>
                <a:gd name="T19" fmla="*/ 12 h 15"/>
                <a:gd name="T20" fmla="*/ 33 w 33"/>
                <a:gd name="T21" fmla="*/ 7 h 15"/>
                <a:gd name="T22" fmla="*/ 24 w 33"/>
                <a:gd name="T23" fmla="*/ 0 h 15"/>
                <a:gd name="T24" fmla="*/ 18 w 33"/>
                <a:gd name="T25" fmla="*/ 13 h 15"/>
                <a:gd name="T26" fmla="*/ 17 w 33"/>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5">
                  <a:moveTo>
                    <a:pt x="0" y="7"/>
                  </a:moveTo>
                  <a:cubicBezTo>
                    <a:pt x="0" y="9"/>
                    <a:pt x="0" y="10"/>
                    <a:pt x="0" y="12"/>
                  </a:cubicBezTo>
                  <a:cubicBezTo>
                    <a:pt x="0" y="13"/>
                    <a:pt x="1" y="15"/>
                    <a:pt x="3" y="15"/>
                  </a:cubicBezTo>
                  <a:cubicBezTo>
                    <a:pt x="16" y="15"/>
                    <a:pt x="16" y="15"/>
                    <a:pt x="16" y="15"/>
                  </a:cubicBezTo>
                  <a:cubicBezTo>
                    <a:pt x="15" y="13"/>
                    <a:pt x="15" y="13"/>
                    <a:pt x="15" y="13"/>
                  </a:cubicBezTo>
                  <a:cubicBezTo>
                    <a:pt x="12" y="8"/>
                    <a:pt x="11" y="6"/>
                    <a:pt x="9" y="0"/>
                  </a:cubicBezTo>
                  <a:cubicBezTo>
                    <a:pt x="4" y="1"/>
                    <a:pt x="0" y="3"/>
                    <a:pt x="0" y="7"/>
                  </a:cubicBezTo>
                  <a:close/>
                  <a:moveTo>
                    <a:pt x="17" y="15"/>
                  </a:moveTo>
                  <a:cubicBezTo>
                    <a:pt x="30" y="15"/>
                    <a:pt x="30" y="15"/>
                    <a:pt x="30" y="15"/>
                  </a:cubicBezTo>
                  <a:cubicBezTo>
                    <a:pt x="32" y="15"/>
                    <a:pt x="33" y="13"/>
                    <a:pt x="33" y="12"/>
                  </a:cubicBezTo>
                  <a:cubicBezTo>
                    <a:pt x="33" y="7"/>
                    <a:pt x="33" y="7"/>
                    <a:pt x="33" y="7"/>
                  </a:cubicBezTo>
                  <a:cubicBezTo>
                    <a:pt x="33" y="3"/>
                    <a:pt x="29" y="1"/>
                    <a:pt x="24" y="0"/>
                  </a:cubicBezTo>
                  <a:cubicBezTo>
                    <a:pt x="22" y="6"/>
                    <a:pt x="21" y="8"/>
                    <a:pt x="18" y="13"/>
                  </a:cubicBezTo>
                  <a:lnTo>
                    <a:pt x="17" y="15"/>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5" name="TextBox 40">
            <a:extLst>
              <a:ext uri="{FF2B5EF4-FFF2-40B4-BE49-F238E27FC236}">
                <a16:creationId xmlns:a16="http://schemas.microsoft.com/office/drawing/2014/main" xmlns="" id="{DA2A06B3-E404-414C-B456-932BAAEE3F1D}"/>
              </a:ext>
            </a:extLst>
          </p:cNvPr>
          <p:cNvSpPr txBox="1"/>
          <p:nvPr/>
        </p:nvSpPr>
        <p:spPr>
          <a:xfrm>
            <a:off x="3163270" y="2776518"/>
            <a:ext cx="7947690" cy="2920030"/>
          </a:xfrm>
          <a:prstGeom prst="rect">
            <a:avLst/>
          </a:prstGeom>
          <a:noFill/>
        </p:spPr>
        <p:txBody>
          <a:bodyPr wrap="square" rtlCol="0">
            <a:spAutoFit/>
          </a:bodyPr>
          <a:lstStyle/>
          <a:p>
            <a:pPr marL="285750" indent="-285750" algn="just" defTabSz="1218987">
              <a:lnSpc>
                <a:spcPct val="150000"/>
              </a:lnSpc>
              <a:buFont typeface="Wingdings" panose="05000000000000000000" pitchFamily="2" charset="2"/>
              <a:buChar char="l"/>
              <a:defRPr/>
            </a:pPr>
            <a:r>
              <a:rPr lang="zh-CN" altLang="en-US"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2001</a:t>
            </a:r>
            <a:r>
              <a:rPr lang="zh-CN" altLang="en-US"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年加入</a:t>
            </a:r>
            <a:r>
              <a:rPr lang="en-US" altLang="zh-CN"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WTO</a:t>
            </a:r>
            <a:r>
              <a:rPr lang="zh-CN" altLang="en-US"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开始，经过近十年的发展，中国完成了世界贸易圈层的接纳和就位过程。中国通过将自身贸易规则与世贸规则相接洽和融通，赢得了西方发达国家贸易规则的接纳。这对于中国更好地融入全球贸易圈是极为有利的。同时，中国同世界在价值链上实现了对接，成为全球产业链、价值链的一个重要组成部分。这让世界贸易越来越离不开中国。在全球贸易圈中，中国制造业的真实价值得到了验证和体现。制造业的增加值超过了美国，</a:t>
            </a:r>
            <a:r>
              <a:rPr lang="en-US" altLang="zh-CN"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GDP</a:t>
            </a:r>
            <a:r>
              <a:rPr lang="zh-CN" altLang="en-US" sz="175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总量也同时超过了日本。中国终而成为全球最大的制造大国。  　　</a:t>
            </a:r>
          </a:p>
        </p:txBody>
      </p:sp>
      <p:grpSp>
        <p:nvGrpSpPr>
          <p:cNvPr id="46" name="组合 45">
            <a:extLst>
              <a:ext uri="{FF2B5EF4-FFF2-40B4-BE49-F238E27FC236}">
                <a16:creationId xmlns:a16="http://schemas.microsoft.com/office/drawing/2014/main" xmlns="" id="{2324FBE7-ECBA-4A16-8339-3F39E8494555}"/>
              </a:ext>
            </a:extLst>
          </p:cNvPr>
          <p:cNvGrpSpPr/>
          <p:nvPr/>
        </p:nvGrpSpPr>
        <p:grpSpPr>
          <a:xfrm>
            <a:off x="2821401" y="5503324"/>
            <a:ext cx="8289558" cy="361685"/>
            <a:chOff x="176531" y="3699063"/>
            <a:chExt cx="8289558" cy="361685"/>
          </a:xfrm>
        </p:grpSpPr>
        <p:grpSp>
          <p:nvGrpSpPr>
            <p:cNvPr id="47" name="组合 46">
              <a:extLst>
                <a:ext uri="{FF2B5EF4-FFF2-40B4-BE49-F238E27FC236}">
                  <a16:creationId xmlns:a16="http://schemas.microsoft.com/office/drawing/2014/main" xmlns="" id="{C9DB8402-3BEC-4B50-B147-24D092D9CB26}"/>
                </a:ext>
              </a:extLst>
            </p:cNvPr>
            <p:cNvGrpSpPr/>
            <p:nvPr/>
          </p:nvGrpSpPr>
          <p:grpSpPr>
            <a:xfrm>
              <a:off x="451223" y="3886762"/>
              <a:ext cx="8014866" cy="173986"/>
              <a:chOff x="1456841" y="4682325"/>
              <a:chExt cx="8014866" cy="173986"/>
            </a:xfrm>
          </p:grpSpPr>
          <p:cxnSp>
            <p:nvCxnSpPr>
              <p:cNvPr id="49" name="直接连接符 48">
                <a:extLst>
                  <a:ext uri="{FF2B5EF4-FFF2-40B4-BE49-F238E27FC236}">
                    <a16:creationId xmlns:a16="http://schemas.microsoft.com/office/drawing/2014/main" xmlns="" id="{4258B084-7406-4C34-A9E3-DCB0EEC18C06}"/>
                  </a:ext>
                </a:extLst>
              </p:cNvPr>
              <p:cNvCxnSpPr>
                <a:cxnSpLocks/>
                <a:endCxn id="50" idx="2"/>
              </p:cNvCxnSpPr>
              <p:nvPr/>
            </p:nvCxnSpPr>
            <p:spPr>
              <a:xfrm flipV="1">
                <a:off x="1456841" y="4769318"/>
                <a:ext cx="7840880" cy="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圆: 空心 54">
                <a:extLst>
                  <a:ext uri="{FF2B5EF4-FFF2-40B4-BE49-F238E27FC236}">
                    <a16:creationId xmlns:a16="http://schemas.microsoft.com/office/drawing/2014/main" xmlns="" id="{9EB657E4-5E38-4826-94A5-4616C026384E}"/>
                  </a:ext>
                </a:extLst>
              </p:cNvPr>
              <p:cNvSpPr/>
              <p:nvPr/>
            </p:nvSpPr>
            <p:spPr>
              <a:xfrm>
                <a:off x="9297721"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48" name="直接连接符 47">
              <a:extLst>
                <a:ext uri="{FF2B5EF4-FFF2-40B4-BE49-F238E27FC236}">
                  <a16:creationId xmlns:a16="http://schemas.microsoft.com/office/drawing/2014/main" xmlns="" id="{C421B249-2099-4E23-9A58-B404D3B377E6}"/>
                </a:ext>
              </a:extLst>
            </p:cNvPr>
            <p:cNvCxnSpPr/>
            <p:nvPr/>
          </p:nvCxnSpPr>
          <p:spPr>
            <a:xfrm>
              <a:off x="176531" y="3699063"/>
              <a:ext cx="274692" cy="2746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3106979" y="2283620"/>
            <a:ext cx="4185761" cy="492443"/>
          </a:xfrm>
          <a:prstGeom prst="rect">
            <a:avLst/>
          </a:prstGeom>
        </p:spPr>
        <p:txBody>
          <a:bodyPr wrap="none">
            <a:spAutoFit/>
          </a:bodyPr>
          <a:lstStyle/>
          <a:p>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对接世界贸易规则与产业链</a:t>
            </a:r>
          </a:p>
        </p:txBody>
      </p:sp>
    </p:spTree>
    <p:extLst>
      <p:ext uri="{BB962C8B-B14F-4D97-AF65-F5344CB8AC3E}">
        <p14:creationId xmlns:p14="http://schemas.microsoft.com/office/powerpoint/2010/main" val="17519796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500" fill="hold"/>
                                        <p:tgtEl>
                                          <p:spTgt spid="51"/>
                                        </p:tgtEl>
                                        <p:attrNameLst>
                                          <p:attrName>ppt_w</p:attrName>
                                        </p:attrNameLst>
                                      </p:cBhvr>
                                      <p:tavLst>
                                        <p:tav tm="0">
                                          <p:val>
                                            <p:fltVal val="0"/>
                                          </p:val>
                                        </p:tav>
                                        <p:tav tm="100000">
                                          <p:val>
                                            <p:strVal val="#ppt_w"/>
                                          </p:val>
                                        </p:tav>
                                      </p:tavLst>
                                    </p:anim>
                                    <p:anim calcmode="lin" valueType="num">
                                      <p:cBhvr>
                                        <p:cTn id="19" dur="500" fill="hold"/>
                                        <p:tgtEl>
                                          <p:spTgt spid="51"/>
                                        </p:tgtEl>
                                        <p:attrNameLst>
                                          <p:attrName>ppt_h</p:attrName>
                                        </p:attrNameLst>
                                      </p:cBhvr>
                                      <p:tavLst>
                                        <p:tav tm="0">
                                          <p:val>
                                            <p:fltVal val="0"/>
                                          </p:val>
                                        </p:tav>
                                        <p:tav tm="100000">
                                          <p:val>
                                            <p:strVal val="#ppt_h"/>
                                          </p:val>
                                        </p:tav>
                                      </p:tavLst>
                                    </p:anim>
                                    <p:animEffect transition="in" filter="fade">
                                      <p:cBhvr>
                                        <p:cTn id="20" dur="500"/>
                                        <p:tgtEl>
                                          <p:spTgt spid="51"/>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45"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102225">
            <a:extLst>
              <a:ext uri="{FF2B5EF4-FFF2-40B4-BE49-F238E27FC236}">
                <a16:creationId xmlns:a16="http://schemas.microsoft.com/office/drawing/2014/main" xmlns="" id="{63987918-C576-47E3-BCA6-5B95C4256FD1}"/>
              </a:ext>
            </a:extLst>
          </p:cNvPr>
          <p:cNvCxnSpPr/>
          <p:nvPr>
            <p:custDataLst>
              <p:tags r:id="rId1"/>
            </p:custDataLst>
          </p:nvPr>
        </p:nvCxnSpPr>
        <p:spPr>
          <a:xfrm>
            <a:off x="3580385" y="1874734"/>
            <a:ext cx="51428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PA-102226">
            <a:extLst>
              <a:ext uri="{FF2B5EF4-FFF2-40B4-BE49-F238E27FC236}">
                <a16:creationId xmlns:a16="http://schemas.microsoft.com/office/drawing/2014/main" xmlns="" id="{3EC004D8-2AC5-41DC-9282-EBFB30AE4A65}"/>
              </a:ext>
            </a:extLst>
          </p:cNvPr>
          <p:cNvCxnSpPr/>
          <p:nvPr>
            <p:custDataLst>
              <p:tags r:id="rId2"/>
            </p:custDataLst>
          </p:nvPr>
        </p:nvCxnSpPr>
        <p:spPr>
          <a:xfrm>
            <a:off x="3580384" y="2594489"/>
            <a:ext cx="51428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 name="PA-102228">
            <a:extLst>
              <a:ext uri="{FF2B5EF4-FFF2-40B4-BE49-F238E27FC236}">
                <a16:creationId xmlns:a16="http://schemas.microsoft.com/office/drawing/2014/main" xmlns="" id="{26943F69-7D3C-4F3D-B791-1ED7AE200C8A}"/>
              </a:ext>
            </a:extLst>
          </p:cNvPr>
          <p:cNvGrpSpPr>
            <a:grpSpLocks noChangeAspect="1"/>
          </p:cNvGrpSpPr>
          <p:nvPr>
            <p:custDataLst>
              <p:tags r:id="rId3"/>
            </p:custDataLst>
          </p:nvPr>
        </p:nvGrpSpPr>
        <p:grpSpPr bwMode="auto">
          <a:xfrm>
            <a:off x="3582916" y="1067201"/>
            <a:ext cx="5140325" cy="698500"/>
            <a:chOff x="1003" y="1955"/>
            <a:chExt cx="3238" cy="440"/>
          </a:xfrm>
        </p:grpSpPr>
        <p:sp>
          <p:nvSpPr>
            <p:cNvPr id="7" name="PA-任意多边形 5">
              <a:extLst>
                <a:ext uri="{FF2B5EF4-FFF2-40B4-BE49-F238E27FC236}">
                  <a16:creationId xmlns:a16="http://schemas.microsoft.com/office/drawing/2014/main" xmlns="" id="{4988B145-6F01-4F34-8915-B1245A297464}"/>
                </a:ext>
              </a:extLst>
            </p:cNvPr>
            <p:cNvSpPr>
              <a:spLocks noEditPoints="1"/>
            </p:cNvSpPr>
            <p:nvPr>
              <p:custDataLst>
                <p:tags r:id="rId4"/>
              </p:custDataLst>
            </p:nvPr>
          </p:nvSpPr>
          <p:spPr bwMode="auto">
            <a:xfrm>
              <a:off x="2622" y="1955"/>
              <a:ext cx="1619" cy="440"/>
            </a:xfrm>
            <a:custGeom>
              <a:avLst/>
              <a:gdLst>
                <a:gd name="T0" fmla="*/ 527 w 1619"/>
                <a:gd name="T1" fmla="*/ 430 h 440"/>
                <a:gd name="T2" fmla="*/ 434 w 1619"/>
                <a:gd name="T3" fmla="*/ 408 h 440"/>
                <a:gd name="T4" fmla="*/ 1570 w 1619"/>
                <a:gd name="T5" fmla="*/ 388 h 440"/>
                <a:gd name="T6" fmla="*/ 536 w 1619"/>
                <a:gd name="T7" fmla="*/ 366 h 440"/>
                <a:gd name="T8" fmla="*/ 1555 w 1619"/>
                <a:gd name="T9" fmla="*/ 140 h 440"/>
                <a:gd name="T10" fmla="*/ 536 w 1619"/>
                <a:gd name="T11" fmla="*/ 116 h 440"/>
                <a:gd name="T12" fmla="*/ 77 w 1619"/>
                <a:gd name="T13" fmla="*/ 355 h 440"/>
                <a:gd name="T14" fmla="*/ 54 w 1619"/>
                <a:gd name="T15" fmla="*/ 150 h 440"/>
                <a:gd name="T16" fmla="*/ 148 w 1619"/>
                <a:gd name="T17" fmla="*/ 355 h 440"/>
                <a:gd name="T18" fmla="*/ 123 w 1619"/>
                <a:gd name="T19" fmla="*/ 150 h 440"/>
                <a:gd name="T20" fmla="*/ 218 w 1619"/>
                <a:gd name="T21" fmla="*/ 355 h 440"/>
                <a:gd name="T22" fmla="*/ 193 w 1619"/>
                <a:gd name="T23" fmla="*/ 150 h 440"/>
                <a:gd name="T24" fmla="*/ 283 w 1619"/>
                <a:gd name="T25" fmla="*/ 355 h 440"/>
                <a:gd name="T26" fmla="*/ 256 w 1619"/>
                <a:gd name="T27" fmla="*/ 150 h 440"/>
                <a:gd name="T28" fmla="*/ 358 w 1619"/>
                <a:gd name="T29" fmla="*/ 355 h 440"/>
                <a:gd name="T30" fmla="*/ 334 w 1619"/>
                <a:gd name="T31" fmla="*/ 150 h 440"/>
                <a:gd name="T32" fmla="*/ 414 w 1619"/>
                <a:gd name="T33" fmla="*/ 355 h 440"/>
                <a:gd name="T34" fmla="*/ 391 w 1619"/>
                <a:gd name="T35" fmla="*/ 150 h 440"/>
                <a:gd name="T36" fmla="*/ 525 w 1619"/>
                <a:gd name="T37" fmla="*/ 355 h 440"/>
                <a:gd name="T38" fmla="*/ 431 w 1619"/>
                <a:gd name="T39" fmla="*/ 150 h 440"/>
                <a:gd name="T40" fmla="*/ 561 w 1619"/>
                <a:gd name="T41" fmla="*/ 355 h 440"/>
                <a:gd name="T42" fmla="*/ 538 w 1619"/>
                <a:gd name="T43" fmla="*/ 150 h 440"/>
                <a:gd name="T44" fmla="*/ 626 w 1619"/>
                <a:gd name="T45" fmla="*/ 355 h 440"/>
                <a:gd name="T46" fmla="*/ 598 w 1619"/>
                <a:gd name="T47" fmla="*/ 150 h 440"/>
                <a:gd name="T48" fmla="*/ 698 w 1619"/>
                <a:gd name="T49" fmla="*/ 355 h 440"/>
                <a:gd name="T50" fmla="*/ 671 w 1619"/>
                <a:gd name="T51" fmla="*/ 150 h 440"/>
                <a:gd name="T52" fmla="*/ 762 w 1619"/>
                <a:gd name="T53" fmla="*/ 355 h 440"/>
                <a:gd name="T54" fmla="*/ 738 w 1619"/>
                <a:gd name="T55" fmla="*/ 150 h 440"/>
                <a:gd name="T56" fmla="*/ 824 w 1619"/>
                <a:gd name="T57" fmla="*/ 355 h 440"/>
                <a:gd name="T58" fmla="*/ 799 w 1619"/>
                <a:gd name="T59" fmla="*/ 150 h 440"/>
                <a:gd name="T60" fmla="*/ 894 w 1619"/>
                <a:gd name="T61" fmla="*/ 355 h 440"/>
                <a:gd name="T62" fmla="*/ 862 w 1619"/>
                <a:gd name="T63" fmla="*/ 150 h 440"/>
                <a:gd name="T64" fmla="*/ 965 w 1619"/>
                <a:gd name="T65" fmla="*/ 355 h 440"/>
                <a:gd name="T66" fmla="*/ 937 w 1619"/>
                <a:gd name="T67" fmla="*/ 150 h 440"/>
                <a:gd name="T68" fmla="*/ 1029 w 1619"/>
                <a:gd name="T69" fmla="*/ 355 h 440"/>
                <a:gd name="T70" fmla="*/ 1001 w 1619"/>
                <a:gd name="T71" fmla="*/ 150 h 440"/>
                <a:gd name="T72" fmla="*/ 1096 w 1619"/>
                <a:gd name="T73" fmla="*/ 355 h 440"/>
                <a:gd name="T74" fmla="*/ 1071 w 1619"/>
                <a:gd name="T75" fmla="*/ 150 h 440"/>
                <a:gd name="T76" fmla="*/ 1159 w 1619"/>
                <a:gd name="T77" fmla="*/ 355 h 440"/>
                <a:gd name="T78" fmla="*/ 1136 w 1619"/>
                <a:gd name="T79" fmla="*/ 150 h 440"/>
                <a:gd name="T80" fmla="*/ 1224 w 1619"/>
                <a:gd name="T81" fmla="*/ 355 h 440"/>
                <a:gd name="T82" fmla="*/ 1203 w 1619"/>
                <a:gd name="T83" fmla="*/ 150 h 440"/>
                <a:gd name="T84" fmla="*/ 1509 w 1619"/>
                <a:gd name="T85" fmla="*/ 355 h 440"/>
                <a:gd name="T86" fmla="*/ 1471 w 1619"/>
                <a:gd name="T87" fmla="*/ 150 h 440"/>
                <a:gd name="T88" fmla="*/ 483 w 1619"/>
                <a:gd name="T89" fmla="*/ 17 h 440"/>
                <a:gd name="T90" fmla="*/ 0 w 1619"/>
                <a:gd name="T91" fmla="*/ 0 h 440"/>
                <a:gd name="T92" fmla="*/ 580 w 1619"/>
                <a:gd name="T93" fmla="*/ 58 h 440"/>
                <a:gd name="T94" fmla="*/ 1215 w 1619"/>
                <a:gd name="T95" fmla="*/ 85 h 440"/>
                <a:gd name="T96" fmla="*/ 1479 w 1619"/>
                <a:gd name="T97" fmla="*/ 58 h 440"/>
                <a:gd name="T98" fmla="*/ 1519 w 1619"/>
                <a:gd name="T99" fmla="*/ 103 h 440"/>
                <a:gd name="T100" fmla="*/ 1543 w 1619"/>
                <a:gd name="T101" fmla="*/ 150 h 440"/>
                <a:gd name="T102" fmla="*/ 1581 w 1619"/>
                <a:gd name="T103" fmla="*/ 396 h 440"/>
                <a:gd name="T104" fmla="*/ 0 w 1619"/>
                <a:gd name="T105" fmla="*/ 440 h 440"/>
                <a:gd name="T106" fmla="*/ 423 w 1619"/>
                <a:gd name="T107" fmla="*/ 367 h 440"/>
                <a:gd name="T108" fmla="*/ 49 w 1619"/>
                <a:gd name="T109" fmla="*/ 138 h 440"/>
                <a:gd name="T110" fmla="*/ 49 w 1619"/>
                <a:gd name="T111" fmla="*/ 118 h 440"/>
                <a:gd name="T112" fmla="*/ 0 w 1619"/>
                <a:gd name="T113" fmla="*/ 5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19" h="440">
                  <a:moveTo>
                    <a:pt x="434" y="408"/>
                  </a:moveTo>
                  <a:lnTo>
                    <a:pt x="434" y="430"/>
                  </a:lnTo>
                  <a:lnTo>
                    <a:pt x="527" y="430"/>
                  </a:lnTo>
                  <a:lnTo>
                    <a:pt x="527" y="408"/>
                  </a:lnTo>
                  <a:lnTo>
                    <a:pt x="434" y="408"/>
                  </a:lnTo>
                  <a:lnTo>
                    <a:pt x="434" y="408"/>
                  </a:lnTo>
                  <a:close/>
                  <a:moveTo>
                    <a:pt x="536" y="366"/>
                  </a:moveTo>
                  <a:lnTo>
                    <a:pt x="536" y="388"/>
                  </a:lnTo>
                  <a:lnTo>
                    <a:pt x="1570" y="388"/>
                  </a:lnTo>
                  <a:lnTo>
                    <a:pt x="1570" y="366"/>
                  </a:lnTo>
                  <a:lnTo>
                    <a:pt x="536" y="366"/>
                  </a:lnTo>
                  <a:lnTo>
                    <a:pt x="536" y="366"/>
                  </a:lnTo>
                  <a:close/>
                  <a:moveTo>
                    <a:pt x="536" y="116"/>
                  </a:moveTo>
                  <a:lnTo>
                    <a:pt x="536" y="140"/>
                  </a:lnTo>
                  <a:lnTo>
                    <a:pt x="1555" y="140"/>
                  </a:lnTo>
                  <a:lnTo>
                    <a:pt x="1555" y="116"/>
                  </a:lnTo>
                  <a:lnTo>
                    <a:pt x="536" y="116"/>
                  </a:lnTo>
                  <a:lnTo>
                    <a:pt x="536" y="116"/>
                  </a:lnTo>
                  <a:close/>
                  <a:moveTo>
                    <a:pt x="54" y="150"/>
                  </a:moveTo>
                  <a:lnTo>
                    <a:pt x="54" y="355"/>
                  </a:lnTo>
                  <a:lnTo>
                    <a:pt x="77" y="355"/>
                  </a:lnTo>
                  <a:lnTo>
                    <a:pt x="77" y="150"/>
                  </a:lnTo>
                  <a:lnTo>
                    <a:pt x="54" y="150"/>
                  </a:lnTo>
                  <a:lnTo>
                    <a:pt x="54" y="150"/>
                  </a:lnTo>
                  <a:close/>
                  <a:moveTo>
                    <a:pt x="123" y="150"/>
                  </a:moveTo>
                  <a:lnTo>
                    <a:pt x="123" y="355"/>
                  </a:lnTo>
                  <a:lnTo>
                    <a:pt x="148" y="355"/>
                  </a:lnTo>
                  <a:lnTo>
                    <a:pt x="148" y="150"/>
                  </a:lnTo>
                  <a:lnTo>
                    <a:pt x="123" y="150"/>
                  </a:lnTo>
                  <a:lnTo>
                    <a:pt x="123" y="150"/>
                  </a:lnTo>
                  <a:close/>
                  <a:moveTo>
                    <a:pt x="193" y="150"/>
                  </a:moveTo>
                  <a:lnTo>
                    <a:pt x="193" y="355"/>
                  </a:lnTo>
                  <a:lnTo>
                    <a:pt x="218" y="355"/>
                  </a:lnTo>
                  <a:lnTo>
                    <a:pt x="218" y="150"/>
                  </a:lnTo>
                  <a:lnTo>
                    <a:pt x="193" y="150"/>
                  </a:lnTo>
                  <a:lnTo>
                    <a:pt x="193" y="150"/>
                  </a:lnTo>
                  <a:close/>
                  <a:moveTo>
                    <a:pt x="256" y="150"/>
                  </a:moveTo>
                  <a:lnTo>
                    <a:pt x="256" y="355"/>
                  </a:lnTo>
                  <a:lnTo>
                    <a:pt x="283" y="355"/>
                  </a:lnTo>
                  <a:lnTo>
                    <a:pt x="283" y="150"/>
                  </a:lnTo>
                  <a:lnTo>
                    <a:pt x="256" y="150"/>
                  </a:lnTo>
                  <a:lnTo>
                    <a:pt x="256" y="150"/>
                  </a:lnTo>
                  <a:close/>
                  <a:moveTo>
                    <a:pt x="334" y="150"/>
                  </a:moveTo>
                  <a:lnTo>
                    <a:pt x="334" y="355"/>
                  </a:lnTo>
                  <a:lnTo>
                    <a:pt x="358" y="355"/>
                  </a:lnTo>
                  <a:lnTo>
                    <a:pt x="358" y="150"/>
                  </a:lnTo>
                  <a:lnTo>
                    <a:pt x="334" y="150"/>
                  </a:lnTo>
                  <a:lnTo>
                    <a:pt x="334" y="150"/>
                  </a:lnTo>
                  <a:close/>
                  <a:moveTo>
                    <a:pt x="391" y="150"/>
                  </a:moveTo>
                  <a:lnTo>
                    <a:pt x="391" y="355"/>
                  </a:lnTo>
                  <a:lnTo>
                    <a:pt x="414" y="355"/>
                  </a:lnTo>
                  <a:lnTo>
                    <a:pt x="414" y="150"/>
                  </a:lnTo>
                  <a:lnTo>
                    <a:pt x="391" y="150"/>
                  </a:lnTo>
                  <a:lnTo>
                    <a:pt x="391" y="150"/>
                  </a:lnTo>
                  <a:close/>
                  <a:moveTo>
                    <a:pt x="431" y="150"/>
                  </a:moveTo>
                  <a:lnTo>
                    <a:pt x="431" y="355"/>
                  </a:lnTo>
                  <a:lnTo>
                    <a:pt x="525" y="355"/>
                  </a:lnTo>
                  <a:lnTo>
                    <a:pt x="525" y="150"/>
                  </a:lnTo>
                  <a:lnTo>
                    <a:pt x="431" y="150"/>
                  </a:lnTo>
                  <a:lnTo>
                    <a:pt x="431" y="150"/>
                  </a:lnTo>
                  <a:close/>
                  <a:moveTo>
                    <a:pt x="538" y="150"/>
                  </a:moveTo>
                  <a:lnTo>
                    <a:pt x="538" y="355"/>
                  </a:lnTo>
                  <a:lnTo>
                    <a:pt x="561" y="355"/>
                  </a:lnTo>
                  <a:lnTo>
                    <a:pt x="561" y="150"/>
                  </a:lnTo>
                  <a:lnTo>
                    <a:pt x="538" y="150"/>
                  </a:lnTo>
                  <a:lnTo>
                    <a:pt x="538" y="150"/>
                  </a:lnTo>
                  <a:close/>
                  <a:moveTo>
                    <a:pt x="598" y="150"/>
                  </a:moveTo>
                  <a:lnTo>
                    <a:pt x="598" y="355"/>
                  </a:lnTo>
                  <a:lnTo>
                    <a:pt x="626" y="355"/>
                  </a:lnTo>
                  <a:lnTo>
                    <a:pt x="626" y="150"/>
                  </a:lnTo>
                  <a:lnTo>
                    <a:pt x="598" y="150"/>
                  </a:lnTo>
                  <a:lnTo>
                    <a:pt x="598" y="150"/>
                  </a:lnTo>
                  <a:close/>
                  <a:moveTo>
                    <a:pt x="671" y="150"/>
                  </a:moveTo>
                  <a:lnTo>
                    <a:pt x="671" y="355"/>
                  </a:lnTo>
                  <a:lnTo>
                    <a:pt x="698" y="355"/>
                  </a:lnTo>
                  <a:lnTo>
                    <a:pt x="698" y="150"/>
                  </a:lnTo>
                  <a:lnTo>
                    <a:pt x="671" y="150"/>
                  </a:lnTo>
                  <a:lnTo>
                    <a:pt x="671" y="150"/>
                  </a:lnTo>
                  <a:close/>
                  <a:moveTo>
                    <a:pt x="738" y="150"/>
                  </a:moveTo>
                  <a:lnTo>
                    <a:pt x="738" y="355"/>
                  </a:lnTo>
                  <a:lnTo>
                    <a:pt x="762" y="355"/>
                  </a:lnTo>
                  <a:lnTo>
                    <a:pt x="762" y="150"/>
                  </a:lnTo>
                  <a:lnTo>
                    <a:pt x="738" y="150"/>
                  </a:lnTo>
                  <a:lnTo>
                    <a:pt x="738" y="150"/>
                  </a:lnTo>
                  <a:close/>
                  <a:moveTo>
                    <a:pt x="799" y="150"/>
                  </a:moveTo>
                  <a:lnTo>
                    <a:pt x="799" y="355"/>
                  </a:lnTo>
                  <a:lnTo>
                    <a:pt x="824" y="355"/>
                  </a:lnTo>
                  <a:lnTo>
                    <a:pt x="824" y="150"/>
                  </a:lnTo>
                  <a:lnTo>
                    <a:pt x="799" y="150"/>
                  </a:lnTo>
                  <a:lnTo>
                    <a:pt x="799" y="150"/>
                  </a:lnTo>
                  <a:close/>
                  <a:moveTo>
                    <a:pt x="862" y="150"/>
                  </a:moveTo>
                  <a:lnTo>
                    <a:pt x="862" y="355"/>
                  </a:lnTo>
                  <a:lnTo>
                    <a:pt x="894" y="355"/>
                  </a:lnTo>
                  <a:lnTo>
                    <a:pt x="894" y="150"/>
                  </a:lnTo>
                  <a:lnTo>
                    <a:pt x="862" y="150"/>
                  </a:lnTo>
                  <a:lnTo>
                    <a:pt x="862" y="150"/>
                  </a:lnTo>
                  <a:close/>
                  <a:moveTo>
                    <a:pt x="937" y="150"/>
                  </a:moveTo>
                  <a:lnTo>
                    <a:pt x="937" y="355"/>
                  </a:lnTo>
                  <a:lnTo>
                    <a:pt x="965" y="355"/>
                  </a:lnTo>
                  <a:lnTo>
                    <a:pt x="965" y="150"/>
                  </a:lnTo>
                  <a:lnTo>
                    <a:pt x="937" y="150"/>
                  </a:lnTo>
                  <a:lnTo>
                    <a:pt x="937" y="150"/>
                  </a:lnTo>
                  <a:close/>
                  <a:moveTo>
                    <a:pt x="1001" y="150"/>
                  </a:moveTo>
                  <a:lnTo>
                    <a:pt x="1001" y="355"/>
                  </a:lnTo>
                  <a:lnTo>
                    <a:pt x="1029" y="355"/>
                  </a:lnTo>
                  <a:lnTo>
                    <a:pt x="1029" y="150"/>
                  </a:lnTo>
                  <a:lnTo>
                    <a:pt x="1001" y="150"/>
                  </a:lnTo>
                  <a:lnTo>
                    <a:pt x="1001" y="150"/>
                  </a:lnTo>
                  <a:close/>
                  <a:moveTo>
                    <a:pt x="1071" y="150"/>
                  </a:moveTo>
                  <a:lnTo>
                    <a:pt x="1071" y="355"/>
                  </a:lnTo>
                  <a:lnTo>
                    <a:pt x="1096" y="355"/>
                  </a:lnTo>
                  <a:lnTo>
                    <a:pt x="1096" y="150"/>
                  </a:lnTo>
                  <a:lnTo>
                    <a:pt x="1071" y="150"/>
                  </a:lnTo>
                  <a:lnTo>
                    <a:pt x="1071" y="150"/>
                  </a:lnTo>
                  <a:close/>
                  <a:moveTo>
                    <a:pt x="1136" y="150"/>
                  </a:moveTo>
                  <a:lnTo>
                    <a:pt x="1136" y="355"/>
                  </a:lnTo>
                  <a:lnTo>
                    <a:pt x="1159" y="355"/>
                  </a:lnTo>
                  <a:lnTo>
                    <a:pt x="1159" y="150"/>
                  </a:lnTo>
                  <a:lnTo>
                    <a:pt x="1136" y="150"/>
                  </a:lnTo>
                  <a:lnTo>
                    <a:pt x="1136" y="150"/>
                  </a:lnTo>
                  <a:close/>
                  <a:moveTo>
                    <a:pt x="1203" y="150"/>
                  </a:moveTo>
                  <a:lnTo>
                    <a:pt x="1203" y="355"/>
                  </a:lnTo>
                  <a:lnTo>
                    <a:pt x="1224" y="355"/>
                  </a:lnTo>
                  <a:lnTo>
                    <a:pt x="1224" y="150"/>
                  </a:lnTo>
                  <a:lnTo>
                    <a:pt x="1203" y="150"/>
                  </a:lnTo>
                  <a:lnTo>
                    <a:pt x="1203" y="150"/>
                  </a:lnTo>
                  <a:close/>
                  <a:moveTo>
                    <a:pt x="1471" y="150"/>
                  </a:moveTo>
                  <a:lnTo>
                    <a:pt x="1471" y="355"/>
                  </a:lnTo>
                  <a:lnTo>
                    <a:pt x="1509" y="355"/>
                  </a:lnTo>
                  <a:lnTo>
                    <a:pt x="1509" y="150"/>
                  </a:lnTo>
                  <a:lnTo>
                    <a:pt x="1471" y="150"/>
                  </a:lnTo>
                  <a:lnTo>
                    <a:pt x="1471" y="150"/>
                  </a:lnTo>
                  <a:close/>
                  <a:moveTo>
                    <a:pt x="9" y="51"/>
                  </a:moveTo>
                  <a:lnTo>
                    <a:pt x="483" y="51"/>
                  </a:lnTo>
                  <a:lnTo>
                    <a:pt x="483" y="17"/>
                  </a:lnTo>
                  <a:lnTo>
                    <a:pt x="9" y="17"/>
                  </a:lnTo>
                  <a:lnTo>
                    <a:pt x="0" y="17"/>
                  </a:lnTo>
                  <a:lnTo>
                    <a:pt x="0" y="0"/>
                  </a:lnTo>
                  <a:lnTo>
                    <a:pt x="500" y="0"/>
                  </a:lnTo>
                  <a:lnTo>
                    <a:pt x="500" y="58"/>
                  </a:lnTo>
                  <a:lnTo>
                    <a:pt x="580" y="58"/>
                  </a:lnTo>
                  <a:lnTo>
                    <a:pt x="580" y="101"/>
                  </a:lnTo>
                  <a:lnTo>
                    <a:pt x="1215" y="101"/>
                  </a:lnTo>
                  <a:lnTo>
                    <a:pt x="1215" y="85"/>
                  </a:lnTo>
                  <a:lnTo>
                    <a:pt x="1253" y="85"/>
                  </a:lnTo>
                  <a:lnTo>
                    <a:pt x="1253" y="58"/>
                  </a:lnTo>
                  <a:lnTo>
                    <a:pt x="1479" y="58"/>
                  </a:lnTo>
                  <a:lnTo>
                    <a:pt x="1479" y="84"/>
                  </a:lnTo>
                  <a:lnTo>
                    <a:pt x="1519" y="84"/>
                  </a:lnTo>
                  <a:lnTo>
                    <a:pt x="1519" y="103"/>
                  </a:lnTo>
                  <a:lnTo>
                    <a:pt x="1581" y="103"/>
                  </a:lnTo>
                  <a:lnTo>
                    <a:pt x="1581" y="150"/>
                  </a:lnTo>
                  <a:lnTo>
                    <a:pt x="1543" y="150"/>
                  </a:lnTo>
                  <a:lnTo>
                    <a:pt x="1543" y="355"/>
                  </a:lnTo>
                  <a:lnTo>
                    <a:pt x="1581" y="355"/>
                  </a:lnTo>
                  <a:lnTo>
                    <a:pt x="1581" y="396"/>
                  </a:lnTo>
                  <a:lnTo>
                    <a:pt x="1619" y="396"/>
                  </a:lnTo>
                  <a:lnTo>
                    <a:pt x="1619" y="440"/>
                  </a:lnTo>
                  <a:lnTo>
                    <a:pt x="0" y="440"/>
                  </a:lnTo>
                  <a:lnTo>
                    <a:pt x="0" y="388"/>
                  </a:lnTo>
                  <a:lnTo>
                    <a:pt x="423" y="388"/>
                  </a:lnTo>
                  <a:lnTo>
                    <a:pt x="423" y="367"/>
                  </a:lnTo>
                  <a:lnTo>
                    <a:pt x="0" y="367"/>
                  </a:lnTo>
                  <a:lnTo>
                    <a:pt x="0" y="138"/>
                  </a:lnTo>
                  <a:lnTo>
                    <a:pt x="49" y="138"/>
                  </a:lnTo>
                  <a:lnTo>
                    <a:pt x="423" y="138"/>
                  </a:lnTo>
                  <a:lnTo>
                    <a:pt x="423" y="118"/>
                  </a:lnTo>
                  <a:lnTo>
                    <a:pt x="49" y="118"/>
                  </a:lnTo>
                  <a:lnTo>
                    <a:pt x="28" y="118"/>
                  </a:lnTo>
                  <a:lnTo>
                    <a:pt x="0" y="118"/>
                  </a:lnTo>
                  <a:lnTo>
                    <a:pt x="0" y="51"/>
                  </a:lnTo>
                  <a:lnTo>
                    <a:pt x="9" y="51"/>
                  </a:lnTo>
                  <a:lnTo>
                    <a:pt x="9" y="51"/>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PA-任意多边形 6">
              <a:extLst>
                <a:ext uri="{FF2B5EF4-FFF2-40B4-BE49-F238E27FC236}">
                  <a16:creationId xmlns:a16="http://schemas.microsoft.com/office/drawing/2014/main" xmlns="" id="{D5DB672A-9023-487E-BB10-707C6CF67843}"/>
                </a:ext>
              </a:extLst>
            </p:cNvPr>
            <p:cNvSpPr>
              <a:spLocks noEditPoints="1"/>
            </p:cNvSpPr>
            <p:nvPr>
              <p:custDataLst>
                <p:tags r:id="rId5"/>
              </p:custDataLst>
            </p:nvPr>
          </p:nvSpPr>
          <p:spPr bwMode="auto">
            <a:xfrm>
              <a:off x="1003" y="1955"/>
              <a:ext cx="1619" cy="440"/>
            </a:xfrm>
            <a:custGeom>
              <a:avLst/>
              <a:gdLst>
                <a:gd name="T0" fmla="*/ 1093 w 1619"/>
                <a:gd name="T1" fmla="*/ 430 h 440"/>
                <a:gd name="T2" fmla="*/ 1186 w 1619"/>
                <a:gd name="T3" fmla="*/ 408 h 440"/>
                <a:gd name="T4" fmla="*/ 49 w 1619"/>
                <a:gd name="T5" fmla="*/ 388 h 440"/>
                <a:gd name="T6" fmla="*/ 1083 w 1619"/>
                <a:gd name="T7" fmla="*/ 366 h 440"/>
                <a:gd name="T8" fmla="*/ 64 w 1619"/>
                <a:gd name="T9" fmla="*/ 140 h 440"/>
                <a:gd name="T10" fmla="*/ 1083 w 1619"/>
                <a:gd name="T11" fmla="*/ 116 h 440"/>
                <a:gd name="T12" fmla="*/ 1542 w 1619"/>
                <a:gd name="T13" fmla="*/ 355 h 440"/>
                <a:gd name="T14" fmla="*/ 1565 w 1619"/>
                <a:gd name="T15" fmla="*/ 150 h 440"/>
                <a:gd name="T16" fmla="*/ 1471 w 1619"/>
                <a:gd name="T17" fmla="*/ 355 h 440"/>
                <a:gd name="T18" fmla="*/ 1496 w 1619"/>
                <a:gd name="T19" fmla="*/ 150 h 440"/>
                <a:gd name="T20" fmla="*/ 1401 w 1619"/>
                <a:gd name="T21" fmla="*/ 355 h 440"/>
                <a:gd name="T22" fmla="*/ 1426 w 1619"/>
                <a:gd name="T23" fmla="*/ 150 h 440"/>
                <a:gd name="T24" fmla="*/ 1337 w 1619"/>
                <a:gd name="T25" fmla="*/ 355 h 440"/>
                <a:gd name="T26" fmla="*/ 1363 w 1619"/>
                <a:gd name="T27" fmla="*/ 150 h 440"/>
                <a:gd name="T28" fmla="*/ 1262 w 1619"/>
                <a:gd name="T29" fmla="*/ 355 h 440"/>
                <a:gd name="T30" fmla="*/ 1287 w 1619"/>
                <a:gd name="T31" fmla="*/ 150 h 440"/>
                <a:gd name="T32" fmla="*/ 1205 w 1619"/>
                <a:gd name="T33" fmla="*/ 355 h 440"/>
                <a:gd name="T34" fmla="*/ 1228 w 1619"/>
                <a:gd name="T35" fmla="*/ 150 h 440"/>
                <a:gd name="T36" fmla="*/ 1094 w 1619"/>
                <a:gd name="T37" fmla="*/ 355 h 440"/>
                <a:gd name="T38" fmla="*/ 1189 w 1619"/>
                <a:gd name="T39" fmla="*/ 150 h 440"/>
                <a:gd name="T40" fmla="*/ 1058 w 1619"/>
                <a:gd name="T41" fmla="*/ 355 h 440"/>
                <a:gd name="T42" fmla="*/ 1081 w 1619"/>
                <a:gd name="T43" fmla="*/ 150 h 440"/>
                <a:gd name="T44" fmla="*/ 993 w 1619"/>
                <a:gd name="T45" fmla="*/ 355 h 440"/>
                <a:gd name="T46" fmla="*/ 1022 w 1619"/>
                <a:gd name="T47" fmla="*/ 150 h 440"/>
                <a:gd name="T48" fmla="*/ 922 w 1619"/>
                <a:gd name="T49" fmla="*/ 355 h 440"/>
                <a:gd name="T50" fmla="*/ 948 w 1619"/>
                <a:gd name="T51" fmla="*/ 150 h 440"/>
                <a:gd name="T52" fmla="*/ 857 w 1619"/>
                <a:gd name="T53" fmla="*/ 355 h 440"/>
                <a:gd name="T54" fmla="*/ 881 w 1619"/>
                <a:gd name="T55" fmla="*/ 150 h 440"/>
                <a:gd name="T56" fmla="*/ 795 w 1619"/>
                <a:gd name="T57" fmla="*/ 355 h 440"/>
                <a:gd name="T58" fmla="*/ 820 w 1619"/>
                <a:gd name="T59" fmla="*/ 150 h 440"/>
                <a:gd name="T60" fmla="*/ 727 w 1619"/>
                <a:gd name="T61" fmla="*/ 355 h 440"/>
                <a:gd name="T62" fmla="*/ 757 w 1619"/>
                <a:gd name="T63" fmla="*/ 150 h 440"/>
                <a:gd name="T64" fmla="*/ 654 w 1619"/>
                <a:gd name="T65" fmla="*/ 355 h 440"/>
                <a:gd name="T66" fmla="*/ 682 w 1619"/>
                <a:gd name="T67" fmla="*/ 150 h 440"/>
                <a:gd name="T68" fmla="*/ 590 w 1619"/>
                <a:gd name="T69" fmla="*/ 355 h 440"/>
                <a:gd name="T70" fmla="*/ 618 w 1619"/>
                <a:gd name="T71" fmla="*/ 150 h 440"/>
                <a:gd name="T72" fmla="*/ 523 w 1619"/>
                <a:gd name="T73" fmla="*/ 355 h 440"/>
                <a:gd name="T74" fmla="*/ 548 w 1619"/>
                <a:gd name="T75" fmla="*/ 150 h 440"/>
                <a:gd name="T76" fmla="*/ 461 w 1619"/>
                <a:gd name="T77" fmla="*/ 355 h 440"/>
                <a:gd name="T78" fmla="*/ 484 w 1619"/>
                <a:gd name="T79" fmla="*/ 150 h 440"/>
                <a:gd name="T80" fmla="*/ 396 w 1619"/>
                <a:gd name="T81" fmla="*/ 355 h 440"/>
                <a:gd name="T82" fmla="*/ 418 w 1619"/>
                <a:gd name="T83" fmla="*/ 150 h 440"/>
                <a:gd name="T84" fmla="*/ 110 w 1619"/>
                <a:gd name="T85" fmla="*/ 355 h 440"/>
                <a:gd name="T86" fmla="*/ 149 w 1619"/>
                <a:gd name="T87" fmla="*/ 150 h 440"/>
                <a:gd name="T88" fmla="*/ 1136 w 1619"/>
                <a:gd name="T89" fmla="*/ 17 h 440"/>
                <a:gd name="T90" fmla="*/ 1619 w 1619"/>
                <a:gd name="T91" fmla="*/ 0 h 440"/>
                <a:gd name="T92" fmla="*/ 1039 w 1619"/>
                <a:gd name="T93" fmla="*/ 58 h 440"/>
                <a:gd name="T94" fmla="*/ 404 w 1619"/>
                <a:gd name="T95" fmla="*/ 85 h 440"/>
                <a:gd name="T96" fmla="*/ 140 w 1619"/>
                <a:gd name="T97" fmla="*/ 58 h 440"/>
                <a:gd name="T98" fmla="*/ 100 w 1619"/>
                <a:gd name="T99" fmla="*/ 103 h 440"/>
                <a:gd name="T100" fmla="*/ 76 w 1619"/>
                <a:gd name="T101" fmla="*/ 150 h 440"/>
                <a:gd name="T102" fmla="*/ 39 w 1619"/>
                <a:gd name="T103" fmla="*/ 396 h 440"/>
                <a:gd name="T104" fmla="*/ 1619 w 1619"/>
                <a:gd name="T105" fmla="*/ 440 h 440"/>
                <a:gd name="T106" fmla="*/ 1196 w 1619"/>
                <a:gd name="T107" fmla="*/ 367 h 440"/>
                <a:gd name="T108" fmla="*/ 1570 w 1619"/>
                <a:gd name="T109" fmla="*/ 138 h 440"/>
                <a:gd name="T110" fmla="*/ 1570 w 1619"/>
                <a:gd name="T111" fmla="*/ 118 h 440"/>
                <a:gd name="T112" fmla="*/ 1619 w 1619"/>
                <a:gd name="T113" fmla="*/ 5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19" h="440">
                  <a:moveTo>
                    <a:pt x="1186" y="408"/>
                  </a:moveTo>
                  <a:lnTo>
                    <a:pt x="1186" y="430"/>
                  </a:lnTo>
                  <a:lnTo>
                    <a:pt x="1093" y="430"/>
                  </a:lnTo>
                  <a:lnTo>
                    <a:pt x="1093" y="408"/>
                  </a:lnTo>
                  <a:lnTo>
                    <a:pt x="1186" y="408"/>
                  </a:lnTo>
                  <a:lnTo>
                    <a:pt x="1186" y="408"/>
                  </a:lnTo>
                  <a:close/>
                  <a:moveTo>
                    <a:pt x="1083" y="366"/>
                  </a:moveTo>
                  <a:lnTo>
                    <a:pt x="1083" y="388"/>
                  </a:lnTo>
                  <a:lnTo>
                    <a:pt x="49" y="388"/>
                  </a:lnTo>
                  <a:lnTo>
                    <a:pt x="49" y="366"/>
                  </a:lnTo>
                  <a:lnTo>
                    <a:pt x="1083" y="366"/>
                  </a:lnTo>
                  <a:lnTo>
                    <a:pt x="1083" y="366"/>
                  </a:lnTo>
                  <a:close/>
                  <a:moveTo>
                    <a:pt x="1083" y="116"/>
                  </a:moveTo>
                  <a:lnTo>
                    <a:pt x="1083" y="140"/>
                  </a:lnTo>
                  <a:lnTo>
                    <a:pt x="64" y="140"/>
                  </a:lnTo>
                  <a:lnTo>
                    <a:pt x="64" y="116"/>
                  </a:lnTo>
                  <a:lnTo>
                    <a:pt x="1083" y="116"/>
                  </a:lnTo>
                  <a:lnTo>
                    <a:pt x="1083" y="116"/>
                  </a:lnTo>
                  <a:close/>
                  <a:moveTo>
                    <a:pt x="1565" y="150"/>
                  </a:moveTo>
                  <a:lnTo>
                    <a:pt x="1565" y="355"/>
                  </a:lnTo>
                  <a:lnTo>
                    <a:pt x="1542" y="355"/>
                  </a:lnTo>
                  <a:lnTo>
                    <a:pt x="1542" y="150"/>
                  </a:lnTo>
                  <a:lnTo>
                    <a:pt x="1565" y="150"/>
                  </a:lnTo>
                  <a:lnTo>
                    <a:pt x="1565" y="150"/>
                  </a:lnTo>
                  <a:close/>
                  <a:moveTo>
                    <a:pt x="1496" y="150"/>
                  </a:moveTo>
                  <a:lnTo>
                    <a:pt x="1496" y="355"/>
                  </a:lnTo>
                  <a:lnTo>
                    <a:pt x="1471" y="355"/>
                  </a:lnTo>
                  <a:lnTo>
                    <a:pt x="1471" y="150"/>
                  </a:lnTo>
                  <a:lnTo>
                    <a:pt x="1496" y="150"/>
                  </a:lnTo>
                  <a:lnTo>
                    <a:pt x="1496" y="150"/>
                  </a:lnTo>
                  <a:close/>
                  <a:moveTo>
                    <a:pt x="1426" y="150"/>
                  </a:moveTo>
                  <a:lnTo>
                    <a:pt x="1426" y="355"/>
                  </a:lnTo>
                  <a:lnTo>
                    <a:pt x="1401" y="355"/>
                  </a:lnTo>
                  <a:lnTo>
                    <a:pt x="1401" y="150"/>
                  </a:lnTo>
                  <a:lnTo>
                    <a:pt x="1426" y="150"/>
                  </a:lnTo>
                  <a:lnTo>
                    <a:pt x="1426" y="150"/>
                  </a:lnTo>
                  <a:close/>
                  <a:moveTo>
                    <a:pt x="1363" y="150"/>
                  </a:moveTo>
                  <a:lnTo>
                    <a:pt x="1363" y="355"/>
                  </a:lnTo>
                  <a:lnTo>
                    <a:pt x="1337" y="355"/>
                  </a:lnTo>
                  <a:lnTo>
                    <a:pt x="1337" y="150"/>
                  </a:lnTo>
                  <a:lnTo>
                    <a:pt x="1363" y="150"/>
                  </a:lnTo>
                  <a:lnTo>
                    <a:pt x="1363" y="150"/>
                  </a:lnTo>
                  <a:close/>
                  <a:moveTo>
                    <a:pt x="1287" y="150"/>
                  </a:moveTo>
                  <a:lnTo>
                    <a:pt x="1287" y="355"/>
                  </a:lnTo>
                  <a:lnTo>
                    <a:pt x="1262" y="355"/>
                  </a:lnTo>
                  <a:lnTo>
                    <a:pt x="1262" y="150"/>
                  </a:lnTo>
                  <a:lnTo>
                    <a:pt x="1287" y="150"/>
                  </a:lnTo>
                  <a:lnTo>
                    <a:pt x="1287" y="150"/>
                  </a:lnTo>
                  <a:close/>
                  <a:moveTo>
                    <a:pt x="1228" y="150"/>
                  </a:moveTo>
                  <a:lnTo>
                    <a:pt x="1228" y="355"/>
                  </a:lnTo>
                  <a:lnTo>
                    <a:pt x="1205" y="355"/>
                  </a:lnTo>
                  <a:lnTo>
                    <a:pt x="1205" y="150"/>
                  </a:lnTo>
                  <a:lnTo>
                    <a:pt x="1228" y="150"/>
                  </a:lnTo>
                  <a:lnTo>
                    <a:pt x="1228" y="150"/>
                  </a:lnTo>
                  <a:close/>
                  <a:moveTo>
                    <a:pt x="1189" y="150"/>
                  </a:moveTo>
                  <a:lnTo>
                    <a:pt x="1189" y="355"/>
                  </a:lnTo>
                  <a:lnTo>
                    <a:pt x="1094" y="355"/>
                  </a:lnTo>
                  <a:lnTo>
                    <a:pt x="1094" y="150"/>
                  </a:lnTo>
                  <a:lnTo>
                    <a:pt x="1189" y="150"/>
                  </a:lnTo>
                  <a:lnTo>
                    <a:pt x="1189" y="150"/>
                  </a:lnTo>
                  <a:close/>
                  <a:moveTo>
                    <a:pt x="1081" y="150"/>
                  </a:moveTo>
                  <a:lnTo>
                    <a:pt x="1081" y="355"/>
                  </a:lnTo>
                  <a:lnTo>
                    <a:pt x="1058" y="355"/>
                  </a:lnTo>
                  <a:lnTo>
                    <a:pt x="1058" y="150"/>
                  </a:lnTo>
                  <a:lnTo>
                    <a:pt x="1081" y="150"/>
                  </a:lnTo>
                  <a:lnTo>
                    <a:pt x="1081" y="150"/>
                  </a:lnTo>
                  <a:close/>
                  <a:moveTo>
                    <a:pt x="1022" y="150"/>
                  </a:moveTo>
                  <a:lnTo>
                    <a:pt x="1022" y="355"/>
                  </a:lnTo>
                  <a:lnTo>
                    <a:pt x="993" y="355"/>
                  </a:lnTo>
                  <a:lnTo>
                    <a:pt x="993" y="150"/>
                  </a:lnTo>
                  <a:lnTo>
                    <a:pt x="1022" y="150"/>
                  </a:lnTo>
                  <a:lnTo>
                    <a:pt x="1022" y="150"/>
                  </a:lnTo>
                  <a:close/>
                  <a:moveTo>
                    <a:pt x="948" y="150"/>
                  </a:moveTo>
                  <a:lnTo>
                    <a:pt x="948" y="355"/>
                  </a:lnTo>
                  <a:lnTo>
                    <a:pt x="922" y="355"/>
                  </a:lnTo>
                  <a:lnTo>
                    <a:pt x="922" y="150"/>
                  </a:lnTo>
                  <a:lnTo>
                    <a:pt x="948" y="150"/>
                  </a:lnTo>
                  <a:lnTo>
                    <a:pt x="948" y="150"/>
                  </a:lnTo>
                  <a:close/>
                  <a:moveTo>
                    <a:pt x="881" y="150"/>
                  </a:moveTo>
                  <a:lnTo>
                    <a:pt x="881" y="355"/>
                  </a:lnTo>
                  <a:lnTo>
                    <a:pt x="857" y="355"/>
                  </a:lnTo>
                  <a:lnTo>
                    <a:pt x="857" y="150"/>
                  </a:lnTo>
                  <a:lnTo>
                    <a:pt x="881" y="150"/>
                  </a:lnTo>
                  <a:lnTo>
                    <a:pt x="881" y="150"/>
                  </a:lnTo>
                  <a:close/>
                  <a:moveTo>
                    <a:pt x="820" y="150"/>
                  </a:moveTo>
                  <a:lnTo>
                    <a:pt x="820" y="355"/>
                  </a:lnTo>
                  <a:lnTo>
                    <a:pt x="795" y="355"/>
                  </a:lnTo>
                  <a:lnTo>
                    <a:pt x="795" y="150"/>
                  </a:lnTo>
                  <a:lnTo>
                    <a:pt x="820" y="150"/>
                  </a:lnTo>
                  <a:lnTo>
                    <a:pt x="820" y="150"/>
                  </a:lnTo>
                  <a:close/>
                  <a:moveTo>
                    <a:pt x="757" y="150"/>
                  </a:moveTo>
                  <a:lnTo>
                    <a:pt x="757" y="355"/>
                  </a:lnTo>
                  <a:lnTo>
                    <a:pt x="727" y="355"/>
                  </a:lnTo>
                  <a:lnTo>
                    <a:pt x="727" y="150"/>
                  </a:lnTo>
                  <a:lnTo>
                    <a:pt x="757" y="150"/>
                  </a:lnTo>
                  <a:lnTo>
                    <a:pt x="757" y="150"/>
                  </a:lnTo>
                  <a:close/>
                  <a:moveTo>
                    <a:pt x="682" y="150"/>
                  </a:moveTo>
                  <a:lnTo>
                    <a:pt x="682" y="355"/>
                  </a:lnTo>
                  <a:lnTo>
                    <a:pt x="654" y="355"/>
                  </a:lnTo>
                  <a:lnTo>
                    <a:pt x="654" y="150"/>
                  </a:lnTo>
                  <a:lnTo>
                    <a:pt x="682" y="150"/>
                  </a:lnTo>
                  <a:lnTo>
                    <a:pt x="682" y="150"/>
                  </a:lnTo>
                  <a:close/>
                  <a:moveTo>
                    <a:pt x="618" y="150"/>
                  </a:moveTo>
                  <a:lnTo>
                    <a:pt x="618" y="355"/>
                  </a:lnTo>
                  <a:lnTo>
                    <a:pt x="590" y="355"/>
                  </a:lnTo>
                  <a:lnTo>
                    <a:pt x="590" y="150"/>
                  </a:lnTo>
                  <a:lnTo>
                    <a:pt x="618" y="150"/>
                  </a:lnTo>
                  <a:lnTo>
                    <a:pt x="618" y="150"/>
                  </a:lnTo>
                  <a:close/>
                  <a:moveTo>
                    <a:pt x="548" y="150"/>
                  </a:moveTo>
                  <a:lnTo>
                    <a:pt x="548" y="355"/>
                  </a:lnTo>
                  <a:lnTo>
                    <a:pt x="523" y="355"/>
                  </a:lnTo>
                  <a:lnTo>
                    <a:pt x="523" y="150"/>
                  </a:lnTo>
                  <a:lnTo>
                    <a:pt x="548" y="150"/>
                  </a:lnTo>
                  <a:lnTo>
                    <a:pt x="548" y="150"/>
                  </a:lnTo>
                  <a:close/>
                  <a:moveTo>
                    <a:pt x="484" y="150"/>
                  </a:moveTo>
                  <a:lnTo>
                    <a:pt x="484" y="355"/>
                  </a:lnTo>
                  <a:lnTo>
                    <a:pt x="461" y="355"/>
                  </a:lnTo>
                  <a:lnTo>
                    <a:pt x="461" y="150"/>
                  </a:lnTo>
                  <a:lnTo>
                    <a:pt x="484" y="150"/>
                  </a:lnTo>
                  <a:lnTo>
                    <a:pt x="484" y="150"/>
                  </a:lnTo>
                  <a:close/>
                  <a:moveTo>
                    <a:pt x="418" y="150"/>
                  </a:moveTo>
                  <a:lnTo>
                    <a:pt x="418" y="355"/>
                  </a:lnTo>
                  <a:lnTo>
                    <a:pt x="396" y="355"/>
                  </a:lnTo>
                  <a:lnTo>
                    <a:pt x="396" y="150"/>
                  </a:lnTo>
                  <a:lnTo>
                    <a:pt x="418" y="150"/>
                  </a:lnTo>
                  <a:lnTo>
                    <a:pt x="418" y="150"/>
                  </a:lnTo>
                  <a:close/>
                  <a:moveTo>
                    <a:pt x="149" y="150"/>
                  </a:moveTo>
                  <a:lnTo>
                    <a:pt x="149" y="355"/>
                  </a:lnTo>
                  <a:lnTo>
                    <a:pt x="110" y="355"/>
                  </a:lnTo>
                  <a:lnTo>
                    <a:pt x="110" y="150"/>
                  </a:lnTo>
                  <a:lnTo>
                    <a:pt x="149" y="150"/>
                  </a:lnTo>
                  <a:lnTo>
                    <a:pt x="149" y="150"/>
                  </a:lnTo>
                  <a:close/>
                  <a:moveTo>
                    <a:pt x="1610" y="51"/>
                  </a:moveTo>
                  <a:lnTo>
                    <a:pt x="1136" y="51"/>
                  </a:lnTo>
                  <a:lnTo>
                    <a:pt x="1136" y="17"/>
                  </a:lnTo>
                  <a:lnTo>
                    <a:pt x="1610" y="17"/>
                  </a:lnTo>
                  <a:lnTo>
                    <a:pt x="1619" y="17"/>
                  </a:lnTo>
                  <a:lnTo>
                    <a:pt x="1619" y="0"/>
                  </a:lnTo>
                  <a:lnTo>
                    <a:pt x="1119" y="0"/>
                  </a:lnTo>
                  <a:lnTo>
                    <a:pt x="1119" y="58"/>
                  </a:lnTo>
                  <a:lnTo>
                    <a:pt x="1039" y="58"/>
                  </a:lnTo>
                  <a:lnTo>
                    <a:pt x="1039" y="101"/>
                  </a:lnTo>
                  <a:lnTo>
                    <a:pt x="404" y="101"/>
                  </a:lnTo>
                  <a:lnTo>
                    <a:pt x="404" y="85"/>
                  </a:lnTo>
                  <a:lnTo>
                    <a:pt x="366" y="85"/>
                  </a:lnTo>
                  <a:lnTo>
                    <a:pt x="366" y="58"/>
                  </a:lnTo>
                  <a:lnTo>
                    <a:pt x="140" y="58"/>
                  </a:lnTo>
                  <a:lnTo>
                    <a:pt x="140" y="84"/>
                  </a:lnTo>
                  <a:lnTo>
                    <a:pt x="100" y="84"/>
                  </a:lnTo>
                  <a:lnTo>
                    <a:pt x="100" y="103"/>
                  </a:lnTo>
                  <a:lnTo>
                    <a:pt x="39" y="103"/>
                  </a:lnTo>
                  <a:lnTo>
                    <a:pt x="39" y="150"/>
                  </a:lnTo>
                  <a:lnTo>
                    <a:pt x="76" y="150"/>
                  </a:lnTo>
                  <a:lnTo>
                    <a:pt x="76" y="355"/>
                  </a:lnTo>
                  <a:lnTo>
                    <a:pt x="39" y="355"/>
                  </a:lnTo>
                  <a:lnTo>
                    <a:pt x="39" y="396"/>
                  </a:lnTo>
                  <a:lnTo>
                    <a:pt x="0" y="396"/>
                  </a:lnTo>
                  <a:lnTo>
                    <a:pt x="0" y="440"/>
                  </a:lnTo>
                  <a:lnTo>
                    <a:pt x="1619" y="440"/>
                  </a:lnTo>
                  <a:lnTo>
                    <a:pt x="1619" y="388"/>
                  </a:lnTo>
                  <a:lnTo>
                    <a:pt x="1196" y="388"/>
                  </a:lnTo>
                  <a:lnTo>
                    <a:pt x="1196" y="367"/>
                  </a:lnTo>
                  <a:lnTo>
                    <a:pt x="1619" y="367"/>
                  </a:lnTo>
                  <a:lnTo>
                    <a:pt x="1619" y="138"/>
                  </a:lnTo>
                  <a:lnTo>
                    <a:pt x="1570" y="138"/>
                  </a:lnTo>
                  <a:lnTo>
                    <a:pt x="1196" y="138"/>
                  </a:lnTo>
                  <a:lnTo>
                    <a:pt x="1196" y="118"/>
                  </a:lnTo>
                  <a:lnTo>
                    <a:pt x="1570" y="118"/>
                  </a:lnTo>
                  <a:lnTo>
                    <a:pt x="1591" y="118"/>
                  </a:lnTo>
                  <a:lnTo>
                    <a:pt x="1619" y="118"/>
                  </a:lnTo>
                  <a:lnTo>
                    <a:pt x="1619" y="51"/>
                  </a:lnTo>
                  <a:lnTo>
                    <a:pt x="1610" y="51"/>
                  </a:lnTo>
                  <a:lnTo>
                    <a:pt x="1610" y="51"/>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PA-椭圆 7">
              <a:extLst>
                <a:ext uri="{FF2B5EF4-FFF2-40B4-BE49-F238E27FC236}">
                  <a16:creationId xmlns:a16="http://schemas.microsoft.com/office/drawing/2014/main" xmlns="" id="{B4BF6E86-4D5E-43EF-B96A-93E87A310963}"/>
                </a:ext>
              </a:extLst>
            </p:cNvPr>
            <p:cNvSpPr>
              <a:spLocks noChangeArrowheads="1"/>
            </p:cNvSpPr>
            <p:nvPr>
              <p:custDataLst>
                <p:tags r:id="rId6"/>
              </p:custDataLst>
            </p:nvPr>
          </p:nvSpPr>
          <p:spPr bwMode="auto">
            <a:xfrm>
              <a:off x="2595" y="2058"/>
              <a:ext cx="55" cy="56"/>
            </a:xfrm>
            <a:prstGeom prst="ellipse">
              <a:avLst/>
            </a:prstGeom>
            <a:solidFill>
              <a:schemeClr val="bg1"/>
            </a:solidFill>
            <a:ln w="23813" cap="flat">
              <a:solidFill>
                <a:srgbClr val="C00000"/>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 name="图片 9">
            <a:extLst>
              <a:ext uri="{FF2B5EF4-FFF2-40B4-BE49-F238E27FC236}">
                <a16:creationId xmlns:a16="http://schemas.microsoft.com/office/drawing/2014/main" xmlns="" id="{5DA8E61F-46CC-4378-AC7F-D1681EF56F16}"/>
              </a:ext>
            </a:extLst>
          </p:cNvPr>
          <p:cNvPicPr>
            <a:picLocks noChangeAspect="1"/>
          </p:cNvPicPr>
          <p:nvPr/>
        </p:nvPicPr>
        <p:blipFill>
          <a:blip r:embed="rId8"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11" name="文本框 10">
            <a:extLst>
              <a:ext uri="{FF2B5EF4-FFF2-40B4-BE49-F238E27FC236}">
                <a16:creationId xmlns:a16="http://schemas.microsoft.com/office/drawing/2014/main" xmlns="" id="{98AE3621-844C-4469-ADB0-6F1BD15F5B60}"/>
              </a:ext>
            </a:extLst>
          </p:cNvPr>
          <p:cNvSpPr txBox="1"/>
          <p:nvPr/>
        </p:nvSpPr>
        <p:spPr bwMode="auto">
          <a:xfrm>
            <a:off x="4542057" y="1892353"/>
            <a:ext cx="3154143" cy="707886"/>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40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前言导读</a:t>
            </a:r>
          </a:p>
        </p:txBody>
      </p:sp>
      <p:sp>
        <p:nvSpPr>
          <p:cNvPr id="12" name="矩形 11">
            <a:extLst>
              <a:ext uri="{FF2B5EF4-FFF2-40B4-BE49-F238E27FC236}">
                <a16:creationId xmlns:a16="http://schemas.microsoft.com/office/drawing/2014/main" xmlns="" id="{140863D7-6103-4DFD-B9D4-21C21BFD1187}"/>
              </a:ext>
            </a:extLst>
          </p:cNvPr>
          <p:cNvSpPr/>
          <p:nvPr/>
        </p:nvSpPr>
        <p:spPr>
          <a:xfrm>
            <a:off x="889521" y="3062775"/>
            <a:ext cx="10589025" cy="1866986"/>
          </a:xfrm>
          <a:prstGeom prst="rect">
            <a:avLst/>
          </a:prstGeom>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改革开放是我们党历经千难成就的一番伟业。在此期间我们涉过无数险滩、啃下无数硬骨头，这其中无不闪现着“敢想、敢做、敢为天下先”的改革创新精神和特殊时代意义。借此授课机会，恳请该领域领导、专家、学者提出宝贵意见，以对我党改革开放史进行再探讨、再研究、再阐释。那么，接下来我将围绕三个方面来讲授我们党领导下的改革开放史</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a:extLst>
              <a:ext uri="{FF2B5EF4-FFF2-40B4-BE49-F238E27FC236}">
                <a16:creationId xmlns:a16="http://schemas.microsoft.com/office/drawing/2014/main" xmlns="" id="{B16EE0A2-5B87-4A10-92BB-25EB9071A9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 y="4513007"/>
            <a:ext cx="6311931" cy="2344994"/>
          </a:xfrm>
          <a:prstGeom prst="rect">
            <a:avLst/>
          </a:prstGeom>
        </p:spPr>
      </p:pic>
      <p:pic>
        <p:nvPicPr>
          <p:cNvPr id="16" name="图片 15">
            <a:extLst>
              <a:ext uri="{FF2B5EF4-FFF2-40B4-BE49-F238E27FC236}">
                <a16:creationId xmlns:a16="http://schemas.microsoft.com/office/drawing/2014/main" xmlns="" id="{35DF8D1C-ACEF-40C8-A013-51631886F41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5880069" y="4513006"/>
            <a:ext cx="6311931" cy="2344994"/>
          </a:xfrm>
          <a:prstGeom prst="rect">
            <a:avLst/>
          </a:prstGeom>
        </p:spPr>
      </p:pic>
    </p:spTree>
    <p:extLst>
      <p:ext uri="{BB962C8B-B14F-4D97-AF65-F5344CB8AC3E}">
        <p14:creationId xmlns:p14="http://schemas.microsoft.com/office/powerpoint/2010/main" val="39513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outVertical)">
                                      <p:cBhvr>
                                        <p:cTn id="16" dur="500"/>
                                        <p:tgtEl>
                                          <p:spTgt spid="11"/>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par>
                          <p:cTn id="21" fill="hold">
                            <p:stCondLst>
                              <p:cond delay="2000"/>
                            </p:stCondLst>
                            <p:childTnLst>
                              <p:par>
                                <p:cTn id="22" presetID="42" presetClass="entr" presetSubtype="0" fill="hold" grpId="0" nodeType="afterEffect">
                                  <p:stCondLst>
                                    <p:cond delay="0"/>
                                  </p:stCondLst>
                                  <p:iterate type="lt">
                                    <p:tmPct val="1554"/>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200"/>
                                        <p:tgtEl>
                                          <p:spTgt spid="12"/>
                                        </p:tgtEl>
                                      </p:cBhvr>
                                    </p:animEffect>
                                    <p:anim calcmode="lin" valueType="num">
                                      <p:cBhvr>
                                        <p:cTn id="25" dur="200" fill="hold"/>
                                        <p:tgtEl>
                                          <p:spTgt spid="12"/>
                                        </p:tgtEl>
                                        <p:attrNameLst>
                                          <p:attrName>ppt_x</p:attrName>
                                        </p:attrNameLst>
                                      </p:cBhvr>
                                      <p:tavLst>
                                        <p:tav tm="0">
                                          <p:val>
                                            <p:strVal val="#ppt_x"/>
                                          </p:val>
                                        </p:tav>
                                        <p:tav tm="100000">
                                          <p:val>
                                            <p:strVal val="#ppt_x"/>
                                          </p:val>
                                        </p:tav>
                                      </p:tavLst>
                                    </p:anim>
                                    <p:anim calcmode="lin" valueType="num">
                                      <p:cBhvr>
                                        <p:cTn id="26" dur="2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7358" y="1774057"/>
            <a:ext cx="903606" cy="461665"/>
            <a:chOff x="869474" y="1944008"/>
            <a:chExt cx="903606" cy="461665"/>
          </a:xfrm>
        </p:grpSpPr>
        <p:sp>
          <p:nvSpPr>
            <p:cNvPr id="3" name="Freeform 5">
              <a:extLst>
                <a:ext uri="{FF2B5EF4-FFF2-40B4-BE49-F238E27FC236}">
                  <a16:creationId xmlns:a16="http://schemas.microsoft.com/office/drawing/2014/main" xmlns="" id="{EA5D0CA7-2AC4-47FA-9D95-14CE87615B8C}"/>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solidFill>
              <a:srgbClr val="E2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6">
              <a:extLst>
                <a:ext uri="{FF2B5EF4-FFF2-40B4-BE49-F238E27FC236}">
                  <a16:creationId xmlns:a16="http://schemas.microsoft.com/office/drawing/2014/main" xmlns="" id="{650A6CC5-671E-443B-89AD-7B745EB7C288}"/>
                </a:ext>
              </a:extLst>
            </p:cNvPr>
            <p:cNvSpPr>
              <a:spLocks noChangeArrowheads="1"/>
            </p:cNvSpPr>
            <p:nvPr/>
          </p:nvSpPr>
          <p:spPr bwMode="auto">
            <a:xfrm>
              <a:off x="869474" y="2006830"/>
              <a:ext cx="233024" cy="387886"/>
            </a:xfrm>
            <a:prstGeom prst="rect">
              <a:avLst/>
            </a:prstGeom>
            <a:solidFill>
              <a:srgbClr val="E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p:nvPr/>
        </p:nvSpPr>
        <p:spPr>
          <a:xfrm>
            <a:off x="2397779" y="1725160"/>
            <a:ext cx="2339102" cy="523220"/>
          </a:xfrm>
          <a:prstGeom prst="rect">
            <a:avLst/>
          </a:prstGeom>
        </p:spPr>
        <p:txBody>
          <a:bodyPr wrap="none">
            <a:spAutoFit/>
          </a:bodyPr>
          <a:lstStyle/>
          <a:p>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第三融入阶段</a:t>
            </a:r>
          </a:p>
        </p:txBody>
      </p:sp>
      <p:sp>
        <p:nvSpPr>
          <p:cNvPr id="6" name="弧形 5">
            <a:extLst>
              <a:ext uri="{FF2B5EF4-FFF2-40B4-BE49-F238E27FC236}">
                <a16:creationId xmlns:a16="http://schemas.microsoft.com/office/drawing/2014/main" xmlns="" id="{7CEA6B60-9A31-4597-876B-E33E56028DFC}"/>
              </a:ext>
            </a:extLst>
          </p:cNvPr>
          <p:cNvSpPr/>
          <p:nvPr/>
        </p:nvSpPr>
        <p:spPr>
          <a:xfrm>
            <a:off x="1164470" y="3885556"/>
            <a:ext cx="1843314" cy="1843314"/>
          </a:xfrm>
          <a:prstGeom prst="arc">
            <a:avLst>
              <a:gd name="adj1" fmla="val 13337330"/>
              <a:gd name="adj2" fmla="val 8932735"/>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a:extLst>
              <a:ext uri="{FF2B5EF4-FFF2-40B4-BE49-F238E27FC236}">
                <a16:creationId xmlns:a16="http://schemas.microsoft.com/office/drawing/2014/main" xmlns="" id="{ECB320EC-3434-44DC-A646-7704033DAFC9}"/>
              </a:ext>
            </a:extLst>
          </p:cNvPr>
          <p:cNvGrpSpPr/>
          <p:nvPr/>
        </p:nvGrpSpPr>
        <p:grpSpPr>
          <a:xfrm>
            <a:off x="1526634" y="4445081"/>
            <a:ext cx="1118986" cy="724264"/>
            <a:chOff x="1793081" y="328613"/>
            <a:chExt cx="490537" cy="317500"/>
          </a:xfrm>
        </p:grpSpPr>
        <p:sp>
          <p:nvSpPr>
            <p:cNvPr id="8" name="Freeform 588">
              <a:extLst>
                <a:ext uri="{FF2B5EF4-FFF2-40B4-BE49-F238E27FC236}">
                  <a16:creationId xmlns:a16="http://schemas.microsoft.com/office/drawing/2014/main" xmlns="" id="{38EBB4B3-5C7A-45D2-BCFD-4AFC2A294C88}"/>
                </a:ext>
              </a:extLst>
            </p:cNvPr>
            <p:cNvSpPr>
              <a:spLocks/>
            </p:cNvSpPr>
            <p:nvPr/>
          </p:nvSpPr>
          <p:spPr bwMode="auto">
            <a:xfrm>
              <a:off x="2143918" y="452437"/>
              <a:ext cx="84137"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0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0" y="12"/>
                    <a:pt x="0" y="12"/>
                    <a:pt x="0" y="12"/>
                  </a:cubicBezTo>
                  <a:cubicBezTo>
                    <a:pt x="0" y="10"/>
                    <a:pt x="0" y="10"/>
                    <a:pt x="0" y="10"/>
                  </a:cubicBezTo>
                  <a:cubicBezTo>
                    <a:pt x="0" y="10"/>
                    <a:pt x="0" y="10"/>
                    <a:pt x="0" y="10"/>
                  </a:cubicBezTo>
                  <a:cubicBezTo>
                    <a:pt x="0"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589">
              <a:extLst>
                <a:ext uri="{FF2B5EF4-FFF2-40B4-BE49-F238E27FC236}">
                  <a16:creationId xmlns:a16="http://schemas.microsoft.com/office/drawing/2014/main" xmlns="" id="{D9660D08-BE32-4E35-90BC-454CCB9DFD96}"/>
                </a:ext>
              </a:extLst>
            </p:cNvPr>
            <p:cNvSpPr>
              <a:spLocks/>
            </p:cNvSpPr>
            <p:nvPr/>
          </p:nvSpPr>
          <p:spPr bwMode="auto">
            <a:xfrm>
              <a:off x="2143918" y="476250"/>
              <a:ext cx="38100" cy="69850"/>
            </a:xfrm>
            <a:custGeom>
              <a:avLst/>
              <a:gdLst>
                <a:gd name="T0" fmla="*/ 5 w 5"/>
                <a:gd name="T1" fmla="*/ 9 h 9"/>
                <a:gd name="T2" fmla="*/ 0 w 5"/>
                <a:gd name="T3" fmla="*/ 9 h 9"/>
                <a:gd name="T4" fmla="*/ 0 w 5"/>
                <a:gd name="T5" fmla="*/ 7 h 9"/>
                <a:gd name="T6" fmla="*/ 0 w 5"/>
                <a:gd name="T7" fmla="*/ 7 h 9"/>
                <a:gd name="T8" fmla="*/ 1 w 5"/>
                <a:gd name="T9" fmla="*/ 5 h 9"/>
                <a:gd name="T10" fmla="*/ 1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0" y="9"/>
                    <a:pt x="0" y="9"/>
                    <a:pt x="0" y="9"/>
                  </a:cubicBezTo>
                  <a:cubicBezTo>
                    <a:pt x="0" y="7"/>
                    <a:pt x="0" y="7"/>
                    <a:pt x="0" y="7"/>
                  </a:cubicBezTo>
                  <a:cubicBezTo>
                    <a:pt x="0" y="7"/>
                    <a:pt x="0" y="7"/>
                    <a:pt x="0" y="7"/>
                  </a:cubicBezTo>
                  <a:cubicBezTo>
                    <a:pt x="0" y="6"/>
                    <a:pt x="1" y="6"/>
                    <a:pt x="1" y="5"/>
                  </a:cubicBezTo>
                  <a:cubicBezTo>
                    <a:pt x="1" y="0"/>
                    <a:pt x="1" y="0"/>
                    <a:pt x="1"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590">
              <a:extLst>
                <a:ext uri="{FF2B5EF4-FFF2-40B4-BE49-F238E27FC236}">
                  <a16:creationId xmlns:a16="http://schemas.microsoft.com/office/drawing/2014/main" xmlns="" id="{2B695A38-78D7-40CD-B149-A468E8816B37}"/>
                </a:ext>
              </a:extLst>
            </p:cNvPr>
            <p:cNvSpPr>
              <a:spLocks/>
            </p:cNvSpPr>
            <p:nvPr/>
          </p:nvSpPr>
          <p:spPr bwMode="auto">
            <a:xfrm>
              <a:off x="2150268" y="452437"/>
              <a:ext cx="63500" cy="77788"/>
            </a:xfrm>
            <a:custGeom>
              <a:avLst/>
              <a:gdLst>
                <a:gd name="T0" fmla="*/ 1 w 8"/>
                <a:gd name="T1" fmla="*/ 0 h 10"/>
                <a:gd name="T2" fmla="*/ 8 w 8"/>
                <a:gd name="T3" fmla="*/ 0 h 10"/>
                <a:gd name="T4" fmla="*/ 8 w 8"/>
                <a:gd name="T5" fmla="*/ 6 h 10"/>
                <a:gd name="T6" fmla="*/ 8 w 8"/>
                <a:gd name="T7" fmla="*/ 7 h 10"/>
                <a:gd name="T8" fmla="*/ 4 w 8"/>
                <a:gd name="T9" fmla="*/ 10 h 10"/>
                <a:gd name="T10" fmla="*/ 1 w 8"/>
                <a:gd name="T11" fmla="*/ 7 h 10"/>
                <a:gd name="T12" fmla="*/ 0 w 8"/>
                <a:gd name="T13" fmla="*/ 6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8" y="0"/>
                    <a:pt x="8" y="0"/>
                    <a:pt x="8" y="0"/>
                  </a:cubicBezTo>
                  <a:cubicBezTo>
                    <a:pt x="8" y="6"/>
                    <a:pt x="8" y="6"/>
                    <a:pt x="8" y="6"/>
                  </a:cubicBezTo>
                  <a:cubicBezTo>
                    <a:pt x="8" y="7"/>
                    <a:pt x="8" y="7"/>
                    <a:pt x="8" y="7"/>
                  </a:cubicBezTo>
                  <a:cubicBezTo>
                    <a:pt x="7" y="9"/>
                    <a:pt x="6" y="10"/>
                    <a:pt x="4" y="10"/>
                  </a:cubicBezTo>
                  <a:cubicBezTo>
                    <a:pt x="3" y="10"/>
                    <a:pt x="2" y="9"/>
                    <a:pt x="1" y="7"/>
                  </a:cubicBezTo>
                  <a:cubicBezTo>
                    <a:pt x="0"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591">
              <a:extLst>
                <a:ext uri="{FF2B5EF4-FFF2-40B4-BE49-F238E27FC236}">
                  <a16:creationId xmlns:a16="http://schemas.microsoft.com/office/drawing/2014/main" xmlns="" id="{56FDFFF3-1B07-46C9-875E-3947FB71D194}"/>
                </a:ext>
              </a:extLst>
            </p:cNvPr>
            <p:cNvSpPr>
              <a:spLocks/>
            </p:cNvSpPr>
            <p:nvPr/>
          </p:nvSpPr>
          <p:spPr bwMode="auto">
            <a:xfrm>
              <a:off x="2128043" y="366712"/>
              <a:ext cx="115887" cy="139700"/>
            </a:xfrm>
            <a:custGeom>
              <a:avLst/>
              <a:gdLst>
                <a:gd name="T0" fmla="*/ 7 w 15"/>
                <a:gd name="T1" fmla="*/ 18 h 18"/>
                <a:gd name="T2" fmla="*/ 3 w 15"/>
                <a:gd name="T3" fmla="*/ 16 h 18"/>
                <a:gd name="T4" fmla="*/ 0 w 15"/>
                <a:gd name="T5" fmla="*/ 10 h 18"/>
                <a:gd name="T6" fmla="*/ 0 w 15"/>
                <a:gd name="T7" fmla="*/ 10 h 18"/>
                <a:gd name="T8" fmla="*/ 0 w 15"/>
                <a:gd name="T9" fmla="*/ 10 h 18"/>
                <a:gd name="T10" fmla="*/ 0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1" y="14"/>
                    <a:pt x="0" y="12"/>
                    <a:pt x="0" y="10"/>
                  </a:cubicBezTo>
                  <a:cubicBezTo>
                    <a:pt x="0" y="10"/>
                    <a:pt x="0" y="10"/>
                    <a:pt x="0" y="10"/>
                  </a:cubicBezTo>
                  <a:cubicBezTo>
                    <a:pt x="0" y="10"/>
                    <a:pt x="0" y="10"/>
                    <a:pt x="0" y="10"/>
                  </a:cubicBezTo>
                  <a:cubicBezTo>
                    <a:pt x="0" y="10"/>
                    <a:pt x="0" y="9"/>
                    <a:pt x="0" y="9"/>
                  </a:cubicBezTo>
                  <a:cubicBezTo>
                    <a:pt x="0"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92">
              <a:extLst>
                <a:ext uri="{FF2B5EF4-FFF2-40B4-BE49-F238E27FC236}">
                  <a16:creationId xmlns:a16="http://schemas.microsoft.com/office/drawing/2014/main" xmlns="" id="{34D0F47C-0374-4B81-ABF7-35029CC9EF37}"/>
                </a:ext>
              </a:extLst>
            </p:cNvPr>
            <p:cNvSpPr>
              <a:spLocks/>
            </p:cNvSpPr>
            <p:nvPr/>
          </p:nvSpPr>
          <p:spPr bwMode="auto">
            <a:xfrm>
              <a:off x="2080418" y="522287"/>
              <a:ext cx="203200" cy="93663"/>
            </a:xfrm>
            <a:custGeom>
              <a:avLst/>
              <a:gdLst>
                <a:gd name="T0" fmla="*/ 14 w 26"/>
                <a:gd name="T1" fmla="*/ 2 h 12"/>
                <a:gd name="T2" fmla="*/ 12 w 26"/>
                <a:gd name="T3" fmla="*/ 2 h 12"/>
                <a:gd name="T4" fmla="*/ 9 w 26"/>
                <a:gd name="T5" fmla="*/ 0 h 12"/>
                <a:gd name="T6" fmla="*/ 8 w 26"/>
                <a:gd name="T7" fmla="*/ 1 h 12"/>
                <a:gd name="T8" fmla="*/ 0 w 26"/>
                <a:gd name="T9" fmla="*/ 6 h 12"/>
                <a:gd name="T10" fmla="*/ 0 w 26"/>
                <a:gd name="T11" fmla="*/ 10 h 12"/>
                <a:gd name="T12" fmla="*/ 3 w 26"/>
                <a:gd name="T13" fmla="*/ 12 h 12"/>
                <a:gd name="T14" fmla="*/ 7 w 26"/>
                <a:gd name="T15" fmla="*/ 12 h 12"/>
                <a:gd name="T16" fmla="*/ 12 w 26"/>
                <a:gd name="T17" fmla="*/ 12 h 12"/>
                <a:gd name="T18" fmla="*/ 15 w 26"/>
                <a:gd name="T19" fmla="*/ 12 h 12"/>
                <a:gd name="T20" fmla="*/ 19 w 26"/>
                <a:gd name="T21" fmla="*/ 12 h 12"/>
                <a:gd name="T22" fmla="*/ 24 w 26"/>
                <a:gd name="T23" fmla="*/ 12 h 12"/>
                <a:gd name="T24" fmla="*/ 26 w 26"/>
                <a:gd name="T25" fmla="*/ 10 h 12"/>
                <a:gd name="T26" fmla="*/ 26 w 26"/>
                <a:gd name="T27" fmla="*/ 6 h 12"/>
                <a:gd name="T28" fmla="*/ 19 w 26"/>
                <a:gd name="T29" fmla="*/ 1 h 12"/>
                <a:gd name="T30" fmla="*/ 18 w 26"/>
                <a:gd name="T31" fmla="*/ 0 h 12"/>
                <a:gd name="T32" fmla="*/ 14 w 26"/>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4" y="2"/>
                  </a:moveTo>
                  <a:cubicBezTo>
                    <a:pt x="12" y="2"/>
                    <a:pt x="12" y="2"/>
                    <a:pt x="12" y="2"/>
                  </a:cubicBezTo>
                  <a:cubicBezTo>
                    <a:pt x="9" y="0"/>
                    <a:pt x="9" y="0"/>
                    <a:pt x="9" y="0"/>
                  </a:cubicBezTo>
                  <a:cubicBezTo>
                    <a:pt x="8" y="1"/>
                    <a:pt x="8" y="1"/>
                    <a:pt x="8" y="1"/>
                  </a:cubicBezTo>
                  <a:cubicBezTo>
                    <a:pt x="4" y="1"/>
                    <a:pt x="0" y="3"/>
                    <a:pt x="0" y="6"/>
                  </a:cubicBezTo>
                  <a:cubicBezTo>
                    <a:pt x="0" y="7"/>
                    <a:pt x="0" y="9"/>
                    <a:pt x="0" y="10"/>
                  </a:cubicBezTo>
                  <a:cubicBezTo>
                    <a:pt x="0" y="11"/>
                    <a:pt x="1" y="12"/>
                    <a:pt x="3" y="12"/>
                  </a:cubicBezTo>
                  <a:cubicBezTo>
                    <a:pt x="7" y="12"/>
                    <a:pt x="7" y="12"/>
                    <a:pt x="7" y="12"/>
                  </a:cubicBezTo>
                  <a:cubicBezTo>
                    <a:pt x="12" y="12"/>
                    <a:pt x="12" y="12"/>
                    <a:pt x="12" y="12"/>
                  </a:cubicBezTo>
                  <a:cubicBezTo>
                    <a:pt x="15" y="12"/>
                    <a:pt x="15" y="12"/>
                    <a:pt x="15" y="12"/>
                  </a:cubicBezTo>
                  <a:cubicBezTo>
                    <a:pt x="19" y="12"/>
                    <a:pt x="19" y="12"/>
                    <a:pt x="19" y="12"/>
                  </a:cubicBezTo>
                  <a:cubicBezTo>
                    <a:pt x="24" y="12"/>
                    <a:pt x="24" y="12"/>
                    <a:pt x="24" y="12"/>
                  </a:cubicBezTo>
                  <a:cubicBezTo>
                    <a:pt x="25" y="12"/>
                    <a:pt x="26" y="11"/>
                    <a:pt x="26" y="10"/>
                  </a:cubicBezTo>
                  <a:cubicBezTo>
                    <a:pt x="26" y="6"/>
                    <a:pt x="26" y="6"/>
                    <a:pt x="26" y="6"/>
                  </a:cubicBezTo>
                  <a:cubicBezTo>
                    <a:pt x="26" y="3"/>
                    <a:pt x="23" y="1"/>
                    <a:pt x="19" y="1"/>
                  </a:cubicBezTo>
                  <a:cubicBezTo>
                    <a:pt x="18" y="0"/>
                    <a:pt x="18" y="0"/>
                    <a:pt x="18"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593">
              <a:extLst>
                <a:ext uri="{FF2B5EF4-FFF2-40B4-BE49-F238E27FC236}">
                  <a16:creationId xmlns:a16="http://schemas.microsoft.com/office/drawing/2014/main" xmlns="" id="{F0D51BC7-26CB-463D-9ED3-AC8B15ADA538}"/>
                </a:ext>
              </a:extLst>
            </p:cNvPr>
            <p:cNvSpPr>
              <a:spLocks/>
            </p:cNvSpPr>
            <p:nvPr/>
          </p:nvSpPr>
          <p:spPr bwMode="auto">
            <a:xfrm>
              <a:off x="2143918" y="522287"/>
              <a:ext cx="84137" cy="93663"/>
            </a:xfrm>
            <a:custGeom>
              <a:avLst/>
              <a:gdLst>
                <a:gd name="T0" fmla="*/ 29 w 53"/>
                <a:gd name="T1" fmla="*/ 10 h 59"/>
                <a:gd name="T2" fmla="*/ 19 w 53"/>
                <a:gd name="T3" fmla="*/ 10 h 59"/>
                <a:gd name="T4" fmla="*/ 4 w 53"/>
                <a:gd name="T5" fmla="*/ 0 h 59"/>
                <a:gd name="T6" fmla="*/ 0 w 53"/>
                <a:gd name="T7" fmla="*/ 5 h 59"/>
                <a:gd name="T8" fmla="*/ 29 w 53"/>
                <a:gd name="T9" fmla="*/ 34 h 59"/>
                <a:gd name="T10" fmla="*/ 34 w 53"/>
                <a:gd name="T11" fmla="*/ 59 h 59"/>
                <a:gd name="T12" fmla="*/ 34 w 53"/>
                <a:gd name="T13" fmla="*/ 59 h 59"/>
                <a:gd name="T14" fmla="*/ 29 w 53"/>
                <a:gd name="T15" fmla="*/ 29 h 59"/>
                <a:gd name="T16" fmla="*/ 53 w 53"/>
                <a:gd name="T17" fmla="*/ 5 h 59"/>
                <a:gd name="T18" fmla="*/ 53 w 53"/>
                <a:gd name="T19" fmla="*/ 5 h 59"/>
                <a:gd name="T20" fmla="*/ 48 w 53"/>
                <a:gd name="T21" fmla="*/ 0 h 59"/>
                <a:gd name="T22" fmla="*/ 29 w 53"/>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9">
                  <a:moveTo>
                    <a:pt x="29" y="10"/>
                  </a:moveTo>
                  <a:lnTo>
                    <a:pt x="19" y="10"/>
                  </a:lnTo>
                  <a:lnTo>
                    <a:pt x="4" y="0"/>
                  </a:lnTo>
                  <a:lnTo>
                    <a:pt x="0" y="5"/>
                  </a:lnTo>
                  <a:lnTo>
                    <a:pt x="29" y="34"/>
                  </a:lnTo>
                  <a:lnTo>
                    <a:pt x="34" y="59"/>
                  </a:lnTo>
                  <a:lnTo>
                    <a:pt x="34" y="59"/>
                  </a:lnTo>
                  <a:lnTo>
                    <a:pt x="29" y="29"/>
                  </a:lnTo>
                  <a:lnTo>
                    <a:pt x="53" y="5"/>
                  </a:lnTo>
                  <a:lnTo>
                    <a:pt x="53" y="5"/>
                  </a:lnTo>
                  <a:lnTo>
                    <a:pt x="48" y="0"/>
                  </a:lnTo>
                  <a:lnTo>
                    <a:pt x="29"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594">
              <a:extLst>
                <a:ext uri="{FF2B5EF4-FFF2-40B4-BE49-F238E27FC236}">
                  <a16:creationId xmlns:a16="http://schemas.microsoft.com/office/drawing/2014/main" xmlns="" id="{B2312F0E-314A-4A75-B10E-0884277CA7BF}"/>
                </a:ext>
              </a:extLst>
            </p:cNvPr>
            <p:cNvSpPr>
              <a:spLocks/>
            </p:cNvSpPr>
            <p:nvPr/>
          </p:nvSpPr>
          <p:spPr bwMode="auto">
            <a:xfrm>
              <a:off x="2135981"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2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2" y="4"/>
                    <a:pt x="12" y="4"/>
                    <a:pt x="12" y="3"/>
                  </a:cubicBezTo>
                  <a:cubicBezTo>
                    <a:pt x="12" y="2"/>
                    <a:pt x="12" y="2"/>
                    <a:pt x="12" y="1"/>
                  </a:cubicBezTo>
                  <a:cubicBezTo>
                    <a:pt x="11" y="0"/>
                    <a:pt x="10" y="1"/>
                    <a:pt x="9" y="1"/>
                  </a:cubicBezTo>
                  <a:cubicBezTo>
                    <a:pt x="8" y="1"/>
                    <a:pt x="7"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595">
              <a:extLst>
                <a:ext uri="{FF2B5EF4-FFF2-40B4-BE49-F238E27FC236}">
                  <a16:creationId xmlns:a16="http://schemas.microsoft.com/office/drawing/2014/main" xmlns="" id="{E3B38D01-8589-42DB-94E0-C6BEF13DE464}"/>
                </a:ext>
              </a:extLst>
            </p:cNvPr>
            <p:cNvSpPr>
              <a:spLocks/>
            </p:cNvSpPr>
            <p:nvPr/>
          </p:nvSpPr>
          <p:spPr bwMode="auto">
            <a:xfrm>
              <a:off x="2135981" y="398462"/>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4" y="1"/>
                    <a:pt x="4" y="1"/>
                  </a:cubicBezTo>
                  <a:cubicBezTo>
                    <a:pt x="4" y="1"/>
                    <a:pt x="4" y="1"/>
                    <a:pt x="4" y="1"/>
                  </a:cubicBezTo>
                  <a:cubicBezTo>
                    <a:pt x="2" y="1"/>
                    <a:pt x="1" y="0"/>
                    <a:pt x="1" y="1"/>
                  </a:cubicBezTo>
                  <a:cubicBezTo>
                    <a:pt x="0" y="2"/>
                    <a:pt x="0" y="2"/>
                    <a:pt x="0" y="3"/>
                  </a:cubicBezTo>
                  <a:cubicBezTo>
                    <a:pt x="0" y="4"/>
                    <a:pt x="0" y="4"/>
                    <a:pt x="0" y="5"/>
                  </a:cubicBezTo>
                  <a:cubicBezTo>
                    <a:pt x="0" y="7"/>
                    <a:pt x="0" y="7"/>
                    <a:pt x="0" y="7"/>
                  </a:cubicBezTo>
                  <a:cubicBezTo>
                    <a:pt x="0" y="9"/>
                    <a:pt x="0"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596">
              <a:extLst>
                <a:ext uri="{FF2B5EF4-FFF2-40B4-BE49-F238E27FC236}">
                  <a16:creationId xmlns:a16="http://schemas.microsoft.com/office/drawing/2014/main" xmlns="" id="{68F9A879-448F-494F-A9D3-4F9D086544DB}"/>
                </a:ext>
              </a:extLst>
            </p:cNvPr>
            <p:cNvSpPr>
              <a:spLocks/>
            </p:cNvSpPr>
            <p:nvPr/>
          </p:nvSpPr>
          <p:spPr bwMode="auto">
            <a:xfrm>
              <a:off x="2174081" y="538162"/>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2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2" y="7"/>
                    <a:pt x="2" y="5"/>
                    <a:pt x="2" y="3"/>
                  </a:cubicBez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0"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597">
              <a:extLst>
                <a:ext uri="{FF2B5EF4-FFF2-40B4-BE49-F238E27FC236}">
                  <a16:creationId xmlns:a16="http://schemas.microsoft.com/office/drawing/2014/main" xmlns="" id="{33E252BB-5B24-4A80-9F99-C01641745BBA}"/>
                </a:ext>
              </a:extLst>
            </p:cNvPr>
            <p:cNvSpPr>
              <a:spLocks/>
            </p:cNvSpPr>
            <p:nvPr/>
          </p:nvSpPr>
          <p:spPr bwMode="auto">
            <a:xfrm>
              <a:off x="2174081" y="538162"/>
              <a:ext cx="23812" cy="38100"/>
            </a:xfrm>
            <a:custGeom>
              <a:avLst/>
              <a:gdLst>
                <a:gd name="T0" fmla="*/ 2 w 3"/>
                <a:gd name="T1" fmla="*/ 3 h 5"/>
                <a:gd name="T2" fmla="*/ 2 w 3"/>
                <a:gd name="T3" fmla="*/ 3 h 5"/>
                <a:gd name="T4" fmla="*/ 3 w 3"/>
                <a:gd name="T5" fmla="*/ 1 h 5"/>
                <a:gd name="T6" fmla="*/ 3 w 3"/>
                <a:gd name="T7" fmla="*/ 0 h 5"/>
                <a:gd name="T8" fmla="*/ 2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2"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598">
              <a:extLst>
                <a:ext uri="{FF2B5EF4-FFF2-40B4-BE49-F238E27FC236}">
                  <a16:creationId xmlns:a16="http://schemas.microsoft.com/office/drawing/2014/main" xmlns="" id="{DE33B75C-66A8-4227-AEC0-CB6530B230C7}"/>
                </a:ext>
              </a:extLst>
            </p:cNvPr>
            <p:cNvSpPr>
              <a:spLocks/>
            </p:cNvSpPr>
            <p:nvPr/>
          </p:nvSpPr>
          <p:spPr bwMode="auto">
            <a:xfrm>
              <a:off x="2143918" y="522287"/>
              <a:ext cx="38100" cy="38100"/>
            </a:xfrm>
            <a:custGeom>
              <a:avLst/>
              <a:gdLst>
                <a:gd name="T0" fmla="*/ 24 w 24"/>
                <a:gd name="T1" fmla="*/ 10 h 24"/>
                <a:gd name="T2" fmla="*/ 4 w 24"/>
                <a:gd name="T3" fmla="*/ 0 h 24"/>
                <a:gd name="T4" fmla="*/ 0 w 24"/>
                <a:gd name="T5" fmla="*/ 5 h 24"/>
                <a:gd name="T6" fmla="*/ 19 w 24"/>
                <a:gd name="T7" fmla="*/ 24 h 24"/>
                <a:gd name="T8" fmla="*/ 24 w 24"/>
                <a:gd name="T9" fmla="*/ 10 h 24"/>
              </a:gdLst>
              <a:ahLst/>
              <a:cxnLst>
                <a:cxn ang="0">
                  <a:pos x="T0" y="T1"/>
                </a:cxn>
                <a:cxn ang="0">
                  <a:pos x="T2" y="T3"/>
                </a:cxn>
                <a:cxn ang="0">
                  <a:pos x="T4" y="T5"/>
                </a:cxn>
                <a:cxn ang="0">
                  <a:pos x="T6" y="T7"/>
                </a:cxn>
                <a:cxn ang="0">
                  <a:pos x="T8" y="T9"/>
                </a:cxn>
              </a:cxnLst>
              <a:rect l="0" t="0" r="r" b="b"/>
              <a:pathLst>
                <a:path w="24" h="24">
                  <a:moveTo>
                    <a:pt x="24" y="10"/>
                  </a:moveTo>
                  <a:lnTo>
                    <a:pt x="4" y="0"/>
                  </a:lnTo>
                  <a:lnTo>
                    <a:pt x="0" y="5"/>
                  </a:lnTo>
                  <a:lnTo>
                    <a:pt x="19" y="24"/>
                  </a:lnTo>
                  <a:lnTo>
                    <a:pt x="24"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599">
              <a:extLst>
                <a:ext uri="{FF2B5EF4-FFF2-40B4-BE49-F238E27FC236}">
                  <a16:creationId xmlns:a16="http://schemas.microsoft.com/office/drawing/2014/main" xmlns="" id="{7B20A1D6-51B2-43FA-88ED-3A2DD8C018AE}"/>
                </a:ext>
              </a:extLst>
            </p:cNvPr>
            <p:cNvSpPr>
              <a:spLocks/>
            </p:cNvSpPr>
            <p:nvPr/>
          </p:nvSpPr>
          <p:spPr bwMode="auto">
            <a:xfrm>
              <a:off x="2182018" y="522287"/>
              <a:ext cx="46037" cy="38100"/>
            </a:xfrm>
            <a:custGeom>
              <a:avLst/>
              <a:gdLst>
                <a:gd name="T0" fmla="*/ 0 w 29"/>
                <a:gd name="T1" fmla="*/ 10 h 24"/>
                <a:gd name="T2" fmla="*/ 24 w 29"/>
                <a:gd name="T3" fmla="*/ 0 h 24"/>
                <a:gd name="T4" fmla="*/ 29 w 29"/>
                <a:gd name="T5" fmla="*/ 5 h 24"/>
                <a:gd name="T6" fmla="*/ 10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lnTo>
                    <a:pt x="24" y="0"/>
                  </a:lnTo>
                  <a:lnTo>
                    <a:pt x="29" y="5"/>
                  </a:lnTo>
                  <a:lnTo>
                    <a:pt x="10"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600">
              <a:extLst>
                <a:ext uri="{FF2B5EF4-FFF2-40B4-BE49-F238E27FC236}">
                  <a16:creationId xmlns:a16="http://schemas.microsoft.com/office/drawing/2014/main" xmlns="" id="{DAD33594-8929-4B7C-9839-2B4B3EB1E115}"/>
                </a:ext>
              </a:extLst>
            </p:cNvPr>
            <p:cNvSpPr>
              <a:spLocks/>
            </p:cNvSpPr>
            <p:nvPr/>
          </p:nvSpPr>
          <p:spPr bwMode="auto">
            <a:xfrm>
              <a:off x="1847056" y="452437"/>
              <a:ext cx="85725" cy="101600"/>
            </a:xfrm>
            <a:custGeom>
              <a:avLst/>
              <a:gdLst>
                <a:gd name="T0" fmla="*/ 2 w 11"/>
                <a:gd name="T1" fmla="*/ 0 h 13"/>
                <a:gd name="T2" fmla="*/ 9 w 11"/>
                <a:gd name="T3" fmla="*/ 0 h 13"/>
                <a:gd name="T4" fmla="*/ 10 w 11"/>
                <a:gd name="T5" fmla="*/ 9 h 13"/>
                <a:gd name="T6" fmla="*/ 11 w 11"/>
                <a:gd name="T7" fmla="*/ 10 h 13"/>
                <a:gd name="T8" fmla="*/ 11 w 11"/>
                <a:gd name="T9" fmla="*/ 10 h 13"/>
                <a:gd name="T10" fmla="*/ 10 w 11"/>
                <a:gd name="T11" fmla="*/ 13 h 13"/>
                <a:gd name="T12" fmla="*/ 1 w 11"/>
                <a:gd name="T13" fmla="*/ 12 h 13"/>
                <a:gd name="T14" fmla="*/ 0 w 11"/>
                <a:gd name="T15" fmla="*/ 10 h 13"/>
                <a:gd name="T16" fmla="*/ 0 w 11"/>
                <a:gd name="T17" fmla="*/ 10 h 13"/>
                <a:gd name="T18" fmla="*/ 1 w 11"/>
                <a:gd name="T19" fmla="*/ 8 h 13"/>
                <a:gd name="T20" fmla="*/ 2 w 11"/>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2" y="0"/>
                  </a:moveTo>
                  <a:cubicBezTo>
                    <a:pt x="9" y="0"/>
                    <a:pt x="9" y="0"/>
                    <a:pt x="9" y="0"/>
                  </a:cubicBezTo>
                  <a:cubicBezTo>
                    <a:pt x="10" y="9"/>
                    <a:pt x="10" y="9"/>
                    <a:pt x="10" y="9"/>
                  </a:cubicBezTo>
                  <a:cubicBezTo>
                    <a:pt x="10" y="9"/>
                    <a:pt x="10" y="10"/>
                    <a:pt x="11" y="10"/>
                  </a:cubicBezTo>
                  <a:cubicBezTo>
                    <a:pt x="11" y="10"/>
                    <a:pt x="11" y="10"/>
                    <a:pt x="11" y="10"/>
                  </a:cubicBezTo>
                  <a:cubicBezTo>
                    <a:pt x="10" y="13"/>
                    <a:pt x="10" y="13"/>
                    <a:pt x="10" y="13"/>
                  </a:cubicBezTo>
                  <a:cubicBezTo>
                    <a:pt x="1" y="12"/>
                    <a:pt x="1" y="12"/>
                    <a:pt x="1" y="12"/>
                  </a:cubicBezTo>
                  <a:cubicBezTo>
                    <a:pt x="0" y="10"/>
                    <a:pt x="0" y="10"/>
                    <a:pt x="0" y="10"/>
                  </a:cubicBezTo>
                  <a:cubicBezTo>
                    <a:pt x="0" y="10"/>
                    <a:pt x="0" y="10"/>
                    <a:pt x="0" y="10"/>
                  </a:cubicBezTo>
                  <a:cubicBezTo>
                    <a:pt x="1" y="9"/>
                    <a:pt x="1" y="9"/>
                    <a:pt x="1" y="8"/>
                  </a:cubicBezTo>
                  <a:lnTo>
                    <a:pt x="2"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601">
              <a:extLst>
                <a:ext uri="{FF2B5EF4-FFF2-40B4-BE49-F238E27FC236}">
                  <a16:creationId xmlns:a16="http://schemas.microsoft.com/office/drawing/2014/main" xmlns="" id="{EAAA6C55-222F-41F9-A59B-97AF1D38C4A7}"/>
                </a:ext>
              </a:extLst>
            </p:cNvPr>
            <p:cNvSpPr>
              <a:spLocks/>
            </p:cNvSpPr>
            <p:nvPr/>
          </p:nvSpPr>
          <p:spPr bwMode="auto">
            <a:xfrm>
              <a:off x="1847056" y="476250"/>
              <a:ext cx="39687" cy="69850"/>
            </a:xfrm>
            <a:custGeom>
              <a:avLst/>
              <a:gdLst>
                <a:gd name="T0" fmla="*/ 5 w 5"/>
                <a:gd name="T1" fmla="*/ 9 h 9"/>
                <a:gd name="T2" fmla="*/ 1 w 5"/>
                <a:gd name="T3" fmla="*/ 9 h 9"/>
                <a:gd name="T4" fmla="*/ 0 w 5"/>
                <a:gd name="T5" fmla="*/ 7 h 9"/>
                <a:gd name="T6" fmla="*/ 0 w 5"/>
                <a:gd name="T7" fmla="*/ 7 h 9"/>
                <a:gd name="T8" fmla="*/ 1 w 5"/>
                <a:gd name="T9" fmla="*/ 5 h 9"/>
                <a:gd name="T10" fmla="*/ 2 w 5"/>
                <a:gd name="T11" fmla="*/ 0 h 9"/>
                <a:gd name="T12" fmla="*/ 5 w 5"/>
                <a:gd name="T13" fmla="*/ 0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1" y="9"/>
                    <a:pt x="1" y="9"/>
                    <a:pt x="1" y="9"/>
                  </a:cubicBezTo>
                  <a:cubicBezTo>
                    <a:pt x="0" y="7"/>
                    <a:pt x="0" y="7"/>
                    <a:pt x="0" y="7"/>
                  </a:cubicBezTo>
                  <a:cubicBezTo>
                    <a:pt x="0" y="7"/>
                    <a:pt x="0" y="7"/>
                    <a:pt x="0" y="7"/>
                  </a:cubicBezTo>
                  <a:cubicBezTo>
                    <a:pt x="1" y="6"/>
                    <a:pt x="1" y="6"/>
                    <a:pt x="1" y="5"/>
                  </a:cubicBezTo>
                  <a:cubicBezTo>
                    <a:pt x="2" y="0"/>
                    <a:pt x="2" y="0"/>
                    <a:pt x="2" y="0"/>
                  </a:cubicBezTo>
                  <a:cubicBezTo>
                    <a:pt x="5" y="0"/>
                    <a:pt x="5" y="0"/>
                    <a:pt x="5" y="0"/>
                  </a:cubicBezTo>
                  <a:lnTo>
                    <a:pt x="5" y="9"/>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602">
              <a:extLst>
                <a:ext uri="{FF2B5EF4-FFF2-40B4-BE49-F238E27FC236}">
                  <a16:creationId xmlns:a16="http://schemas.microsoft.com/office/drawing/2014/main" xmlns="" id="{9ED34E6B-FE57-4E8F-A127-BD2CF2B2FE9F}"/>
                </a:ext>
              </a:extLst>
            </p:cNvPr>
            <p:cNvSpPr>
              <a:spLocks/>
            </p:cNvSpPr>
            <p:nvPr/>
          </p:nvSpPr>
          <p:spPr bwMode="auto">
            <a:xfrm>
              <a:off x="1854993" y="452437"/>
              <a:ext cx="69850" cy="77788"/>
            </a:xfrm>
            <a:custGeom>
              <a:avLst/>
              <a:gdLst>
                <a:gd name="T0" fmla="*/ 1 w 9"/>
                <a:gd name="T1" fmla="*/ 0 h 10"/>
                <a:gd name="T2" fmla="*/ 8 w 9"/>
                <a:gd name="T3" fmla="*/ 0 h 10"/>
                <a:gd name="T4" fmla="*/ 9 w 9"/>
                <a:gd name="T5" fmla="*/ 6 h 10"/>
                <a:gd name="T6" fmla="*/ 8 w 9"/>
                <a:gd name="T7" fmla="*/ 7 h 10"/>
                <a:gd name="T8" fmla="*/ 4 w 9"/>
                <a:gd name="T9" fmla="*/ 10 h 10"/>
                <a:gd name="T10" fmla="*/ 1 w 9"/>
                <a:gd name="T11" fmla="*/ 7 h 10"/>
                <a:gd name="T12" fmla="*/ 0 w 9"/>
                <a:gd name="T13" fmla="*/ 6 h 10"/>
                <a:gd name="T14" fmla="*/ 1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1" y="0"/>
                  </a:moveTo>
                  <a:cubicBezTo>
                    <a:pt x="8" y="0"/>
                    <a:pt x="8" y="0"/>
                    <a:pt x="8" y="0"/>
                  </a:cubicBezTo>
                  <a:cubicBezTo>
                    <a:pt x="9" y="6"/>
                    <a:pt x="9" y="6"/>
                    <a:pt x="9" y="6"/>
                  </a:cubicBezTo>
                  <a:cubicBezTo>
                    <a:pt x="9" y="7"/>
                    <a:pt x="8" y="7"/>
                    <a:pt x="8" y="7"/>
                  </a:cubicBezTo>
                  <a:cubicBezTo>
                    <a:pt x="7" y="9"/>
                    <a:pt x="6" y="10"/>
                    <a:pt x="4" y="10"/>
                  </a:cubicBezTo>
                  <a:cubicBezTo>
                    <a:pt x="3" y="10"/>
                    <a:pt x="2" y="9"/>
                    <a:pt x="1" y="7"/>
                  </a:cubicBezTo>
                  <a:cubicBezTo>
                    <a:pt x="1" y="7"/>
                    <a:pt x="0" y="7"/>
                    <a:pt x="0" y="6"/>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603">
              <a:extLst>
                <a:ext uri="{FF2B5EF4-FFF2-40B4-BE49-F238E27FC236}">
                  <a16:creationId xmlns:a16="http://schemas.microsoft.com/office/drawing/2014/main" xmlns="" id="{273378F4-F532-47FF-8C19-BBAD8E291F21}"/>
                </a:ext>
              </a:extLst>
            </p:cNvPr>
            <p:cNvSpPr>
              <a:spLocks/>
            </p:cNvSpPr>
            <p:nvPr/>
          </p:nvSpPr>
          <p:spPr bwMode="auto">
            <a:xfrm>
              <a:off x="1832768" y="366712"/>
              <a:ext cx="115887" cy="139700"/>
            </a:xfrm>
            <a:custGeom>
              <a:avLst/>
              <a:gdLst>
                <a:gd name="T0" fmla="*/ 7 w 15"/>
                <a:gd name="T1" fmla="*/ 18 h 18"/>
                <a:gd name="T2" fmla="*/ 3 w 15"/>
                <a:gd name="T3" fmla="*/ 16 h 18"/>
                <a:gd name="T4" fmla="*/ 1 w 15"/>
                <a:gd name="T5" fmla="*/ 10 h 18"/>
                <a:gd name="T6" fmla="*/ 1 w 15"/>
                <a:gd name="T7" fmla="*/ 10 h 18"/>
                <a:gd name="T8" fmla="*/ 1 w 15"/>
                <a:gd name="T9" fmla="*/ 10 h 18"/>
                <a:gd name="T10" fmla="*/ 1 w 15"/>
                <a:gd name="T11" fmla="*/ 9 h 18"/>
                <a:gd name="T12" fmla="*/ 7 w 15"/>
                <a:gd name="T13" fmla="*/ 0 h 18"/>
                <a:gd name="T14" fmla="*/ 14 w 15"/>
                <a:gd name="T15" fmla="*/ 9 h 18"/>
                <a:gd name="T16" fmla="*/ 14 w 15"/>
                <a:gd name="T17" fmla="*/ 10 h 18"/>
                <a:gd name="T18" fmla="*/ 14 w 15"/>
                <a:gd name="T19" fmla="*/ 10 h 18"/>
                <a:gd name="T20" fmla="*/ 14 w 15"/>
                <a:gd name="T21" fmla="*/ 10 h 18"/>
                <a:gd name="T22" fmla="*/ 12 w 15"/>
                <a:gd name="T23" fmla="*/ 16 h 18"/>
                <a:gd name="T24" fmla="*/ 7 w 1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8">
                  <a:moveTo>
                    <a:pt x="7" y="18"/>
                  </a:moveTo>
                  <a:cubicBezTo>
                    <a:pt x="6" y="18"/>
                    <a:pt x="4" y="17"/>
                    <a:pt x="3" y="16"/>
                  </a:cubicBezTo>
                  <a:cubicBezTo>
                    <a:pt x="2" y="14"/>
                    <a:pt x="1" y="12"/>
                    <a:pt x="1" y="10"/>
                  </a:cubicBezTo>
                  <a:cubicBezTo>
                    <a:pt x="1" y="10"/>
                    <a:pt x="1" y="10"/>
                    <a:pt x="1" y="10"/>
                  </a:cubicBezTo>
                  <a:cubicBezTo>
                    <a:pt x="1" y="10"/>
                    <a:pt x="1" y="10"/>
                    <a:pt x="1" y="10"/>
                  </a:cubicBezTo>
                  <a:cubicBezTo>
                    <a:pt x="1" y="10"/>
                    <a:pt x="1" y="9"/>
                    <a:pt x="1" y="9"/>
                  </a:cubicBezTo>
                  <a:cubicBezTo>
                    <a:pt x="1" y="4"/>
                    <a:pt x="0" y="0"/>
                    <a:pt x="7" y="0"/>
                  </a:cubicBezTo>
                  <a:cubicBezTo>
                    <a:pt x="15" y="0"/>
                    <a:pt x="14" y="4"/>
                    <a:pt x="14" y="9"/>
                  </a:cubicBezTo>
                  <a:cubicBezTo>
                    <a:pt x="14" y="9"/>
                    <a:pt x="14" y="10"/>
                    <a:pt x="14" y="10"/>
                  </a:cubicBezTo>
                  <a:cubicBezTo>
                    <a:pt x="14" y="10"/>
                    <a:pt x="14" y="10"/>
                    <a:pt x="14" y="10"/>
                  </a:cubicBezTo>
                  <a:cubicBezTo>
                    <a:pt x="14" y="10"/>
                    <a:pt x="14" y="10"/>
                    <a:pt x="14" y="10"/>
                  </a:cubicBezTo>
                  <a:cubicBezTo>
                    <a:pt x="14" y="12"/>
                    <a:pt x="13" y="14"/>
                    <a:pt x="12" y="16"/>
                  </a:cubicBezTo>
                  <a:cubicBezTo>
                    <a:pt x="11" y="17"/>
                    <a:pt x="9" y="18"/>
                    <a:pt x="7" y="18"/>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604">
              <a:extLst>
                <a:ext uri="{FF2B5EF4-FFF2-40B4-BE49-F238E27FC236}">
                  <a16:creationId xmlns:a16="http://schemas.microsoft.com/office/drawing/2014/main" xmlns="" id="{1045D74F-4C98-4321-8B81-293E778F5264}"/>
                </a:ext>
              </a:extLst>
            </p:cNvPr>
            <p:cNvSpPr>
              <a:spLocks/>
            </p:cNvSpPr>
            <p:nvPr/>
          </p:nvSpPr>
          <p:spPr bwMode="auto">
            <a:xfrm>
              <a:off x="1793081" y="522287"/>
              <a:ext cx="195262" cy="93663"/>
            </a:xfrm>
            <a:custGeom>
              <a:avLst/>
              <a:gdLst>
                <a:gd name="T0" fmla="*/ 14 w 25"/>
                <a:gd name="T1" fmla="*/ 2 h 12"/>
                <a:gd name="T2" fmla="*/ 11 w 25"/>
                <a:gd name="T3" fmla="*/ 2 h 12"/>
                <a:gd name="T4" fmla="*/ 8 w 25"/>
                <a:gd name="T5" fmla="*/ 0 h 12"/>
                <a:gd name="T6" fmla="*/ 7 w 25"/>
                <a:gd name="T7" fmla="*/ 1 h 12"/>
                <a:gd name="T8" fmla="*/ 0 w 25"/>
                <a:gd name="T9" fmla="*/ 6 h 12"/>
                <a:gd name="T10" fmla="*/ 0 w 25"/>
                <a:gd name="T11" fmla="*/ 10 h 12"/>
                <a:gd name="T12" fmla="*/ 2 w 25"/>
                <a:gd name="T13" fmla="*/ 12 h 12"/>
                <a:gd name="T14" fmla="*/ 6 w 25"/>
                <a:gd name="T15" fmla="*/ 12 h 12"/>
                <a:gd name="T16" fmla="*/ 11 w 25"/>
                <a:gd name="T17" fmla="*/ 12 h 12"/>
                <a:gd name="T18" fmla="*/ 14 w 25"/>
                <a:gd name="T19" fmla="*/ 12 h 12"/>
                <a:gd name="T20" fmla="*/ 19 w 25"/>
                <a:gd name="T21" fmla="*/ 12 h 12"/>
                <a:gd name="T22" fmla="*/ 23 w 25"/>
                <a:gd name="T23" fmla="*/ 12 h 12"/>
                <a:gd name="T24" fmla="*/ 25 w 25"/>
                <a:gd name="T25" fmla="*/ 10 h 12"/>
                <a:gd name="T26" fmla="*/ 25 w 25"/>
                <a:gd name="T27" fmla="*/ 6 h 12"/>
                <a:gd name="T28" fmla="*/ 18 w 25"/>
                <a:gd name="T29" fmla="*/ 1 h 12"/>
                <a:gd name="T30" fmla="*/ 17 w 25"/>
                <a:gd name="T31" fmla="*/ 0 h 12"/>
                <a:gd name="T32" fmla="*/ 14 w 25"/>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2">
                  <a:moveTo>
                    <a:pt x="14" y="2"/>
                  </a:moveTo>
                  <a:cubicBezTo>
                    <a:pt x="11" y="2"/>
                    <a:pt x="11" y="2"/>
                    <a:pt x="11" y="2"/>
                  </a:cubicBezTo>
                  <a:cubicBezTo>
                    <a:pt x="8" y="0"/>
                    <a:pt x="8" y="0"/>
                    <a:pt x="8" y="0"/>
                  </a:cubicBezTo>
                  <a:cubicBezTo>
                    <a:pt x="7" y="1"/>
                    <a:pt x="7" y="1"/>
                    <a:pt x="7" y="1"/>
                  </a:cubicBezTo>
                  <a:cubicBezTo>
                    <a:pt x="3" y="1"/>
                    <a:pt x="0" y="3"/>
                    <a:pt x="0" y="6"/>
                  </a:cubicBezTo>
                  <a:cubicBezTo>
                    <a:pt x="0" y="7"/>
                    <a:pt x="0" y="9"/>
                    <a:pt x="0" y="10"/>
                  </a:cubicBezTo>
                  <a:cubicBezTo>
                    <a:pt x="0" y="11"/>
                    <a:pt x="1" y="12"/>
                    <a:pt x="2" y="12"/>
                  </a:cubicBezTo>
                  <a:cubicBezTo>
                    <a:pt x="6" y="12"/>
                    <a:pt x="6" y="12"/>
                    <a:pt x="6" y="12"/>
                  </a:cubicBezTo>
                  <a:cubicBezTo>
                    <a:pt x="11" y="12"/>
                    <a:pt x="11" y="12"/>
                    <a:pt x="11" y="12"/>
                  </a:cubicBezTo>
                  <a:cubicBezTo>
                    <a:pt x="14" y="12"/>
                    <a:pt x="14" y="12"/>
                    <a:pt x="14" y="12"/>
                  </a:cubicBezTo>
                  <a:cubicBezTo>
                    <a:pt x="19" y="12"/>
                    <a:pt x="19" y="12"/>
                    <a:pt x="19" y="12"/>
                  </a:cubicBezTo>
                  <a:cubicBezTo>
                    <a:pt x="23" y="12"/>
                    <a:pt x="23" y="12"/>
                    <a:pt x="23" y="12"/>
                  </a:cubicBezTo>
                  <a:cubicBezTo>
                    <a:pt x="24" y="12"/>
                    <a:pt x="25" y="11"/>
                    <a:pt x="25" y="10"/>
                  </a:cubicBezTo>
                  <a:cubicBezTo>
                    <a:pt x="25" y="6"/>
                    <a:pt x="25" y="6"/>
                    <a:pt x="25" y="6"/>
                  </a:cubicBezTo>
                  <a:cubicBezTo>
                    <a:pt x="25" y="3"/>
                    <a:pt x="22" y="1"/>
                    <a:pt x="18" y="1"/>
                  </a:cubicBezTo>
                  <a:cubicBezTo>
                    <a:pt x="17" y="0"/>
                    <a:pt x="17" y="0"/>
                    <a:pt x="17" y="0"/>
                  </a:cubicBezTo>
                  <a:lnTo>
                    <a:pt x="14" y="2"/>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605">
              <a:extLst>
                <a:ext uri="{FF2B5EF4-FFF2-40B4-BE49-F238E27FC236}">
                  <a16:creationId xmlns:a16="http://schemas.microsoft.com/office/drawing/2014/main" xmlns="" id="{A79B9385-470C-422F-9839-548B2785CF45}"/>
                </a:ext>
              </a:extLst>
            </p:cNvPr>
            <p:cNvSpPr>
              <a:spLocks/>
            </p:cNvSpPr>
            <p:nvPr/>
          </p:nvSpPr>
          <p:spPr bwMode="auto">
            <a:xfrm>
              <a:off x="1847056" y="522287"/>
              <a:ext cx="93662" cy="93663"/>
            </a:xfrm>
            <a:custGeom>
              <a:avLst/>
              <a:gdLst>
                <a:gd name="T0" fmla="*/ 35 w 59"/>
                <a:gd name="T1" fmla="*/ 10 h 59"/>
                <a:gd name="T2" fmla="*/ 20 w 59"/>
                <a:gd name="T3" fmla="*/ 10 h 59"/>
                <a:gd name="T4" fmla="*/ 5 w 59"/>
                <a:gd name="T5" fmla="*/ 0 h 59"/>
                <a:gd name="T6" fmla="*/ 0 w 59"/>
                <a:gd name="T7" fmla="*/ 5 h 59"/>
                <a:gd name="T8" fmla="*/ 30 w 59"/>
                <a:gd name="T9" fmla="*/ 34 h 59"/>
                <a:gd name="T10" fmla="*/ 35 w 59"/>
                <a:gd name="T11" fmla="*/ 59 h 59"/>
                <a:gd name="T12" fmla="*/ 35 w 59"/>
                <a:gd name="T13" fmla="*/ 59 h 59"/>
                <a:gd name="T14" fmla="*/ 35 w 59"/>
                <a:gd name="T15" fmla="*/ 29 h 59"/>
                <a:gd name="T16" fmla="*/ 59 w 59"/>
                <a:gd name="T17" fmla="*/ 5 h 59"/>
                <a:gd name="T18" fmla="*/ 54 w 59"/>
                <a:gd name="T19" fmla="*/ 5 h 59"/>
                <a:gd name="T20" fmla="*/ 49 w 59"/>
                <a:gd name="T21" fmla="*/ 0 h 59"/>
                <a:gd name="T22" fmla="*/ 35 w 59"/>
                <a:gd name="T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35" y="10"/>
                  </a:moveTo>
                  <a:lnTo>
                    <a:pt x="20" y="10"/>
                  </a:lnTo>
                  <a:lnTo>
                    <a:pt x="5" y="0"/>
                  </a:lnTo>
                  <a:lnTo>
                    <a:pt x="0" y="5"/>
                  </a:lnTo>
                  <a:lnTo>
                    <a:pt x="30" y="34"/>
                  </a:lnTo>
                  <a:lnTo>
                    <a:pt x="35" y="59"/>
                  </a:lnTo>
                  <a:lnTo>
                    <a:pt x="35" y="59"/>
                  </a:lnTo>
                  <a:lnTo>
                    <a:pt x="35" y="29"/>
                  </a:lnTo>
                  <a:lnTo>
                    <a:pt x="59" y="5"/>
                  </a:lnTo>
                  <a:lnTo>
                    <a:pt x="54" y="5"/>
                  </a:lnTo>
                  <a:lnTo>
                    <a:pt x="49" y="0"/>
                  </a:lnTo>
                  <a:lnTo>
                    <a:pt x="35" y="10"/>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606">
              <a:extLst>
                <a:ext uri="{FF2B5EF4-FFF2-40B4-BE49-F238E27FC236}">
                  <a16:creationId xmlns:a16="http://schemas.microsoft.com/office/drawing/2014/main" xmlns="" id="{22E04016-C64A-4A7D-9150-8B4015A64A78}"/>
                </a:ext>
              </a:extLst>
            </p:cNvPr>
            <p:cNvSpPr>
              <a:spLocks/>
            </p:cNvSpPr>
            <p:nvPr/>
          </p:nvSpPr>
          <p:spPr bwMode="auto">
            <a:xfrm>
              <a:off x="1840706" y="398462"/>
              <a:ext cx="100012" cy="115888"/>
            </a:xfrm>
            <a:custGeom>
              <a:avLst/>
              <a:gdLst>
                <a:gd name="T0" fmla="*/ 2 w 13"/>
                <a:gd name="T1" fmla="*/ 13 h 15"/>
                <a:gd name="T2" fmla="*/ 6 w 13"/>
                <a:gd name="T3" fmla="*/ 15 h 15"/>
                <a:gd name="T4" fmla="*/ 11 w 13"/>
                <a:gd name="T5" fmla="*/ 13 h 15"/>
                <a:gd name="T6" fmla="*/ 13 w 13"/>
                <a:gd name="T7" fmla="*/ 7 h 15"/>
                <a:gd name="T8" fmla="*/ 13 w 13"/>
                <a:gd name="T9" fmla="*/ 5 h 15"/>
                <a:gd name="T10" fmla="*/ 13 w 13"/>
                <a:gd name="T11" fmla="*/ 3 h 15"/>
                <a:gd name="T12" fmla="*/ 12 w 13"/>
                <a:gd name="T13" fmla="*/ 1 h 15"/>
                <a:gd name="T14" fmla="*/ 9 w 13"/>
                <a:gd name="T15" fmla="*/ 1 h 15"/>
                <a:gd name="T16" fmla="*/ 6 w 13"/>
                <a:gd name="T17" fmla="*/ 1 h 15"/>
                <a:gd name="T18" fmla="*/ 4 w 13"/>
                <a:gd name="T19" fmla="*/ 1 h 15"/>
                <a:gd name="T20" fmla="*/ 4 w 13"/>
                <a:gd name="T21" fmla="*/ 1 h 15"/>
                <a:gd name="T22" fmla="*/ 1 w 13"/>
                <a:gd name="T23" fmla="*/ 1 h 15"/>
                <a:gd name="T24" fmla="*/ 0 w 13"/>
                <a:gd name="T25" fmla="*/ 3 h 15"/>
                <a:gd name="T26" fmla="*/ 0 w 13"/>
                <a:gd name="T27" fmla="*/ 5 h 15"/>
                <a:gd name="T28" fmla="*/ 0 w 13"/>
                <a:gd name="T29" fmla="*/ 7 h 15"/>
                <a:gd name="T30" fmla="*/ 2 w 13"/>
                <a:gd name="T3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5">
                  <a:moveTo>
                    <a:pt x="2" y="13"/>
                  </a:moveTo>
                  <a:cubicBezTo>
                    <a:pt x="3" y="14"/>
                    <a:pt x="5" y="15"/>
                    <a:pt x="6" y="15"/>
                  </a:cubicBezTo>
                  <a:cubicBezTo>
                    <a:pt x="8" y="15"/>
                    <a:pt x="10" y="14"/>
                    <a:pt x="11" y="13"/>
                  </a:cubicBezTo>
                  <a:cubicBezTo>
                    <a:pt x="12" y="11"/>
                    <a:pt x="13" y="9"/>
                    <a:pt x="13" y="7"/>
                  </a:cubicBezTo>
                  <a:cubicBezTo>
                    <a:pt x="13" y="5"/>
                    <a:pt x="13" y="5"/>
                    <a:pt x="13" y="5"/>
                  </a:cubicBezTo>
                  <a:cubicBezTo>
                    <a:pt x="13" y="4"/>
                    <a:pt x="13" y="4"/>
                    <a:pt x="13" y="3"/>
                  </a:cubicBezTo>
                  <a:cubicBezTo>
                    <a:pt x="13" y="2"/>
                    <a:pt x="13" y="2"/>
                    <a:pt x="12" y="1"/>
                  </a:cubicBezTo>
                  <a:cubicBezTo>
                    <a:pt x="11" y="0"/>
                    <a:pt x="10" y="1"/>
                    <a:pt x="9" y="1"/>
                  </a:cubicBezTo>
                  <a:cubicBezTo>
                    <a:pt x="8" y="1"/>
                    <a:pt x="7"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608">
              <a:extLst>
                <a:ext uri="{FF2B5EF4-FFF2-40B4-BE49-F238E27FC236}">
                  <a16:creationId xmlns:a16="http://schemas.microsoft.com/office/drawing/2014/main" xmlns="" id="{429A3F89-A65B-4AB6-A582-A4268E03FAA3}"/>
                </a:ext>
              </a:extLst>
            </p:cNvPr>
            <p:cNvSpPr>
              <a:spLocks/>
            </p:cNvSpPr>
            <p:nvPr/>
          </p:nvSpPr>
          <p:spPr bwMode="auto">
            <a:xfrm>
              <a:off x="1840706" y="398463"/>
              <a:ext cx="46037" cy="115888"/>
            </a:xfrm>
            <a:custGeom>
              <a:avLst/>
              <a:gdLst>
                <a:gd name="T0" fmla="*/ 2 w 6"/>
                <a:gd name="T1" fmla="*/ 13 h 15"/>
                <a:gd name="T2" fmla="*/ 6 w 6"/>
                <a:gd name="T3" fmla="*/ 15 h 15"/>
                <a:gd name="T4" fmla="*/ 6 w 6"/>
                <a:gd name="T5" fmla="*/ 1 h 15"/>
                <a:gd name="T6" fmla="*/ 4 w 6"/>
                <a:gd name="T7" fmla="*/ 1 h 15"/>
                <a:gd name="T8" fmla="*/ 4 w 6"/>
                <a:gd name="T9" fmla="*/ 1 h 15"/>
                <a:gd name="T10" fmla="*/ 1 w 6"/>
                <a:gd name="T11" fmla="*/ 1 h 15"/>
                <a:gd name="T12" fmla="*/ 0 w 6"/>
                <a:gd name="T13" fmla="*/ 3 h 15"/>
                <a:gd name="T14" fmla="*/ 0 w 6"/>
                <a:gd name="T15" fmla="*/ 5 h 15"/>
                <a:gd name="T16" fmla="*/ 0 w 6"/>
                <a:gd name="T17" fmla="*/ 7 h 15"/>
                <a:gd name="T18" fmla="*/ 2 w 6"/>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2" y="13"/>
                  </a:moveTo>
                  <a:cubicBezTo>
                    <a:pt x="3" y="14"/>
                    <a:pt x="5" y="15"/>
                    <a:pt x="6" y="15"/>
                  </a:cubicBezTo>
                  <a:cubicBezTo>
                    <a:pt x="6" y="1"/>
                    <a:pt x="6" y="1"/>
                    <a:pt x="6" y="1"/>
                  </a:cubicBezTo>
                  <a:cubicBezTo>
                    <a:pt x="5" y="1"/>
                    <a:pt x="5" y="1"/>
                    <a:pt x="4" y="1"/>
                  </a:cubicBezTo>
                  <a:cubicBezTo>
                    <a:pt x="4" y="1"/>
                    <a:pt x="4" y="1"/>
                    <a:pt x="4" y="1"/>
                  </a:cubicBezTo>
                  <a:cubicBezTo>
                    <a:pt x="3" y="1"/>
                    <a:pt x="1" y="0"/>
                    <a:pt x="1" y="1"/>
                  </a:cubicBezTo>
                  <a:cubicBezTo>
                    <a:pt x="0" y="2"/>
                    <a:pt x="0" y="2"/>
                    <a:pt x="0" y="3"/>
                  </a:cubicBezTo>
                  <a:cubicBezTo>
                    <a:pt x="0" y="4"/>
                    <a:pt x="0" y="4"/>
                    <a:pt x="0" y="5"/>
                  </a:cubicBezTo>
                  <a:cubicBezTo>
                    <a:pt x="0" y="7"/>
                    <a:pt x="0" y="7"/>
                    <a:pt x="0" y="7"/>
                  </a:cubicBezTo>
                  <a:cubicBezTo>
                    <a:pt x="0" y="9"/>
                    <a:pt x="1" y="11"/>
                    <a:pt x="2" y="13"/>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609">
              <a:extLst>
                <a:ext uri="{FF2B5EF4-FFF2-40B4-BE49-F238E27FC236}">
                  <a16:creationId xmlns:a16="http://schemas.microsoft.com/office/drawing/2014/main" xmlns="" id="{66B2CCB8-B32F-42D6-AD3F-C22ED70C4017}"/>
                </a:ext>
              </a:extLst>
            </p:cNvPr>
            <p:cNvSpPr>
              <a:spLocks/>
            </p:cNvSpPr>
            <p:nvPr/>
          </p:nvSpPr>
          <p:spPr bwMode="auto">
            <a:xfrm>
              <a:off x="1878806" y="538163"/>
              <a:ext cx="23812" cy="77788"/>
            </a:xfrm>
            <a:custGeom>
              <a:avLst/>
              <a:gdLst>
                <a:gd name="T0" fmla="*/ 0 w 3"/>
                <a:gd name="T1" fmla="*/ 10 h 10"/>
                <a:gd name="T2" fmla="*/ 3 w 3"/>
                <a:gd name="T3" fmla="*/ 10 h 10"/>
                <a:gd name="T4" fmla="*/ 2 w 3"/>
                <a:gd name="T5" fmla="*/ 3 h 10"/>
                <a:gd name="T6" fmla="*/ 2 w 3"/>
                <a:gd name="T7" fmla="*/ 3 h 10"/>
                <a:gd name="T8" fmla="*/ 3 w 3"/>
                <a:gd name="T9" fmla="*/ 1 h 10"/>
                <a:gd name="T10" fmla="*/ 3 w 3"/>
                <a:gd name="T11" fmla="*/ 0 h 10"/>
                <a:gd name="T12" fmla="*/ 3 w 3"/>
                <a:gd name="T13" fmla="*/ 0 h 10"/>
                <a:gd name="T14" fmla="*/ 0 w 3"/>
                <a:gd name="T15" fmla="*/ 0 h 10"/>
                <a:gd name="T16" fmla="*/ 0 w 3"/>
                <a:gd name="T17" fmla="*/ 0 h 10"/>
                <a:gd name="T18" fmla="*/ 0 w 3"/>
                <a:gd name="T19" fmla="*/ 1 h 10"/>
                <a:gd name="T20" fmla="*/ 1 w 3"/>
                <a:gd name="T21" fmla="*/ 3 h 10"/>
                <a:gd name="T22" fmla="*/ 1 w 3"/>
                <a:gd name="T23" fmla="*/ 3 h 10"/>
                <a:gd name="T24" fmla="*/ 0 w 3"/>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0" y="10"/>
                  </a:moveTo>
                  <a:cubicBezTo>
                    <a:pt x="3" y="10"/>
                    <a:pt x="3" y="10"/>
                    <a:pt x="3" y="10"/>
                  </a:cubicBezTo>
                  <a:cubicBezTo>
                    <a:pt x="3" y="7"/>
                    <a:pt x="2" y="5"/>
                    <a:pt x="2" y="3"/>
                  </a:cubicBez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5"/>
                    <a:pt x="0" y="7"/>
                    <a:pt x="0" y="10"/>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610">
              <a:extLst>
                <a:ext uri="{FF2B5EF4-FFF2-40B4-BE49-F238E27FC236}">
                  <a16:creationId xmlns:a16="http://schemas.microsoft.com/office/drawing/2014/main" xmlns="" id="{BF12B803-9FC6-44EA-BE31-00F241204970}"/>
                </a:ext>
              </a:extLst>
            </p:cNvPr>
            <p:cNvSpPr>
              <a:spLocks/>
            </p:cNvSpPr>
            <p:nvPr/>
          </p:nvSpPr>
          <p:spPr bwMode="auto">
            <a:xfrm>
              <a:off x="1878806" y="538163"/>
              <a:ext cx="23812" cy="38100"/>
            </a:xfrm>
            <a:custGeom>
              <a:avLst/>
              <a:gdLst>
                <a:gd name="T0" fmla="*/ 2 w 3"/>
                <a:gd name="T1" fmla="*/ 3 h 5"/>
                <a:gd name="T2" fmla="*/ 2 w 3"/>
                <a:gd name="T3" fmla="*/ 3 h 5"/>
                <a:gd name="T4" fmla="*/ 3 w 3"/>
                <a:gd name="T5" fmla="*/ 1 h 5"/>
                <a:gd name="T6" fmla="*/ 3 w 3"/>
                <a:gd name="T7" fmla="*/ 0 h 5"/>
                <a:gd name="T8" fmla="*/ 3 w 3"/>
                <a:gd name="T9" fmla="*/ 0 h 5"/>
                <a:gd name="T10" fmla="*/ 0 w 3"/>
                <a:gd name="T11" fmla="*/ 0 h 5"/>
                <a:gd name="T12" fmla="*/ 0 w 3"/>
                <a:gd name="T13" fmla="*/ 0 h 5"/>
                <a:gd name="T14" fmla="*/ 0 w 3"/>
                <a:gd name="T15" fmla="*/ 1 h 5"/>
                <a:gd name="T16" fmla="*/ 1 w 3"/>
                <a:gd name="T17" fmla="*/ 3 h 5"/>
                <a:gd name="T18" fmla="*/ 1 w 3"/>
                <a:gd name="T19" fmla="*/ 3 h 5"/>
                <a:gd name="T20" fmla="*/ 1 w 3"/>
                <a:gd name="T21" fmla="*/ 4 h 5"/>
                <a:gd name="T22" fmla="*/ 2 w 3"/>
                <a:gd name="T23" fmla="*/ 5 h 5"/>
                <a:gd name="T24" fmla="*/ 2 w 3"/>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2" y="3"/>
                  </a:moveTo>
                  <a:cubicBezTo>
                    <a:pt x="2" y="3"/>
                    <a:pt x="2" y="3"/>
                    <a:pt x="2" y="3"/>
                  </a:cubicBezTo>
                  <a:cubicBezTo>
                    <a:pt x="3" y="1"/>
                    <a:pt x="3" y="1"/>
                    <a:pt x="3" y="1"/>
                  </a:cubicBezTo>
                  <a:cubicBezTo>
                    <a:pt x="3" y="1"/>
                    <a:pt x="3" y="0"/>
                    <a:pt x="3" y="0"/>
                  </a:cubicBezTo>
                  <a:cubicBezTo>
                    <a:pt x="3" y="0"/>
                    <a:pt x="3" y="0"/>
                    <a:pt x="3" y="0"/>
                  </a:cubicBezTo>
                  <a:cubicBezTo>
                    <a:pt x="2" y="0"/>
                    <a:pt x="1" y="0"/>
                    <a:pt x="0" y="0"/>
                  </a:cubicBezTo>
                  <a:cubicBezTo>
                    <a:pt x="0" y="0"/>
                    <a:pt x="0" y="0"/>
                    <a:pt x="0" y="0"/>
                  </a:cubicBezTo>
                  <a:cubicBezTo>
                    <a:pt x="0" y="0"/>
                    <a:pt x="0" y="1"/>
                    <a:pt x="0" y="1"/>
                  </a:cubicBezTo>
                  <a:cubicBezTo>
                    <a:pt x="1" y="3"/>
                    <a:pt x="1" y="3"/>
                    <a:pt x="1" y="3"/>
                  </a:cubicBezTo>
                  <a:cubicBezTo>
                    <a:pt x="1" y="3"/>
                    <a:pt x="1" y="3"/>
                    <a:pt x="1" y="3"/>
                  </a:cubicBezTo>
                  <a:cubicBezTo>
                    <a:pt x="1" y="4"/>
                    <a:pt x="1" y="4"/>
                    <a:pt x="1" y="4"/>
                  </a:cubicBezTo>
                  <a:cubicBezTo>
                    <a:pt x="2" y="5"/>
                    <a:pt x="2" y="5"/>
                    <a:pt x="2" y="5"/>
                  </a:cubicBezTo>
                  <a:lnTo>
                    <a:pt x="2" y="3"/>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611">
              <a:extLst>
                <a:ext uri="{FF2B5EF4-FFF2-40B4-BE49-F238E27FC236}">
                  <a16:creationId xmlns:a16="http://schemas.microsoft.com/office/drawing/2014/main" xmlns="" id="{44384A99-C1D2-4B54-98EC-86E8AA4A604E}"/>
                </a:ext>
              </a:extLst>
            </p:cNvPr>
            <p:cNvSpPr>
              <a:spLocks/>
            </p:cNvSpPr>
            <p:nvPr/>
          </p:nvSpPr>
          <p:spPr bwMode="auto">
            <a:xfrm>
              <a:off x="1847056" y="522288"/>
              <a:ext cx="47625" cy="38100"/>
            </a:xfrm>
            <a:custGeom>
              <a:avLst/>
              <a:gdLst>
                <a:gd name="T0" fmla="*/ 30 w 30"/>
                <a:gd name="T1" fmla="*/ 10 h 24"/>
                <a:gd name="T2" fmla="*/ 5 w 30"/>
                <a:gd name="T3" fmla="*/ 0 h 24"/>
                <a:gd name="T4" fmla="*/ 0 w 30"/>
                <a:gd name="T5" fmla="*/ 5 h 24"/>
                <a:gd name="T6" fmla="*/ 20 w 30"/>
                <a:gd name="T7" fmla="*/ 24 h 24"/>
                <a:gd name="T8" fmla="*/ 30 w 30"/>
                <a:gd name="T9" fmla="*/ 10 h 24"/>
              </a:gdLst>
              <a:ahLst/>
              <a:cxnLst>
                <a:cxn ang="0">
                  <a:pos x="T0" y="T1"/>
                </a:cxn>
                <a:cxn ang="0">
                  <a:pos x="T2" y="T3"/>
                </a:cxn>
                <a:cxn ang="0">
                  <a:pos x="T4" y="T5"/>
                </a:cxn>
                <a:cxn ang="0">
                  <a:pos x="T6" y="T7"/>
                </a:cxn>
                <a:cxn ang="0">
                  <a:pos x="T8" y="T9"/>
                </a:cxn>
              </a:cxnLst>
              <a:rect l="0" t="0" r="r" b="b"/>
              <a:pathLst>
                <a:path w="30" h="24">
                  <a:moveTo>
                    <a:pt x="30" y="10"/>
                  </a:moveTo>
                  <a:lnTo>
                    <a:pt x="5" y="0"/>
                  </a:lnTo>
                  <a:lnTo>
                    <a:pt x="0" y="5"/>
                  </a:lnTo>
                  <a:lnTo>
                    <a:pt x="20" y="24"/>
                  </a:lnTo>
                  <a:lnTo>
                    <a:pt x="3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612">
              <a:extLst>
                <a:ext uri="{FF2B5EF4-FFF2-40B4-BE49-F238E27FC236}">
                  <a16:creationId xmlns:a16="http://schemas.microsoft.com/office/drawing/2014/main" xmlns="" id="{240D9B69-8BFC-4575-8641-88B4D7C27C68}"/>
                </a:ext>
              </a:extLst>
            </p:cNvPr>
            <p:cNvSpPr>
              <a:spLocks/>
            </p:cNvSpPr>
            <p:nvPr/>
          </p:nvSpPr>
          <p:spPr bwMode="auto">
            <a:xfrm>
              <a:off x="1894681" y="522288"/>
              <a:ext cx="38100" cy="38100"/>
            </a:xfrm>
            <a:custGeom>
              <a:avLst/>
              <a:gdLst>
                <a:gd name="T0" fmla="*/ 0 w 24"/>
                <a:gd name="T1" fmla="*/ 10 h 24"/>
                <a:gd name="T2" fmla="*/ 19 w 24"/>
                <a:gd name="T3" fmla="*/ 0 h 24"/>
                <a:gd name="T4" fmla="*/ 24 w 24"/>
                <a:gd name="T5" fmla="*/ 5 h 24"/>
                <a:gd name="T6" fmla="*/ 5 w 24"/>
                <a:gd name="T7" fmla="*/ 24 h 24"/>
                <a:gd name="T8" fmla="*/ 0 w 24"/>
                <a:gd name="T9" fmla="*/ 10 h 24"/>
              </a:gdLst>
              <a:ahLst/>
              <a:cxnLst>
                <a:cxn ang="0">
                  <a:pos x="T0" y="T1"/>
                </a:cxn>
                <a:cxn ang="0">
                  <a:pos x="T2" y="T3"/>
                </a:cxn>
                <a:cxn ang="0">
                  <a:pos x="T4" y="T5"/>
                </a:cxn>
                <a:cxn ang="0">
                  <a:pos x="T6" y="T7"/>
                </a:cxn>
                <a:cxn ang="0">
                  <a:pos x="T8" y="T9"/>
                </a:cxn>
              </a:cxnLst>
              <a:rect l="0" t="0" r="r" b="b"/>
              <a:pathLst>
                <a:path w="24" h="24">
                  <a:moveTo>
                    <a:pt x="0" y="10"/>
                  </a:moveTo>
                  <a:lnTo>
                    <a:pt x="19" y="0"/>
                  </a:lnTo>
                  <a:lnTo>
                    <a:pt x="24" y="5"/>
                  </a:lnTo>
                  <a:lnTo>
                    <a:pt x="5" y="24"/>
                  </a:lnTo>
                  <a:lnTo>
                    <a:pt x="0" y="1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613">
              <a:extLst>
                <a:ext uri="{FF2B5EF4-FFF2-40B4-BE49-F238E27FC236}">
                  <a16:creationId xmlns:a16="http://schemas.microsoft.com/office/drawing/2014/main" xmlns="" id="{386DE392-5D21-4D9F-995A-E74ED1302EF1}"/>
                </a:ext>
              </a:extLst>
            </p:cNvPr>
            <p:cNvSpPr>
              <a:spLocks/>
            </p:cNvSpPr>
            <p:nvPr/>
          </p:nvSpPr>
          <p:spPr bwMode="auto">
            <a:xfrm>
              <a:off x="1980406" y="436563"/>
              <a:ext cx="115887" cy="123825"/>
            </a:xfrm>
            <a:custGeom>
              <a:avLst/>
              <a:gdLst>
                <a:gd name="T0" fmla="*/ 3 w 15"/>
                <a:gd name="T1" fmla="*/ 0 h 16"/>
                <a:gd name="T2" fmla="*/ 12 w 15"/>
                <a:gd name="T3" fmla="*/ 0 h 16"/>
                <a:gd name="T4" fmla="*/ 13 w 15"/>
                <a:gd name="T5" fmla="*/ 11 h 16"/>
                <a:gd name="T6" fmla="*/ 15 w 15"/>
                <a:gd name="T7" fmla="*/ 12 h 16"/>
                <a:gd name="T8" fmla="*/ 15 w 15"/>
                <a:gd name="T9" fmla="*/ 12 h 16"/>
                <a:gd name="T10" fmla="*/ 14 w 15"/>
                <a:gd name="T11" fmla="*/ 16 h 16"/>
                <a:gd name="T12" fmla="*/ 1 w 15"/>
                <a:gd name="T13" fmla="*/ 15 h 16"/>
                <a:gd name="T14" fmla="*/ 0 w 15"/>
                <a:gd name="T15" fmla="*/ 12 h 16"/>
                <a:gd name="T16" fmla="*/ 1 w 15"/>
                <a:gd name="T17" fmla="*/ 12 h 16"/>
                <a:gd name="T18" fmla="*/ 2 w 15"/>
                <a:gd name="T19" fmla="*/ 11 h 16"/>
                <a:gd name="T20" fmla="*/ 3 w 15"/>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6">
                  <a:moveTo>
                    <a:pt x="3" y="0"/>
                  </a:moveTo>
                  <a:cubicBezTo>
                    <a:pt x="12" y="0"/>
                    <a:pt x="12" y="0"/>
                    <a:pt x="12" y="0"/>
                  </a:cubicBezTo>
                  <a:cubicBezTo>
                    <a:pt x="13" y="11"/>
                    <a:pt x="13" y="11"/>
                    <a:pt x="13" y="11"/>
                  </a:cubicBezTo>
                  <a:cubicBezTo>
                    <a:pt x="13" y="11"/>
                    <a:pt x="14" y="12"/>
                    <a:pt x="15" y="12"/>
                  </a:cubicBezTo>
                  <a:cubicBezTo>
                    <a:pt x="15" y="12"/>
                    <a:pt x="15" y="12"/>
                    <a:pt x="15" y="12"/>
                  </a:cubicBezTo>
                  <a:cubicBezTo>
                    <a:pt x="14" y="16"/>
                    <a:pt x="14" y="16"/>
                    <a:pt x="14" y="16"/>
                  </a:cubicBezTo>
                  <a:cubicBezTo>
                    <a:pt x="1" y="15"/>
                    <a:pt x="1" y="15"/>
                    <a:pt x="1" y="15"/>
                  </a:cubicBezTo>
                  <a:cubicBezTo>
                    <a:pt x="0" y="12"/>
                    <a:pt x="0" y="12"/>
                    <a:pt x="0" y="12"/>
                  </a:cubicBezTo>
                  <a:cubicBezTo>
                    <a:pt x="1" y="12"/>
                    <a:pt x="1" y="12"/>
                    <a:pt x="1" y="12"/>
                  </a:cubicBezTo>
                  <a:cubicBezTo>
                    <a:pt x="1" y="12"/>
                    <a:pt x="2" y="11"/>
                    <a:pt x="2" y="11"/>
                  </a:cubicBezTo>
                  <a:lnTo>
                    <a:pt x="3" y="0"/>
                  </a:lnTo>
                  <a:close/>
                </a:path>
              </a:pathLst>
            </a:custGeom>
            <a:solidFill>
              <a:srgbClr val="E3C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614">
              <a:extLst>
                <a:ext uri="{FF2B5EF4-FFF2-40B4-BE49-F238E27FC236}">
                  <a16:creationId xmlns:a16="http://schemas.microsoft.com/office/drawing/2014/main" xmlns="" id="{7D17115D-8168-49DA-AA14-476049EE74A1}"/>
                </a:ext>
              </a:extLst>
            </p:cNvPr>
            <p:cNvSpPr>
              <a:spLocks/>
            </p:cNvSpPr>
            <p:nvPr/>
          </p:nvSpPr>
          <p:spPr bwMode="auto">
            <a:xfrm>
              <a:off x="1980406" y="460375"/>
              <a:ext cx="53975" cy="100013"/>
            </a:xfrm>
            <a:custGeom>
              <a:avLst/>
              <a:gdLst>
                <a:gd name="T0" fmla="*/ 7 w 7"/>
                <a:gd name="T1" fmla="*/ 13 h 13"/>
                <a:gd name="T2" fmla="*/ 1 w 7"/>
                <a:gd name="T3" fmla="*/ 12 h 13"/>
                <a:gd name="T4" fmla="*/ 0 w 7"/>
                <a:gd name="T5" fmla="*/ 9 h 13"/>
                <a:gd name="T6" fmla="*/ 1 w 7"/>
                <a:gd name="T7" fmla="*/ 9 h 13"/>
                <a:gd name="T8" fmla="*/ 2 w 7"/>
                <a:gd name="T9" fmla="*/ 8 h 13"/>
                <a:gd name="T10" fmla="*/ 3 w 7"/>
                <a:gd name="T11" fmla="*/ 0 h 13"/>
                <a:gd name="T12" fmla="*/ 7 w 7"/>
                <a:gd name="T13" fmla="*/ 0 h 13"/>
                <a:gd name="T14" fmla="*/ 7 w 7"/>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7" y="13"/>
                  </a:moveTo>
                  <a:cubicBezTo>
                    <a:pt x="1" y="12"/>
                    <a:pt x="1" y="12"/>
                    <a:pt x="1" y="12"/>
                  </a:cubicBezTo>
                  <a:cubicBezTo>
                    <a:pt x="0" y="9"/>
                    <a:pt x="0" y="9"/>
                    <a:pt x="0" y="9"/>
                  </a:cubicBezTo>
                  <a:cubicBezTo>
                    <a:pt x="1" y="9"/>
                    <a:pt x="1" y="9"/>
                    <a:pt x="1" y="9"/>
                  </a:cubicBezTo>
                  <a:cubicBezTo>
                    <a:pt x="1" y="9"/>
                    <a:pt x="2" y="8"/>
                    <a:pt x="2" y="8"/>
                  </a:cubicBezTo>
                  <a:cubicBezTo>
                    <a:pt x="3" y="0"/>
                    <a:pt x="3" y="0"/>
                    <a:pt x="3" y="0"/>
                  </a:cubicBezTo>
                  <a:cubicBezTo>
                    <a:pt x="7" y="0"/>
                    <a:pt x="7" y="0"/>
                    <a:pt x="7" y="0"/>
                  </a:cubicBezTo>
                  <a:lnTo>
                    <a:pt x="7" y="13"/>
                  </a:lnTo>
                  <a:close/>
                </a:path>
              </a:pathLst>
            </a:custGeom>
            <a:solidFill>
              <a:srgbClr val="D4C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615">
              <a:extLst>
                <a:ext uri="{FF2B5EF4-FFF2-40B4-BE49-F238E27FC236}">
                  <a16:creationId xmlns:a16="http://schemas.microsoft.com/office/drawing/2014/main" xmlns="" id="{A23EBEA1-3369-46BE-951F-A42688A4A5FC}"/>
                </a:ext>
              </a:extLst>
            </p:cNvPr>
            <p:cNvSpPr>
              <a:spLocks/>
            </p:cNvSpPr>
            <p:nvPr/>
          </p:nvSpPr>
          <p:spPr bwMode="auto">
            <a:xfrm>
              <a:off x="1994693" y="436563"/>
              <a:ext cx="85725" cy="93663"/>
            </a:xfrm>
            <a:custGeom>
              <a:avLst/>
              <a:gdLst>
                <a:gd name="T0" fmla="*/ 1 w 11"/>
                <a:gd name="T1" fmla="*/ 0 h 12"/>
                <a:gd name="T2" fmla="*/ 10 w 11"/>
                <a:gd name="T3" fmla="*/ 0 h 12"/>
                <a:gd name="T4" fmla="*/ 11 w 11"/>
                <a:gd name="T5" fmla="*/ 8 h 12"/>
                <a:gd name="T6" fmla="*/ 10 w 11"/>
                <a:gd name="T7" fmla="*/ 9 h 12"/>
                <a:gd name="T8" fmla="*/ 6 w 11"/>
                <a:gd name="T9" fmla="*/ 12 h 12"/>
                <a:gd name="T10" fmla="*/ 1 w 11"/>
                <a:gd name="T11" fmla="*/ 9 h 12"/>
                <a:gd name="T12" fmla="*/ 0 w 11"/>
                <a:gd name="T13" fmla="*/ 8 h 12"/>
                <a:gd name="T14" fmla="*/ 1 w 1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 y="0"/>
                  </a:moveTo>
                  <a:cubicBezTo>
                    <a:pt x="10" y="0"/>
                    <a:pt x="10" y="0"/>
                    <a:pt x="10" y="0"/>
                  </a:cubicBezTo>
                  <a:cubicBezTo>
                    <a:pt x="11" y="8"/>
                    <a:pt x="11" y="8"/>
                    <a:pt x="11" y="8"/>
                  </a:cubicBezTo>
                  <a:cubicBezTo>
                    <a:pt x="11" y="8"/>
                    <a:pt x="11" y="9"/>
                    <a:pt x="10" y="9"/>
                  </a:cubicBezTo>
                  <a:cubicBezTo>
                    <a:pt x="9" y="11"/>
                    <a:pt x="7" y="12"/>
                    <a:pt x="6" y="12"/>
                  </a:cubicBezTo>
                  <a:cubicBezTo>
                    <a:pt x="4" y="12"/>
                    <a:pt x="2" y="11"/>
                    <a:pt x="1" y="9"/>
                  </a:cubicBezTo>
                  <a:cubicBezTo>
                    <a:pt x="0" y="9"/>
                    <a:pt x="0" y="8"/>
                    <a:pt x="0" y="8"/>
                  </a:cubicBezTo>
                  <a:lnTo>
                    <a:pt x="1" y="0"/>
                  </a:lnTo>
                  <a:close/>
                </a:path>
              </a:pathLst>
            </a:custGeom>
            <a:solidFill>
              <a:srgbClr val="CCB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616">
              <a:extLst>
                <a:ext uri="{FF2B5EF4-FFF2-40B4-BE49-F238E27FC236}">
                  <a16:creationId xmlns:a16="http://schemas.microsoft.com/office/drawing/2014/main" xmlns="" id="{A72BFEC6-9B39-45FA-A0E5-C1D55E190951}"/>
                </a:ext>
              </a:extLst>
            </p:cNvPr>
            <p:cNvSpPr>
              <a:spLocks/>
            </p:cNvSpPr>
            <p:nvPr/>
          </p:nvSpPr>
          <p:spPr bwMode="auto">
            <a:xfrm>
              <a:off x="1964531" y="328613"/>
              <a:ext cx="147637" cy="177800"/>
            </a:xfrm>
            <a:custGeom>
              <a:avLst/>
              <a:gdLst>
                <a:gd name="T0" fmla="*/ 9 w 19"/>
                <a:gd name="T1" fmla="*/ 23 h 23"/>
                <a:gd name="T2" fmla="*/ 4 w 19"/>
                <a:gd name="T3" fmla="*/ 20 h 23"/>
                <a:gd name="T4" fmla="*/ 1 w 19"/>
                <a:gd name="T5" fmla="*/ 12 h 23"/>
                <a:gd name="T6" fmla="*/ 1 w 19"/>
                <a:gd name="T7" fmla="*/ 12 h 23"/>
                <a:gd name="T8" fmla="*/ 1 w 19"/>
                <a:gd name="T9" fmla="*/ 12 h 23"/>
                <a:gd name="T10" fmla="*/ 1 w 19"/>
                <a:gd name="T11" fmla="*/ 12 h 23"/>
                <a:gd name="T12" fmla="*/ 9 w 19"/>
                <a:gd name="T13" fmla="*/ 0 h 23"/>
                <a:gd name="T14" fmla="*/ 18 w 19"/>
                <a:gd name="T15" fmla="*/ 12 h 23"/>
                <a:gd name="T16" fmla="*/ 18 w 19"/>
                <a:gd name="T17" fmla="*/ 12 h 23"/>
                <a:gd name="T18" fmla="*/ 18 w 19"/>
                <a:gd name="T19" fmla="*/ 12 h 23"/>
                <a:gd name="T20" fmla="*/ 18 w 19"/>
                <a:gd name="T21" fmla="*/ 12 h 23"/>
                <a:gd name="T22" fmla="*/ 15 w 19"/>
                <a:gd name="T23" fmla="*/ 20 h 23"/>
                <a:gd name="T24" fmla="*/ 9 w 19"/>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9" y="23"/>
                  </a:moveTo>
                  <a:cubicBezTo>
                    <a:pt x="7" y="23"/>
                    <a:pt x="5" y="22"/>
                    <a:pt x="4" y="20"/>
                  </a:cubicBezTo>
                  <a:cubicBezTo>
                    <a:pt x="2" y="18"/>
                    <a:pt x="1" y="15"/>
                    <a:pt x="1" y="12"/>
                  </a:cubicBezTo>
                  <a:cubicBezTo>
                    <a:pt x="1" y="12"/>
                    <a:pt x="1" y="12"/>
                    <a:pt x="1" y="12"/>
                  </a:cubicBezTo>
                  <a:cubicBezTo>
                    <a:pt x="1" y="12"/>
                    <a:pt x="1" y="12"/>
                    <a:pt x="1" y="12"/>
                  </a:cubicBezTo>
                  <a:cubicBezTo>
                    <a:pt x="1" y="12"/>
                    <a:pt x="1" y="12"/>
                    <a:pt x="1" y="12"/>
                  </a:cubicBezTo>
                  <a:cubicBezTo>
                    <a:pt x="1" y="6"/>
                    <a:pt x="0" y="0"/>
                    <a:pt x="9" y="0"/>
                  </a:cubicBezTo>
                  <a:cubicBezTo>
                    <a:pt x="19" y="0"/>
                    <a:pt x="18" y="6"/>
                    <a:pt x="18" y="12"/>
                  </a:cubicBezTo>
                  <a:cubicBezTo>
                    <a:pt x="18" y="12"/>
                    <a:pt x="18" y="12"/>
                    <a:pt x="18" y="12"/>
                  </a:cubicBezTo>
                  <a:cubicBezTo>
                    <a:pt x="18" y="12"/>
                    <a:pt x="18" y="12"/>
                    <a:pt x="18" y="12"/>
                  </a:cubicBezTo>
                  <a:cubicBezTo>
                    <a:pt x="18" y="12"/>
                    <a:pt x="18" y="12"/>
                    <a:pt x="18" y="12"/>
                  </a:cubicBezTo>
                  <a:cubicBezTo>
                    <a:pt x="18" y="15"/>
                    <a:pt x="17" y="18"/>
                    <a:pt x="15" y="20"/>
                  </a:cubicBezTo>
                  <a:cubicBezTo>
                    <a:pt x="14" y="22"/>
                    <a:pt x="12" y="23"/>
                    <a:pt x="9" y="23"/>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617">
              <a:extLst>
                <a:ext uri="{FF2B5EF4-FFF2-40B4-BE49-F238E27FC236}">
                  <a16:creationId xmlns:a16="http://schemas.microsoft.com/office/drawing/2014/main" xmlns="" id="{AAB8439F-B0D3-4F99-A0C2-0AC80A3C2755}"/>
                </a:ext>
              </a:extLst>
            </p:cNvPr>
            <p:cNvSpPr>
              <a:spLocks/>
            </p:cNvSpPr>
            <p:nvPr/>
          </p:nvSpPr>
          <p:spPr bwMode="auto">
            <a:xfrm>
              <a:off x="1910556" y="522288"/>
              <a:ext cx="255587" cy="123825"/>
            </a:xfrm>
            <a:custGeom>
              <a:avLst/>
              <a:gdLst>
                <a:gd name="T0" fmla="*/ 18 w 33"/>
                <a:gd name="T1" fmla="*/ 3 h 16"/>
                <a:gd name="T2" fmla="*/ 15 w 33"/>
                <a:gd name="T3" fmla="*/ 3 h 16"/>
                <a:gd name="T4" fmla="*/ 11 w 33"/>
                <a:gd name="T5" fmla="*/ 0 h 16"/>
                <a:gd name="T6" fmla="*/ 9 w 33"/>
                <a:gd name="T7" fmla="*/ 1 h 16"/>
                <a:gd name="T8" fmla="*/ 0 w 33"/>
                <a:gd name="T9" fmla="*/ 8 h 16"/>
                <a:gd name="T10" fmla="*/ 0 w 33"/>
                <a:gd name="T11" fmla="*/ 13 h 16"/>
                <a:gd name="T12" fmla="*/ 3 w 33"/>
                <a:gd name="T13" fmla="*/ 16 h 16"/>
                <a:gd name="T14" fmla="*/ 8 w 33"/>
                <a:gd name="T15" fmla="*/ 16 h 16"/>
                <a:gd name="T16" fmla="*/ 15 w 33"/>
                <a:gd name="T17" fmla="*/ 16 h 16"/>
                <a:gd name="T18" fmla="*/ 18 w 33"/>
                <a:gd name="T19" fmla="*/ 16 h 16"/>
                <a:gd name="T20" fmla="*/ 24 w 33"/>
                <a:gd name="T21" fmla="*/ 16 h 16"/>
                <a:gd name="T22" fmla="*/ 30 w 33"/>
                <a:gd name="T23" fmla="*/ 16 h 16"/>
                <a:gd name="T24" fmla="*/ 33 w 33"/>
                <a:gd name="T25" fmla="*/ 13 h 16"/>
                <a:gd name="T26" fmla="*/ 33 w 33"/>
                <a:gd name="T27" fmla="*/ 8 h 16"/>
                <a:gd name="T28" fmla="*/ 24 w 33"/>
                <a:gd name="T29" fmla="*/ 1 h 16"/>
                <a:gd name="T30" fmla="*/ 22 w 33"/>
                <a:gd name="T31" fmla="*/ 0 h 16"/>
                <a:gd name="T32" fmla="*/ 18 w 33"/>
                <a:gd name="T3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6">
                  <a:moveTo>
                    <a:pt x="18" y="3"/>
                  </a:moveTo>
                  <a:cubicBezTo>
                    <a:pt x="15" y="3"/>
                    <a:pt x="15" y="3"/>
                    <a:pt x="15" y="3"/>
                  </a:cubicBezTo>
                  <a:cubicBezTo>
                    <a:pt x="11" y="0"/>
                    <a:pt x="11" y="0"/>
                    <a:pt x="11" y="0"/>
                  </a:cubicBezTo>
                  <a:cubicBezTo>
                    <a:pt x="9" y="1"/>
                    <a:pt x="9" y="1"/>
                    <a:pt x="9" y="1"/>
                  </a:cubicBezTo>
                  <a:cubicBezTo>
                    <a:pt x="4" y="2"/>
                    <a:pt x="0" y="4"/>
                    <a:pt x="0" y="8"/>
                  </a:cubicBezTo>
                  <a:cubicBezTo>
                    <a:pt x="0" y="10"/>
                    <a:pt x="0" y="11"/>
                    <a:pt x="0" y="13"/>
                  </a:cubicBezTo>
                  <a:cubicBezTo>
                    <a:pt x="0" y="14"/>
                    <a:pt x="1" y="16"/>
                    <a:pt x="3" y="16"/>
                  </a:cubicBezTo>
                  <a:cubicBezTo>
                    <a:pt x="8" y="16"/>
                    <a:pt x="8" y="16"/>
                    <a:pt x="8" y="16"/>
                  </a:cubicBezTo>
                  <a:cubicBezTo>
                    <a:pt x="15" y="16"/>
                    <a:pt x="15" y="16"/>
                    <a:pt x="15" y="16"/>
                  </a:cubicBezTo>
                  <a:cubicBezTo>
                    <a:pt x="18" y="16"/>
                    <a:pt x="18" y="16"/>
                    <a:pt x="18" y="16"/>
                  </a:cubicBezTo>
                  <a:cubicBezTo>
                    <a:pt x="24" y="16"/>
                    <a:pt x="24" y="16"/>
                    <a:pt x="24" y="16"/>
                  </a:cubicBezTo>
                  <a:cubicBezTo>
                    <a:pt x="30" y="16"/>
                    <a:pt x="30" y="16"/>
                    <a:pt x="30" y="16"/>
                  </a:cubicBezTo>
                  <a:cubicBezTo>
                    <a:pt x="32" y="16"/>
                    <a:pt x="33" y="14"/>
                    <a:pt x="33" y="13"/>
                  </a:cubicBezTo>
                  <a:cubicBezTo>
                    <a:pt x="33" y="8"/>
                    <a:pt x="33" y="8"/>
                    <a:pt x="33" y="8"/>
                  </a:cubicBezTo>
                  <a:cubicBezTo>
                    <a:pt x="33" y="4"/>
                    <a:pt x="29" y="2"/>
                    <a:pt x="24" y="1"/>
                  </a:cubicBezTo>
                  <a:cubicBezTo>
                    <a:pt x="22" y="0"/>
                    <a:pt x="22" y="0"/>
                    <a:pt x="22" y="0"/>
                  </a:cubicBezTo>
                  <a:lnTo>
                    <a:pt x="18" y="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618">
              <a:extLst>
                <a:ext uri="{FF2B5EF4-FFF2-40B4-BE49-F238E27FC236}">
                  <a16:creationId xmlns:a16="http://schemas.microsoft.com/office/drawing/2014/main" xmlns="" id="{AB800DEA-8434-42B1-9002-8C61AB110CDF}"/>
                </a:ext>
              </a:extLst>
            </p:cNvPr>
            <p:cNvSpPr>
              <a:spLocks/>
            </p:cNvSpPr>
            <p:nvPr/>
          </p:nvSpPr>
          <p:spPr bwMode="auto">
            <a:xfrm>
              <a:off x="1980406" y="522288"/>
              <a:ext cx="115887" cy="123825"/>
            </a:xfrm>
            <a:custGeom>
              <a:avLst/>
              <a:gdLst>
                <a:gd name="T0" fmla="*/ 44 w 73"/>
                <a:gd name="T1" fmla="*/ 15 h 78"/>
                <a:gd name="T2" fmla="*/ 29 w 73"/>
                <a:gd name="T3" fmla="*/ 15 h 78"/>
                <a:gd name="T4" fmla="*/ 9 w 73"/>
                <a:gd name="T5" fmla="*/ 0 h 78"/>
                <a:gd name="T6" fmla="*/ 0 w 73"/>
                <a:gd name="T7" fmla="*/ 5 h 78"/>
                <a:gd name="T8" fmla="*/ 44 w 73"/>
                <a:gd name="T9" fmla="*/ 49 h 78"/>
                <a:gd name="T10" fmla="*/ 44 w 73"/>
                <a:gd name="T11" fmla="*/ 78 h 78"/>
                <a:gd name="T12" fmla="*/ 49 w 73"/>
                <a:gd name="T13" fmla="*/ 78 h 78"/>
                <a:gd name="T14" fmla="*/ 44 w 73"/>
                <a:gd name="T15" fmla="*/ 39 h 78"/>
                <a:gd name="T16" fmla="*/ 73 w 73"/>
                <a:gd name="T17" fmla="*/ 5 h 78"/>
                <a:gd name="T18" fmla="*/ 73 w 73"/>
                <a:gd name="T19" fmla="*/ 5 h 78"/>
                <a:gd name="T20" fmla="*/ 63 w 73"/>
                <a:gd name="T21" fmla="*/ 0 h 78"/>
                <a:gd name="T22" fmla="*/ 44 w 73"/>
                <a:gd name="T23" fmla="*/ 1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8">
                  <a:moveTo>
                    <a:pt x="44" y="15"/>
                  </a:moveTo>
                  <a:lnTo>
                    <a:pt x="29" y="15"/>
                  </a:lnTo>
                  <a:lnTo>
                    <a:pt x="9" y="0"/>
                  </a:lnTo>
                  <a:lnTo>
                    <a:pt x="0" y="5"/>
                  </a:lnTo>
                  <a:lnTo>
                    <a:pt x="44" y="49"/>
                  </a:lnTo>
                  <a:lnTo>
                    <a:pt x="44" y="78"/>
                  </a:lnTo>
                  <a:lnTo>
                    <a:pt x="49" y="78"/>
                  </a:lnTo>
                  <a:lnTo>
                    <a:pt x="44" y="39"/>
                  </a:lnTo>
                  <a:lnTo>
                    <a:pt x="73" y="5"/>
                  </a:lnTo>
                  <a:lnTo>
                    <a:pt x="73" y="5"/>
                  </a:lnTo>
                  <a:lnTo>
                    <a:pt x="63" y="0"/>
                  </a:lnTo>
                  <a:lnTo>
                    <a:pt x="44" y="15"/>
                  </a:lnTo>
                  <a:close/>
                </a:path>
              </a:pathLst>
            </a:custGeom>
            <a:solidFill>
              <a:srgbClr val="DA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619">
              <a:extLst>
                <a:ext uri="{FF2B5EF4-FFF2-40B4-BE49-F238E27FC236}">
                  <a16:creationId xmlns:a16="http://schemas.microsoft.com/office/drawing/2014/main" xmlns="" id="{1729DAE9-CFBD-47BA-B2D7-3E11A39A3FF4}"/>
                </a:ext>
              </a:extLst>
            </p:cNvPr>
            <p:cNvSpPr>
              <a:spLocks/>
            </p:cNvSpPr>
            <p:nvPr/>
          </p:nvSpPr>
          <p:spPr bwMode="auto">
            <a:xfrm>
              <a:off x="1972468" y="366713"/>
              <a:ext cx="131762" cy="147638"/>
            </a:xfrm>
            <a:custGeom>
              <a:avLst/>
              <a:gdLst>
                <a:gd name="T0" fmla="*/ 3 w 17"/>
                <a:gd name="T1" fmla="*/ 16 h 19"/>
                <a:gd name="T2" fmla="*/ 8 w 17"/>
                <a:gd name="T3" fmla="*/ 19 h 19"/>
                <a:gd name="T4" fmla="*/ 14 w 17"/>
                <a:gd name="T5" fmla="*/ 16 h 19"/>
                <a:gd name="T6" fmla="*/ 17 w 17"/>
                <a:gd name="T7" fmla="*/ 8 h 19"/>
                <a:gd name="T8" fmla="*/ 17 w 17"/>
                <a:gd name="T9" fmla="*/ 6 h 19"/>
                <a:gd name="T10" fmla="*/ 16 w 17"/>
                <a:gd name="T11" fmla="*/ 4 h 19"/>
                <a:gd name="T12" fmla="*/ 16 w 17"/>
                <a:gd name="T13" fmla="*/ 2 h 19"/>
                <a:gd name="T14" fmla="*/ 12 w 17"/>
                <a:gd name="T15" fmla="*/ 1 h 19"/>
                <a:gd name="T16" fmla="*/ 8 w 17"/>
                <a:gd name="T17" fmla="*/ 2 h 19"/>
                <a:gd name="T18" fmla="*/ 5 w 17"/>
                <a:gd name="T19" fmla="*/ 1 h 19"/>
                <a:gd name="T20" fmla="*/ 5 w 17"/>
                <a:gd name="T21" fmla="*/ 1 h 19"/>
                <a:gd name="T22" fmla="*/ 1 w 17"/>
                <a:gd name="T23" fmla="*/ 2 h 19"/>
                <a:gd name="T24" fmla="*/ 1 w 17"/>
                <a:gd name="T25" fmla="*/ 4 h 19"/>
                <a:gd name="T26" fmla="*/ 0 w 17"/>
                <a:gd name="T27" fmla="*/ 6 h 19"/>
                <a:gd name="T28" fmla="*/ 0 w 17"/>
                <a:gd name="T29" fmla="*/ 8 h 19"/>
                <a:gd name="T30" fmla="*/ 3 w 17"/>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9">
                  <a:moveTo>
                    <a:pt x="3" y="16"/>
                  </a:moveTo>
                  <a:cubicBezTo>
                    <a:pt x="4" y="18"/>
                    <a:pt x="6" y="19"/>
                    <a:pt x="8" y="19"/>
                  </a:cubicBezTo>
                  <a:cubicBezTo>
                    <a:pt x="11" y="19"/>
                    <a:pt x="13" y="18"/>
                    <a:pt x="14" y="16"/>
                  </a:cubicBezTo>
                  <a:cubicBezTo>
                    <a:pt x="16" y="14"/>
                    <a:pt x="17" y="11"/>
                    <a:pt x="17" y="8"/>
                  </a:cubicBezTo>
                  <a:cubicBezTo>
                    <a:pt x="17" y="6"/>
                    <a:pt x="17" y="6"/>
                    <a:pt x="17" y="6"/>
                  </a:cubicBezTo>
                  <a:cubicBezTo>
                    <a:pt x="16" y="5"/>
                    <a:pt x="16" y="5"/>
                    <a:pt x="16" y="4"/>
                  </a:cubicBezTo>
                  <a:cubicBezTo>
                    <a:pt x="16" y="3"/>
                    <a:pt x="16" y="2"/>
                    <a:pt x="16" y="2"/>
                  </a:cubicBezTo>
                  <a:cubicBezTo>
                    <a:pt x="15" y="0"/>
                    <a:pt x="14" y="1"/>
                    <a:pt x="12" y="1"/>
                  </a:cubicBezTo>
                  <a:cubicBezTo>
                    <a:pt x="11" y="2"/>
                    <a:pt x="10"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FFE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620">
              <a:extLst>
                <a:ext uri="{FF2B5EF4-FFF2-40B4-BE49-F238E27FC236}">
                  <a16:creationId xmlns:a16="http://schemas.microsoft.com/office/drawing/2014/main" xmlns="" id="{1974134F-A3B0-4BB0-8000-44DF16CF9791}"/>
                </a:ext>
              </a:extLst>
            </p:cNvPr>
            <p:cNvSpPr>
              <a:spLocks/>
            </p:cNvSpPr>
            <p:nvPr/>
          </p:nvSpPr>
          <p:spPr bwMode="auto">
            <a:xfrm>
              <a:off x="1972468" y="366713"/>
              <a:ext cx="61912" cy="147638"/>
            </a:xfrm>
            <a:custGeom>
              <a:avLst/>
              <a:gdLst>
                <a:gd name="T0" fmla="*/ 3 w 8"/>
                <a:gd name="T1" fmla="*/ 16 h 19"/>
                <a:gd name="T2" fmla="*/ 8 w 8"/>
                <a:gd name="T3" fmla="*/ 19 h 19"/>
                <a:gd name="T4" fmla="*/ 8 w 8"/>
                <a:gd name="T5" fmla="*/ 2 h 19"/>
                <a:gd name="T6" fmla="*/ 5 w 8"/>
                <a:gd name="T7" fmla="*/ 1 h 19"/>
                <a:gd name="T8" fmla="*/ 5 w 8"/>
                <a:gd name="T9" fmla="*/ 1 h 19"/>
                <a:gd name="T10" fmla="*/ 1 w 8"/>
                <a:gd name="T11" fmla="*/ 2 h 19"/>
                <a:gd name="T12" fmla="*/ 1 w 8"/>
                <a:gd name="T13" fmla="*/ 4 h 19"/>
                <a:gd name="T14" fmla="*/ 0 w 8"/>
                <a:gd name="T15" fmla="*/ 6 h 19"/>
                <a:gd name="T16" fmla="*/ 0 w 8"/>
                <a:gd name="T17" fmla="*/ 8 h 19"/>
                <a:gd name="T18" fmla="*/ 3 w 8"/>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9">
                  <a:moveTo>
                    <a:pt x="3" y="16"/>
                  </a:moveTo>
                  <a:cubicBezTo>
                    <a:pt x="4" y="18"/>
                    <a:pt x="6" y="19"/>
                    <a:pt x="8" y="19"/>
                  </a:cubicBezTo>
                  <a:cubicBezTo>
                    <a:pt x="8" y="2"/>
                    <a:pt x="8" y="2"/>
                    <a:pt x="8" y="2"/>
                  </a:cubicBezTo>
                  <a:cubicBezTo>
                    <a:pt x="7" y="2"/>
                    <a:pt x="6" y="2"/>
                    <a:pt x="5" y="1"/>
                  </a:cubicBezTo>
                  <a:cubicBezTo>
                    <a:pt x="5" y="1"/>
                    <a:pt x="5" y="1"/>
                    <a:pt x="5" y="1"/>
                  </a:cubicBezTo>
                  <a:cubicBezTo>
                    <a:pt x="3" y="1"/>
                    <a:pt x="2" y="0"/>
                    <a:pt x="1" y="2"/>
                  </a:cubicBezTo>
                  <a:cubicBezTo>
                    <a:pt x="1" y="2"/>
                    <a:pt x="1" y="3"/>
                    <a:pt x="1" y="4"/>
                  </a:cubicBezTo>
                  <a:cubicBezTo>
                    <a:pt x="1" y="5"/>
                    <a:pt x="1" y="5"/>
                    <a:pt x="0" y="6"/>
                  </a:cubicBezTo>
                  <a:cubicBezTo>
                    <a:pt x="0" y="8"/>
                    <a:pt x="0" y="8"/>
                    <a:pt x="0" y="8"/>
                  </a:cubicBezTo>
                  <a:cubicBezTo>
                    <a:pt x="0" y="11"/>
                    <a:pt x="1" y="14"/>
                    <a:pt x="3" y="16"/>
                  </a:cubicBezTo>
                  <a:close/>
                </a:path>
              </a:pathLst>
            </a:custGeom>
            <a:solidFill>
              <a:srgbClr val="E8D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Freeform 621">
              <a:extLst>
                <a:ext uri="{FF2B5EF4-FFF2-40B4-BE49-F238E27FC236}">
                  <a16:creationId xmlns:a16="http://schemas.microsoft.com/office/drawing/2014/main" xmlns="" id="{49F5397E-637F-4B7D-B3CC-B254AB4AA177}"/>
                </a:ext>
              </a:extLst>
            </p:cNvPr>
            <p:cNvSpPr>
              <a:spLocks/>
            </p:cNvSpPr>
            <p:nvPr/>
          </p:nvSpPr>
          <p:spPr bwMode="auto">
            <a:xfrm>
              <a:off x="2026443" y="546100"/>
              <a:ext cx="23812" cy="100013"/>
            </a:xfrm>
            <a:custGeom>
              <a:avLst/>
              <a:gdLst>
                <a:gd name="T0" fmla="*/ 0 w 3"/>
                <a:gd name="T1" fmla="*/ 13 h 13"/>
                <a:gd name="T2" fmla="*/ 3 w 3"/>
                <a:gd name="T3" fmla="*/ 13 h 13"/>
                <a:gd name="T4" fmla="*/ 2 w 3"/>
                <a:gd name="T5" fmla="*/ 4 h 13"/>
                <a:gd name="T6" fmla="*/ 2 w 3"/>
                <a:gd name="T7" fmla="*/ 3 h 13"/>
                <a:gd name="T8" fmla="*/ 3 w 3"/>
                <a:gd name="T9" fmla="*/ 1 h 13"/>
                <a:gd name="T10" fmla="*/ 3 w 3"/>
                <a:gd name="T11" fmla="*/ 0 h 13"/>
                <a:gd name="T12" fmla="*/ 3 w 3"/>
                <a:gd name="T13" fmla="*/ 0 h 13"/>
                <a:gd name="T14" fmla="*/ 0 w 3"/>
                <a:gd name="T15" fmla="*/ 0 h 13"/>
                <a:gd name="T16" fmla="*/ 0 w 3"/>
                <a:gd name="T17" fmla="*/ 0 h 13"/>
                <a:gd name="T18" fmla="*/ 0 w 3"/>
                <a:gd name="T19" fmla="*/ 1 h 13"/>
                <a:gd name="T20" fmla="*/ 1 w 3"/>
                <a:gd name="T21" fmla="*/ 3 h 13"/>
                <a:gd name="T22" fmla="*/ 1 w 3"/>
                <a:gd name="T23" fmla="*/ 4 h 13"/>
                <a:gd name="T24" fmla="*/ 0 w 3"/>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3">
                  <a:moveTo>
                    <a:pt x="0" y="13"/>
                  </a:moveTo>
                  <a:cubicBezTo>
                    <a:pt x="3" y="13"/>
                    <a:pt x="3" y="13"/>
                    <a:pt x="3" y="13"/>
                  </a:cubicBezTo>
                  <a:cubicBezTo>
                    <a:pt x="3" y="9"/>
                    <a:pt x="3" y="7"/>
                    <a:pt x="2" y="4"/>
                  </a:cubicBez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0" y="7"/>
                    <a:pt x="0" y="9"/>
                    <a:pt x="0" y="13"/>
                  </a:cubicBezTo>
                  <a:close/>
                </a:path>
              </a:pathLst>
            </a:custGeom>
            <a:solidFill>
              <a:srgbClr val="3D5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622">
              <a:extLst>
                <a:ext uri="{FF2B5EF4-FFF2-40B4-BE49-F238E27FC236}">
                  <a16:creationId xmlns:a16="http://schemas.microsoft.com/office/drawing/2014/main" xmlns="" id="{03E21805-DE9D-4BA1-9711-FD86B1A4EAE7}"/>
                </a:ext>
              </a:extLst>
            </p:cNvPr>
            <p:cNvSpPr>
              <a:spLocks/>
            </p:cNvSpPr>
            <p:nvPr/>
          </p:nvSpPr>
          <p:spPr bwMode="auto">
            <a:xfrm>
              <a:off x="2026443" y="546100"/>
              <a:ext cx="23812" cy="46038"/>
            </a:xfrm>
            <a:custGeom>
              <a:avLst/>
              <a:gdLst>
                <a:gd name="T0" fmla="*/ 2 w 3"/>
                <a:gd name="T1" fmla="*/ 4 h 6"/>
                <a:gd name="T2" fmla="*/ 2 w 3"/>
                <a:gd name="T3" fmla="*/ 3 h 6"/>
                <a:gd name="T4" fmla="*/ 3 w 3"/>
                <a:gd name="T5" fmla="*/ 1 h 6"/>
                <a:gd name="T6" fmla="*/ 3 w 3"/>
                <a:gd name="T7" fmla="*/ 0 h 6"/>
                <a:gd name="T8" fmla="*/ 3 w 3"/>
                <a:gd name="T9" fmla="*/ 0 h 6"/>
                <a:gd name="T10" fmla="*/ 0 w 3"/>
                <a:gd name="T11" fmla="*/ 0 h 6"/>
                <a:gd name="T12" fmla="*/ 0 w 3"/>
                <a:gd name="T13" fmla="*/ 0 h 6"/>
                <a:gd name="T14" fmla="*/ 0 w 3"/>
                <a:gd name="T15" fmla="*/ 1 h 6"/>
                <a:gd name="T16" fmla="*/ 1 w 3"/>
                <a:gd name="T17" fmla="*/ 3 h 6"/>
                <a:gd name="T18" fmla="*/ 1 w 3"/>
                <a:gd name="T19" fmla="*/ 4 h 6"/>
                <a:gd name="T20" fmla="*/ 1 w 3"/>
                <a:gd name="T21" fmla="*/ 5 h 6"/>
                <a:gd name="T22" fmla="*/ 3 w 3"/>
                <a:gd name="T23" fmla="*/ 6 h 6"/>
                <a:gd name="T24" fmla="*/ 2 w 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2" y="4"/>
                  </a:moveTo>
                  <a:cubicBezTo>
                    <a:pt x="2" y="3"/>
                    <a:pt x="2" y="3"/>
                    <a:pt x="2" y="3"/>
                  </a:cubicBezTo>
                  <a:cubicBezTo>
                    <a:pt x="3" y="1"/>
                    <a:pt x="3" y="1"/>
                    <a:pt x="3" y="1"/>
                  </a:cubicBezTo>
                  <a:cubicBezTo>
                    <a:pt x="3" y="1"/>
                    <a:pt x="3" y="1"/>
                    <a:pt x="3" y="0"/>
                  </a:cubicBezTo>
                  <a:cubicBezTo>
                    <a:pt x="3" y="0"/>
                    <a:pt x="3" y="0"/>
                    <a:pt x="3" y="0"/>
                  </a:cubicBezTo>
                  <a:cubicBezTo>
                    <a:pt x="2" y="0"/>
                    <a:pt x="1" y="0"/>
                    <a:pt x="0" y="0"/>
                  </a:cubicBezTo>
                  <a:cubicBezTo>
                    <a:pt x="0" y="0"/>
                    <a:pt x="0" y="0"/>
                    <a:pt x="0" y="0"/>
                  </a:cubicBezTo>
                  <a:cubicBezTo>
                    <a:pt x="0" y="1"/>
                    <a:pt x="0" y="1"/>
                    <a:pt x="0" y="1"/>
                  </a:cubicBezTo>
                  <a:cubicBezTo>
                    <a:pt x="1" y="3"/>
                    <a:pt x="1" y="3"/>
                    <a:pt x="1" y="3"/>
                  </a:cubicBezTo>
                  <a:cubicBezTo>
                    <a:pt x="1" y="3"/>
                    <a:pt x="1" y="3"/>
                    <a:pt x="1" y="4"/>
                  </a:cubicBezTo>
                  <a:cubicBezTo>
                    <a:pt x="1" y="5"/>
                    <a:pt x="1" y="5"/>
                    <a:pt x="1" y="5"/>
                  </a:cubicBezTo>
                  <a:cubicBezTo>
                    <a:pt x="3" y="6"/>
                    <a:pt x="3" y="6"/>
                    <a:pt x="3" y="6"/>
                  </a:cubicBezTo>
                  <a:lnTo>
                    <a:pt x="2" y="4"/>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623">
              <a:extLst>
                <a:ext uri="{FF2B5EF4-FFF2-40B4-BE49-F238E27FC236}">
                  <a16:creationId xmlns:a16="http://schemas.microsoft.com/office/drawing/2014/main" xmlns="" id="{09513CCC-E98C-4EA8-8A9F-B42084298374}"/>
                </a:ext>
              </a:extLst>
            </p:cNvPr>
            <p:cNvSpPr>
              <a:spLocks/>
            </p:cNvSpPr>
            <p:nvPr/>
          </p:nvSpPr>
          <p:spPr bwMode="auto">
            <a:xfrm>
              <a:off x="1980406" y="522288"/>
              <a:ext cx="61912" cy="46038"/>
            </a:xfrm>
            <a:custGeom>
              <a:avLst/>
              <a:gdLst>
                <a:gd name="T0" fmla="*/ 39 w 39"/>
                <a:gd name="T1" fmla="*/ 15 h 29"/>
                <a:gd name="T2" fmla="*/ 9 w 39"/>
                <a:gd name="T3" fmla="*/ 0 h 29"/>
                <a:gd name="T4" fmla="*/ 0 w 39"/>
                <a:gd name="T5" fmla="*/ 5 h 29"/>
                <a:gd name="T6" fmla="*/ 29 w 39"/>
                <a:gd name="T7" fmla="*/ 29 h 29"/>
                <a:gd name="T8" fmla="*/ 39 w 39"/>
                <a:gd name="T9" fmla="*/ 15 h 29"/>
              </a:gdLst>
              <a:ahLst/>
              <a:cxnLst>
                <a:cxn ang="0">
                  <a:pos x="T0" y="T1"/>
                </a:cxn>
                <a:cxn ang="0">
                  <a:pos x="T2" y="T3"/>
                </a:cxn>
                <a:cxn ang="0">
                  <a:pos x="T4" y="T5"/>
                </a:cxn>
                <a:cxn ang="0">
                  <a:pos x="T6" y="T7"/>
                </a:cxn>
                <a:cxn ang="0">
                  <a:pos x="T8" y="T9"/>
                </a:cxn>
              </a:cxnLst>
              <a:rect l="0" t="0" r="r" b="b"/>
              <a:pathLst>
                <a:path w="39" h="29">
                  <a:moveTo>
                    <a:pt x="39" y="15"/>
                  </a:moveTo>
                  <a:lnTo>
                    <a:pt x="9" y="0"/>
                  </a:lnTo>
                  <a:lnTo>
                    <a:pt x="0" y="5"/>
                  </a:lnTo>
                  <a:lnTo>
                    <a:pt x="29" y="29"/>
                  </a:lnTo>
                  <a:lnTo>
                    <a:pt x="39"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Freeform 624">
              <a:extLst>
                <a:ext uri="{FF2B5EF4-FFF2-40B4-BE49-F238E27FC236}">
                  <a16:creationId xmlns:a16="http://schemas.microsoft.com/office/drawing/2014/main" xmlns="" id="{8AA39F2E-FBE4-47B8-8974-0A71A568D6AE}"/>
                </a:ext>
              </a:extLst>
            </p:cNvPr>
            <p:cNvSpPr>
              <a:spLocks/>
            </p:cNvSpPr>
            <p:nvPr/>
          </p:nvSpPr>
          <p:spPr bwMode="auto">
            <a:xfrm>
              <a:off x="2042318" y="522288"/>
              <a:ext cx="53975" cy="46038"/>
            </a:xfrm>
            <a:custGeom>
              <a:avLst/>
              <a:gdLst>
                <a:gd name="T0" fmla="*/ 0 w 34"/>
                <a:gd name="T1" fmla="*/ 15 h 29"/>
                <a:gd name="T2" fmla="*/ 24 w 34"/>
                <a:gd name="T3" fmla="*/ 0 h 29"/>
                <a:gd name="T4" fmla="*/ 34 w 34"/>
                <a:gd name="T5" fmla="*/ 5 h 29"/>
                <a:gd name="T6" fmla="*/ 5 w 34"/>
                <a:gd name="T7" fmla="*/ 29 h 29"/>
                <a:gd name="T8" fmla="*/ 0 w 34"/>
                <a:gd name="T9" fmla="*/ 15 h 29"/>
              </a:gdLst>
              <a:ahLst/>
              <a:cxnLst>
                <a:cxn ang="0">
                  <a:pos x="T0" y="T1"/>
                </a:cxn>
                <a:cxn ang="0">
                  <a:pos x="T2" y="T3"/>
                </a:cxn>
                <a:cxn ang="0">
                  <a:pos x="T4" y="T5"/>
                </a:cxn>
                <a:cxn ang="0">
                  <a:pos x="T6" y="T7"/>
                </a:cxn>
                <a:cxn ang="0">
                  <a:pos x="T8" y="T9"/>
                </a:cxn>
              </a:cxnLst>
              <a:rect l="0" t="0" r="r" b="b"/>
              <a:pathLst>
                <a:path w="34" h="29">
                  <a:moveTo>
                    <a:pt x="0" y="15"/>
                  </a:moveTo>
                  <a:lnTo>
                    <a:pt x="24" y="0"/>
                  </a:lnTo>
                  <a:lnTo>
                    <a:pt x="34" y="5"/>
                  </a:lnTo>
                  <a:lnTo>
                    <a:pt x="5"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Freeform 625">
              <a:extLst>
                <a:ext uri="{FF2B5EF4-FFF2-40B4-BE49-F238E27FC236}">
                  <a16:creationId xmlns:a16="http://schemas.microsoft.com/office/drawing/2014/main" xmlns="" id="{DE0AEF6C-9F63-4A69-BEB6-E54763FACA43}"/>
                </a:ext>
              </a:extLst>
            </p:cNvPr>
            <p:cNvSpPr>
              <a:spLocks noEditPoints="1"/>
            </p:cNvSpPr>
            <p:nvPr/>
          </p:nvSpPr>
          <p:spPr bwMode="auto">
            <a:xfrm>
              <a:off x="1910556" y="530225"/>
              <a:ext cx="255587" cy="115888"/>
            </a:xfrm>
            <a:custGeom>
              <a:avLst/>
              <a:gdLst>
                <a:gd name="T0" fmla="*/ 0 w 33"/>
                <a:gd name="T1" fmla="*/ 7 h 15"/>
                <a:gd name="T2" fmla="*/ 0 w 33"/>
                <a:gd name="T3" fmla="*/ 12 h 15"/>
                <a:gd name="T4" fmla="*/ 3 w 33"/>
                <a:gd name="T5" fmla="*/ 15 h 15"/>
                <a:gd name="T6" fmla="*/ 16 w 33"/>
                <a:gd name="T7" fmla="*/ 15 h 15"/>
                <a:gd name="T8" fmla="*/ 15 w 33"/>
                <a:gd name="T9" fmla="*/ 13 h 15"/>
                <a:gd name="T10" fmla="*/ 9 w 33"/>
                <a:gd name="T11" fmla="*/ 0 h 15"/>
                <a:gd name="T12" fmla="*/ 0 w 33"/>
                <a:gd name="T13" fmla="*/ 7 h 15"/>
                <a:gd name="T14" fmla="*/ 17 w 33"/>
                <a:gd name="T15" fmla="*/ 15 h 15"/>
                <a:gd name="T16" fmla="*/ 30 w 33"/>
                <a:gd name="T17" fmla="*/ 15 h 15"/>
                <a:gd name="T18" fmla="*/ 33 w 33"/>
                <a:gd name="T19" fmla="*/ 12 h 15"/>
                <a:gd name="T20" fmla="*/ 33 w 33"/>
                <a:gd name="T21" fmla="*/ 7 h 15"/>
                <a:gd name="T22" fmla="*/ 24 w 33"/>
                <a:gd name="T23" fmla="*/ 0 h 15"/>
                <a:gd name="T24" fmla="*/ 18 w 33"/>
                <a:gd name="T25" fmla="*/ 13 h 15"/>
                <a:gd name="T26" fmla="*/ 17 w 33"/>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5">
                  <a:moveTo>
                    <a:pt x="0" y="7"/>
                  </a:moveTo>
                  <a:cubicBezTo>
                    <a:pt x="0" y="9"/>
                    <a:pt x="0" y="10"/>
                    <a:pt x="0" y="12"/>
                  </a:cubicBezTo>
                  <a:cubicBezTo>
                    <a:pt x="0" y="13"/>
                    <a:pt x="1" y="15"/>
                    <a:pt x="3" y="15"/>
                  </a:cubicBezTo>
                  <a:cubicBezTo>
                    <a:pt x="16" y="15"/>
                    <a:pt x="16" y="15"/>
                    <a:pt x="16" y="15"/>
                  </a:cubicBezTo>
                  <a:cubicBezTo>
                    <a:pt x="15" y="13"/>
                    <a:pt x="15" y="13"/>
                    <a:pt x="15" y="13"/>
                  </a:cubicBezTo>
                  <a:cubicBezTo>
                    <a:pt x="12" y="8"/>
                    <a:pt x="11" y="6"/>
                    <a:pt x="9" y="0"/>
                  </a:cubicBezTo>
                  <a:cubicBezTo>
                    <a:pt x="4" y="1"/>
                    <a:pt x="0" y="3"/>
                    <a:pt x="0" y="7"/>
                  </a:cubicBezTo>
                  <a:close/>
                  <a:moveTo>
                    <a:pt x="17" y="15"/>
                  </a:moveTo>
                  <a:cubicBezTo>
                    <a:pt x="30" y="15"/>
                    <a:pt x="30" y="15"/>
                    <a:pt x="30" y="15"/>
                  </a:cubicBezTo>
                  <a:cubicBezTo>
                    <a:pt x="32" y="15"/>
                    <a:pt x="33" y="13"/>
                    <a:pt x="33" y="12"/>
                  </a:cubicBezTo>
                  <a:cubicBezTo>
                    <a:pt x="33" y="7"/>
                    <a:pt x="33" y="7"/>
                    <a:pt x="33" y="7"/>
                  </a:cubicBezTo>
                  <a:cubicBezTo>
                    <a:pt x="33" y="3"/>
                    <a:pt x="29" y="1"/>
                    <a:pt x="24" y="0"/>
                  </a:cubicBezTo>
                  <a:cubicBezTo>
                    <a:pt x="22" y="6"/>
                    <a:pt x="21" y="8"/>
                    <a:pt x="18" y="13"/>
                  </a:cubicBezTo>
                  <a:lnTo>
                    <a:pt x="17" y="15"/>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5" name="TextBox 40">
            <a:extLst>
              <a:ext uri="{FF2B5EF4-FFF2-40B4-BE49-F238E27FC236}">
                <a16:creationId xmlns:a16="http://schemas.microsoft.com/office/drawing/2014/main" xmlns="" id="{DA2A06B3-E404-414C-B456-932BAAEE3F1D}"/>
              </a:ext>
            </a:extLst>
          </p:cNvPr>
          <p:cNvSpPr txBox="1"/>
          <p:nvPr/>
        </p:nvSpPr>
        <p:spPr>
          <a:xfrm>
            <a:off x="3163270" y="2820062"/>
            <a:ext cx="7947690" cy="2661691"/>
          </a:xfrm>
          <a:prstGeom prst="rect">
            <a:avLst/>
          </a:prstGeom>
          <a:noFill/>
        </p:spPr>
        <p:txBody>
          <a:bodyPr wrap="square" rtlCol="0">
            <a:spAutoFit/>
          </a:bodyPr>
          <a:lstStyle/>
          <a:p>
            <a:pPr marL="285750" indent="-285750" algn="just" defTabSz="1218987">
              <a:lnSpc>
                <a:spcPct val="150000"/>
              </a:lnSpc>
              <a:buFont typeface="Wingdings" panose="05000000000000000000" pitchFamily="2" charset="2"/>
              <a:buChar char="l"/>
              <a:defRPr/>
            </a:pPr>
            <a:r>
              <a:rPr lang="zh-CN" altLang="en-US" sz="190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90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2013</a:t>
            </a:r>
            <a:r>
              <a:rPr lang="zh-CN" altLang="en-US" sz="1900" dirty="0">
                <a:solidFill>
                  <a:srgbClr val="44546A">
                    <a:lumMod val="50000"/>
                  </a:srgbClr>
                </a:solidFill>
                <a:latin typeface="微软雅黑" panose="020B0503020204020204" pitchFamily="34" charset="-122"/>
                <a:ea typeface="微软雅黑" panose="020B0503020204020204" pitchFamily="34" charset="-122"/>
                <a:sym typeface="微软雅黑" panose="020B0503020204020204" pitchFamily="34" charset="-122"/>
              </a:rPr>
              <a:t>年开始，中国凭借资金、实用技术和专业人才等方面的优势，与世界其他国家共建“一带一路”战略体系和机制，促进全球在基础设施、贸易投资、金融财经、人文社会等方面的互联互通，实现相互支持与相互促进的联动发展，更好地维护世界和平，促进世界的开放、创新、包容发展，加强文明对话，最终构建起人类命运共同体。这一进程开局良好，效果不错。  　　</a:t>
            </a:r>
          </a:p>
        </p:txBody>
      </p:sp>
      <p:grpSp>
        <p:nvGrpSpPr>
          <p:cNvPr id="46" name="组合 45">
            <a:extLst>
              <a:ext uri="{FF2B5EF4-FFF2-40B4-BE49-F238E27FC236}">
                <a16:creationId xmlns:a16="http://schemas.microsoft.com/office/drawing/2014/main" xmlns="" id="{2324FBE7-ECBA-4A16-8339-3F39E8494555}"/>
              </a:ext>
            </a:extLst>
          </p:cNvPr>
          <p:cNvGrpSpPr/>
          <p:nvPr/>
        </p:nvGrpSpPr>
        <p:grpSpPr>
          <a:xfrm>
            <a:off x="2821401" y="5361811"/>
            <a:ext cx="8289558" cy="361685"/>
            <a:chOff x="176531" y="3699063"/>
            <a:chExt cx="8289558" cy="361685"/>
          </a:xfrm>
        </p:grpSpPr>
        <p:grpSp>
          <p:nvGrpSpPr>
            <p:cNvPr id="47" name="组合 46">
              <a:extLst>
                <a:ext uri="{FF2B5EF4-FFF2-40B4-BE49-F238E27FC236}">
                  <a16:creationId xmlns:a16="http://schemas.microsoft.com/office/drawing/2014/main" xmlns="" id="{C9DB8402-3BEC-4B50-B147-24D092D9CB26}"/>
                </a:ext>
              </a:extLst>
            </p:cNvPr>
            <p:cNvGrpSpPr/>
            <p:nvPr/>
          </p:nvGrpSpPr>
          <p:grpSpPr>
            <a:xfrm>
              <a:off x="451223" y="3886762"/>
              <a:ext cx="8014866" cy="173986"/>
              <a:chOff x="1456841" y="4682325"/>
              <a:chExt cx="8014866" cy="173986"/>
            </a:xfrm>
          </p:grpSpPr>
          <p:cxnSp>
            <p:nvCxnSpPr>
              <p:cNvPr id="49" name="直接连接符 48">
                <a:extLst>
                  <a:ext uri="{FF2B5EF4-FFF2-40B4-BE49-F238E27FC236}">
                    <a16:creationId xmlns:a16="http://schemas.microsoft.com/office/drawing/2014/main" xmlns="" id="{4258B084-7406-4C34-A9E3-DCB0EEC18C06}"/>
                  </a:ext>
                </a:extLst>
              </p:cNvPr>
              <p:cNvCxnSpPr>
                <a:cxnSpLocks/>
                <a:endCxn id="50" idx="2"/>
              </p:cNvCxnSpPr>
              <p:nvPr/>
            </p:nvCxnSpPr>
            <p:spPr>
              <a:xfrm flipV="1">
                <a:off x="1456841" y="4769318"/>
                <a:ext cx="7840880" cy="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圆: 空心 54">
                <a:extLst>
                  <a:ext uri="{FF2B5EF4-FFF2-40B4-BE49-F238E27FC236}">
                    <a16:creationId xmlns:a16="http://schemas.microsoft.com/office/drawing/2014/main" xmlns="" id="{9EB657E4-5E38-4826-94A5-4616C026384E}"/>
                  </a:ext>
                </a:extLst>
              </p:cNvPr>
              <p:cNvSpPr/>
              <p:nvPr/>
            </p:nvSpPr>
            <p:spPr>
              <a:xfrm>
                <a:off x="9297721"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48" name="直接连接符 47">
              <a:extLst>
                <a:ext uri="{FF2B5EF4-FFF2-40B4-BE49-F238E27FC236}">
                  <a16:creationId xmlns:a16="http://schemas.microsoft.com/office/drawing/2014/main" xmlns="" id="{C421B249-2099-4E23-9A58-B404D3B377E6}"/>
                </a:ext>
              </a:extLst>
            </p:cNvPr>
            <p:cNvCxnSpPr/>
            <p:nvPr/>
          </p:nvCxnSpPr>
          <p:spPr>
            <a:xfrm>
              <a:off x="176531" y="3699063"/>
              <a:ext cx="274692" cy="2746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3106979" y="2316278"/>
            <a:ext cx="4852610" cy="492443"/>
          </a:xfrm>
          <a:prstGeom prst="rect">
            <a:avLst/>
          </a:prstGeom>
        </p:spPr>
        <p:txBody>
          <a:bodyPr wrap="none">
            <a:spAutoFit/>
          </a:bodyPr>
          <a:lstStyle/>
          <a:p>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借助“一带一路”战略主动开放</a:t>
            </a:r>
          </a:p>
        </p:txBody>
      </p:sp>
    </p:spTree>
    <p:extLst>
      <p:ext uri="{BB962C8B-B14F-4D97-AF65-F5344CB8AC3E}">
        <p14:creationId xmlns:p14="http://schemas.microsoft.com/office/powerpoint/2010/main" val="3431169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500" fill="hold"/>
                                        <p:tgtEl>
                                          <p:spTgt spid="51"/>
                                        </p:tgtEl>
                                        <p:attrNameLst>
                                          <p:attrName>ppt_w</p:attrName>
                                        </p:attrNameLst>
                                      </p:cBhvr>
                                      <p:tavLst>
                                        <p:tav tm="0">
                                          <p:val>
                                            <p:fltVal val="0"/>
                                          </p:val>
                                        </p:tav>
                                        <p:tav tm="100000">
                                          <p:val>
                                            <p:strVal val="#ppt_w"/>
                                          </p:val>
                                        </p:tav>
                                      </p:tavLst>
                                    </p:anim>
                                    <p:anim calcmode="lin" valueType="num">
                                      <p:cBhvr>
                                        <p:cTn id="19" dur="500" fill="hold"/>
                                        <p:tgtEl>
                                          <p:spTgt spid="51"/>
                                        </p:tgtEl>
                                        <p:attrNameLst>
                                          <p:attrName>ppt_h</p:attrName>
                                        </p:attrNameLst>
                                      </p:cBhvr>
                                      <p:tavLst>
                                        <p:tav tm="0">
                                          <p:val>
                                            <p:fltVal val="0"/>
                                          </p:val>
                                        </p:tav>
                                        <p:tav tm="100000">
                                          <p:val>
                                            <p:strVal val="#ppt_h"/>
                                          </p:val>
                                        </p:tav>
                                      </p:tavLst>
                                    </p:anim>
                                    <p:animEffect transition="in" filter="fade">
                                      <p:cBhvr>
                                        <p:cTn id="20" dur="500"/>
                                        <p:tgtEl>
                                          <p:spTgt spid="51"/>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45"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3AA6EB83-181F-4830-92D4-ADDFF7212F07}"/>
              </a:ext>
            </a:extLst>
          </p:cNvPr>
          <p:cNvPicPr>
            <a:picLocks noChangeAspect="1"/>
          </p:cNvPicPr>
          <p:nvPr/>
        </p:nvPicPr>
        <p:blipFill rotWithShape="1">
          <a:blip r:embed="rId2">
            <a:extLst>
              <a:ext uri="{28A0092B-C50C-407E-A947-70E740481C1C}">
                <a14:useLocalDpi xmlns:a14="http://schemas.microsoft.com/office/drawing/2010/main" val="0"/>
              </a:ext>
            </a:extLst>
          </a:blip>
          <a:srcRect l="3664" r="3856" b="8626"/>
          <a:stretch/>
        </p:blipFill>
        <p:spPr>
          <a:xfrm>
            <a:off x="0" y="4499429"/>
            <a:ext cx="12195004" cy="2358571"/>
          </a:xfrm>
          <a:prstGeom prst="rect">
            <a:avLst/>
          </a:prstGeom>
        </p:spPr>
      </p:pic>
      <p:grpSp>
        <p:nvGrpSpPr>
          <p:cNvPr id="17" name="组合 16">
            <a:extLst>
              <a:ext uri="{FF2B5EF4-FFF2-40B4-BE49-F238E27FC236}">
                <a16:creationId xmlns:a16="http://schemas.microsoft.com/office/drawing/2014/main" xmlns="" id="{10808601-10C2-4216-91EB-F29777EAD53F}"/>
              </a:ext>
            </a:extLst>
          </p:cNvPr>
          <p:cNvGrpSpPr/>
          <p:nvPr/>
        </p:nvGrpSpPr>
        <p:grpSpPr>
          <a:xfrm>
            <a:off x="4254830" y="1904999"/>
            <a:ext cx="3682340" cy="838800"/>
            <a:chOff x="3830928" y="2429384"/>
            <a:chExt cx="4065795" cy="891331"/>
          </a:xfrm>
        </p:grpSpPr>
        <p:grpSp>
          <p:nvGrpSpPr>
            <p:cNvPr id="18" name="组合 17">
              <a:extLst>
                <a:ext uri="{FF2B5EF4-FFF2-40B4-BE49-F238E27FC236}">
                  <a16:creationId xmlns:a16="http://schemas.microsoft.com/office/drawing/2014/main" xmlns="" id="{A98257C4-FF30-4508-B146-069F00F29768}"/>
                </a:ext>
              </a:extLst>
            </p:cNvPr>
            <p:cNvGrpSpPr/>
            <p:nvPr/>
          </p:nvGrpSpPr>
          <p:grpSpPr>
            <a:xfrm>
              <a:off x="3830928" y="2429384"/>
              <a:ext cx="1973016" cy="891331"/>
              <a:chOff x="1703471" y="5602900"/>
              <a:chExt cx="1890145" cy="789188"/>
            </a:xfrm>
          </p:grpSpPr>
          <p:grpSp>
            <p:nvGrpSpPr>
              <p:cNvPr id="31" name="组合 30">
                <a:extLst>
                  <a:ext uri="{FF2B5EF4-FFF2-40B4-BE49-F238E27FC236}">
                    <a16:creationId xmlns:a16="http://schemas.microsoft.com/office/drawing/2014/main" xmlns="" id="{F558D27C-8B9C-4B59-B3F6-02B749B41C9B}"/>
                  </a:ext>
                </a:extLst>
              </p:cNvPr>
              <p:cNvGrpSpPr/>
              <p:nvPr/>
            </p:nvGrpSpPr>
            <p:grpSpPr>
              <a:xfrm>
                <a:off x="1703471" y="5602900"/>
                <a:ext cx="887705" cy="789188"/>
                <a:chOff x="9417944" y="647972"/>
                <a:chExt cx="900000" cy="900000"/>
              </a:xfrm>
            </p:grpSpPr>
            <p:sp>
              <p:nvSpPr>
                <p:cNvPr id="36" name="矩形 35">
                  <a:extLst>
                    <a:ext uri="{FF2B5EF4-FFF2-40B4-BE49-F238E27FC236}">
                      <a16:creationId xmlns:a16="http://schemas.microsoft.com/office/drawing/2014/main" xmlns="" id="{98DE67A8-9863-45A4-8B29-6536DFD73692}"/>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7" name="直接连接符 36">
                  <a:extLst>
                    <a:ext uri="{FF2B5EF4-FFF2-40B4-BE49-F238E27FC236}">
                      <a16:creationId xmlns:a16="http://schemas.microsoft.com/office/drawing/2014/main" xmlns="" id="{7167CAAA-AEE8-47FD-9E4E-D197A1CD993F}"/>
                    </a:ext>
                  </a:extLst>
                </p:cNvPr>
                <p:cNvCxnSpPr>
                  <a:stCxn id="36" idx="0"/>
                  <a:endCxn id="36"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BE8D4B8-6601-419A-B909-A2D7B35224BD}"/>
                    </a:ext>
                  </a:extLst>
                </p:cNvPr>
                <p:cNvCxnSpPr>
                  <a:stCxn id="36" idx="1"/>
                  <a:endCxn id="36"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xmlns="" id="{A23EBCC4-7CF3-4549-A29B-08C78E03AD0A}"/>
                  </a:ext>
                </a:extLst>
              </p:cNvPr>
              <p:cNvGrpSpPr/>
              <p:nvPr/>
            </p:nvGrpSpPr>
            <p:grpSpPr>
              <a:xfrm>
                <a:off x="2705910" y="5602900"/>
                <a:ext cx="887706" cy="789188"/>
                <a:chOff x="9417944" y="647972"/>
                <a:chExt cx="900001" cy="900000"/>
              </a:xfrm>
            </p:grpSpPr>
            <p:sp>
              <p:nvSpPr>
                <p:cNvPr id="33" name="矩形 32">
                  <a:extLst>
                    <a:ext uri="{FF2B5EF4-FFF2-40B4-BE49-F238E27FC236}">
                      <a16:creationId xmlns:a16="http://schemas.microsoft.com/office/drawing/2014/main" xmlns="" id="{06D4A153-D4A0-4C92-8035-70C46B56F89E}"/>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4" name="直接连接符 33">
                  <a:extLst>
                    <a:ext uri="{FF2B5EF4-FFF2-40B4-BE49-F238E27FC236}">
                      <a16:creationId xmlns:a16="http://schemas.microsoft.com/office/drawing/2014/main" xmlns="" id="{16AC978C-129B-4346-BDDE-46F8D3ACDDD8}"/>
                    </a:ext>
                  </a:extLst>
                </p:cNvPr>
                <p:cNvCxnSpPr>
                  <a:stCxn id="33" idx="0"/>
                  <a:endCxn id="33"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EE37DE5-DD12-4D45-BE68-222CA6B04B53}"/>
                    </a:ext>
                  </a:extLst>
                </p:cNvPr>
                <p:cNvCxnSpPr>
                  <a:stCxn id="33" idx="1"/>
                  <a:endCxn id="33"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1E8A1796-FF8D-4FCC-9985-DA6A51389BEF}"/>
                </a:ext>
              </a:extLst>
            </p:cNvPr>
            <p:cNvGrpSpPr/>
            <p:nvPr/>
          </p:nvGrpSpPr>
          <p:grpSpPr>
            <a:xfrm>
              <a:off x="5923708" y="2429384"/>
              <a:ext cx="1973015" cy="891331"/>
              <a:chOff x="1703471" y="5602900"/>
              <a:chExt cx="1890144" cy="789188"/>
            </a:xfrm>
          </p:grpSpPr>
          <p:grpSp>
            <p:nvGrpSpPr>
              <p:cNvPr id="20" name="组合 19">
                <a:extLst>
                  <a:ext uri="{FF2B5EF4-FFF2-40B4-BE49-F238E27FC236}">
                    <a16:creationId xmlns:a16="http://schemas.microsoft.com/office/drawing/2014/main" xmlns="" id="{1C010FD0-4E3A-4082-BB51-731F159C4953}"/>
                  </a:ext>
                </a:extLst>
              </p:cNvPr>
              <p:cNvGrpSpPr/>
              <p:nvPr/>
            </p:nvGrpSpPr>
            <p:grpSpPr>
              <a:xfrm>
                <a:off x="1703471" y="5602900"/>
                <a:ext cx="887705" cy="789188"/>
                <a:chOff x="9417944" y="647972"/>
                <a:chExt cx="900000" cy="900000"/>
              </a:xfrm>
            </p:grpSpPr>
            <p:sp>
              <p:nvSpPr>
                <p:cNvPr id="28" name="矩形 27">
                  <a:extLst>
                    <a:ext uri="{FF2B5EF4-FFF2-40B4-BE49-F238E27FC236}">
                      <a16:creationId xmlns:a16="http://schemas.microsoft.com/office/drawing/2014/main" xmlns="" id="{1471BE5F-5464-4F2F-B60B-C3363FA01E17}"/>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a:extLst>
                    <a:ext uri="{FF2B5EF4-FFF2-40B4-BE49-F238E27FC236}">
                      <a16:creationId xmlns:a16="http://schemas.microsoft.com/office/drawing/2014/main" xmlns="" id="{6D5062CD-F635-4ECE-8DB4-C7DD24DD2D0A}"/>
                    </a:ext>
                  </a:extLst>
                </p:cNvPr>
                <p:cNvCxnSpPr>
                  <a:stCxn id="28" idx="0"/>
                  <a:endCxn id="28"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441C402-CC59-41DE-B013-463CB8CA3C38}"/>
                    </a:ext>
                  </a:extLst>
                </p:cNvPr>
                <p:cNvCxnSpPr>
                  <a:stCxn id="28" idx="1"/>
                  <a:endCxn id="28"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8216AAF-7F66-4E1E-BD35-7A4BA6410099}"/>
                  </a:ext>
                </a:extLst>
              </p:cNvPr>
              <p:cNvGrpSpPr/>
              <p:nvPr/>
            </p:nvGrpSpPr>
            <p:grpSpPr>
              <a:xfrm>
                <a:off x="2705909" y="5602900"/>
                <a:ext cx="887706" cy="789188"/>
                <a:chOff x="9417944" y="647972"/>
                <a:chExt cx="900001" cy="900000"/>
              </a:xfrm>
            </p:grpSpPr>
            <p:sp>
              <p:nvSpPr>
                <p:cNvPr id="22" name="矩形 21">
                  <a:extLst>
                    <a:ext uri="{FF2B5EF4-FFF2-40B4-BE49-F238E27FC236}">
                      <a16:creationId xmlns:a16="http://schemas.microsoft.com/office/drawing/2014/main" xmlns="" id="{9B9545CF-AAE8-4AFB-BBAE-B30DF1B9BE1B}"/>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xmlns="" id="{BB333467-10B6-462E-BF13-B558C0FDED8E}"/>
                    </a:ext>
                  </a:extLst>
                </p:cNvPr>
                <p:cNvCxnSpPr>
                  <a:stCxn id="22" idx="0"/>
                  <a:endCxn id="22"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799FFFC-7CF2-4D38-8CFB-352B79C234AB}"/>
                    </a:ext>
                  </a:extLst>
                </p:cNvPr>
                <p:cNvCxnSpPr>
                  <a:stCxn id="22" idx="1"/>
                  <a:endCxn id="22"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sp>
        <p:nvSpPr>
          <p:cNvPr id="39" name="文本框 38">
            <a:extLst>
              <a:ext uri="{FF2B5EF4-FFF2-40B4-BE49-F238E27FC236}">
                <a16:creationId xmlns:a16="http://schemas.microsoft.com/office/drawing/2014/main" xmlns="" id="{73F3D214-B28F-4227-B73F-82652B1CC8E6}"/>
              </a:ext>
            </a:extLst>
          </p:cNvPr>
          <p:cNvSpPr txBox="1"/>
          <p:nvPr/>
        </p:nvSpPr>
        <p:spPr bwMode="auto">
          <a:xfrm>
            <a:off x="4305300" y="1905000"/>
            <a:ext cx="3676650" cy="830997"/>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48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pic>
        <p:nvPicPr>
          <p:cNvPr id="43" name="图片 42">
            <a:extLst>
              <a:ext uri="{FF2B5EF4-FFF2-40B4-BE49-F238E27FC236}">
                <a16:creationId xmlns:a16="http://schemas.microsoft.com/office/drawing/2014/main" xmlns="" id="{6DAAC802-55EF-445F-8525-D0406AB4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65" y="499029"/>
            <a:ext cx="2207342" cy="1560993"/>
          </a:xfrm>
          <a:prstGeom prst="rect">
            <a:avLst/>
          </a:prstGeom>
        </p:spPr>
      </p:pic>
      <p:pic>
        <p:nvPicPr>
          <p:cNvPr id="44" name="图片 43">
            <a:extLst>
              <a:ext uri="{FF2B5EF4-FFF2-40B4-BE49-F238E27FC236}">
                <a16:creationId xmlns:a16="http://schemas.microsoft.com/office/drawing/2014/main" xmlns="" id="{A61EEF9A-E4C0-4908-9DAD-EC8D48AD05D4}"/>
              </a:ext>
            </a:extLst>
          </p:cNvPr>
          <p:cNvPicPr>
            <a:picLocks noChangeAspect="1"/>
          </p:cNvPicPr>
          <p:nvPr/>
        </p:nvPicPr>
        <p:blipFill>
          <a:blip r:embed="rId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45" name="文本框 44">
            <a:extLst>
              <a:ext uri="{FF2B5EF4-FFF2-40B4-BE49-F238E27FC236}">
                <a16:creationId xmlns:a16="http://schemas.microsoft.com/office/drawing/2014/main" xmlns="" id="{3BD086A8-C5D3-45E5-9327-7326F97A1DFC}"/>
              </a:ext>
            </a:extLst>
          </p:cNvPr>
          <p:cNvSpPr txBox="1"/>
          <p:nvPr/>
        </p:nvSpPr>
        <p:spPr bwMode="auto">
          <a:xfrm>
            <a:off x="1522222" y="3126848"/>
            <a:ext cx="9147556" cy="1107996"/>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a:defRPr/>
            </a:pPr>
            <a:r>
              <a:rPr lang="zh-CN" altLang="en-US" sz="66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改革开放的未来思考</a:t>
            </a:r>
          </a:p>
        </p:txBody>
      </p:sp>
    </p:spTree>
    <p:extLst>
      <p:ext uri="{BB962C8B-B14F-4D97-AF65-F5344CB8AC3E}">
        <p14:creationId xmlns:p14="http://schemas.microsoft.com/office/powerpoint/2010/main" val="413381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outVertical)">
                                      <p:cBhvr>
                                        <p:cTn id="11" dur="500"/>
                                        <p:tgtEl>
                                          <p:spTgt spid="39"/>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up)">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6014" y="1484231"/>
            <a:ext cx="992898" cy="992898"/>
            <a:chOff x="1480809" y="1848526"/>
            <a:chExt cx="992898" cy="992898"/>
          </a:xfrm>
        </p:grpSpPr>
        <p:sp>
          <p:nvSpPr>
            <p:cNvPr id="5" name="Aitds4-1">
              <a:extLst>
                <a:ext uri="{FF2B5EF4-FFF2-40B4-BE49-F238E27FC236}">
                  <a16:creationId xmlns:a16="http://schemas.microsoft.com/office/drawing/2014/main" xmlns="" id="{699F8673-AB39-4194-8CB0-41D697CB305F}"/>
                </a:ext>
              </a:extLst>
            </p:cNvPr>
            <p:cNvSpPr/>
            <p:nvPr/>
          </p:nvSpPr>
          <p:spPr>
            <a:xfrm flipH="1">
              <a:off x="1480809" y="1848526"/>
              <a:ext cx="992898" cy="992898"/>
            </a:xfrm>
            <a:prstGeom prst="arc">
              <a:avLst>
                <a:gd name="adj1" fmla="val 12927877"/>
                <a:gd name="adj2" fmla="val 868352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627590" y="2001665"/>
              <a:ext cx="787395" cy="707886"/>
            </a:xfrm>
            <a:prstGeom prst="rect">
              <a:avLst/>
            </a:prstGeom>
          </p:spPr>
          <p:txBody>
            <a:bodyPr wrap="none">
              <a:spAutoFit/>
            </a:bodyPr>
            <a:lstStyle/>
            <a:p>
              <a:r>
                <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lang="en-US" altLang="zh-CN"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 name="PA-0222">
            <a:extLst>
              <a:ext uri="{FF2B5EF4-FFF2-40B4-BE49-F238E27FC236}">
                <a16:creationId xmlns:a16="http://schemas.microsoft.com/office/drawing/2014/main" xmlns="" id="{FD1C2E52-23E4-476E-90C0-B1F545ED89C9}"/>
              </a:ext>
            </a:extLst>
          </p:cNvPr>
          <p:cNvGrpSpPr/>
          <p:nvPr>
            <p:custDataLst>
              <p:tags r:id="rId1"/>
            </p:custDataLst>
          </p:nvPr>
        </p:nvGrpSpPr>
        <p:grpSpPr>
          <a:xfrm>
            <a:off x="2035693" y="2256107"/>
            <a:ext cx="8969764" cy="274792"/>
            <a:chOff x="931381" y="1810171"/>
            <a:chExt cx="7659402" cy="211520"/>
          </a:xfrm>
        </p:grpSpPr>
        <p:cxnSp>
          <p:nvCxnSpPr>
            <p:cNvPr id="9" name="PA-直接连接符 4">
              <a:extLst>
                <a:ext uri="{FF2B5EF4-FFF2-40B4-BE49-F238E27FC236}">
                  <a16:creationId xmlns:a16="http://schemas.microsoft.com/office/drawing/2014/main" xmlns="" id="{3DC93CFB-993C-485E-BA67-FD54F2B2B95B}"/>
                </a:ext>
              </a:extLst>
            </p:cNvPr>
            <p:cNvCxnSpPr/>
            <p:nvPr>
              <p:custDataLst>
                <p:tags r:id="rId3"/>
              </p:custDataLst>
            </p:nvPr>
          </p:nvCxnSpPr>
          <p:spPr>
            <a:xfrm flipH="1">
              <a:off x="931381" y="1912510"/>
              <a:ext cx="6599026" cy="0"/>
            </a:xfrm>
            <a:prstGeom prst="line">
              <a:avLst/>
            </a:prstGeom>
            <a:noFill/>
            <a:ln w="57150" cap="flat" cmpd="sng" algn="ctr">
              <a:solidFill>
                <a:srgbClr val="B50000"/>
              </a:solidFill>
              <a:prstDash val="solid"/>
              <a:miter lim="800000"/>
            </a:ln>
            <a:effectLst/>
          </p:spPr>
        </p:cxnSp>
        <p:sp>
          <p:nvSpPr>
            <p:cNvPr id="10" name="PA-îṡlíďè">
              <a:extLst>
                <a:ext uri="{FF2B5EF4-FFF2-40B4-BE49-F238E27FC236}">
                  <a16:creationId xmlns:a16="http://schemas.microsoft.com/office/drawing/2014/main" xmlns="" id="{BC00C360-1398-471E-BC9C-6A831F8C9E66}"/>
                </a:ext>
              </a:extLst>
            </p:cNvPr>
            <p:cNvSpPr/>
            <p:nvPr>
              <p:custDataLst>
                <p:tags r:id="rId4"/>
              </p:custDataLst>
            </p:nvPr>
          </p:nvSpPr>
          <p:spPr>
            <a:xfrm rot="5400000" flipH="1">
              <a:off x="6608866" y="39774"/>
              <a:ext cx="211520" cy="3752314"/>
            </a:xfrm>
            <a:prstGeom prst="rect">
              <a:avLst/>
            </a:prstGeom>
            <a:solidFill>
              <a:srgbClr val="C00000"/>
            </a:solidFill>
            <a:ln w="12700">
              <a:noFill/>
              <a:miter lim="400000"/>
            </a:ln>
          </p:spPr>
          <p:txBody>
            <a:bodyPr wrap="square" lIns="29698" rIns="29698">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598"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PA-0223">
            <a:extLst>
              <a:ext uri="{FF2B5EF4-FFF2-40B4-BE49-F238E27FC236}">
                <a16:creationId xmlns:a16="http://schemas.microsoft.com/office/drawing/2014/main" xmlns="" id="{A465A7EA-9F1D-45B4-9473-2A4DADF918D9}"/>
              </a:ext>
            </a:extLst>
          </p:cNvPr>
          <p:cNvSpPr txBox="1">
            <a:spLocks/>
          </p:cNvSpPr>
          <p:nvPr>
            <p:custDataLst>
              <p:tags r:id="rId2"/>
            </p:custDataLst>
          </p:nvPr>
        </p:nvSpPr>
        <p:spPr>
          <a:xfrm>
            <a:off x="2135650" y="1620931"/>
            <a:ext cx="8869808" cy="79206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ct val="0"/>
              </a:spcBef>
              <a:buNone/>
            </a:pPr>
            <a:r>
              <a:rPr lang="zh-CN" altLang="en-US"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中国要向国人、世界表明改革开放的坚定意志决心</a:t>
            </a:r>
            <a:endParaRPr lang="en-US" altLang="zh-CN"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Aitds4">
            <a:extLst>
              <a:ext uri="{FF2B5EF4-FFF2-40B4-BE49-F238E27FC236}">
                <a16:creationId xmlns:a16="http://schemas.microsoft.com/office/drawing/2014/main" xmlns="" id="{06101B0E-71E6-4CB2-B35F-50DB4EED1891}"/>
              </a:ext>
            </a:extLst>
          </p:cNvPr>
          <p:cNvSpPr txBox="1"/>
          <p:nvPr/>
        </p:nvSpPr>
        <p:spPr>
          <a:xfrm>
            <a:off x="1961477" y="2619983"/>
            <a:ext cx="8946007" cy="764354"/>
          </a:xfrm>
          <a:prstGeom prst="rect">
            <a:avLst/>
          </a:prstGeom>
          <a:noFill/>
        </p:spPr>
        <p:txBody>
          <a:bodyPr wrap="square" lIns="91422" tIns="45709" rIns="91422" bIns="45709" rtlCol="0">
            <a:spAutoFit/>
          </a:bodyPr>
          <a:lstStyle/>
          <a:p>
            <a:pPr lvl="0" indent="457200" algn="just">
              <a:lnSpc>
                <a:spcPct val="120000"/>
              </a:lnSpc>
              <a:defRPr/>
            </a:pPr>
            <a:r>
              <a:rPr lang="zh-CN" altLang="en-US" sz="1900" dirty="0">
                <a:latin typeface="微软雅黑" panose="020B0503020204020204" pitchFamily="34" charset="-122"/>
                <a:ea typeface="微软雅黑" panose="020B0503020204020204" pitchFamily="34" charset="-122"/>
                <a:sym typeface="微软雅黑" panose="020B0503020204020204" pitchFamily="34" charset="-122"/>
              </a:rPr>
              <a:t>中国已不再是近代史上唯唯诺诺、受人摆布的“东亚病夫”，已然是巨型世界发展中大国。我们有理由自豪和骄傲，但也更要有相应的底气和行动。</a:t>
            </a:r>
          </a:p>
        </p:txBody>
      </p:sp>
      <p:grpSp>
        <p:nvGrpSpPr>
          <p:cNvPr id="13" name="组合 12">
            <a:extLst>
              <a:ext uri="{FF2B5EF4-FFF2-40B4-BE49-F238E27FC236}">
                <a16:creationId xmlns:a16="http://schemas.microsoft.com/office/drawing/2014/main" xmlns="" id="{B0A66D68-6698-4A3D-BC82-7AF0EA2837CB}"/>
              </a:ext>
            </a:extLst>
          </p:cNvPr>
          <p:cNvGrpSpPr/>
          <p:nvPr/>
        </p:nvGrpSpPr>
        <p:grpSpPr>
          <a:xfrm>
            <a:off x="1961477" y="3919859"/>
            <a:ext cx="2501046" cy="369324"/>
            <a:chOff x="-1242360" y="2455854"/>
            <a:chExt cx="1090810" cy="2022317"/>
          </a:xfrm>
        </p:grpSpPr>
        <p:sp>
          <p:nvSpPr>
            <p:cNvPr id="14" name="Rectangle 11">
              <a:extLst>
                <a:ext uri="{FF2B5EF4-FFF2-40B4-BE49-F238E27FC236}">
                  <a16:creationId xmlns:a16="http://schemas.microsoft.com/office/drawing/2014/main" xmlns="" id="{572B9D5B-622A-4F57-A772-A5BABDA39D24}"/>
                </a:ext>
              </a:extLst>
            </p:cNvPr>
            <p:cNvSpPr>
              <a:spLocks noChangeArrowheads="1"/>
            </p:cNvSpPr>
            <p:nvPr/>
          </p:nvSpPr>
          <p:spPr bwMode="auto">
            <a:xfrm>
              <a:off x="-1242360" y="2471581"/>
              <a:ext cx="1090810" cy="880381"/>
            </a:xfrm>
            <a:prstGeom prst="roundRect">
              <a:avLst>
                <a:gd name="adj" fmla="val 5000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itchFamily="34" charset="0"/>
                <a:sym typeface="微软雅黑" panose="020B0503020204020204" pitchFamily="34" charset="-122"/>
              </a:endParaRPr>
            </a:p>
          </p:txBody>
        </p:sp>
        <p:sp>
          <p:nvSpPr>
            <p:cNvPr id="15" name="矩形 38">
              <a:extLst>
                <a:ext uri="{FF2B5EF4-FFF2-40B4-BE49-F238E27FC236}">
                  <a16:creationId xmlns:a16="http://schemas.microsoft.com/office/drawing/2014/main" xmlns="" id="{E0DB0E74-70EF-4CDB-84BC-2792AE7935D0}"/>
                </a:ext>
              </a:extLst>
            </p:cNvPr>
            <p:cNvSpPr>
              <a:spLocks noChangeArrowheads="1"/>
            </p:cNvSpPr>
            <p:nvPr/>
          </p:nvSpPr>
          <p:spPr bwMode="auto">
            <a:xfrm>
              <a:off x="-742532" y="2455854"/>
              <a:ext cx="80561" cy="20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endParaRPr kumimoji="0" lang="en-US"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矩形 15">
            <a:extLst>
              <a:ext uri="{FF2B5EF4-FFF2-40B4-BE49-F238E27FC236}">
                <a16:creationId xmlns:a16="http://schemas.microsoft.com/office/drawing/2014/main" xmlns="" id="{13237D95-0393-4EC2-9485-D54164562501}"/>
              </a:ext>
            </a:extLst>
          </p:cNvPr>
          <p:cNvSpPr/>
          <p:nvPr/>
        </p:nvSpPr>
        <p:spPr>
          <a:xfrm>
            <a:off x="2540060" y="3345525"/>
            <a:ext cx="1338828" cy="553998"/>
          </a:xfrm>
          <a:prstGeom prst="rect">
            <a:avLst/>
          </a:prstGeom>
        </p:spPr>
        <p:txBody>
          <a:bodyPr wrap="none">
            <a:spAutoFit/>
          </a:bodyPr>
          <a:lstStyle/>
          <a:p>
            <a:r>
              <a:rPr lang="zh-CN" altLang="en-US"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a:t>
            </a:r>
          </a:p>
        </p:txBody>
      </p:sp>
      <p:sp>
        <p:nvSpPr>
          <p:cNvPr id="17" name="矩形 16">
            <a:extLst>
              <a:ext uri="{FF2B5EF4-FFF2-40B4-BE49-F238E27FC236}">
                <a16:creationId xmlns:a16="http://schemas.microsoft.com/office/drawing/2014/main" xmlns="" id="{C5FF24E5-9815-4581-B703-6EFA396CE27D}"/>
              </a:ext>
            </a:extLst>
          </p:cNvPr>
          <p:cNvSpPr/>
          <p:nvPr/>
        </p:nvSpPr>
        <p:spPr>
          <a:xfrm>
            <a:off x="2156164" y="4160743"/>
            <a:ext cx="8849293" cy="722601"/>
          </a:xfrm>
          <a:prstGeom prst="rect">
            <a:avLst/>
          </a:prstGeom>
        </p:spPr>
        <p:txBody>
          <a:bodyPr wrap="square" lIns="105571" tIns="52784" rIns="105571" bIns="52784">
            <a:spAutoFit/>
          </a:bodyPr>
          <a:lstStyle/>
          <a:p>
            <a:pPr lvl="0" algn="just">
              <a:lnSpc>
                <a:spcPts val="2500"/>
              </a:lnSpc>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进一步大幅度放宽市场准入，创造出更有吸引力的投资环境，不断加强对知识产权的保护力度，主动增加并扩大进口渠道与途径。</a:t>
            </a:r>
          </a:p>
        </p:txBody>
      </p:sp>
      <p:grpSp>
        <p:nvGrpSpPr>
          <p:cNvPr id="18" name="组合 17">
            <a:extLst>
              <a:ext uri="{FF2B5EF4-FFF2-40B4-BE49-F238E27FC236}">
                <a16:creationId xmlns:a16="http://schemas.microsoft.com/office/drawing/2014/main" xmlns="" id="{B0A66D68-6698-4A3D-BC82-7AF0EA2837CB}"/>
              </a:ext>
            </a:extLst>
          </p:cNvPr>
          <p:cNvGrpSpPr/>
          <p:nvPr/>
        </p:nvGrpSpPr>
        <p:grpSpPr>
          <a:xfrm>
            <a:off x="1961477" y="5377759"/>
            <a:ext cx="2501046" cy="369324"/>
            <a:chOff x="-1242360" y="2455854"/>
            <a:chExt cx="1090810" cy="2022317"/>
          </a:xfrm>
        </p:grpSpPr>
        <p:sp>
          <p:nvSpPr>
            <p:cNvPr id="19" name="Rectangle 11">
              <a:extLst>
                <a:ext uri="{FF2B5EF4-FFF2-40B4-BE49-F238E27FC236}">
                  <a16:creationId xmlns:a16="http://schemas.microsoft.com/office/drawing/2014/main" xmlns="" id="{572B9D5B-622A-4F57-A772-A5BABDA39D24}"/>
                </a:ext>
              </a:extLst>
            </p:cNvPr>
            <p:cNvSpPr>
              <a:spLocks noChangeArrowheads="1"/>
            </p:cNvSpPr>
            <p:nvPr/>
          </p:nvSpPr>
          <p:spPr bwMode="auto">
            <a:xfrm>
              <a:off x="-1242360" y="2471581"/>
              <a:ext cx="1090810" cy="880381"/>
            </a:xfrm>
            <a:prstGeom prst="roundRect">
              <a:avLst>
                <a:gd name="adj" fmla="val 5000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itchFamily="34" charset="0"/>
                <a:sym typeface="微软雅黑" panose="020B0503020204020204" pitchFamily="34" charset="-122"/>
              </a:endParaRPr>
            </a:p>
          </p:txBody>
        </p:sp>
        <p:sp>
          <p:nvSpPr>
            <p:cNvPr id="20" name="矩形 38">
              <a:extLst>
                <a:ext uri="{FF2B5EF4-FFF2-40B4-BE49-F238E27FC236}">
                  <a16:creationId xmlns:a16="http://schemas.microsoft.com/office/drawing/2014/main" xmlns="" id="{E0DB0E74-70EF-4CDB-84BC-2792AE7935D0}"/>
                </a:ext>
              </a:extLst>
            </p:cNvPr>
            <p:cNvSpPr>
              <a:spLocks noChangeArrowheads="1"/>
            </p:cNvSpPr>
            <p:nvPr/>
          </p:nvSpPr>
          <p:spPr bwMode="auto">
            <a:xfrm>
              <a:off x="-742532" y="2455854"/>
              <a:ext cx="80561" cy="20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endParaRPr kumimoji="0" lang="en-US"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矩形 20">
            <a:extLst>
              <a:ext uri="{FF2B5EF4-FFF2-40B4-BE49-F238E27FC236}">
                <a16:creationId xmlns:a16="http://schemas.microsoft.com/office/drawing/2014/main" xmlns="" id="{13237D95-0393-4EC2-9485-D54164562501}"/>
              </a:ext>
            </a:extLst>
          </p:cNvPr>
          <p:cNvSpPr/>
          <p:nvPr/>
        </p:nvSpPr>
        <p:spPr>
          <a:xfrm>
            <a:off x="2540060" y="4836083"/>
            <a:ext cx="1338828" cy="553998"/>
          </a:xfrm>
          <a:prstGeom prst="rect">
            <a:avLst/>
          </a:prstGeom>
        </p:spPr>
        <p:txBody>
          <a:bodyPr wrap="none">
            <a:spAutoFit/>
          </a:bodyPr>
          <a:lstStyle/>
          <a:p>
            <a:r>
              <a:rPr lang="zh-CN" altLang="en-US"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a:t>
            </a:r>
          </a:p>
        </p:txBody>
      </p:sp>
      <p:sp>
        <p:nvSpPr>
          <p:cNvPr id="22" name="矩形 21">
            <a:extLst>
              <a:ext uri="{FF2B5EF4-FFF2-40B4-BE49-F238E27FC236}">
                <a16:creationId xmlns:a16="http://schemas.microsoft.com/office/drawing/2014/main" xmlns="" id="{C5FF24E5-9815-4581-B703-6EFA396CE27D}"/>
              </a:ext>
            </a:extLst>
          </p:cNvPr>
          <p:cNvSpPr/>
          <p:nvPr/>
        </p:nvSpPr>
        <p:spPr>
          <a:xfrm>
            <a:off x="2156164" y="5618643"/>
            <a:ext cx="8849293" cy="722601"/>
          </a:xfrm>
          <a:prstGeom prst="rect">
            <a:avLst/>
          </a:prstGeom>
        </p:spPr>
        <p:txBody>
          <a:bodyPr wrap="square" lIns="105571" tIns="52784" rIns="105571" bIns="52784">
            <a:spAutoFit/>
          </a:bodyPr>
          <a:lstStyle/>
          <a:p>
            <a:pPr lvl="0" algn="just">
              <a:lnSpc>
                <a:spcPts val="2500"/>
              </a:lnSpc>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以实际行动打开全新升级的对外开放格局，用高度的民族自信推动经济全球化并造福世界各国人民。  　　</a:t>
            </a:r>
          </a:p>
        </p:txBody>
      </p:sp>
    </p:spTree>
    <p:extLst>
      <p:ext uri="{BB962C8B-B14F-4D97-AF65-F5344CB8AC3E}">
        <p14:creationId xmlns:p14="http://schemas.microsoft.com/office/powerpoint/2010/main" val="17276233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200"/>
                                        <p:tgtEl>
                                          <p:spTgt spid="12"/>
                                        </p:tgtEl>
                                      </p:cBhvr>
                                    </p:animEffect>
                                  </p:childTnLst>
                                </p:cTn>
                              </p:par>
                            </p:childTnLst>
                          </p:cTn>
                        </p:par>
                        <p:par>
                          <p:cTn id="21" fill="hold">
                            <p:stCondLst>
                              <p:cond delay="454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 presetClass="entr" presetSubtype="2" accel="43333" decel="56667"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300" fill="hold"/>
                                        <p:tgtEl>
                                          <p:spTgt spid="13"/>
                                        </p:tgtEl>
                                        <p:attrNameLst>
                                          <p:attrName>ppt_x</p:attrName>
                                        </p:attrNameLst>
                                      </p:cBhvr>
                                      <p:tavLst>
                                        <p:tav tm="0">
                                          <p:val>
                                            <p:strVal val="1+#ppt_w/2"/>
                                          </p:val>
                                        </p:tav>
                                        <p:tav tm="100000">
                                          <p:val>
                                            <p:strVal val="#ppt_x"/>
                                          </p:val>
                                        </p:tav>
                                      </p:tavLst>
                                    </p:anim>
                                    <p:anim calcmode="lin" valueType="num">
                                      <p:cBhvr additive="base">
                                        <p:cTn id="28" dur="3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40"/>
                            </p:stCondLst>
                            <p:childTnLst>
                              <p:par>
                                <p:cTn id="30" presetID="22" presetClass="entr" presetSubtype="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554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 presetClass="entr" presetSubtype="2" accel="43333" decel="56667"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300" fill="hold"/>
                                        <p:tgtEl>
                                          <p:spTgt spid="18"/>
                                        </p:tgtEl>
                                        <p:attrNameLst>
                                          <p:attrName>ppt_x</p:attrName>
                                        </p:attrNameLst>
                                      </p:cBhvr>
                                      <p:tavLst>
                                        <p:tav tm="0">
                                          <p:val>
                                            <p:strVal val="1+#ppt_w/2"/>
                                          </p:val>
                                        </p:tav>
                                        <p:tav tm="100000">
                                          <p:val>
                                            <p:strVal val="#ppt_x"/>
                                          </p:val>
                                        </p:tav>
                                      </p:tavLst>
                                    </p:anim>
                                    <p:anim calcmode="lin" valueType="num">
                                      <p:cBhvr additive="base">
                                        <p:cTn id="40" dur="3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6040"/>
                            </p:stCondLst>
                            <p:childTnLst>
                              <p:par>
                                <p:cTn id="42" presetID="22" presetClass="entr" presetSubtype="1"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4" y="1484231"/>
            <a:ext cx="992898" cy="992898"/>
            <a:chOff x="1480809" y="1848526"/>
            <a:chExt cx="992898" cy="992898"/>
          </a:xfrm>
        </p:grpSpPr>
        <p:sp>
          <p:nvSpPr>
            <p:cNvPr id="3" name="Aitds4-1">
              <a:extLst>
                <a:ext uri="{FF2B5EF4-FFF2-40B4-BE49-F238E27FC236}">
                  <a16:creationId xmlns:a16="http://schemas.microsoft.com/office/drawing/2014/main" xmlns="" id="{699F8673-AB39-4194-8CB0-41D697CB305F}"/>
                </a:ext>
              </a:extLst>
            </p:cNvPr>
            <p:cNvSpPr/>
            <p:nvPr/>
          </p:nvSpPr>
          <p:spPr>
            <a:xfrm flipH="1">
              <a:off x="1480809" y="1848526"/>
              <a:ext cx="992898" cy="992898"/>
            </a:xfrm>
            <a:prstGeom prst="arc">
              <a:avLst>
                <a:gd name="adj1" fmla="val 12927877"/>
                <a:gd name="adj2" fmla="val 868352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1627590" y="2001665"/>
              <a:ext cx="787395" cy="707886"/>
            </a:xfrm>
            <a:prstGeom prst="rect">
              <a:avLst/>
            </a:prstGeom>
          </p:spPr>
          <p:txBody>
            <a:bodyPr wrap="none">
              <a:spAutoFit/>
            </a:bodyPr>
            <a:lstStyle/>
            <a:p>
              <a:r>
                <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lang="en-US" altLang="zh-CN"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PA-0222">
            <a:extLst>
              <a:ext uri="{FF2B5EF4-FFF2-40B4-BE49-F238E27FC236}">
                <a16:creationId xmlns:a16="http://schemas.microsoft.com/office/drawing/2014/main" xmlns="" id="{FD1C2E52-23E4-476E-90C0-B1F545ED89C9}"/>
              </a:ext>
            </a:extLst>
          </p:cNvPr>
          <p:cNvGrpSpPr/>
          <p:nvPr>
            <p:custDataLst>
              <p:tags r:id="rId1"/>
            </p:custDataLst>
          </p:nvPr>
        </p:nvGrpSpPr>
        <p:grpSpPr>
          <a:xfrm>
            <a:off x="2035693" y="2256107"/>
            <a:ext cx="8969764" cy="274792"/>
            <a:chOff x="931381" y="1810171"/>
            <a:chExt cx="7659402" cy="211520"/>
          </a:xfrm>
        </p:grpSpPr>
        <p:cxnSp>
          <p:nvCxnSpPr>
            <p:cNvPr id="6" name="PA-直接连接符 4">
              <a:extLst>
                <a:ext uri="{FF2B5EF4-FFF2-40B4-BE49-F238E27FC236}">
                  <a16:creationId xmlns:a16="http://schemas.microsoft.com/office/drawing/2014/main" xmlns="" id="{3DC93CFB-993C-485E-BA67-FD54F2B2B95B}"/>
                </a:ext>
              </a:extLst>
            </p:cNvPr>
            <p:cNvCxnSpPr/>
            <p:nvPr>
              <p:custDataLst>
                <p:tags r:id="rId3"/>
              </p:custDataLst>
            </p:nvPr>
          </p:nvCxnSpPr>
          <p:spPr>
            <a:xfrm flipH="1">
              <a:off x="931381" y="1912510"/>
              <a:ext cx="6599026" cy="0"/>
            </a:xfrm>
            <a:prstGeom prst="line">
              <a:avLst/>
            </a:prstGeom>
            <a:noFill/>
            <a:ln w="57150" cap="flat" cmpd="sng" algn="ctr">
              <a:solidFill>
                <a:srgbClr val="B50000"/>
              </a:solidFill>
              <a:prstDash val="solid"/>
              <a:miter lim="800000"/>
            </a:ln>
            <a:effectLst/>
          </p:spPr>
        </p:cxnSp>
        <p:sp>
          <p:nvSpPr>
            <p:cNvPr id="7" name="PA-îṡlíďè">
              <a:extLst>
                <a:ext uri="{FF2B5EF4-FFF2-40B4-BE49-F238E27FC236}">
                  <a16:creationId xmlns:a16="http://schemas.microsoft.com/office/drawing/2014/main" xmlns="" id="{BC00C360-1398-471E-BC9C-6A831F8C9E66}"/>
                </a:ext>
              </a:extLst>
            </p:cNvPr>
            <p:cNvSpPr/>
            <p:nvPr>
              <p:custDataLst>
                <p:tags r:id="rId4"/>
              </p:custDataLst>
            </p:nvPr>
          </p:nvSpPr>
          <p:spPr>
            <a:xfrm rot="5400000" flipH="1">
              <a:off x="6608866" y="39774"/>
              <a:ext cx="211520" cy="3752314"/>
            </a:xfrm>
            <a:prstGeom prst="rect">
              <a:avLst/>
            </a:prstGeom>
            <a:solidFill>
              <a:srgbClr val="C00000"/>
            </a:solidFill>
            <a:ln w="12700">
              <a:noFill/>
              <a:miter lim="400000"/>
            </a:ln>
          </p:spPr>
          <p:txBody>
            <a:bodyPr wrap="square" lIns="29698" rIns="29698">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598"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PA-0223">
            <a:extLst>
              <a:ext uri="{FF2B5EF4-FFF2-40B4-BE49-F238E27FC236}">
                <a16:creationId xmlns:a16="http://schemas.microsoft.com/office/drawing/2014/main" xmlns="" id="{A465A7EA-9F1D-45B4-9473-2A4DADF918D9}"/>
              </a:ext>
            </a:extLst>
          </p:cNvPr>
          <p:cNvSpPr txBox="1">
            <a:spLocks/>
          </p:cNvSpPr>
          <p:nvPr>
            <p:custDataLst>
              <p:tags r:id="rId2"/>
            </p:custDataLst>
          </p:nvPr>
        </p:nvSpPr>
        <p:spPr>
          <a:xfrm>
            <a:off x="2026793" y="1631817"/>
            <a:ext cx="9599150" cy="79206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ct val="0"/>
              </a:spcBef>
              <a:buNone/>
            </a:pPr>
            <a:r>
              <a:rPr lang="zh-CN" altLang="en-US" sz="27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中国要通过新一轮扩大开放来为全球经济化树立“中国榜样”</a:t>
            </a:r>
            <a:endParaRPr lang="en-US" altLang="zh-CN" sz="27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Aitds4">
            <a:extLst>
              <a:ext uri="{FF2B5EF4-FFF2-40B4-BE49-F238E27FC236}">
                <a16:creationId xmlns:a16="http://schemas.microsoft.com/office/drawing/2014/main" xmlns="" id="{06101B0E-71E6-4CB2-B35F-50DB4EED1891}"/>
              </a:ext>
            </a:extLst>
          </p:cNvPr>
          <p:cNvSpPr txBox="1"/>
          <p:nvPr/>
        </p:nvSpPr>
        <p:spPr>
          <a:xfrm>
            <a:off x="1961477" y="2619983"/>
            <a:ext cx="8946007" cy="764354"/>
          </a:xfrm>
          <a:prstGeom prst="rect">
            <a:avLst/>
          </a:prstGeom>
          <a:noFill/>
        </p:spPr>
        <p:txBody>
          <a:bodyPr wrap="square" lIns="91422" tIns="45709" rIns="91422" bIns="45709" rtlCol="0">
            <a:spAutoFit/>
          </a:bodyPr>
          <a:lstStyle/>
          <a:p>
            <a:pPr lvl="0" indent="457200" algn="just">
              <a:lnSpc>
                <a:spcPct val="120000"/>
              </a:lnSpc>
              <a:defRPr/>
            </a:pPr>
            <a:r>
              <a:rPr lang="zh-CN" altLang="en-US" sz="1900" dirty="0">
                <a:latin typeface="微软雅黑" panose="020B0503020204020204" pitchFamily="34" charset="-122"/>
                <a:ea typeface="微软雅黑" panose="020B0503020204020204" pitchFamily="34" charset="-122"/>
                <a:sym typeface="微软雅黑" panose="020B0503020204020204" pitchFamily="34" charset="-122"/>
              </a:rPr>
              <a:t>面临世界保护主义“逆流”冲击和封锁，全球经济化和自由贸易亟需国际社会共同坚守。对此，中国要采取高效手段和措施，创造更加开放的条件。</a:t>
            </a:r>
          </a:p>
        </p:txBody>
      </p:sp>
      <p:grpSp>
        <p:nvGrpSpPr>
          <p:cNvPr id="10"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1121125" y="3485895"/>
            <a:ext cx="840352" cy="784878"/>
            <a:chOff x="3500" y="1216"/>
            <a:chExt cx="1939" cy="1811"/>
          </a:xfrm>
        </p:grpSpPr>
        <p:sp>
          <p:nvSpPr>
            <p:cNvPr id="11"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Aitds3">
            <a:extLst>
              <a:ext uri="{FF2B5EF4-FFF2-40B4-BE49-F238E27FC236}">
                <a16:creationId xmlns:a16="http://schemas.microsoft.com/office/drawing/2014/main" xmlns="" id="{F3744F8C-0B36-4CFA-90A4-68347AA39EE4}"/>
              </a:ext>
            </a:extLst>
          </p:cNvPr>
          <p:cNvSpPr/>
          <p:nvPr/>
        </p:nvSpPr>
        <p:spPr>
          <a:xfrm>
            <a:off x="1945693" y="3474220"/>
            <a:ext cx="8977573" cy="853567"/>
          </a:xfrm>
          <a:prstGeom prst="rect">
            <a:avLst/>
          </a:prstGeom>
        </p:spPr>
        <p:txBody>
          <a:bodyPr wrap="square">
            <a:spAutoFit/>
          </a:bodyPr>
          <a:lstStyle/>
          <a:p>
            <a:pPr algn="just">
              <a:lnSpc>
                <a:spcPct val="130000"/>
              </a:lnSpc>
            </a:pP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正如习近平总书记所指出的，在实施扩大开放重大举措时，要秉持“宜早不宜迟，宜快不宜慢”的精神尽快落实。</a:t>
            </a:r>
          </a:p>
        </p:txBody>
      </p:sp>
      <p:grpSp>
        <p:nvGrpSpPr>
          <p:cNvPr id="17" name="Aitds3">
            <a:extLst>
              <a:ext uri="{FF2B5EF4-FFF2-40B4-BE49-F238E27FC236}">
                <a16:creationId xmlns:a16="http://schemas.microsoft.com/office/drawing/2014/main" xmlns="" id="{F034F4E4-B10A-4583-A890-450D7F438F69}"/>
              </a:ext>
            </a:extLst>
          </p:cNvPr>
          <p:cNvGrpSpPr/>
          <p:nvPr/>
        </p:nvGrpSpPr>
        <p:grpSpPr>
          <a:xfrm>
            <a:off x="1176600" y="4721275"/>
            <a:ext cx="501650" cy="330200"/>
            <a:chOff x="2762976" y="2497837"/>
            <a:chExt cx="501650" cy="330200"/>
          </a:xfrm>
        </p:grpSpPr>
        <p:sp>
          <p:nvSpPr>
            <p:cNvPr id="18"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21" name="Aitds4">
            <a:extLst>
              <a:ext uri="{FF2B5EF4-FFF2-40B4-BE49-F238E27FC236}">
                <a16:creationId xmlns:a16="http://schemas.microsoft.com/office/drawing/2014/main" xmlns="" id="{228B9CA2-0982-4162-80F7-74E744395734}"/>
              </a:ext>
            </a:extLst>
          </p:cNvPr>
          <p:cNvGrpSpPr>
            <a:grpSpLocks/>
          </p:cNvGrpSpPr>
          <p:nvPr/>
        </p:nvGrpSpPr>
        <p:grpSpPr bwMode="auto">
          <a:xfrm>
            <a:off x="1684600" y="4607950"/>
            <a:ext cx="7025054" cy="1433621"/>
            <a:chOff x="0" y="190604"/>
            <a:chExt cx="7022863" cy="1431994"/>
          </a:xfrm>
        </p:grpSpPr>
        <p:sp>
          <p:nvSpPr>
            <p:cNvPr id="22"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5" y="190604"/>
              <a:ext cx="6941478" cy="1431994"/>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24" name="Aitds3">
            <a:extLst>
              <a:ext uri="{FF2B5EF4-FFF2-40B4-BE49-F238E27FC236}">
                <a16:creationId xmlns:a16="http://schemas.microsoft.com/office/drawing/2014/main" xmlns="" id="{F3744F8C-0B36-4CFA-90A4-68347AA39EE4}"/>
              </a:ext>
            </a:extLst>
          </p:cNvPr>
          <p:cNvSpPr/>
          <p:nvPr/>
        </p:nvSpPr>
        <p:spPr>
          <a:xfrm>
            <a:off x="1849707" y="4681021"/>
            <a:ext cx="6849062" cy="1185133"/>
          </a:xfrm>
          <a:prstGeom prst="rect">
            <a:avLst/>
          </a:prstGeom>
        </p:spPr>
        <p:txBody>
          <a:bodyPr wrap="square">
            <a:spAutoFit/>
          </a:bodyPr>
          <a:lstStyle/>
          <a:p>
            <a:pPr algn="just">
              <a:lnSpc>
                <a:spcPct val="130000"/>
              </a:lnSpc>
            </a:pPr>
            <a:r>
              <a:rPr lang="zh-CN" altLang="en-US" sz="1900" dirty="0">
                <a:latin typeface="微软雅黑" panose="020B0503020204020204" pitchFamily="34" charset="-122"/>
                <a:ea typeface="微软雅黑" panose="020B0503020204020204" pitchFamily="34" charset="-122"/>
                <a:cs typeface="+mn-ea"/>
                <a:sym typeface="微软雅黑" panose="020B0503020204020204" pitchFamily="34" charset="-122"/>
              </a:rPr>
              <a:t>扩大开放的举措都由中国自主决定，绝不能受第三方因素影响。那么，中国务必要尽快使开放政策“落地开花”，为世界各国升级开放“打样儿”。  　　</a:t>
            </a:r>
          </a:p>
        </p:txBody>
      </p:sp>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flipH="1">
            <a:off x="8695783" y="3569109"/>
            <a:ext cx="2949256" cy="2949256"/>
          </a:xfrm>
          <a:prstGeom prst="rect">
            <a:avLst/>
          </a:prstGeom>
        </p:spPr>
      </p:pic>
    </p:spTree>
    <p:extLst>
      <p:ext uri="{BB962C8B-B14F-4D97-AF65-F5344CB8AC3E}">
        <p14:creationId xmlns:p14="http://schemas.microsoft.com/office/powerpoint/2010/main" val="25555445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9"/>
                                        </p:tgtEl>
                                        <p:attrNameLst>
                                          <p:attrName>style.visibility</p:attrName>
                                        </p:attrNameLst>
                                      </p:cBhvr>
                                      <p:to>
                                        <p:strVal val="visible"/>
                                      </p:to>
                                    </p:set>
                                    <p:animEffect transition="in" filter="wipe(left)">
                                      <p:cBhvr>
                                        <p:cTn id="20" dur="200"/>
                                        <p:tgtEl>
                                          <p:spTgt spid="9"/>
                                        </p:tgtEl>
                                      </p:cBhvr>
                                    </p:animEffect>
                                  </p:childTnLst>
                                </p:cTn>
                              </p:par>
                            </p:childTnLst>
                          </p:cTn>
                        </p:par>
                        <p:par>
                          <p:cTn id="21" fill="hold">
                            <p:stCondLst>
                              <p:cond delay="4540"/>
                            </p:stCondLst>
                            <p:childTnLst>
                              <p:par>
                                <p:cTn id="22" presetID="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5040"/>
                            </p:stCondLst>
                            <p:childTnLst>
                              <p:par>
                                <p:cTn id="27" presetID="22" presetClass="entr" presetSubtype="1"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childTnLst>
                          </p:cTn>
                        </p:par>
                        <p:par>
                          <p:cTn id="30" fill="hold">
                            <p:stCondLst>
                              <p:cond delay="5540"/>
                            </p:stCondLst>
                            <p:childTnLst>
                              <p:par>
                                <p:cTn id="31" presetID="1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childTnLst>
                          </p:cTn>
                        </p:par>
                        <p:par>
                          <p:cTn id="35" fill="hold">
                            <p:stCondLst>
                              <p:cond delay="6040"/>
                            </p:stCondLst>
                            <p:childTnLst>
                              <p:par>
                                <p:cTn id="36" presetID="22" presetClass="entr" presetSubtype="8"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par>
                          <p:cTn id="39" fill="hold">
                            <p:stCondLst>
                              <p:cond delay="654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7040"/>
                            </p:stCondLst>
                            <p:childTnLst>
                              <p:par>
                                <p:cTn id="44" presetID="49" presetClass="entr" presetSubtype="0" decel="10000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 calcmode="lin" valueType="num">
                                      <p:cBhvr>
                                        <p:cTn id="48" dur="500" fill="hold"/>
                                        <p:tgtEl>
                                          <p:spTgt spid="25"/>
                                        </p:tgtEl>
                                        <p:attrNameLst>
                                          <p:attrName>style.rotation</p:attrName>
                                        </p:attrNameLst>
                                      </p:cBhvr>
                                      <p:tavLst>
                                        <p:tav tm="0">
                                          <p:val>
                                            <p:fltVal val="360"/>
                                          </p:val>
                                        </p:tav>
                                        <p:tav tm="100000">
                                          <p:val>
                                            <p:fltVal val="0"/>
                                          </p:val>
                                        </p:tav>
                                      </p:tavLst>
                                    </p:anim>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4" y="1484231"/>
            <a:ext cx="992898" cy="992898"/>
            <a:chOff x="1480809" y="1848526"/>
            <a:chExt cx="992898" cy="992898"/>
          </a:xfrm>
        </p:grpSpPr>
        <p:sp>
          <p:nvSpPr>
            <p:cNvPr id="3" name="Aitds4-1">
              <a:extLst>
                <a:ext uri="{FF2B5EF4-FFF2-40B4-BE49-F238E27FC236}">
                  <a16:creationId xmlns:a16="http://schemas.microsoft.com/office/drawing/2014/main" xmlns="" id="{699F8673-AB39-4194-8CB0-41D697CB305F}"/>
                </a:ext>
              </a:extLst>
            </p:cNvPr>
            <p:cNvSpPr/>
            <p:nvPr/>
          </p:nvSpPr>
          <p:spPr>
            <a:xfrm flipH="1">
              <a:off x="1480809" y="1848526"/>
              <a:ext cx="992898" cy="992898"/>
            </a:xfrm>
            <a:prstGeom prst="arc">
              <a:avLst>
                <a:gd name="adj1" fmla="val 12927877"/>
                <a:gd name="adj2" fmla="val 868352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1627590" y="2001665"/>
              <a:ext cx="787395" cy="707886"/>
            </a:xfrm>
            <a:prstGeom prst="rect">
              <a:avLst/>
            </a:prstGeom>
          </p:spPr>
          <p:txBody>
            <a:bodyPr wrap="none">
              <a:spAutoFit/>
            </a:bodyPr>
            <a:lstStyle/>
            <a:p>
              <a:r>
                <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lang="en-US" altLang="zh-CN"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4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PA-0222">
            <a:extLst>
              <a:ext uri="{FF2B5EF4-FFF2-40B4-BE49-F238E27FC236}">
                <a16:creationId xmlns:a16="http://schemas.microsoft.com/office/drawing/2014/main" xmlns="" id="{FD1C2E52-23E4-476E-90C0-B1F545ED89C9}"/>
              </a:ext>
            </a:extLst>
          </p:cNvPr>
          <p:cNvGrpSpPr/>
          <p:nvPr>
            <p:custDataLst>
              <p:tags r:id="rId1"/>
            </p:custDataLst>
          </p:nvPr>
        </p:nvGrpSpPr>
        <p:grpSpPr>
          <a:xfrm>
            <a:off x="2035693" y="2256107"/>
            <a:ext cx="8969764" cy="274792"/>
            <a:chOff x="931381" y="1810171"/>
            <a:chExt cx="7659402" cy="211520"/>
          </a:xfrm>
        </p:grpSpPr>
        <p:cxnSp>
          <p:nvCxnSpPr>
            <p:cNvPr id="6" name="PA-直接连接符 4">
              <a:extLst>
                <a:ext uri="{FF2B5EF4-FFF2-40B4-BE49-F238E27FC236}">
                  <a16:creationId xmlns:a16="http://schemas.microsoft.com/office/drawing/2014/main" xmlns="" id="{3DC93CFB-993C-485E-BA67-FD54F2B2B95B}"/>
                </a:ext>
              </a:extLst>
            </p:cNvPr>
            <p:cNvCxnSpPr/>
            <p:nvPr>
              <p:custDataLst>
                <p:tags r:id="rId3"/>
              </p:custDataLst>
            </p:nvPr>
          </p:nvCxnSpPr>
          <p:spPr>
            <a:xfrm flipH="1">
              <a:off x="931381" y="1912510"/>
              <a:ext cx="6599026" cy="0"/>
            </a:xfrm>
            <a:prstGeom prst="line">
              <a:avLst/>
            </a:prstGeom>
            <a:noFill/>
            <a:ln w="57150" cap="flat" cmpd="sng" algn="ctr">
              <a:solidFill>
                <a:srgbClr val="B50000"/>
              </a:solidFill>
              <a:prstDash val="solid"/>
              <a:miter lim="800000"/>
            </a:ln>
            <a:effectLst/>
          </p:spPr>
        </p:cxnSp>
        <p:sp>
          <p:nvSpPr>
            <p:cNvPr id="7" name="PA-îṡlíďè">
              <a:extLst>
                <a:ext uri="{FF2B5EF4-FFF2-40B4-BE49-F238E27FC236}">
                  <a16:creationId xmlns:a16="http://schemas.microsoft.com/office/drawing/2014/main" xmlns="" id="{BC00C360-1398-471E-BC9C-6A831F8C9E66}"/>
                </a:ext>
              </a:extLst>
            </p:cNvPr>
            <p:cNvSpPr/>
            <p:nvPr>
              <p:custDataLst>
                <p:tags r:id="rId4"/>
              </p:custDataLst>
            </p:nvPr>
          </p:nvSpPr>
          <p:spPr>
            <a:xfrm rot="5400000" flipH="1">
              <a:off x="6608866" y="39774"/>
              <a:ext cx="211520" cy="3752314"/>
            </a:xfrm>
            <a:prstGeom prst="rect">
              <a:avLst/>
            </a:prstGeom>
            <a:solidFill>
              <a:srgbClr val="C00000"/>
            </a:solidFill>
            <a:ln w="12700">
              <a:noFill/>
              <a:miter lim="400000"/>
            </a:ln>
          </p:spPr>
          <p:txBody>
            <a:bodyPr wrap="square" lIns="29698" rIns="29698">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598"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PA-0223">
            <a:extLst>
              <a:ext uri="{FF2B5EF4-FFF2-40B4-BE49-F238E27FC236}">
                <a16:creationId xmlns:a16="http://schemas.microsoft.com/office/drawing/2014/main" xmlns="" id="{A465A7EA-9F1D-45B4-9473-2A4DADF918D9}"/>
              </a:ext>
            </a:extLst>
          </p:cNvPr>
          <p:cNvSpPr txBox="1">
            <a:spLocks/>
          </p:cNvSpPr>
          <p:nvPr>
            <p:custDataLst>
              <p:tags r:id="rId2"/>
            </p:custDataLst>
          </p:nvPr>
        </p:nvSpPr>
        <p:spPr>
          <a:xfrm>
            <a:off x="2070337" y="1435873"/>
            <a:ext cx="9152836" cy="79206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ct val="0"/>
              </a:spcBef>
              <a:buNone/>
            </a:pPr>
            <a:r>
              <a:rPr lang="zh-CN" altLang="en-US" sz="27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中国要勇于打破国际固守保护主义和精致利己主义的“零和思维”战略桎梏</a:t>
            </a:r>
            <a:endParaRPr lang="en-US" altLang="zh-CN" sz="27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Aitds4">
            <a:extLst>
              <a:ext uri="{FF2B5EF4-FFF2-40B4-BE49-F238E27FC236}">
                <a16:creationId xmlns:a16="http://schemas.microsoft.com/office/drawing/2014/main" xmlns="" id="{06101B0E-71E6-4CB2-B35F-50DB4EED1891}"/>
              </a:ext>
            </a:extLst>
          </p:cNvPr>
          <p:cNvSpPr txBox="1"/>
          <p:nvPr/>
        </p:nvSpPr>
        <p:spPr>
          <a:xfrm>
            <a:off x="1961477" y="2619983"/>
            <a:ext cx="8946007" cy="1105922"/>
          </a:xfrm>
          <a:prstGeom prst="rect">
            <a:avLst/>
          </a:prstGeom>
          <a:noFill/>
        </p:spPr>
        <p:txBody>
          <a:bodyPr wrap="square" lIns="91422" tIns="45709" rIns="91422" bIns="45709" rtlCol="0">
            <a:spAutoFit/>
          </a:bodyPr>
          <a:lstStyle/>
          <a:p>
            <a:pPr lvl="0" indent="457200" algn="just">
              <a:lnSpc>
                <a:spcPct val="120000"/>
              </a:lnSpc>
              <a:defRPr/>
            </a:pPr>
            <a:r>
              <a:rPr lang="zh-CN" altLang="en-US" sz="1900" dirty="0">
                <a:latin typeface="微软雅黑" panose="020B0503020204020204" pitchFamily="34" charset="-122"/>
                <a:ea typeface="微软雅黑" panose="020B0503020204020204" pitchFamily="34" charset="-122"/>
                <a:sym typeface="微软雅黑" panose="020B0503020204020204" pitchFamily="34" charset="-122"/>
              </a:rPr>
              <a:t>中国基于自身发展需要，自主作出这样的战略抉择</a:t>
            </a:r>
            <a:r>
              <a:rPr lang="zh-CN" altLang="en-US" sz="19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：“中国开放的大门不会关闭，只会越开越大”</a:t>
            </a:r>
            <a:r>
              <a:rPr lang="zh-CN" altLang="en-US" sz="1900" dirty="0">
                <a:latin typeface="微软雅黑" panose="020B0503020204020204" pitchFamily="34" charset="-122"/>
                <a:ea typeface="微软雅黑" panose="020B0503020204020204" pitchFamily="34" charset="-122"/>
                <a:sym typeface="微软雅黑" panose="020B0503020204020204" pitchFamily="34" charset="-122"/>
              </a:rPr>
              <a:t>。这不单单是中国针对自我发展的声音，更是对全球经济化的威胁元素发出的呐喊和警告。</a:t>
            </a:r>
          </a:p>
        </p:txBody>
      </p:sp>
      <p:grpSp>
        <p:nvGrpSpPr>
          <p:cNvPr id="10" name="组合 9"/>
          <p:cNvGrpSpPr/>
          <p:nvPr/>
        </p:nvGrpSpPr>
        <p:grpSpPr>
          <a:xfrm>
            <a:off x="2070337" y="3863886"/>
            <a:ext cx="903606" cy="461665"/>
            <a:chOff x="869474" y="1944008"/>
            <a:chExt cx="903606" cy="461665"/>
          </a:xfrm>
        </p:grpSpPr>
        <p:sp>
          <p:nvSpPr>
            <p:cNvPr id="11" name="Freeform 5">
              <a:extLst>
                <a:ext uri="{FF2B5EF4-FFF2-40B4-BE49-F238E27FC236}">
                  <a16:creationId xmlns:a16="http://schemas.microsoft.com/office/drawing/2014/main" xmlns="" id="{EA5D0CA7-2AC4-47FA-9D95-14CE87615B8C}"/>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solidFill>
              <a:srgbClr val="E2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6">
              <a:extLst>
                <a:ext uri="{FF2B5EF4-FFF2-40B4-BE49-F238E27FC236}">
                  <a16:creationId xmlns:a16="http://schemas.microsoft.com/office/drawing/2014/main" xmlns="" id="{650A6CC5-671E-443B-89AD-7B745EB7C288}"/>
                </a:ext>
              </a:extLst>
            </p:cNvPr>
            <p:cNvSpPr>
              <a:spLocks noChangeArrowheads="1"/>
            </p:cNvSpPr>
            <p:nvPr/>
          </p:nvSpPr>
          <p:spPr bwMode="auto">
            <a:xfrm>
              <a:off x="869474" y="2006830"/>
              <a:ext cx="233024" cy="387886"/>
            </a:xfrm>
            <a:prstGeom prst="rect">
              <a:avLst/>
            </a:prstGeom>
            <a:solidFill>
              <a:srgbClr val="E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矩形 12"/>
          <p:cNvSpPr/>
          <p:nvPr/>
        </p:nvSpPr>
        <p:spPr>
          <a:xfrm>
            <a:off x="3041644" y="3923846"/>
            <a:ext cx="7981672" cy="384721"/>
          </a:xfrm>
          <a:prstGeom prst="rect">
            <a:avLst/>
          </a:prstGeom>
        </p:spPr>
        <p:txBody>
          <a:bodyPr wrap="none">
            <a:spAutoFit/>
          </a:bodyPr>
          <a:lstStyle/>
          <a:p>
            <a:r>
              <a:rPr lang="zh-CN" altLang="en-US" sz="19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针对某些将一国利益凌驾于世界利益之上的竞争对手，乃至敌人或破坏者</a:t>
            </a:r>
          </a:p>
        </p:txBody>
      </p:sp>
      <p:grpSp>
        <p:nvGrpSpPr>
          <p:cNvPr id="14" name="组合 13">
            <a:extLst>
              <a:ext uri="{FF2B5EF4-FFF2-40B4-BE49-F238E27FC236}">
                <a16:creationId xmlns:a16="http://schemas.microsoft.com/office/drawing/2014/main" xmlns="" id="{B0A66D68-6698-4A3D-BC82-7AF0EA2837CB}"/>
              </a:ext>
            </a:extLst>
          </p:cNvPr>
          <p:cNvGrpSpPr/>
          <p:nvPr/>
        </p:nvGrpSpPr>
        <p:grpSpPr>
          <a:xfrm>
            <a:off x="2070337" y="5037866"/>
            <a:ext cx="1685234" cy="369324"/>
            <a:chOff x="-1242360" y="2455854"/>
            <a:chExt cx="1090810" cy="2022317"/>
          </a:xfrm>
        </p:grpSpPr>
        <p:sp>
          <p:nvSpPr>
            <p:cNvPr id="15" name="Rectangle 11">
              <a:extLst>
                <a:ext uri="{FF2B5EF4-FFF2-40B4-BE49-F238E27FC236}">
                  <a16:creationId xmlns:a16="http://schemas.microsoft.com/office/drawing/2014/main" xmlns="" id="{572B9D5B-622A-4F57-A772-A5BABDA39D24}"/>
                </a:ext>
              </a:extLst>
            </p:cNvPr>
            <p:cNvSpPr>
              <a:spLocks noChangeArrowheads="1"/>
            </p:cNvSpPr>
            <p:nvPr/>
          </p:nvSpPr>
          <p:spPr bwMode="auto">
            <a:xfrm>
              <a:off x="-1242360" y="2471581"/>
              <a:ext cx="1090810" cy="880381"/>
            </a:xfrm>
            <a:prstGeom prst="roundRect">
              <a:avLst>
                <a:gd name="adj" fmla="val 5000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itchFamily="34" charset="0"/>
                <a:sym typeface="微软雅黑" panose="020B0503020204020204" pitchFamily="34" charset="-122"/>
              </a:endParaRPr>
            </a:p>
          </p:txBody>
        </p:sp>
        <p:sp>
          <p:nvSpPr>
            <p:cNvPr id="16" name="矩形 38">
              <a:extLst>
                <a:ext uri="{FF2B5EF4-FFF2-40B4-BE49-F238E27FC236}">
                  <a16:creationId xmlns:a16="http://schemas.microsoft.com/office/drawing/2014/main" xmlns="" id="{E0DB0E74-70EF-4CDB-84BC-2792AE7935D0}"/>
                </a:ext>
              </a:extLst>
            </p:cNvPr>
            <p:cNvSpPr>
              <a:spLocks noChangeArrowheads="1"/>
            </p:cNvSpPr>
            <p:nvPr/>
          </p:nvSpPr>
          <p:spPr bwMode="auto">
            <a:xfrm>
              <a:off x="-762031" y="2455854"/>
              <a:ext cx="119559" cy="20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endParaRPr kumimoji="0" lang="en-US"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矩形 16">
            <a:extLst>
              <a:ext uri="{FF2B5EF4-FFF2-40B4-BE49-F238E27FC236}">
                <a16:creationId xmlns:a16="http://schemas.microsoft.com/office/drawing/2014/main" xmlns="" id="{13237D95-0393-4EC2-9485-D54164562501}"/>
              </a:ext>
            </a:extLst>
          </p:cNvPr>
          <p:cNvSpPr/>
          <p:nvPr/>
        </p:nvSpPr>
        <p:spPr>
          <a:xfrm>
            <a:off x="2288570" y="4463532"/>
            <a:ext cx="1338828" cy="553998"/>
          </a:xfrm>
          <a:prstGeom prst="rect">
            <a:avLst/>
          </a:prstGeom>
        </p:spPr>
        <p:txBody>
          <a:bodyPr wrap="none">
            <a:spAutoFit/>
          </a:bodyPr>
          <a:lstStyle/>
          <a:p>
            <a:r>
              <a:rPr lang="zh-CN" altLang="en-US"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a:t>
            </a:r>
          </a:p>
        </p:txBody>
      </p:sp>
      <p:sp>
        <p:nvSpPr>
          <p:cNvPr id="18" name="矩形 17">
            <a:extLst>
              <a:ext uri="{FF2B5EF4-FFF2-40B4-BE49-F238E27FC236}">
                <a16:creationId xmlns:a16="http://schemas.microsoft.com/office/drawing/2014/main" xmlns="" id="{C5FF24E5-9815-4581-B703-6EFA396CE27D}"/>
              </a:ext>
            </a:extLst>
          </p:cNvPr>
          <p:cNvSpPr/>
          <p:nvPr/>
        </p:nvSpPr>
        <p:spPr>
          <a:xfrm>
            <a:off x="3755571" y="4528280"/>
            <a:ext cx="7369629" cy="722601"/>
          </a:xfrm>
          <a:prstGeom prst="rect">
            <a:avLst/>
          </a:prstGeom>
        </p:spPr>
        <p:txBody>
          <a:bodyPr wrap="square" lIns="105571" tIns="52784" rIns="105571" bIns="52784">
            <a:spAutoFit/>
          </a:bodyPr>
          <a:lstStyle/>
          <a:p>
            <a:pPr lvl="0" algn="just">
              <a:lnSpc>
                <a:spcPts val="2500"/>
              </a:lnSpc>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敢于发声，呼吁世界他国相互尊重、平等相待对话，增进相互了解，实现文明交流互鉴，千方百计地杜绝对抗与损害。</a:t>
            </a:r>
          </a:p>
        </p:txBody>
      </p:sp>
      <p:grpSp>
        <p:nvGrpSpPr>
          <p:cNvPr id="19" name="组合 18">
            <a:extLst>
              <a:ext uri="{FF2B5EF4-FFF2-40B4-BE49-F238E27FC236}">
                <a16:creationId xmlns:a16="http://schemas.microsoft.com/office/drawing/2014/main" xmlns="" id="{B0A66D68-6698-4A3D-BC82-7AF0EA2837CB}"/>
              </a:ext>
            </a:extLst>
          </p:cNvPr>
          <p:cNvGrpSpPr/>
          <p:nvPr/>
        </p:nvGrpSpPr>
        <p:grpSpPr>
          <a:xfrm>
            <a:off x="2070337" y="5956743"/>
            <a:ext cx="1685234" cy="369324"/>
            <a:chOff x="-1242360" y="2455854"/>
            <a:chExt cx="1090810" cy="2022317"/>
          </a:xfrm>
        </p:grpSpPr>
        <p:sp>
          <p:nvSpPr>
            <p:cNvPr id="20" name="Rectangle 11">
              <a:extLst>
                <a:ext uri="{FF2B5EF4-FFF2-40B4-BE49-F238E27FC236}">
                  <a16:creationId xmlns:a16="http://schemas.microsoft.com/office/drawing/2014/main" xmlns="" id="{572B9D5B-622A-4F57-A772-A5BABDA39D24}"/>
                </a:ext>
              </a:extLst>
            </p:cNvPr>
            <p:cNvSpPr>
              <a:spLocks noChangeArrowheads="1"/>
            </p:cNvSpPr>
            <p:nvPr/>
          </p:nvSpPr>
          <p:spPr bwMode="auto">
            <a:xfrm>
              <a:off x="-1242360" y="2471581"/>
              <a:ext cx="1090810" cy="880381"/>
            </a:xfrm>
            <a:prstGeom prst="roundRect">
              <a:avLst>
                <a:gd name="adj" fmla="val 5000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itchFamily="34" charset="0"/>
                <a:sym typeface="微软雅黑" panose="020B0503020204020204" pitchFamily="34" charset="-122"/>
              </a:endParaRPr>
            </a:p>
          </p:txBody>
        </p:sp>
        <p:sp>
          <p:nvSpPr>
            <p:cNvPr id="21" name="矩形 38">
              <a:extLst>
                <a:ext uri="{FF2B5EF4-FFF2-40B4-BE49-F238E27FC236}">
                  <a16:creationId xmlns:a16="http://schemas.microsoft.com/office/drawing/2014/main" xmlns="" id="{E0DB0E74-70EF-4CDB-84BC-2792AE7935D0}"/>
                </a:ext>
              </a:extLst>
            </p:cNvPr>
            <p:cNvSpPr>
              <a:spLocks noChangeArrowheads="1"/>
            </p:cNvSpPr>
            <p:nvPr/>
          </p:nvSpPr>
          <p:spPr bwMode="auto">
            <a:xfrm>
              <a:off x="-762031" y="2455854"/>
              <a:ext cx="119559" cy="20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endParaRPr kumimoji="0" lang="en-US"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矩形 21">
            <a:extLst>
              <a:ext uri="{FF2B5EF4-FFF2-40B4-BE49-F238E27FC236}">
                <a16:creationId xmlns:a16="http://schemas.microsoft.com/office/drawing/2014/main" xmlns="" id="{13237D95-0393-4EC2-9485-D54164562501}"/>
              </a:ext>
            </a:extLst>
          </p:cNvPr>
          <p:cNvSpPr/>
          <p:nvPr/>
        </p:nvSpPr>
        <p:spPr>
          <a:xfrm>
            <a:off x="2288570" y="5382409"/>
            <a:ext cx="1338828" cy="553998"/>
          </a:xfrm>
          <a:prstGeom prst="rect">
            <a:avLst/>
          </a:prstGeom>
        </p:spPr>
        <p:txBody>
          <a:bodyPr wrap="none">
            <a:spAutoFit/>
          </a:bodyPr>
          <a:lstStyle/>
          <a:p>
            <a:r>
              <a:rPr lang="zh-CN" altLang="en-US" sz="3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中国要</a:t>
            </a:r>
          </a:p>
        </p:txBody>
      </p:sp>
      <p:sp>
        <p:nvSpPr>
          <p:cNvPr id="23" name="矩形 22">
            <a:extLst>
              <a:ext uri="{FF2B5EF4-FFF2-40B4-BE49-F238E27FC236}">
                <a16:creationId xmlns:a16="http://schemas.microsoft.com/office/drawing/2014/main" xmlns="" id="{C5FF24E5-9815-4581-B703-6EFA396CE27D}"/>
              </a:ext>
            </a:extLst>
          </p:cNvPr>
          <p:cNvSpPr/>
          <p:nvPr/>
        </p:nvSpPr>
        <p:spPr>
          <a:xfrm>
            <a:off x="3755571" y="5447157"/>
            <a:ext cx="7369629" cy="722601"/>
          </a:xfrm>
          <a:prstGeom prst="rect">
            <a:avLst/>
          </a:prstGeom>
        </p:spPr>
        <p:txBody>
          <a:bodyPr wrap="square" lIns="105571" tIns="52784" rIns="105571" bIns="52784">
            <a:spAutoFit/>
          </a:bodyPr>
          <a:lstStyle/>
          <a:p>
            <a:pPr lvl="0" algn="just">
              <a:lnSpc>
                <a:spcPts val="2500"/>
              </a:lnSpc>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以实际行动推动经济全球化朝着更加开放、包容、普惠、平衡、共赢的方向发展，坚持开放融通、互利共赢，造福各国人民。 </a:t>
            </a:r>
          </a:p>
        </p:txBody>
      </p:sp>
    </p:spTree>
    <p:extLst>
      <p:ext uri="{BB962C8B-B14F-4D97-AF65-F5344CB8AC3E}">
        <p14:creationId xmlns:p14="http://schemas.microsoft.com/office/powerpoint/2010/main" val="14005475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9"/>
                                        </p:tgtEl>
                                        <p:attrNameLst>
                                          <p:attrName>style.visibility</p:attrName>
                                        </p:attrNameLst>
                                      </p:cBhvr>
                                      <p:to>
                                        <p:strVal val="visible"/>
                                      </p:to>
                                    </p:set>
                                    <p:animEffect transition="in" filter="wipe(left)">
                                      <p:cBhvr>
                                        <p:cTn id="20" dur="200"/>
                                        <p:tgtEl>
                                          <p:spTgt spid="9"/>
                                        </p:tgtEl>
                                      </p:cBhvr>
                                    </p:animEffect>
                                  </p:childTnLst>
                                </p:cTn>
                              </p:par>
                            </p:childTnLst>
                          </p:cTn>
                        </p:par>
                        <p:par>
                          <p:cTn id="21" fill="hold">
                            <p:stCondLst>
                              <p:cond delay="5620"/>
                            </p:stCondLst>
                            <p:childTnLst>
                              <p:par>
                                <p:cTn id="22" presetID="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612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662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 presetClass="entr" presetSubtype="2" accel="43333" decel="56667"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300" fill="hold"/>
                                        <p:tgtEl>
                                          <p:spTgt spid="14"/>
                                        </p:tgtEl>
                                        <p:attrNameLst>
                                          <p:attrName>ppt_x</p:attrName>
                                        </p:attrNameLst>
                                      </p:cBhvr>
                                      <p:tavLst>
                                        <p:tav tm="0">
                                          <p:val>
                                            <p:strVal val="1+#ppt_w/2"/>
                                          </p:val>
                                        </p:tav>
                                        <p:tav tm="100000">
                                          <p:val>
                                            <p:strVal val="#ppt_x"/>
                                          </p:val>
                                        </p:tav>
                                      </p:tavLst>
                                    </p:anim>
                                    <p:anim calcmode="lin" valueType="num">
                                      <p:cBhvr additive="base">
                                        <p:cTn id="39" dur="300" fill="hold"/>
                                        <p:tgtEl>
                                          <p:spTgt spid="14"/>
                                        </p:tgtEl>
                                        <p:attrNameLst>
                                          <p:attrName>ppt_y</p:attrName>
                                        </p:attrNameLst>
                                      </p:cBhvr>
                                      <p:tavLst>
                                        <p:tav tm="0">
                                          <p:val>
                                            <p:strVal val="#ppt_y"/>
                                          </p:val>
                                        </p:tav>
                                        <p:tav tm="100000">
                                          <p:val>
                                            <p:strVal val="#ppt_y"/>
                                          </p:val>
                                        </p:tav>
                                      </p:tavLst>
                                    </p:anim>
                                  </p:childTnLst>
                                </p:cTn>
                              </p:par>
                            </p:childTnLst>
                          </p:cTn>
                        </p:par>
                        <p:par>
                          <p:cTn id="40" fill="hold">
                            <p:stCondLst>
                              <p:cond delay="712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762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par>
                                <p:cTn id="48" presetID="2" presetClass="entr" presetSubtype="2" accel="43333" decel="56667"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300" fill="hold"/>
                                        <p:tgtEl>
                                          <p:spTgt spid="19"/>
                                        </p:tgtEl>
                                        <p:attrNameLst>
                                          <p:attrName>ppt_x</p:attrName>
                                        </p:attrNameLst>
                                      </p:cBhvr>
                                      <p:tavLst>
                                        <p:tav tm="0">
                                          <p:val>
                                            <p:strVal val="1+#ppt_w/2"/>
                                          </p:val>
                                        </p:tav>
                                        <p:tav tm="100000">
                                          <p:val>
                                            <p:strVal val="#ppt_x"/>
                                          </p:val>
                                        </p:tav>
                                      </p:tavLst>
                                    </p:anim>
                                    <p:anim calcmode="lin" valueType="num">
                                      <p:cBhvr additive="base">
                                        <p:cTn id="51" dur="3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8120"/>
                            </p:stCondLst>
                            <p:childTnLst>
                              <p:par>
                                <p:cTn id="53" presetID="22" presetClass="entr" presetSubtype="1"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7" grpId="0"/>
      <p:bldP spid="18"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367C86D-977E-4460-ABB1-E621AB68ECED}"/>
              </a:ext>
            </a:extLst>
          </p:cNvPr>
          <p:cNvSpPr/>
          <p:nvPr/>
        </p:nvSpPr>
        <p:spPr>
          <a:xfrm rot="5400000" flipH="1">
            <a:off x="7462446" y="-832294"/>
            <a:ext cx="167203" cy="7407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a:extLst>
              <a:ext uri="{FF2B5EF4-FFF2-40B4-BE49-F238E27FC236}">
                <a16:creationId xmlns:a16="http://schemas.microsoft.com/office/drawing/2014/main" xmlns="" id="{F2159DDF-DF2F-4D2C-9096-6D9364CD66BF}"/>
              </a:ext>
            </a:extLst>
          </p:cNvPr>
          <p:cNvSpPr/>
          <p:nvPr/>
        </p:nvSpPr>
        <p:spPr>
          <a:xfrm>
            <a:off x="3842479" y="2932338"/>
            <a:ext cx="7407141" cy="93165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a:extLst>
              <a:ext uri="{FF2B5EF4-FFF2-40B4-BE49-F238E27FC236}">
                <a16:creationId xmlns:a16="http://schemas.microsoft.com/office/drawing/2014/main" xmlns="" id="{A4BAE77D-C7B2-4DA0-A7A2-6EB53492164F}"/>
              </a:ext>
            </a:extLst>
          </p:cNvPr>
          <p:cNvGrpSpPr/>
          <p:nvPr/>
        </p:nvGrpSpPr>
        <p:grpSpPr>
          <a:xfrm>
            <a:off x="4104416" y="2034010"/>
            <a:ext cx="6419344" cy="800171"/>
            <a:chOff x="2143026" y="4038635"/>
            <a:chExt cx="9245600" cy="800171"/>
          </a:xfrm>
        </p:grpSpPr>
        <p:sp>
          <p:nvSpPr>
            <p:cNvPr id="5" name="文本框 8">
              <a:extLst>
                <a:ext uri="{FF2B5EF4-FFF2-40B4-BE49-F238E27FC236}">
                  <a16:creationId xmlns:a16="http://schemas.microsoft.com/office/drawing/2014/main" xmlns="" id="{52DB27FB-B9C9-4750-AAA3-998D274D42EC}"/>
                </a:ext>
              </a:extLst>
            </p:cNvPr>
            <p:cNvSpPr txBox="1"/>
            <p:nvPr/>
          </p:nvSpPr>
          <p:spPr>
            <a:xfrm>
              <a:off x="2143026" y="4038635"/>
              <a:ext cx="9245600" cy="800171"/>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en-US" altLang="zh-CN"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endParaRPr kumimoji="0" lang="zh-CN" altLang="en-US"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29">
              <a:extLst>
                <a:ext uri="{FF2B5EF4-FFF2-40B4-BE49-F238E27FC236}">
                  <a16:creationId xmlns:a16="http://schemas.microsoft.com/office/drawing/2014/main" xmlns="" id="{838280F3-384D-4907-9CDC-A85A3CB4AF4E}"/>
                </a:ext>
              </a:extLst>
            </p:cNvPr>
            <p:cNvSpPr txBox="1"/>
            <p:nvPr/>
          </p:nvSpPr>
          <p:spPr>
            <a:xfrm>
              <a:off x="4295822" y="4197844"/>
              <a:ext cx="5345242" cy="477054"/>
            </a:xfrm>
            <a:prstGeom prst="rect">
              <a:avLst/>
            </a:prstGeom>
            <a:noFill/>
          </p:spPr>
          <p:txBody>
            <a:bodyPr wrap="none" rtlCol="0">
              <a:spAutoFit/>
            </a:bodyPr>
            <a:lstStyle/>
            <a:p>
              <a:pPr lvl="0" algn="ctr">
                <a:defRPr/>
              </a:pPr>
              <a:r>
                <a:rPr lang="zh-CN" altLang="en-US" sz="25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新时代中国外交的总目标</a:t>
              </a:r>
              <a:endParaRPr kumimoji="0" lang="zh-CN" altLang="en-US" sz="25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7" name="矩形 6">
            <a:extLst>
              <a:ext uri="{FF2B5EF4-FFF2-40B4-BE49-F238E27FC236}">
                <a16:creationId xmlns:a16="http://schemas.microsoft.com/office/drawing/2014/main" xmlns="" id="{D6B4E0A1-ADCE-49B8-AC6F-7621D7E24130}"/>
              </a:ext>
            </a:extLst>
          </p:cNvPr>
          <p:cNvSpPr/>
          <p:nvPr/>
        </p:nvSpPr>
        <p:spPr>
          <a:xfrm>
            <a:off x="4039898" y="3029869"/>
            <a:ext cx="7133518" cy="656429"/>
          </a:xfrm>
          <a:prstGeom prst="rect">
            <a:avLst/>
          </a:prstGeom>
        </p:spPr>
        <p:txBody>
          <a:bodyPr wrap="square" lIns="105571" tIns="52784" rIns="105571" bIns="52784">
            <a:spAutoFit/>
          </a:bodyPr>
          <a:lstStyle/>
          <a:p>
            <a:pPr lvl="0">
              <a:lnSpc>
                <a:spcPct val="150000"/>
              </a:lnSpc>
              <a:buClr>
                <a:srgbClr val="C00000"/>
              </a:buClr>
              <a:defRPr/>
            </a:pPr>
            <a:r>
              <a:rPr lang="zh-CN" altLang="en-US" sz="27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推动构建新型国际关系、构建人类命运共同体</a:t>
            </a:r>
            <a:endParaRPr kumimoji="0" lang="zh-CN" altLang="en-US" sz="27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757697" y="2805325"/>
            <a:ext cx="2598861" cy="2427303"/>
            <a:chOff x="3500" y="1216"/>
            <a:chExt cx="1939" cy="1811"/>
          </a:xfrm>
        </p:grpSpPr>
        <p:sp>
          <p:nvSpPr>
            <p:cNvPr id="9"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 name="矩形 13">
            <a:extLst>
              <a:ext uri="{FF2B5EF4-FFF2-40B4-BE49-F238E27FC236}">
                <a16:creationId xmlns:a16="http://schemas.microsoft.com/office/drawing/2014/main" xmlns="" id="{D6B4E0A1-ADCE-49B8-AC6F-7621D7E24130}"/>
              </a:ext>
            </a:extLst>
          </p:cNvPr>
          <p:cNvSpPr/>
          <p:nvPr/>
        </p:nvSpPr>
        <p:spPr>
          <a:xfrm>
            <a:off x="4070460" y="4008655"/>
            <a:ext cx="6967654" cy="1768592"/>
          </a:xfrm>
          <a:prstGeom prst="rect">
            <a:avLst/>
          </a:prstGeom>
        </p:spPr>
        <p:txBody>
          <a:bodyPr wrap="square" lIns="105571" tIns="52784" rIns="105571" bIns="52784">
            <a:spAutoFit/>
          </a:bodyPr>
          <a:lstStyle/>
          <a:p>
            <a:pPr marL="285750" lvl="0" indent="-285750">
              <a:lnSpc>
                <a:spcPct val="150000"/>
              </a:lnSpc>
              <a:buClr>
                <a:srgbClr val="C00000"/>
              </a:buClr>
              <a:buFont typeface="Wingdings" panose="05000000000000000000" pitchFamily="2" charset="2"/>
              <a:buChar char="l"/>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需要我们国人为人类社会和平与发展重大课题提供“中国方案”</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a:t>
            </a:r>
          </a:p>
          <a:p>
            <a:pPr marL="285750" lvl="0" indent="-285750">
              <a:lnSpc>
                <a:spcPct val="150000"/>
              </a:lnSpc>
              <a:buClr>
                <a:srgbClr val="C00000"/>
              </a:buClr>
              <a:buFont typeface="Wingdings" panose="05000000000000000000" pitchFamily="2" charset="2"/>
              <a:buChar char="l"/>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需要我们国人把握和平合作，变革创新的时代潮流</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a:t>
            </a:r>
          </a:p>
          <a:p>
            <a:pPr marL="285750" lvl="0" indent="-285750">
              <a:lnSpc>
                <a:spcPct val="150000"/>
              </a:lnSpc>
              <a:buClr>
                <a:srgbClr val="C00000"/>
              </a:buClr>
              <a:buFont typeface="Wingdings" panose="05000000000000000000" pitchFamily="2" charset="2"/>
              <a:buChar char="l"/>
              <a:defRPr/>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需要我们国人加大改革开放力度，为人民谋幸福、为民族谋复兴、为世界谋大同，推动构建人类命运共同体。  　　</a:t>
            </a:r>
            <a:endParaRPr kumimoji="0" lang="zh-CN" altLang="en-US"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630082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300"/>
                                        <p:tgtEl>
                                          <p:spTgt spid="4"/>
                                        </p:tgtEl>
                                      </p:cBhvr>
                                    </p:animEffect>
                                    <p:anim calcmode="lin" valueType="num">
                                      <p:cBhvr>
                                        <p:cTn id="13" dur="300" fill="hold"/>
                                        <p:tgtEl>
                                          <p:spTgt spid="4"/>
                                        </p:tgtEl>
                                        <p:attrNameLst>
                                          <p:attrName>ppt_x</p:attrName>
                                        </p:attrNameLst>
                                      </p:cBhvr>
                                      <p:tavLst>
                                        <p:tav tm="0">
                                          <p:val>
                                            <p:strVal val="#ppt_x"/>
                                          </p:val>
                                        </p:tav>
                                        <p:tav tm="100000">
                                          <p:val>
                                            <p:strVal val="#ppt_x"/>
                                          </p:val>
                                        </p:tav>
                                      </p:tavLst>
                                    </p:anim>
                                    <p:anim calcmode="lin" valueType="num">
                                      <p:cBhvr>
                                        <p:cTn id="14" dur="3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800"/>
                            </p:stCondLst>
                            <p:childTnLst>
                              <p:par>
                                <p:cTn id="16" presetID="2" presetClass="entr" presetSubtype="2"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par>
                                <p:cTn id="20" presetID="22"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3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180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itds3">
            <a:extLst>
              <a:ext uri="{FF2B5EF4-FFF2-40B4-BE49-F238E27FC236}">
                <a16:creationId xmlns:a16="http://schemas.microsoft.com/office/drawing/2014/main" xmlns="" id="{F034F4E4-B10A-4583-A890-450D7F438F69}"/>
              </a:ext>
            </a:extLst>
          </p:cNvPr>
          <p:cNvGrpSpPr/>
          <p:nvPr/>
        </p:nvGrpSpPr>
        <p:grpSpPr>
          <a:xfrm>
            <a:off x="1043121" y="1686803"/>
            <a:ext cx="501650" cy="330200"/>
            <a:chOff x="2762976" y="2497837"/>
            <a:chExt cx="501650" cy="330200"/>
          </a:xfrm>
        </p:grpSpPr>
        <p:sp>
          <p:nvSpPr>
            <p:cNvPr id="3"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6" name="Aitds4">
            <a:extLst>
              <a:ext uri="{FF2B5EF4-FFF2-40B4-BE49-F238E27FC236}">
                <a16:creationId xmlns:a16="http://schemas.microsoft.com/office/drawing/2014/main" xmlns="" id="{228B9CA2-0982-4162-80F7-74E744395734}"/>
              </a:ext>
            </a:extLst>
          </p:cNvPr>
          <p:cNvGrpSpPr>
            <a:grpSpLocks/>
          </p:cNvGrpSpPr>
          <p:nvPr/>
        </p:nvGrpSpPr>
        <p:grpSpPr bwMode="auto">
          <a:xfrm>
            <a:off x="1551121" y="1573479"/>
            <a:ext cx="9541423" cy="734293"/>
            <a:chOff x="0" y="190605"/>
            <a:chExt cx="9538446" cy="733460"/>
          </a:xfrm>
        </p:grpSpPr>
        <p:sp>
          <p:nvSpPr>
            <p:cNvPr id="7"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4" y="190605"/>
              <a:ext cx="9457062" cy="733460"/>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9" name="Aitds3">
            <a:extLst>
              <a:ext uri="{FF2B5EF4-FFF2-40B4-BE49-F238E27FC236}">
                <a16:creationId xmlns:a16="http://schemas.microsoft.com/office/drawing/2014/main" xmlns="" id="{F3744F8C-0B36-4CFA-90A4-68347AA39EE4}"/>
              </a:ext>
            </a:extLst>
          </p:cNvPr>
          <p:cNvSpPr/>
          <p:nvPr/>
        </p:nvSpPr>
        <p:spPr>
          <a:xfrm>
            <a:off x="1770657" y="1657436"/>
            <a:ext cx="9147714" cy="471476"/>
          </a:xfrm>
          <a:prstGeom prst="rect">
            <a:avLst/>
          </a:prstGeom>
        </p:spPr>
        <p:txBody>
          <a:bodyPr wrap="square">
            <a:spAutoFit/>
          </a:bodyPr>
          <a:lstStyle/>
          <a:p>
            <a:pPr algn="just">
              <a:lnSpc>
                <a:spcPct val="130000"/>
              </a:lnSpc>
            </a:pPr>
            <a:r>
              <a:rPr lang="zh-CN" altLang="en-US" sz="2100" dirty="0">
                <a:latin typeface="微软雅黑" panose="020B0503020204020204" pitchFamily="34" charset="-122"/>
                <a:ea typeface="微软雅黑" panose="020B0503020204020204" pitchFamily="34" charset="-122"/>
                <a:cs typeface="+mn-ea"/>
                <a:sym typeface="微软雅黑" panose="020B0503020204020204" pitchFamily="34" charset="-122"/>
              </a:rPr>
              <a:t>习近平总书记曾经说过，我们要逢山开路、遇水架桥，将改革开放进行到底。</a:t>
            </a:r>
          </a:p>
        </p:txBody>
      </p:sp>
      <p:grpSp>
        <p:nvGrpSpPr>
          <p:cNvPr id="10" name="组合 9">
            <a:extLst>
              <a:ext uri="{FF2B5EF4-FFF2-40B4-BE49-F238E27FC236}">
                <a16:creationId xmlns:a16="http://schemas.microsoft.com/office/drawing/2014/main" xmlns="" id="{B300C67C-8825-4AE4-855C-B09DB950CF42}"/>
              </a:ext>
            </a:extLst>
          </p:cNvPr>
          <p:cNvGrpSpPr/>
          <p:nvPr/>
        </p:nvGrpSpPr>
        <p:grpSpPr>
          <a:xfrm>
            <a:off x="1043121" y="2533666"/>
            <a:ext cx="3408917" cy="492394"/>
            <a:chOff x="866719" y="1106437"/>
            <a:chExt cx="3408917" cy="492394"/>
          </a:xfrm>
        </p:grpSpPr>
        <p:sp>
          <p:nvSpPr>
            <p:cNvPr id="11" name="圆角矩形 58">
              <a:extLst>
                <a:ext uri="{FF2B5EF4-FFF2-40B4-BE49-F238E27FC236}">
                  <a16:creationId xmlns:a16="http://schemas.microsoft.com/office/drawing/2014/main" xmlns="" id="{E00811B1-AE72-4628-A887-6222BC7DAD7E}"/>
                </a:ext>
              </a:extLst>
            </p:cNvPr>
            <p:cNvSpPr/>
            <p:nvPr/>
          </p:nvSpPr>
          <p:spPr>
            <a:xfrm>
              <a:off x="955406" y="1115195"/>
              <a:ext cx="3320230" cy="483636"/>
            </a:xfrm>
            <a:prstGeom prst="roundRect">
              <a:avLst>
                <a:gd name="adj" fmla="val 50000"/>
              </a:avLst>
            </a:prstGeom>
            <a:solidFill>
              <a:srgbClr val="C10001"/>
            </a:solidFill>
            <a:ln w="25400" cap="flat" cmpd="sng" algn="ctr">
              <a:solidFill>
                <a:srgbClr val="FFC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a:extLst>
                <a:ext uri="{FF2B5EF4-FFF2-40B4-BE49-F238E27FC236}">
                  <a16:creationId xmlns:a16="http://schemas.microsoft.com/office/drawing/2014/main" xmlns="" id="{114C3C52-5438-4054-823B-953780F6B29B}"/>
                </a:ext>
              </a:extLst>
            </p:cNvPr>
            <p:cNvSpPr txBox="1">
              <a:spLocks noChangeArrowheads="1"/>
            </p:cNvSpPr>
            <p:nvPr/>
          </p:nvSpPr>
          <p:spPr bwMode="auto">
            <a:xfrm>
              <a:off x="866719" y="1106437"/>
              <a:ext cx="996168" cy="492394"/>
            </a:xfrm>
            <a:prstGeom prst="rect">
              <a:avLst/>
            </a:prstGeom>
            <a:solidFill>
              <a:schemeClr val="bg2">
                <a:lumMod val="25000"/>
              </a:schemeClr>
            </a:solidFill>
            <a:ln>
              <a:noFill/>
            </a:ln>
          </p:spPr>
          <p:txBody>
            <a:bodyPr wrap="square" lIns="121873" tIns="60936" rIns="121873" bIns="60936">
              <a:spAutoFit/>
            </a:bodyPr>
            <a:lstStyle>
              <a:lvl1pPr defTabSz="1217613" eaLnBrk="0" hangingPunct="0">
                <a:defRPr>
                  <a:solidFill>
                    <a:schemeClr val="tx1"/>
                  </a:solidFill>
                  <a:latin typeface="Arial" panose="020B0604020202020204" pitchFamily="34" charset="0"/>
                  <a:ea typeface="宋体" panose="02010600030101010101" pitchFamily="2" charset="-122"/>
                </a:defRPr>
              </a:lvl1pPr>
              <a:lvl2pPr marL="742950" indent="-285750" defTabSz="1217613" eaLnBrk="0" hangingPunct="0">
                <a:defRPr>
                  <a:solidFill>
                    <a:schemeClr val="tx1"/>
                  </a:solidFill>
                  <a:latin typeface="Arial" panose="020B0604020202020204" pitchFamily="34" charset="0"/>
                  <a:ea typeface="宋体" panose="02010600030101010101" pitchFamily="2" charset="-122"/>
                </a:defRPr>
              </a:lvl2pPr>
              <a:lvl3pPr marL="1143000" indent="-228600" defTabSz="1217613" eaLnBrk="0" hangingPunct="0">
                <a:defRPr>
                  <a:solidFill>
                    <a:schemeClr val="tx1"/>
                  </a:solidFill>
                  <a:latin typeface="Arial" panose="020B0604020202020204" pitchFamily="34" charset="0"/>
                  <a:ea typeface="宋体" panose="02010600030101010101" pitchFamily="2" charset="-122"/>
                </a:defRPr>
              </a:lvl3pPr>
              <a:lvl4pPr marL="1600200" indent="-228600" defTabSz="1217613" eaLnBrk="0" hangingPunct="0">
                <a:defRPr>
                  <a:solidFill>
                    <a:schemeClr val="tx1"/>
                  </a:solidFill>
                  <a:latin typeface="Arial" panose="020B0604020202020204" pitchFamily="34" charset="0"/>
                  <a:ea typeface="宋体" panose="02010600030101010101" pitchFamily="2" charset="-122"/>
                </a:defRPr>
              </a:lvl4pPr>
              <a:lvl5pPr marL="2057400" indent="-228600" defTabSz="1217613" eaLnBrk="0" hangingPunct="0">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1217613"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38">
              <a:extLst>
                <a:ext uri="{FF2B5EF4-FFF2-40B4-BE49-F238E27FC236}">
                  <a16:creationId xmlns:a16="http://schemas.microsoft.com/office/drawing/2014/main" xmlns="" id="{38DD3E78-3A85-42A6-8354-08BCEC235197}"/>
                </a:ext>
              </a:extLst>
            </p:cNvPr>
            <p:cNvSpPr>
              <a:spLocks noChangeArrowheads="1"/>
            </p:cNvSpPr>
            <p:nvPr/>
          </p:nvSpPr>
          <p:spPr bwMode="auto">
            <a:xfrm>
              <a:off x="2059676" y="1115195"/>
              <a:ext cx="203130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r>
                <a:rPr lang="zh-CN" altLang="en-US" sz="2400" b="1" dirty="0">
                  <a:gradFill>
                    <a:gsLst>
                      <a:gs pos="0">
                        <a:prstClr val="white"/>
                      </a:gs>
                      <a:gs pos="100000">
                        <a:srgbClr val="FFFF00"/>
                      </a:gs>
                    </a:gsLst>
                    <a:lin ang="5400000" scaled="1"/>
                  </a:gradFill>
                  <a:latin typeface="微软雅黑" panose="020B0503020204020204" pitchFamily="34" charset="-122"/>
                  <a:ea typeface="微软雅黑" panose="020B0503020204020204" pitchFamily="34" charset="-122"/>
                  <a:sym typeface="微软雅黑" panose="020B0503020204020204" pitchFamily="34" charset="-122"/>
                </a:rPr>
                <a:t>新时期新时代</a:t>
              </a:r>
              <a:endParaRPr kumimoji="0" lang="zh-CN" altLang="en-US" sz="2400"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 name="圆角矩形 36">
            <a:extLst>
              <a:ext uri="{FF2B5EF4-FFF2-40B4-BE49-F238E27FC236}">
                <a16:creationId xmlns:a16="http://schemas.microsoft.com/office/drawing/2014/main" xmlns="" id="{013E4B0E-5AF8-44BB-9C59-05D7CE26EA57}"/>
              </a:ext>
            </a:extLst>
          </p:cNvPr>
          <p:cNvSpPr/>
          <p:nvPr/>
        </p:nvSpPr>
        <p:spPr>
          <a:xfrm>
            <a:off x="1054489" y="3106325"/>
            <a:ext cx="4725826" cy="3065875"/>
          </a:xfrm>
          <a:prstGeom prst="roundRect">
            <a:avLst>
              <a:gd name="adj" fmla="val 3955"/>
            </a:avLst>
          </a:prstGeom>
          <a:noFill/>
          <a:ln w="63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286" b="0" i="0" u="none" strike="noStrike" kern="1200" cap="none" spc="0" normalizeH="0" baseline="0" noProof="0">
              <a:ln>
                <a:noFill/>
              </a:ln>
              <a:solidFill>
                <a:srgbClr val="E7E6E6">
                  <a:lumMod val="2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a:extLst>
              <a:ext uri="{FF2B5EF4-FFF2-40B4-BE49-F238E27FC236}">
                <a16:creationId xmlns:a16="http://schemas.microsoft.com/office/drawing/2014/main" xmlns="" id="{638EB34A-2FEE-44F1-A46A-F88A422C4F33}"/>
              </a:ext>
            </a:extLst>
          </p:cNvPr>
          <p:cNvSpPr/>
          <p:nvPr/>
        </p:nvSpPr>
        <p:spPr>
          <a:xfrm>
            <a:off x="1234816" y="3194338"/>
            <a:ext cx="4436641" cy="2769251"/>
          </a:xfrm>
          <a:prstGeom prst="rect">
            <a:avLst/>
          </a:prstGeom>
        </p:spPr>
        <p:txBody>
          <a:bodyPr wrap="square" lIns="105571" tIns="52784" rIns="105571" bIns="52784">
            <a:spAutoFit/>
          </a:bodyPr>
          <a:lstStyle/>
          <a:p>
            <a:pPr algn="just">
              <a:lnSpc>
                <a:spcPct val="140000"/>
              </a:lnSpc>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我们要推动对外开放再扩大、深化改革再出发。中国作为世界上最大的发展中国家和全球影响力日益上升的新兴国家，需要打开国门进入世界。同样，庞大的世界市场也需要中国的加入与经营。我们要向世界宣示新时代中国坚定不移深化改革、扩大开放的坚定意志和重大举措。  　　</a:t>
            </a:r>
          </a:p>
        </p:txBody>
      </p:sp>
      <p:grpSp>
        <p:nvGrpSpPr>
          <p:cNvPr id="22" name="组合 21">
            <a:extLst>
              <a:ext uri="{FF2B5EF4-FFF2-40B4-BE49-F238E27FC236}">
                <a16:creationId xmlns:a16="http://schemas.microsoft.com/office/drawing/2014/main" xmlns="" id="{B300C67C-8825-4AE4-855C-B09DB950CF42}"/>
              </a:ext>
            </a:extLst>
          </p:cNvPr>
          <p:cNvGrpSpPr/>
          <p:nvPr/>
        </p:nvGrpSpPr>
        <p:grpSpPr>
          <a:xfrm>
            <a:off x="6159407" y="2542424"/>
            <a:ext cx="3408917" cy="492394"/>
            <a:chOff x="866719" y="1106437"/>
            <a:chExt cx="3408917" cy="492394"/>
          </a:xfrm>
        </p:grpSpPr>
        <p:sp>
          <p:nvSpPr>
            <p:cNvPr id="23" name="圆角矩形 58">
              <a:extLst>
                <a:ext uri="{FF2B5EF4-FFF2-40B4-BE49-F238E27FC236}">
                  <a16:creationId xmlns:a16="http://schemas.microsoft.com/office/drawing/2014/main" xmlns="" id="{E00811B1-AE72-4628-A887-6222BC7DAD7E}"/>
                </a:ext>
              </a:extLst>
            </p:cNvPr>
            <p:cNvSpPr/>
            <p:nvPr/>
          </p:nvSpPr>
          <p:spPr>
            <a:xfrm>
              <a:off x="955406" y="1115195"/>
              <a:ext cx="3320230" cy="483636"/>
            </a:xfrm>
            <a:prstGeom prst="roundRect">
              <a:avLst>
                <a:gd name="adj" fmla="val 50000"/>
              </a:avLst>
            </a:prstGeom>
            <a:solidFill>
              <a:srgbClr val="C10001"/>
            </a:solidFill>
            <a:ln w="25400" cap="flat" cmpd="sng" algn="ctr">
              <a:solidFill>
                <a:srgbClr val="FFC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a:extLst>
                <a:ext uri="{FF2B5EF4-FFF2-40B4-BE49-F238E27FC236}">
                  <a16:creationId xmlns:a16="http://schemas.microsoft.com/office/drawing/2014/main" xmlns="" id="{114C3C52-5438-4054-823B-953780F6B29B}"/>
                </a:ext>
              </a:extLst>
            </p:cNvPr>
            <p:cNvSpPr txBox="1">
              <a:spLocks noChangeArrowheads="1"/>
            </p:cNvSpPr>
            <p:nvPr/>
          </p:nvSpPr>
          <p:spPr bwMode="auto">
            <a:xfrm>
              <a:off x="866719" y="1106437"/>
              <a:ext cx="996168" cy="492394"/>
            </a:xfrm>
            <a:prstGeom prst="rect">
              <a:avLst/>
            </a:prstGeom>
            <a:solidFill>
              <a:schemeClr val="bg2">
                <a:lumMod val="25000"/>
              </a:schemeClr>
            </a:solidFill>
            <a:ln>
              <a:noFill/>
            </a:ln>
          </p:spPr>
          <p:txBody>
            <a:bodyPr wrap="square" lIns="121873" tIns="60936" rIns="121873" bIns="60936">
              <a:spAutoFit/>
            </a:bodyPr>
            <a:lstStyle>
              <a:lvl1pPr defTabSz="1217613" eaLnBrk="0" hangingPunct="0">
                <a:defRPr>
                  <a:solidFill>
                    <a:schemeClr val="tx1"/>
                  </a:solidFill>
                  <a:latin typeface="Arial" panose="020B0604020202020204" pitchFamily="34" charset="0"/>
                  <a:ea typeface="宋体" panose="02010600030101010101" pitchFamily="2" charset="-122"/>
                </a:defRPr>
              </a:lvl1pPr>
              <a:lvl2pPr marL="742950" indent="-285750" defTabSz="1217613" eaLnBrk="0" hangingPunct="0">
                <a:defRPr>
                  <a:solidFill>
                    <a:schemeClr val="tx1"/>
                  </a:solidFill>
                  <a:latin typeface="Arial" panose="020B0604020202020204" pitchFamily="34" charset="0"/>
                  <a:ea typeface="宋体" panose="02010600030101010101" pitchFamily="2" charset="-122"/>
                </a:defRPr>
              </a:lvl2pPr>
              <a:lvl3pPr marL="1143000" indent="-228600" defTabSz="1217613" eaLnBrk="0" hangingPunct="0">
                <a:defRPr>
                  <a:solidFill>
                    <a:schemeClr val="tx1"/>
                  </a:solidFill>
                  <a:latin typeface="Arial" panose="020B0604020202020204" pitchFamily="34" charset="0"/>
                  <a:ea typeface="宋体" panose="02010600030101010101" pitchFamily="2" charset="-122"/>
                </a:defRPr>
              </a:lvl3pPr>
              <a:lvl4pPr marL="1600200" indent="-228600" defTabSz="1217613" eaLnBrk="0" hangingPunct="0">
                <a:defRPr>
                  <a:solidFill>
                    <a:schemeClr val="tx1"/>
                  </a:solidFill>
                  <a:latin typeface="Arial" panose="020B0604020202020204" pitchFamily="34" charset="0"/>
                  <a:ea typeface="宋体" panose="02010600030101010101" pitchFamily="2" charset="-122"/>
                </a:defRPr>
              </a:lvl4pPr>
              <a:lvl5pPr marL="2057400" indent="-228600" defTabSz="1217613" eaLnBrk="0" hangingPunct="0">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1217613"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38">
              <a:extLst>
                <a:ext uri="{FF2B5EF4-FFF2-40B4-BE49-F238E27FC236}">
                  <a16:creationId xmlns:a16="http://schemas.microsoft.com/office/drawing/2014/main" xmlns="" id="{38DD3E78-3A85-42A6-8354-08BCEC235197}"/>
                </a:ext>
              </a:extLst>
            </p:cNvPr>
            <p:cNvSpPr>
              <a:spLocks noChangeArrowheads="1"/>
            </p:cNvSpPr>
            <p:nvPr/>
          </p:nvSpPr>
          <p:spPr bwMode="auto">
            <a:xfrm>
              <a:off x="2213565" y="1115195"/>
              <a:ext cx="1723531"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lvl="0" algn="ctr">
                <a:defRPr/>
              </a:pPr>
              <a:r>
                <a:rPr kumimoji="0" lang="zh-CN" altLang="en-US" sz="2400" b="1" i="0" u="none" strike="noStrike" kern="1200" cap="none" spc="0" normalizeH="0" baseline="0" noProof="0" dirty="0">
                  <a:ln>
                    <a:noFill/>
                  </a:ln>
                  <a:gradFill>
                    <a:gsLst>
                      <a:gs pos="0">
                        <a:prstClr val="white"/>
                      </a:gs>
                      <a:gs pos="100000">
                        <a:srgbClr val="FFFF00"/>
                      </a:gs>
                    </a:gsLst>
                    <a:lin ang="5400000" scaled="1"/>
                  </a:gradFill>
                  <a:effectLst/>
                  <a:uLnTx/>
                  <a:uFillTx/>
                  <a:latin typeface="微软雅黑" panose="020B0503020204020204" pitchFamily="34" charset="-122"/>
                  <a:ea typeface="微软雅黑" panose="020B0503020204020204" pitchFamily="34" charset="-122"/>
                  <a:sym typeface="微软雅黑" panose="020B0503020204020204" pitchFamily="34" charset="-122"/>
                </a:rPr>
                <a:t>谱写新篇章</a:t>
              </a:r>
            </a:p>
          </p:txBody>
        </p:sp>
      </p:grpSp>
      <p:sp>
        <p:nvSpPr>
          <p:cNvPr id="26" name="圆角矩形 36">
            <a:extLst>
              <a:ext uri="{FF2B5EF4-FFF2-40B4-BE49-F238E27FC236}">
                <a16:creationId xmlns:a16="http://schemas.microsoft.com/office/drawing/2014/main" xmlns="" id="{013E4B0E-5AF8-44BB-9C59-05D7CE26EA57}"/>
              </a:ext>
            </a:extLst>
          </p:cNvPr>
          <p:cNvSpPr/>
          <p:nvPr/>
        </p:nvSpPr>
        <p:spPr>
          <a:xfrm>
            <a:off x="6170775" y="3115083"/>
            <a:ext cx="4921769" cy="3065875"/>
          </a:xfrm>
          <a:prstGeom prst="roundRect">
            <a:avLst>
              <a:gd name="adj" fmla="val 3955"/>
            </a:avLst>
          </a:prstGeom>
          <a:noFill/>
          <a:ln w="63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286" b="0" i="0" u="none" strike="noStrike" kern="1200" cap="none" spc="0" normalizeH="0" baseline="0" noProof="0">
              <a:ln>
                <a:noFill/>
              </a:ln>
              <a:solidFill>
                <a:srgbClr val="E7E6E6">
                  <a:lumMod val="2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a:extLst>
              <a:ext uri="{FF2B5EF4-FFF2-40B4-BE49-F238E27FC236}">
                <a16:creationId xmlns:a16="http://schemas.microsoft.com/office/drawing/2014/main" xmlns="" id="{638EB34A-2FEE-44F1-A46A-F88A422C4F33}"/>
              </a:ext>
            </a:extLst>
          </p:cNvPr>
          <p:cNvSpPr/>
          <p:nvPr/>
        </p:nvSpPr>
        <p:spPr>
          <a:xfrm>
            <a:off x="6351103" y="3213982"/>
            <a:ext cx="4567268" cy="2821188"/>
          </a:xfrm>
          <a:prstGeom prst="rect">
            <a:avLst/>
          </a:prstGeom>
        </p:spPr>
        <p:txBody>
          <a:bodyPr wrap="square" lIns="105571" tIns="52784" rIns="105571" bIns="52784">
            <a:spAutoFit/>
          </a:bodyPr>
          <a:lstStyle/>
          <a:p>
            <a:pPr algn="just">
              <a:lnSpc>
                <a:spcPct val="140000"/>
              </a:lnSpc>
            </a:pP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新时代中国扩大对外开放的号角已经吹响，与世界交融发展的新画卷已经展开。我们继往开来、与时俱进</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我们改革开放的发展永不止步</a:t>
            </a:r>
            <a:r>
              <a:rPr lang="en-US" altLang="zh-CN"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我们需要同世界各国一道努力，共同参与全球治理，共同分享改革开放成果，共同推动世界大家庭发展进步，共同谱写新时期人类命运共同体新篇章。 </a:t>
            </a:r>
          </a:p>
        </p:txBody>
      </p:sp>
    </p:spTree>
    <p:extLst>
      <p:ext uri="{BB962C8B-B14F-4D97-AF65-F5344CB8AC3E}">
        <p14:creationId xmlns:p14="http://schemas.microsoft.com/office/powerpoint/2010/main" val="35293216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3500"/>
                            </p:stCondLst>
                            <p:childTnLst>
                              <p:par>
                                <p:cTn id="33" presetID="2" presetClass="entr" presetSubtype="8"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up)">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p:bldP spid="26"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3AA6EB83-181F-4830-92D4-ADDFF7212F07}"/>
              </a:ext>
            </a:extLst>
          </p:cNvPr>
          <p:cNvPicPr>
            <a:picLocks noChangeAspect="1"/>
          </p:cNvPicPr>
          <p:nvPr/>
        </p:nvPicPr>
        <p:blipFill rotWithShape="1">
          <a:blip r:embed="rId2">
            <a:extLst>
              <a:ext uri="{28A0092B-C50C-407E-A947-70E740481C1C}">
                <a14:useLocalDpi xmlns:a14="http://schemas.microsoft.com/office/drawing/2010/main" val="0"/>
              </a:ext>
            </a:extLst>
          </a:blip>
          <a:srcRect l="3664" r="3856" b="8626"/>
          <a:stretch/>
        </p:blipFill>
        <p:spPr>
          <a:xfrm>
            <a:off x="0" y="4499429"/>
            <a:ext cx="12195004" cy="2358571"/>
          </a:xfrm>
          <a:prstGeom prst="rect">
            <a:avLst/>
          </a:prstGeom>
        </p:spPr>
      </p:pic>
      <p:grpSp>
        <p:nvGrpSpPr>
          <p:cNvPr id="17" name="组合 16">
            <a:extLst>
              <a:ext uri="{FF2B5EF4-FFF2-40B4-BE49-F238E27FC236}">
                <a16:creationId xmlns:a16="http://schemas.microsoft.com/office/drawing/2014/main" xmlns="" id="{10808601-10C2-4216-91EB-F29777EAD53F}"/>
              </a:ext>
            </a:extLst>
          </p:cNvPr>
          <p:cNvGrpSpPr/>
          <p:nvPr/>
        </p:nvGrpSpPr>
        <p:grpSpPr>
          <a:xfrm>
            <a:off x="2522270" y="1875972"/>
            <a:ext cx="7147455" cy="1245685"/>
            <a:chOff x="3830928" y="2429384"/>
            <a:chExt cx="5114253" cy="891331"/>
          </a:xfrm>
        </p:grpSpPr>
        <p:grpSp>
          <p:nvGrpSpPr>
            <p:cNvPr id="18" name="组合 17">
              <a:extLst>
                <a:ext uri="{FF2B5EF4-FFF2-40B4-BE49-F238E27FC236}">
                  <a16:creationId xmlns:a16="http://schemas.microsoft.com/office/drawing/2014/main" xmlns="" id="{A98257C4-FF30-4508-B146-069F00F29768}"/>
                </a:ext>
              </a:extLst>
            </p:cNvPr>
            <p:cNvGrpSpPr/>
            <p:nvPr/>
          </p:nvGrpSpPr>
          <p:grpSpPr>
            <a:xfrm>
              <a:off x="3830928" y="2429384"/>
              <a:ext cx="1973016" cy="891331"/>
              <a:chOff x="1703471" y="5602900"/>
              <a:chExt cx="1890145" cy="789188"/>
            </a:xfrm>
          </p:grpSpPr>
          <p:grpSp>
            <p:nvGrpSpPr>
              <p:cNvPr id="31" name="组合 30">
                <a:extLst>
                  <a:ext uri="{FF2B5EF4-FFF2-40B4-BE49-F238E27FC236}">
                    <a16:creationId xmlns:a16="http://schemas.microsoft.com/office/drawing/2014/main" xmlns="" id="{F558D27C-8B9C-4B59-B3F6-02B749B41C9B}"/>
                  </a:ext>
                </a:extLst>
              </p:cNvPr>
              <p:cNvGrpSpPr/>
              <p:nvPr/>
            </p:nvGrpSpPr>
            <p:grpSpPr>
              <a:xfrm>
                <a:off x="1703471" y="5602900"/>
                <a:ext cx="887705" cy="789188"/>
                <a:chOff x="9417944" y="647972"/>
                <a:chExt cx="900000" cy="900000"/>
              </a:xfrm>
            </p:grpSpPr>
            <p:sp>
              <p:nvSpPr>
                <p:cNvPr id="36" name="矩形 35">
                  <a:extLst>
                    <a:ext uri="{FF2B5EF4-FFF2-40B4-BE49-F238E27FC236}">
                      <a16:creationId xmlns:a16="http://schemas.microsoft.com/office/drawing/2014/main" xmlns="" id="{98DE67A8-9863-45A4-8B29-6536DFD73692}"/>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7" name="直接连接符 36">
                  <a:extLst>
                    <a:ext uri="{FF2B5EF4-FFF2-40B4-BE49-F238E27FC236}">
                      <a16:creationId xmlns:a16="http://schemas.microsoft.com/office/drawing/2014/main" xmlns="" id="{7167CAAA-AEE8-47FD-9E4E-D197A1CD993F}"/>
                    </a:ext>
                  </a:extLst>
                </p:cNvPr>
                <p:cNvCxnSpPr>
                  <a:stCxn id="36" idx="0"/>
                  <a:endCxn id="36"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BE8D4B8-6601-419A-B909-A2D7B35224BD}"/>
                    </a:ext>
                  </a:extLst>
                </p:cNvPr>
                <p:cNvCxnSpPr>
                  <a:stCxn id="36" idx="1"/>
                  <a:endCxn id="36"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xmlns="" id="{A23EBCC4-7CF3-4549-A29B-08C78E03AD0A}"/>
                  </a:ext>
                </a:extLst>
              </p:cNvPr>
              <p:cNvGrpSpPr/>
              <p:nvPr/>
            </p:nvGrpSpPr>
            <p:grpSpPr>
              <a:xfrm>
                <a:off x="2705910" y="5602900"/>
                <a:ext cx="887706" cy="789188"/>
                <a:chOff x="9417944" y="647972"/>
                <a:chExt cx="900001" cy="900000"/>
              </a:xfrm>
            </p:grpSpPr>
            <p:sp>
              <p:nvSpPr>
                <p:cNvPr id="33" name="矩形 32">
                  <a:extLst>
                    <a:ext uri="{FF2B5EF4-FFF2-40B4-BE49-F238E27FC236}">
                      <a16:creationId xmlns:a16="http://schemas.microsoft.com/office/drawing/2014/main" xmlns="" id="{06D4A153-D4A0-4C92-8035-70C46B56F89E}"/>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4" name="直接连接符 33">
                  <a:extLst>
                    <a:ext uri="{FF2B5EF4-FFF2-40B4-BE49-F238E27FC236}">
                      <a16:creationId xmlns:a16="http://schemas.microsoft.com/office/drawing/2014/main" xmlns="" id="{16AC978C-129B-4346-BDDE-46F8D3ACDDD8}"/>
                    </a:ext>
                  </a:extLst>
                </p:cNvPr>
                <p:cNvCxnSpPr>
                  <a:stCxn id="33" idx="0"/>
                  <a:endCxn id="33"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EE37DE5-DD12-4D45-BE68-222CA6B04B53}"/>
                    </a:ext>
                  </a:extLst>
                </p:cNvPr>
                <p:cNvCxnSpPr>
                  <a:stCxn id="33" idx="1"/>
                  <a:endCxn id="33"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1E8A1796-FF8D-4FCC-9985-DA6A51389BEF}"/>
                </a:ext>
              </a:extLst>
            </p:cNvPr>
            <p:cNvGrpSpPr/>
            <p:nvPr/>
          </p:nvGrpSpPr>
          <p:grpSpPr>
            <a:xfrm>
              <a:off x="5923708" y="2429384"/>
              <a:ext cx="3021473" cy="891331"/>
              <a:chOff x="1703471" y="5602900"/>
              <a:chExt cx="2894565" cy="789188"/>
            </a:xfrm>
          </p:grpSpPr>
          <p:grpSp>
            <p:nvGrpSpPr>
              <p:cNvPr id="20" name="组合 19">
                <a:extLst>
                  <a:ext uri="{FF2B5EF4-FFF2-40B4-BE49-F238E27FC236}">
                    <a16:creationId xmlns:a16="http://schemas.microsoft.com/office/drawing/2014/main" xmlns="" id="{1C010FD0-4E3A-4082-BB51-731F159C4953}"/>
                  </a:ext>
                </a:extLst>
              </p:cNvPr>
              <p:cNvGrpSpPr/>
              <p:nvPr/>
            </p:nvGrpSpPr>
            <p:grpSpPr>
              <a:xfrm>
                <a:off x="1703471" y="5602900"/>
                <a:ext cx="887705" cy="789188"/>
                <a:chOff x="9417944" y="647972"/>
                <a:chExt cx="900000" cy="900000"/>
              </a:xfrm>
            </p:grpSpPr>
            <p:sp>
              <p:nvSpPr>
                <p:cNvPr id="28" name="矩形 27">
                  <a:extLst>
                    <a:ext uri="{FF2B5EF4-FFF2-40B4-BE49-F238E27FC236}">
                      <a16:creationId xmlns:a16="http://schemas.microsoft.com/office/drawing/2014/main" xmlns="" id="{1471BE5F-5464-4F2F-B60B-C3363FA01E17}"/>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a:extLst>
                    <a:ext uri="{FF2B5EF4-FFF2-40B4-BE49-F238E27FC236}">
                      <a16:creationId xmlns:a16="http://schemas.microsoft.com/office/drawing/2014/main" xmlns="" id="{6D5062CD-F635-4ECE-8DB4-C7DD24DD2D0A}"/>
                    </a:ext>
                  </a:extLst>
                </p:cNvPr>
                <p:cNvCxnSpPr>
                  <a:stCxn id="28" idx="0"/>
                  <a:endCxn id="28"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441C402-CC59-41DE-B013-463CB8CA3C38}"/>
                    </a:ext>
                  </a:extLst>
                </p:cNvPr>
                <p:cNvCxnSpPr>
                  <a:stCxn id="28" idx="1"/>
                  <a:endCxn id="28"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8216AAF-7F66-4E1E-BD35-7A4BA6410099}"/>
                  </a:ext>
                </a:extLst>
              </p:cNvPr>
              <p:cNvGrpSpPr/>
              <p:nvPr/>
            </p:nvGrpSpPr>
            <p:grpSpPr>
              <a:xfrm>
                <a:off x="2705912" y="5602900"/>
                <a:ext cx="1892124" cy="789188"/>
                <a:chOff x="9417944" y="647972"/>
                <a:chExt cx="1918330" cy="900000"/>
              </a:xfrm>
            </p:grpSpPr>
            <p:sp>
              <p:nvSpPr>
                <p:cNvPr id="22" name="矩形 21">
                  <a:extLst>
                    <a:ext uri="{FF2B5EF4-FFF2-40B4-BE49-F238E27FC236}">
                      <a16:creationId xmlns:a16="http://schemas.microsoft.com/office/drawing/2014/main" xmlns="" id="{9B9545CF-AAE8-4AFB-BBAE-B30DF1B9BE1B}"/>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xmlns="" id="{BB333467-10B6-462E-BF13-B558C0FDED8E}"/>
                    </a:ext>
                  </a:extLst>
                </p:cNvPr>
                <p:cNvCxnSpPr>
                  <a:stCxn id="22" idx="0"/>
                  <a:endCxn id="22"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799FFFC-7CF2-4D38-8CFB-352B79C234AB}"/>
                    </a:ext>
                  </a:extLst>
                </p:cNvPr>
                <p:cNvCxnSpPr>
                  <a:stCxn id="22" idx="1"/>
                  <a:endCxn id="22"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15363111-856B-4FA2-B0A8-8D6C440D1393}"/>
                    </a:ext>
                  </a:extLst>
                </p:cNvPr>
                <p:cNvSpPr/>
                <p:nvPr/>
              </p:nvSpPr>
              <p:spPr>
                <a:xfrm>
                  <a:off x="10436273"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 name="直接连接符 25">
                  <a:extLst>
                    <a:ext uri="{FF2B5EF4-FFF2-40B4-BE49-F238E27FC236}">
                      <a16:creationId xmlns:a16="http://schemas.microsoft.com/office/drawing/2014/main" xmlns="" id="{90EC1674-BA63-4FCA-A3E5-F73AC6575533}"/>
                    </a:ext>
                  </a:extLst>
                </p:cNvPr>
                <p:cNvCxnSpPr>
                  <a:stCxn id="25" idx="0"/>
                  <a:endCxn id="25" idx="2"/>
                </p:cNvCxnSpPr>
                <p:nvPr/>
              </p:nvCxnSpPr>
              <p:spPr>
                <a:xfrm>
                  <a:off x="10886273"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07D1812E-A232-4224-B885-5C84C66C5B3E}"/>
                    </a:ext>
                  </a:extLst>
                </p:cNvPr>
                <p:cNvCxnSpPr>
                  <a:stCxn id="25" idx="1"/>
                  <a:endCxn id="25" idx="3"/>
                </p:cNvCxnSpPr>
                <p:nvPr/>
              </p:nvCxnSpPr>
              <p:spPr>
                <a:xfrm>
                  <a:off x="10436274"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sp>
        <p:nvSpPr>
          <p:cNvPr id="39" name="文本框 38">
            <a:extLst>
              <a:ext uri="{FF2B5EF4-FFF2-40B4-BE49-F238E27FC236}">
                <a16:creationId xmlns:a16="http://schemas.microsoft.com/office/drawing/2014/main" xmlns="" id="{73F3D214-B28F-4227-B73F-82652B1CC8E6}"/>
              </a:ext>
            </a:extLst>
          </p:cNvPr>
          <p:cNvSpPr txBox="1"/>
          <p:nvPr/>
        </p:nvSpPr>
        <p:spPr bwMode="auto">
          <a:xfrm>
            <a:off x="2684206" y="1849028"/>
            <a:ext cx="6991183" cy="1323439"/>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80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谢谢观赏！</a:t>
            </a:r>
          </a:p>
        </p:txBody>
      </p:sp>
      <p:pic>
        <p:nvPicPr>
          <p:cNvPr id="43" name="图片 42">
            <a:extLst>
              <a:ext uri="{FF2B5EF4-FFF2-40B4-BE49-F238E27FC236}">
                <a16:creationId xmlns:a16="http://schemas.microsoft.com/office/drawing/2014/main" xmlns="" id="{6DAAC802-55EF-445F-8525-D0406AB4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65" y="499029"/>
            <a:ext cx="2207342" cy="1560993"/>
          </a:xfrm>
          <a:prstGeom prst="rect">
            <a:avLst/>
          </a:prstGeom>
        </p:spPr>
      </p:pic>
      <p:pic>
        <p:nvPicPr>
          <p:cNvPr id="44" name="图片 43">
            <a:extLst>
              <a:ext uri="{FF2B5EF4-FFF2-40B4-BE49-F238E27FC236}">
                <a16:creationId xmlns:a16="http://schemas.microsoft.com/office/drawing/2014/main" xmlns="" id="{A61EEF9A-E4C0-4908-9DAD-EC8D48AD05D4}"/>
              </a:ext>
            </a:extLst>
          </p:cNvPr>
          <p:cNvPicPr>
            <a:picLocks noChangeAspect="1"/>
          </p:cNvPicPr>
          <p:nvPr/>
        </p:nvPicPr>
        <p:blipFill>
          <a:blip r:embed="rId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45" name="文本框 44">
            <a:extLst>
              <a:ext uri="{FF2B5EF4-FFF2-40B4-BE49-F238E27FC236}">
                <a16:creationId xmlns:a16="http://schemas.microsoft.com/office/drawing/2014/main" xmlns="" id="{3BD086A8-C5D3-45E5-9327-7326F97A1DFC}"/>
              </a:ext>
            </a:extLst>
          </p:cNvPr>
          <p:cNvSpPr txBox="1"/>
          <p:nvPr/>
        </p:nvSpPr>
        <p:spPr bwMode="auto">
          <a:xfrm>
            <a:off x="2777745" y="3467904"/>
            <a:ext cx="6636510" cy="553998"/>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a:defRPr/>
            </a:pPr>
            <a:r>
              <a:rPr lang="zh-CN" altLang="en-US" sz="30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“四史”学习教育之改革开放史</a:t>
            </a:r>
          </a:p>
        </p:txBody>
      </p:sp>
      <p:sp>
        <p:nvSpPr>
          <p:cNvPr id="49" name="Aitds3">
            <a:extLst>
              <a:ext uri="{FF2B5EF4-FFF2-40B4-BE49-F238E27FC236}">
                <a16:creationId xmlns:a16="http://schemas.microsoft.com/office/drawing/2014/main" xmlns="" id="{3B9F9C8F-A3B7-47EA-AE7C-C0AE11183129}"/>
              </a:ext>
            </a:extLst>
          </p:cNvPr>
          <p:cNvSpPr/>
          <p:nvPr/>
        </p:nvSpPr>
        <p:spPr>
          <a:xfrm>
            <a:off x="3582090" y="4446282"/>
            <a:ext cx="2236318" cy="297355"/>
          </a:xfrm>
          <a:prstGeom prst="roundRect">
            <a:avLst>
              <a:gd name="adj" fmla="val 50000"/>
            </a:avLst>
          </a:prstGeom>
          <a:noFill/>
          <a:ln w="25400" cap="flat" cmpd="sng" algn="ctr">
            <a:solidFill>
              <a:srgbClr val="C00000"/>
            </a:solidFill>
            <a:prstDash val="solid"/>
          </a:ln>
          <a:effectLst/>
        </p:spPr>
        <p:txBody>
          <a:bodyPr rtlCol="0" anchor="ctr"/>
          <a:lstStyle/>
          <a:p>
            <a:pPr lvl="0" algn="ctr">
              <a:defRPr/>
            </a:pP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主讲人</a:t>
            </a:r>
            <a:r>
              <a:rPr lang="zh-CN" altLang="en-US"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：第一</a:t>
            </a:r>
            <a:r>
              <a:rPr lang="en-US" altLang="zh-CN"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PPT</a:t>
            </a:r>
            <a:endPar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Aitds4">
            <a:extLst>
              <a:ext uri="{FF2B5EF4-FFF2-40B4-BE49-F238E27FC236}">
                <a16:creationId xmlns:a16="http://schemas.microsoft.com/office/drawing/2014/main" xmlns="" id="{2BF73905-0E7F-4778-BE7E-ECBFF1891D1E}"/>
              </a:ext>
            </a:extLst>
          </p:cNvPr>
          <p:cNvSpPr/>
          <p:nvPr/>
        </p:nvSpPr>
        <p:spPr>
          <a:xfrm>
            <a:off x="6272011" y="4448512"/>
            <a:ext cx="2236318" cy="292895"/>
          </a:xfrm>
          <a:prstGeom prst="roundRect">
            <a:avLst>
              <a:gd name="adj" fmla="val 50000"/>
            </a:avLst>
          </a:prstGeom>
          <a:noFill/>
          <a:ln w="25400" cap="flat" cmpd="sng" algn="ctr">
            <a:solidFill>
              <a:srgbClr val="C60000"/>
            </a:solidFill>
            <a:prstDash val="solid"/>
          </a:ln>
          <a:effectLst/>
        </p:spPr>
        <p:txBody>
          <a:bodyPr rtlCol="0" anchor="ctr"/>
          <a:lstStyle/>
          <a:p>
            <a:pPr lvl="0" algn="ctr">
              <a:defRPr/>
            </a:pP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时间：</a:t>
            </a:r>
            <a:r>
              <a:rPr lang="en-US" altLang="zh-CN"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202X</a:t>
            </a:r>
            <a:r>
              <a:rPr lang="zh-CN" altLang="en-US" sz="1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1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51" name="Aitds5">
            <a:extLst>
              <a:ext uri="{FF2B5EF4-FFF2-40B4-BE49-F238E27FC236}">
                <a16:creationId xmlns:a16="http://schemas.microsoft.com/office/drawing/2014/main" xmlns="" id="{7854DB07-8AAB-47B3-B30F-2C10FC20085F}"/>
              </a:ext>
            </a:extLst>
          </p:cNvPr>
          <p:cNvSpPr/>
          <p:nvPr/>
        </p:nvSpPr>
        <p:spPr>
          <a:xfrm>
            <a:off x="5912101" y="446185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9778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outVertical)">
                                      <p:cBhvr>
                                        <p:cTn id="11" dur="500"/>
                                        <p:tgtEl>
                                          <p:spTgt spid="39"/>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up)">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 calcmode="lin" valueType="num">
                                      <p:cBhvr>
                                        <p:cTn id="29" dur="500" fill="hold"/>
                                        <p:tgtEl>
                                          <p:spTgt spid="51"/>
                                        </p:tgtEl>
                                        <p:attrNameLst>
                                          <p:attrName>style.rotation</p:attrName>
                                        </p:attrNameLst>
                                      </p:cBhvr>
                                      <p:tavLst>
                                        <p:tav tm="0">
                                          <p:val>
                                            <p:fltVal val="90"/>
                                          </p:val>
                                        </p:tav>
                                        <p:tav tm="100000">
                                          <p:val>
                                            <p:fltVal val="0"/>
                                          </p:val>
                                        </p:tav>
                                      </p:tavLst>
                                    </p:anim>
                                    <p:animEffect transition="in" filter="fade">
                                      <p:cBhvr>
                                        <p:cTn id="30" dur="500"/>
                                        <p:tgtEl>
                                          <p:spTgt spid="5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p:cTn id="33" dur="500" fill="hold"/>
                                        <p:tgtEl>
                                          <p:spTgt spid="50"/>
                                        </p:tgtEl>
                                        <p:attrNameLst>
                                          <p:attrName>ppt_w</p:attrName>
                                        </p:attrNameLst>
                                      </p:cBhvr>
                                      <p:tavLst>
                                        <p:tav tm="0">
                                          <p:val>
                                            <p:fltVal val="0"/>
                                          </p:val>
                                        </p:tav>
                                        <p:tav tm="100000">
                                          <p:val>
                                            <p:strVal val="#ppt_w"/>
                                          </p:val>
                                        </p:tav>
                                      </p:tavLst>
                                    </p:anim>
                                    <p:anim calcmode="lin" valueType="num">
                                      <p:cBhvr>
                                        <p:cTn id="34" dur="500" fill="hold"/>
                                        <p:tgtEl>
                                          <p:spTgt spid="50"/>
                                        </p:tgtEl>
                                        <p:attrNameLst>
                                          <p:attrName>ppt_h</p:attrName>
                                        </p:attrNameLst>
                                      </p:cBhvr>
                                      <p:tavLst>
                                        <p:tav tm="0">
                                          <p:val>
                                            <p:fltVal val="0"/>
                                          </p:val>
                                        </p:tav>
                                        <p:tav tm="100000">
                                          <p:val>
                                            <p:strVal val="#ppt_h"/>
                                          </p:val>
                                        </p:tav>
                                      </p:tavLst>
                                    </p:anim>
                                    <p:animEffect transition="in" filter="fade">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49" grpId="0" animBg="1"/>
      <p:bldP spid="50"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571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BAE5DD74-9E7B-4F9F-A3F4-21411BE611E2}"/>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0" y="4505274"/>
            <a:ext cx="12168000" cy="2352726"/>
          </a:xfrm>
          <a:prstGeom prst="rect">
            <a:avLst/>
          </a:prstGeom>
        </p:spPr>
      </p:pic>
      <p:pic>
        <p:nvPicPr>
          <p:cNvPr id="29" name="图片 28">
            <a:extLst>
              <a:ext uri="{FF2B5EF4-FFF2-40B4-BE49-F238E27FC236}">
                <a16:creationId xmlns:a16="http://schemas.microsoft.com/office/drawing/2014/main" xmlns="" id="{284F1A2C-8F7C-49DD-9580-97E5473FA4DC}"/>
              </a:ext>
            </a:extLst>
          </p:cNvPr>
          <p:cNvPicPr>
            <a:picLocks noChangeAspect="1"/>
          </p:cNvPicPr>
          <p:nvPr/>
        </p:nvPicPr>
        <p:blipFill>
          <a:blip r:embed="rId1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30" name="PA-102234">
            <a:extLst>
              <a:ext uri="{FF2B5EF4-FFF2-40B4-BE49-F238E27FC236}">
                <a16:creationId xmlns:a16="http://schemas.microsoft.com/office/drawing/2014/main" xmlns="" id="{746FA639-290A-4836-8060-477EE1F4E4A2}"/>
              </a:ext>
            </a:extLst>
          </p:cNvPr>
          <p:cNvSpPr txBox="1"/>
          <p:nvPr>
            <p:custDataLst>
              <p:tags r:id="rId1"/>
            </p:custDataLst>
          </p:nvPr>
        </p:nvSpPr>
        <p:spPr>
          <a:xfrm>
            <a:off x="495622" y="1514057"/>
            <a:ext cx="41385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目录</a:t>
            </a:r>
            <a:endParaRPr kumimoji="0" lang="en-US" altLang="zh-CN" sz="4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CONTENTE</a:t>
            </a:r>
          </a:p>
        </p:txBody>
      </p:sp>
      <p:sp>
        <p:nvSpPr>
          <p:cNvPr id="31" name="PA-102235">
            <a:extLst>
              <a:ext uri="{FF2B5EF4-FFF2-40B4-BE49-F238E27FC236}">
                <a16:creationId xmlns:a16="http://schemas.microsoft.com/office/drawing/2014/main" xmlns="" id="{F89399A3-835F-40D0-ADF3-6258B7D3EA7D}"/>
              </a:ext>
            </a:extLst>
          </p:cNvPr>
          <p:cNvSpPr/>
          <p:nvPr>
            <p:custDataLst>
              <p:tags r:id="rId2"/>
            </p:custDataLst>
          </p:nvPr>
        </p:nvSpPr>
        <p:spPr>
          <a:xfrm>
            <a:off x="5047678" y="1498148"/>
            <a:ext cx="6065712" cy="574802"/>
          </a:xfrm>
          <a:prstGeom prst="roundRect">
            <a:avLst>
              <a:gd name="adj" fmla="val 50000"/>
            </a:avLst>
          </a:prstGeom>
          <a:noFill/>
          <a:ln w="2540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endParaRPr>
          </a:p>
        </p:txBody>
      </p:sp>
      <p:sp>
        <p:nvSpPr>
          <p:cNvPr id="32" name="PA-102236">
            <a:extLst>
              <a:ext uri="{FF2B5EF4-FFF2-40B4-BE49-F238E27FC236}">
                <a16:creationId xmlns:a16="http://schemas.microsoft.com/office/drawing/2014/main" xmlns="" id="{53ABF071-72DC-4000-B224-70A5DA581626}"/>
              </a:ext>
            </a:extLst>
          </p:cNvPr>
          <p:cNvSpPr txBox="1"/>
          <p:nvPr>
            <p:custDataLst>
              <p:tags r:id="rId3"/>
            </p:custDataLst>
          </p:nvPr>
        </p:nvSpPr>
        <p:spPr>
          <a:xfrm>
            <a:off x="5219683" y="1611190"/>
            <a:ext cx="5721702" cy="443968"/>
          </a:xfrm>
          <a:prstGeom prst="rect">
            <a:avLst/>
          </a:prstGeom>
          <a:noFill/>
          <a:effectLst/>
        </p:spPr>
        <p:txBody>
          <a:bodyPr wrap="square" rtlCol="0">
            <a:spAutoFit/>
          </a:bodyPr>
          <a:lstStyle/>
          <a:p>
            <a:pPr lvl="0" algn="ctr" defTabSz="914377" eaLnBrk="0" hangingPunct="0">
              <a:lnSpc>
                <a:spcPts val="2667"/>
              </a:lnSpc>
              <a:defRPr/>
            </a:pPr>
            <a:r>
              <a:rPr lang="zh-CN" altLang="en-US" sz="2800" b="1" kern="0" dirty="0">
                <a:solidFill>
                  <a:srgbClr val="C00000"/>
                </a:solidFill>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改革开放的业绩与成就</a:t>
            </a:r>
          </a:p>
        </p:txBody>
      </p:sp>
      <p:sp>
        <p:nvSpPr>
          <p:cNvPr id="33" name="PA-102237">
            <a:extLst>
              <a:ext uri="{FF2B5EF4-FFF2-40B4-BE49-F238E27FC236}">
                <a16:creationId xmlns:a16="http://schemas.microsoft.com/office/drawing/2014/main" xmlns="" id="{7984615A-D22F-457E-B406-76B0706389C2}"/>
              </a:ext>
            </a:extLst>
          </p:cNvPr>
          <p:cNvSpPr/>
          <p:nvPr>
            <p:custDataLst>
              <p:tags r:id="rId4"/>
            </p:custDataLst>
          </p:nvPr>
        </p:nvSpPr>
        <p:spPr>
          <a:xfrm>
            <a:off x="4326409" y="1479549"/>
            <a:ext cx="612000" cy="612000"/>
          </a:xfrm>
          <a:prstGeom prst="roundRect">
            <a:avLst>
              <a:gd name="adj" fmla="val 50000"/>
            </a:avLst>
          </a:prstGeom>
          <a:solidFill>
            <a:srgbClr val="C10001"/>
          </a:solidFill>
          <a:ln w="25400"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一</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endParaRPr>
          </a:p>
        </p:txBody>
      </p:sp>
      <p:pic>
        <p:nvPicPr>
          <p:cNvPr id="43" name="PA-102247">
            <a:extLst>
              <a:ext uri="{FF2B5EF4-FFF2-40B4-BE49-F238E27FC236}">
                <a16:creationId xmlns:a16="http://schemas.microsoft.com/office/drawing/2014/main" xmlns="" id="{2C809C06-6A2B-4EA3-A2D2-CAADB375C820}"/>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rcRect/>
          <a:stretch/>
        </p:blipFill>
        <p:spPr>
          <a:xfrm>
            <a:off x="1570566" y="2511435"/>
            <a:ext cx="2134804" cy="2134804"/>
          </a:xfrm>
          <a:prstGeom prst="rect">
            <a:avLst/>
          </a:prstGeom>
        </p:spPr>
      </p:pic>
      <p:sp>
        <p:nvSpPr>
          <p:cNvPr id="44" name="PA-102235">
            <a:extLst>
              <a:ext uri="{FF2B5EF4-FFF2-40B4-BE49-F238E27FC236}">
                <a16:creationId xmlns:a16="http://schemas.microsoft.com/office/drawing/2014/main" xmlns="" id="{EEB54389-BF5F-497F-876D-7D74867168E4}"/>
              </a:ext>
            </a:extLst>
          </p:cNvPr>
          <p:cNvSpPr/>
          <p:nvPr>
            <p:custDataLst>
              <p:tags r:id="rId6"/>
            </p:custDataLst>
          </p:nvPr>
        </p:nvSpPr>
        <p:spPr>
          <a:xfrm>
            <a:off x="5047678" y="2550660"/>
            <a:ext cx="6065712" cy="574802"/>
          </a:xfrm>
          <a:prstGeom prst="roundRect">
            <a:avLst>
              <a:gd name="adj" fmla="val 50000"/>
            </a:avLst>
          </a:prstGeom>
          <a:noFill/>
          <a:ln w="2540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endParaRPr>
          </a:p>
        </p:txBody>
      </p:sp>
      <p:sp>
        <p:nvSpPr>
          <p:cNvPr id="45" name="PA-102236">
            <a:extLst>
              <a:ext uri="{FF2B5EF4-FFF2-40B4-BE49-F238E27FC236}">
                <a16:creationId xmlns:a16="http://schemas.microsoft.com/office/drawing/2014/main" xmlns="" id="{DA5AC08B-B765-459B-9DEC-6D6436EA341D}"/>
              </a:ext>
            </a:extLst>
          </p:cNvPr>
          <p:cNvSpPr txBox="1"/>
          <p:nvPr>
            <p:custDataLst>
              <p:tags r:id="rId7"/>
            </p:custDataLst>
          </p:nvPr>
        </p:nvSpPr>
        <p:spPr>
          <a:xfrm>
            <a:off x="5219683" y="2663702"/>
            <a:ext cx="5721702" cy="443968"/>
          </a:xfrm>
          <a:prstGeom prst="rect">
            <a:avLst/>
          </a:prstGeom>
          <a:noFill/>
          <a:effectLst/>
        </p:spPr>
        <p:txBody>
          <a:bodyPr wrap="square" rtlCol="0">
            <a:spAutoFit/>
          </a:bodyPr>
          <a:lstStyle/>
          <a:p>
            <a:pPr lvl="0" algn="ctr" defTabSz="914377" eaLnBrk="0" hangingPunct="0">
              <a:lnSpc>
                <a:spcPts val="2667"/>
              </a:lnSpc>
              <a:defRPr/>
            </a:pPr>
            <a:r>
              <a:rPr lang="zh-CN" altLang="en-US" sz="2800" b="1" kern="0" dirty="0">
                <a:solidFill>
                  <a:srgbClr val="C00000"/>
                </a:solidFill>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改革开放成功的原因分析</a:t>
            </a:r>
          </a:p>
        </p:txBody>
      </p:sp>
      <p:sp>
        <p:nvSpPr>
          <p:cNvPr id="46" name="PA-102237">
            <a:extLst>
              <a:ext uri="{FF2B5EF4-FFF2-40B4-BE49-F238E27FC236}">
                <a16:creationId xmlns:a16="http://schemas.microsoft.com/office/drawing/2014/main" xmlns="" id="{6EFEA16E-CEE2-40FD-BE08-4211DFF490B5}"/>
              </a:ext>
            </a:extLst>
          </p:cNvPr>
          <p:cNvSpPr/>
          <p:nvPr>
            <p:custDataLst>
              <p:tags r:id="rId8"/>
            </p:custDataLst>
          </p:nvPr>
        </p:nvSpPr>
        <p:spPr>
          <a:xfrm>
            <a:off x="4326409" y="2532061"/>
            <a:ext cx="612000" cy="612000"/>
          </a:xfrm>
          <a:prstGeom prst="roundRect">
            <a:avLst>
              <a:gd name="adj" fmla="val 50000"/>
            </a:avLst>
          </a:prstGeom>
          <a:solidFill>
            <a:srgbClr val="C10001"/>
          </a:solidFill>
          <a:ln w="25400"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二</a:t>
            </a:r>
          </a:p>
        </p:txBody>
      </p:sp>
      <p:sp>
        <p:nvSpPr>
          <p:cNvPr id="47" name="PA-102235">
            <a:extLst>
              <a:ext uri="{FF2B5EF4-FFF2-40B4-BE49-F238E27FC236}">
                <a16:creationId xmlns:a16="http://schemas.microsoft.com/office/drawing/2014/main" xmlns="" id="{0028791F-3241-4875-980E-27740BA9B82A}"/>
              </a:ext>
            </a:extLst>
          </p:cNvPr>
          <p:cNvSpPr/>
          <p:nvPr>
            <p:custDataLst>
              <p:tags r:id="rId9"/>
            </p:custDataLst>
          </p:nvPr>
        </p:nvSpPr>
        <p:spPr>
          <a:xfrm>
            <a:off x="5047678" y="3603173"/>
            <a:ext cx="6065712" cy="574802"/>
          </a:xfrm>
          <a:prstGeom prst="roundRect">
            <a:avLst>
              <a:gd name="adj" fmla="val 50000"/>
            </a:avLst>
          </a:prstGeom>
          <a:noFill/>
          <a:ln w="2540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endParaRPr>
          </a:p>
        </p:txBody>
      </p:sp>
      <p:sp>
        <p:nvSpPr>
          <p:cNvPr id="48" name="PA-102236">
            <a:extLst>
              <a:ext uri="{FF2B5EF4-FFF2-40B4-BE49-F238E27FC236}">
                <a16:creationId xmlns:a16="http://schemas.microsoft.com/office/drawing/2014/main" xmlns="" id="{0243912C-2CAE-4156-9957-EC8EF0AAED62}"/>
              </a:ext>
            </a:extLst>
          </p:cNvPr>
          <p:cNvSpPr txBox="1"/>
          <p:nvPr>
            <p:custDataLst>
              <p:tags r:id="rId10"/>
            </p:custDataLst>
          </p:nvPr>
        </p:nvSpPr>
        <p:spPr>
          <a:xfrm>
            <a:off x="5219683" y="3716215"/>
            <a:ext cx="5721702" cy="443968"/>
          </a:xfrm>
          <a:prstGeom prst="rect">
            <a:avLst/>
          </a:prstGeom>
          <a:noFill/>
          <a:effectLst/>
        </p:spPr>
        <p:txBody>
          <a:bodyPr wrap="square" rtlCol="0">
            <a:spAutoFit/>
          </a:bodyPr>
          <a:lstStyle/>
          <a:p>
            <a:pPr lvl="0" algn="ctr" defTabSz="914377" eaLnBrk="0" hangingPunct="0">
              <a:lnSpc>
                <a:spcPts val="2667"/>
              </a:lnSpc>
              <a:defRPr/>
            </a:pPr>
            <a:r>
              <a:rPr lang="zh-CN" altLang="en-US" sz="2800" b="1" kern="0" dirty="0">
                <a:solidFill>
                  <a:srgbClr val="C00000"/>
                </a:solidFill>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改革开放的未来思考</a:t>
            </a:r>
          </a:p>
        </p:txBody>
      </p:sp>
      <p:sp>
        <p:nvSpPr>
          <p:cNvPr id="49" name="PA-102237">
            <a:extLst>
              <a:ext uri="{FF2B5EF4-FFF2-40B4-BE49-F238E27FC236}">
                <a16:creationId xmlns:a16="http://schemas.microsoft.com/office/drawing/2014/main" xmlns="" id="{52F20D6D-5941-4556-9EA5-F4AB29F018D7}"/>
              </a:ext>
            </a:extLst>
          </p:cNvPr>
          <p:cNvSpPr/>
          <p:nvPr>
            <p:custDataLst>
              <p:tags r:id="rId11"/>
            </p:custDataLst>
          </p:nvPr>
        </p:nvSpPr>
        <p:spPr>
          <a:xfrm>
            <a:off x="4326409" y="3584574"/>
            <a:ext cx="612000" cy="612000"/>
          </a:xfrm>
          <a:prstGeom prst="roundRect">
            <a:avLst>
              <a:gd name="adj" fmla="val 50000"/>
            </a:avLst>
          </a:prstGeom>
          <a:solidFill>
            <a:srgbClr val="C10001"/>
          </a:solidFill>
          <a:ln w="25400"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Light"/>
                <a:sym typeface="微软雅黑" panose="020B0503020204020204" pitchFamily="34" charset="-122"/>
              </a:rPr>
              <a:t>三</a:t>
            </a:r>
          </a:p>
        </p:txBody>
      </p:sp>
    </p:spTree>
    <p:extLst>
      <p:ext uri="{BB962C8B-B14F-4D97-AF65-F5344CB8AC3E}">
        <p14:creationId xmlns:p14="http://schemas.microsoft.com/office/powerpoint/2010/main" val="224849811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3AA6EB83-181F-4830-92D4-ADDFF7212F07}"/>
              </a:ext>
            </a:extLst>
          </p:cNvPr>
          <p:cNvPicPr>
            <a:picLocks noChangeAspect="1"/>
          </p:cNvPicPr>
          <p:nvPr/>
        </p:nvPicPr>
        <p:blipFill rotWithShape="1">
          <a:blip r:embed="rId2">
            <a:extLst>
              <a:ext uri="{28A0092B-C50C-407E-A947-70E740481C1C}">
                <a14:useLocalDpi xmlns:a14="http://schemas.microsoft.com/office/drawing/2010/main" val="0"/>
              </a:ext>
            </a:extLst>
          </a:blip>
          <a:srcRect l="3664" r="3856" b="8626"/>
          <a:stretch/>
        </p:blipFill>
        <p:spPr>
          <a:xfrm>
            <a:off x="0" y="4499429"/>
            <a:ext cx="12195004" cy="2358571"/>
          </a:xfrm>
          <a:prstGeom prst="rect">
            <a:avLst/>
          </a:prstGeom>
        </p:spPr>
      </p:pic>
      <p:grpSp>
        <p:nvGrpSpPr>
          <p:cNvPr id="17" name="组合 16">
            <a:extLst>
              <a:ext uri="{FF2B5EF4-FFF2-40B4-BE49-F238E27FC236}">
                <a16:creationId xmlns:a16="http://schemas.microsoft.com/office/drawing/2014/main" xmlns="" id="{10808601-10C2-4216-91EB-F29777EAD53F}"/>
              </a:ext>
            </a:extLst>
          </p:cNvPr>
          <p:cNvGrpSpPr/>
          <p:nvPr/>
        </p:nvGrpSpPr>
        <p:grpSpPr>
          <a:xfrm>
            <a:off x="4254830" y="1904999"/>
            <a:ext cx="3682340" cy="838800"/>
            <a:chOff x="3830928" y="2429384"/>
            <a:chExt cx="4065795" cy="891331"/>
          </a:xfrm>
        </p:grpSpPr>
        <p:grpSp>
          <p:nvGrpSpPr>
            <p:cNvPr id="18" name="组合 17">
              <a:extLst>
                <a:ext uri="{FF2B5EF4-FFF2-40B4-BE49-F238E27FC236}">
                  <a16:creationId xmlns:a16="http://schemas.microsoft.com/office/drawing/2014/main" xmlns="" id="{A98257C4-FF30-4508-B146-069F00F29768}"/>
                </a:ext>
              </a:extLst>
            </p:cNvPr>
            <p:cNvGrpSpPr/>
            <p:nvPr/>
          </p:nvGrpSpPr>
          <p:grpSpPr>
            <a:xfrm>
              <a:off x="3830928" y="2429384"/>
              <a:ext cx="1973016" cy="891331"/>
              <a:chOff x="1703471" y="5602900"/>
              <a:chExt cx="1890145" cy="789188"/>
            </a:xfrm>
          </p:grpSpPr>
          <p:grpSp>
            <p:nvGrpSpPr>
              <p:cNvPr id="31" name="组合 30">
                <a:extLst>
                  <a:ext uri="{FF2B5EF4-FFF2-40B4-BE49-F238E27FC236}">
                    <a16:creationId xmlns:a16="http://schemas.microsoft.com/office/drawing/2014/main" xmlns="" id="{F558D27C-8B9C-4B59-B3F6-02B749B41C9B}"/>
                  </a:ext>
                </a:extLst>
              </p:cNvPr>
              <p:cNvGrpSpPr/>
              <p:nvPr/>
            </p:nvGrpSpPr>
            <p:grpSpPr>
              <a:xfrm>
                <a:off x="1703471" y="5602900"/>
                <a:ext cx="887705" cy="789188"/>
                <a:chOff x="9417944" y="647972"/>
                <a:chExt cx="900000" cy="900000"/>
              </a:xfrm>
            </p:grpSpPr>
            <p:sp>
              <p:nvSpPr>
                <p:cNvPr id="36" name="矩形 35">
                  <a:extLst>
                    <a:ext uri="{FF2B5EF4-FFF2-40B4-BE49-F238E27FC236}">
                      <a16:creationId xmlns:a16="http://schemas.microsoft.com/office/drawing/2014/main" xmlns="" id="{98DE67A8-9863-45A4-8B29-6536DFD73692}"/>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7" name="直接连接符 36">
                  <a:extLst>
                    <a:ext uri="{FF2B5EF4-FFF2-40B4-BE49-F238E27FC236}">
                      <a16:creationId xmlns:a16="http://schemas.microsoft.com/office/drawing/2014/main" xmlns="" id="{7167CAAA-AEE8-47FD-9E4E-D197A1CD993F}"/>
                    </a:ext>
                  </a:extLst>
                </p:cNvPr>
                <p:cNvCxnSpPr>
                  <a:stCxn id="36" idx="0"/>
                  <a:endCxn id="36"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BE8D4B8-6601-419A-B909-A2D7B35224BD}"/>
                    </a:ext>
                  </a:extLst>
                </p:cNvPr>
                <p:cNvCxnSpPr>
                  <a:stCxn id="36" idx="1"/>
                  <a:endCxn id="36"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xmlns="" id="{A23EBCC4-7CF3-4549-A29B-08C78E03AD0A}"/>
                  </a:ext>
                </a:extLst>
              </p:cNvPr>
              <p:cNvGrpSpPr/>
              <p:nvPr/>
            </p:nvGrpSpPr>
            <p:grpSpPr>
              <a:xfrm>
                <a:off x="2705910" y="5602900"/>
                <a:ext cx="887706" cy="789188"/>
                <a:chOff x="9417944" y="647972"/>
                <a:chExt cx="900001" cy="900000"/>
              </a:xfrm>
            </p:grpSpPr>
            <p:sp>
              <p:nvSpPr>
                <p:cNvPr id="33" name="矩形 32">
                  <a:extLst>
                    <a:ext uri="{FF2B5EF4-FFF2-40B4-BE49-F238E27FC236}">
                      <a16:creationId xmlns:a16="http://schemas.microsoft.com/office/drawing/2014/main" xmlns="" id="{06D4A153-D4A0-4C92-8035-70C46B56F89E}"/>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4" name="直接连接符 33">
                  <a:extLst>
                    <a:ext uri="{FF2B5EF4-FFF2-40B4-BE49-F238E27FC236}">
                      <a16:creationId xmlns:a16="http://schemas.microsoft.com/office/drawing/2014/main" xmlns="" id="{16AC978C-129B-4346-BDDE-46F8D3ACDDD8}"/>
                    </a:ext>
                  </a:extLst>
                </p:cNvPr>
                <p:cNvCxnSpPr>
                  <a:stCxn id="33" idx="0"/>
                  <a:endCxn id="33"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EE37DE5-DD12-4D45-BE68-222CA6B04B53}"/>
                    </a:ext>
                  </a:extLst>
                </p:cNvPr>
                <p:cNvCxnSpPr>
                  <a:stCxn id="33" idx="1"/>
                  <a:endCxn id="33"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1E8A1796-FF8D-4FCC-9985-DA6A51389BEF}"/>
                </a:ext>
              </a:extLst>
            </p:cNvPr>
            <p:cNvGrpSpPr/>
            <p:nvPr/>
          </p:nvGrpSpPr>
          <p:grpSpPr>
            <a:xfrm>
              <a:off x="5923708" y="2429384"/>
              <a:ext cx="1973015" cy="891331"/>
              <a:chOff x="1703471" y="5602900"/>
              <a:chExt cx="1890144" cy="789188"/>
            </a:xfrm>
          </p:grpSpPr>
          <p:grpSp>
            <p:nvGrpSpPr>
              <p:cNvPr id="20" name="组合 19">
                <a:extLst>
                  <a:ext uri="{FF2B5EF4-FFF2-40B4-BE49-F238E27FC236}">
                    <a16:creationId xmlns:a16="http://schemas.microsoft.com/office/drawing/2014/main" xmlns="" id="{1C010FD0-4E3A-4082-BB51-731F159C4953}"/>
                  </a:ext>
                </a:extLst>
              </p:cNvPr>
              <p:cNvGrpSpPr/>
              <p:nvPr/>
            </p:nvGrpSpPr>
            <p:grpSpPr>
              <a:xfrm>
                <a:off x="1703471" y="5602900"/>
                <a:ext cx="887705" cy="789188"/>
                <a:chOff x="9417944" y="647972"/>
                <a:chExt cx="900000" cy="900000"/>
              </a:xfrm>
            </p:grpSpPr>
            <p:sp>
              <p:nvSpPr>
                <p:cNvPr id="28" name="矩形 27">
                  <a:extLst>
                    <a:ext uri="{FF2B5EF4-FFF2-40B4-BE49-F238E27FC236}">
                      <a16:creationId xmlns:a16="http://schemas.microsoft.com/office/drawing/2014/main" xmlns="" id="{1471BE5F-5464-4F2F-B60B-C3363FA01E17}"/>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a:extLst>
                    <a:ext uri="{FF2B5EF4-FFF2-40B4-BE49-F238E27FC236}">
                      <a16:creationId xmlns:a16="http://schemas.microsoft.com/office/drawing/2014/main" xmlns="" id="{6D5062CD-F635-4ECE-8DB4-C7DD24DD2D0A}"/>
                    </a:ext>
                  </a:extLst>
                </p:cNvPr>
                <p:cNvCxnSpPr>
                  <a:stCxn id="28" idx="0"/>
                  <a:endCxn id="28"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441C402-CC59-41DE-B013-463CB8CA3C38}"/>
                    </a:ext>
                  </a:extLst>
                </p:cNvPr>
                <p:cNvCxnSpPr>
                  <a:stCxn id="28" idx="1"/>
                  <a:endCxn id="28" idx="3"/>
                </p:cNvCxnSpPr>
                <p:nvPr/>
              </p:nvCxnSpPr>
              <p:spPr>
                <a:xfrm>
                  <a:off x="9417944" y="1097972"/>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8216AAF-7F66-4E1E-BD35-7A4BA6410099}"/>
                  </a:ext>
                </a:extLst>
              </p:cNvPr>
              <p:cNvGrpSpPr/>
              <p:nvPr/>
            </p:nvGrpSpPr>
            <p:grpSpPr>
              <a:xfrm>
                <a:off x="2705909" y="5602900"/>
                <a:ext cx="887706" cy="789188"/>
                <a:chOff x="9417944" y="647972"/>
                <a:chExt cx="900001" cy="900000"/>
              </a:xfrm>
            </p:grpSpPr>
            <p:sp>
              <p:nvSpPr>
                <p:cNvPr id="22" name="矩形 21">
                  <a:extLst>
                    <a:ext uri="{FF2B5EF4-FFF2-40B4-BE49-F238E27FC236}">
                      <a16:creationId xmlns:a16="http://schemas.microsoft.com/office/drawing/2014/main" xmlns="" id="{9B9545CF-AAE8-4AFB-BBAE-B30DF1B9BE1B}"/>
                    </a:ext>
                  </a:extLst>
                </p:cNvPr>
                <p:cNvSpPr/>
                <p:nvPr/>
              </p:nvSpPr>
              <p:spPr>
                <a:xfrm>
                  <a:off x="9417944" y="647972"/>
                  <a:ext cx="900000" cy="900000"/>
                </a:xfrm>
                <a:prstGeom prst="rect">
                  <a:avLst/>
                </a:prstGeom>
                <a:noFill/>
                <a:ln w="28575">
                  <a:solidFill>
                    <a:srgbClr val="9C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rgbClr val="9C0D13"/>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xmlns="" id="{BB333467-10B6-462E-BF13-B558C0FDED8E}"/>
                    </a:ext>
                  </a:extLst>
                </p:cNvPr>
                <p:cNvCxnSpPr>
                  <a:stCxn id="22" idx="0"/>
                  <a:endCxn id="22" idx="2"/>
                </p:cNvCxnSpPr>
                <p:nvPr/>
              </p:nvCxnSpPr>
              <p:spPr>
                <a:xfrm>
                  <a:off x="9867944" y="647972"/>
                  <a:ext cx="0" cy="90000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799FFFC-7CF2-4D38-8CFB-352B79C234AB}"/>
                    </a:ext>
                  </a:extLst>
                </p:cNvPr>
                <p:cNvCxnSpPr>
                  <a:stCxn id="22" idx="1"/>
                  <a:endCxn id="22" idx="3"/>
                </p:cNvCxnSpPr>
                <p:nvPr/>
              </p:nvCxnSpPr>
              <p:spPr>
                <a:xfrm>
                  <a:off x="9417945" y="1097973"/>
                  <a:ext cx="900000" cy="0"/>
                </a:xfrm>
                <a:prstGeom prst="line">
                  <a:avLst/>
                </a:prstGeom>
                <a:ln w="3175">
                  <a:solidFill>
                    <a:srgbClr val="9C0D13"/>
                  </a:solidFill>
                  <a:prstDash val="dashDot"/>
                </a:ln>
              </p:spPr>
              <p:style>
                <a:lnRef idx="1">
                  <a:schemeClr val="accent1"/>
                </a:lnRef>
                <a:fillRef idx="0">
                  <a:schemeClr val="accent1"/>
                </a:fillRef>
                <a:effectRef idx="0">
                  <a:schemeClr val="accent1"/>
                </a:effectRef>
                <a:fontRef idx="minor">
                  <a:schemeClr val="tx1"/>
                </a:fontRef>
              </p:style>
            </p:cxnSp>
          </p:grpSp>
        </p:grpSp>
      </p:grpSp>
      <p:sp>
        <p:nvSpPr>
          <p:cNvPr id="39" name="文本框 38">
            <a:extLst>
              <a:ext uri="{FF2B5EF4-FFF2-40B4-BE49-F238E27FC236}">
                <a16:creationId xmlns:a16="http://schemas.microsoft.com/office/drawing/2014/main" xmlns="" id="{73F3D214-B28F-4227-B73F-82652B1CC8E6}"/>
              </a:ext>
            </a:extLst>
          </p:cNvPr>
          <p:cNvSpPr txBox="1"/>
          <p:nvPr/>
        </p:nvSpPr>
        <p:spPr bwMode="auto">
          <a:xfrm>
            <a:off x="4305300" y="1905000"/>
            <a:ext cx="3676650" cy="830997"/>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eaLnBrk="1" fontAlgn="auto" hangingPunct="1">
              <a:spcBef>
                <a:spcPts val="0"/>
              </a:spcBef>
              <a:spcAft>
                <a:spcPts val="0"/>
              </a:spcAft>
              <a:defRPr/>
            </a:pPr>
            <a:r>
              <a:rPr lang="zh-CN" altLang="en-US" sz="48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第一部分</a:t>
            </a:r>
          </a:p>
        </p:txBody>
      </p:sp>
      <p:pic>
        <p:nvPicPr>
          <p:cNvPr id="43" name="图片 42">
            <a:extLst>
              <a:ext uri="{FF2B5EF4-FFF2-40B4-BE49-F238E27FC236}">
                <a16:creationId xmlns:a16="http://schemas.microsoft.com/office/drawing/2014/main" xmlns="" id="{6DAAC802-55EF-445F-8525-D0406AB4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65" y="499029"/>
            <a:ext cx="2207342" cy="1560993"/>
          </a:xfrm>
          <a:prstGeom prst="rect">
            <a:avLst/>
          </a:prstGeom>
        </p:spPr>
      </p:pic>
      <p:pic>
        <p:nvPicPr>
          <p:cNvPr id="44" name="图片 43">
            <a:extLst>
              <a:ext uri="{FF2B5EF4-FFF2-40B4-BE49-F238E27FC236}">
                <a16:creationId xmlns:a16="http://schemas.microsoft.com/office/drawing/2014/main" xmlns="" id="{A61EEF9A-E4C0-4908-9DAD-EC8D48AD05D4}"/>
              </a:ext>
            </a:extLst>
          </p:cNvPr>
          <p:cNvPicPr>
            <a:picLocks noChangeAspect="1"/>
          </p:cNvPicPr>
          <p:nvPr/>
        </p:nvPicPr>
        <p:blipFill>
          <a:blip r:embed="rId4" cstate="print">
            <a:extLst>
              <a:ext uri="{28A0092B-C50C-407E-A947-70E740481C1C}">
                <a14:useLocalDpi xmlns:a14="http://schemas.microsoft.com/office/drawing/2010/main" val="0"/>
              </a:ext>
            </a:extLst>
          </a:blip>
          <a:srcRect l="36639" t="3180" b="80236"/>
          <a:stretch>
            <a:fillRect/>
          </a:stretch>
        </p:blipFill>
        <p:spPr>
          <a:xfrm flipH="1">
            <a:off x="0" y="-1083"/>
            <a:ext cx="4333083" cy="1552794"/>
          </a:xfrm>
          <a:custGeom>
            <a:avLst/>
            <a:gdLst>
              <a:gd name="connsiteX0" fmla="*/ 0 w 5174157"/>
              <a:gd name="connsiteY0" fmla="*/ 0 h 1854200"/>
              <a:gd name="connsiteX1" fmla="*/ 5174157 w 5174157"/>
              <a:gd name="connsiteY1" fmla="*/ 0 h 1854200"/>
              <a:gd name="connsiteX2" fmla="*/ 5174157 w 5174157"/>
              <a:gd name="connsiteY2" fmla="*/ 1854200 h 1854200"/>
              <a:gd name="connsiteX3" fmla="*/ 0 w 5174157"/>
              <a:gd name="connsiteY3" fmla="*/ 1854200 h 1854200"/>
            </a:gdLst>
            <a:ahLst/>
            <a:cxnLst>
              <a:cxn ang="0">
                <a:pos x="connsiteX0" y="connsiteY0"/>
              </a:cxn>
              <a:cxn ang="0">
                <a:pos x="connsiteX1" y="connsiteY1"/>
              </a:cxn>
              <a:cxn ang="0">
                <a:pos x="connsiteX2" y="connsiteY2"/>
              </a:cxn>
              <a:cxn ang="0">
                <a:pos x="connsiteX3" y="connsiteY3"/>
              </a:cxn>
            </a:cxnLst>
            <a:rect l="l" t="t" r="r" b="b"/>
            <a:pathLst>
              <a:path w="5174157" h="1854200">
                <a:moveTo>
                  <a:pt x="0" y="0"/>
                </a:moveTo>
                <a:lnTo>
                  <a:pt x="5174157" y="0"/>
                </a:lnTo>
                <a:lnTo>
                  <a:pt x="5174157" y="1854200"/>
                </a:lnTo>
                <a:lnTo>
                  <a:pt x="0" y="1854200"/>
                </a:lnTo>
                <a:close/>
              </a:path>
            </a:pathLst>
          </a:custGeom>
        </p:spPr>
      </p:pic>
      <p:sp>
        <p:nvSpPr>
          <p:cNvPr id="45" name="文本框 44">
            <a:extLst>
              <a:ext uri="{FF2B5EF4-FFF2-40B4-BE49-F238E27FC236}">
                <a16:creationId xmlns:a16="http://schemas.microsoft.com/office/drawing/2014/main" xmlns="" id="{3BD086A8-C5D3-45E5-9327-7326F97A1DFC}"/>
              </a:ext>
            </a:extLst>
          </p:cNvPr>
          <p:cNvSpPr txBox="1"/>
          <p:nvPr/>
        </p:nvSpPr>
        <p:spPr bwMode="auto">
          <a:xfrm>
            <a:off x="1522222" y="3126848"/>
            <a:ext cx="9147556" cy="1107996"/>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dist">
              <a:defRPr/>
            </a:pPr>
            <a:r>
              <a:rPr lang="zh-CN" altLang="en-US" sz="6600" b="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改革开放的业绩与成就</a:t>
            </a:r>
          </a:p>
        </p:txBody>
      </p:sp>
    </p:spTree>
    <p:extLst>
      <p:ext uri="{BB962C8B-B14F-4D97-AF65-F5344CB8AC3E}">
        <p14:creationId xmlns:p14="http://schemas.microsoft.com/office/powerpoint/2010/main" val="39606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outVertical)">
                                      <p:cBhvr>
                                        <p:cTn id="11" dur="500"/>
                                        <p:tgtEl>
                                          <p:spTgt spid="39"/>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up)">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Aitds4">
            <a:extLst>
              <a:ext uri="{FF2B5EF4-FFF2-40B4-BE49-F238E27FC236}">
                <a16:creationId xmlns:a16="http://schemas.microsoft.com/office/drawing/2014/main" xmlns="" id="{368CAF0C-06B5-4EDC-A855-76BD2CED9462}"/>
              </a:ext>
            </a:extLst>
          </p:cNvPr>
          <p:cNvGrpSpPr/>
          <p:nvPr/>
        </p:nvGrpSpPr>
        <p:grpSpPr>
          <a:xfrm>
            <a:off x="1720931" y="1179871"/>
            <a:ext cx="6693724" cy="1593831"/>
            <a:chOff x="1764475" y="784589"/>
            <a:chExt cx="6693724" cy="1593831"/>
          </a:xfrm>
        </p:grpSpPr>
        <p:pic>
          <p:nvPicPr>
            <p:cNvPr id="24" name="Aitds4-1">
              <a:extLst>
                <a:ext uri="{FF2B5EF4-FFF2-40B4-BE49-F238E27FC236}">
                  <a16:creationId xmlns:a16="http://schemas.microsoft.com/office/drawing/2014/main" xmlns="" id="{43AFF829-6C97-49F2-A2F1-8197DAF52D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764475" y="784589"/>
              <a:ext cx="2390747" cy="159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Aitds4-2">
              <a:extLst>
                <a:ext uri="{FF2B5EF4-FFF2-40B4-BE49-F238E27FC236}">
                  <a16:creationId xmlns:a16="http://schemas.microsoft.com/office/drawing/2014/main" xmlns="" id="{D9C36048-DE69-4DA0-916A-77E70E7EA6BA}"/>
                </a:ext>
              </a:extLst>
            </p:cNvPr>
            <p:cNvSpPr txBox="1">
              <a:spLocks noChangeArrowheads="1"/>
            </p:cNvSpPr>
            <p:nvPr/>
          </p:nvSpPr>
          <p:spPr bwMode="auto">
            <a:xfrm>
              <a:off x="4764643" y="1324369"/>
              <a:ext cx="3693556" cy="677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3" tIns="60936" rIns="121873" bIns="60936">
              <a:spAutoFit/>
            </a:bodyPr>
            <a:lstStyle>
              <a:lvl1pPr defTabSz="1217613" eaLnBrk="0" hangingPunct="0">
                <a:defRPr>
                  <a:solidFill>
                    <a:schemeClr val="tx1"/>
                  </a:solidFill>
                  <a:latin typeface="Arial" panose="020B0604020202020204" pitchFamily="34" charset="0"/>
                  <a:ea typeface="宋体" panose="02010600030101010101" pitchFamily="2" charset="-122"/>
                </a:defRPr>
              </a:lvl1pPr>
              <a:lvl2pPr marL="742950" indent="-285750" defTabSz="1217613" eaLnBrk="0" hangingPunct="0">
                <a:defRPr>
                  <a:solidFill>
                    <a:schemeClr val="tx1"/>
                  </a:solidFill>
                  <a:latin typeface="Arial" panose="020B0604020202020204" pitchFamily="34" charset="0"/>
                  <a:ea typeface="宋体" panose="02010600030101010101" pitchFamily="2" charset="-122"/>
                </a:defRPr>
              </a:lvl2pPr>
              <a:lvl3pPr marL="1143000" indent="-228600" defTabSz="1217613" eaLnBrk="0" hangingPunct="0">
                <a:defRPr>
                  <a:solidFill>
                    <a:schemeClr val="tx1"/>
                  </a:solidFill>
                  <a:latin typeface="Arial" panose="020B0604020202020204" pitchFamily="34" charset="0"/>
                  <a:ea typeface="宋体" panose="02010600030101010101" pitchFamily="2" charset="-122"/>
                </a:defRPr>
              </a:lvl3pPr>
              <a:lvl4pPr marL="1600200" indent="-228600" defTabSz="1217613" eaLnBrk="0" hangingPunct="0">
                <a:defRPr>
                  <a:solidFill>
                    <a:schemeClr val="tx1"/>
                  </a:solidFill>
                  <a:latin typeface="Arial" panose="020B0604020202020204" pitchFamily="34" charset="0"/>
                  <a:ea typeface="宋体" panose="02010600030101010101" pitchFamily="2" charset="-122"/>
                </a:defRPr>
              </a:lvl4pPr>
              <a:lvl5pPr marL="2057400" indent="-228600" defTabSz="1217613" eaLnBrk="0" hangingPunct="0">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defRPr/>
              </a:pPr>
              <a:r>
                <a:rPr lang="zh-CN" altLang="en-US" sz="36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改革开放前</a:t>
              </a:r>
              <a:endPar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Aitds4-3">
              <a:extLst>
                <a:ext uri="{FF2B5EF4-FFF2-40B4-BE49-F238E27FC236}">
                  <a16:creationId xmlns:a16="http://schemas.microsoft.com/office/drawing/2014/main" xmlns="" id="{BD68EC95-0037-4F34-92E7-B52236682512}"/>
                </a:ext>
              </a:extLst>
            </p:cNvPr>
            <p:cNvSpPr>
              <a:spLocks noChangeShapeType="1"/>
            </p:cNvSpPr>
            <p:nvPr/>
          </p:nvSpPr>
          <p:spPr bwMode="auto">
            <a:xfrm flipH="1">
              <a:off x="3717337" y="2028517"/>
              <a:ext cx="4740862" cy="0"/>
            </a:xfrm>
            <a:prstGeom prst="line">
              <a:avLst/>
            </a:prstGeom>
            <a:noFill/>
            <a:ln w="12700" cap="flat">
              <a:solidFill>
                <a:srgbClr val="C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28" name="Aitds3">
            <a:extLst>
              <a:ext uri="{FF2B5EF4-FFF2-40B4-BE49-F238E27FC236}">
                <a16:creationId xmlns:a16="http://schemas.microsoft.com/office/drawing/2014/main" xmlns="" id="{F034F4E4-B10A-4583-A890-450D7F438F69}"/>
              </a:ext>
            </a:extLst>
          </p:cNvPr>
          <p:cNvGrpSpPr/>
          <p:nvPr/>
        </p:nvGrpSpPr>
        <p:grpSpPr>
          <a:xfrm>
            <a:off x="881601" y="3074355"/>
            <a:ext cx="501650" cy="330200"/>
            <a:chOff x="2762976" y="2497837"/>
            <a:chExt cx="501650" cy="330200"/>
          </a:xfrm>
        </p:grpSpPr>
        <p:sp>
          <p:nvSpPr>
            <p:cNvPr id="29"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53" name="Aitds4">
            <a:extLst>
              <a:ext uri="{FF2B5EF4-FFF2-40B4-BE49-F238E27FC236}">
                <a16:creationId xmlns:a16="http://schemas.microsoft.com/office/drawing/2014/main" xmlns="" id="{228B9CA2-0982-4162-80F7-74E744395734}"/>
              </a:ext>
            </a:extLst>
          </p:cNvPr>
          <p:cNvGrpSpPr>
            <a:grpSpLocks/>
          </p:cNvGrpSpPr>
          <p:nvPr/>
        </p:nvGrpSpPr>
        <p:grpSpPr bwMode="auto">
          <a:xfrm>
            <a:off x="1433145" y="2961030"/>
            <a:ext cx="7264541" cy="3102058"/>
            <a:chOff x="0" y="190604"/>
            <a:chExt cx="7262275" cy="3098538"/>
          </a:xfrm>
        </p:grpSpPr>
        <p:sp>
          <p:nvSpPr>
            <p:cNvPr id="54"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4" y="190604"/>
              <a:ext cx="7180891" cy="3098538"/>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6" name="Aitds3">
            <a:extLst>
              <a:ext uri="{FF2B5EF4-FFF2-40B4-BE49-F238E27FC236}">
                <a16:creationId xmlns:a16="http://schemas.microsoft.com/office/drawing/2014/main" xmlns="" id="{F3744F8C-0B36-4CFA-90A4-68347AA39EE4}"/>
              </a:ext>
            </a:extLst>
          </p:cNvPr>
          <p:cNvSpPr/>
          <p:nvPr/>
        </p:nvSpPr>
        <p:spPr>
          <a:xfrm>
            <a:off x="1641796" y="2979672"/>
            <a:ext cx="6849062" cy="2933495"/>
          </a:xfrm>
          <a:prstGeom prst="rect">
            <a:avLst/>
          </a:prstGeom>
        </p:spPr>
        <p:txBody>
          <a:bodyPr wrap="square">
            <a:spAutoFit/>
          </a:bodyPr>
          <a:lstStyle/>
          <a:p>
            <a:pPr algn="just">
              <a:lnSpc>
                <a:spcPct val="150000"/>
              </a:lnSpc>
            </a:pPr>
            <a:r>
              <a:rPr lang="zh-CN" altLang="en-US" sz="2100" dirty="0">
                <a:latin typeface="微软雅黑" panose="020B0503020204020204" pitchFamily="34" charset="-122"/>
                <a:ea typeface="微软雅黑" panose="020B0503020204020204" pitchFamily="34" charset="-122"/>
                <a:cs typeface="+mn-ea"/>
                <a:sym typeface="微软雅黑" panose="020B0503020204020204" pitchFamily="34" charset="-122"/>
              </a:rPr>
              <a:t>在改革开放之前，中国依旧是一个农业人口大国。当时，农村人口占国家总人口的比重高达</a:t>
            </a:r>
            <a:r>
              <a:rPr lang="en-US" altLang="zh-CN" sz="2100" dirty="0">
                <a:latin typeface="微软雅黑" panose="020B0503020204020204" pitchFamily="34" charset="-122"/>
                <a:ea typeface="微软雅黑" panose="020B0503020204020204" pitchFamily="34" charset="-122"/>
                <a:cs typeface="+mn-ea"/>
                <a:sym typeface="微软雅黑" panose="020B0503020204020204" pitchFamily="34" charset="-122"/>
              </a:rPr>
              <a:t>83%</a:t>
            </a:r>
            <a:r>
              <a:rPr lang="zh-CN" altLang="en-US" sz="2100" dirty="0">
                <a:latin typeface="微软雅黑" panose="020B0503020204020204" pitchFamily="34" charset="-122"/>
                <a:ea typeface="微软雅黑" panose="020B0503020204020204" pitchFamily="34" charset="-122"/>
                <a:cs typeface="+mn-ea"/>
                <a:sym typeface="微软雅黑" panose="020B0503020204020204" pitchFamily="34" charset="-122"/>
              </a:rPr>
              <a:t>，并且这些人口可以说是属于绝对贫困人口。再加上社会主义经历了艰难的曲折探索阶段，中国当时的社会经济情势不容乐观。正是在这样一种极端困难的状况下，中国领导和人民开始冷静地反思国家的命运及前途。 </a:t>
            </a:r>
          </a:p>
        </p:txBody>
      </p:sp>
      <p:pic>
        <p:nvPicPr>
          <p:cNvPr id="3" name="图片 2">
            <a:extLst>
              <a:ext uri="{FF2B5EF4-FFF2-40B4-BE49-F238E27FC236}">
                <a16:creationId xmlns:a16="http://schemas.microsoft.com/office/drawing/2014/main" xmlns="" id="{C2C9FA51-0CFB-45A4-B20B-BE09F5EB8E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74385" y="3119436"/>
            <a:ext cx="3117615" cy="3273836"/>
          </a:xfrm>
          <a:prstGeom prst="rect">
            <a:avLst/>
          </a:prstGeom>
        </p:spPr>
      </p:pic>
    </p:spTree>
    <p:extLst>
      <p:ext uri="{BB962C8B-B14F-4D97-AF65-F5344CB8AC3E}">
        <p14:creationId xmlns:p14="http://schemas.microsoft.com/office/powerpoint/2010/main" val="23477661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right)">
                                      <p:cBhvr>
                                        <p:cTn id="16" dur="500"/>
                                        <p:tgtEl>
                                          <p:spTgt spid="2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up)">
                                      <p:cBhvr>
                                        <p:cTn id="2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rot="3899448">
            <a:off x="315447" y="1660118"/>
            <a:ext cx="4099998" cy="4099998"/>
          </a:xfrm>
          <a:prstGeom prst="rect">
            <a:avLst/>
          </a:prstGeom>
        </p:spPr>
      </p:pic>
      <p:sp>
        <p:nvSpPr>
          <p:cNvPr id="3" name="矩形 2">
            <a:extLst>
              <a:ext uri="{FF2B5EF4-FFF2-40B4-BE49-F238E27FC236}">
                <a16:creationId xmlns:a16="http://schemas.microsoft.com/office/drawing/2014/main" xmlns="" id="{B367C86D-977E-4460-ABB1-E621AB68ECED}"/>
              </a:ext>
            </a:extLst>
          </p:cNvPr>
          <p:cNvSpPr/>
          <p:nvPr/>
        </p:nvSpPr>
        <p:spPr>
          <a:xfrm rot="5400000" flipH="1">
            <a:off x="7689600" y="-736347"/>
            <a:ext cx="144664" cy="71954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xmlns="" id="{F2159DDF-DF2F-4D2C-9096-6D9364CD66BF}"/>
              </a:ext>
            </a:extLst>
          </p:cNvPr>
          <p:cNvSpPr/>
          <p:nvPr/>
        </p:nvSpPr>
        <p:spPr>
          <a:xfrm>
            <a:off x="4164207" y="2933715"/>
            <a:ext cx="7195455" cy="28139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a:extLst>
              <a:ext uri="{FF2B5EF4-FFF2-40B4-BE49-F238E27FC236}">
                <a16:creationId xmlns:a16="http://schemas.microsoft.com/office/drawing/2014/main" xmlns="" id="{A4BAE77D-C7B2-4DA0-A7A2-6EB53492164F}"/>
              </a:ext>
            </a:extLst>
          </p:cNvPr>
          <p:cNvGrpSpPr/>
          <p:nvPr/>
        </p:nvGrpSpPr>
        <p:grpSpPr>
          <a:xfrm>
            <a:off x="4468671" y="1875389"/>
            <a:ext cx="6419344" cy="821944"/>
            <a:chOff x="2143026" y="4016862"/>
            <a:chExt cx="9245600" cy="821944"/>
          </a:xfrm>
        </p:grpSpPr>
        <p:sp>
          <p:nvSpPr>
            <p:cNvPr id="6" name="文本框 8">
              <a:extLst>
                <a:ext uri="{FF2B5EF4-FFF2-40B4-BE49-F238E27FC236}">
                  <a16:creationId xmlns:a16="http://schemas.microsoft.com/office/drawing/2014/main" xmlns="" id="{52DB27FB-B9C9-4750-AAA3-998D274D42EC}"/>
                </a:ext>
              </a:extLst>
            </p:cNvPr>
            <p:cNvSpPr txBox="1"/>
            <p:nvPr/>
          </p:nvSpPr>
          <p:spPr>
            <a:xfrm>
              <a:off x="2143026" y="4038635"/>
              <a:ext cx="9245600" cy="800171"/>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en-US" altLang="zh-CN"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endParaRPr kumimoji="0" lang="zh-CN" altLang="en-US" sz="4400" b="0" i="0" u="none" strike="noStrike" kern="0" cap="none" spc="800" normalizeH="0" baseline="0" noProof="0" dirty="0">
                <a:ln>
                  <a:noFill/>
                </a:ln>
                <a:solidFill>
                  <a:srgbClr val="E66126"/>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29">
              <a:extLst>
                <a:ext uri="{FF2B5EF4-FFF2-40B4-BE49-F238E27FC236}">
                  <a16:creationId xmlns:a16="http://schemas.microsoft.com/office/drawing/2014/main" xmlns="" id="{838280F3-384D-4907-9CDC-A85A3CB4AF4E}"/>
                </a:ext>
              </a:extLst>
            </p:cNvPr>
            <p:cNvSpPr txBox="1"/>
            <p:nvPr/>
          </p:nvSpPr>
          <p:spPr>
            <a:xfrm>
              <a:off x="5405653" y="4016862"/>
              <a:ext cx="3082657" cy="769441"/>
            </a:xfrm>
            <a:prstGeom prst="rect">
              <a:avLst/>
            </a:prstGeom>
            <a:noFill/>
          </p:spPr>
          <p:txBody>
            <a:bodyPr wrap="none" rtlCol="0">
              <a:spAutoFit/>
            </a:bodyPr>
            <a:lstStyle/>
            <a:p>
              <a:pPr lvl="0" algn="ctr">
                <a:defRPr/>
              </a:pPr>
              <a:r>
                <a:rPr lang="en-US" altLang="zh-CN" sz="4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1978</a:t>
              </a:r>
              <a:r>
                <a:rPr lang="zh-CN" altLang="en-US" sz="4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年</a:t>
              </a:r>
              <a:endParaRPr kumimoji="0" lang="zh-CN" altLang="en-US" sz="4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8" name="矩形 7">
            <a:extLst>
              <a:ext uri="{FF2B5EF4-FFF2-40B4-BE49-F238E27FC236}">
                <a16:creationId xmlns:a16="http://schemas.microsoft.com/office/drawing/2014/main" xmlns="" id="{D6B4E0A1-ADCE-49B8-AC6F-7621D7E24130}"/>
              </a:ext>
            </a:extLst>
          </p:cNvPr>
          <p:cNvSpPr/>
          <p:nvPr/>
        </p:nvSpPr>
        <p:spPr>
          <a:xfrm>
            <a:off x="4437828" y="3117497"/>
            <a:ext cx="6710817" cy="2414923"/>
          </a:xfrm>
          <a:prstGeom prst="rect">
            <a:avLst/>
          </a:prstGeom>
        </p:spPr>
        <p:txBody>
          <a:bodyPr wrap="square" lIns="105571" tIns="52784" rIns="105571" bIns="52784">
            <a:spAutoFit/>
          </a:bodyPr>
          <a:lstStyle/>
          <a:p>
            <a:pPr lvl="0" algn="just">
              <a:lnSpc>
                <a:spcPct val="150000"/>
              </a:lnSpc>
              <a:buClr>
                <a:srgbClr val="C00000"/>
              </a:buClr>
              <a:defRPr/>
            </a:pPr>
            <a:r>
              <a:rPr lang="zh-CN" altLang="en-US" sz="2000" dirty="0">
                <a:solidFill>
                  <a:srgbClr val="E7E6E6">
                    <a:lumMod val="10000"/>
                  </a:srgbClr>
                </a:solidFill>
                <a:latin typeface="微软雅黑" panose="020B0503020204020204" pitchFamily="34" charset="-122"/>
                <a:ea typeface="微软雅黑" panose="020B0503020204020204" pitchFamily="34" charset="-122"/>
                <a:sym typeface="微软雅黑" panose="020B0503020204020204" pitchFamily="34" charset="-122"/>
              </a:rPr>
              <a:t>一套全新的发展模式应运而生。由此，中国走上了一条不同于以往的探索之路，那便是改革开放之路。对此，习近平总书记曾经指出，改革开放是当代中国发展进步的活力之源，是党和人民事业大踏步赶上时代前进步伐的重要法宝，是坚持和发展中国特色社会主义的必由之路。  　　</a:t>
            </a:r>
            <a:endParaRPr kumimoji="0" lang="zh-CN" altLang="en-US" sz="20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357176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anim calcmode="lin" valueType="num">
                                      <p:cBhvr>
                                        <p:cTn id="12" dur="300" fill="hold"/>
                                        <p:tgtEl>
                                          <p:spTgt spid="5"/>
                                        </p:tgtEl>
                                        <p:attrNameLst>
                                          <p:attrName>ppt_x</p:attrName>
                                        </p:attrNameLst>
                                      </p:cBhvr>
                                      <p:tavLst>
                                        <p:tav tm="0">
                                          <p:val>
                                            <p:strVal val="#ppt_x"/>
                                          </p:val>
                                        </p:tav>
                                        <p:tav tm="100000">
                                          <p:val>
                                            <p:strVal val="#ppt_x"/>
                                          </p:val>
                                        </p:tav>
                                      </p:tavLst>
                                    </p:anim>
                                    <p:anim calcmode="lin" valueType="num">
                                      <p:cBhvr>
                                        <p:cTn id="13" dur="3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2" presetClass="entr" presetSubtype="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2" presetClass="entr" presetSubtype="1"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13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itds3">
            <a:extLst>
              <a:ext uri="{FF2B5EF4-FFF2-40B4-BE49-F238E27FC236}">
                <a16:creationId xmlns:a16="http://schemas.microsoft.com/office/drawing/2014/main" xmlns="" id="{F034F4E4-B10A-4583-A890-450D7F438F69}"/>
              </a:ext>
            </a:extLst>
          </p:cNvPr>
          <p:cNvGrpSpPr/>
          <p:nvPr/>
        </p:nvGrpSpPr>
        <p:grpSpPr>
          <a:xfrm>
            <a:off x="486027" y="2029813"/>
            <a:ext cx="501650" cy="330200"/>
            <a:chOff x="2762976" y="2497837"/>
            <a:chExt cx="501650" cy="330200"/>
          </a:xfrm>
        </p:grpSpPr>
        <p:sp>
          <p:nvSpPr>
            <p:cNvPr id="3"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6" name="Aitds4">
            <a:extLst>
              <a:ext uri="{FF2B5EF4-FFF2-40B4-BE49-F238E27FC236}">
                <a16:creationId xmlns:a16="http://schemas.microsoft.com/office/drawing/2014/main" xmlns="" id="{228B9CA2-0982-4162-80F7-74E744395734}"/>
              </a:ext>
            </a:extLst>
          </p:cNvPr>
          <p:cNvGrpSpPr>
            <a:grpSpLocks/>
          </p:cNvGrpSpPr>
          <p:nvPr/>
        </p:nvGrpSpPr>
        <p:grpSpPr bwMode="auto">
          <a:xfrm>
            <a:off x="994027" y="2480020"/>
            <a:ext cx="8061730" cy="1155231"/>
            <a:chOff x="0" y="190605"/>
            <a:chExt cx="8059216" cy="1153920"/>
          </a:xfrm>
        </p:grpSpPr>
        <p:sp>
          <p:nvSpPr>
            <p:cNvPr id="7"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4" y="190605"/>
              <a:ext cx="7977832" cy="1153920"/>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9" name="Aitds3">
            <a:extLst>
              <a:ext uri="{FF2B5EF4-FFF2-40B4-BE49-F238E27FC236}">
                <a16:creationId xmlns:a16="http://schemas.microsoft.com/office/drawing/2014/main" xmlns="" id="{F3744F8C-0B36-4CFA-90A4-68347AA39EE4}"/>
              </a:ext>
            </a:extLst>
          </p:cNvPr>
          <p:cNvSpPr/>
          <p:nvPr/>
        </p:nvSpPr>
        <p:spPr>
          <a:xfrm>
            <a:off x="1170019" y="2512584"/>
            <a:ext cx="7803375" cy="1128771"/>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中国共产党始终坚持社会主义初级阶段的基本路线不动摇，在此前提下，依据国情新变化不断对经济基础和上层建筑进行调整与完善，持续推进改革开放纵深发展。</a:t>
            </a:r>
          </a:p>
        </p:txBody>
      </p:sp>
      <p:sp>
        <p:nvSpPr>
          <p:cNvPr id="10" name="Aitds4-2">
            <a:extLst>
              <a:ext uri="{FF2B5EF4-FFF2-40B4-BE49-F238E27FC236}">
                <a16:creationId xmlns:a16="http://schemas.microsoft.com/office/drawing/2014/main" xmlns="" id="{D9C36048-DE69-4DA0-916A-77E70E7EA6BA}"/>
              </a:ext>
            </a:extLst>
          </p:cNvPr>
          <p:cNvSpPr txBox="1">
            <a:spLocks noChangeArrowheads="1"/>
          </p:cNvSpPr>
          <p:nvPr/>
        </p:nvSpPr>
        <p:spPr bwMode="auto">
          <a:xfrm>
            <a:off x="994027" y="1905791"/>
            <a:ext cx="5178000" cy="49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3" tIns="60936" rIns="121873" bIns="60936">
            <a:spAutoFit/>
          </a:bodyPr>
          <a:lstStyle>
            <a:lvl1pPr defTabSz="1217613" eaLnBrk="0" hangingPunct="0">
              <a:defRPr>
                <a:solidFill>
                  <a:schemeClr val="tx1"/>
                </a:solidFill>
                <a:latin typeface="Arial" panose="020B0604020202020204" pitchFamily="34" charset="0"/>
                <a:ea typeface="宋体" panose="02010600030101010101" pitchFamily="2" charset="-122"/>
              </a:defRPr>
            </a:lvl1pPr>
            <a:lvl2pPr marL="742950" indent="-285750" defTabSz="1217613" eaLnBrk="0" hangingPunct="0">
              <a:defRPr>
                <a:solidFill>
                  <a:schemeClr val="tx1"/>
                </a:solidFill>
                <a:latin typeface="Arial" panose="020B0604020202020204" pitchFamily="34" charset="0"/>
                <a:ea typeface="宋体" panose="02010600030101010101" pitchFamily="2" charset="-122"/>
              </a:defRPr>
            </a:lvl2pPr>
            <a:lvl3pPr marL="1143000" indent="-228600" defTabSz="1217613" eaLnBrk="0" hangingPunct="0">
              <a:defRPr>
                <a:solidFill>
                  <a:schemeClr val="tx1"/>
                </a:solidFill>
                <a:latin typeface="Arial" panose="020B0604020202020204" pitchFamily="34" charset="0"/>
                <a:ea typeface="宋体" panose="02010600030101010101" pitchFamily="2" charset="-122"/>
              </a:defRPr>
            </a:lvl3pPr>
            <a:lvl4pPr marL="1600200" indent="-228600" defTabSz="1217613" eaLnBrk="0" hangingPunct="0">
              <a:defRPr>
                <a:solidFill>
                  <a:schemeClr val="tx1"/>
                </a:solidFill>
                <a:latin typeface="Arial" panose="020B0604020202020204" pitchFamily="34" charset="0"/>
                <a:ea typeface="宋体" panose="02010600030101010101" pitchFamily="2" charset="-122"/>
              </a:defRPr>
            </a:lvl4pPr>
            <a:lvl5pPr marL="2057400" indent="-228600" defTabSz="1217613" eaLnBrk="0" hangingPunct="0">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defRPr/>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改革开放四十多年以来</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1" name="Aitds3">
            <a:extLst>
              <a:ext uri="{FF2B5EF4-FFF2-40B4-BE49-F238E27FC236}">
                <a16:creationId xmlns:a16="http://schemas.microsoft.com/office/drawing/2014/main" xmlns="" id="{F034F4E4-B10A-4583-A890-450D7F438F69}"/>
              </a:ext>
            </a:extLst>
          </p:cNvPr>
          <p:cNvGrpSpPr/>
          <p:nvPr/>
        </p:nvGrpSpPr>
        <p:grpSpPr>
          <a:xfrm>
            <a:off x="504163" y="4063856"/>
            <a:ext cx="501650" cy="330200"/>
            <a:chOff x="2762976" y="2497837"/>
            <a:chExt cx="501650" cy="330200"/>
          </a:xfrm>
        </p:grpSpPr>
        <p:sp>
          <p:nvSpPr>
            <p:cNvPr id="12" name="Aitds3-1">
              <a:extLst>
                <a:ext uri="{FF2B5EF4-FFF2-40B4-BE49-F238E27FC236}">
                  <a16:creationId xmlns:a16="http://schemas.microsoft.com/office/drawing/2014/main" xmlns="" id="{E94BC334-F501-4BC5-9F01-CA998F6EC6A0}"/>
                </a:ext>
              </a:extLst>
            </p:cNvPr>
            <p:cNvSpPr/>
            <p:nvPr/>
          </p:nvSpPr>
          <p:spPr>
            <a:xfrm>
              <a:off x="2762976" y="2497837"/>
              <a:ext cx="165100" cy="330200"/>
            </a:xfrm>
            <a:prstGeom prst="chevron">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Aitds3-2">
              <a:extLst>
                <a:ext uri="{FF2B5EF4-FFF2-40B4-BE49-F238E27FC236}">
                  <a16:creationId xmlns:a16="http://schemas.microsoft.com/office/drawing/2014/main" xmlns="" id="{6E6B945B-C127-4C22-A894-D4469B1F1428}"/>
                </a:ext>
              </a:extLst>
            </p:cNvPr>
            <p:cNvSpPr/>
            <p:nvPr/>
          </p:nvSpPr>
          <p:spPr>
            <a:xfrm>
              <a:off x="2928076" y="2497837"/>
              <a:ext cx="165100" cy="330200"/>
            </a:xfrm>
            <a:prstGeom prst="chevron">
              <a:avLst/>
            </a:prstGeom>
            <a:solidFill>
              <a:srgbClr val="6A3C7C">
                <a:lumMod val="50000"/>
              </a:srgbClr>
            </a:solidFill>
            <a:ln w="25400" cap="flat" cmpd="sng" algn="ctr">
              <a:solidFill>
                <a:srgbClr val="6A3C7C">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Aitds3-3">
              <a:extLst>
                <a:ext uri="{FF2B5EF4-FFF2-40B4-BE49-F238E27FC236}">
                  <a16:creationId xmlns:a16="http://schemas.microsoft.com/office/drawing/2014/main" xmlns="" id="{D6D3FB07-03D8-4F94-8710-68E606871828}"/>
                </a:ext>
              </a:extLst>
            </p:cNvPr>
            <p:cNvSpPr/>
            <p:nvPr/>
          </p:nvSpPr>
          <p:spPr>
            <a:xfrm>
              <a:off x="3099526" y="2497837"/>
              <a:ext cx="165100" cy="330200"/>
            </a:xfrm>
            <a:prstGeom prst="chevron">
              <a:avLst/>
            </a:prstGeom>
            <a:solidFill>
              <a:srgbClr val="000000">
                <a:lumMod val="85000"/>
                <a:lumOff val="15000"/>
              </a:srgbClr>
            </a:solidFill>
            <a:ln w="25400" cap="flat" cmpd="sng" algn="ctr">
              <a:solidFill>
                <a:srgbClr val="E7E6E6">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5" name="Aitds4">
            <a:extLst>
              <a:ext uri="{FF2B5EF4-FFF2-40B4-BE49-F238E27FC236}">
                <a16:creationId xmlns:a16="http://schemas.microsoft.com/office/drawing/2014/main" xmlns="" id="{228B9CA2-0982-4162-80F7-74E744395734}"/>
              </a:ext>
            </a:extLst>
          </p:cNvPr>
          <p:cNvGrpSpPr>
            <a:grpSpLocks/>
          </p:cNvGrpSpPr>
          <p:nvPr/>
        </p:nvGrpSpPr>
        <p:grpSpPr bwMode="auto">
          <a:xfrm>
            <a:off x="1012163" y="4514063"/>
            <a:ext cx="8061730" cy="1161335"/>
            <a:chOff x="0" y="190605"/>
            <a:chExt cx="8059216" cy="1160018"/>
          </a:xfrm>
        </p:grpSpPr>
        <p:sp>
          <p:nvSpPr>
            <p:cNvPr id="16" name="Aitds4-1">
              <a:extLst>
                <a:ext uri="{FF2B5EF4-FFF2-40B4-BE49-F238E27FC236}">
                  <a16:creationId xmlns:a16="http://schemas.microsoft.com/office/drawing/2014/main" xmlns="" id="{B0EFAE46-BADB-45D6-8C24-70E973002FE3}"/>
                </a:ext>
              </a:extLst>
            </p:cNvPr>
            <p:cNvSpPr>
              <a:spLocks noChangeArrowheads="1"/>
            </p:cNvSpPr>
            <p:nvPr/>
          </p:nvSpPr>
          <p:spPr bwMode="auto">
            <a:xfrm>
              <a:off x="81384" y="190605"/>
              <a:ext cx="7977832" cy="1160018"/>
            </a:xfrm>
            <a:prstGeom prst="roundRect">
              <a:avLst>
                <a:gd name="adj" fmla="val 8176"/>
              </a:avLst>
            </a:prstGeom>
            <a:noFill/>
            <a:ln w="19050">
              <a:solidFill>
                <a:srgbClr val="F17475">
                  <a:lumMod val="75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endParaRPr kumimoji="0" lang="zh-CN" altLang="en-US" sz="1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Aitds4-2">
              <a:extLst>
                <a:ext uri="{FF2B5EF4-FFF2-40B4-BE49-F238E27FC236}">
                  <a16:creationId xmlns:a16="http://schemas.microsoft.com/office/drawing/2014/main" xmlns="" id="{5248F09C-566F-40EF-AF04-8BD1D503A5E6}"/>
                </a:ext>
              </a:extLst>
            </p:cNvPr>
            <p:cNvSpPr>
              <a:spLocks noChangeArrowheads="1"/>
            </p:cNvSpPr>
            <p:nvPr/>
          </p:nvSpPr>
          <p:spPr bwMode="auto">
            <a:xfrm>
              <a:off x="0" y="413100"/>
              <a:ext cx="169589" cy="169589"/>
            </a:xfrm>
            <a:prstGeom prst="flowChartConnector">
              <a:avLst/>
            </a:prstGeom>
            <a:solidFill>
              <a:srgbClr val="D99593"/>
            </a:solidFill>
            <a:ln w="25400">
              <a:solidFill>
                <a:srgbClr val="D8D8D8"/>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8" name="Aitds3">
            <a:extLst>
              <a:ext uri="{FF2B5EF4-FFF2-40B4-BE49-F238E27FC236}">
                <a16:creationId xmlns:a16="http://schemas.microsoft.com/office/drawing/2014/main" xmlns="" id="{F3744F8C-0B36-4CFA-90A4-68347AA39EE4}"/>
              </a:ext>
            </a:extLst>
          </p:cNvPr>
          <p:cNvSpPr/>
          <p:nvPr/>
        </p:nvSpPr>
        <p:spPr>
          <a:xfrm>
            <a:off x="1188155" y="4655737"/>
            <a:ext cx="7803375" cy="777457"/>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中国的经济实现了跨越式发展，跃居为世界第二大经济体。凭借经济总量世界排名第二的身份，改变了世界对我国古老的看法和态度。  　　</a:t>
            </a:r>
          </a:p>
        </p:txBody>
      </p:sp>
      <p:sp>
        <p:nvSpPr>
          <p:cNvPr id="19" name="Aitds4-2">
            <a:extLst>
              <a:ext uri="{FF2B5EF4-FFF2-40B4-BE49-F238E27FC236}">
                <a16:creationId xmlns:a16="http://schemas.microsoft.com/office/drawing/2014/main" xmlns="" id="{D9C36048-DE69-4DA0-916A-77E70E7EA6BA}"/>
              </a:ext>
            </a:extLst>
          </p:cNvPr>
          <p:cNvSpPr txBox="1">
            <a:spLocks noChangeArrowheads="1"/>
          </p:cNvSpPr>
          <p:nvPr/>
        </p:nvSpPr>
        <p:spPr bwMode="auto">
          <a:xfrm>
            <a:off x="1012162" y="3939834"/>
            <a:ext cx="6042367" cy="49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3" tIns="60936" rIns="121873" bIns="60936">
            <a:spAutoFit/>
          </a:bodyPr>
          <a:lstStyle>
            <a:lvl1pPr defTabSz="1217613" eaLnBrk="0" hangingPunct="0">
              <a:defRPr>
                <a:solidFill>
                  <a:schemeClr val="tx1"/>
                </a:solidFill>
                <a:latin typeface="Arial" panose="020B0604020202020204" pitchFamily="34" charset="0"/>
                <a:ea typeface="宋体" panose="02010600030101010101" pitchFamily="2" charset="-122"/>
              </a:defRPr>
            </a:lvl1pPr>
            <a:lvl2pPr marL="742950" indent="-285750" defTabSz="1217613" eaLnBrk="0" hangingPunct="0">
              <a:defRPr>
                <a:solidFill>
                  <a:schemeClr val="tx1"/>
                </a:solidFill>
                <a:latin typeface="Arial" panose="020B0604020202020204" pitchFamily="34" charset="0"/>
                <a:ea typeface="宋体" panose="02010600030101010101" pitchFamily="2" charset="-122"/>
              </a:defRPr>
            </a:lvl2pPr>
            <a:lvl3pPr marL="1143000" indent="-228600" defTabSz="1217613" eaLnBrk="0" hangingPunct="0">
              <a:defRPr>
                <a:solidFill>
                  <a:schemeClr val="tx1"/>
                </a:solidFill>
                <a:latin typeface="Arial" panose="020B0604020202020204" pitchFamily="34" charset="0"/>
                <a:ea typeface="宋体" panose="02010600030101010101" pitchFamily="2" charset="-122"/>
              </a:defRPr>
            </a:lvl3pPr>
            <a:lvl4pPr marL="1600200" indent="-228600" defTabSz="1217613" eaLnBrk="0" hangingPunct="0">
              <a:defRPr>
                <a:solidFill>
                  <a:schemeClr val="tx1"/>
                </a:solidFill>
                <a:latin typeface="Arial" panose="020B0604020202020204" pitchFamily="34" charset="0"/>
                <a:ea typeface="宋体" panose="02010600030101010101" pitchFamily="2" charset="-122"/>
              </a:defRPr>
            </a:lvl4pPr>
            <a:lvl5pPr marL="2057400" indent="-228600" defTabSz="1217613" eaLnBrk="0" hangingPunct="0">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defRPr/>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改革开放之后</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0" name="Aitds8">
            <a:extLst>
              <a:ext uri="{FF2B5EF4-FFF2-40B4-BE49-F238E27FC236}">
                <a16:creationId xmlns:a16="http://schemas.microsoft.com/office/drawing/2014/main" xmlns="" id="{BF48FDFD-19B8-4792-B4E4-122B642A7422}"/>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p:blipFill>
        <p:spPr>
          <a:xfrm>
            <a:off x="8803948" y="1946787"/>
            <a:ext cx="3847604" cy="5176684"/>
          </a:xfrm>
          <a:prstGeom prst="rect">
            <a:avLst/>
          </a:prstGeom>
        </p:spPr>
      </p:pic>
    </p:spTree>
    <p:extLst>
      <p:ext uri="{BB962C8B-B14F-4D97-AF65-F5344CB8AC3E}">
        <p14:creationId xmlns:p14="http://schemas.microsoft.com/office/powerpoint/2010/main" val="40480170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367C86D-977E-4460-ABB1-E621AB68ECED}"/>
              </a:ext>
            </a:extLst>
          </p:cNvPr>
          <p:cNvSpPr/>
          <p:nvPr/>
        </p:nvSpPr>
        <p:spPr>
          <a:xfrm rot="5400000" flipH="1">
            <a:off x="3578221" y="121755"/>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a:extLst>
              <a:ext uri="{FF2B5EF4-FFF2-40B4-BE49-F238E27FC236}">
                <a16:creationId xmlns:a16="http://schemas.microsoft.com/office/drawing/2014/main" xmlns="" id="{F2159DDF-DF2F-4D2C-9096-6D9364CD66BF}"/>
              </a:ext>
            </a:extLst>
          </p:cNvPr>
          <p:cNvSpPr/>
          <p:nvPr/>
        </p:nvSpPr>
        <p:spPr>
          <a:xfrm>
            <a:off x="2065853" y="1778792"/>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xmlns="" id="{D6B4E0A1-ADCE-49B8-AC6F-7621D7E24130}"/>
              </a:ext>
            </a:extLst>
          </p:cNvPr>
          <p:cNvSpPr/>
          <p:nvPr/>
        </p:nvSpPr>
        <p:spPr>
          <a:xfrm>
            <a:off x="2110642" y="1705139"/>
            <a:ext cx="3379996" cy="676820"/>
          </a:xfrm>
          <a:prstGeom prst="rect">
            <a:avLst/>
          </a:prstGeom>
        </p:spPr>
        <p:txBody>
          <a:bodyPr wrap="square" lIns="105571" tIns="52784" rIns="105571" bIns="52784">
            <a:spAutoFit/>
          </a:bodyPr>
          <a:lstStyle/>
          <a:p>
            <a:pPr lvl="0">
              <a:lnSpc>
                <a:spcPct val="150000"/>
              </a:lnSpc>
              <a:buClr>
                <a:srgbClr val="C00000"/>
              </a:buClr>
              <a:defRPr/>
            </a:pP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经济质量显著提升</a:t>
            </a:r>
            <a:endParaRPr kumimoji="0" lang="zh-CN" altLang="en-US" sz="2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2655" y="1631642"/>
            <a:ext cx="840352" cy="784878"/>
            <a:chOff x="3500" y="1216"/>
            <a:chExt cx="1939" cy="1811"/>
          </a:xfrm>
        </p:grpSpPr>
        <p:sp>
          <p:nvSpPr>
            <p:cNvPr id="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Aitds3">
            <a:extLst>
              <a:ext uri="{FF2B5EF4-FFF2-40B4-BE49-F238E27FC236}">
                <a16:creationId xmlns:a16="http://schemas.microsoft.com/office/drawing/2014/main" xmlns="" id="{F3744F8C-0B36-4CFA-90A4-68347AA39EE4}"/>
              </a:ext>
            </a:extLst>
          </p:cNvPr>
          <p:cNvSpPr/>
          <p:nvPr/>
        </p:nvSpPr>
        <p:spPr>
          <a:xfrm>
            <a:off x="1940798" y="2458069"/>
            <a:ext cx="8977573" cy="1532727"/>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通过创新驱动发展，我国经济以创新、创造、创业联动模式，实现了再升级。在技术创新引擎推动下，已经拥有更多自主知识产权，并成为全球互联网应用业态的领先国家。创新经济的高速发展，使我国经历了从“触电”“触网”到云计算、大数据、人工智能、新基建的巨大变化。  　</a:t>
            </a:r>
          </a:p>
        </p:txBody>
      </p:sp>
      <p:sp>
        <p:nvSpPr>
          <p:cNvPr id="12" name="矩形 11">
            <a:extLst>
              <a:ext uri="{FF2B5EF4-FFF2-40B4-BE49-F238E27FC236}">
                <a16:creationId xmlns:a16="http://schemas.microsoft.com/office/drawing/2014/main" xmlns="" id="{B367C86D-977E-4460-ABB1-E621AB68ECED}"/>
              </a:ext>
            </a:extLst>
          </p:cNvPr>
          <p:cNvSpPr/>
          <p:nvPr/>
        </p:nvSpPr>
        <p:spPr>
          <a:xfrm rot="5400000" flipH="1">
            <a:off x="3580203" y="2658126"/>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a:extLst>
              <a:ext uri="{FF2B5EF4-FFF2-40B4-BE49-F238E27FC236}">
                <a16:creationId xmlns:a16="http://schemas.microsoft.com/office/drawing/2014/main" xmlns="" id="{F2159DDF-DF2F-4D2C-9096-6D9364CD66BF}"/>
              </a:ext>
            </a:extLst>
          </p:cNvPr>
          <p:cNvSpPr/>
          <p:nvPr/>
        </p:nvSpPr>
        <p:spPr>
          <a:xfrm>
            <a:off x="2067835" y="4315163"/>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a:extLst>
              <a:ext uri="{FF2B5EF4-FFF2-40B4-BE49-F238E27FC236}">
                <a16:creationId xmlns:a16="http://schemas.microsoft.com/office/drawing/2014/main" xmlns="" id="{D6B4E0A1-ADCE-49B8-AC6F-7621D7E24130}"/>
              </a:ext>
            </a:extLst>
          </p:cNvPr>
          <p:cNvSpPr/>
          <p:nvPr/>
        </p:nvSpPr>
        <p:spPr>
          <a:xfrm>
            <a:off x="2036422" y="4263282"/>
            <a:ext cx="3379996" cy="595322"/>
          </a:xfrm>
          <a:prstGeom prst="rect">
            <a:avLst/>
          </a:prstGeom>
        </p:spPr>
        <p:txBody>
          <a:bodyPr wrap="square" lIns="105571" tIns="52784" rIns="105571" bIns="52784">
            <a:spAutoFit/>
          </a:bodyPr>
          <a:lstStyle/>
          <a:p>
            <a:pPr lvl="0">
              <a:lnSpc>
                <a:spcPct val="150000"/>
              </a:lnSpc>
              <a:buClr>
                <a:srgbClr val="C00000"/>
              </a:buClr>
              <a:defRPr/>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人民生活水平极大提高</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4637" y="4168013"/>
            <a:ext cx="840352" cy="784878"/>
            <a:chOff x="3500" y="1216"/>
            <a:chExt cx="1939" cy="1811"/>
          </a:xfrm>
        </p:grpSpPr>
        <p:sp>
          <p:nvSpPr>
            <p:cNvPr id="1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Aitds3">
            <a:extLst>
              <a:ext uri="{FF2B5EF4-FFF2-40B4-BE49-F238E27FC236}">
                <a16:creationId xmlns:a16="http://schemas.microsoft.com/office/drawing/2014/main" xmlns="" id="{F3744F8C-0B36-4CFA-90A4-68347AA39EE4}"/>
              </a:ext>
            </a:extLst>
          </p:cNvPr>
          <p:cNvSpPr/>
          <p:nvPr/>
        </p:nvSpPr>
        <p:spPr>
          <a:xfrm>
            <a:off x="1942780" y="4994440"/>
            <a:ext cx="8977573" cy="1127616"/>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在改革开放后的四十多年砥砺奋进中，我们党充分调动全国各族人民干事创业的热情和积极性，既把蛋糕做大又把蛋糕合理分配，以此解决了亿万人民群众的温饱问题。可以说，国民生活水平由贫穷到温饱再到整体小康，实现了质的飞跃。  　</a:t>
            </a:r>
          </a:p>
        </p:txBody>
      </p:sp>
    </p:spTree>
    <p:extLst>
      <p:ext uri="{BB962C8B-B14F-4D97-AF65-F5344CB8AC3E}">
        <p14:creationId xmlns:p14="http://schemas.microsoft.com/office/powerpoint/2010/main" val="28251847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1" grpId="0"/>
      <p:bldP spid="12" grpId="0" animBg="1"/>
      <p:bldP spid="13" grpId="0" animBg="1"/>
      <p:bldP spid="14"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367C86D-977E-4460-ABB1-E621AB68ECED}"/>
              </a:ext>
            </a:extLst>
          </p:cNvPr>
          <p:cNvSpPr/>
          <p:nvPr/>
        </p:nvSpPr>
        <p:spPr>
          <a:xfrm rot="5400000" flipH="1">
            <a:off x="3578221" y="121755"/>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a:extLst>
              <a:ext uri="{FF2B5EF4-FFF2-40B4-BE49-F238E27FC236}">
                <a16:creationId xmlns:a16="http://schemas.microsoft.com/office/drawing/2014/main" xmlns="" id="{F2159DDF-DF2F-4D2C-9096-6D9364CD66BF}"/>
              </a:ext>
            </a:extLst>
          </p:cNvPr>
          <p:cNvSpPr/>
          <p:nvPr/>
        </p:nvSpPr>
        <p:spPr>
          <a:xfrm>
            <a:off x="2065853" y="1778792"/>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xmlns="" id="{D6B4E0A1-ADCE-49B8-AC6F-7621D7E24130}"/>
              </a:ext>
            </a:extLst>
          </p:cNvPr>
          <p:cNvSpPr/>
          <p:nvPr/>
        </p:nvSpPr>
        <p:spPr>
          <a:xfrm>
            <a:off x="2077984" y="1705139"/>
            <a:ext cx="3379996" cy="636039"/>
          </a:xfrm>
          <a:prstGeom prst="rect">
            <a:avLst/>
          </a:prstGeom>
        </p:spPr>
        <p:txBody>
          <a:bodyPr wrap="square" lIns="105571" tIns="52784" rIns="105571" bIns="52784">
            <a:spAutoFit/>
          </a:bodyPr>
          <a:lstStyle/>
          <a:p>
            <a:pPr lvl="0">
              <a:lnSpc>
                <a:spcPct val="150000"/>
              </a:lnSpc>
              <a:buClr>
                <a:srgbClr val="C00000"/>
              </a:buClr>
              <a:defRPr/>
            </a:pPr>
            <a:r>
              <a:rPr lang="zh-CN" altLang="en-US" sz="26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社会生产力高速发展</a:t>
            </a:r>
            <a:endParaRPr kumimoji="0" lang="zh-CN" altLang="en-US" sz="26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2655" y="1631642"/>
            <a:ext cx="840352" cy="784878"/>
            <a:chOff x="3500" y="1216"/>
            <a:chExt cx="1939" cy="1811"/>
          </a:xfrm>
        </p:grpSpPr>
        <p:sp>
          <p:nvSpPr>
            <p:cNvPr id="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Aitds3">
            <a:extLst>
              <a:ext uri="{FF2B5EF4-FFF2-40B4-BE49-F238E27FC236}">
                <a16:creationId xmlns:a16="http://schemas.microsoft.com/office/drawing/2014/main" xmlns="" id="{F3744F8C-0B36-4CFA-90A4-68347AA39EE4}"/>
              </a:ext>
            </a:extLst>
          </p:cNvPr>
          <p:cNvSpPr/>
          <p:nvPr/>
        </p:nvSpPr>
        <p:spPr>
          <a:xfrm>
            <a:off x="1940798" y="2458069"/>
            <a:ext cx="8977573" cy="1127616"/>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社会的主要矛盾已不再是人民日益增长的物质文化需要与落后的社会生产之间的矛盾，而是转变成为人民日益增长的美好生活需要和不平衡不充分的发展之间的矛盾。这表明生产力的高速发展已改变社会矛盾的层次，基础性社会矛盾得以破解。  　　</a:t>
            </a:r>
          </a:p>
        </p:txBody>
      </p:sp>
      <p:sp>
        <p:nvSpPr>
          <p:cNvPr id="12" name="矩形 11">
            <a:extLst>
              <a:ext uri="{FF2B5EF4-FFF2-40B4-BE49-F238E27FC236}">
                <a16:creationId xmlns:a16="http://schemas.microsoft.com/office/drawing/2014/main" xmlns="" id="{B367C86D-977E-4460-ABB1-E621AB68ECED}"/>
              </a:ext>
            </a:extLst>
          </p:cNvPr>
          <p:cNvSpPr/>
          <p:nvPr/>
        </p:nvSpPr>
        <p:spPr>
          <a:xfrm rot="5400000" flipH="1">
            <a:off x="3580203" y="2222697"/>
            <a:ext cx="167203" cy="31919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a:extLst>
              <a:ext uri="{FF2B5EF4-FFF2-40B4-BE49-F238E27FC236}">
                <a16:creationId xmlns:a16="http://schemas.microsoft.com/office/drawing/2014/main" xmlns="" id="{F2159DDF-DF2F-4D2C-9096-6D9364CD66BF}"/>
              </a:ext>
            </a:extLst>
          </p:cNvPr>
          <p:cNvSpPr/>
          <p:nvPr/>
        </p:nvSpPr>
        <p:spPr>
          <a:xfrm>
            <a:off x="2067835" y="3879734"/>
            <a:ext cx="3191948" cy="63599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2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a:extLst>
              <a:ext uri="{FF2B5EF4-FFF2-40B4-BE49-F238E27FC236}">
                <a16:creationId xmlns:a16="http://schemas.microsoft.com/office/drawing/2014/main" xmlns="" id="{D6B4E0A1-ADCE-49B8-AC6F-7621D7E24130}"/>
              </a:ext>
            </a:extLst>
          </p:cNvPr>
          <p:cNvSpPr/>
          <p:nvPr/>
        </p:nvSpPr>
        <p:spPr>
          <a:xfrm>
            <a:off x="2134393" y="3795195"/>
            <a:ext cx="3379996" cy="676820"/>
          </a:xfrm>
          <a:prstGeom prst="rect">
            <a:avLst/>
          </a:prstGeom>
        </p:spPr>
        <p:txBody>
          <a:bodyPr wrap="square" lIns="105571" tIns="52784" rIns="105571" bIns="52784">
            <a:spAutoFit/>
          </a:bodyPr>
          <a:lstStyle/>
          <a:p>
            <a:pPr lvl="0">
              <a:lnSpc>
                <a:spcPct val="150000"/>
              </a:lnSpc>
              <a:buClr>
                <a:srgbClr val="C00000"/>
              </a:buClr>
              <a:defRPr/>
            </a:pP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科学技术日新月异</a:t>
            </a:r>
            <a:endParaRPr kumimoji="0" lang="zh-CN" altLang="en-US" sz="2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Group 4">
            <a:extLst>
              <a:ext uri="{FF2B5EF4-FFF2-40B4-BE49-F238E27FC236}">
                <a16:creationId xmlns:a16="http://schemas.microsoft.com/office/drawing/2014/main" xmlns="" id="{E0061FFF-D9F9-4B39-B0FF-BF80D19C08FC}"/>
              </a:ext>
            </a:extLst>
          </p:cNvPr>
          <p:cNvGrpSpPr>
            <a:grpSpLocks noChangeAspect="1"/>
          </p:cNvGrpSpPr>
          <p:nvPr/>
        </p:nvGrpSpPr>
        <p:grpSpPr bwMode="auto">
          <a:xfrm>
            <a:off x="994637" y="3732584"/>
            <a:ext cx="840352" cy="784878"/>
            <a:chOff x="3500" y="1216"/>
            <a:chExt cx="1939" cy="1811"/>
          </a:xfrm>
        </p:grpSpPr>
        <p:sp>
          <p:nvSpPr>
            <p:cNvPr id="16" name="AutoShape 3">
              <a:extLst>
                <a:ext uri="{FF2B5EF4-FFF2-40B4-BE49-F238E27FC236}">
                  <a16:creationId xmlns:a16="http://schemas.microsoft.com/office/drawing/2014/main" xmlns="" id="{3FE9B3F9-49D8-438B-B36A-640F08453A29}"/>
                </a:ext>
              </a:extLst>
            </p:cNvPr>
            <p:cNvSpPr>
              <a:spLocks noChangeAspect="1" noChangeArrowheads="1" noTextEdit="1"/>
            </p:cNvSpPr>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Oval 5">
              <a:extLst>
                <a:ext uri="{FF2B5EF4-FFF2-40B4-BE49-F238E27FC236}">
                  <a16:creationId xmlns:a16="http://schemas.microsoft.com/office/drawing/2014/main" xmlns="" id="{15D3CF3C-7B3C-4D3A-B4E6-08B93E2C7A46}"/>
                </a:ext>
              </a:extLst>
            </p:cNvPr>
            <p:cNvSpPr>
              <a:spLocks noChangeArrowheads="1"/>
            </p:cNvSpPr>
            <p:nvPr/>
          </p:nvSpPr>
          <p:spPr bwMode="auto">
            <a:xfrm>
              <a:off x="3628" y="1216"/>
              <a:ext cx="427" cy="43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6">
              <a:extLst>
                <a:ext uri="{FF2B5EF4-FFF2-40B4-BE49-F238E27FC236}">
                  <a16:creationId xmlns:a16="http://schemas.microsoft.com/office/drawing/2014/main" xmlns="" id="{66C37B29-CF33-490E-B91C-3404FA71A6C0}"/>
                </a:ext>
              </a:extLst>
            </p:cNvPr>
            <p:cNvSpPr>
              <a:spLocks/>
            </p:cNvSpPr>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7">
              <a:extLst>
                <a:ext uri="{FF2B5EF4-FFF2-40B4-BE49-F238E27FC236}">
                  <a16:creationId xmlns:a16="http://schemas.microsoft.com/office/drawing/2014/main" xmlns="" id="{0D9DF8EB-CA2D-434E-9309-0C4E52DAE54E}"/>
                </a:ext>
              </a:extLst>
            </p:cNvPr>
            <p:cNvSpPr>
              <a:spLocks/>
            </p:cNvSpPr>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8">
              <a:extLst>
                <a:ext uri="{FF2B5EF4-FFF2-40B4-BE49-F238E27FC236}">
                  <a16:creationId xmlns:a16="http://schemas.microsoft.com/office/drawing/2014/main" xmlns="" id="{D7C3AD4E-C0BF-47C7-9F93-3D1DACE95938}"/>
                </a:ext>
              </a:extLst>
            </p:cNvPr>
            <p:cNvSpPr>
              <a:spLocks/>
            </p:cNvSpPr>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Aitds3">
            <a:extLst>
              <a:ext uri="{FF2B5EF4-FFF2-40B4-BE49-F238E27FC236}">
                <a16:creationId xmlns:a16="http://schemas.microsoft.com/office/drawing/2014/main" xmlns="" id="{F3744F8C-0B36-4CFA-90A4-68347AA39EE4}"/>
              </a:ext>
            </a:extLst>
          </p:cNvPr>
          <p:cNvSpPr/>
          <p:nvPr/>
        </p:nvSpPr>
        <p:spPr>
          <a:xfrm>
            <a:off x="1942780" y="4559011"/>
            <a:ext cx="8977573" cy="1847814"/>
          </a:xfrm>
          <a:prstGeom prst="rect">
            <a:avLst/>
          </a:prstGeom>
        </p:spPr>
        <p:txBody>
          <a:bodyPr wrap="square">
            <a:spAutoFit/>
          </a:bodyPr>
          <a:lstStyle/>
          <a:p>
            <a:pPr algn="just">
              <a:lnSpc>
                <a:spcPct val="130000"/>
              </a:lnSpc>
            </a:pPr>
            <a:r>
              <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rPr>
              <a:t>我国深入实施科教兴国战略和人才强国战略，实施科技创新驱动发展行动计划，统筹谋划、加强组织，优化科技事业发展总体布局，不断打造出具有国家核心竞争力的高科技产品，以前所未有的力量和速度日益接近世界发达国家现有科技水平。在材料学、计算机、通信、制造业等方面，已经领先于世界先进水平。通过成功研制航母、无人机、隐形战机等，我国已在世界上成为不可忽视的科技大国。  　</a:t>
            </a:r>
          </a:p>
        </p:txBody>
      </p:sp>
    </p:spTree>
    <p:extLst>
      <p:ext uri="{BB962C8B-B14F-4D97-AF65-F5344CB8AC3E}">
        <p14:creationId xmlns:p14="http://schemas.microsoft.com/office/powerpoint/2010/main" val="27429851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1" grpId="0"/>
      <p:bldP spid="12" grpId="0" animBg="1"/>
      <p:bldP spid="13" grpId="0" animBg="1"/>
      <p:bldP spid="14"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4737</Words>
  <Application>Microsoft Office PowerPoint</Application>
  <PresentationFormat>自定义</PresentationFormat>
  <Paragraphs>150</Paragraphs>
  <Slides>28</Slides>
  <Notes>20</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改革开放史</dc:title>
  <dc:creator>第一PPT</dc:creator>
  <cp:keywords>www.1ppt.com</cp:keywords>
  <dc:description>www.1ppt.com</dc:description>
  <cp:lastModifiedBy>Windows User</cp:lastModifiedBy>
  <cp:revision>13</cp:revision>
  <dcterms:created xsi:type="dcterms:W3CDTF">2019-06-11T09:29:47Z</dcterms:created>
  <dcterms:modified xsi:type="dcterms:W3CDTF">2021-01-04T01:45:58Z</dcterms:modified>
</cp:coreProperties>
</file>