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60"/>
  </p:notesMasterIdLst>
  <p:sldIdLst>
    <p:sldId id="257" r:id="rId3"/>
    <p:sldId id="260" r:id="rId4"/>
    <p:sldId id="259" r:id="rId5"/>
    <p:sldId id="261" r:id="rId6"/>
    <p:sldId id="264" r:id="rId7"/>
    <p:sldId id="266" r:id="rId8"/>
    <p:sldId id="265" r:id="rId9"/>
    <p:sldId id="262"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63"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9" r:id="rId53"/>
    <p:sldId id="310" r:id="rId54"/>
    <p:sldId id="311" r:id="rId55"/>
    <p:sldId id="312" r:id="rId56"/>
    <p:sldId id="313" r:id="rId57"/>
    <p:sldId id="258" r:id="rId58"/>
    <p:sldId id="314"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415" userDrawn="1">
          <p15:clr>
            <a:srgbClr val="A4A3A4"/>
          </p15:clr>
        </p15:guide>
        <p15:guide id="2" orient="horz" pos="3816" userDrawn="1">
          <p15:clr>
            <a:srgbClr val="A4A3A4"/>
          </p15:clr>
        </p15:guide>
        <p15:guide id="3" orient="horz" pos="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5090D"/>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p:cViewPr>
        <p:scale>
          <a:sx n="66" d="100"/>
          <a:sy n="66" d="100"/>
        </p:scale>
        <p:origin x="-2256" y="-1050"/>
      </p:cViewPr>
      <p:guideLst>
        <p:guide orient="horz" pos="3816"/>
        <p:guide orient="horz" pos="776"/>
        <p:guide pos="4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39716-12DE-4218-A073-974831AE4840}" type="datetimeFigureOut">
              <a:rPr lang="zh-CN" altLang="en-US" smtClean="0"/>
              <a:t>2021/5/28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FBAFD-E8E9-4E09-92C3-7E1F5CAABE8D}" type="slidenum">
              <a:rPr lang="zh-CN" altLang="en-US" smtClean="0"/>
              <a:t>‹#›</a:t>
            </a:fld>
            <a:endParaRPr lang="zh-CN" altLang="en-US"/>
          </a:p>
        </p:txBody>
      </p:sp>
    </p:spTree>
    <p:extLst>
      <p:ext uri="{BB962C8B-B14F-4D97-AF65-F5344CB8AC3E}">
        <p14:creationId xmlns:p14="http://schemas.microsoft.com/office/powerpoint/2010/main" val="7992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6FBAFD-E8E9-4E09-92C3-7E1F5CAABE8D}" type="slidenum">
              <a:rPr lang="zh-CN" altLang="en-US" smtClean="0"/>
              <a:t>28</a:t>
            </a:fld>
            <a:endParaRPr lang="zh-CN" altLang="en-US"/>
          </a:p>
        </p:txBody>
      </p:sp>
    </p:spTree>
    <p:extLst>
      <p:ext uri="{BB962C8B-B14F-4D97-AF65-F5344CB8AC3E}">
        <p14:creationId xmlns:p14="http://schemas.microsoft.com/office/powerpoint/2010/main" val="391075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jieri/"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5" name="页脚占位符 4">
            <a:extLst>
              <a:ext uri="{FF2B5EF4-FFF2-40B4-BE49-F238E27FC236}">
                <a16:creationId xmlns=""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7686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7159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57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3" name="页脚占位符 2">
            <a:extLst>
              <a:ext uri="{FF2B5EF4-FFF2-40B4-BE49-F238E27FC236}">
                <a16:creationId xmlns=""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26646581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18254532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45395872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42357400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54377942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7" name="TextBox 6"/>
          <p:cNvSpPr txBox="1"/>
          <p:nvPr userDrawn="1"/>
        </p:nvSpPr>
        <p:spPr>
          <a:xfrm>
            <a:off x="122447" y="6756002"/>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节日</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http://www.1ppt.com/jieri/</a:t>
            </a:r>
          </a:p>
        </p:txBody>
      </p:sp>
    </p:spTree>
    <p:extLst>
      <p:ext uri="{BB962C8B-B14F-4D97-AF65-F5344CB8AC3E}">
        <p14:creationId xmlns:p14="http://schemas.microsoft.com/office/powerpoint/2010/main" val="274517872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2CC75-8280-4D50-8556-C2874ADEF926}" type="datetimeFigureOut">
              <a:rPr lang="zh-CN" altLang="en-US" smtClean="0"/>
              <a:t>2021/5/28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54005585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2021/5/28</a:t>
            </a:fld>
            <a:endParaRPr lang="zh-CN" altLang="en-US"/>
          </a:p>
        </p:txBody>
      </p:sp>
      <p:sp>
        <p:nvSpPr>
          <p:cNvPr id="5" name="页脚占位符 4">
            <a:extLst>
              <a:ext uri="{FF2B5EF4-FFF2-40B4-BE49-F238E27FC236}">
                <a16:creationId xmlns=""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Lst>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57072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9.xml"/><Relationship Id="rId7"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image" Target="../media/image17.png"/><Relationship Id="rId4" Type="http://schemas.openxmlformats.org/officeDocument/2006/relationships/tags" Target="../tags/tag40.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5.xml"/><Relationship Id="rId7"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2.xml"/><Relationship Id="rId5" Type="http://schemas.openxmlformats.org/officeDocument/2006/relationships/tags" Target="../tags/tag47.xml"/><Relationship Id="rId10" Type="http://schemas.openxmlformats.org/officeDocument/2006/relationships/image" Target="../media/image19.png"/><Relationship Id="rId4" Type="http://schemas.openxmlformats.org/officeDocument/2006/relationships/tags" Target="../tags/tag46.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0.xml"/><Relationship Id="rId7" Type="http://schemas.openxmlformats.org/officeDocument/2006/relationships/image" Target="../media/image11.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2.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5.xml"/><Relationship Id="rId7" Type="http://schemas.openxmlformats.org/officeDocument/2006/relationships/image" Target="../media/image11.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Layout" Target="../slideLayouts/slideLayout2.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0.xml"/><Relationship Id="rId7" Type="http://schemas.openxmlformats.org/officeDocument/2006/relationships/image" Target="../media/image11.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2.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5.xml"/><Relationship Id="rId7" Type="http://schemas.openxmlformats.org/officeDocument/2006/relationships/image" Target="../media/image11.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0.xml"/><Relationship Id="rId7" Type="http://schemas.openxmlformats.org/officeDocument/2006/relationships/image" Target="../media/image1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5.xml"/><Relationship Id="rId7" Type="http://schemas.openxmlformats.org/officeDocument/2006/relationships/image" Target="../media/image11.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0.xml"/><Relationship Id="rId7" Type="http://schemas.openxmlformats.org/officeDocument/2006/relationships/image" Target="../media/image11.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Layout" Target="../slideLayouts/slideLayout2.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5.xml"/><Relationship Id="rId7"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5" Type="http://schemas.openxmlformats.org/officeDocument/2006/relationships/tags" Target="../tags/tag87.xml"/><Relationship Id="rId10" Type="http://schemas.openxmlformats.org/officeDocument/2006/relationships/image" Target="../media/image21.png"/><Relationship Id="rId4" Type="http://schemas.openxmlformats.org/officeDocument/2006/relationships/tags" Target="../tags/tag86.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7.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0.xml"/><Relationship Id="rId7" Type="http://schemas.openxmlformats.org/officeDocument/2006/relationships/image" Target="../media/image11.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2.xml"/><Relationship Id="rId5" Type="http://schemas.openxmlformats.org/officeDocument/2006/relationships/tags" Target="../tags/tag92.xml"/><Relationship Id="rId10" Type="http://schemas.openxmlformats.org/officeDocument/2006/relationships/image" Target="../media/image22.png"/><Relationship Id="rId4" Type="http://schemas.openxmlformats.org/officeDocument/2006/relationships/tags" Target="../tags/tag91.xml"/><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5.xml"/><Relationship Id="rId7" Type="http://schemas.openxmlformats.org/officeDocument/2006/relationships/image" Target="../media/image11.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tags" Target="../tags/tag96.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23.png"/><Relationship Id="rId5" Type="http://schemas.openxmlformats.org/officeDocument/2006/relationships/tags" Target="../tags/tag102.xml"/><Relationship Id="rId10" Type="http://schemas.openxmlformats.org/officeDocument/2006/relationships/image" Target="../media/image12.png"/><Relationship Id="rId4" Type="http://schemas.openxmlformats.org/officeDocument/2006/relationships/tags" Target="../tags/tag101.xml"/><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25.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12.png"/><Relationship Id="rId5" Type="http://schemas.openxmlformats.org/officeDocument/2006/relationships/tags" Target="../tags/tag109.xml"/><Relationship Id="rId10" Type="http://schemas.openxmlformats.org/officeDocument/2006/relationships/image" Target="../media/image11.png"/><Relationship Id="rId4" Type="http://schemas.openxmlformats.org/officeDocument/2006/relationships/tags" Target="../tags/tag108.xml"/><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10" Type="http://schemas.openxmlformats.org/officeDocument/2006/relationships/image" Target="../media/image12.png"/><Relationship Id="rId4" Type="http://schemas.openxmlformats.org/officeDocument/2006/relationships/tags" Target="../tags/tag115.xml"/><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image" Target="../media/image26.png"/><Relationship Id="rId5" Type="http://schemas.openxmlformats.org/officeDocument/2006/relationships/tags" Target="../tags/tag123.xml"/><Relationship Id="rId10" Type="http://schemas.openxmlformats.org/officeDocument/2006/relationships/image" Target="../media/image12.png"/><Relationship Id="rId4" Type="http://schemas.openxmlformats.org/officeDocument/2006/relationships/tags" Target="../tags/tag122.xml"/><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28.xml"/><Relationship Id="rId7" Type="http://schemas.openxmlformats.org/officeDocument/2006/relationships/image" Target="../media/image11.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tags" Target="../tags/tag129.xml"/><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3.xml"/><Relationship Id="rId7" Type="http://schemas.openxmlformats.org/officeDocument/2006/relationships/image" Target="../media/image11.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2.xml"/><Relationship Id="rId5" Type="http://schemas.openxmlformats.org/officeDocument/2006/relationships/tags" Target="../tags/tag135.xml"/><Relationship Id="rId4" Type="http://schemas.openxmlformats.org/officeDocument/2006/relationships/tags" Target="../tags/tag134.xml"/><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38.xml"/><Relationship Id="rId7" Type="http://schemas.openxmlformats.org/officeDocument/2006/relationships/notesSlide" Target="../notesSlides/notesSlide1.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2.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43.xml"/><Relationship Id="rId7" Type="http://schemas.openxmlformats.org/officeDocument/2006/relationships/image" Target="../media/image11.png"/><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2.xml"/><Relationship Id="rId5" Type="http://schemas.openxmlformats.org/officeDocument/2006/relationships/tags" Target="../tags/tag145.xml"/><Relationship Id="rId4" Type="http://schemas.openxmlformats.org/officeDocument/2006/relationships/tags" Target="../tags/tag14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48.xml"/><Relationship Id="rId7" Type="http://schemas.openxmlformats.org/officeDocument/2006/relationships/image" Target="../media/image7.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51.xml"/><Relationship Id="rId7"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10" Type="http://schemas.openxmlformats.org/officeDocument/2006/relationships/image" Target="../media/image29.png"/><Relationship Id="rId4" Type="http://schemas.openxmlformats.org/officeDocument/2006/relationships/tags" Target="../tags/tag152.xml"/><Relationship Id="rId9"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12.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61.xml"/><Relationship Id="rId7" Type="http://schemas.openxmlformats.org/officeDocument/2006/relationships/image" Target="../media/image12.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62.xml"/></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165.xml"/><Relationship Id="rId7" Type="http://schemas.openxmlformats.org/officeDocument/2006/relationships/image" Target="../media/image12.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66.xml"/></Relationships>
</file>

<file path=ppt/slides/_rels/slide35.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12.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70.xml"/></Relationships>
</file>

<file path=ppt/slides/_rels/slide36.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image" Target="../media/image12.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image" Target="../media/image11.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image" Target="../media/image12.png"/><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77.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80.xml"/><Relationship Id="rId7" Type="http://schemas.openxmlformats.org/officeDocument/2006/relationships/image" Target="../media/image12.pn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81.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84.xml"/><Relationship Id="rId7" Type="http://schemas.openxmlformats.org/officeDocument/2006/relationships/image" Target="../media/image11.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slideLayout" Target="../slideLayouts/slideLayout2.xml"/><Relationship Id="rId5" Type="http://schemas.openxmlformats.org/officeDocument/2006/relationships/tags" Target="../tags/tag186.xml"/><Relationship Id="rId10" Type="http://schemas.openxmlformats.org/officeDocument/2006/relationships/image" Target="../media/image35.png"/><Relationship Id="rId4" Type="http://schemas.openxmlformats.org/officeDocument/2006/relationships/tags" Target="../tags/tag185.xml"/><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2.xml"/><Relationship Id="rId7" Type="http://schemas.openxmlformats.org/officeDocument/2006/relationships/image" Target="../media/image7.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89.xml"/><Relationship Id="rId7" Type="http://schemas.openxmlformats.org/officeDocument/2006/relationships/image" Target="../media/image11.png"/><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slideLayout" Target="../slideLayouts/slideLayout2.xml"/><Relationship Id="rId5" Type="http://schemas.openxmlformats.org/officeDocument/2006/relationships/tags" Target="../tags/tag191.xml"/><Relationship Id="rId4" Type="http://schemas.openxmlformats.org/officeDocument/2006/relationships/tags" Target="../tags/tag190.xml"/></Relationships>
</file>

<file path=ppt/slides/_rels/slide4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4.xml"/><Relationship Id="rId7" Type="http://schemas.openxmlformats.org/officeDocument/2006/relationships/image" Target="../media/image11.png"/><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4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9.xml"/><Relationship Id="rId7" Type="http://schemas.openxmlformats.org/officeDocument/2006/relationships/image" Target="../media/image11.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 Id="rId9" Type="http://schemas.openxmlformats.org/officeDocument/2006/relationships/image" Target="../media/image36.png"/></Relationships>
</file>

<file path=ppt/slides/_rels/slide4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04.xml"/><Relationship Id="rId7" Type="http://schemas.openxmlformats.org/officeDocument/2006/relationships/image" Target="../media/image11.png"/><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2.xml"/><Relationship Id="rId5" Type="http://schemas.openxmlformats.org/officeDocument/2006/relationships/tags" Target="../tags/tag206.xml"/><Relationship Id="rId4" Type="http://schemas.openxmlformats.org/officeDocument/2006/relationships/tags" Target="../tags/tag205.xml"/><Relationship Id="rId9" Type="http://schemas.openxmlformats.org/officeDocument/2006/relationships/image" Target="../media/image37.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209.xml"/><Relationship Id="rId7" Type="http://schemas.openxmlformats.org/officeDocument/2006/relationships/image" Target="../media/image12.png"/><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210.xml"/><Relationship Id="rId9" Type="http://schemas.openxmlformats.org/officeDocument/2006/relationships/image" Target="../media/image39.png"/></Relationships>
</file>

<file path=ppt/slides/_rels/slide4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13.xml"/><Relationship Id="rId7" Type="http://schemas.openxmlformats.org/officeDocument/2006/relationships/image" Target="../media/image11.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s>
</file>

<file path=ppt/slides/_rels/slide4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218.xml"/><Relationship Id="rId7" Type="http://schemas.openxmlformats.org/officeDocument/2006/relationships/image" Target="../media/image12.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219.xml"/></Relationships>
</file>

<file path=ppt/slides/_rels/slide4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222.xml"/><Relationship Id="rId7" Type="http://schemas.openxmlformats.org/officeDocument/2006/relationships/image" Target="../media/image41.png"/><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2.xml"/><Relationship Id="rId5" Type="http://schemas.openxmlformats.org/officeDocument/2006/relationships/tags" Target="../tags/tag224.xml"/><Relationship Id="rId10" Type="http://schemas.openxmlformats.org/officeDocument/2006/relationships/image" Target="../media/image12.png"/><Relationship Id="rId4" Type="http://schemas.openxmlformats.org/officeDocument/2006/relationships/tags" Target="../tags/tag223.xml"/><Relationship Id="rId9" Type="http://schemas.openxmlformats.org/officeDocument/2006/relationships/image" Target="../media/image11.png"/></Relationships>
</file>

<file path=ppt/slides/_rels/slide4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27.xml"/><Relationship Id="rId7" Type="http://schemas.openxmlformats.org/officeDocument/2006/relationships/slideLayout" Target="../slideLayouts/slideLayout2.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9" Type="http://schemas.openxmlformats.org/officeDocument/2006/relationships/image" Target="../media/image12.png"/></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33.xml"/><Relationship Id="rId7" Type="http://schemas.openxmlformats.org/officeDocument/2006/relationships/image" Target="../media/image11.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2.xml"/><Relationship Id="rId5" Type="http://schemas.openxmlformats.org/officeDocument/2006/relationships/tags" Target="../tags/tag235.xml"/><Relationship Id="rId4" Type="http://schemas.openxmlformats.org/officeDocument/2006/relationships/tags" Target="../tags/tag234.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2.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239.xml"/></Relationships>
</file>

<file path=ppt/slides/_rels/slide51.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2.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243.xml"/></Relationships>
</file>

<file path=ppt/slides/_rels/slide52.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2.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247.xml"/></Relationships>
</file>

<file path=ppt/slides/_rels/slide53.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2.png"/><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251.xml"/></Relationships>
</file>

<file path=ppt/slides/_rels/slide5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4.xml"/><Relationship Id="rId7" Type="http://schemas.openxmlformats.org/officeDocument/2006/relationships/image" Target="../media/image11.png"/><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slideLayout" Target="../slideLayouts/slideLayout2.xml"/><Relationship Id="rId5" Type="http://schemas.openxmlformats.org/officeDocument/2006/relationships/tags" Target="../tags/tag256.xml"/><Relationship Id="rId4" Type="http://schemas.openxmlformats.org/officeDocument/2006/relationships/tags" Target="../tags/tag255.xml"/></Relationships>
</file>

<file path=ppt/slides/_rels/slide5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9.xml"/><Relationship Id="rId7" Type="http://schemas.openxmlformats.org/officeDocument/2006/relationships/image" Target="../media/image11.png"/><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260.xml"/></Relationships>
</file>

<file path=ppt/slides/_rels/slide5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3.xml"/><Relationship Id="rId7" Type="http://schemas.openxmlformats.org/officeDocument/2006/relationships/image" Target="../media/image3.png"/><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7.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12.png"/><Relationship Id="rId5" Type="http://schemas.openxmlformats.org/officeDocument/2006/relationships/tags" Target="../tags/tag24.xml"/><Relationship Id="rId10" Type="http://schemas.openxmlformats.org/officeDocument/2006/relationships/image" Target="../media/image11.png"/><Relationship Id="rId4" Type="http://schemas.openxmlformats.org/officeDocument/2006/relationships/tags" Target="../tags/tag23.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0.xml"/><Relationship Id="rId7" Type="http://schemas.openxmlformats.org/officeDocument/2006/relationships/image" Target="../media/image7.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3.xml"/><Relationship Id="rId7"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16.png"/><Relationship Id="rId5" Type="http://schemas.openxmlformats.org/officeDocument/2006/relationships/tags" Target="../tags/tag35.xml"/><Relationship Id="rId10" Type="http://schemas.openxmlformats.org/officeDocument/2006/relationships/image" Target="../media/image15.png"/><Relationship Id="rId4" Type="http://schemas.openxmlformats.org/officeDocument/2006/relationships/tags" Target="../tags/tag34.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4" name="图片 13">
            <a:extLst>
              <a:ext uri="{FF2B5EF4-FFF2-40B4-BE49-F238E27FC236}">
                <a16:creationId xmlns="" xmlns:a16="http://schemas.microsoft.com/office/drawing/2014/main" id="{6E7F3EBD-A8BC-42A4-8A9E-57FC582F7776}"/>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7" name="矩形 26">
            <a:extLst>
              <a:ext uri="{FF2B5EF4-FFF2-40B4-BE49-F238E27FC236}">
                <a16:creationId xmlns="" xmlns:a16="http://schemas.microsoft.com/office/drawing/2014/main" id="{C413AAA6-94EB-41E6-B35B-D8A870FA392A}"/>
              </a:ext>
            </a:extLst>
          </p:cNvPr>
          <p:cNvSpPr/>
          <p:nvPr/>
        </p:nvSpPr>
        <p:spPr>
          <a:xfrm>
            <a:off x="0" y="0"/>
            <a:ext cx="12192000" cy="6858000"/>
          </a:xfrm>
          <a:prstGeom prst="rect">
            <a:avLst/>
          </a:prstGeom>
          <a:gradFill flip="none" rotWithShape="1">
            <a:gsLst>
              <a:gs pos="23000">
                <a:srgbClr val="FFFFFF"/>
              </a:gs>
              <a:gs pos="93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a:extLst>
              <a:ext uri="{FF2B5EF4-FFF2-40B4-BE49-F238E27FC236}">
                <a16:creationId xmlns="" xmlns:a16="http://schemas.microsoft.com/office/drawing/2014/main" id="{F52B58FE-9F0B-4D89-8B52-DE99298DCE4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0992" y="2870200"/>
            <a:ext cx="1681008" cy="3886200"/>
          </a:xfrm>
          <a:prstGeom prst="rect">
            <a:avLst/>
          </a:prstGeom>
        </p:spPr>
      </p:pic>
      <p:sp>
        <p:nvSpPr>
          <p:cNvPr id="15" name="文本框 8">
            <a:extLst>
              <a:ext uri="{FF2B5EF4-FFF2-40B4-BE49-F238E27FC236}">
                <a16:creationId xmlns="" xmlns:a16="http://schemas.microsoft.com/office/drawing/2014/main" id="{6D3DE549-F1DB-4616-89ED-CD140BA8DF0F}"/>
              </a:ext>
            </a:extLst>
          </p:cNvPr>
          <p:cNvSpPr txBox="1"/>
          <p:nvPr/>
        </p:nvSpPr>
        <p:spPr>
          <a:xfrm>
            <a:off x="3818446" y="1048820"/>
            <a:ext cx="4906454" cy="430839"/>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sz="2000"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sz="2000"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sz="2000" b="0" i="0" u="none" strike="noStrike" kern="0" cap="none" spc="0" normalizeH="0" baseline="0" noProof="0" dirty="0">
                <a:ln>
                  <a:noFill/>
                </a:ln>
                <a:solidFill>
                  <a:srgbClr val="C00000"/>
                </a:solidFill>
                <a:effectLst>
                  <a:glow rad="127000">
                    <a:prstClr val="white"/>
                  </a:glow>
                </a:effectLst>
                <a:uLnTx/>
                <a:uFillTx/>
                <a:cs typeface="+mn-ea"/>
                <a:sym typeface="+mn-lt"/>
              </a:rPr>
              <a:t>周年专题党课</a:t>
            </a:r>
            <a:r>
              <a:rPr kumimoji="0" lang="en-US" altLang="zh-CN" sz="2000"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sz="20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sp>
        <p:nvSpPr>
          <p:cNvPr id="16" name="文本框 8">
            <a:extLst>
              <a:ext uri="{FF2B5EF4-FFF2-40B4-BE49-F238E27FC236}">
                <a16:creationId xmlns="" xmlns:a16="http://schemas.microsoft.com/office/drawing/2014/main" id="{C21128A9-BCA2-4C81-BEBF-F99BF5B774D0}"/>
              </a:ext>
            </a:extLst>
          </p:cNvPr>
          <p:cNvSpPr txBox="1"/>
          <p:nvPr/>
        </p:nvSpPr>
        <p:spPr>
          <a:xfrm>
            <a:off x="2351596" y="1715570"/>
            <a:ext cx="7382954" cy="400061"/>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a:t>
            </a:r>
            <a:r>
              <a:rPr kumimoji="0" lang="zh-CN" altLang="en-US"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党政部门</a:t>
            </a:r>
            <a:r>
              <a:rPr kumimoji="0" lang="en-US" altLang="zh-CN"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a:t>
            </a:r>
            <a:r>
              <a:rPr kumimoji="0" lang="zh-CN" altLang="en-US"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国有企业</a:t>
            </a:r>
            <a:r>
              <a:rPr kumimoji="0" lang="en-US" altLang="zh-CN"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a:t>
            </a:r>
            <a:r>
              <a:rPr kumimoji="0" lang="zh-CN" altLang="en-US"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党支部</a:t>
            </a:r>
            <a:r>
              <a:rPr kumimoji="0" lang="en-US" altLang="zh-CN"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2021</a:t>
            </a:r>
            <a:r>
              <a:rPr kumimoji="0" lang="zh-CN" altLang="en-US"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年党史学习教育专题辅导</a:t>
            </a:r>
            <a:r>
              <a:rPr kumimoji="0" lang="en-US" altLang="zh-CN"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a:t>
            </a:r>
            <a:endParaRPr kumimoji="0" lang="zh-CN" altLang="en-US"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sp>
        <p:nvSpPr>
          <p:cNvPr id="18" name="文本框 8">
            <a:extLst>
              <a:ext uri="{FF2B5EF4-FFF2-40B4-BE49-F238E27FC236}">
                <a16:creationId xmlns="" xmlns:a16="http://schemas.microsoft.com/office/drawing/2014/main" id="{0982F2FA-82E8-4A36-8501-4D98DF5AFE45}"/>
              </a:ext>
            </a:extLst>
          </p:cNvPr>
          <p:cNvSpPr txBox="1"/>
          <p:nvPr/>
        </p:nvSpPr>
        <p:spPr>
          <a:xfrm>
            <a:off x="7682122" y="2357335"/>
            <a:ext cx="3344653" cy="861726"/>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i="0" u="none" strike="noStrike" kern="0" cap="none" spc="0" normalizeH="0" baseline="0" noProof="0" dirty="0">
                <a:ln>
                  <a:noFill/>
                </a:ln>
                <a:gradFill>
                  <a:gsLst>
                    <a:gs pos="17000">
                      <a:srgbClr val="E5090D"/>
                    </a:gs>
                    <a:gs pos="72000">
                      <a:srgbClr val="C00000"/>
                    </a:gs>
                  </a:gsLst>
                  <a:lin ang="2700000" scaled="0"/>
                </a:gradFill>
                <a:effectLst>
                  <a:glow rad="127000">
                    <a:prstClr val="white"/>
                  </a:glow>
                </a:effectLst>
                <a:uLnTx/>
                <a:uFillTx/>
                <a:latin typeface="方正粗黑宋简体" panose="02000000000000000000" pitchFamily="2" charset="-122"/>
                <a:ea typeface="方正粗黑宋简体" panose="02000000000000000000" pitchFamily="2" charset="-122"/>
                <a:cs typeface="+mn-ea"/>
                <a:sym typeface="+mn-lt"/>
              </a:rPr>
              <a:t>奋斗伟力</a:t>
            </a:r>
          </a:p>
        </p:txBody>
      </p:sp>
      <p:sp>
        <p:nvSpPr>
          <p:cNvPr id="21" name="文本框 8">
            <a:extLst>
              <a:ext uri="{FF2B5EF4-FFF2-40B4-BE49-F238E27FC236}">
                <a16:creationId xmlns="" xmlns:a16="http://schemas.microsoft.com/office/drawing/2014/main" id="{1CB119D2-784F-48E1-B603-6AEB11B32133}"/>
              </a:ext>
            </a:extLst>
          </p:cNvPr>
          <p:cNvSpPr txBox="1"/>
          <p:nvPr/>
        </p:nvSpPr>
        <p:spPr>
          <a:xfrm>
            <a:off x="6026934" y="1988003"/>
            <a:ext cx="1501398" cy="1600390"/>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凝</a:t>
            </a:r>
          </a:p>
        </p:txBody>
      </p:sp>
      <p:sp>
        <p:nvSpPr>
          <p:cNvPr id="22" name="文本框 8">
            <a:extLst>
              <a:ext uri="{FF2B5EF4-FFF2-40B4-BE49-F238E27FC236}">
                <a16:creationId xmlns="" xmlns:a16="http://schemas.microsoft.com/office/drawing/2014/main" id="{6AF52575-0575-461E-AD41-839DF8F1F230}"/>
              </a:ext>
            </a:extLst>
          </p:cNvPr>
          <p:cNvSpPr txBox="1"/>
          <p:nvPr/>
        </p:nvSpPr>
        <p:spPr>
          <a:xfrm>
            <a:off x="7211907" y="2218836"/>
            <a:ext cx="1110384" cy="1138725"/>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聚</a:t>
            </a:r>
          </a:p>
        </p:txBody>
      </p:sp>
      <p:sp>
        <p:nvSpPr>
          <p:cNvPr id="17" name="文本框 8">
            <a:extLst>
              <a:ext uri="{FF2B5EF4-FFF2-40B4-BE49-F238E27FC236}">
                <a16:creationId xmlns="" xmlns:a16="http://schemas.microsoft.com/office/drawing/2014/main" id="{3C147659-FA5C-4F02-A3FC-73B35A7F7E9F}"/>
              </a:ext>
            </a:extLst>
          </p:cNvPr>
          <p:cNvSpPr txBox="1"/>
          <p:nvPr/>
        </p:nvSpPr>
        <p:spPr>
          <a:xfrm>
            <a:off x="3072801" y="2357335"/>
            <a:ext cx="3344654" cy="861726"/>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i="0" u="none" strike="noStrike" kern="0" cap="none" spc="0" normalizeH="0" baseline="0" noProof="0" dirty="0">
                <a:ln>
                  <a:noFill/>
                </a:ln>
                <a:gradFill>
                  <a:gsLst>
                    <a:gs pos="17000">
                      <a:srgbClr val="E5090D"/>
                    </a:gs>
                    <a:gs pos="72000">
                      <a:srgbClr val="C00000"/>
                    </a:gs>
                  </a:gsLst>
                  <a:lin ang="2700000" scaled="0"/>
                </a:gradFill>
                <a:effectLst>
                  <a:glow rad="127000">
                    <a:prstClr val="white"/>
                  </a:glow>
                </a:effectLst>
                <a:uLnTx/>
                <a:uFillTx/>
                <a:latin typeface="方正粗黑宋简体" panose="02000000000000000000" pitchFamily="2" charset="-122"/>
                <a:ea typeface="方正粗黑宋简体" panose="02000000000000000000" pitchFamily="2" charset="-122"/>
                <a:cs typeface="+mn-ea"/>
                <a:sym typeface="+mn-lt"/>
              </a:rPr>
              <a:t>百年党史 </a:t>
            </a:r>
          </a:p>
        </p:txBody>
      </p:sp>
      <p:sp>
        <p:nvSpPr>
          <p:cNvPr id="23" name="文本框 8">
            <a:extLst>
              <a:ext uri="{FF2B5EF4-FFF2-40B4-BE49-F238E27FC236}">
                <a16:creationId xmlns="" xmlns:a16="http://schemas.microsoft.com/office/drawing/2014/main" id="{7BC3E5B4-9872-496B-8FF6-86DD51C4A290}"/>
              </a:ext>
            </a:extLst>
          </p:cNvPr>
          <p:cNvSpPr txBox="1"/>
          <p:nvPr/>
        </p:nvSpPr>
        <p:spPr>
          <a:xfrm>
            <a:off x="1418249" y="1988003"/>
            <a:ext cx="1501398" cy="1600390"/>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学</a:t>
            </a:r>
          </a:p>
        </p:txBody>
      </p:sp>
      <p:sp>
        <p:nvSpPr>
          <p:cNvPr id="24" name="文本框 8">
            <a:extLst>
              <a:ext uri="{FF2B5EF4-FFF2-40B4-BE49-F238E27FC236}">
                <a16:creationId xmlns="" xmlns:a16="http://schemas.microsoft.com/office/drawing/2014/main" id="{659E86B0-FD2C-4991-9C4A-71E50586E82C}"/>
              </a:ext>
            </a:extLst>
          </p:cNvPr>
          <p:cNvSpPr txBox="1"/>
          <p:nvPr/>
        </p:nvSpPr>
        <p:spPr>
          <a:xfrm>
            <a:off x="2582368" y="2218836"/>
            <a:ext cx="1110384" cy="1138725"/>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好</a:t>
            </a:r>
          </a:p>
        </p:txBody>
      </p:sp>
      <p:grpSp>
        <p:nvGrpSpPr>
          <p:cNvPr id="39" name="组合 38">
            <a:extLst>
              <a:ext uri="{FF2B5EF4-FFF2-40B4-BE49-F238E27FC236}">
                <a16:creationId xmlns="" xmlns:a16="http://schemas.microsoft.com/office/drawing/2014/main" id="{45563B4F-65AC-4492-BDB0-56762A629FA3}"/>
              </a:ext>
            </a:extLst>
          </p:cNvPr>
          <p:cNvGrpSpPr/>
          <p:nvPr/>
        </p:nvGrpSpPr>
        <p:grpSpPr>
          <a:xfrm>
            <a:off x="4155222" y="4641487"/>
            <a:ext cx="3918109" cy="317221"/>
            <a:chOff x="4301422" y="3177358"/>
            <a:chExt cx="3918109" cy="317221"/>
          </a:xfrm>
        </p:grpSpPr>
        <p:grpSp>
          <p:nvGrpSpPr>
            <p:cNvPr id="33" name="组合 32">
              <a:extLst>
                <a:ext uri="{FF2B5EF4-FFF2-40B4-BE49-F238E27FC236}">
                  <a16:creationId xmlns="" xmlns:a16="http://schemas.microsoft.com/office/drawing/2014/main" id="{57ADD9AD-4597-4A04-BD67-8F6DCE3207DE}"/>
                </a:ext>
              </a:extLst>
            </p:cNvPr>
            <p:cNvGrpSpPr/>
            <p:nvPr/>
          </p:nvGrpSpPr>
          <p:grpSpPr>
            <a:xfrm>
              <a:off x="4301422" y="3177358"/>
              <a:ext cx="2252221" cy="317149"/>
              <a:chOff x="3948172" y="4273839"/>
              <a:chExt cx="1574880" cy="221768"/>
            </a:xfrm>
          </p:grpSpPr>
          <p:sp>
            <p:nvSpPr>
              <p:cNvPr id="34" name="Freeform 7">
                <a:extLst>
                  <a:ext uri="{FF2B5EF4-FFF2-40B4-BE49-F238E27FC236}">
                    <a16:creationId xmlns="" xmlns:a16="http://schemas.microsoft.com/office/drawing/2014/main" id="{F9176948-4A75-44E3-B04D-9EA76B9E17E1}"/>
                  </a:ext>
                </a:extLst>
              </p:cNvPr>
              <p:cNvSpPr>
                <a:spLocks noEditPoints="1"/>
              </p:cNvSpPr>
              <p:nvPr/>
            </p:nvSpPr>
            <p:spPr bwMode="auto">
              <a:xfrm>
                <a:off x="3948172" y="4275018"/>
                <a:ext cx="220589" cy="220589"/>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gradFill>
                <a:gsLst>
                  <a:gs pos="17000">
                    <a:srgbClr val="E5090D"/>
                  </a:gs>
                  <a:gs pos="72000">
                    <a:srgbClr val="C00000"/>
                  </a:gs>
                </a:gsLst>
                <a:lin ang="2700000" scaled="0"/>
              </a:gradFill>
              <a:ln>
                <a:noFill/>
              </a:ln>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E7E6E6">
                      <a:lumMod val="25000"/>
                    </a:srgbClr>
                  </a:solidFill>
                  <a:effectLst/>
                  <a:uLnTx/>
                  <a:uFillTx/>
                  <a:cs typeface="+mn-ea"/>
                  <a:sym typeface="+mn-lt"/>
                </a:endParaRPr>
              </a:p>
            </p:txBody>
          </p:sp>
          <p:sp>
            <p:nvSpPr>
              <p:cNvPr id="35" name="TextBox 12">
                <a:extLst>
                  <a:ext uri="{FF2B5EF4-FFF2-40B4-BE49-F238E27FC236}">
                    <a16:creationId xmlns="" xmlns:a16="http://schemas.microsoft.com/office/drawing/2014/main" id="{03E14562-B024-4E30-86B9-8490144D94B1}"/>
                  </a:ext>
                </a:extLst>
              </p:cNvPr>
              <p:cNvSpPr txBox="1"/>
              <p:nvPr/>
            </p:nvSpPr>
            <p:spPr>
              <a:xfrm>
                <a:off x="4167448" y="4273839"/>
                <a:ext cx="1355604" cy="218905"/>
              </a:xfrm>
              <a:prstGeom prst="rect">
                <a:avLst/>
              </a:prstGeom>
              <a:noFill/>
            </p:spPr>
            <p:txBody>
              <a:bodyPr wrap="square" lIns="68562" tIns="34281" rIns="68562" bIns="34281" rtlCol="0">
                <a:spAutoFit/>
              </a:bodyPr>
              <a:lstStyle>
                <a:defPPr>
                  <a:defRPr lang="zh-CN"/>
                </a:defPPr>
                <a:lvl1pPr>
                  <a:defRPr sz="2000">
                    <a:solidFill>
                      <a:schemeClr val="accent2"/>
                    </a:solidFill>
                    <a:latin typeface="+mn-ea"/>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cs typeface="+mn-ea"/>
                    <a:sym typeface="+mn-lt"/>
                  </a:rPr>
                  <a:t>报告人</a:t>
                </a:r>
                <a:r>
                  <a:rPr kumimoji="0" lang="zh-CN" altLang="en-US" sz="1600" b="0" i="0" u="none" strike="noStrike" kern="1200" cap="none" spc="0" normalizeH="0" baseline="0" noProof="0" dirty="0" smtClean="0">
                    <a:ln>
                      <a:noFill/>
                    </a:ln>
                    <a:solidFill>
                      <a:schemeClr val="tx1">
                        <a:lumMod val="75000"/>
                        <a:lumOff val="25000"/>
                      </a:schemeClr>
                    </a:solidFill>
                    <a:effectLst/>
                    <a:uLnTx/>
                    <a:uFillTx/>
                    <a:latin typeface="+mn-lt"/>
                    <a:cs typeface="+mn-ea"/>
                    <a:sym typeface="+mn-lt"/>
                  </a:rPr>
                  <a:t>：</a:t>
                </a:r>
                <a:r>
                  <a:rPr lang="zh-CN" altLang="en-US" sz="1600" dirty="0" smtClean="0">
                    <a:solidFill>
                      <a:schemeClr val="tx1">
                        <a:lumMod val="75000"/>
                        <a:lumOff val="25000"/>
                      </a:schemeClr>
                    </a:solidFill>
                    <a:latin typeface="+mn-lt"/>
                    <a:cs typeface="+mn-ea"/>
                    <a:sym typeface="+mn-lt"/>
                  </a:rPr>
                  <a:t>第一</a:t>
                </a:r>
                <a:r>
                  <a:rPr lang="en-US" altLang="zh-CN" sz="1600" dirty="0" smtClean="0">
                    <a:solidFill>
                      <a:schemeClr val="tx1">
                        <a:lumMod val="75000"/>
                        <a:lumOff val="25000"/>
                      </a:schemeClr>
                    </a:solidFill>
                    <a:latin typeface="+mn-lt"/>
                    <a:cs typeface="+mn-ea"/>
                    <a:sym typeface="+mn-lt"/>
                  </a:rPr>
                  <a:t>PPT</a:t>
                </a:r>
                <a:endParaRPr kumimoji="0" lang="zh-CN" altLang="en-US" sz="1600" b="0" i="0" u="none" strike="noStrike" kern="1200" cap="none" spc="0" normalizeH="0" baseline="0" noProof="0" dirty="0">
                  <a:ln>
                    <a:noFill/>
                  </a:ln>
                  <a:solidFill>
                    <a:schemeClr val="tx1">
                      <a:lumMod val="75000"/>
                      <a:lumOff val="25000"/>
                    </a:schemeClr>
                  </a:solidFill>
                  <a:effectLst/>
                  <a:uLnTx/>
                  <a:uFillTx/>
                  <a:latin typeface="+mn-lt"/>
                  <a:cs typeface="+mn-ea"/>
                  <a:sym typeface="+mn-lt"/>
                </a:endParaRPr>
              </a:p>
            </p:txBody>
          </p:sp>
        </p:grpSp>
        <p:grpSp>
          <p:nvGrpSpPr>
            <p:cNvPr id="36" name="组合 35">
              <a:extLst>
                <a:ext uri="{FF2B5EF4-FFF2-40B4-BE49-F238E27FC236}">
                  <a16:creationId xmlns="" xmlns:a16="http://schemas.microsoft.com/office/drawing/2014/main" id="{6B488C84-CA4C-4D5E-80F5-9BE42C275F3F}"/>
                </a:ext>
              </a:extLst>
            </p:cNvPr>
            <p:cNvGrpSpPr/>
            <p:nvPr/>
          </p:nvGrpSpPr>
          <p:grpSpPr>
            <a:xfrm>
              <a:off x="6338195" y="3178163"/>
              <a:ext cx="1881336" cy="316416"/>
              <a:chOff x="6004541" y="4274351"/>
              <a:chExt cx="1315536" cy="221256"/>
            </a:xfrm>
          </p:grpSpPr>
          <p:sp>
            <p:nvSpPr>
              <p:cNvPr id="37" name="Freeform 10">
                <a:extLst>
                  <a:ext uri="{FF2B5EF4-FFF2-40B4-BE49-F238E27FC236}">
                    <a16:creationId xmlns="" xmlns:a16="http://schemas.microsoft.com/office/drawing/2014/main" id="{9AFBDB67-DAC2-474F-8330-73C4E5EC0ABC}"/>
                  </a:ext>
                </a:extLst>
              </p:cNvPr>
              <p:cNvSpPr>
                <a:spLocks noEditPoints="1"/>
              </p:cNvSpPr>
              <p:nvPr/>
            </p:nvSpPr>
            <p:spPr bwMode="auto">
              <a:xfrm>
                <a:off x="6004541" y="4275018"/>
                <a:ext cx="220589" cy="220589"/>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gradFill>
                <a:gsLst>
                  <a:gs pos="17000">
                    <a:srgbClr val="E5090D"/>
                  </a:gs>
                  <a:gs pos="72000">
                    <a:srgbClr val="C00000"/>
                  </a:gs>
                </a:gsLst>
                <a:lin ang="2700000" scaled="0"/>
              </a:gradFill>
              <a:ln>
                <a:noFill/>
              </a:ln>
            </p:spPr>
            <p:txBody>
              <a:bodyPr vert="horz" wrap="square" lIns="68562" tIns="34281" rIns="68562" bIns="34281" numCol="1" anchor="t" anchorCtr="0" compatLnSpc="1"/>
              <a:lstStyle/>
              <a:p>
                <a:endParaRPr lang="zh-CN" altLang="en-US" sz="2000">
                  <a:solidFill>
                    <a:srgbClr val="E7E6E6">
                      <a:lumMod val="25000"/>
                    </a:srgbClr>
                  </a:solidFill>
                  <a:cs typeface="+mn-ea"/>
                  <a:sym typeface="+mn-lt"/>
                </a:endParaRPr>
              </a:p>
            </p:txBody>
          </p:sp>
          <p:sp>
            <p:nvSpPr>
              <p:cNvPr id="38" name="TextBox 14">
                <a:extLst>
                  <a:ext uri="{FF2B5EF4-FFF2-40B4-BE49-F238E27FC236}">
                    <a16:creationId xmlns="" xmlns:a16="http://schemas.microsoft.com/office/drawing/2014/main" id="{0A0006F5-A97F-4293-844C-A27033199823}"/>
                  </a:ext>
                </a:extLst>
              </p:cNvPr>
              <p:cNvSpPr txBox="1"/>
              <p:nvPr/>
            </p:nvSpPr>
            <p:spPr>
              <a:xfrm>
                <a:off x="6226767" y="4274351"/>
                <a:ext cx="1093310" cy="220583"/>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pPr>
                  <a:defRPr/>
                </a:pPr>
                <a:r>
                  <a:rPr lang="zh-CN" altLang="en-US" sz="1600" dirty="0">
                    <a:solidFill>
                      <a:schemeClr val="tx1">
                        <a:lumMod val="75000"/>
                        <a:lumOff val="25000"/>
                      </a:schemeClr>
                    </a:solidFill>
                    <a:latin typeface="+mn-lt"/>
                    <a:cs typeface="+mn-ea"/>
                    <a:sym typeface="+mn-lt"/>
                  </a:rPr>
                  <a:t>单位：</a:t>
                </a:r>
                <a:r>
                  <a:rPr lang="en-US" altLang="zh-CN" sz="1600" dirty="0">
                    <a:solidFill>
                      <a:schemeClr val="tx1">
                        <a:lumMod val="75000"/>
                        <a:lumOff val="25000"/>
                      </a:schemeClr>
                    </a:solidFill>
                    <a:latin typeface="+mn-lt"/>
                    <a:cs typeface="+mn-ea"/>
                    <a:sym typeface="+mn-lt"/>
                  </a:rPr>
                  <a:t>X</a:t>
                </a:r>
                <a:r>
                  <a:rPr lang="zh-CN" altLang="en-US" sz="1600" dirty="0">
                    <a:solidFill>
                      <a:schemeClr val="tx1">
                        <a:lumMod val="75000"/>
                        <a:lumOff val="25000"/>
                      </a:schemeClr>
                    </a:solidFill>
                    <a:latin typeface="+mn-lt"/>
                    <a:cs typeface="+mn-ea"/>
                    <a:sym typeface="+mn-lt"/>
                  </a:rPr>
                  <a:t>市</a:t>
                </a:r>
                <a:r>
                  <a:rPr lang="en-US" altLang="zh-CN" sz="1600" dirty="0">
                    <a:solidFill>
                      <a:schemeClr val="tx1">
                        <a:lumMod val="75000"/>
                        <a:lumOff val="25000"/>
                      </a:schemeClr>
                    </a:solidFill>
                    <a:latin typeface="+mn-lt"/>
                    <a:cs typeface="+mn-ea"/>
                    <a:sym typeface="+mn-lt"/>
                  </a:rPr>
                  <a:t>XX</a:t>
                </a:r>
                <a:r>
                  <a:rPr lang="zh-CN" altLang="en-US" sz="1600" dirty="0">
                    <a:solidFill>
                      <a:schemeClr val="tx1">
                        <a:lumMod val="75000"/>
                        <a:lumOff val="25000"/>
                      </a:schemeClr>
                    </a:solidFill>
                    <a:latin typeface="+mn-lt"/>
                    <a:cs typeface="+mn-ea"/>
                    <a:sym typeface="+mn-lt"/>
                  </a:rPr>
                  <a:t>局</a:t>
                </a:r>
                <a:endParaRPr lang="zh-CN" altLang="zh-CN" sz="1600" dirty="0">
                  <a:solidFill>
                    <a:schemeClr val="tx1">
                      <a:lumMod val="75000"/>
                      <a:lumOff val="25000"/>
                    </a:schemeClr>
                  </a:solidFill>
                  <a:latin typeface="+mn-lt"/>
                  <a:cs typeface="+mn-ea"/>
                  <a:sym typeface="+mn-lt"/>
                </a:endParaRPr>
              </a:p>
            </p:txBody>
          </p:sp>
        </p:grpSp>
      </p:grpSp>
      <p:sp>
        <p:nvSpPr>
          <p:cNvPr id="40" name="文本框 8">
            <a:extLst>
              <a:ext uri="{FF2B5EF4-FFF2-40B4-BE49-F238E27FC236}">
                <a16:creationId xmlns="" xmlns:a16="http://schemas.microsoft.com/office/drawing/2014/main" id="{5517E202-8A99-4DFD-A74E-E77B00C660E7}"/>
              </a:ext>
            </a:extLst>
          </p:cNvPr>
          <p:cNvSpPr txBox="1"/>
          <p:nvPr/>
        </p:nvSpPr>
        <p:spPr>
          <a:xfrm>
            <a:off x="4210050" y="3442770"/>
            <a:ext cx="3771900" cy="430839"/>
          </a:xfrm>
          <a:prstGeom prst="rect">
            <a:avLst/>
          </a:prstGeom>
          <a:noFill/>
        </p:spPr>
        <p:txBody>
          <a:bodyPr wrap="square" lIns="121873" tIns="60936" rIns="121873" bIns="60936">
            <a:spAutoFit/>
          </a:bodyPr>
          <a:lstStyle>
            <a:defPPr>
              <a:defRPr lang="zh-CN"/>
            </a:defPPr>
            <a:lvl1pPr marR="0" lvl="0" indent="0" algn="ctr" fontAlgn="auto">
              <a:lnSpc>
                <a:spcPct val="100000"/>
              </a:lnSpc>
              <a:spcBef>
                <a:spcPts val="0"/>
              </a:spcBef>
              <a:spcAft>
                <a:spcPts val="0"/>
              </a:spcAft>
              <a:buClrTx/>
              <a:buSzTx/>
              <a:buFontTx/>
              <a:buNone/>
              <a:defRPr kumimoji="0" sz="1200" b="0" i="0" u="none" strike="noStrike" kern="0" cap="none" spc="0" normalizeH="0" baseline="0">
                <a:ln>
                  <a:noFill/>
                </a:ln>
                <a:solidFill>
                  <a:srgbClr val="E7E6E6">
                    <a:lumMod val="25000"/>
                  </a:srgbClr>
                </a:solidFill>
                <a:effectLst/>
                <a:uLnTx/>
                <a:uFillTx/>
                <a:latin typeface="思源黑体 Regular" panose="020B0500000000000000" pitchFamily="34" charset="-122"/>
                <a:ea typeface="思源黑体 Regular" panose="020B0500000000000000" pitchFamily="34" charset="-122"/>
                <a:cs typeface="思源黑体 Light" panose="020B0300000000000000" charset="-122"/>
              </a:defRPr>
            </a:lvl1pPr>
          </a:lstStyle>
          <a:p>
            <a:r>
              <a:rPr lang="zh-CN" altLang="en-US" sz="2000" dirty="0">
                <a:latin typeface="+mn-lt"/>
                <a:ea typeface="+mn-ea"/>
                <a:cs typeface="+mn-ea"/>
                <a:sym typeface="+mn-lt"/>
              </a:rPr>
              <a:t>党史学习</a:t>
            </a:r>
            <a:r>
              <a:rPr lang="en-US" altLang="zh-CN" sz="2000" dirty="0">
                <a:latin typeface="+mn-lt"/>
                <a:ea typeface="+mn-ea"/>
                <a:cs typeface="+mn-ea"/>
                <a:sym typeface="+mn-lt"/>
              </a:rPr>
              <a:t>/</a:t>
            </a:r>
            <a:r>
              <a:rPr lang="zh-CN" altLang="en-US" sz="2000" dirty="0">
                <a:latin typeface="+mn-lt"/>
                <a:ea typeface="+mn-ea"/>
                <a:cs typeface="+mn-ea"/>
                <a:sym typeface="+mn-lt"/>
              </a:rPr>
              <a:t>党史教育</a:t>
            </a:r>
            <a:r>
              <a:rPr lang="en-US" altLang="zh-CN" sz="2000" dirty="0">
                <a:latin typeface="+mn-lt"/>
                <a:ea typeface="+mn-ea"/>
                <a:cs typeface="+mn-ea"/>
                <a:sym typeface="+mn-lt"/>
              </a:rPr>
              <a:t>/</a:t>
            </a:r>
            <a:r>
              <a:rPr lang="zh-CN" altLang="en-US" sz="2000" dirty="0">
                <a:latin typeface="+mn-lt"/>
                <a:ea typeface="+mn-ea"/>
                <a:cs typeface="+mn-ea"/>
                <a:sym typeface="+mn-lt"/>
              </a:rPr>
              <a:t>党政建设</a:t>
            </a: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a:off x="3797300" y="3957732"/>
            <a:ext cx="4597400" cy="215494"/>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 xmlns:a16="http://schemas.microsoft.com/office/drawing/2014/main" id="{CFD8CD61-E647-485E-A18A-C296012E6E7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95300" y="355600"/>
            <a:ext cx="1244600" cy="1244600"/>
          </a:xfrm>
          <a:prstGeom prst="rect">
            <a:avLst/>
          </a:prstGeom>
        </p:spPr>
      </p:pic>
    </p:spTree>
    <p:extLst>
      <p:ext uri="{BB962C8B-B14F-4D97-AF65-F5344CB8AC3E}">
        <p14:creationId xmlns:p14="http://schemas.microsoft.com/office/powerpoint/2010/main" val="238681433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fltVal val="0"/>
                                          </p:val>
                                        </p:tav>
                                        <p:tav tm="100000">
                                          <p:val>
                                            <p:strVal val="#ppt_h"/>
                                          </p:val>
                                        </p:tav>
                                      </p:tavLst>
                                    </p:anim>
                                    <p:animEffect transition="in" filter="fade">
                                      <p:cBhvr>
                                        <p:cTn id="47" dur="500"/>
                                        <p:tgtEl>
                                          <p:spTgt spid="21"/>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Effect transition="in" filter="fade">
                                      <p:cBhvr>
                                        <p:cTn id="65" dur="500"/>
                                        <p:tgtEl>
                                          <p:spTgt spid="40"/>
                                        </p:tgtEl>
                                      </p:cBhvr>
                                    </p:animEffect>
                                  </p:childTnLst>
                                </p:cTn>
                              </p:par>
                            </p:childTnLst>
                          </p:cTn>
                        </p:par>
                        <p:par>
                          <p:cTn id="66" fill="hold">
                            <p:stCondLst>
                              <p:cond delay="6000"/>
                            </p:stCondLst>
                            <p:childTnLst>
                              <p:par>
                                <p:cTn id="67" presetID="53" presetClass="entr" presetSubtype="16" fill="hold" nodeType="after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par>
                          <p:cTn id="72" fill="hold">
                            <p:stCondLst>
                              <p:cond delay="6500"/>
                            </p:stCondLst>
                            <p:childTnLst>
                              <p:par>
                                <p:cTn id="73" presetID="42" presetClass="entr" presetSubtype="0"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1000"/>
                                        <p:tgtEl>
                                          <p:spTgt spid="39"/>
                                        </p:tgtEl>
                                      </p:cBhvr>
                                    </p:animEffect>
                                    <p:anim calcmode="lin" valueType="num">
                                      <p:cBhvr>
                                        <p:cTn id="76" dur="1000" fill="hold"/>
                                        <p:tgtEl>
                                          <p:spTgt spid="39"/>
                                        </p:tgtEl>
                                        <p:attrNameLst>
                                          <p:attrName>ppt_x</p:attrName>
                                        </p:attrNameLst>
                                      </p:cBhvr>
                                      <p:tavLst>
                                        <p:tav tm="0">
                                          <p:val>
                                            <p:strVal val="#ppt_x"/>
                                          </p:val>
                                        </p:tav>
                                        <p:tav tm="100000">
                                          <p:val>
                                            <p:strVal val="#ppt_x"/>
                                          </p:val>
                                        </p:tav>
                                      </p:tavLst>
                                    </p:anim>
                                    <p:anim calcmode="lin" valueType="num">
                                      <p:cBhvr>
                                        <p:cTn id="7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21" grpId="0"/>
      <p:bldP spid="22" grpId="0"/>
      <p:bldP spid="17" grpId="0"/>
      <p:bldP spid="23" grpId="0"/>
      <p:bldP spid="24" grpId="0"/>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4"/>
                </p:custDataLst>
              </p:nvPr>
            </p:nvPicPr>
            <p:blipFill>
              <a:blip r:embed="rId8"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5"/>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6"/>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中国共产党在创立初期的革命活动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503767"/>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推动统一战线的形成</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863600" y="4058216"/>
            <a:ext cx="3556000" cy="1477328"/>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党的三大根据马列主义的策略思想，结合中国的具体情况，正确地确定了革命统一战线的方针政策，促进了国共合作的迅速形成。</a:t>
            </a:r>
          </a:p>
        </p:txBody>
      </p:sp>
      <p:sp>
        <p:nvSpPr>
          <p:cNvPr id="12" name="矩形: 圆角 11">
            <a:extLst>
              <a:ext uri="{FF2B5EF4-FFF2-40B4-BE49-F238E27FC236}">
                <a16:creationId xmlns="" xmlns:a16="http://schemas.microsoft.com/office/drawing/2014/main" id="{BE35BE34-F5C2-4739-B6A4-CDB3E5CEFC33}"/>
              </a:ext>
            </a:extLst>
          </p:cNvPr>
          <p:cNvSpPr/>
          <p:nvPr/>
        </p:nvSpPr>
        <p:spPr>
          <a:xfrm>
            <a:off x="849903" y="3304743"/>
            <a:ext cx="36077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1923</a:t>
            </a:r>
            <a:r>
              <a:rPr lang="zh-CN" altLang="en-US" sz="2400" dirty="0">
                <a:solidFill>
                  <a:schemeClr val="bg1"/>
                </a:solidFill>
                <a:cs typeface="+mn-ea"/>
                <a:sym typeface="+mn-lt"/>
              </a:rPr>
              <a:t>年</a:t>
            </a:r>
            <a:r>
              <a:rPr lang="en-US" altLang="zh-CN" sz="2400" dirty="0">
                <a:solidFill>
                  <a:schemeClr val="bg1"/>
                </a:solidFill>
                <a:cs typeface="+mn-ea"/>
                <a:sym typeface="+mn-lt"/>
              </a:rPr>
              <a:t>6</a:t>
            </a:r>
            <a:r>
              <a:rPr lang="zh-CN" altLang="en-US" sz="2400" dirty="0">
                <a:solidFill>
                  <a:schemeClr val="bg1"/>
                </a:solidFill>
                <a:cs typeface="+mn-ea"/>
                <a:sym typeface="+mn-lt"/>
              </a:rPr>
              <a:t>月</a:t>
            </a:r>
            <a:r>
              <a:rPr lang="en-US" altLang="zh-CN" sz="2400" dirty="0">
                <a:solidFill>
                  <a:schemeClr val="bg1"/>
                </a:solidFill>
                <a:cs typeface="+mn-ea"/>
                <a:sym typeface="+mn-lt"/>
              </a:rPr>
              <a:t>12</a:t>
            </a:r>
            <a:r>
              <a:rPr lang="zh-CN" altLang="en-US" sz="2400" dirty="0">
                <a:solidFill>
                  <a:schemeClr val="bg1"/>
                </a:solidFill>
                <a:cs typeface="+mn-ea"/>
                <a:sym typeface="+mn-lt"/>
              </a:rPr>
              <a:t>日至</a:t>
            </a:r>
            <a:r>
              <a:rPr lang="en-US" altLang="zh-CN" sz="2400" dirty="0">
                <a:solidFill>
                  <a:schemeClr val="bg1"/>
                </a:solidFill>
                <a:cs typeface="+mn-ea"/>
                <a:sym typeface="+mn-lt"/>
              </a:rPr>
              <a:t>20</a:t>
            </a:r>
            <a:r>
              <a:rPr lang="zh-CN" altLang="en-US" sz="2400" dirty="0">
                <a:solidFill>
                  <a:schemeClr val="bg1"/>
                </a:solidFill>
                <a:cs typeface="+mn-ea"/>
                <a:sym typeface="+mn-lt"/>
              </a:rPr>
              <a:t>日 </a:t>
            </a:r>
          </a:p>
        </p:txBody>
      </p:sp>
      <p:sp>
        <p:nvSpPr>
          <p:cNvPr id="28" name="矩形 27">
            <a:extLst>
              <a:ext uri="{FF2B5EF4-FFF2-40B4-BE49-F238E27FC236}">
                <a16:creationId xmlns="" xmlns:a16="http://schemas.microsoft.com/office/drawing/2014/main" id="{7857311D-7D6E-4C76-B03D-B264AA25B3E0}"/>
              </a:ext>
            </a:extLst>
          </p:cNvPr>
          <p:cNvSpPr/>
          <p:nvPr>
            <p:custDataLst>
              <p:tags r:id="rId3"/>
            </p:custDataLst>
          </p:nvPr>
        </p:nvSpPr>
        <p:spPr>
          <a:xfrm>
            <a:off x="5080000" y="4058216"/>
            <a:ext cx="6527800" cy="1477328"/>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中国国民党第一次全国代表大会通过了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中国国民党第一次代表大会宣言</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，接受了中国共产党提出的反帝反封建主张，重新解释了三民主义，确定了联俄、联共、扶助农工的三大政策。标志着第一次国共合作的正式形成和第一次国内革命战争的正式开始。</a:t>
            </a:r>
          </a:p>
        </p:txBody>
      </p:sp>
      <p:sp>
        <p:nvSpPr>
          <p:cNvPr id="29" name="矩形: 圆角 28">
            <a:extLst>
              <a:ext uri="{FF2B5EF4-FFF2-40B4-BE49-F238E27FC236}">
                <a16:creationId xmlns="" xmlns:a16="http://schemas.microsoft.com/office/drawing/2014/main" id="{ABB2B04D-DA9B-459F-B97C-0DAB6756439A}"/>
              </a:ext>
            </a:extLst>
          </p:cNvPr>
          <p:cNvSpPr/>
          <p:nvPr/>
        </p:nvSpPr>
        <p:spPr>
          <a:xfrm>
            <a:off x="5015503" y="3304743"/>
            <a:ext cx="36077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1924</a:t>
            </a:r>
            <a:r>
              <a:rPr lang="zh-CN" altLang="en-US" sz="2400" dirty="0">
                <a:solidFill>
                  <a:schemeClr val="bg1"/>
                </a:solidFill>
                <a:cs typeface="+mn-ea"/>
                <a:sym typeface="+mn-lt"/>
              </a:rPr>
              <a:t>年</a:t>
            </a:r>
            <a:r>
              <a:rPr lang="en-US" altLang="zh-CN" sz="2400" dirty="0">
                <a:solidFill>
                  <a:schemeClr val="bg1"/>
                </a:solidFill>
                <a:cs typeface="+mn-ea"/>
                <a:sym typeface="+mn-lt"/>
              </a:rPr>
              <a:t>1</a:t>
            </a:r>
            <a:r>
              <a:rPr lang="zh-CN" altLang="en-US" sz="2400" dirty="0">
                <a:solidFill>
                  <a:schemeClr val="bg1"/>
                </a:solidFill>
                <a:cs typeface="+mn-ea"/>
                <a:sym typeface="+mn-lt"/>
              </a:rPr>
              <a:t>月</a:t>
            </a:r>
            <a:r>
              <a:rPr lang="en-US" altLang="zh-CN" sz="2400" dirty="0">
                <a:solidFill>
                  <a:schemeClr val="bg1"/>
                </a:solidFill>
                <a:cs typeface="+mn-ea"/>
                <a:sym typeface="+mn-lt"/>
              </a:rPr>
              <a:t>20</a:t>
            </a:r>
            <a:r>
              <a:rPr lang="zh-CN" altLang="en-US" sz="2400" dirty="0">
                <a:solidFill>
                  <a:schemeClr val="bg1"/>
                </a:solidFill>
                <a:cs typeface="+mn-ea"/>
                <a:sym typeface="+mn-lt"/>
              </a:rPr>
              <a:t>日至</a:t>
            </a:r>
            <a:r>
              <a:rPr lang="en-US" altLang="zh-CN" sz="2400" dirty="0">
                <a:solidFill>
                  <a:schemeClr val="bg1"/>
                </a:solidFill>
                <a:cs typeface="+mn-ea"/>
                <a:sym typeface="+mn-lt"/>
              </a:rPr>
              <a:t>30</a:t>
            </a:r>
            <a:r>
              <a:rPr lang="zh-CN" altLang="en-US" sz="2400" dirty="0">
                <a:solidFill>
                  <a:schemeClr val="bg1"/>
                </a:solidFill>
                <a:cs typeface="+mn-ea"/>
                <a:sym typeface="+mn-lt"/>
              </a:rPr>
              <a:t>日 </a:t>
            </a:r>
          </a:p>
        </p:txBody>
      </p:sp>
      <p:pic>
        <p:nvPicPr>
          <p:cNvPr id="17" name="图片 16">
            <a:extLst>
              <a:ext uri="{FF2B5EF4-FFF2-40B4-BE49-F238E27FC236}">
                <a16:creationId xmlns="" xmlns:a16="http://schemas.microsoft.com/office/drawing/2014/main" id="{75B62F8B-9B48-438E-B3AF-3AE084328D7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991594" y="1803394"/>
            <a:ext cx="2489206" cy="2489206"/>
          </a:xfrm>
          <a:prstGeom prst="rect">
            <a:avLst/>
          </a:prstGeom>
        </p:spPr>
      </p:pic>
    </p:spTree>
    <p:extLst>
      <p:ext uri="{BB962C8B-B14F-4D97-AF65-F5344CB8AC3E}">
        <p14:creationId xmlns:p14="http://schemas.microsoft.com/office/powerpoint/2010/main" val="81331477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132"/>
                                        </p:tgtEl>
                                        <p:attrNameLst>
                                          <p:attrName>style.visibility</p:attrName>
                                        </p:attrNameLst>
                                      </p:cBhvr>
                                      <p:to>
                                        <p:strVal val="visible"/>
                                      </p:to>
                                    </p:set>
                                    <p:anim calcmode="lin" valueType="num">
                                      <p:cBhvr additive="base">
                                        <p:cTn id="23" dur="500" fill="hold"/>
                                        <p:tgtEl>
                                          <p:spTgt spid="132"/>
                                        </p:tgtEl>
                                        <p:attrNameLst>
                                          <p:attrName>ppt_x</p:attrName>
                                        </p:attrNameLst>
                                      </p:cBhvr>
                                      <p:tavLst>
                                        <p:tav tm="0">
                                          <p:val>
                                            <p:strVal val="#ppt_x"/>
                                          </p:val>
                                        </p:tav>
                                        <p:tav tm="100000">
                                          <p:val>
                                            <p:strVal val="#ppt_x"/>
                                          </p:val>
                                        </p:tav>
                                      </p:tavLst>
                                    </p:anim>
                                    <p:anim calcmode="lin" valueType="num">
                                      <p:cBhvr additive="base">
                                        <p:cTn id="24" dur="500" fill="hold"/>
                                        <p:tgtEl>
                                          <p:spTgt spid="132"/>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133"/>
                                        </p:tgtEl>
                                        <p:attrNameLst>
                                          <p:attrName>style.visibility</p:attrName>
                                        </p:attrNameLst>
                                      </p:cBhvr>
                                      <p:to>
                                        <p:strVal val="visible"/>
                                      </p:to>
                                    </p:set>
                                    <p:anim calcmode="lin" valueType="num">
                                      <p:cBhvr additive="base">
                                        <p:cTn id="33" dur="500" fill="hold"/>
                                        <p:tgtEl>
                                          <p:spTgt spid="133"/>
                                        </p:tgtEl>
                                        <p:attrNameLst>
                                          <p:attrName>ppt_x</p:attrName>
                                        </p:attrNameLst>
                                      </p:cBhvr>
                                      <p:tavLst>
                                        <p:tav tm="0">
                                          <p:val>
                                            <p:strVal val="#ppt_x"/>
                                          </p:val>
                                        </p:tav>
                                        <p:tav tm="100000">
                                          <p:val>
                                            <p:strVal val="#ppt_x"/>
                                          </p:val>
                                        </p:tav>
                                      </p:tavLst>
                                    </p:anim>
                                    <p:anim calcmode="lin" valueType="num">
                                      <p:cBhvr additive="base">
                                        <p:cTn id="34" dur="500" fill="hold"/>
                                        <p:tgtEl>
                                          <p:spTgt spid="133"/>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33" grpId="0"/>
      <p:bldP spid="12" grpId="0" animBg="1"/>
      <p:bldP spid="28" grpId="0"/>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中国共产党在创立初期的革命活动</a:t>
            </a:r>
          </a:p>
        </p:txBody>
      </p:sp>
      <p:pic>
        <p:nvPicPr>
          <p:cNvPr id="13" name="图片 12">
            <a:extLst>
              <a:ext uri="{FF2B5EF4-FFF2-40B4-BE49-F238E27FC236}">
                <a16:creationId xmlns="" xmlns:a16="http://schemas.microsoft.com/office/drawing/2014/main" id="{17237E68-AD98-476F-98DC-C0D6BB299EC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870410" y="2336800"/>
            <a:ext cx="6321589" cy="4521200"/>
          </a:xfrm>
          <a:prstGeom prst="rect">
            <a:avLst/>
          </a:prstGeom>
        </p:spPr>
      </p:pic>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503767"/>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积极参加北伐战争</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863600" y="4159816"/>
            <a:ext cx="6832600" cy="1526572"/>
          </a:xfrm>
          <a:prstGeom prst="rect">
            <a:avLst/>
          </a:prstGeom>
          <a:noFill/>
        </p:spPr>
        <p:txBody>
          <a:bodyPr wrap="square" lIns="0" tIns="0" rIns="0" bIns="0" rtlCol="0" anchor="t" anchorCtr="0">
            <a:spAutoFit/>
          </a:bodyPr>
          <a:lstStyle/>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中国人民在中国共产党和国民党的共同组织领导下进行了反对帝国主义和北洋军阀的革命战争。</a:t>
            </a:r>
            <a:endParaRPr lang="en-US" altLang="zh-CN" sz="1600" dirty="0">
              <a:solidFill>
                <a:schemeClr val="tx1">
                  <a:lumMod val="65000"/>
                  <a:lumOff val="35000"/>
                </a:schemeClr>
              </a:solidFill>
              <a:cs typeface="+mn-ea"/>
              <a:sym typeface="+mn-lt"/>
            </a:endParaRPr>
          </a:p>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结果，蒋介石反动集团窃取了革命果实，建立了新的军阀统治，轰轰烈烈的北伐战争以失败告终。</a:t>
            </a:r>
          </a:p>
        </p:txBody>
      </p:sp>
      <p:sp>
        <p:nvSpPr>
          <p:cNvPr id="12" name="矩形: 圆角 11">
            <a:extLst>
              <a:ext uri="{FF2B5EF4-FFF2-40B4-BE49-F238E27FC236}">
                <a16:creationId xmlns="" xmlns:a16="http://schemas.microsoft.com/office/drawing/2014/main" id="{BE35BE34-F5C2-4739-B6A4-CDB3E5CEFC33}"/>
              </a:ext>
            </a:extLst>
          </p:cNvPr>
          <p:cNvSpPr/>
          <p:nvPr/>
        </p:nvSpPr>
        <p:spPr>
          <a:xfrm>
            <a:off x="849903" y="3292043"/>
            <a:ext cx="36077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1926</a:t>
            </a:r>
            <a:r>
              <a:rPr lang="zh-CN" altLang="en-US" sz="2400" dirty="0">
                <a:solidFill>
                  <a:schemeClr val="bg1"/>
                </a:solidFill>
                <a:cs typeface="+mn-ea"/>
                <a:sym typeface="+mn-lt"/>
              </a:rPr>
              <a:t>年至</a:t>
            </a:r>
            <a:r>
              <a:rPr lang="en-US" altLang="zh-CN" sz="2400" dirty="0">
                <a:solidFill>
                  <a:schemeClr val="bg1"/>
                </a:solidFill>
                <a:cs typeface="+mn-ea"/>
                <a:sym typeface="+mn-lt"/>
              </a:rPr>
              <a:t>1927</a:t>
            </a:r>
            <a:r>
              <a:rPr lang="zh-CN" altLang="en-US" sz="2400" dirty="0">
                <a:solidFill>
                  <a:schemeClr val="bg1"/>
                </a:solidFill>
                <a:cs typeface="+mn-ea"/>
                <a:sym typeface="+mn-lt"/>
              </a:rPr>
              <a:t>年间</a:t>
            </a:r>
          </a:p>
        </p:txBody>
      </p:sp>
      <p:pic>
        <p:nvPicPr>
          <p:cNvPr id="27" name="图片 26">
            <a:extLst>
              <a:ext uri="{FF2B5EF4-FFF2-40B4-BE49-F238E27FC236}">
                <a16:creationId xmlns="" xmlns:a16="http://schemas.microsoft.com/office/drawing/2014/main" id="{6D7BB960-2902-4367-B16E-EE806862A4A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591300" y="2200890"/>
            <a:ext cx="1803400" cy="1900356"/>
          </a:xfrm>
          <a:prstGeom prst="rect">
            <a:avLst/>
          </a:prstGeom>
        </p:spPr>
      </p:pic>
    </p:spTree>
    <p:extLst>
      <p:ext uri="{BB962C8B-B14F-4D97-AF65-F5344CB8AC3E}">
        <p14:creationId xmlns:p14="http://schemas.microsoft.com/office/powerpoint/2010/main" val="68991698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fill="hold"/>
                                        <p:tgtEl>
                                          <p:spTgt spid="132"/>
                                        </p:tgtEl>
                                        <p:attrNameLst>
                                          <p:attrName>ppt_x</p:attrName>
                                        </p:attrNameLst>
                                      </p:cBhvr>
                                      <p:tavLst>
                                        <p:tav tm="0">
                                          <p:val>
                                            <p:strVal val="#ppt_x"/>
                                          </p:val>
                                        </p:tav>
                                        <p:tav tm="100000">
                                          <p:val>
                                            <p:strVal val="#ppt_x"/>
                                          </p:val>
                                        </p:tav>
                                      </p:tavLst>
                                    </p:anim>
                                    <p:anim calcmode="lin" valueType="num">
                                      <p:cBhvr additive="base">
                                        <p:cTn id="22" dur="500" fill="hold"/>
                                        <p:tgtEl>
                                          <p:spTgt spid="13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133"/>
                                        </p:tgtEl>
                                        <p:attrNameLst>
                                          <p:attrName>style.visibility</p:attrName>
                                        </p:attrNameLst>
                                      </p:cBhvr>
                                      <p:to>
                                        <p:strVal val="visible"/>
                                      </p:to>
                                    </p:set>
                                    <p:anim calcmode="lin" valueType="num">
                                      <p:cBhvr additive="base">
                                        <p:cTn id="36" dur="500" fill="hold"/>
                                        <p:tgtEl>
                                          <p:spTgt spid="133"/>
                                        </p:tgtEl>
                                        <p:attrNameLst>
                                          <p:attrName>ppt_x</p:attrName>
                                        </p:attrNameLst>
                                      </p:cBhvr>
                                      <p:tavLst>
                                        <p:tav tm="0">
                                          <p:val>
                                            <p:strVal val="#ppt_x"/>
                                          </p:val>
                                        </p:tav>
                                        <p:tav tm="100000">
                                          <p:val>
                                            <p:strVal val="#ppt_x"/>
                                          </p:val>
                                        </p:tav>
                                      </p:tavLst>
                                    </p:anim>
                                    <p:anim calcmode="lin" valueType="num">
                                      <p:cBhvr additive="base">
                                        <p:cTn id="37" dur="500" fill="hold"/>
                                        <p:tgtEl>
                                          <p:spTgt spid="133"/>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33"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发动了南昌起义</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521516"/>
            <a:chOff x="639206" y="3314700"/>
            <a:chExt cx="7692040" cy="2521516"/>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521516"/>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068926" y="3647063"/>
              <a:ext cx="6832600" cy="1895904"/>
            </a:xfrm>
            <a:prstGeom prst="rect">
              <a:avLst/>
            </a:prstGeom>
            <a:noFill/>
          </p:spPr>
          <p:txBody>
            <a:bodyPr wrap="square" lIns="0" tIns="0" rIns="0" bIns="0" rtlCol="0" anchor="t" anchorCtr="0">
              <a:spAutoFit/>
            </a:bodyPr>
            <a:lstStyle/>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1927</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日，在周恩来为书记的中共前敌委员会和贺龙、叶挺、朱德、刘伯承等领导下，党所掌握和影响的国民革命军等武装</a:t>
              </a:r>
              <a:r>
                <a:rPr lang="en-US" altLang="zh-CN" sz="1600" dirty="0">
                  <a:solidFill>
                    <a:schemeClr val="tx1">
                      <a:lumMod val="65000"/>
                      <a:lumOff val="35000"/>
                    </a:schemeClr>
                  </a:solidFill>
                  <a:cs typeface="+mn-ea"/>
                  <a:sym typeface="+mn-lt"/>
                </a:rPr>
                <a:t>2</a:t>
              </a:r>
              <a:r>
                <a:rPr lang="zh-CN" altLang="en-US" sz="1600" dirty="0">
                  <a:solidFill>
                    <a:schemeClr val="tx1">
                      <a:lumMod val="65000"/>
                      <a:lumOff val="35000"/>
                    </a:schemeClr>
                  </a:solidFill>
                  <a:cs typeface="+mn-ea"/>
                  <a:sym typeface="+mn-lt"/>
                </a:rPr>
                <a:t>万余人，在南昌举行的针对国民党的分共政策而发起的武装反抗。</a:t>
              </a:r>
              <a:endParaRPr lang="en-US" altLang="zh-CN" sz="1600" dirty="0">
                <a:solidFill>
                  <a:schemeClr val="tx1">
                    <a:lumMod val="65000"/>
                    <a:lumOff val="35000"/>
                  </a:schemeClr>
                </a:solidFill>
                <a:cs typeface="+mn-ea"/>
                <a:sym typeface="+mn-lt"/>
              </a:endParaRPr>
            </a:p>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这次起义打响了武装反抗国民党反动派的第一枪，开始了中国共产党独立地领导革命武装斗争和创建人民革命军队的新时期。</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2843803" y="2402605"/>
            <a:ext cx="25282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1927</a:t>
            </a:r>
            <a:r>
              <a:rPr lang="zh-CN" altLang="en-US" sz="2400" dirty="0">
                <a:solidFill>
                  <a:schemeClr val="bg1"/>
                </a:solidFill>
                <a:cs typeface="+mn-ea"/>
                <a:sym typeface="+mn-lt"/>
              </a:rPr>
              <a:t>年</a:t>
            </a:r>
            <a:r>
              <a:rPr lang="en-US" altLang="zh-CN" sz="2400" dirty="0">
                <a:solidFill>
                  <a:schemeClr val="bg1"/>
                </a:solidFill>
                <a:cs typeface="+mn-ea"/>
                <a:sym typeface="+mn-lt"/>
              </a:rPr>
              <a:t>8</a:t>
            </a:r>
            <a:r>
              <a:rPr lang="zh-CN" altLang="en-US" sz="2400" dirty="0">
                <a:solidFill>
                  <a:schemeClr val="bg1"/>
                </a:solidFill>
                <a:cs typeface="+mn-ea"/>
                <a:sym typeface="+mn-lt"/>
              </a:rPr>
              <a:t>月</a:t>
            </a:r>
            <a:r>
              <a:rPr lang="en-US" altLang="zh-CN" sz="2400" dirty="0">
                <a:solidFill>
                  <a:schemeClr val="bg1"/>
                </a:solidFill>
                <a:cs typeface="+mn-ea"/>
                <a:sym typeface="+mn-lt"/>
              </a:rPr>
              <a:t>1</a:t>
            </a:r>
            <a:r>
              <a:rPr lang="zh-CN" altLang="en-US" sz="2400" dirty="0">
                <a:solidFill>
                  <a:schemeClr val="bg1"/>
                </a:solidFill>
                <a:cs typeface="+mn-ea"/>
                <a:sym typeface="+mn-lt"/>
              </a:rPr>
              <a:t>日</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71980" y="3265791"/>
              <a:ext cx="1809750" cy="180975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南昌起义</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spTree>
    <p:extLst>
      <p:ext uri="{BB962C8B-B14F-4D97-AF65-F5344CB8AC3E}">
        <p14:creationId xmlns:p14="http://schemas.microsoft.com/office/powerpoint/2010/main" val="355202455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wipe(down)">
                                      <p:cBhvr>
                                        <p:cTn id="25" dur="500"/>
                                        <p:tgtEl>
                                          <p:spTgt spid="13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53" presetClass="entr" presetSubtype="16"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创建井冈山革命根据地</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521516"/>
            <a:chOff x="639206" y="3314700"/>
            <a:chExt cx="7692040" cy="2521516"/>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521516"/>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068926" y="3487019"/>
              <a:ext cx="6832600" cy="2215991"/>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 </a:t>
              </a:r>
              <a:r>
                <a:rPr lang="en-US" altLang="zh-CN" sz="1600" dirty="0">
                  <a:solidFill>
                    <a:schemeClr val="tx1">
                      <a:lumMod val="65000"/>
                      <a:lumOff val="35000"/>
                    </a:schemeClr>
                  </a:solidFill>
                  <a:cs typeface="+mn-ea"/>
                  <a:sym typeface="+mn-lt"/>
                </a:rPr>
                <a:t>1927</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月，毛泽东率领秋收起义的部队到达江西罗霄山脉中段的井冈山，先后在宁冈、永新、茶陵、遂川等县恢复和建立了党组织，发展武装力量，开展游击战争，领导农民打土豪分田地，建立红色政权，实行工农武装割据，创立了党领导下的第一个农村革命根据地。为中国革命的中心工作完成从城市到农村的伟大战略转移，走上农村包围城市，最后夺取城市，开辟了新的道路。</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3618503" y="2402605"/>
            <a:ext cx="41411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1927</a:t>
            </a:r>
            <a:r>
              <a:rPr lang="zh-CN" altLang="en-US" sz="2400" dirty="0">
                <a:solidFill>
                  <a:schemeClr val="bg1"/>
                </a:solidFill>
                <a:cs typeface="+mn-ea"/>
                <a:sym typeface="+mn-lt"/>
              </a:rPr>
              <a:t>年</a:t>
            </a:r>
            <a:r>
              <a:rPr lang="en-US" altLang="zh-CN" sz="2400" dirty="0">
                <a:solidFill>
                  <a:schemeClr val="bg1"/>
                </a:solidFill>
                <a:cs typeface="+mn-ea"/>
                <a:sym typeface="+mn-lt"/>
              </a:rPr>
              <a:t>10</a:t>
            </a:r>
            <a:r>
              <a:rPr lang="zh-CN" altLang="en-US" sz="2400" dirty="0">
                <a:solidFill>
                  <a:schemeClr val="bg1"/>
                </a:solidFill>
                <a:cs typeface="+mn-ea"/>
                <a:sym typeface="+mn-lt"/>
              </a:rPr>
              <a:t>月到</a:t>
            </a:r>
            <a:r>
              <a:rPr lang="en-US" altLang="zh-CN" sz="2400" dirty="0">
                <a:solidFill>
                  <a:schemeClr val="bg1"/>
                </a:solidFill>
                <a:cs typeface="+mn-ea"/>
                <a:sym typeface="+mn-lt"/>
              </a:rPr>
              <a:t>1930</a:t>
            </a:r>
            <a:r>
              <a:rPr lang="zh-CN" altLang="en-US" sz="2400" dirty="0">
                <a:solidFill>
                  <a:schemeClr val="bg1"/>
                </a:solidFill>
                <a:cs typeface="+mn-ea"/>
                <a:sym typeface="+mn-lt"/>
              </a:rPr>
              <a:t>年</a:t>
            </a:r>
            <a:r>
              <a:rPr lang="en-US" altLang="zh-CN" sz="2400" dirty="0">
                <a:solidFill>
                  <a:schemeClr val="bg1"/>
                </a:solidFill>
                <a:cs typeface="+mn-ea"/>
                <a:sym typeface="+mn-lt"/>
              </a:rPr>
              <a:t>2</a:t>
            </a:r>
            <a:r>
              <a:rPr lang="zh-CN" altLang="en-US" sz="2400" dirty="0">
                <a:solidFill>
                  <a:schemeClr val="bg1"/>
                </a:solidFill>
                <a:cs typeface="+mn-ea"/>
                <a:sym typeface="+mn-lt"/>
              </a:rPr>
              <a:t>月</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71980" y="3265791"/>
              <a:ext cx="1809750" cy="180975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井冈山革命根据地</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spTree>
    <p:extLst>
      <p:ext uri="{BB962C8B-B14F-4D97-AF65-F5344CB8AC3E}">
        <p14:creationId xmlns:p14="http://schemas.microsoft.com/office/powerpoint/2010/main" val="53319109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2"/>
                                        </p:tgtEl>
                                        <p:attrNameLst>
                                          <p:attrName>style.visibility</p:attrName>
                                        </p:attrNameLst>
                                      </p:cBhvr>
                                      <p:to>
                                        <p:strVal val="visible"/>
                                      </p:to>
                                    </p:set>
                                    <p:anim calcmode="lin" valueType="num">
                                      <p:cBhvr additive="base">
                                        <p:cTn id="26" dur="500" fill="hold"/>
                                        <p:tgtEl>
                                          <p:spTgt spid="132"/>
                                        </p:tgtEl>
                                        <p:attrNameLst>
                                          <p:attrName>ppt_x</p:attrName>
                                        </p:attrNameLst>
                                      </p:cBhvr>
                                      <p:tavLst>
                                        <p:tav tm="0">
                                          <p:val>
                                            <p:strVal val="#ppt_x"/>
                                          </p:val>
                                        </p:tav>
                                        <p:tav tm="100000">
                                          <p:val>
                                            <p:strVal val="#ppt_x"/>
                                          </p:val>
                                        </p:tav>
                                      </p:tavLst>
                                    </p:anim>
                                    <p:anim calcmode="lin" valueType="num">
                                      <p:cBhvr additive="base">
                                        <p:cTn id="27" dur="500" fill="hold"/>
                                        <p:tgtEl>
                                          <p:spTgt spid="13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par>
                                <p:cTn id="49" presetID="53" presetClass="entr" presetSubtype="16"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召开古田会议</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521516"/>
            <a:chOff x="639206" y="3314700"/>
            <a:chExt cx="7692040" cy="2521516"/>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521516"/>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068926" y="3487019"/>
              <a:ext cx="6832600" cy="1846659"/>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中国工农红军第四军福建上杭县古田镇召开。会议强调红军是一个</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执行革命的政治任务的武装集团</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党对军队的绝对领导决定着军队的性质和面貌，这是红军建设的根本原则；规定红军除了要进行打仗消灭敌人的军事活动之外，还要担负起宣传群众、组织群众、武装群众、帮助群众建立革命政权以至于建立共产党的组织等项重大任务。</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2513603" y="2402605"/>
            <a:ext cx="30997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1929</a:t>
            </a:r>
            <a:r>
              <a:rPr lang="zh-CN" altLang="en-US" sz="2400" dirty="0">
                <a:solidFill>
                  <a:schemeClr val="bg1"/>
                </a:solidFill>
                <a:cs typeface="+mn-ea"/>
                <a:sym typeface="+mn-lt"/>
              </a:rPr>
              <a:t>年</a:t>
            </a:r>
            <a:r>
              <a:rPr lang="en-US" altLang="zh-CN" sz="2400" dirty="0">
                <a:solidFill>
                  <a:schemeClr val="bg1"/>
                </a:solidFill>
                <a:cs typeface="+mn-ea"/>
                <a:sym typeface="+mn-lt"/>
              </a:rPr>
              <a:t>12</a:t>
            </a:r>
            <a:r>
              <a:rPr lang="zh-CN" altLang="en-US" sz="2400" dirty="0">
                <a:solidFill>
                  <a:schemeClr val="bg1"/>
                </a:solidFill>
                <a:cs typeface="+mn-ea"/>
                <a:sym typeface="+mn-lt"/>
              </a:rPr>
              <a:t>月下旬</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71980" y="3265791"/>
              <a:ext cx="1809750" cy="180975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古田会议</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spTree>
    <p:extLst>
      <p:ext uri="{BB962C8B-B14F-4D97-AF65-F5344CB8AC3E}">
        <p14:creationId xmlns:p14="http://schemas.microsoft.com/office/powerpoint/2010/main" val="105245868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fade">
                                      <p:cBhvr>
                                        <p:cTn id="26" dur="1000"/>
                                        <p:tgtEl>
                                          <p:spTgt spid="132"/>
                                        </p:tgtEl>
                                      </p:cBhvr>
                                    </p:animEffect>
                                    <p:anim calcmode="lin" valueType="num">
                                      <p:cBhvr>
                                        <p:cTn id="27" dur="1000" fill="hold"/>
                                        <p:tgtEl>
                                          <p:spTgt spid="132"/>
                                        </p:tgtEl>
                                        <p:attrNameLst>
                                          <p:attrName>ppt_x</p:attrName>
                                        </p:attrNameLst>
                                      </p:cBhvr>
                                      <p:tavLst>
                                        <p:tav tm="0">
                                          <p:val>
                                            <p:strVal val="#ppt_x"/>
                                          </p:val>
                                        </p:tav>
                                        <p:tav tm="100000">
                                          <p:val>
                                            <p:strVal val="#ppt_x"/>
                                          </p:val>
                                        </p:tav>
                                      </p:tavLst>
                                    </p:anim>
                                    <p:anim calcmode="lin" valueType="num">
                                      <p:cBhvr>
                                        <p:cTn id="28" dur="1000" fill="hold"/>
                                        <p:tgtEl>
                                          <p:spTgt spid="13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领导红军进行反“围剿”战争</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806700"/>
            <a:chOff x="639206" y="3314700"/>
            <a:chExt cx="7692040" cy="2806700"/>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806700"/>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068926" y="3444945"/>
              <a:ext cx="6832600" cy="2541850"/>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在中国共产党的领导下，红军经过三年艰苦曲折的游击战争，粉碎了国民党反动派的多次“进剿”与“会剿”，至</a:t>
              </a:r>
              <a:r>
                <a:rPr lang="en-US" altLang="zh-CN" sz="1600" dirty="0">
                  <a:solidFill>
                    <a:schemeClr val="tx1">
                      <a:lumMod val="65000"/>
                      <a:lumOff val="35000"/>
                    </a:schemeClr>
                  </a:solidFill>
                  <a:cs typeface="+mn-ea"/>
                  <a:sym typeface="+mn-lt"/>
                </a:rPr>
                <a:t>1930</a:t>
              </a:r>
              <a:r>
                <a:rPr lang="zh-CN" altLang="en-US" sz="1600" dirty="0">
                  <a:solidFill>
                    <a:schemeClr val="tx1">
                      <a:lumMod val="65000"/>
                      <a:lumOff val="35000"/>
                    </a:schemeClr>
                  </a:solidFill>
                  <a:cs typeface="+mn-ea"/>
                  <a:sym typeface="+mn-lt"/>
                </a:rPr>
                <a:t>年夏，中国工农红军已发展到约</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万人，在十余个省先后开辟了大小十多块革命根据地。中国工农红军的迅速发展和革命根据地的日益扩大，特别是李立三“左”倾冒险主义的军事行动，震动了国民党的反动统治。蒋冯阎军阀混战刚刚结束，蒋介石就调集军队，对红军和革命根据地，发动了大规模的反革命“围剿”。中央根据地是敌人“围剿”的重点。</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4418603" y="2402605"/>
            <a:ext cx="30997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1930</a:t>
            </a:r>
            <a:r>
              <a:rPr lang="zh-CN" altLang="en-US" sz="2400" dirty="0">
                <a:solidFill>
                  <a:schemeClr val="bg1"/>
                </a:solidFill>
                <a:cs typeface="+mn-ea"/>
                <a:sym typeface="+mn-lt"/>
              </a:rPr>
              <a:t>年</a:t>
            </a:r>
            <a:r>
              <a:rPr lang="en-US" altLang="zh-CN" sz="2400" dirty="0">
                <a:solidFill>
                  <a:schemeClr val="bg1"/>
                </a:solidFill>
                <a:cs typeface="+mn-ea"/>
                <a:sym typeface="+mn-lt"/>
              </a:rPr>
              <a:t>-1934</a:t>
            </a:r>
            <a:r>
              <a:rPr lang="zh-CN" altLang="en-US" sz="2400" dirty="0">
                <a:solidFill>
                  <a:schemeClr val="bg1"/>
                </a:solidFill>
                <a:cs typeface="+mn-ea"/>
                <a:sym typeface="+mn-lt"/>
              </a:rPr>
              <a:t>年</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71980" y="3265791"/>
              <a:ext cx="1809750" cy="180975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反“围剿” </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spTree>
    <p:extLst>
      <p:ext uri="{BB962C8B-B14F-4D97-AF65-F5344CB8AC3E}">
        <p14:creationId xmlns:p14="http://schemas.microsoft.com/office/powerpoint/2010/main" val="385209873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fade">
                                      <p:cBhvr>
                                        <p:cTn id="26" dur="1000"/>
                                        <p:tgtEl>
                                          <p:spTgt spid="132"/>
                                        </p:tgtEl>
                                      </p:cBhvr>
                                    </p:animEffect>
                                    <p:anim calcmode="lin" valueType="num">
                                      <p:cBhvr>
                                        <p:cTn id="27" dur="1000" fill="hold"/>
                                        <p:tgtEl>
                                          <p:spTgt spid="132"/>
                                        </p:tgtEl>
                                        <p:attrNameLst>
                                          <p:attrName>ppt_x</p:attrName>
                                        </p:attrNameLst>
                                      </p:cBhvr>
                                      <p:tavLst>
                                        <p:tav tm="0">
                                          <p:val>
                                            <p:strVal val="#ppt_x"/>
                                          </p:val>
                                        </p:tav>
                                        <p:tav tm="100000">
                                          <p:val>
                                            <p:strVal val="#ppt_x"/>
                                          </p:val>
                                        </p:tav>
                                      </p:tavLst>
                                    </p:anim>
                                    <p:anim calcmode="lin" valueType="num">
                                      <p:cBhvr>
                                        <p:cTn id="28" dur="1000" fill="hold"/>
                                        <p:tgtEl>
                                          <p:spTgt spid="13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1000" fill="hold"/>
                                        <p:tgtEl>
                                          <p:spTgt spid="18"/>
                                        </p:tgtEl>
                                        <p:attrNameLst>
                                          <p:attrName>ppt_w</p:attrName>
                                        </p:attrNameLst>
                                      </p:cBhvr>
                                      <p:tavLst>
                                        <p:tav tm="0">
                                          <p:val>
                                            <p:fltVal val="0"/>
                                          </p:val>
                                        </p:tav>
                                        <p:tav tm="100000">
                                          <p:val>
                                            <p:strVal val="#ppt_w"/>
                                          </p:val>
                                        </p:tav>
                                      </p:tavLst>
                                    </p:anim>
                                    <p:anim calcmode="lin" valueType="num">
                                      <p:cBhvr>
                                        <p:cTn id="45" dur="1000" fill="hold"/>
                                        <p:tgtEl>
                                          <p:spTgt spid="18"/>
                                        </p:tgtEl>
                                        <p:attrNameLst>
                                          <p:attrName>ppt_h</p:attrName>
                                        </p:attrNameLst>
                                      </p:cBhvr>
                                      <p:tavLst>
                                        <p:tav tm="0">
                                          <p:val>
                                            <p:fltVal val="0"/>
                                          </p:val>
                                        </p:tav>
                                        <p:tav tm="100000">
                                          <p:val>
                                            <p:strVal val="#ppt_h"/>
                                          </p:val>
                                        </p:tav>
                                      </p:tavLst>
                                    </p:anim>
                                    <p:anim calcmode="lin" valueType="num">
                                      <p:cBhvr>
                                        <p:cTn id="46" dur="1000" fill="hold"/>
                                        <p:tgtEl>
                                          <p:spTgt spid="18"/>
                                        </p:tgtEl>
                                        <p:attrNameLst>
                                          <p:attrName>style.rotation</p:attrName>
                                        </p:attrNameLst>
                                      </p:cBhvr>
                                      <p:tavLst>
                                        <p:tav tm="0">
                                          <p:val>
                                            <p:fltVal val="90"/>
                                          </p:val>
                                        </p:tav>
                                        <p:tav tm="100000">
                                          <p:val>
                                            <p:fltVal val="0"/>
                                          </p:val>
                                        </p:tav>
                                      </p:tavLst>
                                    </p:anim>
                                    <p:animEffect transition="in" filter="fade">
                                      <p:cBhvr>
                                        <p:cTn id="47" dur="1000"/>
                                        <p:tgtEl>
                                          <p:spTgt spid="18"/>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1000" fill="hold"/>
                                        <p:tgtEl>
                                          <p:spTgt spid="33"/>
                                        </p:tgtEl>
                                        <p:attrNameLst>
                                          <p:attrName>ppt_w</p:attrName>
                                        </p:attrNameLst>
                                      </p:cBhvr>
                                      <p:tavLst>
                                        <p:tav tm="0">
                                          <p:val>
                                            <p:fltVal val="0"/>
                                          </p:val>
                                        </p:tav>
                                        <p:tav tm="100000">
                                          <p:val>
                                            <p:strVal val="#ppt_w"/>
                                          </p:val>
                                        </p:tav>
                                      </p:tavLst>
                                    </p:anim>
                                    <p:anim calcmode="lin" valueType="num">
                                      <p:cBhvr>
                                        <p:cTn id="51" dur="1000" fill="hold"/>
                                        <p:tgtEl>
                                          <p:spTgt spid="33"/>
                                        </p:tgtEl>
                                        <p:attrNameLst>
                                          <p:attrName>ppt_h</p:attrName>
                                        </p:attrNameLst>
                                      </p:cBhvr>
                                      <p:tavLst>
                                        <p:tav tm="0">
                                          <p:val>
                                            <p:fltVal val="0"/>
                                          </p:val>
                                        </p:tav>
                                        <p:tav tm="100000">
                                          <p:val>
                                            <p:strVal val="#ppt_h"/>
                                          </p:val>
                                        </p:tav>
                                      </p:tavLst>
                                    </p:anim>
                                    <p:anim calcmode="lin" valueType="num">
                                      <p:cBhvr>
                                        <p:cTn id="52" dur="1000" fill="hold"/>
                                        <p:tgtEl>
                                          <p:spTgt spid="33"/>
                                        </p:tgtEl>
                                        <p:attrNameLst>
                                          <p:attrName>style.rotation</p:attrName>
                                        </p:attrNameLst>
                                      </p:cBhvr>
                                      <p:tavLst>
                                        <p:tav tm="0">
                                          <p:val>
                                            <p:fltVal val="90"/>
                                          </p:val>
                                        </p:tav>
                                        <p:tav tm="100000">
                                          <p:val>
                                            <p:fltVal val="0"/>
                                          </p:val>
                                        </p:tav>
                                      </p:tavLst>
                                    </p:anim>
                                    <p:animEffect transition="in" filter="fade">
                                      <p:cBhvr>
                                        <p:cTn id="53" dur="1000"/>
                                        <p:tgtEl>
                                          <p:spTgt spid="33"/>
                                        </p:tgtEl>
                                      </p:cBhvr>
                                    </p:animEffect>
                                  </p:childTnLst>
                                </p:cTn>
                              </p:par>
                              <p:par>
                                <p:cTn id="54" presetID="31"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1000" fill="hold"/>
                                        <p:tgtEl>
                                          <p:spTgt spid="20"/>
                                        </p:tgtEl>
                                        <p:attrNameLst>
                                          <p:attrName>ppt_w</p:attrName>
                                        </p:attrNameLst>
                                      </p:cBhvr>
                                      <p:tavLst>
                                        <p:tav tm="0">
                                          <p:val>
                                            <p:fltVal val="0"/>
                                          </p:val>
                                        </p:tav>
                                        <p:tav tm="100000">
                                          <p:val>
                                            <p:strVal val="#ppt_w"/>
                                          </p:val>
                                        </p:tav>
                                      </p:tavLst>
                                    </p:anim>
                                    <p:anim calcmode="lin" valueType="num">
                                      <p:cBhvr>
                                        <p:cTn id="57" dur="1000" fill="hold"/>
                                        <p:tgtEl>
                                          <p:spTgt spid="20"/>
                                        </p:tgtEl>
                                        <p:attrNameLst>
                                          <p:attrName>ppt_h</p:attrName>
                                        </p:attrNameLst>
                                      </p:cBhvr>
                                      <p:tavLst>
                                        <p:tav tm="0">
                                          <p:val>
                                            <p:fltVal val="0"/>
                                          </p:val>
                                        </p:tav>
                                        <p:tav tm="100000">
                                          <p:val>
                                            <p:strVal val="#ppt_h"/>
                                          </p:val>
                                        </p:tav>
                                      </p:tavLst>
                                    </p:anim>
                                    <p:anim calcmode="lin" valueType="num">
                                      <p:cBhvr>
                                        <p:cTn id="58" dur="1000" fill="hold"/>
                                        <p:tgtEl>
                                          <p:spTgt spid="20"/>
                                        </p:tgtEl>
                                        <p:attrNameLst>
                                          <p:attrName>style.rotation</p:attrName>
                                        </p:attrNameLst>
                                      </p:cBhvr>
                                      <p:tavLst>
                                        <p:tav tm="0">
                                          <p:val>
                                            <p:fltVal val="90"/>
                                          </p:val>
                                        </p:tav>
                                        <p:tav tm="100000">
                                          <p:val>
                                            <p:fltVal val="0"/>
                                          </p:val>
                                        </p:tav>
                                      </p:tavLst>
                                    </p:anim>
                                    <p:animEffect transition="in" filter="fade">
                                      <p:cBhvr>
                                        <p:cTn id="59" dur="10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中央红军主力长征</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806700"/>
            <a:chOff x="639206" y="3314700"/>
            <a:chExt cx="7692040" cy="2806700"/>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806700"/>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068926" y="3571945"/>
              <a:ext cx="6832600" cy="2172518"/>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由于敌强我弱的客观形势和王明“左”倾冒险主义的错误的影响，中央红军未能打破蒋介石的第五次“围剿”， </a:t>
              </a:r>
              <a:r>
                <a:rPr lang="en-US" altLang="zh-CN" sz="1600" dirty="0">
                  <a:solidFill>
                    <a:schemeClr val="tx1">
                      <a:lumMod val="65000"/>
                      <a:lumOff val="35000"/>
                    </a:schemeClr>
                  </a:solidFill>
                  <a:cs typeface="+mn-ea"/>
                  <a:sym typeface="+mn-lt"/>
                </a:rPr>
                <a:t>1934</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月，中央红军主力被迫退出中央革命根据地，突围转移，开始长征。</a:t>
              </a:r>
              <a:r>
                <a:rPr lang="en-US" altLang="zh-CN" sz="1600" dirty="0">
                  <a:solidFill>
                    <a:schemeClr val="tx1">
                      <a:lumMod val="65000"/>
                      <a:lumOff val="35000"/>
                    </a:schemeClr>
                  </a:solidFill>
                  <a:cs typeface="+mn-ea"/>
                  <a:sym typeface="+mn-lt"/>
                </a:rPr>
                <a:t>1936</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月，中国工农红军第一、二、四方面军在甘肃会宁胜利会师。至此，红军长征胜利结束。长征的意义在于</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锻炼和考验了党和红军的精华</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扩大了中国共产党的政治影响</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实现了战略性的转移。</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3097803" y="2402605"/>
            <a:ext cx="30997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1934</a:t>
            </a:r>
            <a:r>
              <a:rPr lang="zh-CN" altLang="en-US" sz="2400" dirty="0">
                <a:solidFill>
                  <a:schemeClr val="bg1"/>
                </a:solidFill>
                <a:cs typeface="+mn-ea"/>
                <a:sym typeface="+mn-lt"/>
              </a:rPr>
              <a:t>年</a:t>
            </a:r>
            <a:r>
              <a:rPr lang="en-US" altLang="zh-CN" sz="2400" dirty="0">
                <a:solidFill>
                  <a:schemeClr val="bg1"/>
                </a:solidFill>
                <a:cs typeface="+mn-ea"/>
                <a:sym typeface="+mn-lt"/>
              </a:rPr>
              <a:t>10</a:t>
            </a:r>
            <a:r>
              <a:rPr lang="zh-CN" altLang="en-US" sz="2400" dirty="0">
                <a:solidFill>
                  <a:schemeClr val="bg1"/>
                </a:solidFill>
                <a:cs typeface="+mn-ea"/>
                <a:sym typeface="+mn-lt"/>
              </a:rPr>
              <a:t>月</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71980" y="3265791"/>
              <a:ext cx="1809750" cy="180975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长征开始</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spTree>
    <p:extLst>
      <p:ext uri="{BB962C8B-B14F-4D97-AF65-F5344CB8AC3E}">
        <p14:creationId xmlns:p14="http://schemas.microsoft.com/office/powerpoint/2010/main" val="225019403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2"/>
                                        </p:tgtEl>
                                        <p:attrNameLst>
                                          <p:attrName>style.visibility</p:attrName>
                                        </p:attrNameLst>
                                      </p:cBhvr>
                                      <p:to>
                                        <p:strVal val="visible"/>
                                      </p:to>
                                    </p:set>
                                    <p:anim calcmode="lin" valueType="num">
                                      <p:cBhvr additive="base">
                                        <p:cTn id="25" dur="500" fill="hold"/>
                                        <p:tgtEl>
                                          <p:spTgt spid="132"/>
                                        </p:tgtEl>
                                        <p:attrNameLst>
                                          <p:attrName>ppt_x</p:attrName>
                                        </p:attrNameLst>
                                      </p:cBhvr>
                                      <p:tavLst>
                                        <p:tav tm="0">
                                          <p:val>
                                            <p:strVal val="#ppt_x"/>
                                          </p:val>
                                        </p:tav>
                                        <p:tav tm="100000">
                                          <p:val>
                                            <p:strVal val="#ppt_x"/>
                                          </p:val>
                                        </p:tav>
                                      </p:tavLst>
                                    </p:anim>
                                    <p:anim calcmode="lin" valueType="num">
                                      <p:cBhvr additive="base">
                                        <p:cTn id="26" dur="500" fill="hold"/>
                                        <p:tgtEl>
                                          <p:spTgt spid="13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ppt_w</p:attrName>
                                        </p:attrNameLst>
                                      </p:cBhvr>
                                      <p:tavLst>
                                        <p:tav tm="0">
                                          <p:val>
                                            <p:fltVal val="0"/>
                                          </p:val>
                                        </p:tav>
                                        <p:tav tm="100000">
                                          <p:val>
                                            <p:strVal val="#ppt_w"/>
                                          </p:val>
                                        </p:tav>
                                      </p:tavLst>
                                    </p:anim>
                                    <p:anim calcmode="lin" valueType="num">
                                      <p:cBhvr>
                                        <p:cTn id="46" dur="500" fill="hold"/>
                                        <p:tgtEl>
                                          <p:spTgt spid="33"/>
                                        </p:tgtEl>
                                        <p:attrNameLst>
                                          <p:attrName>ppt_h</p:attrName>
                                        </p:attrNameLst>
                                      </p:cBhvr>
                                      <p:tavLst>
                                        <p:tav tm="0">
                                          <p:val>
                                            <p:fltVal val="0"/>
                                          </p:val>
                                        </p:tav>
                                        <p:tav tm="100000">
                                          <p:val>
                                            <p:strVal val="#ppt_h"/>
                                          </p:val>
                                        </p:tav>
                                      </p:tavLst>
                                    </p:anim>
                                    <p:animEffect transition="in" filter="fade">
                                      <p:cBhvr>
                                        <p:cTn id="47" dur="500"/>
                                        <p:tgtEl>
                                          <p:spTgt spid="33"/>
                                        </p:tgtEl>
                                      </p:cBhvr>
                                    </p:animEffect>
                                  </p:childTnLst>
                                </p:cTn>
                              </p:par>
                              <p:par>
                                <p:cTn id="48" presetID="53" presetClass="entr" presetSubtype="16"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召开了具有特别重要意义的遵义会议</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806700"/>
            <a:chOff x="639206" y="3314700"/>
            <a:chExt cx="7692040" cy="2806700"/>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806700"/>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068926" y="3571945"/>
              <a:ext cx="6832600" cy="2215991"/>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中共中央在遵义召开了政治局扩大会议。会议集中全力解决当时最紧迫的军事问题和组织问题，遵义会议结束了王明“左”倾教条主义在党中央的统治，开始确立了以毛泽东为核心的新的中央的正确领导，从而在极端危急的关头，挽救了红军，挽救了党，挽救了中国革命。遵义会议是中共独立自主地运用马克思列宁主义原理，解决中国革命问题的一次极为重要的会议，是中国共产党历史上一个生死攸关的转折点。</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5104403" y="2402605"/>
            <a:ext cx="30997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1934</a:t>
            </a:r>
            <a:r>
              <a:rPr lang="zh-CN" altLang="en-US" sz="2400" dirty="0">
                <a:solidFill>
                  <a:schemeClr val="bg1"/>
                </a:solidFill>
                <a:cs typeface="+mn-ea"/>
                <a:sym typeface="+mn-lt"/>
              </a:rPr>
              <a:t>年</a:t>
            </a:r>
            <a:r>
              <a:rPr lang="en-US" altLang="zh-CN" sz="2400" dirty="0">
                <a:solidFill>
                  <a:schemeClr val="bg1"/>
                </a:solidFill>
                <a:cs typeface="+mn-ea"/>
                <a:sym typeface="+mn-lt"/>
              </a:rPr>
              <a:t>10</a:t>
            </a:r>
            <a:r>
              <a:rPr lang="zh-CN" altLang="en-US" sz="2400" dirty="0">
                <a:solidFill>
                  <a:schemeClr val="bg1"/>
                </a:solidFill>
                <a:cs typeface="+mn-ea"/>
                <a:sym typeface="+mn-lt"/>
              </a:rPr>
              <a:t>月</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71980" y="3265791"/>
              <a:ext cx="1809750" cy="180975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遵义会议</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spTree>
    <p:extLst>
      <p:ext uri="{BB962C8B-B14F-4D97-AF65-F5344CB8AC3E}">
        <p14:creationId xmlns:p14="http://schemas.microsoft.com/office/powerpoint/2010/main" val="50558253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32"/>
                                        </p:tgtEl>
                                        <p:attrNameLst>
                                          <p:attrName>style.visibility</p:attrName>
                                        </p:attrNameLst>
                                      </p:cBhvr>
                                      <p:to>
                                        <p:strVal val="visible"/>
                                      </p:to>
                                    </p:set>
                                    <p:anim calcmode="lin" valueType="num">
                                      <p:cBhvr>
                                        <p:cTn id="25" dur="500" fill="hold"/>
                                        <p:tgtEl>
                                          <p:spTgt spid="132"/>
                                        </p:tgtEl>
                                        <p:attrNameLst>
                                          <p:attrName>ppt_w</p:attrName>
                                        </p:attrNameLst>
                                      </p:cBhvr>
                                      <p:tavLst>
                                        <p:tav tm="0">
                                          <p:val>
                                            <p:fltVal val="0"/>
                                          </p:val>
                                        </p:tav>
                                        <p:tav tm="100000">
                                          <p:val>
                                            <p:strVal val="#ppt_w"/>
                                          </p:val>
                                        </p:tav>
                                      </p:tavLst>
                                    </p:anim>
                                    <p:anim calcmode="lin" valueType="num">
                                      <p:cBhvr>
                                        <p:cTn id="26" dur="500" fill="hold"/>
                                        <p:tgtEl>
                                          <p:spTgt spid="132"/>
                                        </p:tgtEl>
                                        <p:attrNameLst>
                                          <p:attrName>ppt_h</p:attrName>
                                        </p:attrNameLst>
                                      </p:cBhvr>
                                      <p:tavLst>
                                        <p:tav tm="0">
                                          <p:val>
                                            <p:fltVal val="0"/>
                                          </p:val>
                                        </p:tav>
                                        <p:tav tm="100000">
                                          <p:val>
                                            <p:strVal val="#ppt_h"/>
                                          </p:val>
                                        </p:tav>
                                      </p:tavLst>
                                    </p:anim>
                                    <p:animEffect transition="in" filter="fade">
                                      <p:cBhvr>
                                        <p:cTn id="27" dur="500"/>
                                        <p:tgtEl>
                                          <p:spTgt spid="13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发表</a:t>
            </a:r>
            <a:r>
              <a:rPr lang="en-US" altLang="zh-CN" sz="2000" dirty="0">
                <a:solidFill>
                  <a:schemeClr val="tx1">
                    <a:lumMod val="65000"/>
                    <a:lumOff val="35000"/>
                  </a:schemeClr>
                </a:solidFill>
                <a:cs typeface="+mn-ea"/>
                <a:sym typeface="+mn-lt"/>
              </a:rPr>
              <a:t>《</a:t>
            </a:r>
            <a:r>
              <a:rPr lang="zh-CN" altLang="en-US" sz="2000" dirty="0">
                <a:solidFill>
                  <a:schemeClr val="tx1">
                    <a:lumMod val="65000"/>
                    <a:lumOff val="35000"/>
                  </a:schemeClr>
                </a:solidFill>
                <a:cs typeface="+mn-ea"/>
                <a:sym typeface="+mn-lt"/>
              </a:rPr>
              <a:t>为抗日救国告全体同胞书</a:t>
            </a:r>
            <a:r>
              <a:rPr lang="en-US" altLang="zh-CN" sz="2000" dirty="0">
                <a:solidFill>
                  <a:schemeClr val="tx1">
                    <a:lumMod val="65000"/>
                    <a:lumOff val="35000"/>
                  </a:schemeClr>
                </a:solidFill>
                <a:cs typeface="+mn-ea"/>
                <a:sym typeface="+mn-lt"/>
              </a:rPr>
              <a:t>》</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806700"/>
            <a:chOff x="639206" y="3314700"/>
            <a:chExt cx="7692040" cy="2806700"/>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806700"/>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068926" y="3800545"/>
              <a:ext cx="6832600" cy="1846659"/>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1935</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日，中国共产党以中共中央和中华苏维埃中央政府的名义发表了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为抗日救国告全体同胞书</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，向全体同胞呼吁：无论各党派部间过去和现在有任何政见和利害的不同，无论各界同胞有任何意见上或利益上的差异，无论各军队间过去和现在有任何敌对行动，都应该团结起来，停止内战，一致抗日。</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4799603" y="2402605"/>
            <a:ext cx="27314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1935</a:t>
            </a:r>
            <a:r>
              <a:rPr lang="zh-CN" altLang="en-US" sz="2400" dirty="0">
                <a:solidFill>
                  <a:schemeClr val="bg1"/>
                </a:solidFill>
                <a:cs typeface="+mn-ea"/>
                <a:sym typeface="+mn-lt"/>
              </a:rPr>
              <a:t>年</a:t>
            </a:r>
            <a:r>
              <a:rPr lang="en-US" altLang="zh-CN" sz="2400" dirty="0">
                <a:solidFill>
                  <a:schemeClr val="bg1"/>
                </a:solidFill>
                <a:cs typeface="+mn-ea"/>
                <a:sym typeface="+mn-lt"/>
              </a:rPr>
              <a:t>8</a:t>
            </a:r>
            <a:r>
              <a:rPr lang="zh-CN" altLang="en-US" sz="2400" dirty="0">
                <a:solidFill>
                  <a:schemeClr val="bg1"/>
                </a:solidFill>
                <a:cs typeface="+mn-ea"/>
                <a:sym typeface="+mn-lt"/>
              </a:rPr>
              <a:t>月</a:t>
            </a:r>
            <a:r>
              <a:rPr lang="en-US" altLang="zh-CN" sz="2400" dirty="0">
                <a:solidFill>
                  <a:schemeClr val="bg1"/>
                </a:solidFill>
                <a:cs typeface="+mn-ea"/>
                <a:sym typeface="+mn-lt"/>
              </a:rPr>
              <a:t>1</a:t>
            </a:r>
            <a:r>
              <a:rPr lang="zh-CN" altLang="en-US" sz="2400" dirty="0">
                <a:solidFill>
                  <a:schemeClr val="bg1"/>
                </a:solidFill>
                <a:cs typeface="+mn-ea"/>
                <a:sym typeface="+mn-lt"/>
              </a:rPr>
              <a:t>日 </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53267" y="3247078"/>
              <a:ext cx="1847177" cy="184717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一致抗日</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spTree>
    <p:extLst>
      <p:ext uri="{BB962C8B-B14F-4D97-AF65-F5344CB8AC3E}">
        <p14:creationId xmlns:p14="http://schemas.microsoft.com/office/powerpoint/2010/main" val="271113683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2"/>
                                        </p:tgtEl>
                                        <p:attrNameLst>
                                          <p:attrName>style.visibility</p:attrName>
                                        </p:attrNameLst>
                                      </p:cBhvr>
                                      <p:to>
                                        <p:strVal val="visible"/>
                                      </p:to>
                                    </p:set>
                                    <p:animEffect transition="in" filter="fade">
                                      <p:cBhvr>
                                        <p:cTn id="26" dur="1000"/>
                                        <p:tgtEl>
                                          <p:spTgt spid="132"/>
                                        </p:tgtEl>
                                      </p:cBhvr>
                                    </p:animEffect>
                                    <p:anim calcmode="lin" valueType="num">
                                      <p:cBhvr>
                                        <p:cTn id="27" dur="1000" fill="hold"/>
                                        <p:tgtEl>
                                          <p:spTgt spid="132"/>
                                        </p:tgtEl>
                                        <p:attrNameLst>
                                          <p:attrName>ppt_x</p:attrName>
                                        </p:attrNameLst>
                                      </p:cBhvr>
                                      <p:tavLst>
                                        <p:tav tm="0">
                                          <p:val>
                                            <p:strVal val="#ppt_x"/>
                                          </p:val>
                                        </p:tav>
                                        <p:tav tm="100000">
                                          <p:val>
                                            <p:strVal val="#ppt_x"/>
                                          </p:val>
                                        </p:tav>
                                      </p:tavLst>
                                    </p:anim>
                                    <p:anim calcmode="lin" valueType="num">
                                      <p:cBhvr>
                                        <p:cTn id="28" dur="1000" fill="hold"/>
                                        <p:tgtEl>
                                          <p:spTgt spid="13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1000" fill="hold"/>
                                        <p:tgtEl>
                                          <p:spTgt spid="18"/>
                                        </p:tgtEl>
                                        <p:attrNameLst>
                                          <p:attrName>ppt_w</p:attrName>
                                        </p:attrNameLst>
                                      </p:cBhvr>
                                      <p:tavLst>
                                        <p:tav tm="0">
                                          <p:val>
                                            <p:fltVal val="0"/>
                                          </p:val>
                                        </p:tav>
                                        <p:tav tm="100000">
                                          <p:val>
                                            <p:strVal val="#ppt_w"/>
                                          </p:val>
                                        </p:tav>
                                      </p:tavLst>
                                    </p:anim>
                                    <p:anim calcmode="lin" valueType="num">
                                      <p:cBhvr>
                                        <p:cTn id="45" dur="1000" fill="hold"/>
                                        <p:tgtEl>
                                          <p:spTgt spid="18"/>
                                        </p:tgtEl>
                                        <p:attrNameLst>
                                          <p:attrName>ppt_h</p:attrName>
                                        </p:attrNameLst>
                                      </p:cBhvr>
                                      <p:tavLst>
                                        <p:tav tm="0">
                                          <p:val>
                                            <p:fltVal val="0"/>
                                          </p:val>
                                        </p:tav>
                                        <p:tav tm="100000">
                                          <p:val>
                                            <p:strVal val="#ppt_h"/>
                                          </p:val>
                                        </p:tav>
                                      </p:tavLst>
                                    </p:anim>
                                    <p:anim calcmode="lin" valueType="num">
                                      <p:cBhvr>
                                        <p:cTn id="46" dur="1000" fill="hold"/>
                                        <p:tgtEl>
                                          <p:spTgt spid="18"/>
                                        </p:tgtEl>
                                        <p:attrNameLst>
                                          <p:attrName>style.rotation</p:attrName>
                                        </p:attrNameLst>
                                      </p:cBhvr>
                                      <p:tavLst>
                                        <p:tav tm="0">
                                          <p:val>
                                            <p:fltVal val="90"/>
                                          </p:val>
                                        </p:tav>
                                        <p:tav tm="100000">
                                          <p:val>
                                            <p:fltVal val="0"/>
                                          </p:val>
                                        </p:tav>
                                      </p:tavLst>
                                    </p:anim>
                                    <p:animEffect transition="in" filter="fade">
                                      <p:cBhvr>
                                        <p:cTn id="47" dur="1000"/>
                                        <p:tgtEl>
                                          <p:spTgt spid="18"/>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1000" fill="hold"/>
                                        <p:tgtEl>
                                          <p:spTgt spid="33"/>
                                        </p:tgtEl>
                                        <p:attrNameLst>
                                          <p:attrName>ppt_w</p:attrName>
                                        </p:attrNameLst>
                                      </p:cBhvr>
                                      <p:tavLst>
                                        <p:tav tm="0">
                                          <p:val>
                                            <p:fltVal val="0"/>
                                          </p:val>
                                        </p:tav>
                                        <p:tav tm="100000">
                                          <p:val>
                                            <p:strVal val="#ppt_w"/>
                                          </p:val>
                                        </p:tav>
                                      </p:tavLst>
                                    </p:anim>
                                    <p:anim calcmode="lin" valueType="num">
                                      <p:cBhvr>
                                        <p:cTn id="51" dur="1000" fill="hold"/>
                                        <p:tgtEl>
                                          <p:spTgt spid="33"/>
                                        </p:tgtEl>
                                        <p:attrNameLst>
                                          <p:attrName>ppt_h</p:attrName>
                                        </p:attrNameLst>
                                      </p:cBhvr>
                                      <p:tavLst>
                                        <p:tav tm="0">
                                          <p:val>
                                            <p:fltVal val="0"/>
                                          </p:val>
                                        </p:tav>
                                        <p:tav tm="100000">
                                          <p:val>
                                            <p:strVal val="#ppt_h"/>
                                          </p:val>
                                        </p:tav>
                                      </p:tavLst>
                                    </p:anim>
                                    <p:anim calcmode="lin" valueType="num">
                                      <p:cBhvr>
                                        <p:cTn id="52" dur="1000" fill="hold"/>
                                        <p:tgtEl>
                                          <p:spTgt spid="33"/>
                                        </p:tgtEl>
                                        <p:attrNameLst>
                                          <p:attrName>style.rotation</p:attrName>
                                        </p:attrNameLst>
                                      </p:cBhvr>
                                      <p:tavLst>
                                        <p:tav tm="0">
                                          <p:val>
                                            <p:fltVal val="90"/>
                                          </p:val>
                                        </p:tav>
                                        <p:tav tm="100000">
                                          <p:val>
                                            <p:fltVal val="0"/>
                                          </p:val>
                                        </p:tav>
                                      </p:tavLst>
                                    </p:anim>
                                    <p:animEffect transition="in" filter="fade">
                                      <p:cBhvr>
                                        <p:cTn id="53" dur="1000"/>
                                        <p:tgtEl>
                                          <p:spTgt spid="33"/>
                                        </p:tgtEl>
                                      </p:cBhvr>
                                    </p:animEffect>
                                  </p:childTnLst>
                                </p:cTn>
                              </p:par>
                              <p:par>
                                <p:cTn id="54" presetID="31"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1000" fill="hold"/>
                                        <p:tgtEl>
                                          <p:spTgt spid="20"/>
                                        </p:tgtEl>
                                        <p:attrNameLst>
                                          <p:attrName>ppt_w</p:attrName>
                                        </p:attrNameLst>
                                      </p:cBhvr>
                                      <p:tavLst>
                                        <p:tav tm="0">
                                          <p:val>
                                            <p:fltVal val="0"/>
                                          </p:val>
                                        </p:tav>
                                        <p:tav tm="100000">
                                          <p:val>
                                            <p:strVal val="#ppt_w"/>
                                          </p:val>
                                        </p:tav>
                                      </p:tavLst>
                                    </p:anim>
                                    <p:anim calcmode="lin" valueType="num">
                                      <p:cBhvr>
                                        <p:cTn id="57" dur="1000" fill="hold"/>
                                        <p:tgtEl>
                                          <p:spTgt spid="20"/>
                                        </p:tgtEl>
                                        <p:attrNameLst>
                                          <p:attrName>ppt_h</p:attrName>
                                        </p:attrNameLst>
                                      </p:cBhvr>
                                      <p:tavLst>
                                        <p:tav tm="0">
                                          <p:val>
                                            <p:fltVal val="0"/>
                                          </p:val>
                                        </p:tav>
                                        <p:tav tm="100000">
                                          <p:val>
                                            <p:strVal val="#ppt_h"/>
                                          </p:val>
                                        </p:tav>
                                      </p:tavLst>
                                    </p:anim>
                                    <p:anim calcmode="lin" valueType="num">
                                      <p:cBhvr>
                                        <p:cTn id="58" dur="1000" fill="hold"/>
                                        <p:tgtEl>
                                          <p:spTgt spid="20"/>
                                        </p:tgtEl>
                                        <p:attrNameLst>
                                          <p:attrName>style.rotation</p:attrName>
                                        </p:attrNameLst>
                                      </p:cBhvr>
                                      <p:tavLst>
                                        <p:tav tm="0">
                                          <p:val>
                                            <p:fltVal val="90"/>
                                          </p:val>
                                        </p:tav>
                                        <p:tav tm="100000">
                                          <p:val>
                                            <p:fltVal val="0"/>
                                          </p:val>
                                        </p:tav>
                                      </p:tavLst>
                                    </p:anim>
                                    <p:animEffect transition="in" filter="fade">
                                      <p:cBhvr>
                                        <p:cTn id="59" dur="10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瓦窑堡会议提出建立抗日统一战线</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806700"/>
            <a:chOff x="639206" y="3314700"/>
            <a:chExt cx="7692040" cy="2806700"/>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806700"/>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3873500" y="3998943"/>
              <a:ext cx="4028026" cy="1477328"/>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1935</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12</a:t>
              </a:r>
              <a:r>
                <a:rPr lang="zh-CN" altLang="en-US" sz="1600" dirty="0">
                  <a:solidFill>
                    <a:schemeClr val="tx1">
                      <a:lumMod val="65000"/>
                      <a:lumOff val="35000"/>
                    </a:schemeClr>
                  </a:solidFill>
                  <a:cs typeface="+mn-ea"/>
                  <a:sym typeface="+mn-lt"/>
                </a:rPr>
                <a:t>月，中国共产党在陕北子长县瓦窑堡召开中央政治局会议。会议确定了建立最广泛的抗日民族统一战线的政策，坚持无产阶级在统一战线中的领导权。</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4990103" y="2402605"/>
            <a:ext cx="27314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1935</a:t>
            </a:r>
            <a:r>
              <a:rPr lang="zh-CN" altLang="en-US" sz="2400" dirty="0">
                <a:solidFill>
                  <a:schemeClr val="bg1"/>
                </a:solidFill>
                <a:cs typeface="+mn-ea"/>
                <a:sym typeface="+mn-lt"/>
              </a:rPr>
              <a:t>年</a:t>
            </a:r>
            <a:r>
              <a:rPr lang="en-US" altLang="zh-CN" sz="2400" dirty="0">
                <a:solidFill>
                  <a:schemeClr val="bg1"/>
                </a:solidFill>
                <a:cs typeface="+mn-ea"/>
                <a:sym typeface="+mn-lt"/>
              </a:rPr>
              <a:t>12</a:t>
            </a:r>
            <a:r>
              <a:rPr lang="zh-CN" altLang="en-US" sz="2400" dirty="0">
                <a:solidFill>
                  <a:schemeClr val="bg1"/>
                </a:solidFill>
                <a:cs typeface="+mn-ea"/>
                <a:sym typeface="+mn-lt"/>
              </a:rPr>
              <a:t>月</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53267" y="3247078"/>
              <a:ext cx="1847177" cy="184717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统一战线</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pic>
        <p:nvPicPr>
          <p:cNvPr id="13" name="图片 12">
            <a:extLst>
              <a:ext uri="{FF2B5EF4-FFF2-40B4-BE49-F238E27FC236}">
                <a16:creationId xmlns="" xmlns:a16="http://schemas.microsoft.com/office/drawing/2014/main" id="{1AB197AA-13A9-43A7-AE04-68D7AC4CEFC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35000" y="3009900"/>
            <a:ext cx="3238500" cy="3238500"/>
          </a:xfrm>
          <a:prstGeom prst="rect">
            <a:avLst/>
          </a:prstGeom>
        </p:spPr>
      </p:pic>
    </p:spTree>
    <p:extLst>
      <p:ext uri="{BB962C8B-B14F-4D97-AF65-F5344CB8AC3E}">
        <p14:creationId xmlns:p14="http://schemas.microsoft.com/office/powerpoint/2010/main" val="407718653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2"/>
                                        </p:tgtEl>
                                        <p:attrNameLst>
                                          <p:attrName>style.visibility</p:attrName>
                                        </p:attrNameLst>
                                      </p:cBhvr>
                                      <p:to>
                                        <p:strVal val="visible"/>
                                      </p:to>
                                    </p:set>
                                    <p:anim calcmode="lin" valueType="num">
                                      <p:cBhvr>
                                        <p:cTn id="24" dur="500" fill="hold"/>
                                        <p:tgtEl>
                                          <p:spTgt spid="132"/>
                                        </p:tgtEl>
                                        <p:attrNameLst>
                                          <p:attrName>ppt_w</p:attrName>
                                        </p:attrNameLst>
                                      </p:cBhvr>
                                      <p:tavLst>
                                        <p:tav tm="0">
                                          <p:val>
                                            <p:fltVal val="0"/>
                                          </p:val>
                                        </p:tav>
                                        <p:tav tm="100000">
                                          <p:val>
                                            <p:strVal val="#ppt_w"/>
                                          </p:val>
                                        </p:tav>
                                      </p:tavLst>
                                    </p:anim>
                                    <p:anim calcmode="lin" valueType="num">
                                      <p:cBhvr>
                                        <p:cTn id="25" dur="500" fill="hold"/>
                                        <p:tgtEl>
                                          <p:spTgt spid="132"/>
                                        </p:tgtEl>
                                        <p:attrNameLst>
                                          <p:attrName>ppt_h</p:attrName>
                                        </p:attrNameLst>
                                      </p:cBhvr>
                                      <p:tavLst>
                                        <p:tav tm="0">
                                          <p:val>
                                            <p:fltVal val="0"/>
                                          </p:val>
                                        </p:tav>
                                        <p:tav tm="100000">
                                          <p:val>
                                            <p:strVal val="#ppt_h"/>
                                          </p:val>
                                        </p:tav>
                                      </p:tavLst>
                                    </p:anim>
                                    <p:animEffect transition="in" filter="fade">
                                      <p:cBhvr>
                                        <p:cTn id="26" dur="500"/>
                                        <p:tgtEl>
                                          <p:spTgt spid="13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1000" fill="hold"/>
                                        <p:tgtEl>
                                          <p:spTgt spid="16"/>
                                        </p:tgtEl>
                                        <p:attrNameLst>
                                          <p:attrName>ppt_w</p:attrName>
                                        </p:attrNameLst>
                                      </p:cBhvr>
                                      <p:tavLst>
                                        <p:tav tm="0">
                                          <p:val>
                                            <p:fltVal val="0"/>
                                          </p:val>
                                        </p:tav>
                                        <p:tav tm="100000">
                                          <p:val>
                                            <p:strVal val="#ppt_w"/>
                                          </p:val>
                                        </p:tav>
                                      </p:tavLst>
                                    </p:anim>
                                    <p:anim calcmode="lin" valueType="num">
                                      <p:cBhvr>
                                        <p:cTn id="37" dur="1000" fill="hold"/>
                                        <p:tgtEl>
                                          <p:spTgt spid="16"/>
                                        </p:tgtEl>
                                        <p:attrNameLst>
                                          <p:attrName>ppt_h</p:attrName>
                                        </p:attrNameLst>
                                      </p:cBhvr>
                                      <p:tavLst>
                                        <p:tav tm="0">
                                          <p:val>
                                            <p:fltVal val="0"/>
                                          </p:val>
                                        </p:tav>
                                        <p:tav tm="100000">
                                          <p:val>
                                            <p:strVal val="#ppt_h"/>
                                          </p:val>
                                        </p:tav>
                                      </p:tavLst>
                                    </p:anim>
                                    <p:anim calcmode="lin" valueType="num">
                                      <p:cBhvr>
                                        <p:cTn id="38" dur="1000" fill="hold"/>
                                        <p:tgtEl>
                                          <p:spTgt spid="16"/>
                                        </p:tgtEl>
                                        <p:attrNameLst>
                                          <p:attrName>style.rotation</p:attrName>
                                        </p:attrNameLst>
                                      </p:cBhvr>
                                      <p:tavLst>
                                        <p:tav tm="0">
                                          <p:val>
                                            <p:fltVal val="90"/>
                                          </p:val>
                                        </p:tav>
                                        <p:tav tm="100000">
                                          <p:val>
                                            <p:fltVal val="0"/>
                                          </p:val>
                                        </p:tav>
                                      </p:tavLst>
                                    </p:anim>
                                    <p:animEffect transition="in" filter="fade">
                                      <p:cBhvr>
                                        <p:cTn id="39" dur="1000"/>
                                        <p:tgtEl>
                                          <p:spTgt spid="16"/>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1000" fill="hold"/>
                                        <p:tgtEl>
                                          <p:spTgt spid="18"/>
                                        </p:tgtEl>
                                        <p:attrNameLst>
                                          <p:attrName>ppt_w</p:attrName>
                                        </p:attrNameLst>
                                      </p:cBhvr>
                                      <p:tavLst>
                                        <p:tav tm="0">
                                          <p:val>
                                            <p:fltVal val="0"/>
                                          </p:val>
                                        </p:tav>
                                        <p:tav tm="100000">
                                          <p:val>
                                            <p:strVal val="#ppt_w"/>
                                          </p:val>
                                        </p:tav>
                                      </p:tavLst>
                                    </p:anim>
                                    <p:anim calcmode="lin" valueType="num">
                                      <p:cBhvr>
                                        <p:cTn id="43" dur="1000" fill="hold"/>
                                        <p:tgtEl>
                                          <p:spTgt spid="18"/>
                                        </p:tgtEl>
                                        <p:attrNameLst>
                                          <p:attrName>ppt_h</p:attrName>
                                        </p:attrNameLst>
                                      </p:cBhvr>
                                      <p:tavLst>
                                        <p:tav tm="0">
                                          <p:val>
                                            <p:fltVal val="0"/>
                                          </p:val>
                                        </p:tav>
                                        <p:tav tm="100000">
                                          <p:val>
                                            <p:strVal val="#ppt_h"/>
                                          </p:val>
                                        </p:tav>
                                      </p:tavLst>
                                    </p:anim>
                                    <p:anim calcmode="lin" valueType="num">
                                      <p:cBhvr>
                                        <p:cTn id="44" dur="1000" fill="hold"/>
                                        <p:tgtEl>
                                          <p:spTgt spid="18"/>
                                        </p:tgtEl>
                                        <p:attrNameLst>
                                          <p:attrName>style.rotation</p:attrName>
                                        </p:attrNameLst>
                                      </p:cBhvr>
                                      <p:tavLst>
                                        <p:tav tm="0">
                                          <p:val>
                                            <p:fltVal val="90"/>
                                          </p:val>
                                        </p:tav>
                                        <p:tav tm="100000">
                                          <p:val>
                                            <p:fltVal val="0"/>
                                          </p:val>
                                        </p:tav>
                                      </p:tavLst>
                                    </p:anim>
                                    <p:animEffect transition="in" filter="fade">
                                      <p:cBhvr>
                                        <p:cTn id="45" dur="1000"/>
                                        <p:tgtEl>
                                          <p:spTgt spid="18"/>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1000" fill="hold"/>
                                        <p:tgtEl>
                                          <p:spTgt spid="33"/>
                                        </p:tgtEl>
                                        <p:attrNameLst>
                                          <p:attrName>ppt_w</p:attrName>
                                        </p:attrNameLst>
                                      </p:cBhvr>
                                      <p:tavLst>
                                        <p:tav tm="0">
                                          <p:val>
                                            <p:fltVal val="0"/>
                                          </p:val>
                                        </p:tav>
                                        <p:tav tm="100000">
                                          <p:val>
                                            <p:strVal val="#ppt_w"/>
                                          </p:val>
                                        </p:tav>
                                      </p:tavLst>
                                    </p:anim>
                                    <p:anim calcmode="lin" valueType="num">
                                      <p:cBhvr>
                                        <p:cTn id="49" dur="1000" fill="hold"/>
                                        <p:tgtEl>
                                          <p:spTgt spid="33"/>
                                        </p:tgtEl>
                                        <p:attrNameLst>
                                          <p:attrName>ppt_h</p:attrName>
                                        </p:attrNameLst>
                                      </p:cBhvr>
                                      <p:tavLst>
                                        <p:tav tm="0">
                                          <p:val>
                                            <p:fltVal val="0"/>
                                          </p:val>
                                        </p:tav>
                                        <p:tav tm="100000">
                                          <p:val>
                                            <p:strVal val="#ppt_h"/>
                                          </p:val>
                                        </p:tav>
                                      </p:tavLst>
                                    </p:anim>
                                    <p:anim calcmode="lin" valueType="num">
                                      <p:cBhvr>
                                        <p:cTn id="50" dur="1000" fill="hold"/>
                                        <p:tgtEl>
                                          <p:spTgt spid="33"/>
                                        </p:tgtEl>
                                        <p:attrNameLst>
                                          <p:attrName>style.rotation</p:attrName>
                                        </p:attrNameLst>
                                      </p:cBhvr>
                                      <p:tavLst>
                                        <p:tav tm="0">
                                          <p:val>
                                            <p:fltVal val="90"/>
                                          </p:val>
                                        </p:tav>
                                        <p:tav tm="100000">
                                          <p:val>
                                            <p:fltVal val="0"/>
                                          </p:val>
                                        </p:tav>
                                      </p:tavLst>
                                    </p:anim>
                                    <p:animEffect transition="in" filter="fade">
                                      <p:cBhvr>
                                        <p:cTn id="51" dur="1000"/>
                                        <p:tgtEl>
                                          <p:spTgt spid="33"/>
                                        </p:tgtEl>
                                      </p:cBhvr>
                                    </p:animEffect>
                                  </p:childTnLst>
                                </p:cTn>
                              </p:par>
                              <p:par>
                                <p:cTn id="52" presetID="31"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1000" fill="hold"/>
                                        <p:tgtEl>
                                          <p:spTgt spid="20"/>
                                        </p:tgtEl>
                                        <p:attrNameLst>
                                          <p:attrName>ppt_w</p:attrName>
                                        </p:attrNameLst>
                                      </p:cBhvr>
                                      <p:tavLst>
                                        <p:tav tm="0">
                                          <p:val>
                                            <p:fltVal val="0"/>
                                          </p:val>
                                        </p:tav>
                                        <p:tav tm="100000">
                                          <p:val>
                                            <p:strVal val="#ppt_w"/>
                                          </p:val>
                                        </p:tav>
                                      </p:tavLst>
                                    </p:anim>
                                    <p:anim calcmode="lin" valueType="num">
                                      <p:cBhvr>
                                        <p:cTn id="55" dur="1000" fill="hold"/>
                                        <p:tgtEl>
                                          <p:spTgt spid="20"/>
                                        </p:tgtEl>
                                        <p:attrNameLst>
                                          <p:attrName>ppt_h</p:attrName>
                                        </p:attrNameLst>
                                      </p:cBhvr>
                                      <p:tavLst>
                                        <p:tav tm="0">
                                          <p:val>
                                            <p:fltVal val="0"/>
                                          </p:val>
                                        </p:tav>
                                        <p:tav tm="100000">
                                          <p:val>
                                            <p:strVal val="#ppt_h"/>
                                          </p:val>
                                        </p:tav>
                                      </p:tavLst>
                                    </p:anim>
                                    <p:anim calcmode="lin" valueType="num">
                                      <p:cBhvr>
                                        <p:cTn id="56" dur="1000" fill="hold"/>
                                        <p:tgtEl>
                                          <p:spTgt spid="20"/>
                                        </p:tgtEl>
                                        <p:attrNameLst>
                                          <p:attrName>style.rotation</p:attrName>
                                        </p:attrNameLst>
                                      </p:cBhvr>
                                      <p:tavLst>
                                        <p:tav tm="0">
                                          <p:val>
                                            <p:fltVal val="90"/>
                                          </p:val>
                                        </p:tav>
                                        <p:tav tm="100000">
                                          <p:val>
                                            <p:fltVal val="0"/>
                                          </p:val>
                                        </p:tav>
                                      </p:tavLst>
                                    </p:anim>
                                    <p:animEffect transition="in" filter="fade">
                                      <p:cBhvr>
                                        <p:cTn id="57" dur="1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 xmlns:a16="http://schemas.microsoft.com/office/drawing/2014/main" id="{BC45BF02-6FF8-4F13-B972-B138931C64D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3" name="矩形 12">
            <a:extLst>
              <a:ext uri="{FF2B5EF4-FFF2-40B4-BE49-F238E27FC236}">
                <a16:creationId xmlns="" xmlns:a16="http://schemas.microsoft.com/office/drawing/2014/main" id="{FD0F225D-E29D-439E-AA03-252647B862AB}"/>
              </a:ext>
            </a:extLst>
          </p:cNvPr>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周年专题党课</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8797780" y="1069346"/>
            <a:ext cx="2931059" cy="144774"/>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 xmlns:a16="http://schemas.microsoft.com/office/drawing/2014/main" id="{CFD8CD61-E647-485E-A18A-C296012E6E7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59200" y="5838825"/>
            <a:ext cx="762000" cy="802968"/>
          </a:xfrm>
          <a:prstGeom prst="rect">
            <a:avLst/>
          </a:prstGeom>
        </p:spPr>
      </p:pic>
      <p:sp>
        <p:nvSpPr>
          <p:cNvPr id="11" name="矩形: 圆角 10">
            <a:extLst>
              <a:ext uri="{FF2B5EF4-FFF2-40B4-BE49-F238E27FC236}">
                <a16:creationId xmlns="" xmlns:a16="http://schemas.microsoft.com/office/drawing/2014/main" id="{A6FA696B-6CD8-45BE-9C22-FE76949BC156}"/>
              </a:ext>
            </a:extLst>
          </p:cNvPr>
          <p:cNvSpPr/>
          <p:nvPr/>
        </p:nvSpPr>
        <p:spPr>
          <a:xfrm>
            <a:off x="1219200" y="1649075"/>
            <a:ext cx="9753600" cy="4813296"/>
          </a:xfrm>
          <a:prstGeom prst="roundRect">
            <a:avLst>
              <a:gd name="adj" fmla="val 2152"/>
            </a:avLst>
          </a:prstGeom>
          <a:noFill/>
          <a:ln w="15875">
            <a:gradFill>
              <a:gsLst>
                <a:gs pos="46000">
                  <a:schemeClr val="bg1">
                    <a:lumMod val="85000"/>
                  </a:schemeClr>
                </a:gs>
                <a:gs pos="84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文本框 8">
            <a:extLst>
              <a:ext uri="{FF2B5EF4-FFF2-40B4-BE49-F238E27FC236}">
                <a16:creationId xmlns="" xmlns:a16="http://schemas.microsoft.com/office/drawing/2014/main" id="{6D482EAA-1A1C-400E-AA97-94CC484909E2}"/>
              </a:ext>
            </a:extLst>
          </p:cNvPr>
          <p:cNvSpPr txBox="1"/>
          <p:nvPr/>
        </p:nvSpPr>
        <p:spPr>
          <a:xfrm>
            <a:off x="1409101" y="985735"/>
            <a:ext cx="965799" cy="284645"/>
          </a:xfrm>
          <a:prstGeom prst="rect">
            <a:avLst/>
          </a:prstGeom>
          <a:noFill/>
        </p:spPr>
        <p:txBody>
          <a:bodyPr wrap="square" lIns="121873" tIns="60936" rIns="121873" bIns="60936">
            <a:spAutoFit/>
          </a:bodyPr>
          <a:lstStyle/>
          <a:p>
            <a:pPr lvl="0" algn="dist">
              <a:defRPr/>
            </a:pPr>
            <a:r>
              <a:rPr lang="en-US" altLang="zh-CN" sz="1050" kern="0" dirty="0">
                <a:gradFill>
                  <a:gsLst>
                    <a:gs pos="17000">
                      <a:srgbClr val="E5090D"/>
                    </a:gs>
                    <a:gs pos="72000">
                      <a:srgbClr val="C00000"/>
                    </a:gs>
                  </a:gsLst>
                  <a:lin ang="2700000" scaled="0"/>
                </a:gradFill>
                <a:effectLst>
                  <a:glow rad="127000">
                    <a:prstClr val="white"/>
                  </a:glow>
                </a:effectLst>
                <a:cs typeface="+mn-ea"/>
                <a:sym typeface="+mn-lt"/>
              </a:rPr>
              <a:t>PREFACE</a:t>
            </a:r>
          </a:p>
        </p:txBody>
      </p:sp>
      <p:sp>
        <p:nvSpPr>
          <p:cNvPr id="17" name="文本框 8">
            <a:extLst>
              <a:ext uri="{FF2B5EF4-FFF2-40B4-BE49-F238E27FC236}">
                <a16:creationId xmlns="" xmlns:a16="http://schemas.microsoft.com/office/drawing/2014/main" id="{3C147659-FA5C-4F02-A3FC-73B35A7F7E9F}"/>
              </a:ext>
            </a:extLst>
          </p:cNvPr>
          <p:cNvSpPr txBox="1"/>
          <p:nvPr/>
        </p:nvSpPr>
        <p:spPr>
          <a:xfrm>
            <a:off x="575660" y="715956"/>
            <a:ext cx="1303940" cy="615505"/>
          </a:xfrm>
          <a:prstGeom prst="rect">
            <a:avLst/>
          </a:prstGeom>
          <a:noFill/>
        </p:spPr>
        <p:txBody>
          <a:bodyPr wrap="square" lIns="121873" tIns="60936" rIns="121873" bIns="60936">
            <a:spAutoFit/>
          </a:bodyPr>
          <a:lstStyle/>
          <a:p>
            <a:pPr lvl="0">
              <a:defRPr/>
            </a:pPr>
            <a:r>
              <a:rPr lang="zh-CN" altLang="en-US" sz="3200" kern="0" dirty="0">
                <a:gradFill>
                  <a:gsLst>
                    <a:gs pos="17000">
                      <a:srgbClr val="E5090D"/>
                    </a:gs>
                    <a:gs pos="72000">
                      <a:srgbClr val="C00000"/>
                    </a:gs>
                  </a:gsLst>
                  <a:lin ang="2700000" scaled="0"/>
                </a:gradFill>
                <a:effectLst>
                  <a:glow rad="127000">
                    <a:prstClr val="white"/>
                  </a:glow>
                </a:effectLst>
                <a:cs typeface="+mn-ea"/>
                <a:sym typeface="+mn-lt"/>
              </a:rPr>
              <a:t>前言</a:t>
            </a:r>
          </a:p>
        </p:txBody>
      </p:sp>
      <p:pic>
        <p:nvPicPr>
          <p:cNvPr id="36" name="图片 35">
            <a:extLst>
              <a:ext uri="{FF2B5EF4-FFF2-40B4-BE49-F238E27FC236}">
                <a16:creationId xmlns="" xmlns:a16="http://schemas.microsoft.com/office/drawing/2014/main" id="{A0B77EE9-0BB9-46C4-B5F9-3DDC2213882A}"/>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0" y="2004590"/>
            <a:ext cx="12192000" cy="4853411"/>
          </a:xfrm>
          <a:custGeom>
            <a:avLst/>
            <a:gdLst>
              <a:gd name="connsiteX0" fmla="*/ 0 w 12192000"/>
              <a:gd name="connsiteY0" fmla="*/ 0 h 4853411"/>
              <a:gd name="connsiteX1" fmla="*/ 12192000 w 12192000"/>
              <a:gd name="connsiteY1" fmla="*/ 0 h 4853411"/>
              <a:gd name="connsiteX2" fmla="*/ 12192000 w 12192000"/>
              <a:gd name="connsiteY2" fmla="*/ 4853411 h 4853411"/>
              <a:gd name="connsiteX3" fmla="*/ 0 w 12192000"/>
              <a:gd name="connsiteY3" fmla="*/ 4853411 h 4853411"/>
            </a:gdLst>
            <a:ahLst/>
            <a:cxnLst>
              <a:cxn ang="0">
                <a:pos x="connsiteX0" y="connsiteY0"/>
              </a:cxn>
              <a:cxn ang="0">
                <a:pos x="connsiteX1" y="connsiteY1"/>
              </a:cxn>
              <a:cxn ang="0">
                <a:pos x="connsiteX2" y="connsiteY2"/>
              </a:cxn>
              <a:cxn ang="0">
                <a:pos x="connsiteX3" y="connsiteY3"/>
              </a:cxn>
            </a:cxnLst>
            <a:rect l="l" t="t" r="r" b="b"/>
            <a:pathLst>
              <a:path w="12192000" h="4853411">
                <a:moveTo>
                  <a:pt x="0" y="0"/>
                </a:moveTo>
                <a:lnTo>
                  <a:pt x="12192000" y="0"/>
                </a:lnTo>
                <a:lnTo>
                  <a:pt x="12192000" y="4853411"/>
                </a:lnTo>
                <a:lnTo>
                  <a:pt x="0" y="4853411"/>
                </a:lnTo>
                <a:close/>
              </a:path>
            </a:pathLst>
          </a:custGeom>
        </p:spPr>
      </p:pic>
      <p:sp>
        <p:nvSpPr>
          <p:cNvPr id="33" name="Aitds3-1">
            <a:extLst>
              <a:ext uri="{FF2B5EF4-FFF2-40B4-BE49-F238E27FC236}">
                <a16:creationId xmlns="" xmlns:a16="http://schemas.microsoft.com/office/drawing/2014/main" id="{8EBA3115-EFB2-4B8E-8EF0-0953D34FA469}"/>
              </a:ext>
            </a:extLst>
          </p:cNvPr>
          <p:cNvSpPr txBox="1"/>
          <p:nvPr/>
        </p:nvSpPr>
        <p:spPr>
          <a:xfrm>
            <a:off x="3746500" y="2136178"/>
            <a:ext cx="6336444" cy="2677656"/>
          </a:xfrm>
          <a:prstGeom prst="rect">
            <a:avLst/>
          </a:prstGeom>
          <a:noFill/>
        </p:spPr>
        <p:txBody>
          <a:bodyPr wrap="square" rtlCol="0">
            <a:spAutoFit/>
          </a:bodyPr>
          <a:lstStyle/>
          <a:p>
            <a:pPr algn="just" hangingPunct="0">
              <a:lnSpc>
                <a:spcPct val="150000"/>
              </a:lnSpc>
              <a:spcBef>
                <a:spcPts val="0"/>
              </a:spcBef>
            </a:pPr>
            <a:r>
              <a:rPr lang="en-US" altLang="zh-CN" sz="1600" dirty="0">
                <a:solidFill>
                  <a:schemeClr val="tx1">
                    <a:lumMod val="75000"/>
                    <a:lumOff val="25000"/>
                  </a:schemeClr>
                </a:solidFill>
                <a:cs typeface="+mn-ea"/>
                <a:sym typeface="+mn-lt"/>
              </a:rPr>
              <a:t>2021</a:t>
            </a:r>
            <a:r>
              <a:rPr lang="zh-CN" altLang="en-US" sz="1600" dirty="0">
                <a:solidFill>
                  <a:schemeClr val="tx1">
                    <a:lumMod val="75000"/>
                    <a:lumOff val="25000"/>
                  </a:schemeClr>
                </a:solidFill>
                <a:cs typeface="+mn-ea"/>
                <a:sym typeface="+mn-lt"/>
              </a:rPr>
              <a:t>年是中国共产党成立</a:t>
            </a:r>
            <a:r>
              <a:rPr lang="en-US" altLang="zh-CN" sz="1600" dirty="0">
                <a:solidFill>
                  <a:schemeClr val="tx1">
                    <a:lumMod val="75000"/>
                    <a:lumOff val="25000"/>
                  </a:schemeClr>
                </a:solidFill>
                <a:cs typeface="+mn-ea"/>
                <a:sym typeface="+mn-lt"/>
              </a:rPr>
              <a:t>100</a:t>
            </a:r>
            <a:r>
              <a:rPr lang="zh-CN" altLang="en-US" sz="1600" dirty="0">
                <a:solidFill>
                  <a:schemeClr val="tx1">
                    <a:lumMod val="75000"/>
                    <a:lumOff val="25000"/>
                  </a:schemeClr>
                </a:solidFill>
                <a:cs typeface="+mn-ea"/>
                <a:sym typeface="+mn-lt"/>
              </a:rPr>
              <a:t>周年，从</a:t>
            </a:r>
            <a:r>
              <a:rPr lang="en-US" altLang="zh-CN" sz="1600" dirty="0">
                <a:solidFill>
                  <a:schemeClr val="tx1">
                    <a:lumMod val="75000"/>
                    <a:lumOff val="25000"/>
                  </a:schemeClr>
                </a:solidFill>
                <a:cs typeface="+mn-ea"/>
                <a:sym typeface="+mn-lt"/>
              </a:rPr>
              <a:t>1921</a:t>
            </a:r>
            <a:r>
              <a:rPr lang="zh-CN" altLang="en-US" sz="1600" dirty="0">
                <a:solidFill>
                  <a:schemeClr val="tx1">
                    <a:lumMod val="75000"/>
                    <a:lumOff val="25000"/>
                  </a:schemeClr>
                </a:solidFill>
                <a:cs typeface="+mn-ea"/>
                <a:sym typeface="+mn-lt"/>
              </a:rPr>
              <a:t>年成立以来，党已经走过了</a:t>
            </a:r>
            <a:r>
              <a:rPr lang="en-US" altLang="zh-CN" sz="1600" dirty="0">
                <a:solidFill>
                  <a:schemeClr val="tx1">
                    <a:lumMod val="75000"/>
                    <a:lumOff val="25000"/>
                  </a:schemeClr>
                </a:solidFill>
                <a:cs typeface="+mn-ea"/>
                <a:sym typeface="+mn-lt"/>
              </a:rPr>
              <a:t>97</a:t>
            </a:r>
            <a:r>
              <a:rPr lang="zh-CN" altLang="en-US" sz="1600" dirty="0">
                <a:solidFill>
                  <a:schemeClr val="tx1">
                    <a:lumMod val="75000"/>
                    <a:lumOff val="25000"/>
                  </a:schemeClr>
                </a:solidFill>
                <a:cs typeface="+mn-ea"/>
                <a:sym typeface="+mn-lt"/>
              </a:rPr>
              <a:t>年艰辛而辉煌 的风雨历程。</a:t>
            </a:r>
            <a:endParaRPr lang="en-US" altLang="zh-CN" sz="1600" dirty="0">
              <a:solidFill>
                <a:schemeClr val="tx1">
                  <a:lumMod val="75000"/>
                  <a:lumOff val="25000"/>
                </a:schemeClr>
              </a:solidFill>
              <a:cs typeface="+mn-ea"/>
              <a:sym typeface="+mn-lt"/>
            </a:endParaRPr>
          </a:p>
          <a:p>
            <a:pPr algn="just" hangingPunct="0">
              <a:lnSpc>
                <a:spcPct val="150000"/>
              </a:lnSpc>
              <a:spcBef>
                <a:spcPts val="0"/>
              </a:spcBef>
            </a:pPr>
            <a:r>
              <a:rPr lang="zh-CN" altLang="en-US" sz="1600" dirty="0">
                <a:solidFill>
                  <a:schemeClr val="tx1">
                    <a:lumMod val="75000"/>
                    <a:lumOff val="25000"/>
                  </a:schemeClr>
                </a:solidFill>
                <a:cs typeface="+mn-ea"/>
                <a:sym typeface="+mn-lt"/>
              </a:rPr>
              <a:t>党的历史是中华民族的独立、解放、繁荣和为中国人民的自由 、民主、幸福而不懈奋斗的历史。</a:t>
            </a:r>
            <a:endParaRPr lang="en-US" altLang="zh-CN" sz="1600" dirty="0">
              <a:solidFill>
                <a:schemeClr val="tx1">
                  <a:lumMod val="75000"/>
                  <a:lumOff val="25000"/>
                </a:schemeClr>
              </a:solidFill>
              <a:cs typeface="+mn-ea"/>
              <a:sym typeface="+mn-lt"/>
            </a:endParaRPr>
          </a:p>
          <a:p>
            <a:pPr algn="just" hangingPunct="0">
              <a:lnSpc>
                <a:spcPct val="150000"/>
              </a:lnSpc>
              <a:spcBef>
                <a:spcPts val="0"/>
              </a:spcBef>
            </a:pPr>
            <a:r>
              <a:rPr lang="zh-CN" altLang="en-US" sz="1600" dirty="0">
                <a:solidFill>
                  <a:schemeClr val="tx1">
                    <a:lumMod val="75000"/>
                    <a:lumOff val="25000"/>
                  </a:schemeClr>
                </a:solidFill>
                <a:cs typeface="+mn-ea"/>
                <a:sym typeface="+mn-lt"/>
              </a:rPr>
              <a:t>这</a:t>
            </a:r>
            <a:r>
              <a:rPr lang="en-US" altLang="zh-CN" sz="1600" dirty="0">
                <a:solidFill>
                  <a:schemeClr val="tx1">
                    <a:lumMod val="75000"/>
                    <a:lumOff val="25000"/>
                  </a:schemeClr>
                </a:solidFill>
                <a:cs typeface="+mn-ea"/>
                <a:sym typeface="+mn-lt"/>
              </a:rPr>
              <a:t>100</a:t>
            </a:r>
            <a:r>
              <a:rPr lang="zh-CN" altLang="en-US" sz="1600" dirty="0">
                <a:solidFill>
                  <a:schemeClr val="tx1">
                    <a:lumMod val="75000"/>
                    <a:lumOff val="25000"/>
                  </a:schemeClr>
                </a:solidFill>
                <a:cs typeface="+mn-ea"/>
                <a:sym typeface="+mn-lt"/>
              </a:rPr>
              <a:t>年，是马克思主义基本原理同中国具体实际相结 合、不断推进马克思主义中国化的</a:t>
            </a:r>
            <a:r>
              <a:rPr lang="en-US" altLang="zh-CN" sz="1600" dirty="0">
                <a:solidFill>
                  <a:schemeClr val="tx1">
                    <a:lumMod val="75000"/>
                    <a:lumOff val="25000"/>
                  </a:schemeClr>
                </a:solidFill>
                <a:cs typeface="+mn-ea"/>
                <a:sym typeface="+mn-lt"/>
              </a:rPr>
              <a:t>100</a:t>
            </a:r>
            <a:r>
              <a:rPr lang="zh-CN" altLang="en-US" sz="1600" dirty="0">
                <a:solidFill>
                  <a:schemeClr val="tx1">
                    <a:lumMod val="75000"/>
                    <a:lumOff val="25000"/>
                  </a:schemeClr>
                </a:solidFill>
                <a:cs typeface="+mn-ea"/>
                <a:sym typeface="+mn-lt"/>
              </a:rPr>
              <a:t>年，是我们党经受各种风浪考验、不断发展壮大， 不断开创各项事业新局面的</a:t>
            </a:r>
            <a:r>
              <a:rPr lang="en-US" altLang="zh-CN" sz="1600" dirty="0">
                <a:solidFill>
                  <a:schemeClr val="tx1">
                    <a:lumMod val="75000"/>
                    <a:lumOff val="25000"/>
                  </a:schemeClr>
                </a:solidFill>
                <a:cs typeface="+mn-ea"/>
                <a:sym typeface="+mn-lt"/>
              </a:rPr>
              <a:t>100</a:t>
            </a:r>
            <a:r>
              <a:rPr lang="zh-CN" altLang="en-US" sz="1600" dirty="0">
                <a:solidFill>
                  <a:schemeClr val="tx1">
                    <a:lumMod val="75000"/>
                    <a:lumOff val="25000"/>
                  </a:schemeClr>
                </a:solidFill>
                <a:cs typeface="+mn-ea"/>
                <a:sym typeface="+mn-lt"/>
              </a:rPr>
              <a:t>年。</a:t>
            </a:r>
          </a:p>
        </p:txBody>
      </p:sp>
      <p:sp>
        <p:nvSpPr>
          <p:cNvPr id="39" name="文本框 8">
            <a:extLst>
              <a:ext uri="{FF2B5EF4-FFF2-40B4-BE49-F238E27FC236}">
                <a16:creationId xmlns="" xmlns:a16="http://schemas.microsoft.com/office/drawing/2014/main" id="{E2A39DF9-02D7-4457-B901-6A90166CA1F6}"/>
              </a:ext>
            </a:extLst>
          </p:cNvPr>
          <p:cNvSpPr txBox="1"/>
          <p:nvPr/>
        </p:nvSpPr>
        <p:spPr>
          <a:xfrm>
            <a:off x="1617678" y="2278056"/>
            <a:ext cx="2065322" cy="861726"/>
          </a:xfrm>
          <a:prstGeom prst="rect">
            <a:avLst/>
          </a:prstGeom>
          <a:noFill/>
        </p:spPr>
        <p:txBody>
          <a:bodyPr vert="horz" wrap="square" lIns="121873" tIns="60936" rIns="121873" bIns="60936">
            <a:spAutoFit/>
          </a:bodyPr>
          <a:lstStyle/>
          <a:p>
            <a:pPr lvl="0">
              <a:defRPr/>
            </a:pPr>
            <a:r>
              <a:rPr lang="zh-CN" altLang="en-US" sz="2400" kern="0" dirty="0">
                <a:gradFill>
                  <a:gsLst>
                    <a:gs pos="17000">
                      <a:srgbClr val="E5090D"/>
                    </a:gs>
                    <a:gs pos="72000">
                      <a:srgbClr val="C00000"/>
                    </a:gs>
                  </a:gsLst>
                  <a:lin ang="2700000" scaled="0"/>
                </a:gradFill>
                <a:effectLst>
                  <a:glow rad="127000">
                    <a:prstClr val="white"/>
                  </a:glow>
                </a:effectLst>
                <a:cs typeface="+mn-ea"/>
                <a:sym typeface="+mn-lt"/>
              </a:rPr>
              <a:t>中国共产党成立</a:t>
            </a:r>
            <a:r>
              <a:rPr lang="en-US" altLang="zh-CN" sz="2400" kern="0" dirty="0">
                <a:gradFill>
                  <a:gsLst>
                    <a:gs pos="17000">
                      <a:srgbClr val="E5090D"/>
                    </a:gs>
                    <a:gs pos="72000">
                      <a:srgbClr val="C00000"/>
                    </a:gs>
                  </a:gsLst>
                  <a:lin ang="2700000" scaled="0"/>
                </a:gradFill>
                <a:effectLst>
                  <a:glow rad="127000">
                    <a:prstClr val="white"/>
                  </a:glow>
                </a:effectLst>
                <a:cs typeface="+mn-ea"/>
                <a:sym typeface="+mn-lt"/>
              </a:rPr>
              <a:t>100</a:t>
            </a:r>
            <a:r>
              <a:rPr lang="zh-CN" altLang="en-US" sz="2400" kern="0" dirty="0">
                <a:gradFill>
                  <a:gsLst>
                    <a:gs pos="17000">
                      <a:srgbClr val="E5090D"/>
                    </a:gs>
                    <a:gs pos="72000">
                      <a:srgbClr val="C00000"/>
                    </a:gs>
                  </a:gsLst>
                  <a:lin ang="2700000" scaled="0"/>
                </a:gradFill>
                <a:effectLst>
                  <a:glow rad="127000">
                    <a:prstClr val="white"/>
                  </a:glow>
                </a:effectLst>
                <a:cs typeface="+mn-ea"/>
                <a:sym typeface="+mn-lt"/>
              </a:rPr>
              <a:t>周年</a:t>
            </a:r>
          </a:p>
        </p:txBody>
      </p:sp>
    </p:spTree>
    <p:extLst>
      <p:ext uri="{BB962C8B-B14F-4D97-AF65-F5344CB8AC3E}">
        <p14:creationId xmlns:p14="http://schemas.microsoft.com/office/powerpoint/2010/main" val="416882264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outVertical)">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500" fill="hold"/>
                                        <p:tgtEl>
                                          <p:spTgt spid="42"/>
                                        </p:tgtEl>
                                        <p:attrNameLst>
                                          <p:attrName>ppt_w</p:attrName>
                                        </p:attrNameLst>
                                      </p:cBhvr>
                                      <p:tavLst>
                                        <p:tav tm="0">
                                          <p:val>
                                            <p:fltVal val="0"/>
                                          </p:val>
                                        </p:tav>
                                        <p:tav tm="100000">
                                          <p:val>
                                            <p:strVal val="#ppt_w"/>
                                          </p:val>
                                        </p:tav>
                                      </p:tavLst>
                                    </p:anim>
                                    <p:anim calcmode="lin" valueType="num">
                                      <p:cBhvr>
                                        <p:cTn id="17" dur="500" fill="hold"/>
                                        <p:tgtEl>
                                          <p:spTgt spid="42"/>
                                        </p:tgtEl>
                                        <p:attrNameLst>
                                          <p:attrName>ppt_h</p:attrName>
                                        </p:attrNameLst>
                                      </p:cBhvr>
                                      <p:tavLst>
                                        <p:tav tm="0">
                                          <p:val>
                                            <p:fltVal val="0"/>
                                          </p:val>
                                        </p:tav>
                                        <p:tav tm="100000">
                                          <p:val>
                                            <p:strVal val="#ppt_h"/>
                                          </p:val>
                                        </p:tav>
                                      </p:tavLst>
                                    </p:anim>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anim calcmode="lin" valueType="num">
                                      <p:cBhvr>
                                        <p:cTn id="31" dur="1000" fill="hold"/>
                                        <p:tgtEl>
                                          <p:spTgt spid="36"/>
                                        </p:tgtEl>
                                        <p:attrNameLst>
                                          <p:attrName>ppt_x</p:attrName>
                                        </p:attrNameLst>
                                      </p:cBhvr>
                                      <p:tavLst>
                                        <p:tav tm="0">
                                          <p:val>
                                            <p:strVal val="#ppt_x"/>
                                          </p:val>
                                        </p:tav>
                                        <p:tav tm="100000">
                                          <p:val>
                                            <p:strVal val="#ppt_x"/>
                                          </p:val>
                                        </p:tav>
                                      </p:tavLst>
                                    </p:anim>
                                    <p:anim calcmode="lin" valueType="num">
                                      <p:cBhvr>
                                        <p:cTn id="32" dur="1000" fill="hold"/>
                                        <p:tgtEl>
                                          <p:spTgt spid="36"/>
                                        </p:tgtEl>
                                        <p:attrNameLst>
                                          <p:attrName>ppt_y</p:attrName>
                                        </p:attrNameLst>
                                      </p:cBhvr>
                                      <p:tavLst>
                                        <p:tav tm="0">
                                          <p:val>
                                            <p:strVal val="#ppt_y+.1"/>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animBg="1"/>
      <p:bldP spid="46" grpId="0"/>
      <p:bldP spid="17" grpId="0"/>
      <p:bldP spid="33"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 土地革命战争时期的革命活动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789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和平解决西安事变</a:t>
            </a:r>
          </a:p>
        </p:txBody>
      </p:sp>
      <p:grpSp>
        <p:nvGrpSpPr>
          <p:cNvPr id="17" name="组合 16">
            <a:extLst>
              <a:ext uri="{FF2B5EF4-FFF2-40B4-BE49-F238E27FC236}">
                <a16:creationId xmlns="" xmlns:a16="http://schemas.microsoft.com/office/drawing/2014/main" id="{66CA61BF-26E9-4C6A-8E65-05DDBCCB0898}"/>
              </a:ext>
            </a:extLst>
          </p:cNvPr>
          <p:cNvGrpSpPr/>
          <p:nvPr/>
        </p:nvGrpSpPr>
        <p:grpSpPr>
          <a:xfrm>
            <a:off x="639206" y="3162300"/>
            <a:ext cx="7692040" cy="2806700"/>
            <a:chOff x="639206" y="3314700"/>
            <a:chExt cx="7692040" cy="2806700"/>
          </a:xfrm>
        </p:grpSpPr>
        <p:sp>
          <p:nvSpPr>
            <p:cNvPr id="29" name="矩形: 圆角 28">
              <a:extLst>
                <a:ext uri="{FF2B5EF4-FFF2-40B4-BE49-F238E27FC236}">
                  <a16:creationId xmlns="" xmlns:a16="http://schemas.microsoft.com/office/drawing/2014/main" id="{6A0C314F-273E-4314-9F3E-19D3EF530FB5}"/>
                </a:ext>
              </a:extLst>
            </p:cNvPr>
            <p:cNvSpPr/>
            <p:nvPr/>
          </p:nvSpPr>
          <p:spPr>
            <a:xfrm flipH="1">
              <a:off x="639206" y="3314700"/>
              <a:ext cx="7692040" cy="2806700"/>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953563" y="3814277"/>
              <a:ext cx="5193237" cy="1846659"/>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1936</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12</a:t>
              </a:r>
              <a:r>
                <a:rPr lang="zh-CN" altLang="en-US" sz="1600" dirty="0">
                  <a:solidFill>
                    <a:schemeClr val="tx1">
                      <a:lumMod val="65000"/>
                      <a:lumOff val="35000"/>
                    </a:schemeClr>
                  </a:solidFill>
                  <a:cs typeface="+mn-ea"/>
                  <a:sym typeface="+mn-lt"/>
                </a:rPr>
                <a:t>月，张学良和杨虎城在多次要求蒋介石联共抗日，“哭谏”无效后，毅然决定采取军事行动，于</a:t>
              </a:r>
              <a:r>
                <a:rPr lang="en-US" altLang="zh-CN" sz="1600" dirty="0">
                  <a:solidFill>
                    <a:schemeClr val="tx1">
                      <a:lumMod val="65000"/>
                      <a:lumOff val="35000"/>
                    </a:schemeClr>
                  </a:solidFill>
                  <a:cs typeface="+mn-ea"/>
                  <a:sym typeface="+mn-lt"/>
                </a:rPr>
                <a:t>12</a:t>
              </a:r>
              <a:r>
                <a:rPr lang="zh-CN" altLang="en-US" sz="1600" dirty="0">
                  <a:solidFill>
                    <a:schemeClr val="tx1">
                      <a:lumMod val="65000"/>
                      <a:lumOff val="35000"/>
                    </a:schemeClr>
                  </a:solidFill>
                  <a:cs typeface="+mn-ea"/>
                  <a:sym typeface="+mn-lt"/>
                </a:rPr>
                <a:t>日清晨在华清池扣留了蒋介石，囚禁了十几名国民党军政大员，并随即提出改组南京政府、停止一切内战等八项抗日救国主张。这就是震惊中外的西安事变。</a:t>
              </a:r>
            </a:p>
          </p:txBody>
        </p:sp>
      </p:grpSp>
      <p:sp>
        <p:nvSpPr>
          <p:cNvPr id="12" name="矩形: 圆角 11">
            <a:extLst>
              <a:ext uri="{FF2B5EF4-FFF2-40B4-BE49-F238E27FC236}">
                <a16:creationId xmlns="" xmlns:a16="http://schemas.microsoft.com/office/drawing/2014/main" id="{BE35BE34-F5C2-4739-B6A4-CDB3E5CEFC33}"/>
              </a:ext>
            </a:extLst>
          </p:cNvPr>
          <p:cNvSpPr/>
          <p:nvPr/>
        </p:nvSpPr>
        <p:spPr>
          <a:xfrm>
            <a:off x="3034303" y="2402605"/>
            <a:ext cx="27314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1936</a:t>
            </a:r>
            <a:r>
              <a:rPr lang="zh-CN" altLang="en-US" sz="2400" dirty="0">
                <a:solidFill>
                  <a:schemeClr val="bg1"/>
                </a:solidFill>
                <a:cs typeface="+mn-ea"/>
                <a:sym typeface="+mn-lt"/>
              </a:rPr>
              <a:t>年</a:t>
            </a:r>
            <a:r>
              <a:rPr lang="en-US" altLang="zh-CN" sz="2400" dirty="0">
                <a:solidFill>
                  <a:schemeClr val="bg1"/>
                </a:solidFill>
                <a:cs typeface="+mn-ea"/>
                <a:sym typeface="+mn-lt"/>
              </a:rPr>
              <a:t>12</a:t>
            </a:r>
            <a:r>
              <a:rPr lang="zh-CN" altLang="en-US" sz="2400" dirty="0">
                <a:solidFill>
                  <a:schemeClr val="bg1"/>
                </a:solidFill>
                <a:cs typeface="+mn-ea"/>
                <a:sym typeface="+mn-lt"/>
              </a:rPr>
              <a:t>月</a:t>
            </a:r>
          </a:p>
        </p:txBody>
      </p:sp>
      <p:grpSp>
        <p:nvGrpSpPr>
          <p:cNvPr id="16" name="组合 15">
            <a:extLst>
              <a:ext uri="{FF2B5EF4-FFF2-40B4-BE49-F238E27FC236}">
                <a16:creationId xmlns="" xmlns:a16="http://schemas.microsoft.com/office/drawing/2014/main" id="{B994BBF3-EC1F-4604-8E79-0572E17FBB26}"/>
              </a:ext>
            </a:extLst>
          </p:cNvPr>
          <p:cNvGrpSpPr/>
          <p:nvPr/>
        </p:nvGrpSpPr>
        <p:grpSpPr>
          <a:xfrm flipH="1">
            <a:off x="8650555" y="3129266"/>
            <a:ext cx="2525445" cy="2525445"/>
            <a:chOff x="1729055" y="2722866"/>
            <a:chExt cx="2895600" cy="2895600"/>
          </a:xfrm>
        </p:grpSpPr>
        <p:sp>
          <p:nvSpPr>
            <p:cNvPr id="26" name="椭圆 25">
              <a:extLst>
                <a:ext uri="{FF2B5EF4-FFF2-40B4-BE49-F238E27FC236}">
                  <a16:creationId xmlns="" xmlns:a16="http://schemas.microsoft.com/office/drawing/2014/main" id="{CB9039B7-9277-4D3F-9132-6DE57E46C8F1}"/>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 xmlns:a16="http://schemas.microsoft.com/office/drawing/2014/main" id="{447CFCF1-086E-4F30-82F3-7CFBE3ADA212}"/>
                </a:ext>
              </a:extLst>
            </p:cNvPr>
            <p:cNvSpPr/>
            <p:nvPr/>
          </p:nvSpPr>
          <p:spPr>
            <a:xfrm>
              <a:off x="2253267" y="3247078"/>
              <a:ext cx="1847177" cy="184717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西安事变</a:t>
              </a:r>
            </a:p>
          </p:txBody>
        </p:sp>
      </p:grpSp>
      <p:sp>
        <p:nvSpPr>
          <p:cNvPr id="18" name="椭圆 17">
            <a:extLst>
              <a:ext uri="{FF2B5EF4-FFF2-40B4-BE49-F238E27FC236}">
                <a16:creationId xmlns="" xmlns:a16="http://schemas.microsoft.com/office/drawing/2014/main" id="{F4761BF8-3914-42FB-95EC-26715D33F581}"/>
              </a:ext>
            </a:extLst>
          </p:cNvPr>
          <p:cNvSpPr/>
          <p:nvPr/>
        </p:nvSpPr>
        <p:spPr>
          <a:xfrm>
            <a:off x="8585200" y="32766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3" name="椭圆 32">
            <a:extLst>
              <a:ext uri="{FF2B5EF4-FFF2-40B4-BE49-F238E27FC236}">
                <a16:creationId xmlns="" xmlns:a16="http://schemas.microsoft.com/office/drawing/2014/main" id="{8ABCCC70-0166-423B-B2AD-8BCDF0578886}"/>
              </a:ext>
            </a:extLst>
          </p:cNvPr>
          <p:cNvSpPr/>
          <p:nvPr/>
        </p:nvSpPr>
        <p:spPr>
          <a:xfrm>
            <a:off x="9245600" y="5651500"/>
            <a:ext cx="203200" cy="2032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20" name="组合 19">
            <a:extLst>
              <a:ext uri="{FF2B5EF4-FFF2-40B4-BE49-F238E27FC236}">
                <a16:creationId xmlns="" xmlns:a16="http://schemas.microsoft.com/office/drawing/2014/main" id="{39FDC060-B5FB-42BC-A3DD-39603D913E3C}"/>
              </a:ext>
            </a:extLst>
          </p:cNvPr>
          <p:cNvGrpSpPr/>
          <p:nvPr/>
        </p:nvGrpSpPr>
        <p:grpSpPr>
          <a:xfrm>
            <a:off x="10678771" y="3271361"/>
            <a:ext cx="856140" cy="856140"/>
            <a:chOff x="10678771" y="3271361"/>
            <a:chExt cx="856140" cy="856140"/>
          </a:xfrm>
        </p:grpSpPr>
        <p:sp>
          <p:nvSpPr>
            <p:cNvPr id="32" name="椭圆 31">
              <a:extLst>
                <a:ext uri="{FF2B5EF4-FFF2-40B4-BE49-F238E27FC236}">
                  <a16:creationId xmlns="" xmlns:a16="http://schemas.microsoft.com/office/drawing/2014/main" id="{3CC8926E-714A-4DA4-8395-C86110438028}"/>
                </a:ext>
              </a:extLst>
            </p:cNvPr>
            <p:cNvSpPr/>
            <p:nvPr/>
          </p:nvSpPr>
          <p:spPr>
            <a:xfrm>
              <a:off x="10756900" y="3390900"/>
              <a:ext cx="698500" cy="698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34" name="图片 33">
              <a:extLst>
                <a:ext uri="{FF2B5EF4-FFF2-40B4-BE49-F238E27FC236}">
                  <a16:creationId xmlns="" xmlns:a16="http://schemas.microsoft.com/office/drawing/2014/main" id="{11727547-7D2A-4A19-88B1-EB249EE7DD2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678771" y="3271361"/>
              <a:ext cx="856140" cy="856140"/>
            </a:xfrm>
            <a:prstGeom prst="rect">
              <a:avLst/>
            </a:prstGeom>
          </p:spPr>
        </p:pic>
      </p:grpSp>
      <p:pic>
        <p:nvPicPr>
          <p:cNvPr id="21" name="图片 20">
            <a:extLst>
              <a:ext uri="{FF2B5EF4-FFF2-40B4-BE49-F238E27FC236}">
                <a16:creationId xmlns="" xmlns:a16="http://schemas.microsoft.com/office/drawing/2014/main" id="{C50D2F69-C701-4630-89BB-82A9CE71DB01}"/>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197600" y="3378200"/>
            <a:ext cx="2171700" cy="2171700"/>
          </a:xfrm>
          <a:prstGeom prst="rect">
            <a:avLst/>
          </a:prstGeom>
        </p:spPr>
      </p:pic>
    </p:spTree>
    <p:extLst>
      <p:ext uri="{BB962C8B-B14F-4D97-AF65-F5344CB8AC3E}">
        <p14:creationId xmlns:p14="http://schemas.microsoft.com/office/powerpoint/2010/main" val="161180820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inVertical)">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32"/>
                                        </p:tgtEl>
                                        <p:attrNameLst>
                                          <p:attrName>style.visibility</p:attrName>
                                        </p:attrNameLst>
                                      </p:cBhvr>
                                      <p:to>
                                        <p:strVal val="visible"/>
                                      </p:to>
                                    </p:set>
                                    <p:anim calcmode="lin" valueType="num">
                                      <p:cBhvr>
                                        <p:cTn id="24" dur="500" fill="hold"/>
                                        <p:tgtEl>
                                          <p:spTgt spid="132"/>
                                        </p:tgtEl>
                                        <p:attrNameLst>
                                          <p:attrName>ppt_w</p:attrName>
                                        </p:attrNameLst>
                                      </p:cBhvr>
                                      <p:tavLst>
                                        <p:tav tm="0">
                                          <p:val>
                                            <p:fltVal val="0"/>
                                          </p:val>
                                        </p:tav>
                                        <p:tav tm="100000">
                                          <p:val>
                                            <p:strVal val="#ppt_w"/>
                                          </p:val>
                                        </p:tav>
                                      </p:tavLst>
                                    </p:anim>
                                    <p:anim calcmode="lin" valueType="num">
                                      <p:cBhvr>
                                        <p:cTn id="25" dur="500" fill="hold"/>
                                        <p:tgtEl>
                                          <p:spTgt spid="132"/>
                                        </p:tgtEl>
                                        <p:attrNameLst>
                                          <p:attrName>ppt_h</p:attrName>
                                        </p:attrNameLst>
                                      </p:cBhvr>
                                      <p:tavLst>
                                        <p:tav tm="0">
                                          <p:val>
                                            <p:fltVal val="0"/>
                                          </p:val>
                                        </p:tav>
                                        <p:tav tm="100000">
                                          <p:val>
                                            <p:strVal val="#ppt_h"/>
                                          </p:val>
                                        </p:tav>
                                      </p:tavLst>
                                    </p:anim>
                                    <p:animEffect transition="in" filter="fade">
                                      <p:cBhvr>
                                        <p:cTn id="26" dur="500"/>
                                        <p:tgtEl>
                                          <p:spTgt spid="13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1000" fill="hold"/>
                                        <p:tgtEl>
                                          <p:spTgt spid="16"/>
                                        </p:tgtEl>
                                        <p:attrNameLst>
                                          <p:attrName>ppt_w</p:attrName>
                                        </p:attrNameLst>
                                      </p:cBhvr>
                                      <p:tavLst>
                                        <p:tav tm="0">
                                          <p:val>
                                            <p:fltVal val="0"/>
                                          </p:val>
                                        </p:tav>
                                        <p:tav tm="100000">
                                          <p:val>
                                            <p:strVal val="#ppt_w"/>
                                          </p:val>
                                        </p:tav>
                                      </p:tavLst>
                                    </p:anim>
                                    <p:anim calcmode="lin" valueType="num">
                                      <p:cBhvr>
                                        <p:cTn id="37" dur="1000" fill="hold"/>
                                        <p:tgtEl>
                                          <p:spTgt spid="16"/>
                                        </p:tgtEl>
                                        <p:attrNameLst>
                                          <p:attrName>ppt_h</p:attrName>
                                        </p:attrNameLst>
                                      </p:cBhvr>
                                      <p:tavLst>
                                        <p:tav tm="0">
                                          <p:val>
                                            <p:fltVal val="0"/>
                                          </p:val>
                                        </p:tav>
                                        <p:tav tm="100000">
                                          <p:val>
                                            <p:strVal val="#ppt_h"/>
                                          </p:val>
                                        </p:tav>
                                      </p:tavLst>
                                    </p:anim>
                                    <p:anim calcmode="lin" valueType="num">
                                      <p:cBhvr>
                                        <p:cTn id="38" dur="1000" fill="hold"/>
                                        <p:tgtEl>
                                          <p:spTgt spid="16"/>
                                        </p:tgtEl>
                                        <p:attrNameLst>
                                          <p:attrName>style.rotation</p:attrName>
                                        </p:attrNameLst>
                                      </p:cBhvr>
                                      <p:tavLst>
                                        <p:tav tm="0">
                                          <p:val>
                                            <p:fltVal val="90"/>
                                          </p:val>
                                        </p:tav>
                                        <p:tav tm="100000">
                                          <p:val>
                                            <p:fltVal val="0"/>
                                          </p:val>
                                        </p:tav>
                                      </p:tavLst>
                                    </p:anim>
                                    <p:animEffect transition="in" filter="fade">
                                      <p:cBhvr>
                                        <p:cTn id="39" dur="1000"/>
                                        <p:tgtEl>
                                          <p:spTgt spid="16"/>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1000" fill="hold"/>
                                        <p:tgtEl>
                                          <p:spTgt spid="18"/>
                                        </p:tgtEl>
                                        <p:attrNameLst>
                                          <p:attrName>ppt_w</p:attrName>
                                        </p:attrNameLst>
                                      </p:cBhvr>
                                      <p:tavLst>
                                        <p:tav tm="0">
                                          <p:val>
                                            <p:fltVal val="0"/>
                                          </p:val>
                                        </p:tav>
                                        <p:tav tm="100000">
                                          <p:val>
                                            <p:strVal val="#ppt_w"/>
                                          </p:val>
                                        </p:tav>
                                      </p:tavLst>
                                    </p:anim>
                                    <p:anim calcmode="lin" valueType="num">
                                      <p:cBhvr>
                                        <p:cTn id="43" dur="1000" fill="hold"/>
                                        <p:tgtEl>
                                          <p:spTgt spid="18"/>
                                        </p:tgtEl>
                                        <p:attrNameLst>
                                          <p:attrName>ppt_h</p:attrName>
                                        </p:attrNameLst>
                                      </p:cBhvr>
                                      <p:tavLst>
                                        <p:tav tm="0">
                                          <p:val>
                                            <p:fltVal val="0"/>
                                          </p:val>
                                        </p:tav>
                                        <p:tav tm="100000">
                                          <p:val>
                                            <p:strVal val="#ppt_h"/>
                                          </p:val>
                                        </p:tav>
                                      </p:tavLst>
                                    </p:anim>
                                    <p:anim calcmode="lin" valueType="num">
                                      <p:cBhvr>
                                        <p:cTn id="44" dur="1000" fill="hold"/>
                                        <p:tgtEl>
                                          <p:spTgt spid="18"/>
                                        </p:tgtEl>
                                        <p:attrNameLst>
                                          <p:attrName>style.rotation</p:attrName>
                                        </p:attrNameLst>
                                      </p:cBhvr>
                                      <p:tavLst>
                                        <p:tav tm="0">
                                          <p:val>
                                            <p:fltVal val="90"/>
                                          </p:val>
                                        </p:tav>
                                        <p:tav tm="100000">
                                          <p:val>
                                            <p:fltVal val="0"/>
                                          </p:val>
                                        </p:tav>
                                      </p:tavLst>
                                    </p:anim>
                                    <p:animEffect transition="in" filter="fade">
                                      <p:cBhvr>
                                        <p:cTn id="45" dur="1000"/>
                                        <p:tgtEl>
                                          <p:spTgt spid="18"/>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1000" fill="hold"/>
                                        <p:tgtEl>
                                          <p:spTgt spid="33"/>
                                        </p:tgtEl>
                                        <p:attrNameLst>
                                          <p:attrName>ppt_w</p:attrName>
                                        </p:attrNameLst>
                                      </p:cBhvr>
                                      <p:tavLst>
                                        <p:tav tm="0">
                                          <p:val>
                                            <p:fltVal val="0"/>
                                          </p:val>
                                        </p:tav>
                                        <p:tav tm="100000">
                                          <p:val>
                                            <p:strVal val="#ppt_w"/>
                                          </p:val>
                                        </p:tav>
                                      </p:tavLst>
                                    </p:anim>
                                    <p:anim calcmode="lin" valueType="num">
                                      <p:cBhvr>
                                        <p:cTn id="49" dur="1000" fill="hold"/>
                                        <p:tgtEl>
                                          <p:spTgt spid="33"/>
                                        </p:tgtEl>
                                        <p:attrNameLst>
                                          <p:attrName>ppt_h</p:attrName>
                                        </p:attrNameLst>
                                      </p:cBhvr>
                                      <p:tavLst>
                                        <p:tav tm="0">
                                          <p:val>
                                            <p:fltVal val="0"/>
                                          </p:val>
                                        </p:tav>
                                        <p:tav tm="100000">
                                          <p:val>
                                            <p:strVal val="#ppt_h"/>
                                          </p:val>
                                        </p:tav>
                                      </p:tavLst>
                                    </p:anim>
                                    <p:anim calcmode="lin" valueType="num">
                                      <p:cBhvr>
                                        <p:cTn id="50" dur="1000" fill="hold"/>
                                        <p:tgtEl>
                                          <p:spTgt spid="33"/>
                                        </p:tgtEl>
                                        <p:attrNameLst>
                                          <p:attrName>style.rotation</p:attrName>
                                        </p:attrNameLst>
                                      </p:cBhvr>
                                      <p:tavLst>
                                        <p:tav tm="0">
                                          <p:val>
                                            <p:fltVal val="90"/>
                                          </p:val>
                                        </p:tav>
                                        <p:tav tm="100000">
                                          <p:val>
                                            <p:fltVal val="0"/>
                                          </p:val>
                                        </p:tav>
                                      </p:tavLst>
                                    </p:anim>
                                    <p:animEffect transition="in" filter="fade">
                                      <p:cBhvr>
                                        <p:cTn id="51" dur="1000"/>
                                        <p:tgtEl>
                                          <p:spTgt spid="33"/>
                                        </p:tgtEl>
                                      </p:cBhvr>
                                    </p:animEffect>
                                  </p:childTnLst>
                                </p:cTn>
                              </p:par>
                              <p:par>
                                <p:cTn id="52" presetID="31"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1000" fill="hold"/>
                                        <p:tgtEl>
                                          <p:spTgt spid="20"/>
                                        </p:tgtEl>
                                        <p:attrNameLst>
                                          <p:attrName>ppt_w</p:attrName>
                                        </p:attrNameLst>
                                      </p:cBhvr>
                                      <p:tavLst>
                                        <p:tav tm="0">
                                          <p:val>
                                            <p:fltVal val="0"/>
                                          </p:val>
                                        </p:tav>
                                        <p:tav tm="100000">
                                          <p:val>
                                            <p:strVal val="#ppt_w"/>
                                          </p:val>
                                        </p:tav>
                                      </p:tavLst>
                                    </p:anim>
                                    <p:anim calcmode="lin" valueType="num">
                                      <p:cBhvr>
                                        <p:cTn id="55" dur="1000" fill="hold"/>
                                        <p:tgtEl>
                                          <p:spTgt spid="20"/>
                                        </p:tgtEl>
                                        <p:attrNameLst>
                                          <p:attrName>ppt_h</p:attrName>
                                        </p:attrNameLst>
                                      </p:cBhvr>
                                      <p:tavLst>
                                        <p:tav tm="0">
                                          <p:val>
                                            <p:fltVal val="0"/>
                                          </p:val>
                                        </p:tav>
                                        <p:tav tm="100000">
                                          <p:val>
                                            <p:strVal val="#ppt_h"/>
                                          </p:val>
                                        </p:tav>
                                      </p:tavLst>
                                    </p:anim>
                                    <p:anim calcmode="lin" valueType="num">
                                      <p:cBhvr>
                                        <p:cTn id="56" dur="1000" fill="hold"/>
                                        <p:tgtEl>
                                          <p:spTgt spid="20"/>
                                        </p:tgtEl>
                                        <p:attrNameLst>
                                          <p:attrName>style.rotation</p:attrName>
                                        </p:attrNameLst>
                                      </p:cBhvr>
                                      <p:tavLst>
                                        <p:tav tm="0">
                                          <p:val>
                                            <p:fltVal val="90"/>
                                          </p:val>
                                        </p:tav>
                                        <p:tav tm="100000">
                                          <p:val>
                                            <p:fltVal val="0"/>
                                          </p:val>
                                        </p:tav>
                                      </p:tavLst>
                                    </p:anim>
                                    <p:animEffect transition="in" filter="fade">
                                      <p:cBhvr>
                                        <p:cTn id="57" dur="1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2" grpId="0" animBg="1"/>
      <p:bldP spid="18"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中国共产党在抗日战争时期的革命历史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442481"/>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平型关大捷</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928163" y="3331677"/>
            <a:ext cx="10654237" cy="2314480"/>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1937</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9</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23</a:t>
            </a:r>
            <a:r>
              <a:rPr lang="zh-CN" altLang="en-US" sz="1600" dirty="0">
                <a:solidFill>
                  <a:schemeClr val="tx1">
                    <a:lumMod val="65000"/>
                    <a:lumOff val="35000"/>
                  </a:schemeClr>
                </a:solidFill>
                <a:cs typeface="+mn-ea"/>
                <a:sym typeface="+mn-lt"/>
              </a:rPr>
              <a:t>日，一一五师主力以一个团和骑兵营的兵力伸向灵丘方向，牵制与打击日军增援部队，以三个团兵力冒雨埋伏在平型关东北公路两侧山地，待机歼敌。</a:t>
            </a:r>
            <a:endParaRPr lang="en-US" altLang="zh-CN" sz="1600" dirty="0">
              <a:solidFill>
                <a:schemeClr val="tx1">
                  <a:lumMod val="65000"/>
                  <a:lumOff val="35000"/>
                </a:schemeClr>
              </a:solidFill>
              <a:cs typeface="+mn-ea"/>
              <a:sym typeface="+mn-lt"/>
            </a:endParaRPr>
          </a:p>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25</a:t>
            </a:r>
            <a:r>
              <a:rPr lang="zh-CN" altLang="en-US" sz="1600" dirty="0">
                <a:solidFill>
                  <a:schemeClr val="tx1">
                    <a:lumMod val="65000"/>
                    <a:lumOff val="35000"/>
                  </a:schemeClr>
                </a:solidFill>
                <a:cs typeface="+mn-ea"/>
                <a:sym typeface="+mn-lt"/>
              </a:rPr>
              <a:t>日拂晓，敌精锐部队板垣师团一部进入预伏地区，八路军立即发起攻击。经过</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小时激战，我军歼灭日军</a:t>
            </a:r>
            <a:r>
              <a:rPr lang="en-US" altLang="zh-CN" sz="1600" dirty="0">
                <a:solidFill>
                  <a:schemeClr val="tx1">
                    <a:lumMod val="65000"/>
                    <a:lumOff val="35000"/>
                  </a:schemeClr>
                </a:solidFill>
                <a:cs typeface="+mn-ea"/>
                <a:sym typeface="+mn-lt"/>
              </a:rPr>
              <a:t>1000</a:t>
            </a:r>
            <a:r>
              <a:rPr lang="zh-CN" altLang="en-US" sz="1600" dirty="0">
                <a:solidFill>
                  <a:schemeClr val="tx1">
                    <a:lumMod val="65000"/>
                    <a:lumOff val="35000"/>
                  </a:schemeClr>
                </a:solidFill>
                <a:cs typeface="+mn-ea"/>
                <a:sym typeface="+mn-lt"/>
              </a:rPr>
              <a:t>余人，击毁汽车</a:t>
            </a:r>
            <a:r>
              <a:rPr lang="en-US" altLang="zh-CN" sz="1600" dirty="0">
                <a:solidFill>
                  <a:schemeClr val="tx1">
                    <a:lumMod val="65000"/>
                    <a:lumOff val="35000"/>
                  </a:schemeClr>
                </a:solidFill>
                <a:cs typeface="+mn-ea"/>
                <a:sym typeface="+mn-lt"/>
              </a:rPr>
              <a:t>100</a:t>
            </a:r>
            <a:r>
              <a:rPr lang="zh-CN" altLang="en-US" sz="1600" dirty="0">
                <a:solidFill>
                  <a:schemeClr val="tx1">
                    <a:lumMod val="65000"/>
                    <a:lumOff val="35000"/>
                  </a:schemeClr>
                </a:solidFill>
                <a:cs typeface="+mn-ea"/>
                <a:sym typeface="+mn-lt"/>
              </a:rPr>
              <a:t>余辆，并缴获了大量武器和军用物资，取得了抗战以来歼灭战的第一个胜利。</a:t>
            </a:r>
            <a:endParaRPr lang="en-US" altLang="zh-CN" sz="1600" dirty="0">
              <a:solidFill>
                <a:schemeClr val="tx1">
                  <a:lumMod val="65000"/>
                  <a:lumOff val="35000"/>
                </a:schemeClr>
              </a:solidFill>
              <a:cs typeface="+mn-ea"/>
              <a:sym typeface="+mn-lt"/>
            </a:endParaRPr>
          </a:p>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这是八路军首战告捷、举世闻名的战斗，它打破了“日军不可战胜”的神话，鼓舞了全国军民抗战必胜的信心，提高了中国共产党和八路军在全国军民中的威信。</a:t>
            </a:r>
          </a:p>
        </p:txBody>
      </p:sp>
      <p:sp>
        <p:nvSpPr>
          <p:cNvPr id="12" name="矩形: 圆角 11">
            <a:extLst>
              <a:ext uri="{FF2B5EF4-FFF2-40B4-BE49-F238E27FC236}">
                <a16:creationId xmlns="" xmlns:a16="http://schemas.microsoft.com/office/drawing/2014/main" id="{BE35BE34-F5C2-4739-B6A4-CDB3E5CEFC33}"/>
              </a:ext>
            </a:extLst>
          </p:cNvPr>
          <p:cNvSpPr/>
          <p:nvPr/>
        </p:nvSpPr>
        <p:spPr>
          <a:xfrm>
            <a:off x="2424703" y="2466105"/>
            <a:ext cx="9157697" cy="416357"/>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1937</a:t>
            </a:r>
            <a:r>
              <a:rPr lang="zh-CN" altLang="en-US" sz="2400" dirty="0">
                <a:solidFill>
                  <a:schemeClr val="bg1"/>
                </a:solidFill>
                <a:cs typeface="+mn-ea"/>
                <a:sym typeface="+mn-lt"/>
              </a:rPr>
              <a:t>年</a:t>
            </a:r>
            <a:r>
              <a:rPr lang="en-US" altLang="zh-CN" sz="2400" dirty="0">
                <a:solidFill>
                  <a:schemeClr val="bg1"/>
                </a:solidFill>
                <a:cs typeface="+mn-ea"/>
                <a:sym typeface="+mn-lt"/>
              </a:rPr>
              <a:t>7</a:t>
            </a:r>
            <a:r>
              <a:rPr lang="zh-CN" altLang="en-US" sz="2400" dirty="0">
                <a:solidFill>
                  <a:schemeClr val="bg1"/>
                </a:solidFill>
                <a:cs typeface="+mn-ea"/>
                <a:sym typeface="+mn-lt"/>
              </a:rPr>
              <a:t>月</a:t>
            </a:r>
            <a:r>
              <a:rPr lang="en-US" altLang="zh-CN" sz="2400" dirty="0">
                <a:solidFill>
                  <a:schemeClr val="bg1"/>
                </a:solidFill>
                <a:cs typeface="+mn-ea"/>
                <a:sym typeface="+mn-lt"/>
              </a:rPr>
              <a:t>—1945</a:t>
            </a:r>
            <a:r>
              <a:rPr lang="zh-CN" altLang="en-US" sz="2400" dirty="0">
                <a:solidFill>
                  <a:schemeClr val="bg1"/>
                </a:solidFill>
                <a:cs typeface="+mn-ea"/>
                <a:sym typeface="+mn-lt"/>
              </a:rPr>
              <a:t>年</a:t>
            </a:r>
            <a:r>
              <a:rPr lang="en-US" altLang="zh-CN" sz="2400" dirty="0">
                <a:solidFill>
                  <a:schemeClr val="bg1"/>
                </a:solidFill>
                <a:cs typeface="+mn-ea"/>
                <a:sym typeface="+mn-lt"/>
              </a:rPr>
              <a:t>8</a:t>
            </a:r>
            <a:r>
              <a:rPr lang="zh-CN" altLang="en-US" sz="2400" dirty="0">
                <a:solidFill>
                  <a:schemeClr val="bg1"/>
                </a:solidFill>
                <a:cs typeface="+mn-ea"/>
                <a:sym typeface="+mn-lt"/>
              </a:rPr>
              <a:t>月 “七七” 事件</a:t>
            </a:r>
          </a:p>
        </p:txBody>
      </p:sp>
    </p:spTree>
    <p:extLst>
      <p:ext uri="{BB962C8B-B14F-4D97-AF65-F5344CB8AC3E}">
        <p14:creationId xmlns:p14="http://schemas.microsoft.com/office/powerpoint/2010/main" val="47637919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 calcmode="lin" valueType="num">
                                      <p:cBhvr>
                                        <p:cTn id="24" dur="500" fill="hold"/>
                                        <p:tgtEl>
                                          <p:spTgt spid="132"/>
                                        </p:tgtEl>
                                        <p:attrNameLst>
                                          <p:attrName>ppt_w</p:attrName>
                                        </p:attrNameLst>
                                      </p:cBhvr>
                                      <p:tavLst>
                                        <p:tav tm="0">
                                          <p:val>
                                            <p:fltVal val="0"/>
                                          </p:val>
                                        </p:tav>
                                        <p:tav tm="100000">
                                          <p:val>
                                            <p:strVal val="#ppt_w"/>
                                          </p:val>
                                        </p:tav>
                                      </p:tavLst>
                                    </p:anim>
                                    <p:anim calcmode="lin" valueType="num">
                                      <p:cBhvr>
                                        <p:cTn id="25" dur="500" fill="hold"/>
                                        <p:tgtEl>
                                          <p:spTgt spid="132"/>
                                        </p:tgtEl>
                                        <p:attrNameLst>
                                          <p:attrName>ppt_h</p:attrName>
                                        </p:attrNameLst>
                                      </p:cBhvr>
                                      <p:tavLst>
                                        <p:tav tm="0">
                                          <p:val>
                                            <p:fltVal val="0"/>
                                          </p:val>
                                        </p:tav>
                                        <p:tav tm="100000">
                                          <p:val>
                                            <p:strVal val="#ppt_h"/>
                                          </p:val>
                                        </p:tav>
                                      </p:tavLst>
                                    </p:anim>
                                    <p:animEffect transition="in" filter="fade">
                                      <p:cBhvr>
                                        <p:cTn id="26" dur="500"/>
                                        <p:tgtEl>
                                          <p:spTgt spid="132"/>
                                        </p:tgtEl>
                                      </p:cBhvr>
                                    </p:animEffect>
                                  </p:childTnLst>
                                </p:cTn>
                              </p:par>
                            </p:childTnLst>
                          </p:cTn>
                        </p:par>
                        <p:par>
                          <p:cTn id="27" fill="hold">
                            <p:stCondLst>
                              <p:cond delay="1000"/>
                            </p:stCondLst>
                            <p:childTnLst>
                              <p:par>
                                <p:cTn id="28" presetID="53" presetClass="entr" presetSubtype="16" fill="hold" grpId="0" nodeType="afterEffect">
                                  <p:stCondLst>
                                    <p:cond delay="0"/>
                                  </p:stCondLst>
                                  <p:childTnLst>
                                    <p:set>
                                      <p:cBhvr>
                                        <p:cTn id="29" dur="1" fill="hold">
                                          <p:stCondLst>
                                            <p:cond delay="0"/>
                                          </p:stCondLst>
                                        </p:cTn>
                                        <p:tgtEl>
                                          <p:spTgt spid="133"/>
                                        </p:tgtEl>
                                        <p:attrNameLst>
                                          <p:attrName>style.visibility</p:attrName>
                                        </p:attrNameLst>
                                      </p:cBhvr>
                                      <p:to>
                                        <p:strVal val="visible"/>
                                      </p:to>
                                    </p:set>
                                    <p:anim calcmode="lin" valueType="num">
                                      <p:cBhvr>
                                        <p:cTn id="30" dur="500" fill="hold"/>
                                        <p:tgtEl>
                                          <p:spTgt spid="133"/>
                                        </p:tgtEl>
                                        <p:attrNameLst>
                                          <p:attrName>ppt_w</p:attrName>
                                        </p:attrNameLst>
                                      </p:cBhvr>
                                      <p:tavLst>
                                        <p:tav tm="0">
                                          <p:val>
                                            <p:fltVal val="0"/>
                                          </p:val>
                                        </p:tav>
                                        <p:tav tm="100000">
                                          <p:val>
                                            <p:strVal val="#ppt_w"/>
                                          </p:val>
                                        </p:tav>
                                      </p:tavLst>
                                    </p:anim>
                                    <p:anim calcmode="lin" valueType="num">
                                      <p:cBhvr>
                                        <p:cTn id="31" dur="500" fill="hold"/>
                                        <p:tgtEl>
                                          <p:spTgt spid="133"/>
                                        </p:tgtEl>
                                        <p:attrNameLst>
                                          <p:attrName>ppt_h</p:attrName>
                                        </p:attrNameLst>
                                      </p:cBhvr>
                                      <p:tavLst>
                                        <p:tav tm="0">
                                          <p:val>
                                            <p:fltVal val="0"/>
                                          </p:val>
                                        </p:tav>
                                        <p:tav tm="100000">
                                          <p:val>
                                            <p:strVal val="#ppt_h"/>
                                          </p:val>
                                        </p:tav>
                                      </p:tavLst>
                                    </p:anim>
                                    <p:animEffect transition="in" filter="fade">
                                      <p:cBhvr>
                                        <p:cTn id="32" dur="500"/>
                                        <p:tgtEl>
                                          <p:spTgt spid="133"/>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33"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5"/>
                </p:custDataLst>
              </p:nvPr>
            </p:nvPicPr>
            <p:blipFill>
              <a:blip r:embed="rId9"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6"/>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7"/>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中国共产党在抗日战争时期的革命历史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777003" y="2442481"/>
            <a:ext cx="32267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建立敌后方抗日根据地</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804463" y="2948442"/>
            <a:ext cx="6374337" cy="325858"/>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华北抗日根据地。以五台山为中心的晋察冀抗日根据地</a:t>
            </a:r>
            <a:r>
              <a:rPr lang="en-US" altLang="zh-CN" sz="1600" dirty="0">
                <a:solidFill>
                  <a:schemeClr val="tx1">
                    <a:lumMod val="65000"/>
                    <a:lumOff val="35000"/>
                  </a:schemeClr>
                </a:solidFill>
                <a:cs typeface="+mn-ea"/>
                <a:sym typeface="+mn-lt"/>
              </a:rPr>
              <a:t>105</a:t>
            </a:r>
            <a:r>
              <a:rPr lang="zh-CN" altLang="en-US" sz="1600" dirty="0">
                <a:solidFill>
                  <a:schemeClr val="tx1">
                    <a:lumMod val="65000"/>
                    <a:lumOff val="35000"/>
                  </a:schemeClr>
                </a:solidFill>
                <a:cs typeface="+mn-ea"/>
                <a:sym typeface="+mn-lt"/>
              </a:rPr>
              <a:t>师。</a:t>
            </a:r>
          </a:p>
        </p:txBody>
      </p:sp>
      <p:sp>
        <p:nvSpPr>
          <p:cNvPr id="22" name="矩形 21">
            <a:extLst>
              <a:ext uri="{FF2B5EF4-FFF2-40B4-BE49-F238E27FC236}">
                <a16:creationId xmlns="" xmlns:a16="http://schemas.microsoft.com/office/drawing/2014/main" id="{2FFB446C-E6AC-46B5-8B26-79FCE6E86351}"/>
              </a:ext>
            </a:extLst>
          </p:cNvPr>
          <p:cNvSpPr/>
          <p:nvPr>
            <p:custDataLst>
              <p:tags r:id="rId3"/>
            </p:custDataLst>
          </p:nvPr>
        </p:nvSpPr>
        <p:spPr>
          <a:xfrm>
            <a:off x="1777003" y="3651217"/>
            <a:ext cx="32267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百团大战</a:t>
            </a:r>
          </a:p>
        </p:txBody>
      </p:sp>
      <p:sp>
        <p:nvSpPr>
          <p:cNvPr id="23" name="矩形 22">
            <a:extLst>
              <a:ext uri="{FF2B5EF4-FFF2-40B4-BE49-F238E27FC236}">
                <a16:creationId xmlns="" xmlns:a16="http://schemas.microsoft.com/office/drawing/2014/main" id="{BB192A21-5D1D-4B43-8FF7-266633F7D062}"/>
              </a:ext>
            </a:extLst>
          </p:cNvPr>
          <p:cNvSpPr/>
          <p:nvPr>
            <p:custDataLst>
              <p:tags r:id="rId4"/>
            </p:custDataLst>
          </p:nvPr>
        </p:nvSpPr>
        <p:spPr>
          <a:xfrm>
            <a:off x="1804463" y="4182577"/>
            <a:ext cx="6374337" cy="1846659"/>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1940</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20</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12</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5</a:t>
            </a:r>
            <a:r>
              <a:rPr lang="zh-CN" altLang="en-US" sz="1600" dirty="0">
                <a:solidFill>
                  <a:schemeClr val="tx1">
                    <a:lumMod val="65000"/>
                    <a:lumOff val="35000"/>
                  </a:schemeClr>
                </a:solidFill>
                <a:cs typeface="+mn-ea"/>
                <a:sym typeface="+mn-lt"/>
              </a:rPr>
              <a:t>日，由朱德、彭德怀、左权领导，八路军在充分准备的基础上，出动了百余个团，约</a:t>
            </a:r>
            <a:r>
              <a:rPr lang="en-US" altLang="zh-CN" sz="1600" dirty="0">
                <a:solidFill>
                  <a:schemeClr val="tx1">
                    <a:lumMod val="65000"/>
                    <a:lumOff val="35000"/>
                  </a:schemeClr>
                </a:solidFill>
                <a:cs typeface="+mn-ea"/>
                <a:sym typeface="+mn-lt"/>
              </a:rPr>
              <a:t>40</a:t>
            </a:r>
            <a:r>
              <a:rPr lang="zh-CN" altLang="en-US" sz="1600" dirty="0">
                <a:solidFill>
                  <a:schemeClr val="tx1">
                    <a:lumMod val="65000"/>
                    <a:lumOff val="35000"/>
                  </a:schemeClr>
                </a:solidFill>
                <a:cs typeface="+mn-ea"/>
                <a:sym typeface="+mn-lt"/>
              </a:rPr>
              <a:t>万兵力，在人民群众配合下，向正太、同蒲、平汉、津浦、北宁、平绥、平古、白晋、德石等主要交通线上的日军及沿线两侧据点发动攻击，并配合各根据地军民进行反“扫荡”作战。</a:t>
            </a:r>
          </a:p>
        </p:txBody>
      </p:sp>
      <p:grpSp>
        <p:nvGrpSpPr>
          <p:cNvPr id="21" name="组合 20">
            <a:extLst>
              <a:ext uri="{FF2B5EF4-FFF2-40B4-BE49-F238E27FC236}">
                <a16:creationId xmlns="" xmlns:a16="http://schemas.microsoft.com/office/drawing/2014/main" id="{A18C007B-BF77-4355-8144-ACAF5ABF5528}"/>
              </a:ext>
            </a:extLst>
          </p:cNvPr>
          <p:cNvGrpSpPr/>
          <p:nvPr/>
        </p:nvGrpSpPr>
        <p:grpSpPr>
          <a:xfrm>
            <a:off x="1193800" y="2400300"/>
            <a:ext cx="165100" cy="3556000"/>
            <a:chOff x="1193800" y="2463800"/>
            <a:chExt cx="165100" cy="3556000"/>
          </a:xfrm>
        </p:grpSpPr>
        <p:cxnSp>
          <p:nvCxnSpPr>
            <p:cNvPr id="13" name="直接连接符 12">
              <a:extLst>
                <a:ext uri="{FF2B5EF4-FFF2-40B4-BE49-F238E27FC236}">
                  <a16:creationId xmlns="" xmlns:a16="http://schemas.microsoft.com/office/drawing/2014/main" id="{E6F740B8-4F14-4AF0-BDFB-B46A1E195D54}"/>
                </a:ext>
              </a:extLst>
            </p:cNvPr>
            <p:cNvCxnSpPr>
              <a:cxnSpLocks/>
            </p:cNvCxnSpPr>
            <p:nvPr/>
          </p:nvCxnSpPr>
          <p:spPr>
            <a:xfrm>
              <a:off x="1276350" y="2463800"/>
              <a:ext cx="0" cy="355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 xmlns:a16="http://schemas.microsoft.com/office/drawing/2014/main" id="{404F5449-10C2-4626-8FED-B262EFC20B82}"/>
                </a:ext>
              </a:extLst>
            </p:cNvPr>
            <p:cNvGrpSpPr/>
            <p:nvPr/>
          </p:nvGrpSpPr>
          <p:grpSpPr>
            <a:xfrm>
              <a:off x="1193800" y="2984500"/>
              <a:ext cx="165100" cy="1993900"/>
              <a:chOff x="1193800" y="2984500"/>
              <a:chExt cx="165100" cy="1993900"/>
            </a:xfrm>
          </p:grpSpPr>
          <p:sp>
            <p:nvSpPr>
              <p:cNvPr id="18" name="椭圆 17">
                <a:extLst>
                  <a:ext uri="{FF2B5EF4-FFF2-40B4-BE49-F238E27FC236}">
                    <a16:creationId xmlns="" xmlns:a16="http://schemas.microsoft.com/office/drawing/2014/main" id="{089AB6A4-784B-4A3D-B137-FEA6A8AB9FFA}"/>
                  </a:ext>
                </a:extLst>
              </p:cNvPr>
              <p:cNvSpPr/>
              <p:nvPr/>
            </p:nvSpPr>
            <p:spPr>
              <a:xfrm>
                <a:off x="1193800" y="29845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9" name="椭圆 28">
                <a:extLst>
                  <a:ext uri="{FF2B5EF4-FFF2-40B4-BE49-F238E27FC236}">
                    <a16:creationId xmlns="" xmlns:a16="http://schemas.microsoft.com/office/drawing/2014/main" id="{15285303-D694-4279-BBA7-39FDC8F8EA2E}"/>
                  </a:ext>
                </a:extLst>
              </p:cNvPr>
              <p:cNvSpPr/>
              <p:nvPr/>
            </p:nvSpPr>
            <p:spPr>
              <a:xfrm>
                <a:off x="1193800" y="48133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grpSp>
      <p:pic>
        <p:nvPicPr>
          <p:cNvPr id="25" name="图片 24">
            <a:extLst>
              <a:ext uri="{FF2B5EF4-FFF2-40B4-BE49-F238E27FC236}">
                <a16:creationId xmlns="" xmlns:a16="http://schemas.microsoft.com/office/drawing/2014/main" id="{23172C3F-8DD9-4D2F-9D03-6C67F60AC436}"/>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267694" y="2120900"/>
            <a:ext cx="3886206" cy="3886206"/>
          </a:xfrm>
          <a:prstGeom prst="rect">
            <a:avLst/>
          </a:prstGeom>
        </p:spPr>
      </p:pic>
      <p:sp>
        <p:nvSpPr>
          <p:cNvPr id="34" name="文本框 8">
            <a:extLst>
              <a:ext uri="{FF2B5EF4-FFF2-40B4-BE49-F238E27FC236}">
                <a16:creationId xmlns="" xmlns:a16="http://schemas.microsoft.com/office/drawing/2014/main" id="{817572B2-BA5E-4605-897D-B990D4C3995A}"/>
              </a:ext>
            </a:extLst>
          </p:cNvPr>
          <p:cNvSpPr txBox="1"/>
          <p:nvPr/>
        </p:nvSpPr>
        <p:spPr>
          <a:xfrm>
            <a:off x="7999381" y="2862396"/>
            <a:ext cx="1231011" cy="1201604"/>
          </a:xfrm>
          <a:prstGeom prst="rect">
            <a:avLst/>
          </a:prstGeom>
          <a:noFill/>
        </p:spPr>
        <p:txBody>
          <a:bodyPr vert="eaVert" wrap="square" lIns="121873" tIns="60936" rIns="121873" bIns="60936">
            <a:spAutoFit/>
          </a:bodyPr>
          <a:lstStyle/>
          <a:p>
            <a:pPr lvl="0" algn="ctr">
              <a:defRPr/>
            </a:pPr>
            <a:r>
              <a:rPr lang="zh-CN" altLang="en-US" sz="3200" kern="0" dirty="0">
                <a:gradFill>
                  <a:gsLst>
                    <a:gs pos="17000">
                      <a:srgbClr val="E5090D"/>
                    </a:gs>
                    <a:gs pos="72000">
                      <a:srgbClr val="C00000"/>
                    </a:gs>
                  </a:gsLst>
                  <a:lin ang="2700000" scaled="0"/>
                </a:gradFill>
                <a:effectLst/>
                <a:cs typeface="+mn-ea"/>
                <a:sym typeface="+mn-lt"/>
              </a:rPr>
              <a:t>百团大战</a:t>
            </a:r>
          </a:p>
        </p:txBody>
      </p:sp>
    </p:spTree>
    <p:extLst>
      <p:ext uri="{BB962C8B-B14F-4D97-AF65-F5344CB8AC3E}">
        <p14:creationId xmlns:p14="http://schemas.microsoft.com/office/powerpoint/2010/main" val="118448972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132"/>
                                        </p:tgtEl>
                                        <p:attrNameLst>
                                          <p:attrName>style.visibility</p:attrName>
                                        </p:attrNameLst>
                                      </p:cBhvr>
                                      <p:to>
                                        <p:strVal val="visible"/>
                                      </p:to>
                                    </p:set>
                                    <p:animEffect transition="in" filter="fade">
                                      <p:cBhvr>
                                        <p:cTn id="31" dur="1000"/>
                                        <p:tgtEl>
                                          <p:spTgt spid="132"/>
                                        </p:tgtEl>
                                      </p:cBhvr>
                                    </p:animEffect>
                                    <p:anim calcmode="lin" valueType="num">
                                      <p:cBhvr>
                                        <p:cTn id="32" dur="1000" fill="hold"/>
                                        <p:tgtEl>
                                          <p:spTgt spid="132"/>
                                        </p:tgtEl>
                                        <p:attrNameLst>
                                          <p:attrName>ppt_x</p:attrName>
                                        </p:attrNameLst>
                                      </p:cBhvr>
                                      <p:tavLst>
                                        <p:tav tm="0">
                                          <p:val>
                                            <p:strVal val="#ppt_x"/>
                                          </p:val>
                                        </p:tav>
                                        <p:tav tm="100000">
                                          <p:val>
                                            <p:strVal val="#ppt_x"/>
                                          </p:val>
                                        </p:tav>
                                      </p:tavLst>
                                    </p:anim>
                                    <p:anim calcmode="lin" valueType="num">
                                      <p:cBhvr>
                                        <p:cTn id="33" dur="1000" fill="hold"/>
                                        <p:tgtEl>
                                          <p:spTgt spid="132"/>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1000"/>
                                        <p:tgtEl>
                                          <p:spTgt spid="133"/>
                                        </p:tgtEl>
                                      </p:cBhvr>
                                    </p:animEffect>
                                    <p:anim calcmode="lin" valueType="num">
                                      <p:cBhvr>
                                        <p:cTn id="38" dur="1000" fill="hold"/>
                                        <p:tgtEl>
                                          <p:spTgt spid="133"/>
                                        </p:tgtEl>
                                        <p:attrNameLst>
                                          <p:attrName>ppt_x</p:attrName>
                                        </p:attrNameLst>
                                      </p:cBhvr>
                                      <p:tavLst>
                                        <p:tav tm="0">
                                          <p:val>
                                            <p:strVal val="#ppt_x"/>
                                          </p:val>
                                        </p:tav>
                                        <p:tav tm="100000">
                                          <p:val>
                                            <p:strVal val="#ppt_x"/>
                                          </p:val>
                                        </p:tav>
                                      </p:tavLst>
                                    </p:anim>
                                    <p:anim calcmode="lin" valueType="num">
                                      <p:cBhvr>
                                        <p:cTn id="39" dur="1000" fill="hold"/>
                                        <p:tgtEl>
                                          <p:spTgt spid="133"/>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childTnLst>
                          </p:cTn>
                        </p:par>
                        <p:par>
                          <p:cTn id="58" fill="hold">
                            <p:stCondLst>
                              <p:cond delay="5500"/>
                            </p:stCondLst>
                            <p:childTnLst>
                              <p:par>
                                <p:cTn id="59" presetID="42" presetClass="entr" presetSubtype="0"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33" grpId="0"/>
      <p:bldP spid="22" grpId="0"/>
      <p:bldP spid="2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DE281063-C51B-452D-B15F-D553E5485AB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flipH="1">
            <a:off x="7996428" y="1866900"/>
            <a:ext cx="8010144" cy="6858000"/>
          </a:xfrm>
          <a:prstGeom prst="rect">
            <a:avLst/>
          </a:prstGeom>
        </p:spPr>
      </p:pic>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5"/>
                </p:custDataLst>
              </p:nvPr>
            </p:nvPicPr>
            <p:blipFill>
              <a:blip r:embed="rId10"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6"/>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7"/>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中国共产党在抗日战争时期的革命历史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777003" y="2620281"/>
            <a:ext cx="32267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巩固敌后抗日根据地</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804463" y="3197521"/>
            <a:ext cx="6374337" cy="1064522"/>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1941</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3</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18</a:t>
            </a:r>
            <a:r>
              <a:rPr lang="zh-CN" altLang="en-US" sz="1600" dirty="0">
                <a:solidFill>
                  <a:schemeClr val="tx1">
                    <a:lumMod val="65000"/>
                    <a:lumOff val="35000"/>
                  </a:schemeClr>
                </a:solidFill>
                <a:cs typeface="+mn-ea"/>
                <a:sym typeface="+mn-lt"/>
              </a:rPr>
              <a:t>日 彭德怀发表</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巩固敌后抗日根据地</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一文 </a:t>
            </a:r>
            <a:r>
              <a:rPr lang="en-US" altLang="zh-CN" sz="1600" dirty="0">
                <a:solidFill>
                  <a:schemeClr val="tx1">
                    <a:lumMod val="65000"/>
                    <a:lumOff val="35000"/>
                  </a:schemeClr>
                </a:solidFill>
                <a:cs typeface="+mn-ea"/>
                <a:sym typeface="+mn-lt"/>
              </a:rPr>
              <a:t>: 3</a:t>
            </a:r>
            <a:r>
              <a:rPr lang="zh-CN" altLang="en-US" sz="1600" dirty="0">
                <a:solidFill>
                  <a:schemeClr val="tx1">
                    <a:lumMod val="65000"/>
                    <a:lumOff val="35000"/>
                  </a:schemeClr>
                </a:solidFill>
                <a:cs typeface="+mn-ea"/>
                <a:sym typeface="+mn-lt"/>
              </a:rPr>
              <a:t>主要内容是</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一、敌后战争形势。二、巩固敌后方抗日根据地。三、巩固根据地必须反对亡国论、速胜论。四、巩固根据地的基本任务。</a:t>
            </a:r>
          </a:p>
        </p:txBody>
      </p:sp>
      <p:sp>
        <p:nvSpPr>
          <p:cNvPr id="22" name="矩形 21">
            <a:extLst>
              <a:ext uri="{FF2B5EF4-FFF2-40B4-BE49-F238E27FC236}">
                <a16:creationId xmlns="" xmlns:a16="http://schemas.microsoft.com/office/drawing/2014/main" id="{2FFB446C-E6AC-46B5-8B26-79FCE6E86351}"/>
              </a:ext>
            </a:extLst>
          </p:cNvPr>
          <p:cNvSpPr/>
          <p:nvPr>
            <p:custDataLst>
              <p:tags r:id="rId3"/>
            </p:custDataLst>
          </p:nvPr>
        </p:nvSpPr>
        <p:spPr>
          <a:xfrm>
            <a:off x="1777003" y="4430838"/>
            <a:ext cx="32267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延安整风运动</a:t>
            </a:r>
          </a:p>
        </p:txBody>
      </p:sp>
      <p:sp>
        <p:nvSpPr>
          <p:cNvPr id="23" name="矩形 22">
            <a:extLst>
              <a:ext uri="{FF2B5EF4-FFF2-40B4-BE49-F238E27FC236}">
                <a16:creationId xmlns="" xmlns:a16="http://schemas.microsoft.com/office/drawing/2014/main" id="{BB192A21-5D1D-4B43-8FF7-266633F7D062}"/>
              </a:ext>
            </a:extLst>
          </p:cNvPr>
          <p:cNvSpPr/>
          <p:nvPr>
            <p:custDataLst>
              <p:tags r:id="rId4"/>
            </p:custDataLst>
          </p:nvPr>
        </p:nvSpPr>
        <p:spPr>
          <a:xfrm>
            <a:off x="1804463" y="5008077"/>
            <a:ext cx="6374337" cy="695190"/>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1942</a:t>
            </a:r>
            <a:r>
              <a:rPr lang="zh-CN" altLang="en-US" sz="1600" dirty="0">
                <a:solidFill>
                  <a:schemeClr val="tx1">
                    <a:lumMod val="65000"/>
                    <a:lumOff val="35000"/>
                  </a:schemeClr>
                </a:solidFill>
                <a:cs typeface="+mn-ea"/>
                <a:sym typeface="+mn-lt"/>
              </a:rPr>
              <a:t>年春，整风运动开始。这次整风运动的内容是：反对主观主义以整顿学风，反对宗派主义以整顿党风，反对党八股以整顿文风。</a:t>
            </a:r>
          </a:p>
        </p:txBody>
      </p:sp>
      <p:grpSp>
        <p:nvGrpSpPr>
          <p:cNvPr id="21" name="组合 20">
            <a:extLst>
              <a:ext uri="{FF2B5EF4-FFF2-40B4-BE49-F238E27FC236}">
                <a16:creationId xmlns="" xmlns:a16="http://schemas.microsoft.com/office/drawing/2014/main" id="{A18C007B-BF77-4355-8144-ACAF5ABF5528}"/>
              </a:ext>
            </a:extLst>
          </p:cNvPr>
          <p:cNvGrpSpPr/>
          <p:nvPr/>
        </p:nvGrpSpPr>
        <p:grpSpPr>
          <a:xfrm>
            <a:off x="1193800" y="2400300"/>
            <a:ext cx="165100" cy="3556000"/>
            <a:chOff x="1193800" y="2463800"/>
            <a:chExt cx="165100" cy="3556000"/>
          </a:xfrm>
        </p:grpSpPr>
        <p:cxnSp>
          <p:nvCxnSpPr>
            <p:cNvPr id="13" name="直接连接符 12">
              <a:extLst>
                <a:ext uri="{FF2B5EF4-FFF2-40B4-BE49-F238E27FC236}">
                  <a16:creationId xmlns="" xmlns:a16="http://schemas.microsoft.com/office/drawing/2014/main" id="{E6F740B8-4F14-4AF0-BDFB-B46A1E195D54}"/>
                </a:ext>
              </a:extLst>
            </p:cNvPr>
            <p:cNvCxnSpPr>
              <a:cxnSpLocks/>
            </p:cNvCxnSpPr>
            <p:nvPr/>
          </p:nvCxnSpPr>
          <p:spPr>
            <a:xfrm>
              <a:off x="1276350" y="2463800"/>
              <a:ext cx="0" cy="355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 xmlns:a16="http://schemas.microsoft.com/office/drawing/2014/main" id="{404F5449-10C2-4626-8FED-B262EFC20B82}"/>
                </a:ext>
              </a:extLst>
            </p:cNvPr>
            <p:cNvGrpSpPr/>
            <p:nvPr/>
          </p:nvGrpSpPr>
          <p:grpSpPr>
            <a:xfrm>
              <a:off x="1193800" y="2984500"/>
              <a:ext cx="165100" cy="1993900"/>
              <a:chOff x="1193800" y="2984500"/>
              <a:chExt cx="165100" cy="1993900"/>
            </a:xfrm>
          </p:grpSpPr>
          <p:sp>
            <p:nvSpPr>
              <p:cNvPr id="18" name="椭圆 17">
                <a:extLst>
                  <a:ext uri="{FF2B5EF4-FFF2-40B4-BE49-F238E27FC236}">
                    <a16:creationId xmlns="" xmlns:a16="http://schemas.microsoft.com/office/drawing/2014/main" id="{089AB6A4-784B-4A3D-B137-FEA6A8AB9FFA}"/>
                  </a:ext>
                </a:extLst>
              </p:cNvPr>
              <p:cNvSpPr/>
              <p:nvPr/>
            </p:nvSpPr>
            <p:spPr>
              <a:xfrm>
                <a:off x="1193800" y="29845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9" name="椭圆 28">
                <a:extLst>
                  <a:ext uri="{FF2B5EF4-FFF2-40B4-BE49-F238E27FC236}">
                    <a16:creationId xmlns="" xmlns:a16="http://schemas.microsoft.com/office/drawing/2014/main" id="{15285303-D694-4279-BBA7-39FDC8F8EA2E}"/>
                  </a:ext>
                </a:extLst>
              </p:cNvPr>
              <p:cNvSpPr/>
              <p:nvPr/>
            </p:nvSpPr>
            <p:spPr>
              <a:xfrm>
                <a:off x="1193800" y="48133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grpSp>
      <p:pic>
        <p:nvPicPr>
          <p:cNvPr id="12" name="图片 11">
            <a:extLst>
              <a:ext uri="{FF2B5EF4-FFF2-40B4-BE49-F238E27FC236}">
                <a16:creationId xmlns="" xmlns:a16="http://schemas.microsoft.com/office/drawing/2014/main" id="{335DE730-910B-48A0-9D3A-A6522C12845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572500" y="2646363"/>
            <a:ext cx="2467830" cy="2408237"/>
          </a:xfrm>
          <a:prstGeom prst="rect">
            <a:avLst/>
          </a:prstGeom>
        </p:spPr>
      </p:pic>
    </p:spTree>
    <p:extLst>
      <p:ext uri="{BB962C8B-B14F-4D97-AF65-F5344CB8AC3E}">
        <p14:creationId xmlns:p14="http://schemas.microsoft.com/office/powerpoint/2010/main" val="264464094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32"/>
                                        </p:tgtEl>
                                        <p:attrNameLst>
                                          <p:attrName>style.visibility</p:attrName>
                                        </p:attrNameLst>
                                      </p:cBhvr>
                                      <p:to>
                                        <p:strVal val="visible"/>
                                      </p:to>
                                    </p:set>
                                    <p:anim calcmode="lin" valueType="num">
                                      <p:cBhvr additive="base">
                                        <p:cTn id="44" dur="500" fill="hold"/>
                                        <p:tgtEl>
                                          <p:spTgt spid="132"/>
                                        </p:tgtEl>
                                        <p:attrNameLst>
                                          <p:attrName>ppt_x</p:attrName>
                                        </p:attrNameLst>
                                      </p:cBhvr>
                                      <p:tavLst>
                                        <p:tav tm="0">
                                          <p:val>
                                            <p:strVal val="#ppt_x"/>
                                          </p:val>
                                        </p:tav>
                                        <p:tav tm="100000">
                                          <p:val>
                                            <p:strVal val="#ppt_x"/>
                                          </p:val>
                                        </p:tav>
                                      </p:tavLst>
                                    </p:anim>
                                    <p:anim calcmode="lin" valueType="num">
                                      <p:cBhvr additive="base">
                                        <p:cTn id="45" dur="500" fill="hold"/>
                                        <p:tgtEl>
                                          <p:spTgt spid="132"/>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133"/>
                                        </p:tgtEl>
                                        <p:attrNameLst>
                                          <p:attrName>style.visibility</p:attrName>
                                        </p:attrNameLst>
                                      </p:cBhvr>
                                      <p:to>
                                        <p:strVal val="visible"/>
                                      </p:to>
                                    </p:set>
                                    <p:anim calcmode="lin" valueType="num">
                                      <p:cBhvr additive="base">
                                        <p:cTn id="49" dur="500" fill="hold"/>
                                        <p:tgtEl>
                                          <p:spTgt spid="133"/>
                                        </p:tgtEl>
                                        <p:attrNameLst>
                                          <p:attrName>ppt_x</p:attrName>
                                        </p:attrNameLst>
                                      </p:cBhvr>
                                      <p:tavLst>
                                        <p:tav tm="0">
                                          <p:val>
                                            <p:strVal val="#ppt_x"/>
                                          </p:val>
                                        </p:tav>
                                        <p:tav tm="100000">
                                          <p:val>
                                            <p:strVal val="#ppt_x"/>
                                          </p:val>
                                        </p:tav>
                                      </p:tavLst>
                                    </p:anim>
                                    <p:anim calcmode="lin" valueType="num">
                                      <p:cBhvr additive="base">
                                        <p:cTn id="50" dur="500" fill="hold"/>
                                        <p:tgtEl>
                                          <p:spTgt spid="133"/>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33"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5"/>
                </p:custDataLst>
              </p:nvPr>
            </p:nvPicPr>
            <p:blipFill>
              <a:blip r:embed="rId9"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6"/>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7"/>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中国共产党在抗日战争时期的革命历史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777003" y="2404381"/>
            <a:ext cx="32267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皖南事变</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804463" y="2981621"/>
            <a:ext cx="6374337" cy="1064522"/>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1941</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4</a:t>
            </a:r>
            <a:r>
              <a:rPr lang="zh-CN" altLang="en-US" sz="1600" dirty="0">
                <a:solidFill>
                  <a:schemeClr val="tx1">
                    <a:lumMod val="65000"/>
                    <a:lumOff val="35000"/>
                  </a:schemeClr>
                </a:solidFill>
                <a:cs typeface="+mn-ea"/>
                <a:sym typeface="+mn-lt"/>
              </a:rPr>
              <a:t>日，皖南新四军军部直属部队等</a:t>
            </a:r>
            <a:r>
              <a:rPr lang="en-US" altLang="zh-CN" sz="1600" dirty="0">
                <a:solidFill>
                  <a:schemeClr val="tx1">
                    <a:lumMod val="65000"/>
                    <a:lumOff val="35000"/>
                  </a:schemeClr>
                </a:solidFill>
                <a:cs typeface="+mn-ea"/>
                <a:sym typeface="+mn-lt"/>
              </a:rPr>
              <a:t>9</a:t>
            </a:r>
            <a:r>
              <a:rPr lang="zh-CN" altLang="en-US" sz="1600" dirty="0">
                <a:solidFill>
                  <a:schemeClr val="tx1">
                    <a:lumMod val="65000"/>
                    <a:lumOff val="35000"/>
                  </a:schemeClr>
                </a:solidFill>
                <a:cs typeface="+mn-ea"/>
                <a:sym typeface="+mn-lt"/>
              </a:rPr>
              <a:t>千余人，在叶挺、项英率领下开始北移。</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6</a:t>
            </a:r>
            <a:r>
              <a:rPr lang="zh-CN" altLang="en-US" sz="1600" dirty="0">
                <a:solidFill>
                  <a:schemeClr val="tx1">
                    <a:lumMod val="65000"/>
                    <a:lumOff val="35000"/>
                  </a:schemeClr>
                </a:solidFill>
                <a:cs typeface="+mn-ea"/>
                <a:sym typeface="+mn-lt"/>
              </a:rPr>
              <a:t>日，当部队到达皖南泾县茂林地区时，遭到国民党</a:t>
            </a:r>
            <a:r>
              <a:rPr lang="en-US" altLang="zh-CN" sz="1600" dirty="0">
                <a:solidFill>
                  <a:schemeClr val="tx1">
                    <a:lumMod val="65000"/>
                    <a:lumOff val="35000"/>
                  </a:schemeClr>
                </a:solidFill>
                <a:cs typeface="+mn-ea"/>
                <a:sym typeface="+mn-lt"/>
              </a:rPr>
              <a:t>7</a:t>
            </a:r>
            <a:r>
              <a:rPr lang="zh-CN" altLang="en-US" sz="1600" dirty="0">
                <a:solidFill>
                  <a:schemeClr val="tx1">
                    <a:lumMod val="65000"/>
                    <a:lumOff val="35000"/>
                  </a:schemeClr>
                </a:solidFill>
                <a:cs typeface="+mn-ea"/>
                <a:sym typeface="+mn-lt"/>
              </a:rPr>
              <a:t>个师约</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万人的突然袭击。国民党发动的第二次反共高潮。</a:t>
            </a:r>
          </a:p>
        </p:txBody>
      </p:sp>
      <p:sp>
        <p:nvSpPr>
          <p:cNvPr id="22" name="矩形 21">
            <a:extLst>
              <a:ext uri="{FF2B5EF4-FFF2-40B4-BE49-F238E27FC236}">
                <a16:creationId xmlns="" xmlns:a16="http://schemas.microsoft.com/office/drawing/2014/main" id="{2FFB446C-E6AC-46B5-8B26-79FCE6E86351}"/>
              </a:ext>
            </a:extLst>
          </p:cNvPr>
          <p:cNvSpPr/>
          <p:nvPr>
            <p:custDataLst>
              <p:tags r:id="rId3"/>
            </p:custDataLst>
          </p:nvPr>
        </p:nvSpPr>
        <p:spPr>
          <a:xfrm>
            <a:off x="1777003" y="4214938"/>
            <a:ext cx="32267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大生产运动</a:t>
            </a:r>
          </a:p>
        </p:txBody>
      </p:sp>
      <p:sp>
        <p:nvSpPr>
          <p:cNvPr id="23" name="矩形 22">
            <a:extLst>
              <a:ext uri="{FF2B5EF4-FFF2-40B4-BE49-F238E27FC236}">
                <a16:creationId xmlns="" xmlns:a16="http://schemas.microsoft.com/office/drawing/2014/main" id="{BB192A21-5D1D-4B43-8FF7-266633F7D062}"/>
              </a:ext>
            </a:extLst>
          </p:cNvPr>
          <p:cNvSpPr/>
          <p:nvPr>
            <p:custDataLst>
              <p:tags r:id="rId4"/>
            </p:custDataLst>
          </p:nvPr>
        </p:nvSpPr>
        <p:spPr>
          <a:xfrm>
            <a:off x="1804463" y="4792177"/>
            <a:ext cx="6374337" cy="1064522"/>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为战胜困难，坚持抗战，</a:t>
            </a:r>
            <a:r>
              <a:rPr lang="en-US" altLang="zh-CN" sz="1600" dirty="0">
                <a:solidFill>
                  <a:schemeClr val="tx1">
                    <a:lumMod val="65000"/>
                    <a:lumOff val="35000"/>
                  </a:schemeClr>
                </a:solidFill>
                <a:cs typeface="+mn-ea"/>
                <a:sym typeface="+mn-lt"/>
              </a:rPr>
              <a:t>1942</a:t>
            </a:r>
            <a:r>
              <a:rPr lang="zh-CN" altLang="en-US" sz="1600" dirty="0">
                <a:solidFill>
                  <a:schemeClr val="tx1">
                    <a:lumMod val="65000"/>
                    <a:lumOff val="35000"/>
                  </a:schemeClr>
                </a:solidFill>
                <a:cs typeface="+mn-ea"/>
                <a:sym typeface="+mn-lt"/>
              </a:rPr>
              <a:t>年底，中共中央提出了“发展经济、保障供给”的方针，号召解放区军民自力更生，克服困难，开展大规模的生产运动。为争取抗战胜利奠定了物质基础。</a:t>
            </a:r>
          </a:p>
        </p:txBody>
      </p:sp>
      <p:grpSp>
        <p:nvGrpSpPr>
          <p:cNvPr id="21" name="组合 20">
            <a:extLst>
              <a:ext uri="{FF2B5EF4-FFF2-40B4-BE49-F238E27FC236}">
                <a16:creationId xmlns="" xmlns:a16="http://schemas.microsoft.com/office/drawing/2014/main" id="{A18C007B-BF77-4355-8144-ACAF5ABF5528}"/>
              </a:ext>
            </a:extLst>
          </p:cNvPr>
          <p:cNvGrpSpPr/>
          <p:nvPr/>
        </p:nvGrpSpPr>
        <p:grpSpPr>
          <a:xfrm>
            <a:off x="1193800" y="2184400"/>
            <a:ext cx="165100" cy="3556000"/>
            <a:chOff x="1193800" y="2463800"/>
            <a:chExt cx="165100" cy="3556000"/>
          </a:xfrm>
        </p:grpSpPr>
        <p:cxnSp>
          <p:nvCxnSpPr>
            <p:cNvPr id="13" name="直接连接符 12">
              <a:extLst>
                <a:ext uri="{FF2B5EF4-FFF2-40B4-BE49-F238E27FC236}">
                  <a16:creationId xmlns="" xmlns:a16="http://schemas.microsoft.com/office/drawing/2014/main" id="{E6F740B8-4F14-4AF0-BDFB-B46A1E195D54}"/>
                </a:ext>
              </a:extLst>
            </p:cNvPr>
            <p:cNvCxnSpPr>
              <a:cxnSpLocks/>
            </p:cNvCxnSpPr>
            <p:nvPr/>
          </p:nvCxnSpPr>
          <p:spPr>
            <a:xfrm>
              <a:off x="1276350" y="2463800"/>
              <a:ext cx="0" cy="355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 xmlns:a16="http://schemas.microsoft.com/office/drawing/2014/main" id="{404F5449-10C2-4626-8FED-B262EFC20B82}"/>
                </a:ext>
              </a:extLst>
            </p:cNvPr>
            <p:cNvGrpSpPr/>
            <p:nvPr/>
          </p:nvGrpSpPr>
          <p:grpSpPr>
            <a:xfrm>
              <a:off x="1193800" y="2984500"/>
              <a:ext cx="165100" cy="1993900"/>
              <a:chOff x="1193800" y="2984500"/>
              <a:chExt cx="165100" cy="1993900"/>
            </a:xfrm>
          </p:grpSpPr>
          <p:sp>
            <p:nvSpPr>
              <p:cNvPr id="18" name="椭圆 17">
                <a:extLst>
                  <a:ext uri="{FF2B5EF4-FFF2-40B4-BE49-F238E27FC236}">
                    <a16:creationId xmlns="" xmlns:a16="http://schemas.microsoft.com/office/drawing/2014/main" id="{089AB6A4-784B-4A3D-B137-FEA6A8AB9FFA}"/>
                  </a:ext>
                </a:extLst>
              </p:cNvPr>
              <p:cNvSpPr/>
              <p:nvPr/>
            </p:nvSpPr>
            <p:spPr>
              <a:xfrm>
                <a:off x="1193800" y="29845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9" name="椭圆 28">
                <a:extLst>
                  <a:ext uri="{FF2B5EF4-FFF2-40B4-BE49-F238E27FC236}">
                    <a16:creationId xmlns="" xmlns:a16="http://schemas.microsoft.com/office/drawing/2014/main" id="{15285303-D694-4279-BBA7-39FDC8F8EA2E}"/>
                  </a:ext>
                </a:extLst>
              </p:cNvPr>
              <p:cNvSpPr/>
              <p:nvPr/>
            </p:nvSpPr>
            <p:spPr>
              <a:xfrm>
                <a:off x="1193800" y="48133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grpSp>
      <p:grpSp>
        <p:nvGrpSpPr>
          <p:cNvPr id="30" name="组合 29">
            <a:extLst>
              <a:ext uri="{FF2B5EF4-FFF2-40B4-BE49-F238E27FC236}">
                <a16:creationId xmlns="" xmlns:a16="http://schemas.microsoft.com/office/drawing/2014/main" id="{F164A163-1CA3-4F5A-87AB-F6814A5548F8}"/>
              </a:ext>
            </a:extLst>
          </p:cNvPr>
          <p:cNvGrpSpPr/>
          <p:nvPr/>
        </p:nvGrpSpPr>
        <p:grpSpPr>
          <a:xfrm flipH="1">
            <a:off x="8663255" y="2900666"/>
            <a:ext cx="2525445" cy="2525445"/>
            <a:chOff x="1729055" y="2722866"/>
            <a:chExt cx="2895600" cy="2895600"/>
          </a:xfrm>
        </p:grpSpPr>
        <p:sp>
          <p:nvSpPr>
            <p:cNvPr id="31" name="椭圆 30">
              <a:extLst>
                <a:ext uri="{FF2B5EF4-FFF2-40B4-BE49-F238E27FC236}">
                  <a16:creationId xmlns="" xmlns:a16="http://schemas.microsoft.com/office/drawing/2014/main" id="{5DD5EA75-88A0-42D6-BE62-0F298C77F4D0}"/>
                </a:ext>
              </a:extLst>
            </p:cNvPr>
            <p:cNvSpPr/>
            <p:nvPr/>
          </p:nvSpPr>
          <p:spPr>
            <a:xfrm rot="5400000">
              <a:off x="1729055" y="2722866"/>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 xmlns:a16="http://schemas.microsoft.com/office/drawing/2014/main" id="{5BA56FCA-AE4B-444D-A60B-70A302E47F27}"/>
                </a:ext>
              </a:extLst>
            </p:cNvPr>
            <p:cNvSpPr/>
            <p:nvPr/>
          </p:nvSpPr>
          <p:spPr>
            <a:xfrm>
              <a:off x="2253267" y="3247078"/>
              <a:ext cx="1847177" cy="184717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皖南事变</a:t>
              </a:r>
            </a:p>
          </p:txBody>
        </p:sp>
      </p:grpSp>
      <p:sp>
        <p:nvSpPr>
          <p:cNvPr id="9" name="椭圆 8">
            <a:extLst>
              <a:ext uri="{FF2B5EF4-FFF2-40B4-BE49-F238E27FC236}">
                <a16:creationId xmlns="" xmlns:a16="http://schemas.microsoft.com/office/drawing/2014/main" id="{6F4E6BF8-2784-4A70-A0E9-89B6A9F6D5D8}"/>
              </a:ext>
            </a:extLst>
          </p:cNvPr>
          <p:cNvSpPr/>
          <p:nvPr/>
        </p:nvSpPr>
        <p:spPr>
          <a:xfrm>
            <a:off x="10998200" y="3073400"/>
            <a:ext cx="292100" cy="292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4" name="椭圆 33">
            <a:extLst>
              <a:ext uri="{FF2B5EF4-FFF2-40B4-BE49-F238E27FC236}">
                <a16:creationId xmlns="" xmlns:a16="http://schemas.microsoft.com/office/drawing/2014/main" id="{176B9A7A-0E14-4FCD-BA54-028FB22E5A0B}"/>
              </a:ext>
            </a:extLst>
          </p:cNvPr>
          <p:cNvSpPr/>
          <p:nvPr/>
        </p:nvSpPr>
        <p:spPr>
          <a:xfrm>
            <a:off x="8140700" y="4076700"/>
            <a:ext cx="190500" cy="190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6" name="椭圆 35">
            <a:extLst>
              <a:ext uri="{FF2B5EF4-FFF2-40B4-BE49-F238E27FC236}">
                <a16:creationId xmlns="" xmlns:a16="http://schemas.microsoft.com/office/drawing/2014/main" id="{F6CC5C2E-4FE4-40A2-981F-7E5911CF26EB}"/>
              </a:ext>
            </a:extLst>
          </p:cNvPr>
          <p:cNvSpPr/>
          <p:nvPr/>
        </p:nvSpPr>
        <p:spPr>
          <a:xfrm>
            <a:off x="10960100" y="5461000"/>
            <a:ext cx="101600" cy="1016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314309975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par>
                                <p:cTn id="22" presetID="31"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1000" fill="hold"/>
                                        <p:tgtEl>
                                          <p:spTgt spid="30"/>
                                        </p:tgtEl>
                                        <p:attrNameLst>
                                          <p:attrName>ppt_w</p:attrName>
                                        </p:attrNameLst>
                                      </p:cBhvr>
                                      <p:tavLst>
                                        <p:tav tm="0">
                                          <p:val>
                                            <p:fltVal val="0"/>
                                          </p:val>
                                        </p:tav>
                                        <p:tav tm="100000">
                                          <p:val>
                                            <p:strVal val="#ppt_w"/>
                                          </p:val>
                                        </p:tav>
                                      </p:tavLst>
                                    </p:anim>
                                    <p:anim calcmode="lin" valueType="num">
                                      <p:cBhvr>
                                        <p:cTn id="25" dur="1000" fill="hold"/>
                                        <p:tgtEl>
                                          <p:spTgt spid="30"/>
                                        </p:tgtEl>
                                        <p:attrNameLst>
                                          <p:attrName>ppt_h</p:attrName>
                                        </p:attrNameLst>
                                      </p:cBhvr>
                                      <p:tavLst>
                                        <p:tav tm="0">
                                          <p:val>
                                            <p:fltVal val="0"/>
                                          </p:val>
                                        </p:tav>
                                        <p:tav tm="100000">
                                          <p:val>
                                            <p:strVal val="#ppt_h"/>
                                          </p:val>
                                        </p:tav>
                                      </p:tavLst>
                                    </p:anim>
                                    <p:anim calcmode="lin" valueType="num">
                                      <p:cBhvr>
                                        <p:cTn id="26" dur="1000" fill="hold"/>
                                        <p:tgtEl>
                                          <p:spTgt spid="30"/>
                                        </p:tgtEl>
                                        <p:attrNameLst>
                                          <p:attrName>style.rotation</p:attrName>
                                        </p:attrNameLst>
                                      </p:cBhvr>
                                      <p:tavLst>
                                        <p:tav tm="0">
                                          <p:val>
                                            <p:fltVal val="90"/>
                                          </p:val>
                                        </p:tav>
                                        <p:tav tm="100000">
                                          <p:val>
                                            <p:fltVal val="0"/>
                                          </p:val>
                                        </p:tav>
                                      </p:tavLst>
                                    </p:anim>
                                    <p:animEffect transition="in" filter="fade">
                                      <p:cBhvr>
                                        <p:cTn id="27" dur="1000"/>
                                        <p:tgtEl>
                                          <p:spTgt spid="30"/>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1000" fill="hold"/>
                                        <p:tgtEl>
                                          <p:spTgt spid="34"/>
                                        </p:tgtEl>
                                        <p:attrNameLst>
                                          <p:attrName>ppt_w</p:attrName>
                                        </p:attrNameLst>
                                      </p:cBhvr>
                                      <p:tavLst>
                                        <p:tav tm="0">
                                          <p:val>
                                            <p:fltVal val="0"/>
                                          </p:val>
                                        </p:tav>
                                        <p:tav tm="100000">
                                          <p:val>
                                            <p:strVal val="#ppt_w"/>
                                          </p:val>
                                        </p:tav>
                                      </p:tavLst>
                                    </p:anim>
                                    <p:anim calcmode="lin" valueType="num">
                                      <p:cBhvr>
                                        <p:cTn id="37" dur="1000" fill="hold"/>
                                        <p:tgtEl>
                                          <p:spTgt spid="34"/>
                                        </p:tgtEl>
                                        <p:attrNameLst>
                                          <p:attrName>ppt_h</p:attrName>
                                        </p:attrNameLst>
                                      </p:cBhvr>
                                      <p:tavLst>
                                        <p:tav tm="0">
                                          <p:val>
                                            <p:fltVal val="0"/>
                                          </p:val>
                                        </p:tav>
                                        <p:tav tm="100000">
                                          <p:val>
                                            <p:strVal val="#ppt_h"/>
                                          </p:val>
                                        </p:tav>
                                      </p:tavLst>
                                    </p:anim>
                                    <p:anim calcmode="lin" valueType="num">
                                      <p:cBhvr>
                                        <p:cTn id="38" dur="1000" fill="hold"/>
                                        <p:tgtEl>
                                          <p:spTgt spid="34"/>
                                        </p:tgtEl>
                                        <p:attrNameLst>
                                          <p:attrName>style.rotation</p:attrName>
                                        </p:attrNameLst>
                                      </p:cBhvr>
                                      <p:tavLst>
                                        <p:tav tm="0">
                                          <p:val>
                                            <p:fltVal val="90"/>
                                          </p:val>
                                        </p:tav>
                                        <p:tav tm="100000">
                                          <p:val>
                                            <p:fltVal val="0"/>
                                          </p:val>
                                        </p:tav>
                                      </p:tavLst>
                                    </p:anim>
                                    <p:animEffect transition="in" filter="fade">
                                      <p:cBhvr>
                                        <p:cTn id="39" dur="1000"/>
                                        <p:tgtEl>
                                          <p:spTgt spid="34"/>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childTnLst>
                          </p:cTn>
                        </p:par>
                        <p:par>
                          <p:cTn id="46" fill="hold">
                            <p:stCondLst>
                              <p:cond delay="5000"/>
                            </p:stCondLst>
                            <p:childTnLst>
                              <p:par>
                                <p:cTn id="47" presetID="42" presetClass="entr" presetSubtype="0"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42" presetClass="entr" presetSubtype="0" fill="hold" grpId="0" nodeType="afterEffect">
                                  <p:stCondLst>
                                    <p:cond delay="0"/>
                                  </p:stCondLst>
                                  <p:childTnLst>
                                    <p:set>
                                      <p:cBhvr>
                                        <p:cTn id="54" dur="1" fill="hold">
                                          <p:stCondLst>
                                            <p:cond delay="0"/>
                                          </p:stCondLst>
                                        </p:cTn>
                                        <p:tgtEl>
                                          <p:spTgt spid="132"/>
                                        </p:tgtEl>
                                        <p:attrNameLst>
                                          <p:attrName>style.visibility</p:attrName>
                                        </p:attrNameLst>
                                      </p:cBhvr>
                                      <p:to>
                                        <p:strVal val="visible"/>
                                      </p:to>
                                    </p:set>
                                    <p:animEffect transition="in" filter="fade">
                                      <p:cBhvr>
                                        <p:cTn id="55" dur="1000"/>
                                        <p:tgtEl>
                                          <p:spTgt spid="132"/>
                                        </p:tgtEl>
                                      </p:cBhvr>
                                    </p:animEffect>
                                    <p:anim calcmode="lin" valueType="num">
                                      <p:cBhvr>
                                        <p:cTn id="56" dur="1000" fill="hold"/>
                                        <p:tgtEl>
                                          <p:spTgt spid="132"/>
                                        </p:tgtEl>
                                        <p:attrNameLst>
                                          <p:attrName>ppt_x</p:attrName>
                                        </p:attrNameLst>
                                      </p:cBhvr>
                                      <p:tavLst>
                                        <p:tav tm="0">
                                          <p:val>
                                            <p:strVal val="#ppt_x"/>
                                          </p:val>
                                        </p:tav>
                                        <p:tav tm="100000">
                                          <p:val>
                                            <p:strVal val="#ppt_x"/>
                                          </p:val>
                                        </p:tav>
                                      </p:tavLst>
                                    </p:anim>
                                    <p:anim calcmode="lin" valueType="num">
                                      <p:cBhvr>
                                        <p:cTn id="57" dur="1000" fill="hold"/>
                                        <p:tgtEl>
                                          <p:spTgt spid="132"/>
                                        </p:tgtEl>
                                        <p:attrNameLst>
                                          <p:attrName>ppt_y</p:attrName>
                                        </p:attrNameLst>
                                      </p:cBhvr>
                                      <p:tavLst>
                                        <p:tav tm="0">
                                          <p:val>
                                            <p:strVal val="#ppt_y+.1"/>
                                          </p:val>
                                        </p:tav>
                                        <p:tav tm="100000">
                                          <p:val>
                                            <p:strVal val="#ppt_y"/>
                                          </p:val>
                                        </p:tav>
                                      </p:tavLst>
                                    </p:anim>
                                  </p:childTnLst>
                                </p:cTn>
                              </p:par>
                            </p:childTnLst>
                          </p:cTn>
                        </p:par>
                        <p:par>
                          <p:cTn id="58" fill="hold">
                            <p:stCondLst>
                              <p:cond delay="7000"/>
                            </p:stCondLst>
                            <p:childTnLst>
                              <p:par>
                                <p:cTn id="59" presetID="42" presetClass="entr" presetSubtype="0" fill="hold" grpId="0" nodeType="after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fade">
                                      <p:cBhvr>
                                        <p:cTn id="61" dur="1000"/>
                                        <p:tgtEl>
                                          <p:spTgt spid="133"/>
                                        </p:tgtEl>
                                      </p:cBhvr>
                                    </p:animEffect>
                                    <p:anim calcmode="lin" valueType="num">
                                      <p:cBhvr>
                                        <p:cTn id="62" dur="1000" fill="hold"/>
                                        <p:tgtEl>
                                          <p:spTgt spid="133"/>
                                        </p:tgtEl>
                                        <p:attrNameLst>
                                          <p:attrName>ppt_x</p:attrName>
                                        </p:attrNameLst>
                                      </p:cBhvr>
                                      <p:tavLst>
                                        <p:tav tm="0">
                                          <p:val>
                                            <p:strVal val="#ppt_x"/>
                                          </p:val>
                                        </p:tav>
                                        <p:tav tm="100000">
                                          <p:val>
                                            <p:strVal val="#ppt_x"/>
                                          </p:val>
                                        </p:tav>
                                      </p:tavLst>
                                    </p:anim>
                                    <p:anim calcmode="lin" valueType="num">
                                      <p:cBhvr>
                                        <p:cTn id="63" dur="1000" fill="hold"/>
                                        <p:tgtEl>
                                          <p:spTgt spid="133"/>
                                        </p:tgtEl>
                                        <p:attrNameLst>
                                          <p:attrName>ppt_y</p:attrName>
                                        </p:attrNameLst>
                                      </p:cBhvr>
                                      <p:tavLst>
                                        <p:tav tm="0">
                                          <p:val>
                                            <p:strVal val="#ppt_y+.1"/>
                                          </p:val>
                                        </p:tav>
                                        <p:tav tm="100000">
                                          <p:val>
                                            <p:strVal val="#ppt_y"/>
                                          </p:val>
                                        </p:tav>
                                      </p:tavLst>
                                    </p:anim>
                                  </p:childTnLst>
                                </p:cTn>
                              </p:par>
                            </p:childTnLst>
                          </p:cTn>
                        </p:par>
                        <p:par>
                          <p:cTn id="64" fill="hold">
                            <p:stCondLst>
                              <p:cond delay="8000"/>
                            </p:stCondLst>
                            <p:childTnLst>
                              <p:par>
                                <p:cTn id="65" presetID="42"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9000"/>
                            </p:stCondLst>
                            <p:childTnLst>
                              <p:par>
                                <p:cTn id="71" presetID="42"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anim calcmode="lin" valueType="num">
                                      <p:cBhvr>
                                        <p:cTn id="74" dur="1000" fill="hold"/>
                                        <p:tgtEl>
                                          <p:spTgt spid="23"/>
                                        </p:tgtEl>
                                        <p:attrNameLst>
                                          <p:attrName>ppt_x</p:attrName>
                                        </p:attrNameLst>
                                      </p:cBhvr>
                                      <p:tavLst>
                                        <p:tav tm="0">
                                          <p:val>
                                            <p:strVal val="#ppt_x"/>
                                          </p:val>
                                        </p:tav>
                                        <p:tav tm="100000">
                                          <p:val>
                                            <p:strVal val="#ppt_x"/>
                                          </p:val>
                                        </p:tav>
                                      </p:tavLst>
                                    </p:anim>
                                    <p:anim calcmode="lin" valueType="num">
                                      <p:cBhvr>
                                        <p:cTn id="7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33" grpId="0"/>
      <p:bldP spid="22" grpId="0"/>
      <p:bldP spid="23" grpId="0"/>
      <p:bldP spid="9" grpId="0" animBg="1"/>
      <p:bldP spid="34"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5"/>
                </p:custDataLst>
              </p:nvPr>
            </p:nvPicPr>
            <p:blipFill>
              <a:blip r:embed="rId9"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6"/>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7"/>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中国共产党第七次全国代表大会</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777003" y="2404381"/>
            <a:ext cx="4763495"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出席代表</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1804463" y="2981621"/>
            <a:ext cx="6196537" cy="407291"/>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正式代表</a:t>
            </a:r>
            <a:r>
              <a:rPr lang="en-US" altLang="zh-CN" sz="2000" dirty="0">
                <a:solidFill>
                  <a:schemeClr val="tx1">
                    <a:lumMod val="65000"/>
                    <a:lumOff val="35000"/>
                  </a:schemeClr>
                </a:solidFill>
                <a:cs typeface="+mn-ea"/>
                <a:sym typeface="+mn-lt"/>
              </a:rPr>
              <a:t>547</a:t>
            </a:r>
            <a:r>
              <a:rPr lang="zh-CN" altLang="en-US" sz="2000" dirty="0">
                <a:solidFill>
                  <a:schemeClr val="tx1">
                    <a:lumMod val="65000"/>
                    <a:lumOff val="35000"/>
                  </a:schemeClr>
                </a:solidFill>
                <a:cs typeface="+mn-ea"/>
                <a:sym typeface="+mn-lt"/>
              </a:rPr>
              <a:t>人</a:t>
            </a:r>
            <a:r>
              <a:rPr lang="zh-CN" altLang="en-US" sz="1600" dirty="0">
                <a:solidFill>
                  <a:schemeClr val="tx1">
                    <a:lumMod val="65000"/>
                    <a:lumOff val="35000"/>
                  </a:schemeClr>
                </a:solidFill>
                <a:cs typeface="+mn-ea"/>
                <a:sym typeface="+mn-lt"/>
              </a:rPr>
              <a:t>，候补代表</a:t>
            </a:r>
            <a:r>
              <a:rPr lang="en-US" altLang="zh-CN" sz="2000" dirty="0">
                <a:solidFill>
                  <a:schemeClr val="tx1">
                    <a:lumMod val="65000"/>
                    <a:lumOff val="35000"/>
                  </a:schemeClr>
                </a:solidFill>
                <a:cs typeface="+mn-ea"/>
                <a:sym typeface="+mn-lt"/>
              </a:rPr>
              <a:t>208</a:t>
            </a:r>
            <a:r>
              <a:rPr lang="zh-CN" altLang="en-US" sz="2000" dirty="0">
                <a:solidFill>
                  <a:schemeClr val="tx1">
                    <a:lumMod val="65000"/>
                    <a:lumOff val="35000"/>
                  </a:schemeClr>
                </a:solidFill>
                <a:cs typeface="+mn-ea"/>
                <a:sym typeface="+mn-lt"/>
              </a:rPr>
              <a:t>人</a:t>
            </a:r>
            <a:r>
              <a:rPr lang="zh-CN" altLang="en-US" sz="1600" dirty="0">
                <a:solidFill>
                  <a:schemeClr val="tx1">
                    <a:lumMod val="65000"/>
                    <a:lumOff val="35000"/>
                  </a:schemeClr>
                </a:solidFill>
                <a:cs typeface="+mn-ea"/>
                <a:sym typeface="+mn-lt"/>
              </a:rPr>
              <a:t>，代表全国</a:t>
            </a:r>
            <a:r>
              <a:rPr lang="en-US" altLang="zh-CN" sz="2000" dirty="0">
                <a:solidFill>
                  <a:schemeClr val="tx1">
                    <a:lumMod val="65000"/>
                    <a:lumOff val="35000"/>
                  </a:schemeClr>
                </a:solidFill>
                <a:cs typeface="+mn-ea"/>
                <a:sym typeface="+mn-lt"/>
              </a:rPr>
              <a:t>121</a:t>
            </a:r>
            <a:r>
              <a:rPr lang="zh-CN" altLang="en-US" sz="2000" dirty="0">
                <a:solidFill>
                  <a:schemeClr val="tx1">
                    <a:lumMod val="65000"/>
                    <a:lumOff val="35000"/>
                  </a:schemeClr>
                </a:solidFill>
                <a:cs typeface="+mn-ea"/>
                <a:sym typeface="+mn-lt"/>
              </a:rPr>
              <a:t>万名党员。</a:t>
            </a:r>
          </a:p>
        </p:txBody>
      </p:sp>
      <p:sp>
        <p:nvSpPr>
          <p:cNvPr id="22" name="矩形 21">
            <a:extLst>
              <a:ext uri="{FF2B5EF4-FFF2-40B4-BE49-F238E27FC236}">
                <a16:creationId xmlns="" xmlns:a16="http://schemas.microsoft.com/office/drawing/2014/main" id="{2FFB446C-E6AC-46B5-8B26-79FCE6E86351}"/>
              </a:ext>
            </a:extLst>
          </p:cNvPr>
          <p:cNvSpPr/>
          <p:nvPr>
            <p:custDataLst>
              <p:tags r:id="rId3"/>
            </p:custDataLst>
          </p:nvPr>
        </p:nvSpPr>
        <p:spPr>
          <a:xfrm>
            <a:off x="1777003" y="3605338"/>
            <a:ext cx="32267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主要内容</a:t>
            </a:r>
          </a:p>
        </p:txBody>
      </p:sp>
      <p:sp>
        <p:nvSpPr>
          <p:cNvPr id="23" name="矩形 22">
            <a:extLst>
              <a:ext uri="{FF2B5EF4-FFF2-40B4-BE49-F238E27FC236}">
                <a16:creationId xmlns="" xmlns:a16="http://schemas.microsoft.com/office/drawing/2014/main" id="{BB192A21-5D1D-4B43-8FF7-266633F7D062}"/>
              </a:ext>
            </a:extLst>
          </p:cNvPr>
          <p:cNvSpPr/>
          <p:nvPr>
            <p:custDataLst>
              <p:tags r:id="rId4"/>
            </p:custDataLst>
          </p:nvPr>
        </p:nvSpPr>
        <p:spPr>
          <a:xfrm>
            <a:off x="1804463" y="4055577"/>
            <a:ext cx="9498537" cy="1846659"/>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大会确立毛泽东思想为全党的指导思想，这是七大做出的历史性贡献。这次大会为抗日战争和夺取新民主主义革命在全国的胜利奠定了基础。大会通过的</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中国共产党章程</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是我党独立自主制定的第一部党章。首次增加了党的总纲部分，确立了“中国共产党代表中国人民和中国民族的利益”；指出了党的现阶段和最终目的，指明了正确的政治路线，确定了毛泽东思想为全党的指导思想；强调了党的群众路线，完善了党的民主集中制的原则；首次以条文形式明确规定了党员的义务和权力。</a:t>
            </a:r>
          </a:p>
        </p:txBody>
      </p:sp>
      <p:grpSp>
        <p:nvGrpSpPr>
          <p:cNvPr id="21" name="组合 20">
            <a:extLst>
              <a:ext uri="{FF2B5EF4-FFF2-40B4-BE49-F238E27FC236}">
                <a16:creationId xmlns="" xmlns:a16="http://schemas.microsoft.com/office/drawing/2014/main" id="{A18C007B-BF77-4355-8144-ACAF5ABF5528}"/>
              </a:ext>
            </a:extLst>
          </p:cNvPr>
          <p:cNvGrpSpPr/>
          <p:nvPr/>
        </p:nvGrpSpPr>
        <p:grpSpPr>
          <a:xfrm>
            <a:off x="1193800" y="2184400"/>
            <a:ext cx="165100" cy="3556000"/>
            <a:chOff x="1193800" y="2463800"/>
            <a:chExt cx="165100" cy="3556000"/>
          </a:xfrm>
        </p:grpSpPr>
        <p:cxnSp>
          <p:nvCxnSpPr>
            <p:cNvPr id="13" name="直接连接符 12">
              <a:extLst>
                <a:ext uri="{FF2B5EF4-FFF2-40B4-BE49-F238E27FC236}">
                  <a16:creationId xmlns="" xmlns:a16="http://schemas.microsoft.com/office/drawing/2014/main" id="{E6F740B8-4F14-4AF0-BDFB-B46A1E195D54}"/>
                </a:ext>
              </a:extLst>
            </p:cNvPr>
            <p:cNvCxnSpPr>
              <a:cxnSpLocks/>
            </p:cNvCxnSpPr>
            <p:nvPr/>
          </p:nvCxnSpPr>
          <p:spPr>
            <a:xfrm>
              <a:off x="1276350" y="2463800"/>
              <a:ext cx="0" cy="355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 xmlns:a16="http://schemas.microsoft.com/office/drawing/2014/main" id="{404F5449-10C2-4626-8FED-B262EFC20B82}"/>
                </a:ext>
              </a:extLst>
            </p:cNvPr>
            <p:cNvGrpSpPr/>
            <p:nvPr/>
          </p:nvGrpSpPr>
          <p:grpSpPr>
            <a:xfrm>
              <a:off x="1193800" y="2984500"/>
              <a:ext cx="165100" cy="1993900"/>
              <a:chOff x="1193800" y="2984500"/>
              <a:chExt cx="165100" cy="1993900"/>
            </a:xfrm>
          </p:grpSpPr>
          <p:sp>
            <p:nvSpPr>
              <p:cNvPr id="18" name="椭圆 17">
                <a:extLst>
                  <a:ext uri="{FF2B5EF4-FFF2-40B4-BE49-F238E27FC236}">
                    <a16:creationId xmlns="" xmlns:a16="http://schemas.microsoft.com/office/drawing/2014/main" id="{089AB6A4-784B-4A3D-B137-FEA6A8AB9FFA}"/>
                  </a:ext>
                </a:extLst>
              </p:cNvPr>
              <p:cNvSpPr/>
              <p:nvPr/>
            </p:nvSpPr>
            <p:spPr>
              <a:xfrm>
                <a:off x="1193800" y="29845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9" name="椭圆 28">
                <a:extLst>
                  <a:ext uri="{FF2B5EF4-FFF2-40B4-BE49-F238E27FC236}">
                    <a16:creationId xmlns="" xmlns:a16="http://schemas.microsoft.com/office/drawing/2014/main" id="{15285303-D694-4279-BBA7-39FDC8F8EA2E}"/>
                  </a:ext>
                </a:extLst>
              </p:cNvPr>
              <p:cNvSpPr/>
              <p:nvPr/>
            </p:nvSpPr>
            <p:spPr>
              <a:xfrm>
                <a:off x="1193800" y="4813300"/>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grpSp>
      <p:pic>
        <p:nvPicPr>
          <p:cNvPr id="16" name="图片 15">
            <a:extLst>
              <a:ext uri="{FF2B5EF4-FFF2-40B4-BE49-F238E27FC236}">
                <a16:creationId xmlns="" xmlns:a16="http://schemas.microsoft.com/office/drawing/2014/main" id="{A5EE7BCC-5CFB-48FE-B096-264E78E14A3C}"/>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03883" y="2188363"/>
            <a:ext cx="3522918" cy="1569258"/>
          </a:xfrm>
          <a:prstGeom prst="rect">
            <a:avLst/>
          </a:prstGeom>
        </p:spPr>
      </p:pic>
    </p:spTree>
    <p:extLst>
      <p:ext uri="{BB962C8B-B14F-4D97-AF65-F5344CB8AC3E}">
        <p14:creationId xmlns:p14="http://schemas.microsoft.com/office/powerpoint/2010/main" val="78265703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inVertical)">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53" presetClass="entr" presetSubtype="16" fill="hold" grpId="0" nodeType="after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p:cTn id="30" dur="500" fill="hold"/>
                                        <p:tgtEl>
                                          <p:spTgt spid="132"/>
                                        </p:tgtEl>
                                        <p:attrNameLst>
                                          <p:attrName>ppt_w</p:attrName>
                                        </p:attrNameLst>
                                      </p:cBhvr>
                                      <p:tavLst>
                                        <p:tav tm="0">
                                          <p:val>
                                            <p:fltVal val="0"/>
                                          </p:val>
                                        </p:tav>
                                        <p:tav tm="100000">
                                          <p:val>
                                            <p:strVal val="#ppt_w"/>
                                          </p:val>
                                        </p:tav>
                                      </p:tavLst>
                                    </p:anim>
                                    <p:anim calcmode="lin" valueType="num">
                                      <p:cBhvr>
                                        <p:cTn id="31" dur="500" fill="hold"/>
                                        <p:tgtEl>
                                          <p:spTgt spid="132"/>
                                        </p:tgtEl>
                                        <p:attrNameLst>
                                          <p:attrName>ppt_h</p:attrName>
                                        </p:attrNameLst>
                                      </p:cBhvr>
                                      <p:tavLst>
                                        <p:tav tm="0">
                                          <p:val>
                                            <p:fltVal val="0"/>
                                          </p:val>
                                        </p:tav>
                                        <p:tav tm="100000">
                                          <p:val>
                                            <p:strVal val="#ppt_h"/>
                                          </p:val>
                                        </p:tav>
                                      </p:tavLst>
                                    </p:anim>
                                    <p:animEffect transition="in" filter="fade">
                                      <p:cBhvr>
                                        <p:cTn id="32" dur="500"/>
                                        <p:tgtEl>
                                          <p:spTgt spid="132"/>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33"/>
                                        </p:tgtEl>
                                        <p:attrNameLst>
                                          <p:attrName>style.visibility</p:attrName>
                                        </p:attrNameLst>
                                      </p:cBhvr>
                                      <p:to>
                                        <p:strVal val="visible"/>
                                      </p:to>
                                    </p:set>
                                    <p:anim calcmode="lin" valueType="num">
                                      <p:cBhvr>
                                        <p:cTn id="36" dur="500" fill="hold"/>
                                        <p:tgtEl>
                                          <p:spTgt spid="133"/>
                                        </p:tgtEl>
                                        <p:attrNameLst>
                                          <p:attrName>ppt_w</p:attrName>
                                        </p:attrNameLst>
                                      </p:cBhvr>
                                      <p:tavLst>
                                        <p:tav tm="0">
                                          <p:val>
                                            <p:fltVal val="0"/>
                                          </p:val>
                                        </p:tav>
                                        <p:tav tm="100000">
                                          <p:val>
                                            <p:strVal val="#ppt_w"/>
                                          </p:val>
                                        </p:tav>
                                      </p:tavLst>
                                    </p:anim>
                                    <p:anim calcmode="lin" valueType="num">
                                      <p:cBhvr>
                                        <p:cTn id="37" dur="500" fill="hold"/>
                                        <p:tgtEl>
                                          <p:spTgt spid="133"/>
                                        </p:tgtEl>
                                        <p:attrNameLst>
                                          <p:attrName>ppt_h</p:attrName>
                                        </p:attrNameLst>
                                      </p:cBhvr>
                                      <p:tavLst>
                                        <p:tav tm="0">
                                          <p:val>
                                            <p:fltVal val="0"/>
                                          </p:val>
                                        </p:tav>
                                        <p:tav tm="100000">
                                          <p:val>
                                            <p:strVal val="#ppt_h"/>
                                          </p:val>
                                        </p:tav>
                                      </p:tavLst>
                                    </p:anim>
                                    <p:animEffect transition="in" filter="fade">
                                      <p:cBhvr>
                                        <p:cTn id="38" dur="500"/>
                                        <p:tgtEl>
                                          <p:spTgt spid="133"/>
                                        </p:tgtEl>
                                      </p:cBhvr>
                                    </p:animEffect>
                                  </p:childTnLst>
                                </p:cTn>
                              </p:par>
                            </p:childTnLst>
                          </p:cTn>
                        </p:par>
                        <p:par>
                          <p:cTn id="39" fill="hold">
                            <p:stCondLst>
                              <p:cond delay="2000"/>
                            </p:stCondLst>
                            <p:childTnLst>
                              <p:par>
                                <p:cTn id="40" presetID="53" presetClass="entr" presetSubtype="16"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par>
                          <p:cTn id="45" fill="hold">
                            <p:stCondLst>
                              <p:cond delay="2500"/>
                            </p:stCondLst>
                            <p:childTnLst>
                              <p:par>
                                <p:cTn id="46" presetID="53" presetClass="entr" presetSubtype="16"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animEffect transition="in" filter="fade">
                                      <p:cBhvr>
                                        <p:cTn id="50" dur="500"/>
                                        <p:tgtEl>
                                          <p:spTgt spid="23"/>
                                        </p:tgtEl>
                                      </p:cBhvr>
                                    </p:animEffect>
                                  </p:childTnLst>
                                </p:cTn>
                              </p:par>
                            </p:childTnLst>
                          </p:cTn>
                        </p:par>
                        <p:par>
                          <p:cTn id="51" fill="hold">
                            <p:stCondLst>
                              <p:cond delay="3000"/>
                            </p:stCondLst>
                            <p:childTnLst>
                              <p:par>
                                <p:cTn id="52" presetID="53" presetClass="entr" presetSubtype="16"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133" grpId="0"/>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中国共产党在解放战争时期的革命历史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383303" y="2322938"/>
            <a:ext cx="4763495"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求和平</a:t>
            </a:r>
            <a:r>
              <a:rPr lang="en-US" altLang="zh-CN" sz="2000" dirty="0">
                <a:solidFill>
                  <a:schemeClr val="tx1">
                    <a:lumMod val="65000"/>
                    <a:lumOff val="35000"/>
                  </a:schemeClr>
                </a:solidFill>
                <a:cs typeface="+mn-ea"/>
                <a:sym typeface="+mn-lt"/>
              </a:rPr>
              <a:t>,</a:t>
            </a:r>
            <a:r>
              <a:rPr lang="zh-CN" altLang="en-US" sz="2000" dirty="0">
                <a:solidFill>
                  <a:schemeClr val="tx1">
                    <a:lumMod val="65000"/>
                    <a:lumOff val="35000"/>
                  </a:schemeClr>
                </a:solidFill>
                <a:cs typeface="+mn-ea"/>
                <a:sym typeface="+mn-lt"/>
              </a:rPr>
              <a:t>进行重庆谈判</a:t>
            </a:r>
          </a:p>
        </p:txBody>
      </p:sp>
      <p:sp>
        <p:nvSpPr>
          <p:cNvPr id="23" name="矩形 22">
            <a:extLst>
              <a:ext uri="{FF2B5EF4-FFF2-40B4-BE49-F238E27FC236}">
                <a16:creationId xmlns="" xmlns:a16="http://schemas.microsoft.com/office/drawing/2014/main" id="{BB192A21-5D1D-4B43-8FF7-266633F7D062}"/>
              </a:ext>
            </a:extLst>
          </p:cNvPr>
          <p:cNvSpPr/>
          <p:nvPr>
            <p:custDataLst>
              <p:tags r:id="rId2"/>
            </p:custDataLst>
          </p:nvPr>
        </p:nvSpPr>
        <p:spPr>
          <a:xfrm>
            <a:off x="1410763" y="2899877"/>
            <a:ext cx="7453837" cy="3003899"/>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1945</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14</a:t>
            </a:r>
            <a:r>
              <a:rPr lang="zh-CN" altLang="en-US" sz="1600" dirty="0">
                <a:solidFill>
                  <a:schemeClr val="tx1">
                    <a:lumMod val="65000"/>
                    <a:lumOff val="35000"/>
                  </a:schemeClr>
                </a:solidFill>
                <a:cs typeface="+mn-ea"/>
                <a:sym typeface="+mn-lt"/>
              </a:rPr>
              <a:t>日、</a:t>
            </a:r>
            <a:r>
              <a:rPr lang="en-US" altLang="zh-CN" sz="1600" dirty="0">
                <a:solidFill>
                  <a:schemeClr val="tx1">
                    <a:lumMod val="65000"/>
                    <a:lumOff val="35000"/>
                  </a:schemeClr>
                </a:solidFill>
                <a:cs typeface="+mn-ea"/>
                <a:sym typeface="+mn-lt"/>
              </a:rPr>
              <a:t>20</a:t>
            </a:r>
            <a:r>
              <a:rPr lang="zh-CN" altLang="en-US" sz="1600" dirty="0">
                <a:solidFill>
                  <a:schemeClr val="tx1">
                    <a:lumMod val="65000"/>
                    <a:lumOff val="35000"/>
                  </a:schemeClr>
                </a:solidFill>
                <a:cs typeface="+mn-ea"/>
                <a:sym typeface="+mn-lt"/>
              </a:rPr>
              <a:t>日、</a:t>
            </a:r>
            <a:r>
              <a:rPr lang="en-US" altLang="zh-CN" sz="1600" dirty="0">
                <a:solidFill>
                  <a:schemeClr val="tx1">
                    <a:lumMod val="65000"/>
                    <a:lumOff val="35000"/>
                  </a:schemeClr>
                </a:solidFill>
                <a:cs typeface="+mn-ea"/>
                <a:sym typeface="+mn-lt"/>
              </a:rPr>
              <a:t>23</a:t>
            </a:r>
            <a:r>
              <a:rPr lang="zh-CN" altLang="en-US" sz="1600" dirty="0">
                <a:solidFill>
                  <a:schemeClr val="tx1">
                    <a:lumMod val="65000"/>
                    <a:lumOff val="35000"/>
                  </a:schemeClr>
                </a:solidFill>
                <a:cs typeface="+mn-ea"/>
                <a:sym typeface="+mn-lt"/>
              </a:rPr>
              <a:t>日，蒋介石三次电邀毛泽东到重庆进行和平谈判。为了尽一切可能争取和平，揭露美国和蒋介石的阴谋，团结教育人民</a:t>
            </a:r>
            <a:endParaRPr lang="en-US" altLang="zh-CN" sz="1600" dirty="0">
              <a:solidFill>
                <a:schemeClr val="tx1">
                  <a:lumMod val="65000"/>
                  <a:lumOff val="35000"/>
                </a:schemeClr>
              </a:solidFill>
              <a:cs typeface="+mn-ea"/>
              <a:sym typeface="+mn-lt"/>
            </a:endParaRPr>
          </a:p>
          <a:p>
            <a:pPr marR="0" lvl="0" algn="just" defTabSz="1216660" rtl="0" eaLnBrk="1" fontAlgn="auto" latinLnBrk="0" hangingPunct="1">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28</a:t>
            </a:r>
            <a:r>
              <a:rPr lang="zh-CN" altLang="en-US" sz="1600" dirty="0">
                <a:solidFill>
                  <a:schemeClr val="tx1">
                    <a:lumMod val="65000"/>
                    <a:lumOff val="35000"/>
                  </a:schemeClr>
                </a:solidFill>
                <a:cs typeface="+mn-ea"/>
                <a:sym typeface="+mn-lt"/>
              </a:rPr>
              <a:t>日，毛泽东、周恩来、王若飞等组成的中共代表团在国民党代表张治中和美国驻华大使赫尔利的陪同下，乘专机抵达重庆，与国民党进行和平谈判。经过</a:t>
            </a:r>
            <a:r>
              <a:rPr lang="en-US" altLang="zh-CN" sz="1600" dirty="0">
                <a:solidFill>
                  <a:schemeClr val="tx1">
                    <a:lumMod val="65000"/>
                    <a:lumOff val="35000"/>
                  </a:schemeClr>
                </a:solidFill>
                <a:cs typeface="+mn-ea"/>
                <a:sym typeface="+mn-lt"/>
              </a:rPr>
              <a:t>43</a:t>
            </a:r>
            <a:r>
              <a:rPr lang="zh-CN" altLang="en-US" sz="1600" dirty="0">
                <a:solidFill>
                  <a:schemeClr val="tx1">
                    <a:lumMod val="65000"/>
                    <a:lumOff val="35000"/>
                  </a:schemeClr>
                </a:solidFill>
                <a:cs typeface="+mn-ea"/>
                <a:sym typeface="+mn-lt"/>
              </a:rPr>
              <a:t>天的谈判，国共双方代表签署了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政府与中共代表会谈纪要</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，即</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双十协定</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。这次谈判揭露了国民党蒋介石假和平的阴谋，表达了中国共产党真和平的决心，从而使国民党在政治上陷入被动，共产党争取到了政治主动权。这次谈判还有力推动了国统区的民主运动。</a:t>
            </a:r>
          </a:p>
        </p:txBody>
      </p:sp>
      <p:sp>
        <p:nvSpPr>
          <p:cNvPr id="18" name="椭圆 17">
            <a:extLst>
              <a:ext uri="{FF2B5EF4-FFF2-40B4-BE49-F238E27FC236}">
                <a16:creationId xmlns="" xmlns:a16="http://schemas.microsoft.com/office/drawing/2014/main" id="{089AB6A4-784B-4A3D-B137-FEA6A8AB9FFA}"/>
              </a:ext>
            </a:extLst>
          </p:cNvPr>
          <p:cNvSpPr/>
          <p:nvPr/>
        </p:nvSpPr>
        <p:spPr>
          <a:xfrm>
            <a:off x="698500" y="2288040"/>
            <a:ext cx="482600" cy="4826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a:t>
            </a:r>
            <a:endParaRPr lang="zh-CN" altLang="en-US" sz="2400" dirty="0">
              <a:solidFill>
                <a:schemeClr val="bg1"/>
              </a:solidFill>
              <a:cs typeface="+mn-ea"/>
              <a:sym typeface="+mn-lt"/>
            </a:endParaRPr>
          </a:p>
        </p:txBody>
      </p:sp>
      <p:grpSp>
        <p:nvGrpSpPr>
          <p:cNvPr id="17" name="组合 16">
            <a:extLst>
              <a:ext uri="{FF2B5EF4-FFF2-40B4-BE49-F238E27FC236}">
                <a16:creationId xmlns="" xmlns:a16="http://schemas.microsoft.com/office/drawing/2014/main" id="{E76267D3-C9FF-44D7-A1AC-F0C218B50604}"/>
              </a:ext>
            </a:extLst>
          </p:cNvPr>
          <p:cNvGrpSpPr/>
          <p:nvPr/>
        </p:nvGrpSpPr>
        <p:grpSpPr>
          <a:xfrm>
            <a:off x="8905161" y="2786196"/>
            <a:ext cx="2858393" cy="3043104"/>
            <a:chOff x="8905161" y="2786196"/>
            <a:chExt cx="2858393" cy="3043104"/>
          </a:xfrm>
        </p:grpSpPr>
        <p:sp>
          <p:nvSpPr>
            <p:cNvPr id="30" name="文本框 8">
              <a:extLst>
                <a:ext uri="{FF2B5EF4-FFF2-40B4-BE49-F238E27FC236}">
                  <a16:creationId xmlns="" xmlns:a16="http://schemas.microsoft.com/office/drawing/2014/main" id="{3FD1B009-791C-45B5-8D13-253D25D22C16}"/>
                </a:ext>
              </a:extLst>
            </p:cNvPr>
            <p:cNvSpPr txBox="1"/>
            <p:nvPr/>
          </p:nvSpPr>
          <p:spPr>
            <a:xfrm>
              <a:off x="9896652" y="2786196"/>
              <a:ext cx="1231011" cy="1201604"/>
            </a:xfrm>
            <a:prstGeom prst="rect">
              <a:avLst/>
            </a:prstGeom>
            <a:noFill/>
          </p:spPr>
          <p:txBody>
            <a:bodyPr vert="eaVert" wrap="square" lIns="121873" tIns="60936" rIns="121873" bIns="60936">
              <a:spAutoFit/>
            </a:bodyPr>
            <a:lstStyle/>
            <a:p>
              <a:pPr lvl="0" algn="ctr">
                <a:defRPr/>
              </a:pPr>
              <a:r>
                <a:rPr lang="zh-CN" altLang="en-US" sz="3200" kern="0" dirty="0">
                  <a:gradFill>
                    <a:gsLst>
                      <a:gs pos="17000">
                        <a:srgbClr val="E5090D"/>
                      </a:gs>
                      <a:gs pos="72000">
                        <a:srgbClr val="C00000"/>
                      </a:gs>
                    </a:gsLst>
                    <a:lin ang="2700000" scaled="0"/>
                  </a:gradFill>
                  <a:effectLst/>
                  <a:cs typeface="+mn-ea"/>
                  <a:sym typeface="+mn-lt"/>
                </a:rPr>
                <a:t>重庆谈判</a:t>
              </a:r>
            </a:p>
          </p:txBody>
        </p:sp>
        <p:pic>
          <p:nvPicPr>
            <p:cNvPr id="12" name="图片 11">
              <a:extLst>
                <a:ext uri="{FF2B5EF4-FFF2-40B4-BE49-F238E27FC236}">
                  <a16:creationId xmlns="" xmlns:a16="http://schemas.microsoft.com/office/drawing/2014/main" id="{C46C0934-FD8B-4C10-B7FF-6C43B93B075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905161" y="3797300"/>
              <a:ext cx="2858393" cy="2032000"/>
            </a:xfrm>
            <a:prstGeom prst="rect">
              <a:avLst/>
            </a:prstGeom>
          </p:spPr>
        </p:pic>
      </p:grpSp>
    </p:spTree>
    <p:extLst>
      <p:ext uri="{BB962C8B-B14F-4D97-AF65-F5344CB8AC3E}">
        <p14:creationId xmlns:p14="http://schemas.microsoft.com/office/powerpoint/2010/main" val="98688501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1000"/>
                            </p:stCondLst>
                            <p:childTnLst>
                              <p:par>
                                <p:cTn id="31" presetID="42" presetClass="entr" presetSubtype="0" fill="hold" grpId="0" nodeType="afterEffect">
                                  <p:stCondLst>
                                    <p:cond delay="0"/>
                                  </p:stCondLst>
                                  <p:childTnLst>
                                    <p:set>
                                      <p:cBhvr>
                                        <p:cTn id="32" dur="1" fill="hold">
                                          <p:stCondLst>
                                            <p:cond delay="0"/>
                                          </p:stCondLst>
                                        </p:cTn>
                                        <p:tgtEl>
                                          <p:spTgt spid="132"/>
                                        </p:tgtEl>
                                        <p:attrNameLst>
                                          <p:attrName>style.visibility</p:attrName>
                                        </p:attrNameLst>
                                      </p:cBhvr>
                                      <p:to>
                                        <p:strVal val="visible"/>
                                      </p:to>
                                    </p:set>
                                    <p:animEffect transition="in" filter="fade">
                                      <p:cBhvr>
                                        <p:cTn id="33" dur="1000"/>
                                        <p:tgtEl>
                                          <p:spTgt spid="132"/>
                                        </p:tgtEl>
                                      </p:cBhvr>
                                    </p:animEffect>
                                    <p:anim calcmode="lin" valueType="num">
                                      <p:cBhvr>
                                        <p:cTn id="34" dur="1000" fill="hold"/>
                                        <p:tgtEl>
                                          <p:spTgt spid="132"/>
                                        </p:tgtEl>
                                        <p:attrNameLst>
                                          <p:attrName>ppt_x</p:attrName>
                                        </p:attrNameLst>
                                      </p:cBhvr>
                                      <p:tavLst>
                                        <p:tav tm="0">
                                          <p:val>
                                            <p:strVal val="#ppt_x"/>
                                          </p:val>
                                        </p:tav>
                                        <p:tav tm="100000">
                                          <p:val>
                                            <p:strVal val="#ppt_x"/>
                                          </p:val>
                                        </p:tav>
                                      </p:tavLst>
                                    </p:anim>
                                    <p:anim calcmode="lin" valueType="num">
                                      <p:cBhvr>
                                        <p:cTn id="35" dur="1000" fill="hold"/>
                                        <p:tgtEl>
                                          <p:spTgt spid="132"/>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23"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中国共产党在解放战争时期的革命历史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383303" y="2322938"/>
            <a:ext cx="4763495"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组织解放军进行了三大战役</a:t>
            </a:r>
          </a:p>
        </p:txBody>
      </p:sp>
      <p:sp>
        <p:nvSpPr>
          <p:cNvPr id="23" name="矩形 22">
            <a:extLst>
              <a:ext uri="{FF2B5EF4-FFF2-40B4-BE49-F238E27FC236}">
                <a16:creationId xmlns="" xmlns:a16="http://schemas.microsoft.com/office/drawing/2014/main" id="{BB192A21-5D1D-4B43-8FF7-266633F7D062}"/>
              </a:ext>
            </a:extLst>
          </p:cNvPr>
          <p:cNvSpPr/>
          <p:nvPr>
            <p:custDataLst>
              <p:tags r:id="rId2"/>
            </p:custDataLst>
          </p:nvPr>
        </p:nvSpPr>
        <p:spPr>
          <a:xfrm>
            <a:off x="3798798" y="3222050"/>
            <a:ext cx="5332502" cy="2585323"/>
          </a:xfrm>
          <a:prstGeom prst="rect">
            <a:avLst/>
          </a:prstGeom>
          <a:noFill/>
        </p:spPr>
        <p:txBody>
          <a:bodyPr wrap="square" lIns="0" tIns="0" rIns="0" bIns="0" rtlCol="0" anchor="t" anchorCtr="0">
            <a:spAutoFit/>
          </a:bodyPr>
          <a:lstStyle/>
          <a:p>
            <a:pPr marR="0" lvl="0" algn="just" defTabSz="1216660" rtl="0" eaLnBrk="1" fontAlgn="auto" latinLnBrk="0" hangingPunct="1">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解放战争进入第三年，敌我双方的力量对比发生显著变化，全国的政治和军事形势对我军都十分有利，党中央、毛泽东决定从东北战场开始同国民党军队展开战略决战。辽沈战役。淮海战役。平津战役。这三次大的战略决战结束后，蒋介石国民党集团赖以维护其反动统治的主要精锐部队基本消灭殆尽，国民党反动集团从此陷入土崩瓦解之中，中国革命已处于胜利的前夜。</a:t>
            </a:r>
          </a:p>
        </p:txBody>
      </p:sp>
      <p:sp>
        <p:nvSpPr>
          <p:cNvPr id="18" name="椭圆 17">
            <a:extLst>
              <a:ext uri="{FF2B5EF4-FFF2-40B4-BE49-F238E27FC236}">
                <a16:creationId xmlns="" xmlns:a16="http://schemas.microsoft.com/office/drawing/2014/main" id="{089AB6A4-784B-4A3D-B137-FEA6A8AB9FFA}"/>
              </a:ext>
            </a:extLst>
          </p:cNvPr>
          <p:cNvSpPr/>
          <p:nvPr/>
        </p:nvSpPr>
        <p:spPr>
          <a:xfrm>
            <a:off x="698500" y="2288040"/>
            <a:ext cx="482600" cy="4826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2</a:t>
            </a:r>
            <a:endParaRPr lang="zh-CN" altLang="en-US" sz="2400" dirty="0">
              <a:solidFill>
                <a:schemeClr val="bg1"/>
              </a:solidFill>
              <a:cs typeface="+mn-ea"/>
              <a:sym typeface="+mn-lt"/>
            </a:endParaRPr>
          </a:p>
        </p:txBody>
      </p:sp>
      <p:grpSp>
        <p:nvGrpSpPr>
          <p:cNvPr id="21" name="组合 20">
            <a:extLst>
              <a:ext uri="{FF2B5EF4-FFF2-40B4-BE49-F238E27FC236}">
                <a16:creationId xmlns="" xmlns:a16="http://schemas.microsoft.com/office/drawing/2014/main" id="{E6ECEAD2-67F0-403B-B8BC-D24F461F96F2}"/>
              </a:ext>
            </a:extLst>
          </p:cNvPr>
          <p:cNvGrpSpPr/>
          <p:nvPr/>
        </p:nvGrpSpPr>
        <p:grpSpPr>
          <a:xfrm>
            <a:off x="1346200" y="3251200"/>
            <a:ext cx="2086711" cy="584199"/>
            <a:chOff x="1346200" y="3251200"/>
            <a:chExt cx="2086711" cy="584199"/>
          </a:xfrm>
        </p:grpSpPr>
        <p:sp>
          <p:nvSpPr>
            <p:cNvPr id="9" name="矩形: 圆角 8">
              <a:extLst>
                <a:ext uri="{FF2B5EF4-FFF2-40B4-BE49-F238E27FC236}">
                  <a16:creationId xmlns="" xmlns:a16="http://schemas.microsoft.com/office/drawing/2014/main" id="{E4CAE2EA-FBA2-401A-9468-665DC396EC18}"/>
                </a:ext>
              </a:extLst>
            </p:cNvPr>
            <p:cNvSpPr/>
            <p:nvPr/>
          </p:nvSpPr>
          <p:spPr>
            <a:xfrm>
              <a:off x="1346200" y="3251200"/>
              <a:ext cx="1778000" cy="584199"/>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cs typeface="+mn-ea"/>
                  <a:sym typeface="+mn-lt"/>
                </a:rPr>
                <a:t>辽沈战役</a:t>
              </a:r>
            </a:p>
          </p:txBody>
        </p:sp>
        <p:sp>
          <p:nvSpPr>
            <p:cNvPr id="13" name="等腰三角形 12">
              <a:extLst>
                <a:ext uri="{FF2B5EF4-FFF2-40B4-BE49-F238E27FC236}">
                  <a16:creationId xmlns="" xmlns:a16="http://schemas.microsoft.com/office/drawing/2014/main" id="{6B0664D1-ABF9-4B5A-83B5-9B9D79985681}"/>
                </a:ext>
              </a:extLst>
            </p:cNvPr>
            <p:cNvSpPr/>
            <p:nvPr/>
          </p:nvSpPr>
          <p:spPr>
            <a:xfrm rot="5400000">
              <a:off x="3284905" y="3474778"/>
              <a:ext cx="158969" cy="137042"/>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grpSp>
        <p:nvGrpSpPr>
          <p:cNvPr id="20" name="组合 19">
            <a:extLst>
              <a:ext uri="{FF2B5EF4-FFF2-40B4-BE49-F238E27FC236}">
                <a16:creationId xmlns="" xmlns:a16="http://schemas.microsoft.com/office/drawing/2014/main" id="{9B0ACECD-1D75-4A46-A5EF-202D4E101EBA}"/>
              </a:ext>
            </a:extLst>
          </p:cNvPr>
          <p:cNvGrpSpPr/>
          <p:nvPr/>
        </p:nvGrpSpPr>
        <p:grpSpPr>
          <a:xfrm>
            <a:off x="1346200" y="4254500"/>
            <a:ext cx="2086711" cy="584199"/>
            <a:chOff x="1346200" y="4254500"/>
            <a:chExt cx="2086711" cy="584199"/>
          </a:xfrm>
        </p:grpSpPr>
        <p:sp>
          <p:nvSpPr>
            <p:cNvPr id="26" name="矩形: 圆角 25">
              <a:extLst>
                <a:ext uri="{FF2B5EF4-FFF2-40B4-BE49-F238E27FC236}">
                  <a16:creationId xmlns="" xmlns:a16="http://schemas.microsoft.com/office/drawing/2014/main" id="{FE36380D-B9DD-4599-892E-7DA29968B356}"/>
                </a:ext>
              </a:extLst>
            </p:cNvPr>
            <p:cNvSpPr/>
            <p:nvPr/>
          </p:nvSpPr>
          <p:spPr>
            <a:xfrm>
              <a:off x="1346200" y="4254500"/>
              <a:ext cx="1778000" cy="584199"/>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cs typeface="+mn-ea"/>
                  <a:sym typeface="+mn-lt"/>
                </a:rPr>
                <a:t>淮海战役</a:t>
              </a:r>
              <a:endParaRPr lang="zh-CN" altLang="en-US" sz="2000" dirty="0">
                <a:solidFill>
                  <a:schemeClr val="bg1"/>
                </a:solidFill>
                <a:cs typeface="+mn-ea"/>
                <a:sym typeface="+mn-lt"/>
              </a:endParaRPr>
            </a:p>
          </p:txBody>
        </p:sp>
        <p:sp>
          <p:nvSpPr>
            <p:cNvPr id="29" name="等腰三角形 28">
              <a:extLst>
                <a:ext uri="{FF2B5EF4-FFF2-40B4-BE49-F238E27FC236}">
                  <a16:creationId xmlns="" xmlns:a16="http://schemas.microsoft.com/office/drawing/2014/main" id="{1AA93AFC-9CFE-4070-83C3-3649A44871AA}"/>
                </a:ext>
              </a:extLst>
            </p:cNvPr>
            <p:cNvSpPr/>
            <p:nvPr/>
          </p:nvSpPr>
          <p:spPr>
            <a:xfrm rot="5400000">
              <a:off x="3284905" y="4478078"/>
              <a:ext cx="158969" cy="137042"/>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grpSp>
        <p:nvGrpSpPr>
          <p:cNvPr id="16" name="组合 15">
            <a:extLst>
              <a:ext uri="{FF2B5EF4-FFF2-40B4-BE49-F238E27FC236}">
                <a16:creationId xmlns="" xmlns:a16="http://schemas.microsoft.com/office/drawing/2014/main" id="{00DA93A6-3D80-4C7C-BE85-3CC1F0DF77A2}"/>
              </a:ext>
            </a:extLst>
          </p:cNvPr>
          <p:cNvGrpSpPr/>
          <p:nvPr/>
        </p:nvGrpSpPr>
        <p:grpSpPr>
          <a:xfrm>
            <a:off x="1346200" y="5257800"/>
            <a:ext cx="2086711" cy="584199"/>
            <a:chOff x="1346200" y="5257800"/>
            <a:chExt cx="2086711" cy="584199"/>
          </a:xfrm>
        </p:grpSpPr>
        <p:sp>
          <p:nvSpPr>
            <p:cNvPr id="27" name="矩形: 圆角 26">
              <a:extLst>
                <a:ext uri="{FF2B5EF4-FFF2-40B4-BE49-F238E27FC236}">
                  <a16:creationId xmlns="" xmlns:a16="http://schemas.microsoft.com/office/drawing/2014/main" id="{031442DE-006A-42BD-B516-498ECA0E9755}"/>
                </a:ext>
              </a:extLst>
            </p:cNvPr>
            <p:cNvSpPr/>
            <p:nvPr/>
          </p:nvSpPr>
          <p:spPr>
            <a:xfrm>
              <a:off x="1346200" y="5257800"/>
              <a:ext cx="1778000" cy="584199"/>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cs typeface="+mn-ea"/>
                  <a:sym typeface="+mn-lt"/>
                </a:rPr>
                <a:t>平津战役</a:t>
              </a:r>
              <a:endParaRPr lang="zh-CN" altLang="en-US" sz="2000" dirty="0">
                <a:solidFill>
                  <a:schemeClr val="bg1"/>
                </a:solidFill>
                <a:cs typeface="+mn-ea"/>
                <a:sym typeface="+mn-lt"/>
              </a:endParaRPr>
            </a:p>
          </p:txBody>
        </p:sp>
        <p:sp>
          <p:nvSpPr>
            <p:cNvPr id="31" name="等腰三角形 30">
              <a:extLst>
                <a:ext uri="{FF2B5EF4-FFF2-40B4-BE49-F238E27FC236}">
                  <a16:creationId xmlns="" xmlns:a16="http://schemas.microsoft.com/office/drawing/2014/main" id="{6B41A49C-BB66-452C-AE2B-2F355A27D963}"/>
                </a:ext>
              </a:extLst>
            </p:cNvPr>
            <p:cNvSpPr/>
            <p:nvPr/>
          </p:nvSpPr>
          <p:spPr>
            <a:xfrm rot="5400000">
              <a:off x="3284905" y="5481378"/>
              <a:ext cx="158969" cy="137042"/>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pic>
        <p:nvPicPr>
          <p:cNvPr id="24" name="图片 23">
            <a:extLst>
              <a:ext uri="{FF2B5EF4-FFF2-40B4-BE49-F238E27FC236}">
                <a16:creationId xmlns="" xmlns:a16="http://schemas.microsoft.com/office/drawing/2014/main" id="{17E86945-B7A8-49F0-9525-D6E99CA9E5A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370139" y="1897722"/>
            <a:ext cx="5869968" cy="4402476"/>
          </a:xfrm>
          <a:prstGeom prst="rect">
            <a:avLst/>
          </a:prstGeom>
        </p:spPr>
      </p:pic>
    </p:spTree>
    <p:extLst>
      <p:ext uri="{BB962C8B-B14F-4D97-AF65-F5344CB8AC3E}">
        <p14:creationId xmlns:p14="http://schemas.microsoft.com/office/powerpoint/2010/main" val="207560454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fade">
                                      <p:cBhvr>
                                        <p:cTn id="25" dur="1000"/>
                                        <p:tgtEl>
                                          <p:spTgt spid="132"/>
                                        </p:tgtEl>
                                      </p:cBhvr>
                                    </p:animEffect>
                                    <p:anim calcmode="lin" valueType="num">
                                      <p:cBhvr>
                                        <p:cTn id="26" dur="1000" fill="hold"/>
                                        <p:tgtEl>
                                          <p:spTgt spid="132"/>
                                        </p:tgtEl>
                                        <p:attrNameLst>
                                          <p:attrName>ppt_x</p:attrName>
                                        </p:attrNameLst>
                                      </p:cBhvr>
                                      <p:tavLst>
                                        <p:tav tm="0">
                                          <p:val>
                                            <p:strVal val="#ppt_x"/>
                                          </p:val>
                                        </p:tav>
                                        <p:tav tm="100000">
                                          <p:val>
                                            <p:strVal val="#ppt_x"/>
                                          </p:val>
                                        </p:tav>
                                      </p:tavLst>
                                    </p:anim>
                                    <p:anim calcmode="lin" valueType="num">
                                      <p:cBhvr>
                                        <p:cTn id="27" dur="1000" fill="hold"/>
                                        <p:tgtEl>
                                          <p:spTgt spid="13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par>
                                <p:cTn id="47" presetID="53" presetClass="entr" presetSubtype="16"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par>
                                <p:cTn id="52" presetID="53" presetClass="entr" presetSubtype="16"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53" presetClass="entr" presetSubtype="16"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23" grpId="0"/>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8"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中国共产党在解放战争时期的革命历史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383303" y="2602338"/>
            <a:ext cx="4763495"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召开七届二中全会</a:t>
            </a:r>
          </a:p>
        </p:txBody>
      </p:sp>
      <p:sp>
        <p:nvSpPr>
          <p:cNvPr id="23" name="矩形 22">
            <a:extLst>
              <a:ext uri="{FF2B5EF4-FFF2-40B4-BE49-F238E27FC236}">
                <a16:creationId xmlns="" xmlns:a16="http://schemas.microsoft.com/office/drawing/2014/main" id="{BB192A21-5D1D-4B43-8FF7-266633F7D062}"/>
              </a:ext>
            </a:extLst>
          </p:cNvPr>
          <p:cNvSpPr/>
          <p:nvPr>
            <p:custDataLst>
              <p:tags r:id="rId2"/>
            </p:custDataLst>
          </p:nvPr>
        </p:nvSpPr>
        <p:spPr>
          <a:xfrm>
            <a:off x="1385798" y="3300967"/>
            <a:ext cx="6145302" cy="2314480"/>
          </a:xfrm>
          <a:prstGeom prst="rect">
            <a:avLst/>
          </a:prstGeom>
          <a:noFill/>
        </p:spPr>
        <p:txBody>
          <a:bodyPr wrap="square" lIns="0" tIns="0" rIns="0" bIns="0" rtlCol="0" anchor="t" anchorCtr="0">
            <a:spAutoFit/>
          </a:bodyPr>
          <a:lstStyle/>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在全国革命即将胜利之际，</a:t>
            </a:r>
            <a:r>
              <a:rPr lang="en-US" altLang="zh-CN" sz="1600" dirty="0">
                <a:solidFill>
                  <a:schemeClr val="tx1">
                    <a:lumMod val="65000"/>
                    <a:lumOff val="35000"/>
                  </a:schemeClr>
                </a:solidFill>
                <a:cs typeface="+mn-ea"/>
                <a:sym typeface="+mn-lt"/>
              </a:rPr>
              <a:t>1949</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3</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5</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13</a:t>
            </a:r>
            <a:r>
              <a:rPr lang="zh-CN" altLang="en-US" sz="1600" dirty="0">
                <a:solidFill>
                  <a:schemeClr val="tx1">
                    <a:lumMod val="65000"/>
                    <a:lumOff val="35000"/>
                  </a:schemeClr>
                </a:solidFill>
                <a:cs typeface="+mn-ea"/>
                <a:sym typeface="+mn-lt"/>
              </a:rPr>
              <a:t>日，中国共产党在河北省平山县西柏坡村召开了七届二中全会。</a:t>
            </a:r>
            <a:endParaRPr lang="en-US" altLang="zh-CN" sz="1600" dirty="0">
              <a:solidFill>
                <a:schemeClr val="tx1">
                  <a:lumMod val="65000"/>
                  <a:lumOff val="35000"/>
                </a:schemeClr>
              </a:solidFill>
              <a:cs typeface="+mn-ea"/>
              <a:sym typeface="+mn-lt"/>
            </a:endParaRPr>
          </a:p>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提出了党的工作重心必须由乡村转移到城市。号召全党必须警惕骄傲自满情绪，必须警惕资产阶级“糖衣炮弹”的进攻，继续保持谦虚、谨慎、不骄、不躁和艰苦奋斗的作风。</a:t>
            </a:r>
            <a:endParaRPr lang="en-US" altLang="zh-CN" sz="1600" dirty="0">
              <a:solidFill>
                <a:schemeClr val="tx1">
                  <a:lumMod val="65000"/>
                  <a:lumOff val="35000"/>
                </a:schemeClr>
              </a:solidFill>
              <a:cs typeface="+mn-ea"/>
              <a:sym typeface="+mn-lt"/>
            </a:endParaRPr>
          </a:p>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在思想上和政治上为中国共产党在全国的胜利作好了充分准备。</a:t>
            </a:r>
          </a:p>
        </p:txBody>
      </p:sp>
      <p:sp>
        <p:nvSpPr>
          <p:cNvPr id="18" name="椭圆 17">
            <a:extLst>
              <a:ext uri="{FF2B5EF4-FFF2-40B4-BE49-F238E27FC236}">
                <a16:creationId xmlns="" xmlns:a16="http://schemas.microsoft.com/office/drawing/2014/main" id="{089AB6A4-784B-4A3D-B137-FEA6A8AB9FFA}"/>
              </a:ext>
            </a:extLst>
          </p:cNvPr>
          <p:cNvSpPr/>
          <p:nvPr/>
        </p:nvSpPr>
        <p:spPr>
          <a:xfrm>
            <a:off x="698500" y="2567440"/>
            <a:ext cx="482600" cy="4826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3</a:t>
            </a:r>
            <a:endParaRPr lang="zh-CN" altLang="en-US" sz="2400" dirty="0">
              <a:solidFill>
                <a:schemeClr val="bg1"/>
              </a:solidFill>
              <a:cs typeface="+mn-ea"/>
              <a:sym typeface="+mn-lt"/>
            </a:endParaRPr>
          </a:p>
        </p:txBody>
      </p:sp>
      <p:grpSp>
        <p:nvGrpSpPr>
          <p:cNvPr id="17" name="组合 16">
            <a:extLst>
              <a:ext uri="{FF2B5EF4-FFF2-40B4-BE49-F238E27FC236}">
                <a16:creationId xmlns="" xmlns:a16="http://schemas.microsoft.com/office/drawing/2014/main" id="{5BBBBA68-1437-4063-ACCB-FBAF8B78D151}"/>
              </a:ext>
            </a:extLst>
          </p:cNvPr>
          <p:cNvGrpSpPr/>
          <p:nvPr/>
        </p:nvGrpSpPr>
        <p:grpSpPr>
          <a:xfrm>
            <a:off x="8147050" y="2692400"/>
            <a:ext cx="3111500" cy="3111500"/>
            <a:chOff x="9061450" y="2870200"/>
            <a:chExt cx="3111500" cy="3111500"/>
          </a:xfrm>
        </p:grpSpPr>
        <p:sp>
          <p:nvSpPr>
            <p:cNvPr id="33" name="椭圆 32">
              <a:extLst>
                <a:ext uri="{FF2B5EF4-FFF2-40B4-BE49-F238E27FC236}">
                  <a16:creationId xmlns="" xmlns:a16="http://schemas.microsoft.com/office/drawing/2014/main" id="{EC03AC20-C501-4534-A4B1-06F075A7053D}"/>
                </a:ext>
              </a:extLst>
            </p:cNvPr>
            <p:cNvSpPr/>
            <p:nvPr/>
          </p:nvSpPr>
          <p:spPr>
            <a:xfrm rot="16200000">
              <a:off x="9061450" y="2870200"/>
              <a:ext cx="3111500" cy="31115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椭圆 11">
              <a:extLst>
                <a:ext uri="{FF2B5EF4-FFF2-40B4-BE49-F238E27FC236}">
                  <a16:creationId xmlns="" xmlns:a16="http://schemas.microsoft.com/office/drawing/2014/main" id="{C1AB6934-4E1C-4F69-ADE0-7428A955C26A}"/>
                </a:ext>
              </a:extLst>
            </p:cNvPr>
            <p:cNvSpPr/>
            <p:nvPr/>
          </p:nvSpPr>
          <p:spPr>
            <a:xfrm>
              <a:off x="9474200" y="3282949"/>
              <a:ext cx="2286000" cy="2286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工作重心必须由乡村转移到城市</a:t>
              </a:r>
            </a:p>
          </p:txBody>
        </p:sp>
      </p:grpSp>
      <p:sp>
        <p:nvSpPr>
          <p:cNvPr id="22" name="椭圆 21">
            <a:extLst>
              <a:ext uri="{FF2B5EF4-FFF2-40B4-BE49-F238E27FC236}">
                <a16:creationId xmlns="" xmlns:a16="http://schemas.microsoft.com/office/drawing/2014/main" id="{4B8A8807-A3C8-4202-B5AE-2FDAD64AE1D2}"/>
              </a:ext>
            </a:extLst>
          </p:cNvPr>
          <p:cNvSpPr/>
          <p:nvPr/>
        </p:nvSpPr>
        <p:spPr>
          <a:xfrm>
            <a:off x="7886700" y="2971800"/>
            <a:ext cx="444500" cy="4445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9345855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fltVal val="0"/>
                                          </p:val>
                                        </p:tav>
                                        <p:tav tm="100000">
                                          <p:val>
                                            <p:strVal val="#ppt_w"/>
                                          </p:val>
                                        </p:tav>
                                      </p:tavLst>
                                    </p:anim>
                                    <p:anim calcmode="lin" valueType="num">
                                      <p:cBhvr>
                                        <p:cTn id="27" dur="1000" fill="hold"/>
                                        <p:tgtEl>
                                          <p:spTgt spid="17"/>
                                        </p:tgtEl>
                                        <p:attrNameLst>
                                          <p:attrName>ppt_h</p:attrName>
                                        </p:attrNameLst>
                                      </p:cBhvr>
                                      <p:tavLst>
                                        <p:tav tm="0">
                                          <p:val>
                                            <p:fltVal val="0"/>
                                          </p:val>
                                        </p:tav>
                                        <p:tav tm="100000">
                                          <p:val>
                                            <p:strVal val="#ppt_h"/>
                                          </p:val>
                                        </p:tav>
                                      </p:tavLst>
                                    </p:anim>
                                    <p:anim calcmode="lin" valueType="num">
                                      <p:cBhvr>
                                        <p:cTn id="28" dur="1000" fill="hold"/>
                                        <p:tgtEl>
                                          <p:spTgt spid="17"/>
                                        </p:tgtEl>
                                        <p:attrNameLst>
                                          <p:attrName>style.rotation</p:attrName>
                                        </p:attrNameLst>
                                      </p:cBhvr>
                                      <p:tavLst>
                                        <p:tav tm="0">
                                          <p:val>
                                            <p:fltVal val="90"/>
                                          </p:val>
                                        </p:tav>
                                        <p:tav tm="100000">
                                          <p:val>
                                            <p:fltVal val="0"/>
                                          </p:val>
                                        </p:tav>
                                      </p:tavLst>
                                    </p:anim>
                                    <p:animEffect transition="in" filter="fade">
                                      <p:cBhvr>
                                        <p:cTn id="29" dur="1000"/>
                                        <p:tgtEl>
                                          <p:spTgt spid="17"/>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1000" fill="hold"/>
                                        <p:tgtEl>
                                          <p:spTgt spid="22"/>
                                        </p:tgtEl>
                                        <p:attrNameLst>
                                          <p:attrName>ppt_w</p:attrName>
                                        </p:attrNameLst>
                                      </p:cBhvr>
                                      <p:tavLst>
                                        <p:tav tm="0">
                                          <p:val>
                                            <p:fltVal val="0"/>
                                          </p:val>
                                        </p:tav>
                                        <p:tav tm="100000">
                                          <p:val>
                                            <p:strVal val="#ppt_w"/>
                                          </p:val>
                                        </p:tav>
                                      </p:tavLst>
                                    </p:anim>
                                    <p:anim calcmode="lin" valueType="num">
                                      <p:cBhvr>
                                        <p:cTn id="33" dur="1000" fill="hold"/>
                                        <p:tgtEl>
                                          <p:spTgt spid="22"/>
                                        </p:tgtEl>
                                        <p:attrNameLst>
                                          <p:attrName>ppt_h</p:attrName>
                                        </p:attrNameLst>
                                      </p:cBhvr>
                                      <p:tavLst>
                                        <p:tav tm="0">
                                          <p:val>
                                            <p:fltVal val="0"/>
                                          </p:val>
                                        </p:tav>
                                        <p:tav tm="100000">
                                          <p:val>
                                            <p:strVal val="#ppt_h"/>
                                          </p:val>
                                        </p:tav>
                                      </p:tavLst>
                                    </p:anim>
                                    <p:anim calcmode="lin" valueType="num">
                                      <p:cBhvr>
                                        <p:cTn id="34" dur="1000" fill="hold"/>
                                        <p:tgtEl>
                                          <p:spTgt spid="22"/>
                                        </p:tgtEl>
                                        <p:attrNameLst>
                                          <p:attrName>style.rotation</p:attrName>
                                        </p:attrNameLst>
                                      </p:cBhvr>
                                      <p:tavLst>
                                        <p:tav tm="0">
                                          <p:val>
                                            <p:fltVal val="90"/>
                                          </p:val>
                                        </p:tav>
                                        <p:tav tm="100000">
                                          <p:val>
                                            <p:fltVal val="0"/>
                                          </p:val>
                                        </p:tav>
                                      </p:tavLst>
                                    </p:anim>
                                    <p:animEffect transition="in" filter="fade">
                                      <p:cBhvr>
                                        <p:cTn id="35" dur="1000"/>
                                        <p:tgtEl>
                                          <p:spTgt spid="22"/>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fade">
                                      <p:cBhvr>
                                        <p:cTn id="39" dur="1000"/>
                                        <p:tgtEl>
                                          <p:spTgt spid="132"/>
                                        </p:tgtEl>
                                      </p:cBhvr>
                                    </p:animEffect>
                                    <p:anim calcmode="lin" valueType="num">
                                      <p:cBhvr>
                                        <p:cTn id="40" dur="1000" fill="hold"/>
                                        <p:tgtEl>
                                          <p:spTgt spid="132"/>
                                        </p:tgtEl>
                                        <p:attrNameLst>
                                          <p:attrName>ppt_x</p:attrName>
                                        </p:attrNameLst>
                                      </p:cBhvr>
                                      <p:tavLst>
                                        <p:tav tm="0">
                                          <p:val>
                                            <p:strVal val="#ppt_x"/>
                                          </p:val>
                                        </p:tav>
                                        <p:tav tm="100000">
                                          <p:val>
                                            <p:strVal val="#ppt_x"/>
                                          </p:val>
                                        </p:tav>
                                      </p:tavLst>
                                    </p:anim>
                                    <p:anim calcmode="lin" valueType="num">
                                      <p:cBhvr>
                                        <p:cTn id="41" dur="1000" fill="hold"/>
                                        <p:tgtEl>
                                          <p:spTgt spid="132"/>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2"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42"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23" grpId="0"/>
      <p:bldP spid="18"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中国共产党在解放战争时期的革命历史</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1383303" y="2602338"/>
            <a:ext cx="4763495"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中国人民政治协商会议第一届全体会议</a:t>
            </a:r>
          </a:p>
        </p:txBody>
      </p:sp>
      <p:sp>
        <p:nvSpPr>
          <p:cNvPr id="23" name="矩形 22">
            <a:extLst>
              <a:ext uri="{FF2B5EF4-FFF2-40B4-BE49-F238E27FC236}">
                <a16:creationId xmlns="" xmlns:a16="http://schemas.microsoft.com/office/drawing/2014/main" id="{BB192A21-5D1D-4B43-8FF7-266633F7D062}"/>
              </a:ext>
            </a:extLst>
          </p:cNvPr>
          <p:cNvSpPr/>
          <p:nvPr>
            <p:custDataLst>
              <p:tags r:id="rId2"/>
            </p:custDataLst>
          </p:nvPr>
        </p:nvSpPr>
        <p:spPr>
          <a:xfrm>
            <a:off x="1385798" y="3224767"/>
            <a:ext cx="9841002" cy="2459135"/>
          </a:xfrm>
          <a:prstGeom prst="rect">
            <a:avLst/>
          </a:prstGeom>
          <a:noFill/>
        </p:spPr>
        <p:txBody>
          <a:bodyPr wrap="square" lIns="0" tIns="0" rIns="0" bIns="0" rtlCol="0" anchor="t" anchorCtr="0">
            <a:spAutoFit/>
          </a:bodyPr>
          <a:lstStyle/>
          <a:p>
            <a:pPr marR="0" lvl="0" indent="-342900" algn="ctr"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1949</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9</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21</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30</a:t>
            </a:r>
            <a:r>
              <a:rPr lang="zh-CN" altLang="en-US" sz="1600" dirty="0">
                <a:solidFill>
                  <a:schemeClr val="tx1">
                    <a:lumMod val="65000"/>
                    <a:lumOff val="35000"/>
                  </a:schemeClr>
                </a:solidFill>
                <a:cs typeface="+mn-ea"/>
                <a:sym typeface="+mn-lt"/>
              </a:rPr>
              <a:t>日，中国人民政治协商会议第一届全体会议在北平召开。</a:t>
            </a:r>
            <a:r>
              <a:rPr lang="zh-CN" altLang="en-US" dirty="0">
                <a:solidFill>
                  <a:schemeClr val="tx1">
                    <a:lumMod val="65000"/>
                    <a:lumOff val="35000"/>
                  </a:schemeClr>
                </a:solidFill>
                <a:cs typeface="+mn-ea"/>
                <a:sym typeface="+mn-lt"/>
              </a:rPr>
              <a:t>会议一致通过了</a:t>
            </a:r>
            <a:r>
              <a:rPr lang="en-US" altLang="zh-CN" dirty="0">
                <a:solidFill>
                  <a:schemeClr val="tx1">
                    <a:lumMod val="65000"/>
                    <a:lumOff val="35000"/>
                  </a:schemeClr>
                </a:solidFill>
                <a:cs typeface="+mn-ea"/>
                <a:sym typeface="+mn-lt"/>
              </a:rPr>
              <a:t>《</a:t>
            </a:r>
            <a:r>
              <a:rPr lang="zh-CN" altLang="en-US" dirty="0">
                <a:solidFill>
                  <a:schemeClr val="tx1">
                    <a:lumMod val="65000"/>
                    <a:lumOff val="35000"/>
                  </a:schemeClr>
                </a:solidFill>
                <a:cs typeface="+mn-ea"/>
                <a:sym typeface="+mn-lt"/>
              </a:rPr>
              <a:t>中国人民政治协商会议组织法</a:t>
            </a:r>
            <a:r>
              <a:rPr lang="en-US" altLang="zh-CN" dirty="0">
                <a:solidFill>
                  <a:schemeClr val="tx1">
                    <a:lumMod val="65000"/>
                    <a:lumOff val="35000"/>
                  </a:schemeClr>
                </a:solidFill>
                <a:cs typeface="+mn-ea"/>
                <a:sym typeface="+mn-lt"/>
              </a:rPr>
              <a:t>》</a:t>
            </a:r>
            <a:r>
              <a:rPr lang="zh-CN" altLang="en-US" dirty="0">
                <a:solidFill>
                  <a:schemeClr val="tx1">
                    <a:lumMod val="65000"/>
                    <a:lumOff val="35000"/>
                  </a:schemeClr>
                </a:solidFill>
                <a:cs typeface="+mn-ea"/>
                <a:sym typeface="+mn-lt"/>
              </a:rPr>
              <a:t>、</a:t>
            </a:r>
            <a:r>
              <a:rPr lang="en-US" altLang="zh-CN" dirty="0">
                <a:solidFill>
                  <a:schemeClr val="tx1">
                    <a:lumMod val="65000"/>
                    <a:lumOff val="35000"/>
                  </a:schemeClr>
                </a:solidFill>
                <a:cs typeface="+mn-ea"/>
                <a:sym typeface="+mn-lt"/>
              </a:rPr>
              <a:t>《</a:t>
            </a:r>
            <a:r>
              <a:rPr lang="zh-CN" altLang="en-US" dirty="0">
                <a:solidFill>
                  <a:schemeClr val="tx1">
                    <a:lumMod val="65000"/>
                    <a:lumOff val="35000"/>
                  </a:schemeClr>
                </a:solidFill>
                <a:cs typeface="+mn-ea"/>
                <a:sym typeface="+mn-lt"/>
              </a:rPr>
              <a:t>中央人民政府组织法</a:t>
            </a:r>
            <a:r>
              <a:rPr lang="en-US" altLang="zh-CN" dirty="0">
                <a:solidFill>
                  <a:schemeClr val="tx1">
                    <a:lumMod val="65000"/>
                    <a:lumOff val="35000"/>
                  </a:schemeClr>
                </a:solidFill>
                <a:cs typeface="+mn-ea"/>
                <a:sym typeface="+mn-lt"/>
              </a:rPr>
              <a:t>》</a:t>
            </a:r>
            <a:r>
              <a:rPr lang="zh-CN" altLang="en-US" dirty="0">
                <a:solidFill>
                  <a:schemeClr val="tx1">
                    <a:lumMod val="65000"/>
                    <a:lumOff val="35000"/>
                  </a:schemeClr>
                </a:solidFill>
                <a:cs typeface="+mn-ea"/>
                <a:sym typeface="+mn-lt"/>
              </a:rPr>
              <a:t>和</a:t>
            </a:r>
            <a:r>
              <a:rPr lang="en-US" altLang="zh-CN" dirty="0">
                <a:solidFill>
                  <a:schemeClr val="tx1">
                    <a:lumMod val="65000"/>
                    <a:lumOff val="35000"/>
                  </a:schemeClr>
                </a:solidFill>
                <a:cs typeface="+mn-ea"/>
                <a:sym typeface="+mn-lt"/>
              </a:rPr>
              <a:t>《</a:t>
            </a:r>
            <a:r>
              <a:rPr lang="zh-CN" altLang="en-US" dirty="0">
                <a:solidFill>
                  <a:schemeClr val="tx1">
                    <a:lumMod val="65000"/>
                    <a:lumOff val="35000"/>
                  </a:schemeClr>
                </a:solidFill>
                <a:cs typeface="+mn-ea"/>
                <a:sym typeface="+mn-lt"/>
              </a:rPr>
              <a:t>中国人民政治协商会议共同纲领</a:t>
            </a:r>
            <a:r>
              <a:rPr lang="en-US" altLang="zh-CN" dirty="0">
                <a:solidFill>
                  <a:schemeClr val="tx1">
                    <a:lumMod val="65000"/>
                    <a:lumOff val="35000"/>
                  </a:schemeClr>
                </a:solidFill>
                <a:cs typeface="+mn-ea"/>
                <a:sym typeface="+mn-lt"/>
              </a:rPr>
              <a:t>》</a:t>
            </a:r>
            <a:r>
              <a:rPr lang="zh-CN" altLang="en-US" dirty="0">
                <a:solidFill>
                  <a:schemeClr val="tx1">
                    <a:lumMod val="65000"/>
                    <a:lumOff val="35000"/>
                  </a:schemeClr>
                </a:solidFill>
                <a:cs typeface="+mn-ea"/>
                <a:sym typeface="+mn-lt"/>
              </a:rPr>
              <a:t>。</a:t>
            </a:r>
            <a:endParaRPr lang="en-US" altLang="zh-CN" dirty="0">
              <a:solidFill>
                <a:schemeClr val="tx1">
                  <a:lumMod val="65000"/>
                  <a:lumOff val="35000"/>
                </a:schemeClr>
              </a:solidFill>
              <a:cs typeface="+mn-ea"/>
              <a:sym typeface="+mn-lt"/>
            </a:endParaRPr>
          </a:p>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en-US" altLang="zh-CN" dirty="0">
                <a:solidFill>
                  <a:schemeClr val="tx1">
                    <a:lumMod val="65000"/>
                    <a:lumOff val="35000"/>
                  </a:schemeClr>
                </a:solidFill>
                <a:cs typeface="+mn-ea"/>
                <a:sym typeface="+mn-lt"/>
              </a:rPr>
              <a:t>《</a:t>
            </a:r>
            <a:r>
              <a:rPr lang="zh-CN" altLang="en-US" dirty="0">
                <a:solidFill>
                  <a:schemeClr val="tx1">
                    <a:lumMod val="65000"/>
                    <a:lumOff val="35000"/>
                  </a:schemeClr>
                </a:solidFill>
                <a:cs typeface="+mn-ea"/>
                <a:sym typeface="+mn-lt"/>
              </a:rPr>
              <a:t>共同纲领</a:t>
            </a:r>
            <a:r>
              <a:rPr lang="en-US" altLang="zh-CN"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起了临时宪法的作用，规定了中华人民共和国的性质，指出：中华人民共和国为新民主主义即人民民主主义的国家，实行工人阶级领导的、以工农联盟为基础、团结各民主阶级和国内各民族的人民民主专政；国家政权属于人民，人民行使国家政权的机关为各级人民代表大会和各级人民政府</a:t>
            </a:r>
            <a:endParaRPr lang="en-US" altLang="zh-CN" sz="1600" dirty="0">
              <a:solidFill>
                <a:schemeClr val="tx1">
                  <a:lumMod val="65000"/>
                  <a:lumOff val="35000"/>
                </a:schemeClr>
              </a:solidFill>
              <a:cs typeface="+mn-ea"/>
              <a:sym typeface="+mn-lt"/>
            </a:endParaRPr>
          </a:p>
          <a:p>
            <a:pPr marL="342900" marR="0" lvl="0" indent="-342900" algn="just" defTabSz="1216660" rtl="0" eaLnBrk="1" fontAlgn="auto" latinLnBrk="0" hangingPunct="1">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各级政权机关一律实行民主集中制；中国人民政治协商会议为人民民主统一战线的组织形式。</a:t>
            </a:r>
          </a:p>
        </p:txBody>
      </p:sp>
      <p:sp>
        <p:nvSpPr>
          <p:cNvPr id="18" name="椭圆 17">
            <a:extLst>
              <a:ext uri="{FF2B5EF4-FFF2-40B4-BE49-F238E27FC236}">
                <a16:creationId xmlns="" xmlns:a16="http://schemas.microsoft.com/office/drawing/2014/main" id="{089AB6A4-784B-4A3D-B137-FEA6A8AB9FFA}"/>
              </a:ext>
            </a:extLst>
          </p:cNvPr>
          <p:cNvSpPr/>
          <p:nvPr/>
        </p:nvSpPr>
        <p:spPr>
          <a:xfrm>
            <a:off x="698500" y="2567440"/>
            <a:ext cx="482600" cy="4826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4</a:t>
            </a: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259561098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wipe(left)">
                                      <p:cBhvr>
                                        <p:cTn id="18" dur="500"/>
                                        <p:tgtEl>
                                          <p:spTgt spid="13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23"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 xmlns:a16="http://schemas.microsoft.com/office/drawing/2014/main" id="{BC45BF02-6FF8-4F13-B972-B138931C64D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3" name="矩形 12">
            <a:extLst>
              <a:ext uri="{FF2B5EF4-FFF2-40B4-BE49-F238E27FC236}">
                <a16:creationId xmlns="" xmlns:a16="http://schemas.microsoft.com/office/drawing/2014/main" id="{FD0F225D-E29D-439E-AA03-252647B862AB}"/>
              </a:ext>
            </a:extLst>
          </p:cNvPr>
          <p:cNvSpPr/>
          <p:nvPr/>
        </p:nvSpPr>
        <p:spPr>
          <a:xfrm>
            <a:off x="0" y="0"/>
            <a:ext cx="12192000" cy="6858000"/>
          </a:xfrm>
          <a:prstGeom prst="rect">
            <a:avLst/>
          </a:prstGeom>
          <a:gradFill flip="none" rotWithShape="1">
            <a:gsLst>
              <a:gs pos="45000">
                <a:srgbClr val="FFFFFF"/>
              </a:gs>
              <a:gs pos="7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2" name="图片 11">
            <a:extLst>
              <a:ext uri="{FF2B5EF4-FFF2-40B4-BE49-F238E27FC236}">
                <a16:creationId xmlns="" xmlns:a16="http://schemas.microsoft.com/office/drawing/2014/main" id="{F52B58FE-9F0B-4D89-8B52-DE99298DCE4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0" y="2971800"/>
            <a:ext cx="1681008" cy="3886200"/>
          </a:xfrm>
          <a:prstGeom prst="rect">
            <a:avLst/>
          </a:prstGeom>
        </p:spPr>
      </p:pic>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周年专题党课</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sp>
        <p:nvSpPr>
          <p:cNvPr id="23" name="文本框 8">
            <a:extLst>
              <a:ext uri="{FF2B5EF4-FFF2-40B4-BE49-F238E27FC236}">
                <a16:creationId xmlns="" xmlns:a16="http://schemas.microsoft.com/office/drawing/2014/main" id="{7BC3E5B4-9872-496B-8FF6-86DD51C4A290}"/>
              </a:ext>
            </a:extLst>
          </p:cNvPr>
          <p:cNvSpPr txBox="1"/>
          <p:nvPr/>
        </p:nvSpPr>
        <p:spPr>
          <a:xfrm>
            <a:off x="438150" y="340178"/>
            <a:ext cx="1424796" cy="1600390"/>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dirty="0">
                <a:gradFill>
                  <a:gsLst>
                    <a:gs pos="17000">
                      <a:srgbClr val="E5090D"/>
                    </a:gs>
                    <a:gs pos="72000">
                      <a:srgbClr val="C00000"/>
                    </a:gs>
                  </a:gsLst>
                  <a:lin ang="2700000" scaled="0"/>
                </a:gradFill>
                <a:effectLst/>
                <a:cs typeface="+mn-ea"/>
                <a:sym typeface="+mn-lt"/>
              </a:rPr>
              <a:t>目</a:t>
            </a:r>
          </a:p>
        </p:txBody>
      </p:sp>
      <p:sp>
        <p:nvSpPr>
          <p:cNvPr id="24" name="文本框 8">
            <a:extLst>
              <a:ext uri="{FF2B5EF4-FFF2-40B4-BE49-F238E27FC236}">
                <a16:creationId xmlns="" xmlns:a16="http://schemas.microsoft.com/office/drawing/2014/main" id="{659E86B0-FD2C-4991-9C4A-71E50586E82C}"/>
              </a:ext>
            </a:extLst>
          </p:cNvPr>
          <p:cNvSpPr txBox="1"/>
          <p:nvPr/>
        </p:nvSpPr>
        <p:spPr>
          <a:xfrm>
            <a:off x="1279889" y="1104411"/>
            <a:ext cx="1053732" cy="1138725"/>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dirty="0">
                <a:gradFill>
                  <a:gsLst>
                    <a:gs pos="17000">
                      <a:srgbClr val="E5090D"/>
                    </a:gs>
                    <a:gs pos="72000">
                      <a:srgbClr val="C00000"/>
                    </a:gs>
                  </a:gsLst>
                  <a:lin ang="2700000" scaled="0"/>
                </a:gradFill>
                <a:effectLst/>
                <a:cs typeface="+mn-ea"/>
                <a:sym typeface="+mn-lt"/>
              </a:rPr>
              <a:t>录</a:t>
            </a: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8797780" y="1069346"/>
            <a:ext cx="2931059" cy="144774"/>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 xmlns:a16="http://schemas.microsoft.com/office/drawing/2014/main" id="{CFD8CD61-E647-485E-A18A-C296012E6E7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84200" y="1558925"/>
            <a:ext cx="762000" cy="802968"/>
          </a:xfrm>
          <a:prstGeom prst="rect">
            <a:avLst/>
          </a:prstGeom>
        </p:spPr>
      </p:pic>
      <p:sp>
        <p:nvSpPr>
          <p:cNvPr id="46" name="文本框 8">
            <a:extLst>
              <a:ext uri="{FF2B5EF4-FFF2-40B4-BE49-F238E27FC236}">
                <a16:creationId xmlns="" xmlns:a16="http://schemas.microsoft.com/office/drawing/2014/main" id="{6D482EAA-1A1C-400E-AA97-94CC484909E2}"/>
              </a:ext>
            </a:extLst>
          </p:cNvPr>
          <p:cNvSpPr txBox="1"/>
          <p:nvPr/>
        </p:nvSpPr>
        <p:spPr>
          <a:xfrm>
            <a:off x="1409101" y="985735"/>
            <a:ext cx="965799" cy="284645"/>
          </a:xfrm>
          <a:prstGeom prst="rect">
            <a:avLst/>
          </a:prstGeom>
          <a:noFill/>
        </p:spPr>
        <p:txBody>
          <a:bodyPr wrap="square" lIns="121873" tIns="60936" rIns="121873" bIns="60936">
            <a:spAutoFit/>
          </a:bodyPr>
          <a:lstStyle/>
          <a:p>
            <a:pPr lvl="0" algn="dist">
              <a:defRPr/>
            </a:pPr>
            <a:r>
              <a:rPr lang="en-US" altLang="zh-CN" sz="1050" kern="0" dirty="0">
                <a:gradFill>
                  <a:gsLst>
                    <a:gs pos="17000">
                      <a:srgbClr val="E5090D"/>
                    </a:gs>
                    <a:gs pos="72000">
                      <a:srgbClr val="C00000"/>
                    </a:gs>
                  </a:gsLst>
                  <a:lin ang="2700000" scaled="0"/>
                </a:gradFill>
                <a:effectLst>
                  <a:glow rad="127000">
                    <a:prstClr val="white"/>
                  </a:glow>
                </a:effectLst>
                <a:cs typeface="+mn-ea"/>
                <a:sym typeface="+mn-lt"/>
              </a:rPr>
              <a:t>CATALOG</a:t>
            </a:r>
          </a:p>
        </p:txBody>
      </p:sp>
      <p:sp>
        <p:nvSpPr>
          <p:cNvPr id="17" name="文本框 8">
            <a:extLst>
              <a:ext uri="{FF2B5EF4-FFF2-40B4-BE49-F238E27FC236}">
                <a16:creationId xmlns="" xmlns:a16="http://schemas.microsoft.com/office/drawing/2014/main" id="{3C147659-FA5C-4F02-A3FC-73B35A7F7E9F}"/>
              </a:ext>
            </a:extLst>
          </p:cNvPr>
          <p:cNvSpPr txBox="1"/>
          <p:nvPr/>
        </p:nvSpPr>
        <p:spPr>
          <a:xfrm>
            <a:off x="4220560" y="2557456"/>
            <a:ext cx="7692040" cy="553949"/>
          </a:xfrm>
          <a:prstGeom prst="rect">
            <a:avLst/>
          </a:prstGeom>
          <a:noFill/>
        </p:spPr>
        <p:txBody>
          <a:bodyPr wrap="square" lIns="121873" tIns="60936" rIns="121873" bIns="60936">
            <a:spAutoFit/>
          </a:bodyPr>
          <a:lstStyle/>
          <a:p>
            <a:pPr lvl="0">
              <a:defRPr/>
            </a:pPr>
            <a:r>
              <a:rPr lang="zh-CN" altLang="en-US" sz="2800" kern="0" dirty="0">
                <a:gradFill>
                  <a:gsLst>
                    <a:gs pos="17000">
                      <a:srgbClr val="E5090D"/>
                    </a:gs>
                    <a:gs pos="72000">
                      <a:srgbClr val="C00000"/>
                    </a:gs>
                  </a:gsLst>
                  <a:lin ang="2700000" scaled="0"/>
                </a:gradFill>
                <a:effectLst>
                  <a:glow rad="127000">
                    <a:prstClr val="white"/>
                  </a:glow>
                </a:effectLst>
                <a:cs typeface="+mn-ea"/>
                <a:sym typeface="+mn-lt"/>
              </a:rPr>
              <a:t>中国共产党建立的背景和经过</a:t>
            </a:r>
          </a:p>
        </p:txBody>
      </p:sp>
      <p:sp>
        <p:nvSpPr>
          <p:cNvPr id="19" name="矩形: 圆角 18">
            <a:extLst>
              <a:ext uri="{FF2B5EF4-FFF2-40B4-BE49-F238E27FC236}">
                <a16:creationId xmlns="" xmlns:a16="http://schemas.microsoft.com/office/drawing/2014/main" id="{D4B80269-0609-495F-864B-26D1A07B66FC}"/>
              </a:ext>
            </a:extLst>
          </p:cNvPr>
          <p:cNvSpPr/>
          <p:nvPr/>
        </p:nvSpPr>
        <p:spPr>
          <a:xfrm>
            <a:off x="2133600" y="2567730"/>
            <a:ext cx="1778000" cy="5334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第一部分</a:t>
            </a:r>
          </a:p>
        </p:txBody>
      </p:sp>
      <p:sp>
        <p:nvSpPr>
          <p:cNvPr id="47" name="文本框 8">
            <a:extLst>
              <a:ext uri="{FF2B5EF4-FFF2-40B4-BE49-F238E27FC236}">
                <a16:creationId xmlns="" xmlns:a16="http://schemas.microsoft.com/office/drawing/2014/main" id="{08A10839-1491-45ED-AA44-F3EAC2BB8D9E}"/>
              </a:ext>
            </a:extLst>
          </p:cNvPr>
          <p:cNvSpPr txBox="1"/>
          <p:nvPr/>
        </p:nvSpPr>
        <p:spPr>
          <a:xfrm>
            <a:off x="4220560" y="3451593"/>
            <a:ext cx="7692040" cy="553949"/>
          </a:xfrm>
          <a:prstGeom prst="rect">
            <a:avLst/>
          </a:prstGeom>
          <a:noFill/>
        </p:spPr>
        <p:txBody>
          <a:bodyPr wrap="square" lIns="121873" tIns="60936" rIns="121873" bIns="60936">
            <a:spAutoFit/>
          </a:bodyPr>
          <a:lstStyle/>
          <a:p>
            <a:pPr lvl="0">
              <a:defRPr/>
            </a:pPr>
            <a:r>
              <a:rPr lang="zh-CN" altLang="en-US" sz="2800" kern="0" dirty="0">
                <a:gradFill>
                  <a:gsLst>
                    <a:gs pos="17000">
                      <a:srgbClr val="E5090D"/>
                    </a:gs>
                    <a:gs pos="72000">
                      <a:srgbClr val="C00000"/>
                    </a:gs>
                  </a:gsLst>
                  <a:lin ang="2700000" scaled="0"/>
                </a:gradFill>
                <a:effectLst>
                  <a:glow rad="127000">
                    <a:prstClr val="white"/>
                  </a:glow>
                </a:effectLst>
                <a:cs typeface="+mn-ea"/>
                <a:sym typeface="+mn-lt"/>
              </a:rPr>
              <a:t>中国共产党领导革命、夺取政权的浴血奋战史</a:t>
            </a:r>
          </a:p>
        </p:txBody>
      </p:sp>
      <p:sp>
        <p:nvSpPr>
          <p:cNvPr id="50" name="矩形: 圆角 49">
            <a:extLst>
              <a:ext uri="{FF2B5EF4-FFF2-40B4-BE49-F238E27FC236}">
                <a16:creationId xmlns="" xmlns:a16="http://schemas.microsoft.com/office/drawing/2014/main" id="{C4C71267-5561-45EF-973E-B9E5597EB2B7}"/>
              </a:ext>
            </a:extLst>
          </p:cNvPr>
          <p:cNvSpPr/>
          <p:nvPr/>
        </p:nvSpPr>
        <p:spPr>
          <a:xfrm>
            <a:off x="2133600" y="3461867"/>
            <a:ext cx="1778000" cy="5334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sp>
        <p:nvSpPr>
          <p:cNvPr id="48" name="文本框 8">
            <a:extLst>
              <a:ext uri="{FF2B5EF4-FFF2-40B4-BE49-F238E27FC236}">
                <a16:creationId xmlns="" xmlns:a16="http://schemas.microsoft.com/office/drawing/2014/main" id="{BA0BA494-60A6-4233-A5E7-BFED30CD15CC}"/>
              </a:ext>
            </a:extLst>
          </p:cNvPr>
          <p:cNvSpPr txBox="1"/>
          <p:nvPr/>
        </p:nvSpPr>
        <p:spPr>
          <a:xfrm>
            <a:off x="4220560" y="4345730"/>
            <a:ext cx="7692040" cy="553949"/>
          </a:xfrm>
          <a:prstGeom prst="rect">
            <a:avLst/>
          </a:prstGeom>
          <a:noFill/>
        </p:spPr>
        <p:txBody>
          <a:bodyPr wrap="square" lIns="121873" tIns="60936" rIns="121873" bIns="60936">
            <a:spAutoFit/>
          </a:bodyPr>
          <a:lstStyle/>
          <a:p>
            <a:pPr lvl="0">
              <a:defRPr/>
            </a:pPr>
            <a:r>
              <a:rPr lang="zh-CN" altLang="en-US" sz="2800" kern="0" dirty="0">
                <a:gradFill>
                  <a:gsLst>
                    <a:gs pos="17000">
                      <a:srgbClr val="E5090D"/>
                    </a:gs>
                    <a:gs pos="72000">
                      <a:srgbClr val="C00000"/>
                    </a:gs>
                  </a:gsLst>
                  <a:lin ang="2700000" scaled="0"/>
                </a:gradFill>
                <a:effectLst>
                  <a:glow rad="127000">
                    <a:prstClr val="white"/>
                  </a:glow>
                </a:effectLst>
                <a:cs typeface="+mn-ea"/>
                <a:sym typeface="+mn-lt"/>
              </a:rPr>
              <a:t>中国共产党执掌政权的历史</a:t>
            </a:r>
          </a:p>
        </p:txBody>
      </p:sp>
      <p:sp>
        <p:nvSpPr>
          <p:cNvPr id="51" name="矩形: 圆角 50">
            <a:extLst>
              <a:ext uri="{FF2B5EF4-FFF2-40B4-BE49-F238E27FC236}">
                <a16:creationId xmlns="" xmlns:a16="http://schemas.microsoft.com/office/drawing/2014/main" id="{E16FDCD8-C5F8-4423-A194-3759261AEA64}"/>
              </a:ext>
            </a:extLst>
          </p:cNvPr>
          <p:cNvSpPr/>
          <p:nvPr/>
        </p:nvSpPr>
        <p:spPr>
          <a:xfrm>
            <a:off x="2133600" y="4356004"/>
            <a:ext cx="1778000" cy="5334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sp>
        <p:nvSpPr>
          <p:cNvPr id="28" name="等腰三角形 27">
            <a:extLst>
              <a:ext uri="{FF2B5EF4-FFF2-40B4-BE49-F238E27FC236}">
                <a16:creationId xmlns="" xmlns:a16="http://schemas.microsoft.com/office/drawing/2014/main" id="{C1938E82-DDDD-415D-A643-2F86A446F898}"/>
              </a:ext>
            </a:extLst>
          </p:cNvPr>
          <p:cNvSpPr/>
          <p:nvPr/>
        </p:nvSpPr>
        <p:spPr>
          <a:xfrm rot="5400000">
            <a:off x="4042581" y="2758724"/>
            <a:ext cx="175638" cy="151412"/>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52" name="等腰三角形 51">
            <a:extLst>
              <a:ext uri="{FF2B5EF4-FFF2-40B4-BE49-F238E27FC236}">
                <a16:creationId xmlns="" xmlns:a16="http://schemas.microsoft.com/office/drawing/2014/main" id="{1B23639A-1E59-4A74-A57A-B274B395E2AD}"/>
              </a:ext>
            </a:extLst>
          </p:cNvPr>
          <p:cNvSpPr/>
          <p:nvPr/>
        </p:nvSpPr>
        <p:spPr>
          <a:xfrm rot="5400000">
            <a:off x="4042581" y="3653619"/>
            <a:ext cx="175638" cy="151412"/>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53" name="等腰三角形 52">
            <a:extLst>
              <a:ext uri="{FF2B5EF4-FFF2-40B4-BE49-F238E27FC236}">
                <a16:creationId xmlns="" xmlns:a16="http://schemas.microsoft.com/office/drawing/2014/main" id="{F58D25C0-CDB3-4780-96B7-78FB9409D978}"/>
              </a:ext>
            </a:extLst>
          </p:cNvPr>
          <p:cNvSpPr/>
          <p:nvPr/>
        </p:nvSpPr>
        <p:spPr>
          <a:xfrm rot="5400000">
            <a:off x="4042581" y="4546998"/>
            <a:ext cx="175638" cy="151412"/>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Tree>
    <p:extLst>
      <p:ext uri="{BB962C8B-B14F-4D97-AF65-F5344CB8AC3E}">
        <p14:creationId xmlns:p14="http://schemas.microsoft.com/office/powerpoint/2010/main" val="425804410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outVertical)">
                                      <p:cBhvr>
                                        <p:cTn id="20" dur="500"/>
                                        <p:tgtEl>
                                          <p:spTgt spid="15"/>
                                        </p:tgtEl>
                                      </p:cBhvr>
                                    </p:animEffect>
                                  </p:childTnLst>
                                </p:cTn>
                              </p:par>
                              <p:par>
                                <p:cTn id="21" presetID="53" presetClass="entr" presetSubtype="16"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p:cTn id="41" dur="500" fill="hold"/>
                                        <p:tgtEl>
                                          <p:spTgt spid="46"/>
                                        </p:tgtEl>
                                        <p:attrNameLst>
                                          <p:attrName>ppt_w</p:attrName>
                                        </p:attrNameLst>
                                      </p:cBhvr>
                                      <p:tavLst>
                                        <p:tav tm="0">
                                          <p:val>
                                            <p:fltVal val="0"/>
                                          </p:val>
                                        </p:tav>
                                        <p:tav tm="100000">
                                          <p:val>
                                            <p:strVal val="#ppt_w"/>
                                          </p:val>
                                        </p:tav>
                                      </p:tavLst>
                                    </p:anim>
                                    <p:anim calcmode="lin" valueType="num">
                                      <p:cBhvr>
                                        <p:cTn id="42" dur="500" fill="hold"/>
                                        <p:tgtEl>
                                          <p:spTgt spid="46"/>
                                        </p:tgtEl>
                                        <p:attrNameLst>
                                          <p:attrName>ppt_h</p:attrName>
                                        </p:attrNameLst>
                                      </p:cBhvr>
                                      <p:tavLst>
                                        <p:tav tm="0">
                                          <p:val>
                                            <p:fltVal val="0"/>
                                          </p:val>
                                        </p:tav>
                                        <p:tav tm="100000">
                                          <p:val>
                                            <p:strVal val="#ppt_h"/>
                                          </p:val>
                                        </p:tav>
                                      </p:tavLst>
                                    </p:anim>
                                    <p:animEffect transition="in" filter="fade">
                                      <p:cBhvr>
                                        <p:cTn id="43" dur="500"/>
                                        <p:tgtEl>
                                          <p:spTgt spid="46"/>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000"/>
                            </p:stCondLst>
                            <p:childTnLst>
                              <p:par>
                                <p:cTn id="53" presetID="22" presetClass="entr" presetSubtype="8"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left)">
                                      <p:cBhvr>
                                        <p:cTn id="55" dur="500"/>
                                        <p:tgtEl>
                                          <p:spTgt spid="47"/>
                                        </p:tgtEl>
                                      </p:cBhvr>
                                    </p:animEffect>
                                  </p:childTnLst>
                                </p:cTn>
                              </p:par>
                            </p:childTnLst>
                          </p:cTn>
                        </p:par>
                        <p:par>
                          <p:cTn id="56" fill="hold">
                            <p:stCondLst>
                              <p:cond delay="4500"/>
                            </p:stCondLst>
                            <p:childTnLst>
                              <p:par>
                                <p:cTn id="57" presetID="22" presetClass="entr" presetSubtype="8"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left)">
                                      <p:cBhvr>
                                        <p:cTn id="59" dur="500"/>
                                        <p:tgtEl>
                                          <p:spTgt spid="50"/>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left)">
                                      <p:cBhvr>
                                        <p:cTn id="63" dur="500"/>
                                        <p:tgtEl>
                                          <p:spTgt spid="48"/>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left)">
                                      <p:cBhvr>
                                        <p:cTn id="67" dur="500"/>
                                        <p:tgtEl>
                                          <p:spTgt spid="51"/>
                                        </p:tgtEl>
                                      </p:cBhvr>
                                    </p:animEffect>
                                  </p:childTnLst>
                                </p:cTn>
                              </p:par>
                            </p:childTnLst>
                          </p:cTn>
                        </p:par>
                        <p:par>
                          <p:cTn id="68" fill="hold">
                            <p:stCondLst>
                              <p:cond delay="600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6500"/>
                            </p:stCondLst>
                            <p:childTnLst>
                              <p:par>
                                <p:cTn id="73" presetID="22" presetClass="entr" presetSubtype="8"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left)">
                                      <p:cBhvr>
                                        <p:cTn id="75" dur="500"/>
                                        <p:tgtEl>
                                          <p:spTgt spid="52"/>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wipe(left)">
                                      <p:cBhvr>
                                        <p:cTn id="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P spid="24" grpId="0"/>
      <p:bldP spid="46" grpId="0"/>
      <p:bldP spid="17" grpId="0"/>
      <p:bldP spid="19" grpId="0" animBg="1"/>
      <p:bldP spid="47" grpId="0"/>
      <p:bldP spid="50" grpId="0" animBg="1"/>
      <p:bldP spid="48" grpId="0"/>
      <p:bldP spid="51" grpId="0" animBg="1"/>
      <p:bldP spid="28" grpId="0" animBg="1"/>
      <p:bldP spid="52" grpId="0" animBg="1"/>
      <p:bldP spid="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20101" y="6240309"/>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 </a:t>
            </a:r>
            <a:r>
              <a:rPr kumimoji="0" lang="en-US" altLang="zh-CN" sz="100" b="0" i="0" u="none" strike="noStrike" kern="0" cap="none" spc="0" normalizeH="0" baseline="0" noProof="0" dirty="0" smtClean="0">
                <a:ln>
                  <a:noFill/>
                </a:ln>
                <a:solidFill>
                  <a:schemeClr val="bg1">
                    <a:lumMod val="95000"/>
                  </a:schemeClr>
                </a:solidFill>
                <a:effectLst/>
                <a:uLnTx/>
                <a:uFillTx/>
              </a:rPr>
              <a:t>http://www.1ppt.com/jieri/</a:t>
            </a:r>
          </a:p>
        </p:txBody>
      </p:sp>
      <p:pic>
        <p:nvPicPr>
          <p:cNvPr id="41" name="图片 40">
            <a:extLst>
              <a:ext uri="{FF2B5EF4-FFF2-40B4-BE49-F238E27FC236}">
                <a16:creationId xmlns="" xmlns:a16="http://schemas.microsoft.com/office/drawing/2014/main" id="{BC45BF02-6FF8-4F13-B972-B138931C64D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3" name="矩形 12">
            <a:extLst>
              <a:ext uri="{FF2B5EF4-FFF2-40B4-BE49-F238E27FC236}">
                <a16:creationId xmlns="" xmlns:a16="http://schemas.microsoft.com/office/drawing/2014/main" id="{FD0F225D-E29D-439E-AA03-252647B862AB}"/>
              </a:ext>
            </a:extLst>
          </p:cNvPr>
          <p:cNvSpPr/>
          <p:nvPr/>
        </p:nvSpPr>
        <p:spPr>
          <a:xfrm>
            <a:off x="0" y="0"/>
            <a:ext cx="12192000" cy="6858000"/>
          </a:xfrm>
          <a:prstGeom prst="rect">
            <a:avLst/>
          </a:prstGeom>
          <a:gradFill flip="none" rotWithShape="1">
            <a:gsLst>
              <a:gs pos="45000">
                <a:srgbClr val="FFFFFF"/>
              </a:gs>
              <a:gs pos="7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周年专题党课</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8797780" y="1069346"/>
            <a:ext cx="2931059" cy="144774"/>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 xmlns:a16="http://schemas.microsoft.com/office/drawing/2014/main" id="{CFD8CD61-E647-485E-A18A-C296012E6E7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59200" y="5838825"/>
            <a:ext cx="762000" cy="802968"/>
          </a:xfrm>
          <a:prstGeom prst="rect">
            <a:avLst/>
          </a:prstGeom>
        </p:spPr>
      </p:pic>
      <p:sp>
        <p:nvSpPr>
          <p:cNvPr id="46" name="文本框 8">
            <a:extLst>
              <a:ext uri="{FF2B5EF4-FFF2-40B4-BE49-F238E27FC236}">
                <a16:creationId xmlns="" xmlns:a16="http://schemas.microsoft.com/office/drawing/2014/main" id="{6D482EAA-1A1C-400E-AA97-94CC484909E2}"/>
              </a:ext>
            </a:extLst>
          </p:cNvPr>
          <p:cNvSpPr txBox="1"/>
          <p:nvPr/>
        </p:nvSpPr>
        <p:spPr>
          <a:xfrm>
            <a:off x="520101" y="764786"/>
            <a:ext cx="965799" cy="307728"/>
          </a:xfrm>
          <a:prstGeom prst="rect">
            <a:avLst/>
          </a:prstGeom>
          <a:noFill/>
        </p:spPr>
        <p:txBody>
          <a:bodyPr wrap="square" lIns="121873" tIns="60936" rIns="121873" bIns="60936">
            <a:spAutoFit/>
          </a:bodyPr>
          <a:lstStyle/>
          <a:p>
            <a:pPr lvl="0" algn="dist">
              <a:defRPr/>
            </a:pPr>
            <a:r>
              <a:rPr lang="en-US" altLang="zh-CN" sz="1200" kern="0" dirty="0">
                <a:gradFill>
                  <a:gsLst>
                    <a:gs pos="17000">
                      <a:srgbClr val="E5090D"/>
                    </a:gs>
                    <a:gs pos="72000">
                      <a:srgbClr val="C00000"/>
                    </a:gs>
                  </a:gsLst>
                  <a:lin ang="2700000" scaled="0"/>
                </a:gradFill>
                <a:effectLst>
                  <a:glow rad="127000">
                    <a:prstClr val="white"/>
                  </a:glow>
                </a:effectLst>
                <a:cs typeface="+mn-ea"/>
                <a:sym typeface="+mn-lt"/>
              </a:rPr>
              <a:t>PART</a:t>
            </a:r>
          </a:p>
        </p:txBody>
      </p:sp>
      <p:pic>
        <p:nvPicPr>
          <p:cNvPr id="27" name="图片 26">
            <a:extLst>
              <a:ext uri="{FF2B5EF4-FFF2-40B4-BE49-F238E27FC236}">
                <a16:creationId xmlns="" xmlns:a16="http://schemas.microsoft.com/office/drawing/2014/main" id="{862F8E93-39D6-47BE-9A70-8958868A2D44}"/>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0" y="3174736"/>
            <a:ext cx="12192000" cy="3683264"/>
          </a:xfrm>
          <a:custGeom>
            <a:avLst/>
            <a:gdLst>
              <a:gd name="connsiteX0" fmla="*/ 0 w 12192000"/>
              <a:gd name="connsiteY0" fmla="*/ 0 h 3683264"/>
              <a:gd name="connsiteX1" fmla="*/ 12192000 w 12192000"/>
              <a:gd name="connsiteY1" fmla="*/ 0 h 3683264"/>
              <a:gd name="connsiteX2" fmla="*/ 12192000 w 12192000"/>
              <a:gd name="connsiteY2" fmla="*/ 3683264 h 3683264"/>
              <a:gd name="connsiteX3" fmla="*/ 0 w 12192000"/>
              <a:gd name="connsiteY3" fmla="*/ 3683264 h 3683264"/>
            </a:gdLst>
            <a:ahLst/>
            <a:cxnLst>
              <a:cxn ang="0">
                <a:pos x="connsiteX0" y="connsiteY0"/>
              </a:cxn>
              <a:cxn ang="0">
                <a:pos x="connsiteX1" y="connsiteY1"/>
              </a:cxn>
              <a:cxn ang="0">
                <a:pos x="connsiteX2" y="connsiteY2"/>
              </a:cxn>
              <a:cxn ang="0">
                <a:pos x="connsiteX3" y="connsiteY3"/>
              </a:cxn>
            </a:cxnLst>
            <a:rect l="l" t="t" r="r" b="b"/>
            <a:pathLst>
              <a:path w="12192000" h="3683264">
                <a:moveTo>
                  <a:pt x="0" y="0"/>
                </a:moveTo>
                <a:lnTo>
                  <a:pt x="12192000" y="0"/>
                </a:lnTo>
                <a:lnTo>
                  <a:pt x="12192000" y="3683264"/>
                </a:lnTo>
                <a:lnTo>
                  <a:pt x="0" y="3683264"/>
                </a:lnTo>
                <a:close/>
              </a:path>
            </a:pathLst>
          </a:custGeom>
        </p:spPr>
      </p:pic>
      <p:cxnSp>
        <p:nvCxnSpPr>
          <p:cNvPr id="18" name="直接连接符 17">
            <a:extLst>
              <a:ext uri="{FF2B5EF4-FFF2-40B4-BE49-F238E27FC236}">
                <a16:creationId xmlns="" xmlns:a16="http://schemas.microsoft.com/office/drawing/2014/main" id="{2EC18670-8834-4E6A-B18A-02ECC41684B7}"/>
              </a:ext>
            </a:extLst>
          </p:cNvPr>
          <p:cNvCxnSpPr/>
          <p:nvPr/>
        </p:nvCxnSpPr>
        <p:spPr>
          <a:xfrm>
            <a:off x="4656685" y="1892300"/>
            <a:ext cx="0" cy="24638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文本框 8">
            <a:extLst>
              <a:ext uri="{FF2B5EF4-FFF2-40B4-BE49-F238E27FC236}">
                <a16:creationId xmlns="" xmlns:a16="http://schemas.microsoft.com/office/drawing/2014/main" id="{B32A1C61-CA5D-465A-859B-1A96FBE33968}"/>
              </a:ext>
            </a:extLst>
          </p:cNvPr>
          <p:cNvSpPr txBox="1"/>
          <p:nvPr/>
        </p:nvSpPr>
        <p:spPr>
          <a:xfrm>
            <a:off x="4795786" y="2634529"/>
            <a:ext cx="5008614" cy="1354168"/>
          </a:xfrm>
          <a:prstGeom prst="rect">
            <a:avLst/>
          </a:prstGeom>
          <a:noFill/>
        </p:spPr>
        <p:txBody>
          <a:bodyPr wrap="square" lIns="121873" tIns="60936" rIns="121873" bIns="60936">
            <a:spAutoFit/>
          </a:bodyPr>
          <a:lstStyle/>
          <a:p>
            <a:pPr lvl="0" algn="just">
              <a:defRPr/>
            </a:pPr>
            <a:r>
              <a:rPr lang="zh-CN" altLang="en-US" sz="4000" kern="0" dirty="0">
                <a:gradFill>
                  <a:gsLst>
                    <a:gs pos="17000">
                      <a:srgbClr val="E5090D"/>
                    </a:gs>
                    <a:gs pos="72000">
                      <a:srgbClr val="C00000"/>
                    </a:gs>
                  </a:gsLst>
                  <a:lin ang="2700000" scaled="0"/>
                </a:gradFill>
                <a:effectLst>
                  <a:glow rad="127000">
                    <a:prstClr val="white"/>
                  </a:glow>
                </a:effectLst>
                <a:cs typeface="+mn-ea"/>
                <a:sym typeface="+mn-lt"/>
              </a:rPr>
              <a:t>中国共产党执掌政权的历史</a:t>
            </a:r>
          </a:p>
        </p:txBody>
      </p:sp>
      <p:sp>
        <p:nvSpPr>
          <p:cNvPr id="31" name="文本框 8">
            <a:extLst>
              <a:ext uri="{FF2B5EF4-FFF2-40B4-BE49-F238E27FC236}">
                <a16:creationId xmlns="" xmlns:a16="http://schemas.microsoft.com/office/drawing/2014/main" id="{AABF0E4B-695D-4777-9A5F-E6E38FD3D97F}"/>
              </a:ext>
            </a:extLst>
          </p:cNvPr>
          <p:cNvSpPr txBox="1"/>
          <p:nvPr/>
        </p:nvSpPr>
        <p:spPr>
          <a:xfrm>
            <a:off x="4859884" y="4001570"/>
            <a:ext cx="3301995" cy="369283"/>
          </a:xfrm>
          <a:prstGeom prst="rect">
            <a:avLst/>
          </a:prstGeom>
          <a:noFill/>
        </p:spPr>
        <p:txBody>
          <a:bodyPr wrap="square" lIns="121873" tIns="60936" rIns="121873" bIns="60936">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党史学习</a:t>
            </a:r>
            <a:r>
              <a:rPr kumimoji="0" lang="en-US" altLang="zh-CN" sz="1600" b="0" i="0" u="none" strike="noStrike" kern="0" cap="none" spc="0" normalizeH="0" baseline="0" noProof="0" dirty="0">
                <a:ln>
                  <a:noFill/>
                </a:ln>
                <a:solidFill>
                  <a:srgbClr val="E7E6E6">
                    <a:lumMod val="25000"/>
                  </a:srgbClr>
                </a:solidFill>
                <a:effectLst/>
                <a:uLnTx/>
                <a:uFillTx/>
                <a:cs typeface="+mn-ea"/>
                <a:sym typeface="+mn-lt"/>
              </a:rPr>
              <a:t>/</a:t>
            </a: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党史教育</a:t>
            </a:r>
            <a:r>
              <a:rPr kumimoji="0" lang="en-US" altLang="zh-CN" sz="1600" b="0" i="0" u="none" strike="noStrike" kern="0" cap="none" spc="0" normalizeH="0" baseline="0" noProof="0" dirty="0">
                <a:ln>
                  <a:noFill/>
                </a:ln>
                <a:solidFill>
                  <a:srgbClr val="E7E6E6">
                    <a:lumMod val="25000"/>
                  </a:srgbClr>
                </a:solidFill>
                <a:effectLst/>
                <a:uLnTx/>
                <a:uFillTx/>
                <a:cs typeface="+mn-ea"/>
                <a:sym typeface="+mn-lt"/>
              </a:rPr>
              <a:t>/</a:t>
            </a: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党政建设</a:t>
            </a:r>
          </a:p>
        </p:txBody>
      </p:sp>
      <p:sp>
        <p:nvSpPr>
          <p:cNvPr id="19" name="矩形: 圆角 18">
            <a:extLst>
              <a:ext uri="{FF2B5EF4-FFF2-40B4-BE49-F238E27FC236}">
                <a16:creationId xmlns="" xmlns:a16="http://schemas.microsoft.com/office/drawing/2014/main" id="{885B83EB-B600-4D20-B443-29F1D126D258}"/>
              </a:ext>
            </a:extLst>
          </p:cNvPr>
          <p:cNvSpPr/>
          <p:nvPr/>
        </p:nvSpPr>
        <p:spPr>
          <a:xfrm>
            <a:off x="4974185" y="2069529"/>
            <a:ext cx="1765300" cy="489199"/>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21" name="图片 20">
            <a:extLst>
              <a:ext uri="{FF2B5EF4-FFF2-40B4-BE49-F238E27FC236}">
                <a16:creationId xmlns="" xmlns:a16="http://schemas.microsoft.com/office/drawing/2014/main" id="{1A0AD849-7A37-4986-8CCD-C82C7C8A630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676400" y="1756315"/>
            <a:ext cx="2819400" cy="2937208"/>
          </a:xfrm>
          <a:prstGeom prst="rect">
            <a:avLst/>
          </a:prstGeom>
        </p:spPr>
      </p:pic>
    </p:spTree>
    <p:extLst>
      <p:ext uri="{BB962C8B-B14F-4D97-AF65-F5344CB8AC3E}">
        <p14:creationId xmlns:p14="http://schemas.microsoft.com/office/powerpoint/2010/main" val="183288346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outVertical)">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500" fill="hold"/>
                                        <p:tgtEl>
                                          <p:spTgt spid="42"/>
                                        </p:tgtEl>
                                        <p:attrNameLst>
                                          <p:attrName>ppt_w</p:attrName>
                                        </p:attrNameLst>
                                      </p:cBhvr>
                                      <p:tavLst>
                                        <p:tav tm="0">
                                          <p:val>
                                            <p:fltVal val="0"/>
                                          </p:val>
                                        </p:tav>
                                        <p:tav tm="100000">
                                          <p:val>
                                            <p:strVal val="#ppt_w"/>
                                          </p:val>
                                        </p:tav>
                                      </p:tavLst>
                                    </p:anim>
                                    <p:anim calcmode="lin" valueType="num">
                                      <p:cBhvr>
                                        <p:cTn id="17" dur="500" fill="hold"/>
                                        <p:tgtEl>
                                          <p:spTgt spid="42"/>
                                        </p:tgtEl>
                                        <p:attrNameLst>
                                          <p:attrName>ppt_h</p:attrName>
                                        </p:attrNameLst>
                                      </p:cBhvr>
                                      <p:tavLst>
                                        <p:tav tm="0">
                                          <p:val>
                                            <p:fltVal val="0"/>
                                          </p:val>
                                        </p:tav>
                                        <p:tav tm="100000">
                                          <p:val>
                                            <p:strVal val="#ppt_h"/>
                                          </p:val>
                                        </p:tav>
                                      </p:tavLst>
                                    </p:anim>
                                    <p:animEffect transition="in" filter="fade">
                                      <p:cBhvr>
                                        <p:cTn id="18" dur="500"/>
                                        <p:tgtEl>
                                          <p:spTgt spid="42"/>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par>
                                <p:cTn id="54" presetID="53" presetClass="entr" presetSubtype="16"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6" grpId="0"/>
      <p:bldP spid="28" grpId="0"/>
      <p:bldP spid="31" grpId="0"/>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4"/>
                </p:custDataLst>
              </p:nvPr>
            </p:nvPicPr>
            <p:blipFill>
              <a:blip r:embed="rId8"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5"/>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6"/>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中国共产党在建国初期的历史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12698" y="3224767"/>
            <a:ext cx="5561102" cy="2634567"/>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毛泽东宣读了中华人民共和国中央人民政府公告，亲自升起了第一面五星红旗，宣告伟大的中华人民共和国成立了！</a:t>
            </a:r>
          </a:p>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中国人民在中国共产党的领导下，经过</a:t>
            </a:r>
            <a:r>
              <a:rPr lang="en-US" altLang="zh-CN" sz="1600" dirty="0">
                <a:solidFill>
                  <a:schemeClr val="tx1">
                    <a:lumMod val="65000"/>
                    <a:lumOff val="35000"/>
                  </a:schemeClr>
                </a:solidFill>
                <a:cs typeface="+mn-ea"/>
                <a:sym typeface="+mn-lt"/>
              </a:rPr>
              <a:t>28</a:t>
            </a:r>
            <a:r>
              <a:rPr lang="zh-CN" altLang="en-US" sz="1600" dirty="0">
                <a:solidFill>
                  <a:schemeClr val="tx1">
                    <a:lumMod val="65000"/>
                    <a:lumOff val="35000"/>
                  </a:schemeClr>
                </a:solidFill>
                <a:cs typeface="+mn-ea"/>
                <a:sym typeface="+mn-lt"/>
              </a:rPr>
              <a:t>年艰苦卓绝的英勇奋斗、取得了新民主主义革命的伟大胜利。旧民主主义革命的历史表明，中国其他各阶级的政党都不能充当革命的领导者，也不能建立新中国；新民主主义革命胜利的历史证明，没有中国共产党的领导，就没有独立、民主、富强的新中国；</a:t>
            </a:r>
          </a:p>
        </p:txBody>
      </p:sp>
      <p:sp>
        <p:nvSpPr>
          <p:cNvPr id="18" name="矩形: 圆角 17">
            <a:extLst>
              <a:ext uri="{FF2B5EF4-FFF2-40B4-BE49-F238E27FC236}">
                <a16:creationId xmlns="" xmlns:a16="http://schemas.microsoft.com/office/drawing/2014/main" id="{089AB6A4-784B-4A3D-B137-FEA6A8AB9FFA}"/>
              </a:ext>
            </a:extLst>
          </p:cNvPr>
          <p:cNvSpPr/>
          <p:nvPr/>
        </p:nvSpPr>
        <p:spPr>
          <a:xfrm>
            <a:off x="636498" y="2440440"/>
            <a:ext cx="3732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中华人民共和国的成立</a:t>
            </a:r>
          </a:p>
        </p:txBody>
      </p:sp>
      <p:sp>
        <p:nvSpPr>
          <p:cNvPr id="9" name="矩形 8">
            <a:extLst>
              <a:ext uri="{FF2B5EF4-FFF2-40B4-BE49-F238E27FC236}">
                <a16:creationId xmlns="" xmlns:a16="http://schemas.microsoft.com/office/drawing/2014/main" id="{FC840064-ABAF-4688-8363-BF1D6119ED17}"/>
              </a:ext>
            </a:extLst>
          </p:cNvPr>
          <p:cNvSpPr/>
          <p:nvPr/>
        </p:nvSpPr>
        <p:spPr>
          <a:xfrm>
            <a:off x="6654801" y="5245100"/>
            <a:ext cx="4483100" cy="211705"/>
          </a:xfrm>
          <a:prstGeom prst="rect">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13" name="图片 12">
            <a:extLst>
              <a:ext uri="{FF2B5EF4-FFF2-40B4-BE49-F238E27FC236}">
                <a16:creationId xmlns="" xmlns:a16="http://schemas.microsoft.com/office/drawing/2014/main" id="{EA150F68-FDC3-4DAA-B58A-3BDABF1BBFCC}"/>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20100" y="2222500"/>
            <a:ext cx="3141983" cy="3141983"/>
          </a:xfrm>
          <a:prstGeom prst="rect">
            <a:avLst/>
          </a:prstGeom>
        </p:spPr>
      </p:pic>
      <p:grpSp>
        <p:nvGrpSpPr>
          <p:cNvPr id="16" name="组合 15">
            <a:extLst>
              <a:ext uri="{FF2B5EF4-FFF2-40B4-BE49-F238E27FC236}">
                <a16:creationId xmlns="" xmlns:a16="http://schemas.microsoft.com/office/drawing/2014/main" id="{9601550C-3380-4BD3-9F5D-A588DDF3CAB8}"/>
              </a:ext>
            </a:extLst>
          </p:cNvPr>
          <p:cNvGrpSpPr/>
          <p:nvPr/>
        </p:nvGrpSpPr>
        <p:grpSpPr>
          <a:xfrm>
            <a:off x="6666503" y="3529567"/>
            <a:ext cx="2985497" cy="1260395"/>
            <a:chOff x="6920503" y="3529567"/>
            <a:chExt cx="2985497" cy="1260395"/>
          </a:xfrm>
        </p:grpSpPr>
        <p:sp>
          <p:nvSpPr>
            <p:cNvPr id="27" name="矩形 26">
              <a:extLst>
                <a:ext uri="{FF2B5EF4-FFF2-40B4-BE49-F238E27FC236}">
                  <a16:creationId xmlns="" xmlns:a16="http://schemas.microsoft.com/office/drawing/2014/main" id="{86ADA062-8626-44C4-9869-83B5A6C4ACBC}"/>
                </a:ext>
              </a:extLst>
            </p:cNvPr>
            <p:cNvSpPr/>
            <p:nvPr>
              <p:custDataLst>
                <p:tags r:id="rId2"/>
              </p:custDataLst>
            </p:nvPr>
          </p:nvSpPr>
          <p:spPr>
            <a:xfrm>
              <a:off x="6920503" y="3529567"/>
              <a:ext cx="2096497"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en-US" altLang="zh-CN" sz="2000" dirty="0">
                  <a:solidFill>
                    <a:srgbClr val="C00000"/>
                  </a:solidFill>
                  <a:cs typeface="+mn-ea"/>
                  <a:sym typeface="+mn-lt"/>
                </a:rPr>
                <a:t>1949</a:t>
              </a:r>
              <a:r>
                <a:rPr lang="zh-CN" altLang="en-US" sz="2000" dirty="0">
                  <a:solidFill>
                    <a:srgbClr val="C00000"/>
                  </a:solidFill>
                  <a:cs typeface="+mn-ea"/>
                  <a:sym typeface="+mn-lt"/>
                </a:rPr>
                <a:t>年</a:t>
              </a:r>
              <a:r>
                <a:rPr lang="en-US" altLang="zh-CN" sz="2000" dirty="0">
                  <a:solidFill>
                    <a:srgbClr val="C00000"/>
                  </a:solidFill>
                  <a:cs typeface="+mn-ea"/>
                  <a:sym typeface="+mn-lt"/>
                </a:rPr>
                <a:t>10</a:t>
              </a:r>
              <a:r>
                <a:rPr lang="zh-CN" altLang="en-US" sz="2000" dirty="0">
                  <a:solidFill>
                    <a:srgbClr val="C00000"/>
                  </a:solidFill>
                  <a:cs typeface="+mn-ea"/>
                  <a:sym typeface="+mn-lt"/>
                </a:rPr>
                <a:t>月</a:t>
              </a:r>
              <a:r>
                <a:rPr lang="en-US" altLang="zh-CN" sz="2000" dirty="0">
                  <a:solidFill>
                    <a:srgbClr val="C00000"/>
                  </a:solidFill>
                  <a:cs typeface="+mn-ea"/>
                  <a:sym typeface="+mn-lt"/>
                </a:rPr>
                <a:t>1</a:t>
              </a:r>
              <a:r>
                <a:rPr lang="zh-CN" altLang="en-US" sz="2000" dirty="0">
                  <a:solidFill>
                    <a:srgbClr val="C00000"/>
                  </a:solidFill>
                  <a:cs typeface="+mn-ea"/>
                  <a:sym typeface="+mn-lt"/>
                </a:rPr>
                <a:t>日</a:t>
              </a:r>
              <a:endParaRPr lang="zh-CN" altLang="en-US" sz="2000" dirty="0">
                <a:solidFill>
                  <a:schemeClr val="tx1">
                    <a:lumMod val="65000"/>
                    <a:lumOff val="35000"/>
                  </a:schemeClr>
                </a:solidFill>
                <a:cs typeface="+mn-ea"/>
                <a:sym typeface="+mn-lt"/>
              </a:endParaRPr>
            </a:p>
          </p:txBody>
        </p:sp>
        <p:sp>
          <p:nvSpPr>
            <p:cNvPr id="28" name="矩形 27">
              <a:extLst>
                <a:ext uri="{FF2B5EF4-FFF2-40B4-BE49-F238E27FC236}">
                  <a16:creationId xmlns="" xmlns:a16="http://schemas.microsoft.com/office/drawing/2014/main" id="{C8F79899-BC40-406A-863F-63CA6C6E2C0D}"/>
                </a:ext>
              </a:extLst>
            </p:cNvPr>
            <p:cNvSpPr/>
            <p:nvPr>
              <p:custDataLst>
                <p:tags r:id="rId3"/>
              </p:custDataLst>
            </p:nvPr>
          </p:nvSpPr>
          <p:spPr>
            <a:xfrm>
              <a:off x="6920503" y="4094772"/>
              <a:ext cx="2985497" cy="695190"/>
            </a:xfrm>
            <a:prstGeom prst="rect">
              <a:avLst/>
            </a:prstGeom>
            <a:noFill/>
          </p:spPr>
          <p:txBody>
            <a:bodyPr wrap="square" lIns="0" tIns="0" rIns="0" bIns="0" rtlCol="0" anchor="t" anchorCtr="0">
              <a:spAutoFit/>
            </a:bodyPr>
            <a:lstStyle/>
            <a:p>
              <a:pPr indent="0" algn="just">
                <a:lnSpc>
                  <a:spcPct val="150000"/>
                </a:lnSpc>
                <a:spcBef>
                  <a:spcPct val="20000"/>
                </a:spcBef>
                <a:buFontTx/>
                <a:buNone/>
                <a:defRPr/>
              </a:pPr>
              <a:r>
                <a:rPr lang="zh-CN" altLang="en-US" sz="1600" dirty="0">
                  <a:solidFill>
                    <a:schemeClr val="tx1">
                      <a:lumMod val="65000"/>
                      <a:lumOff val="35000"/>
                    </a:schemeClr>
                  </a:solidFill>
                  <a:cs typeface="+mn-ea"/>
                  <a:sym typeface="+mn-lt"/>
                </a:rPr>
                <a:t>首都</a:t>
              </a:r>
              <a:r>
                <a:rPr lang="en-US" altLang="zh-CN" sz="1600" dirty="0">
                  <a:solidFill>
                    <a:schemeClr val="tx1">
                      <a:lumMod val="65000"/>
                      <a:lumOff val="35000"/>
                    </a:schemeClr>
                  </a:solidFill>
                  <a:cs typeface="+mn-ea"/>
                  <a:sym typeface="+mn-lt"/>
                </a:rPr>
                <a:t>30</a:t>
              </a:r>
              <a:r>
                <a:rPr lang="zh-CN" altLang="en-US" sz="1600" dirty="0">
                  <a:solidFill>
                    <a:schemeClr val="tx1">
                      <a:lumMod val="65000"/>
                      <a:lumOff val="35000"/>
                    </a:schemeClr>
                  </a:solidFill>
                  <a:cs typeface="+mn-ea"/>
                  <a:sym typeface="+mn-lt"/>
                </a:rPr>
                <a:t>万军民齐集天安门广场，隆重举行开国大典</a:t>
              </a:r>
            </a:p>
          </p:txBody>
        </p:sp>
      </p:grpSp>
    </p:spTree>
    <p:extLst>
      <p:ext uri="{BB962C8B-B14F-4D97-AF65-F5344CB8AC3E}">
        <p14:creationId xmlns:p14="http://schemas.microsoft.com/office/powerpoint/2010/main" val="343092782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par>
                                <p:cTn id="31" presetID="53" presetClass="entr" presetSubtype="16"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500"/>
                            </p:stCondLst>
                            <p:childTnLst>
                              <p:par>
                                <p:cTn id="37" presetID="42"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2"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1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中国共产党在建国初期的历史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649198" y="3326367"/>
            <a:ext cx="7758202" cy="2265236"/>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1950</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6</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25</a:t>
            </a:r>
            <a:r>
              <a:rPr lang="zh-CN" altLang="en-US" sz="1600" dirty="0">
                <a:solidFill>
                  <a:schemeClr val="tx1">
                    <a:lumMod val="65000"/>
                    <a:lumOff val="35000"/>
                  </a:schemeClr>
                </a:solidFill>
                <a:cs typeface="+mn-ea"/>
                <a:sym typeface="+mn-lt"/>
              </a:rPr>
              <a:t>日，朝鲜内战爆发，随后美国入侵朝鲜，同时派第七舰队侵入台湾海峡。新生的中华人民共和国遭到严重安全威胁。</a:t>
            </a:r>
            <a:endParaRPr lang="en-US" altLang="zh-CN" sz="1600" dirty="0">
              <a:solidFill>
                <a:schemeClr val="tx1">
                  <a:lumMod val="65000"/>
                  <a:lumOff val="35000"/>
                </a:schemeClr>
              </a:solidFill>
              <a:cs typeface="+mn-ea"/>
              <a:sym typeface="+mn-lt"/>
            </a:endParaRP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打得一拳开，免得百拳来。”经过充分讨论和全面衡量，党中央和毛泽东主席作出了“抗美援朝，保家卫国”的战略决策。抗美援朝战争打出了新中国的国威军威，提高了中国共产党在全国人民中的威望，提高了中国人民的民族自信心和民族自豪感，维护了亚洲和世界和平，新中国站稳了脚跟。</a:t>
            </a:r>
          </a:p>
        </p:txBody>
      </p:sp>
      <p:sp>
        <p:nvSpPr>
          <p:cNvPr id="18" name="矩形: 圆角 17">
            <a:extLst>
              <a:ext uri="{FF2B5EF4-FFF2-40B4-BE49-F238E27FC236}">
                <a16:creationId xmlns="" xmlns:a16="http://schemas.microsoft.com/office/drawing/2014/main" id="{089AB6A4-784B-4A3D-B137-FEA6A8AB9FFA}"/>
              </a:ext>
            </a:extLst>
          </p:cNvPr>
          <p:cNvSpPr/>
          <p:nvPr/>
        </p:nvSpPr>
        <p:spPr>
          <a:xfrm>
            <a:off x="636498" y="2440440"/>
            <a:ext cx="3732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抗美援朝战争</a:t>
            </a:r>
          </a:p>
        </p:txBody>
      </p:sp>
      <p:sp>
        <p:nvSpPr>
          <p:cNvPr id="26" name="文本框 8">
            <a:extLst>
              <a:ext uri="{FF2B5EF4-FFF2-40B4-BE49-F238E27FC236}">
                <a16:creationId xmlns="" xmlns:a16="http://schemas.microsoft.com/office/drawing/2014/main" id="{46923D3E-8873-41D3-AAFF-DB974E2F0908}"/>
              </a:ext>
            </a:extLst>
          </p:cNvPr>
          <p:cNvSpPr txBox="1"/>
          <p:nvPr/>
        </p:nvSpPr>
        <p:spPr>
          <a:xfrm>
            <a:off x="4533900" y="2439019"/>
            <a:ext cx="426720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“打得一拳开，免得百拳来。”</a:t>
            </a:r>
          </a:p>
        </p:txBody>
      </p:sp>
      <p:grpSp>
        <p:nvGrpSpPr>
          <p:cNvPr id="20" name="组合 19">
            <a:extLst>
              <a:ext uri="{FF2B5EF4-FFF2-40B4-BE49-F238E27FC236}">
                <a16:creationId xmlns="" xmlns:a16="http://schemas.microsoft.com/office/drawing/2014/main" id="{CA9B66EB-F8E2-4045-82E6-3682546B77E7}"/>
              </a:ext>
            </a:extLst>
          </p:cNvPr>
          <p:cNvGrpSpPr/>
          <p:nvPr/>
        </p:nvGrpSpPr>
        <p:grpSpPr>
          <a:xfrm>
            <a:off x="8794750" y="2959100"/>
            <a:ext cx="2578100" cy="2578100"/>
            <a:chOff x="8680450" y="2959100"/>
            <a:chExt cx="2578100" cy="2578100"/>
          </a:xfrm>
        </p:grpSpPr>
        <p:grpSp>
          <p:nvGrpSpPr>
            <p:cNvPr id="29" name="组合 28">
              <a:extLst>
                <a:ext uri="{FF2B5EF4-FFF2-40B4-BE49-F238E27FC236}">
                  <a16:creationId xmlns="" xmlns:a16="http://schemas.microsoft.com/office/drawing/2014/main" id="{66087F93-7596-4368-9F84-72954C9147AD}"/>
                </a:ext>
              </a:extLst>
            </p:cNvPr>
            <p:cNvGrpSpPr/>
            <p:nvPr/>
          </p:nvGrpSpPr>
          <p:grpSpPr>
            <a:xfrm>
              <a:off x="8680450" y="2959100"/>
              <a:ext cx="2578100" cy="2578100"/>
              <a:chOff x="9061450" y="2870200"/>
              <a:chExt cx="3111500" cy="3111500"/>
            </a:xfrm>
          </p:grpSpPr>
          <p:sp>
            <p:nvSpPr>
              <p:cNvPr id="30" name="椭圆 29">
                <a:extLst>
                  <a:ext uri="{FF2B5EF4-FFF2-40B4-BE49-F238E27FC236}">
                    <a16:creationId xmlns="" xmlns:a16="http://schemas.microsoft.com/office/drawing/2014/main" id="{2B1985EA-42C8-48BE-AE75-9E4AE235826A}"/>
                  </a:ext>
                </a:extLst>
              </p:cNvPr>
              <p:cNvSpPr/>
              <p:nvPr/>
            </p:nvSpPr>
            <p:spPr>
              <a:xfrm rot="16200000">
                <a:off x="9061450" y="2870200"/>
                <a:ext cx="3111500" cy="31115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椭圆 30">
                <a:extLst>
                  <a:ext uri="{FF2B5EF4-FFF2-40B4-BE49-F238E27FC236}">
                    <a16:creationId xmlns="" xmlns:a16="http://schemas.microsoft.com/office/drawing/2014/main" id="{BF545378-B461-4A00-8C90-9F047D2DDEFB}"/>
                  </a:ext>
                </a:extLst>
              </p:cNvPr>
              <p:cNvSpPr/>
              <p:nvPr/>
            </p:nvSpPr>
            <p:spPr>
              <a:xfrm>
                <a:off x="9620907" y="3429656"/>
                <a:ext cx="1992586" cy="1992586"/>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抗美援朝</a:t>
                </a:r>
              </a:p>
            </p:txBody>
          </p:sp>
        </p:grpSp>
        <p:sp>
          <p:nvSpPr>
            <p:cNvPr id="32" name="椭圆 31">
              <a:extLst>
                <a:ext uri="{FF2B5EF4-FFF2-40B4-BE49-F238E27FC236}">
                  <a16:creationId xmlns="" xmlns:a16="http://schemas.microsoft.com/office/drawing/2014/main" id="{DDEA5DA0-E954-4D1B-A7CE-C26659F2DF2B}"/>
                </a:ext>
              </a:extLst>
            </p:cNvPr>
            <p:cNvSpPr/>
            <p:nvPr/>
          </p:nvSpPr>
          <p:spPr>
            <a:xfrm>
              <a:off x="10871200" y="3327400"/>
              <a:ext cx="381000" cy="381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spTree>
    <p:extLst>
      <p:ext uri="{BB962C8B-B14F-4D97-AF65-F5344CB8AC3E}">
        <p14:creationId xmlns:p14="http://schemas.microsoft.com/office/powerpoint/2010/main" val="80510788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par>
                                <p:cTn id="33" presetID="53"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18" grpId="0" animBg="1"/>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中国共产党在建国初期的历史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649198" y="3453367"/>
            <a:ext cx="5129302" cy="2265236"/>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1950</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6</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30</a:t>
            </a:r>
            <a:r>
              <a:rPr lang="zh-CN" altLang="en-US" sz="1600" dirty="0">
                <a:solidFill>
                  <a:schemeClr val="tx1">
                    <a:lumMod val="65000"/>
                    <a:lumOff val="35000"/>
                  </a:schemeClr>
                </a:solidFill>
                <a:cs typeface="+mn-ea"/>
                <a:sym typeface="+mn-lt"/>
              </a:rPr>
              <a:t>日，中央人民政府根据全国解放后的新情况，颁布了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中华人民共和国土地改革法</a:t>
            </a:r>
            <a:r>
              <a:rPr lang="en-US" altLang="zh-CN" sz="1600" dirty="0">
                <a:solidFill>
                  <a:schemeClr val="tx1">
                    <a:lumMod val="65000"/>
                    <a:lumOff val="35000"/>
                  </a:schemeClr>
                </a:solidFill>
                <a:cs typeface="+mn-ea"/>
                <a:sym typeface="+mn-lt"/>
              </a:rPr>
              <a:t>》</a:t>
            </a: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宣布在全国“废除地主阶级封建剥削的土地所有制，实行农民的土地所有制，借以解放农村生产力，发展农业生产，为新中国的工业化开辟道路”。千百年来的封建土地所有制从此被彻底被消灭。 </a:t>
            </a:r>
          </a:p>
        </p:txBody>
      </p:sp>
      <p:sp>
        <p:nvSpPr>
          <p:cNvPr id="18" name="矩形: 圆角 17">
            <a:extLst>
              <a:ext uri="{FF2B5EF4-FFF2-40B4-BE49-F238E27FC236}">
                <a16:creationId xmlns="" xmlns:a16="http://schemas.microsoft.com/office/drawing/2014/main" id="{089AB6A4-784B-4A3D-B137-FEA6A8AB9FFA}"/>
              </a:ext>
            </a:extLst>
          </p:cNvPr>
          <p:cNvSpPr/>
          <p:nvPr/>
        </p:nvSpPr>
        <p:spPr>
          <a:xfrm>
            <a:off x="636498" y="2440440"/>
            <a:ext cx="53960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土改运动，废除封建的土地制度</a:t>
            </a:r>
          </a:p>
        </p:txBody>
      </p:sp>
      <p:grpSp>
        <p:nvGrpSpPr>
          <p:cNvPr id="20" name="组合 19">
            <a:extLst>
              <a:ext uri="{FF2B5EF4-FFF2-40B4-BE49-F238E27FC236}">
                <a16:creationId xmlns="" xmlns:a16="http://schemas.microsoft.com/office/drawing/2014/main" id="{CA9B66EB-F8E2-4045-82E6-3682546B77E7}"/>
              </a:ext>
            </a:extLst>
          </p:cNvPr>
          <p:cNvGrpSpPr/>
          <p:nvPr/>
        </p:nvGrpSpPr>
        <p:grpSpPr>
          <a:xfrm>
            <a:off x="6121400" y="3028950"/>
            <a:ext cx="3111500" cy="2844800"/>
            <a:chOff x="8547100" y="2825750"/>
            <a:chExt cx="3111500" cy="2844800"/>
          </a:xfrm>
        </p:grpSpPr>
        <p:grpSp>
          <p:nvGrpSpPr>
            <p:cNvPr id="29" name="组合 28">
              <a:extLst>
                <a:ext uri="{FF2B5EF4-FFF2-40B4-BE49-F238E27FC236}">
                  <a16:creationId xmlns="" xmlns:a16="http://schemas.microsoft.com/office/drawing/2014/main" id="{66087F93-7596-4368-9F84-72954C9147AD}"/>
                </a:ext>
              </a:extLst>
            </p:cNvPr>
            <p:cNvGrpSpPr/>
            <p:nvPr/>
          </p:nvGrpSpPr>
          <p:grpSpPr>
            <a:xfrm>
              <a:off x="8547100" y="2825750"/>
              <a:ext cx="2844800" cy="2844800"/>
              <a:chOff x="8900510" y="2709260"/>
              <a:chExt cx="3433379" cy="3433379"/>
            </a:xfrm>
          </p:grpSpPr>
          <p:sp>
            <p:nvSpPr>
              <p:cNvPr id="30" name="椭圆 29">
                <a:extLst>
                  <a:ext uri="{FF2B5EF4-FFF2-40B4-BE49-F238E27FC236}">
                    <a16:creationId xmlns="" xmlns:a16="http://schemas.microsoft.com/office/drawing/2014/main" id="{2B1985EA-42C8-48BE-AE75-9E4AE235826A}"/>
                  </a:ext>
                </a:extLst>
              </p:cNvPr>
              <p:cNvSpPr/>
              <p:nvPr/>
            </p:nvSpPr>
            <p:spPr>
              <a:xfrm rot="16200000">
                <a:off x="8900510" y="2709260"/>
                <a:ext cx="3433379" cy="3433379"/>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椭圆 30">
                <a:extLst>
                  <a:ext uri="{FF2B5EF4-FFF2-40B4-BE49-F238E27FC236}">
                    <a16:creationId xmlns="" xmlns:a16="http://schemas.microsoft.com/office/drawing/2014/main" id="{BF545378-B461-4A00-8C90-9F047D2DDEFB}"/>
                  </a:ext>
                </a:extLst>
              </p:cNvPr>
              <p:cNvSpPr/>
              <p:nvPr/>
            </p:nvSpPr>
            <p:spPr>
              <a:xfrm>
                <a:off x="9398655" y="3207404"/>
                <a:ext cx="2437088" cy="2437088"/>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中华人民共和国土地改革法</a:t>
                </a:r>
              </a:p>
            </p:txBody>
          </p:sp>
        </p:grpSp>
        <p:sp>
          <p:nvSpPr>
            <p:cNvPr id="32" name="椭圆 31">
              <a:extLst>
                <a:ext uri="{FF2B5EF4-FFF2-40B4-BE49-F238E27FC236}">
                  <a16:creationId xmlns="" xmlns:a16="http://schemas.microsoft.com/office/drawing/2014/main" id="{DDEA5DA0-E954-4D1B-A7CE-C26659F2DF2B}"/>
                </a:ext>
              </a:extLst>
            </p:cNvPr>
            <p:cNvSpPr/>
            <p:nvPr/>
          </p:nvSpPr>
          <p:spPr>
            <a:xfrm>
              <a:off x="11404600" y="31369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pic>
        <p:nvPicPr>
          <p:cNvPr id="12" name="图片 11">
            <a:extLst>
              <a:ext uri="{FF2B5EF4-FFF2-40B4-BE49-F238E27FC236}">
                <a16:creationId xmlns="" xmlns:a16="http://schemas.microsoft.com/office/drawing/2014/main" id="{D7071679-2DC1-4B91-98A2-69FFD0AC5515}"/>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flipH="1">
            <a:off x="8305800" y="1189948"/>
            <a:ext cx="4241800" cy="5392504"/>
          </a:xfrm>
          <a:prstGeom prst="rect">
            <a:avLst/>
          </a:prstGeom>
        </p:spPr>
      </p:pic>
    </p:spTree>
    <p:extLst>
      <p:ext uri="{BB962C8B-B14F-4D97-AF65-F5344CB8AC3E}">
        <p14:creationId xmlns:p14="http://schemas.microsoft.com/office/powerpoint/2010/main" val="117320160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中国共产党在建国初期的历史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674598" y="3351767"/>
            <a:ext cx="5370602" cy="2265236"/>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1950</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7</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23</a:t>
            </a:r>
            <a:r>
              <a:rPr lang="zh-CN" altLang="en-US" sz="1600" dirty="0">
                <a:solidFill>
                  <a:schemeClr val="tx1">
                    <a:lumMod val="65000"/>
                    <a:lumOff val="35000"/>
                  </a:schemeClr>
                </a:solidFill>
                <a:cs typeface="+mn-ea"/>
                <a:sym typeface="+mn-lt"/>
              </a:rPr>
              <a:t>日，政务院和最高人民法院根据七届三中全会精神，公布了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关于镇压反革命活动的指示</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，镇压反革命运动开始。</a:t>
            </a:r>
            <a:endParaRPr lang="en-US" altLang="zh-CN" sz="1600" dirty="0">
              <a:solidFill>
                <a:schemeClr val="tx1">
                  <a:lumMod val="65000"/>
                  <a:lumOff val="35000"/>
                </a:schemeClr>
              </a:solidFill>
              <a:cs typeface="+mn-ea"/>
              <a:sym typeface="+mn-lt"/>
            </a:endParaRP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到</a:t>
            </a:r>
            <a:r>
              <a:rPr lang="en-US" altLang="zh-CN" sz="1600" dirty="0">
                <a:solidFill>
                  <a:schemeClr val="tx1">
                    <a:lumMod val="65000"/>
                    <a:lumOff val="35000"/>
                  </a:schemeClr>
                </a:solidFill>
                <a:cs typeface="+mn-ea"/>
                <a:sym typeface="+mn-lt"/>
              </a:rPr>
              <a:t>1951</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月，“镇反”运动基本结束。这使我国的社会秩序获得了前所未有的安定，有力地支持、配合了土改运动和抗美援朝战争。</a:t>
            </a:r>
          </a:p>
        </p:txBody>
      </p:sp>
      <p:sp>
        <p:nvSpPr>
          <p:cNvPr id="18" name="矩形: 圆角 17">
            <a:extLst>
              <a:ext uri="{FF2B5EF4-FFF2-40B4-BE49-F238E27FC236}">
                <a16:creationId xmlns="" xmlns:a16="http://schemas.microsoft.com/office/drawing/2014/main" id="{089AB6A4-784B-4A3D-B137-FEA6A8AB9FFA}"/>
              </a:ext>
            </a:extLst>
          </p:cNvPr>
          <p:cNvSpPr/>
          <p:nvPr/>
        </p:nvSpPr>
        <p:spPr>
          <a:xfrm>
            <a:off x="636498" y="2440440"/>
            <a:ext cx="32624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镇压反革命运动</a:t>
            </a:r>
          </a:p>
        </p:txBody>
      </p:sp>
      <p:grpSp>
        <p:nvGrpSpPr>
          <p:cNvPr id="20" name="组合 19">
            <a:extLst>
              <a:ext uri="{FF2B5EF4-FFF2-40B4-BE49-F238E27FC236}">
                <a16:creationId xmlns="" xmlns:a16="http://schemas.microsoft.com/office/drawing/2014/main" id="{CA9B66EB-F8E2-4045-82E6-3682546B77E7}"/>
              </a:ext>
            </a:extLst>
          </p:cNvPr>
          <p:cNvGrpSpPr/>
          <p:nvPr/>
        </p:nvGrpSpPr>
        <p:grpSpPr>
          <a:xfrm>
            <a:off x="6375400" y="2978150"/>
            <a:ext cx="3111500" cy="2844800"/>
            <a:chOff x="8547100" y="2825750"/>
            <a:chExt cx="3111500" cy="2844800"/>
          </a:xfrm>
        </p:grpSpPr>
        <p:grpSp>
          <p:nvGrpSpPr>
            <p:cNvPr id="29" name="组合 28">
              <a:extLst>
                <a:ext uri="{FF2B5EF4-FFF2-40B4-BE49-F238E27FC236}">
                  <a16:creationId xmlns="" xmlns:a16="http://schemas.microsoft.com/office/drawing/2014/main" id="{66087F93-7596-4368-9F84-72954C9147AD}"/>
                </a:ext>
              </a:extLst>
            </p:cNvPr>
            <p:cNvGrpSpPr/>
            <p:nvPr/>
          </p:nvGrpSpPr>
          <p:grpSpPr>
            <a:xfrm>
              <a:off x="8547100" y="2825750"/>
              <a:ext cx="2844800" cy="2844800"/>
              <a:chOff x="8900510" y="2709260"/>
              <a:chExt cx="3433379" cy="3433379"/>
            </a:xfrm>
          </p:grpSpPr>
          <p:sp>
            <p:nvSpPr>
              <p:cNvPr id="30" name="椭圆 29">
                <a:extLst>
                  <a:ext uri="{FF2B5EF4-FFF2-40B4-BE49-F238E27FC236}">
                    <a16:creationId xmlns="" xmlns:a16="http://schemas.microsoft.com/office/drawing/2014/main" id="{2B1985EA-42C8-48BE-AE75-9E4AE235826A}"/>
                  </a:ext>
                </a:extLst>
              </p:cNvPr>
              <p:cNvSpPr/>
              <p:nvPr/>
            </p:nvSpPr>
            <p:spPr>
              <a:xfrm rot="16200000">
                <a:off x="8900510" y="2709260"/>
                <a:ext cx="3433379" cy="3433379"/>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椭圆 30">
                <a:extLst>
                  <a:ext uri="{FF2B5EF4-FFF2-40B4-BE49-F238E27FC236}">
                    <a16:creationId xmlns="" xmlns:a16="http://schemas.microsoft.com/office/drawing/2014/main" id="{BF545378-B461-4A00-8C90-9F047D2DDEFB}"/>
                  </a:ext>
                </a:extLst>
              </p:cNvPr>
              <p:cNvSpPr/>
              <p:nvPr/>
            </p:nvSpPr>
            <p:spPr>
              <a:xfrm>
                <a:off x="9398655" y="3207404"/>
                <a:ext cx="2437088" cy="2437088"/>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“镇反”运动</a:t>
                </a:r>
              </a:p>
            </p:txBody>
          </p:sp>
        </p:grpSp>
        <p:sp>
          <p:nvSpPr>
            <p:cNvPr id="32" name="椭圆 31">
              <a:extLst>
                <a:ext uri="{FF2B5EF4-FFF2-40B4-BE49-F238E27FC236}">
                  <a16:creationId xmlns="" xmlns:a16="http://schemas.microsoft.com/office/drawing/2014/main" id="{DDEA5DA0-E954-4D1B-A7CE-C26659F2DF2B}"/>
                </a:ext>
              </a:extLst>
            </p:cNvPr>
            <p:cNvSpPr/>
            <p:nvPr/>
          </p:nvSpPr>
          <p:spPr>
            <a:xfrm>
              <a:off x="11404600" y="3136900"/>
              <a:ext cx="254000" cy="2540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pic>
        <p:nvPicPr>
          <p:cNvPr id="13" name="图片 12">
            <a:extLst>
              <a:ext uri="{FF2B5EF4-FFF2-40B4-BE49-F238E27FC236}">
                <a16:creationId xmlns="" xmlns:a16="http://schemas.microsoft.com/office/drawing/2014/main" id="{DD3D863A-7188-45B8-9288-86A207342C8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496300" y="1968500"/>
            <a:ext cx="3746500" cy="3746500"/>
          </a:xfrm>
          <a:prstGeom prst="rect">
            <a:avLst/>
          </a:prstGeom>
        </p:spPr>
      </p:pic>
    </p:spTree>
    <p:extLst>
      <p:ext uri="{BB962C8B-B14F-4D97-AF65-F5344CB8AC3E}">
        <p14:creationId xmlns:p14="http://schemas.microsoft.com/office/powerpoint/2010/main" val="101133095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anim calcmode="lin" valueType="num">
                                      <p:cBhvr>
                                        <p:cTn id="17" dur="1000" fill="hold"/>
                                        <p:tgtEl>
                                          <p:spTgt spid="35"/>
                                        </p:tgtEl>
                                        <p:attrNameLst>
                                          <p:attrName>ppt_x</p:attrName>
                                        </p:attrNameLst>
                                      </p:cBhvr>
                                      <p:tavLst>
                                        <p:tav tm="0">
                                          <p:val>
                                            <p:strVal val="#ppt_x"/>
                                          </p:val>
                                        </p:tav>
                                        <p:tav tm="100000">
                                          <p:val>
                                            <p:strVal val="#ppt_x"/>
                                          </p:val>
                                        </p:tav>
                                      </p:tavLst>
                                    </p:anim>
                                    <p:anim calcmode="lin" valueType="num">
                                      <p:cBhvr>
                                        <p:cTn id="18" dur="1000" fill="hold"/>
                                        <p:tgtEl>
                                          <p:spTgt spid="35"/>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par>
                                <p:cTn id="38" presetID="53" presetClass="entr" presetSubtype="16"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中国共产党在建国初期的历史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674598" y="3340546"/>
            <a:ext cx="10691902" cy="2265236"/>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1951</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12</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日，中共中央作出</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关于实行精兵简政，增产节约，反对贪污，反对浪费和反对官僚主义的决定</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，从此，以反贪污、反浪费、反官僚主义为中心任务的“三反”运动在全国展开。</a:t>
            </a:r>
            <a:endParaRPr lang="en-US" altLang="zh-CN" sz="1600" dirty="0">
              <a:solidFill>
                <a:schemeClr val="tx1">
                  <a:lumMod val="65000"/>
                  <a:lumOff val="35000"/>
                </a:schemeClr>
              </a:solidFill>
              <a:cs typeface="+mn-ea"/>
              <a:sym typeface="+mn-lt"/>
            </a:endParaRPr>
          </a:p>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1952</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26</a:t>
            </a:r>
            <a:r>
              <a:rPr lang="zh-CN" altLang="en-US" sz="1600" dirty="0">
                <a:solidFill>
                  <a:schemeClr val="tx1">
                    <a:lumMod val="65000"/>
                    <a:lumOff val="35000"/>
                  </a:schemeClr>
                </a:solidFill>
                <a:cs typeface="+mn-ea"/>
                <a:sym typeface="+mn-lt"/>
              </a:rPr>
              <a:t>日，中共中央发出了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关于在城市中限期展开大规模的坚决彻底的“五反”斗争的指示</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，要求在全国大中城市，向违法的资本家开展反对行贿、反对偷税漏税、反对偷工减料、反对盗骗国家财产和反对盗窃国家经济情报的“五反”运动。 “三反”、“五反”运动狠狠打击了不法资本家和蜕化变质分子，打退了资产阶级的猖狂进攻，巩固了无产阶级专政，纯洁了党的队伍。</a:t>
            </a:r>
          </a:p>
        </p:txBody>
      </p:sp>
      <p:sp>
        <p:nvSpPr>
          <p:cNvPr id="18" name="矩形: 圆角 17">
            <a:extLst>
              <a:ext uri="{FF2B5EF4-FFF2-40B4-BE49-F238E27FC236}">
                <a16:creationId xmlns="" xmlns:a16="http://schemas.microsoft.com/office/drawing/2014/main" id="{089AB6A4-784B-4A3D-B137-FEA6A8AB9FFA}"/>
              </a:ext>
            </a:extLst>
          </p:cNvPr>
          <p:cNvSpPr/>
          <p:nvPr/>
        </p:nvSpPr>
        <p:spPr>
          <a:xfrm>
            <a:off x="636498" y="2456769"/>
            <a:ext cx="41895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“三反”、“五反”运动</a:t>
            </a:r>
          </a:p>
        </p:txBody>
      </p:sp>
    </p:spTree>
    <p:extLst>
      <p:ext uri="{BB962C8B-B14F-4D97-AF65-F5344CB8AC3E}">
        <p14:creationId xmlns:p14="http://schemas.microsoft.com/office/powerpoint/2010/main" val="349632316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6F084D8C-E12A-4BB9-8F3C-150AD0C878C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762000"/>
            <a:ext cx="12192000" cy="6096000"/>
          </a:xfrm>
          <a:prstGeom prst="rect">
            <a:avLst/>
          </a:prstGeom>
        </p:spPr>
      </p:pic>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中国共产党在建国初期的历史</a:t>
            </a:r>
          </a:p>
        </p:txBody>
      </p:sp>
      <p:sp>
        <p:nvSpPr>
          <p:cNvPr id="18" name="矩形: 圆角 17">
            <a:extLst>
              <a:ext uri="{FF2B5EF4-FFF2-40B4-BE49-F238E27FC236}">
                <a16:creationId xmlns="" xmlns:a16="http://schemas.microsoft.com/office/drawing/2014/main" id="{089AB6A4-784B-4A3D-B137-FEA6A8AB9FFA}"/>
              </a:ext>
            </a:extLst>
          </p:cNvPr>
          <p:cNvSpPr/>
          <p:nvPr/>
        </p:nvSpPr>
        <p:spPr>
          <a:xfrm>
            <a:off x="4839449" y="2135640"/>
            <a:ext cx="25131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三大改造</a:t>
            </a:r>
          </a:p>
        </p:txBody>
      </p:sp>
      <p:grpSp>
        <p:nvGrpSpPr>
          <p:cNvPr id="9" name="组合 8">
            <a:extLst>
              <a:ext uri="{FF2B5EF4-FFF2-40B4-BE49-F238E27FC236}">
                <a16:creationId xmlns="" xmlns:a16="http://schemas.microsoft.com/office/drawing/2014/main" id="{8EB207B9-30C2-4129-8C41-9BE5B0B4C2FB}"/>
              </a:ext>
            </a:extLst>
          </p:cNvPr>
          <p:cNvGrpSpPr/>
          <p:nvPr/>
        </p:nvGrpSpPr>
        <p:grpSpPr>
          <a:xfrm>
            <a:off x="1257300" y="2942296"/>
            <a:ext cx="2946400" cy="2946398"/>
            <a:chOff x="908091" y="2881991"/>
            <a:chExt cx="2736810" cy="2736808"/>
          </a:xfrm>
        </p:grpSpPr>
        <p:sp>
          <p:nvSpPr>
            <p:cNvPr id="24" name="椭圆 23">
              <a:extLst>
                <a:ext uri="{FF2B5EF4-FFF2-40B4-BE49-F238E27FC236}">
                  <a16:creationId xmlns="" xmlns:a16="http://schemas.microsoft.com/office/drawing/2014/main" id="{71D73D5E-564B-4907-8FB9-5E9AFEF6979A}"/>
                </a:ext>
              </a:extLst>
            </p:cNvPr>
            <p:cNvSpPr/>
            <p:nvPr/>
          </p:nvSpPr>
          <p:spPr>
            <a:xfrm>
              <a:off x="908091" y="2881991"/>
              <a:ext cx="2736810" cy="2736808"/>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lt1"/>
                </a:solidFill>
                <a:cs typeface="+mn-ea"/>
                <a:sym typeface="+mn-lt"/>
              </a:endParaRPr>
            </a:p>
          </p:txBody>
        </p:sp>
        <p:sp>
          <p:nvSpPr>
            <p:cNvPr id="21" name="椭圆 20">
              <a:extLst>
                <a:ext uri="{FF2B5EF4-FFF2-40B4-BE49-F238E27FC236}">
                  <a16:creationId xmlns="" xmlns:a16="http://schemas.microsoft.com/office/drawing/2014/main" id="{D7E4D929-370E-4D53-9C4D-FB75D3E24CB3}"/>
                </a:ext>
              </a:extLst>
            </p:cNvPr>
            <p:cNvSpPr/>
            <p:nvPr/>
          </p:nvSpPr>
          <p:spPr>
            <a:xfrm>
              <a:off x="1256392" y="3230290"/>
              <a:ext cx="2040210" cy="204021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22" name="TextBox 59">
              <a:extLst>
                <a:ext uri="{FF2B5EF4-FFF2-40B4-BE49-F238E27FC236}">
                  <a16:creationId xmlns="" xmlns:a16="http://schemas.microsoft.com/office/drawing/2014/main" id="{5FC05BD4-7B4F-42D5-B132-ABDF0B539138}"/>
                </a:ext>
              </a:extLst>
            </p:cNvPr>
            <p:cNvSpPr>
              <a:spLocks noChangeArrowheads="1"/>
            </p:cNvSpPr>
            <p:nvPr/>
          </p:nvSpPr>
          <p:spPr bwMode="auto">
            <a:xfrm flipH="1">
              <a:off x="1188922" y="3848776"/>
              <a:ext cx="2175149" cy="77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rPr>
                <a:t>农业</a:t>
              </a:r>
              <a:endParaRPr kumimoji="0" lang="en-US" altLang="zh-CN" sz="2800" b="0" i="0" u="none" strike="noStrike" kern="0" cap="none" spc="0" normalizeH="0" baseline="0" noProof="0" dirty="0">
                <a:ln>
                  <a:noFill/>
                </a:ln>
                <a:solidFill>
                  <a:schemeClr val="bg1"/>
                </a:solidFill>
                <a:effectLst/>
                <a:uLnTx/>
                <a:uFillTx/>
                <a:latin typeface="+mn-lt"/>
                <a:ea typeface="+mn-ea"/>
                <a:cs typeface="+mn-ea"/>
                <a:sym typeface="+mn-lt"/>
              </a:endParaRPr>
            </a:p>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chemeClr val="bg1"/>
                  </a:solidFill>
                  <a:effectLst/>
                  <a:uLnTx/>
                  <a:uFillTx/>
                  <a:latin typeface="+mn-lt"/>
                  <a:ea typeface="+mn-ea"/>
                  <a:cs typeface="+mn-ea"/>
                  <a:sym typeface="+mn-lt"/>
                </a:rPr>
                <a:t>社会主义改造</a:t>
              </a:r>
              <a:endParaRPr kumimoji="0" lang="en-US" altLang="zh-CN" b="0" i="0" u="none" strike="noStrike" kern="0" cap="none" spc="0" normalizeH="0" baseline="0" noProof="0" dirty="0">
                <a:ln>
                  <a:noFill/>
                </a:ln>
                <a:solidFill>
                  <a:schemeClr val="bg1"/>
                </a:solidFill>
                <a:effectLst/>
                <a:uLnTx/>
                <a:uFillTx/>
                <a:latin typeface="+mn-lt"/>
                <a:ea typeface="+mn-ea"/>
                <a:cs typeface="+mn-ea"/>
                <a:sym typeface="+mn-lt"/>
              </a:endParaRPr>
            </a:p>
          </p:txBody>
        </p:sp>
      </p:grpSp>
      <p:grpSp>
        <p:nvGrpSpPr>
          <p:cNvPr id="25" name="组合 24">
            <a:extLst>
              <a:ext uri="{FF2B5EF4-FFF2-40B4-BE49-F238E27FC236}">
                <a16:creationId xmlns="" xmlns:a16="http://schemas.microsoft.com/office/drawing/2014/main" id="{2B3415AC-85AF-4900-89B3-01B81D6DBC84}"/>
              </a:ext>
            </a:extLst>
          </p:cNvPr>
          <p:cNvGrpSpPr/>
          <p:nvPr/>
        </p:nvGrpSpPr>
        <p:grpSpPr>
          <a:xfrm>
            <a:off x="4622800" y="2942296"/>
            <a:ext cx="2946400" cy="2946398"/>
            <a:chOff x="908091" y="2881991"/>
            <a:chExt cx="2736810" cy="2736808"/>
          </a:xfrm>
        </p:grpSpPr>
        <p:sp>
          <p:nvSpPr>
            <p:cNvPr id="28" name="椭圆 27">
              <a:extLst>
                <a:ext uri="{FF2B5EF4-FFF2-40B4-BE49-F238E27FC236}">
                  <a16:creationId xmlns="" xmlns:a16="http://schemas.microsoft.com/office/drawing/2014/main" id="{FBBE8E4D-40C3-4C08-8331-8AB52194CD8F}"/>
                </a:ext>
              </a:extLst>
            </p:cNvPr>
            <p:cNvSpPr/>
            <p:nvPr/>
          </p:nvSpPr>
          <p:spPr>
            <a:xfrm>
              <a:off x="908091" y="2881991"/>
              <a:ext cx="2736810" cy="2736808"/>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lt1"/>
                </a:solidFill>
                <a:cs typeface="+mn-ea"/>
                <a:sym typeface="+mn-lt"/>
              </a:endParaRPr>
            </a:p>
          </p:txBody>
        </p:sp>
        <p:sp>
          <p:nvSpPr>
            <p:cNvPr id="26" name="椭圆 25">
              <a:extLst>
                <a:ext uri="{FF2B5EF4-FFF2-40B4-BE49-F238E27FC236}">
                  <a16:creationId xmlns="" xmlns:a16="http://schemas.microsoft.com/office/drawing/2014/main" id="{11F00217-1600-4826-8984-AA66F1D3AB8D}"/>
                </a:ext>
              </a:extLst>
            </p:cNvPr>
            <p:cNvSpPr/>
            <p:nvPr/>
          </p:nvSpPr>
          <p:spPr>
            <a:xfrm>
              <a:off x="1256392" y="3230290"/>
              <a:ext cx="2040210" cy="204021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27" name="TextBox 59">
              <a:extLst>
                <a:ext uri="{FF2B5EF4-FFF2-40B4-BE49-F238E27FC236}">
                  <a16:creationId xmlns="" xmlns:a16="http://schemas.microsoft.com/office/drawing/2014/main" id="{DB235047-69A0-46BE-B62F-409276F2462A}"/>
                </a:ext>
              </a:extLst>
            </p:cNvPr>
            <p:cNvSpPr>
              <a:spLocks noChangeArrowheads="1"/>
            </p:cNvSpPr>
            <p:nvPr/>
          </p:nvSpPr>
          <p:spPr bwMode="auto">
            <a:xfrm flipH="1">
              <a:off x="1188922" y="3907759"/>
              <a:ext cx="2175149" cy="114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rPr>
                <a:t>手工业</a:t>
              </a:r>
            </a:p>
            <a:p>
              <a:pPr algn="ctr">
                <a:defRPr/>
              </a:pPr>
              <a:r>
                <a:rPr lang="zh-CN" altLang="en-US" kern="0" dirty="0">
                  <a:solidFill>
                    <a:schemeClr val="bg1"/>
                  </a:solidFill>
                  <a:latin typeface="+mn-lt"/>
                  <a:ea typeface="+mn-ea"/>
                  <a:cs typeface="+mn-ea"/>
                  <a:sym typeface="+mn-lt"/>
                </a:rPr>
                <a:t>社会主义改造</a:t>
              </a:r>
            </a:p>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endParaRPr>
            </a:p>
          </p:txBody>
        </p:sp>
      </p:grpSp>
      <p:grpSp>
        <p:nvGrpSpPr>
          <p:cNvPr id="29" name="组合 28">
            <a:extLst>
              <a:ext uri="{FF2B5EF4-FFF2-40B4-BE49-F238E27FC236}">
                <a16:creationId xmlns="" xmlns:a16="http://schemas.microsoft.com/office/drawing/2014/main" id="{415E85D0-A003-477C-A341-A65517BB6F4A}"/>
              </a:ext>
            </a:extLst>
          </p:cNvPr>
          <p:cNvGrpSpPr/>
          <p:nvPr/>
        </p:nvGrpSpPr>
        <p:grpSpPr>
          <a:xfrm>
            <a:off x="7988300" y="2942296"/>
            <a:ext cx="2946400" cy="2946398"/>
            <a:chOff x="908091" y="2881991"/>
            <a:chExt cx="2736810" cy="2736808"/>
          </a:xfrm>
        </p:grpSpPr>
        <p:sp>
          <p:nvSpPr>
            <p:cNvPr id="32" name="椭圆 31">
              <a:extLst>
                <a:ext uri="{FF2B5EF4-FFF2-40B4-BE49-F238E27FC236}">
                  <a16:creationId xmlns="" xmlns:a16="http://schemas.microsoft.com/office/drawing/2014/main" id="{A06CACEF-67BA-4DFC-9CAB-C0092502A123}"/>
                </a:ext>
              </a:extLst>
            </p:cNvPr>
            <p:cNvSpPr/>
            <p:nvPr/>
          </p:nvSpPr>
          <p:spPr>
            <a:xfrm>
              <a:off x="908091" y="2881991"/>
              <a:ext cx="2736810" cy="2736808"/>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lt1"/>
                </a:solidFill>
                <a:cs typeface="+mn-ea"/>
                <a:sym typeface="+mn-lt"/>
              </a:endParaRPr>
            </a:p>
          </p:txBody>
        </p:sp>
        <p:sp>
          <p:nvSpPr>
            <p:cNvPr id="30" name="椭圆 29">
              <a:extLst>
                <a:ext uri="{FF2B5EF4-FFF2-40B4-BE49-F238E27FC236}">
                  <a16:creationId xmlns="" xmlns:a16="http://schemas.microsoft.com/office/drawing/2014/main" id="{3004CB16-19ED-476F-B23D-45D1F9134805}"/>
                </a:ext>
              </a:extLst>
            </p:cNvPr>
            <p:cNvSpPr/>
            <p:nvPr/>
          </p:nvSpPr>
          <p:spPr>
            <a:xfrm>
              <a:off x="1256392" y="3230290"/>
              <a:ext cx="2040210" cy="204021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31" name="TextBox 59">
              <a:extLst>
                <a:ext uri="{FF2B5EF4-FFF2-40B4-BE49-F238E27FC236}">
                  <a16:creationId xmlns="" xmlns:a16="http://schemas.microsoft.com/office/drawing/2014/main" id="{A3078C0E-A899-4DE8-AA0B-D00E85437315}"/>
                </a:ext>
              </a:extLst>
            </p:cNvPr>
            <p:cNvSpPr>
              <a:spLocks noChangeArrowheads="1"/>
            </p:cNvSpPr>
            <p:nvPr/>
          </p:nvSpPr>
          <p:spPr bwMode="auto">
            <a:xfrm flipH="1">
              <a:off x="1450736" y="3722679"/>
              <a:ext cx="1651521" cy="117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rPr>
                <a:t>资本主义工商业</a:t>
              </a:r>
            </a:p>
            <a:p>
              <a:pPr algn="ctr">
                <a:defRPr/>
              </a:pPr>
              <a:r>
                <a:rPr lang="zh-CN" altLang="en-US" kern="0" dirty="0">
                  <a:solidFill>
                    <a:schemeClr val="bg1"/>
                  </a:solidFill>
                  <a:latin typeface="+mn-lt"/>
                  <a:ea typeface="+mn-ea"/>
                  <a:cs typeface="+mn-ea"/>
                  <a:sym typeface="+mn-lt"/>
                </a:rPr>
                <a:t>社会主义改造</a:t>
              </a:r>
            </a:p>
          </p:txBody>
        </p:sp>
      </p:grpSp>
      <p:sp>
        <p:nvSpPr>
          <p:cNvPr id="13" name="椭圆 12">
            <a:extLst>
              <a:ext uri="{FF2B5EF4-FFF2-40B4-BE49-F238E27FC236}">
                <a16:creationId xmlns="" xmlns:a16="http://schemas.microsoft.com/office/drawing/2014/main" id="{4D914EB7-61EE-41B3-AD51-2DAB2716D2A3}"/>
              </a:ext>
            </a:extLst>
          </p:cNvPr>
          <p:cNvSpPr/>
          <p:nvPr/>
        </p:nvSpPr>
        <p:spPr>
          <a:xfrm>
            <a:off x="4330700" y="4332945"/>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36" name="椭圆 35">
            <a:extLst>
              <a:ext uri="{FF2B5EF4-FFF2-40B4-BE49-F238E27FC236}">
                <a16:creationId xmlns="" xmlns:a16="http://schemas.microsoft.com/office/drawing/2014/main" id="{F9E254AC-A871-4A64-82C3-7CDD9A0575C4}"/>
              </a:ext>
            </a:extLst>
          </p:cNvPr>
          <p:cNvSpPr/>
          <p:nvPr/>
        </p:nvSpPr>
        <p:spPr>
          <a:xfrm>
            <a:off x="7696200" y="4332945"/>
            <a:ext cx="165100" cy="1651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322116089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par>
                                <p:cTn id="40" presetID="31"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1000" fill="hold"/>
                                        <p:tgtEl>
                                          <p:spTgt spid="25"/>
                                        </p:tgtEl>
                                        <p:attrNameLst>
                                          <p:attrName>ppt_w</p:attrName>
                                        </p:attrNameLst>
                                      </p:cBhvr>
                                      <p:tavLst>
                                        <p:tav tm="0">
                                          <p:val>
                                            <p:fltVal val="0"/>
                                          </p:val>
                                        </p:tav>
                                        <p:tav tm="100000">
                                          <p:val>
                                            <p:strVal val="#ppt_w"/>
                                          </p:val>
                                        </p:tav>
                                      </p:tavLst>
                                    </p:anim>
                                    <p:anim calcmode="lin" valueType="num">
                                      <p:cBhvr>
                                        <p:cTn id="43" dur="1000" fill="hold"/>
                                        <p:tgtEl>
                                          <p:spTgt spid="25"/>
                                        </p:tgtEl>
                                        <p:attrNameLst>
                                          <p:attrName>ppt_h</p:attrName>
                                        </p:attrNameLst>
                                      </p:cBhvr>
                                      <p:tavLst>
                                        <p:tav tm="0">
                                          <p:val>
                                            <p:fltVal val="0"/>
                                          </p:val>
                                        </p:tav>
                                        <p:tav tm="100000">
                                          <p:val>
                                            <p:strVal val="#ppt_h"/>
                                          </p:val>
                                        </p:tav>
                                      </p:tavLst>
                                    </p:anim>
                                    <p:anim calcmode="lin" valueType="num">
                                      <p:cBhvr>
                                        <p:cTn id="44" dur="1000" fill="hold"/>
                                        <p:tgtEl>
                                          <p:spTgt spid="25"/>
                                        </p:tgtEl>
                                        <p:attrNameLst>
                                          <p:attrName>style.rotation</p:attrName>
                                        </p:attrNameLst>
                                      </p:cBhvr>
                                      <p:tavLst>
                                        <p:tav tm="0">
                                          <p:val>
                                            <p:fltVal val="90"/>
                                          </p:val>
                                        </p:tav>
                                        <p:tav tm="100000">
                                          <p:val>
                                            <p:fltVal val="0"/>
                                          </p:val>
                                        </p:tav>
                                      </p:tavLst>
                                    </p:anim>
                                    <p:animEffect transition="in" filter="fade">
                                      <p:cBhvr>
                                        <p:cTn id="45" dur="1000"/>
                                        <p:tgtEl>
                                          <p:spTgt spid="25"/>
                                        </p:tgtEl>
                                      </p:cBhvr>
                                    </p:animEffect>
                                  </p:childTnLst>
                                </p:cTn>
                              </p:par>
                              <p:par>
                                <p:cTn id="46" presetID="31" presetClass="entr" presetSubtype="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p:cTn id="48" dur="1000" fill="hold"/>
                                        <p:tgtEl>
                                          <p:spTgt spid="29"/>
                                        </p:tgtEl>
                                        <p:attrNameLst>
                                          <p:attrName>ppt_w</p:attrName>
                                        </p:attrNameLst>
                                      </p:cBhvr>
                                      <p:tavLst>
                                        <p:tav tm="0">
                                          <p:val>
                                            <p:fltVal val="0"/>
                                          </p:val>
                                        </p:tav>
                                        <p:tav tm="100000">
                                          <p:val>
                                            <p:strVal val="#ppt_w"/>
                                          </p:val>
                                        </p:tav>
                                      </p:tavLst>
                                    </p:anim>
                                    <p:anim calcmode="lin" valueType="num">
                                      <p:cBhvr>
                                        <p:cTn id="49" dur="1000" fill="hold"/>
                                        <p:tgtEl>
                                          <p:spTgt spid="29"/>
                                        </p:tgtEl>
                                        <p:attrNameLst>
                                          <p:attrName>ppt_h</p:attrName>
                                        </p:attrNameLst>
                                      </p:cBhvr>
                                      <p:tavLst>
                                        <p:tav tm="0">
                                          <p:val>
                                            <p:fltVal val="0"/>
                                          </p:val>
                                        </p:tav>
                                        <p:tav tm="100000">
                                          <p:val>
                                            <p:strVal val="#ppt_h"/>
                                          </p:val>
                                        </p:tav>
                                      </p:tavLst>
                                    </p:anim>
                                    <p:anim calcmode="lin" valueType="num">
                                      <p:cBhvr>
                                        <p:cTn id="50" dur="1000" fill="hold"/>
                                        <p:tgtEl>
                                          <p:spTgt spid="29"/>
                                        </p:tgtEl>
                                        <p:attrNameLst>
                                          <p:attrName>style.rotation</p:attrName>
                                        </p:attrNameLst>
                                      </p:cBhvr>
                                      <p:tavLst>
                                        <p:tav tm="0">
                                          <p:val>
                                            <p:fltVal val="90"/>
                                          </p:val>
                                        </p:tav>
                                        <p:tav tm="100000">
                                          <p:val>
                                            <p:fltVal val="0"/>
                                          </p:val>
                                        </p:tav>
                                      </p:tavLst>
                                    </p:anim>
                                    <p:animEffect transition="in" filter="fade">
                                      <p:cBhvr>
                                        <p:cTn id="51" dur="1000"/>
                                        <p:tgtEl>
                                          <p:spTgt spid="29"/>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fltVal val="0"/>
                                          </p:val>
                                        </p:tav>
                                        <p:tav tm="100000">
                                          <p:val>
                                            <p:strVal val="#ppt_w"/>
                                          </p:val>
                                        </p:tav>
                                      </p:tavLst>
                                    </p:anim>
                                    <p:anim calcmode="lin" valueType="num">
                                      <p:cBhvr>
                                        <p:cTn id="55" dur="1000" fill="hold"/>
                                        <p:tgtEl>
                                          <p:spTgt spid="13"/>
                                        </p:tgtEl>
                                        <p:attrNameLst>
                                          <p:attrName>ppt_h</p:attrName>
                                        </p:attrNameLst>
                                      </p:cBhvr>
                                      <p:tavLst>
                                        <p:tav tm="0">
                                          <p:val>
                                            <p:fltVal val="0"/>
                                          </p:val>
                                        </p:tav>
                                        <p:tav tm="100000">
                                          <p:val>
                                            <p:strVal val="#ppt_h"/>
                                          </p:val>
                                        </p:tav>
                                      </p:tavLst>
                                    </p:anim>
                                    <p:anim calcmode="lin" valueType="num">
                                      <p:cBhvr>
                                        <p:cTn id="56" dur="1000" fill="hold"/>
                                        <p:tgtEl>
                                          <p:spTgt spid="13"/>
                                        </p:tgtEl>
                                        <p:attrNameLst>
                                          <p:attrName>style.rotation</p:attrName>
                                        </p:attrNameLst>
                                      </p:cBhvr>
                                      <p:tavLst>
                                        <p:tav tm="0">
                                          <p:val>
                                            <p:fltVal val="90"/>
                                          </p:val>
                                        </p:tav>
                                        <p:tav tm="100000">
                                          <p:val>
                                            <p:fltVal val="0"/>
                                          </p:val>
                                        </p:tav>
                                      </p:tavLst>
                                    </p:anim>
                                    <p:animEffect transition="in" filter="fade">
                                      <p:cBhvr>
                                        <p:cTn id="57" dur="1000"/>
                                        <p:tgtEl>
                                          <p:spTgt spid="13"/>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1000" fill="hold"/>
                                        <p:tgtEl>
                                          <p:spTgt spid="36"/>
                                        </p:tgtEl>
                                        <p:attrNameLst>
                                          <p:attrName>ppt_w</p:attrName>
                                        </p:attrNameLst>
                                      </p:cBhvr>
                                      <p:tavLst>
                                        <p:tav tm="0">
                                          <p:val>
                                            <p:fltVal val="0"/>
                                          </p:val>
                                        </p:tav>
                                        <p:tav tm="100000">
                                          <p:val>
                                            <p:strVal val="#ppt_w"/>
                                          </p:val>
                                        </p:tav>
                                      </p:tavLst>
                                    </p:anim>
                                    <p:anim calcmode="lin" valueType="num">
                                      <p:cBhvr>
                                        <p:cTn id="61" dur="1000" fill="hold"/>
                                        <p:tgtEl>
                                          <p:spTgt spid="36"/>
                                        </p:tgtEl>
                                        <p:attrNameLst>
                                          <p:attrName>ppt_h</p:attrName>
                                        </p:attrNameLst>
                                      </p:cBhvr>
                                      <p:tavLst>
                                        <p:tav tm="0">
                                          <p:val>
                                            <p:fltVal val="0"/>
                                          </p:val>
                                        </p:tav>
                                        <p:tav tm="100000">
                                          <p:val>
                                            <p:strVal val="#ppt_h"/>
                                          </p:val>
                                        </p:tav>
                                      </p:tavLst>
                                    </p:anim>
                                    <p:anim calcmode="lin" valueType="num">
                                      <p:cBhvr>
                                        <p:cTn id="62" dur="1000" fill="hold"/>
                                        <p:tgtEl>
                                          <p:spTgt spid="36"/>
                                        </p:tgtEl>
                                        <p:attrNameLst>
                                          <p:attrName>style.rotation</p:attrName>
                                        </p:attrNameLst>
                                      </p:cBhvr>
                                      <p:tavLst>
                                        <p:tav tm="0">
                                          <p:val>
                                            <p:fltVal val="90"/>
                                          </p:val>
                                        </p:tav>
                                        <p:tav tm="100000">
                                          <p:val>
                                            <p:fltVal val="0"/>
                                          </p:val>
                                        </p:tav>
                                      </p:tavLst>
                                    </p:anim>
                                    <p:animEffect transition="in" filter="fade">
                                      <p:cBhvr>
                                        <p:cTn id="6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13"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中国共产党在开始全面建设社会主义时期的历史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674598" y="3375017"/>
            <a:ext cx="7948702" cy="2314480"/>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1958</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3</a:t>
            </a:r>
            <a:r>
              <a:rPr lang="zh-CN" altLang="en-US" sz="1600" dirty="0">
                <a:solidFill>
                  <a:schemeClr val="tx1">
                    <a:lumMod val="65000"/>
                    <a:lumOff val="35000"/>
                  </a:schemeClr>
                </a:solidFill>
                <a:cs typeface="+mn-ea"/>
                <a:sym typeface="+mn-lt"/>
              </a:rPr>
              <a:t>月，党的成都会议制定了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关于小型农业合作社适当地并为大社的意见</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的文件。</a:t>
            </a:r>
            <a:endParaRPr lang="en-US" altLang="zh-CN" sz="1600" dirty="0">
              <a:solidFill>
                <a:schemeClr val="tx1">
                  <a:lumMod val="65000"/>
                  <a:lumOff val="35000"/>
                </a:schemeClr>
              </a:solidFill>
              <a:cs typeface="+mn-ea"/>
              <a:sym typeface="+mn-lt"/>
            </a:endParaRP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会后，河南省遂平等县和信阳专区出现了小社并大社热潮，有的地方办起了人民公社。同年</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6</a:t>
            </a:r>
            <a:r>
              <a:rPr lang="zh-CN" altLang="en-US" sz="1600" dirty="0">
                <a:solidFill>
                  <a:schemeClr val="tx1">
                    <a:lumMod val="65000"/>
                    <a:lumOff val="35000"/>
                  </a:schemeClr>
                </a:solidFill>
                <a:cs typeface="+mn-ea"/>
                <a:sym typeface="+mn-lt"/>
              </a:rPr>
              <a:t>日，毛泽东到河南新乡七里营人民公社视察，赞扬人民公社好。</a:t>
            </a:r>
            <a:endParaRPr lang="en-US" altLang="zh-CN" sz="1600" dirty="0">
              <a:solidFill>
                <a:schemeClr val="tx1">
                  <a:lumMod val="65000"/>
                  <a:lumOff val="35000"/>
                </a:schemeClr>
              </a:solidFill>
              <a:cs typeface="+mn-ea"/>
              <a:sym typeface="+mn-lt"/>
            </a:endParaRPr>
          </a:p>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9</a:t>
            </a:r>
            <a:r>
              <a:rPr lang="zh-CN" altLang="en-US" sz="1600" dirty="0">
                <a:solidFill>
                  <a:schemeClr val="tx1">
                    <a:lumMod val="65000"/>
                    <a:lumOff val="35000"/>
                  </a:schemeClr>
                </a:solidFill>
                <a:cs typeface="+mn-ea"/>
                <a:sym typeface="+mn-lt"/>
              </a:rPr>
              <a:t>日，毛泽东在山东同当地负责人谈话时说：“还是办人民公社好，它的好处是可以把工、农、商、学、兵结合在一起，便于领导。”</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529340"/>
            <a:ext cx="5446802" cy="482600"/>
            <a:chOff x="699998" y="2529340"/>
            <a:chExt cx="54468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农村人民公社化运动</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sp>
        <p:nvSpPr>
          <p:cNvPr id="12" name="矩形: 圆角 11">
            <a:extLst>
              <a:ext uri="{FF2B5EF4-FFF2-40B4-BE49-F238E27FC236}">
                <a16:creationId xmlns="" xmlns:a16="http://schemas.microsoft.com/office/drawing/2014/main" id="{12EA1BF0-D124-4195-B882-B6ED8B0DB722}"/>
              </a:ext>
            </a:extLst>
          </p:cNvPr>
          <p:cNvSpPr/>
          <p:nvPr/>
        </p:nvSpPr>
        <p:spPr>
          <a:xfrm>
            <a:off x="9194800" y="3011940"/>
            <a:ext cx="2032000" cy="2676533"/>
          </a:xfrm>
          <a:prstGeom prst="roundRect">
            <a:avLst>
              <a:gd name="adj" fmla="val 7292"/>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cs typeface="+mn-ea"/>
                <a:sym typeface="+mn-lt"/>
              </a:rPr>
              <a:t>《</a:t>
            </a:r>
            <a:r>
              <a:rPr lang="zh-CN" altLang="en-US" sz="2400">
                <a:solidFill>
                  <a:schemeClr val="bg1"/>
                </a:solidFill>
                <a:cs typeface="+mn-ea"/>
                <a:sym typeface="+mn-lt"/>
              </a:rPr>
              <a:t>关于小型农业合作社适当地并为大社的意见</a:t>
            </a:r>
            <a:r>
              <a:rPr lang="en-US" altLang="zh-CN" sz="2400">
                <a:solidFill>
                  <a:schemeClr val="bg1"/>
                </a:solidFill>
                <a:cs typeface="+mn-ea"/>
                <a:sym typeface="+mn-lt"/>
              </a:rPr>
              <a:t>》</a:t>
            </a: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75799728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中国共产党在开始全面建设社会主义时期的历史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674598" y="3351445"/>
            <a:ext cx="7923302" cy="2265236"/>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1957</a:t>
            </a:r>
            <a:r>
              <a:rPr lang="zh-CN" altLang="en-US" sz="1600" dirty="0">
                <a:solidFill>
                  <a:schemeClr val="tx1">
                    <a:lumMod val="65000"/>
                    <a:lumOff val="35000"/>
                  </a:schemeClr>
                </a:solidFill>
                <a:cs typeface="+mn-ea"/>
                <a:sym typeface="+mn-lt"/>
              </a:rPr>
              <a:t>年，在整风运动中，极少数资产阶级右派分子乘机鼓吹所谓“大鸣”、“大放”、“大民主”，向党和社会主义制度发动进攻。</a:t>
            </a:r>
            <a:endParaRPr lang="en-US" altLang="zh-CN" sz="1600" dirty="0">
              <a:solidFill>
                <a:schemeClr val="tx1">
                  <a:lumMod val="65000"/>
                  <a:lumOff val="35000"/>
                </a:schemeClr>
              </a:solidFill>
              <a:cs typeface="+mn-ea"/>
              <a:sym typeface="+mn-lt"/>
            </a:endParaRP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为了坚持党对社会主义事业的领导，巩固新生的社会主义制度，党领导群众进行了反右派斗争。但是，反右斗争被严重地扩大化了，它把大量的人民内部矛盾当作了敌我矛盾，把一些知识分子、爱国人士和党内干部错划为“右派分子”，挫伤了一些干部和群众的积极性，造成了不幸的后果。</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529340"/>
            <a:ext cx="5446802" cy="482600"/>
            <a:chOff x="699998" y="2529340"/>
            <a:chExt cx="54468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反右派斗争</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grpSp>
        <p:nvGrpSpPr>
          <p:cNvPr id="17" name="组合 16">
            <a:extLst>
              <a:ext uri="{FF2B5EF4-FFF2-40B4-BE49-F238E27FC236}">
                <a16:creationId xmlns="" xmlns:a16="http://schemas.microsoft.com/office/drawing/2014/main" id="{39BA4769-6D94-42A8-9958-CC866E97449F}"/>
              </a:ext>
            </a:extLst>
          </p:cNvPr>
          <p:cNvGrpSpPr/>
          <p:nvPr/>
        </p:nvGrpSpPr>
        <p:grpSpPr>
          <a:xfrm>
            <a:off x="8991600" y="3146849"/>
            <a:ext cx="2440687" cy="2516224"/>
            <a:chOff x="8991600" y="3009900"/>
            <a:chExt cx="2425700" cy="2500773"/>
          </a:xfrm>
        </p:grpSpPr>
        <p:sp>
          <p:nvSpPr>
            <p:cNvPr id="12" name="矩形: 圆角 11">
              <a:extLst>
                <a:ext uri="{FF2B5EF4-FFF2-40B4-BE49-F238E27FC236}">
                  <a16:creationId xmlns="" xmlns:a16="http://schemas.microsoft.com/office/drawing/2014/main" id="{12EA1BF0-D124-4195-B882-B6ED8B0DB722}"/>
                </a:ext>
              </a:extLst>
            </p:cNvPr>
            <p:cNvSpPr/>
            <p:nvPr/>
          </p:nvSpPr>
          <p:spPr>
            <a:xfrm>
              <a:off x="9493250" y="5283200"/>
              <a:ext cx="1422400" cy="227473"/>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pic>
          <p:nvPicPr>
            <p:cNvPr id="16" name="图片 15">
              <a:extLst>
                <a:ext uri="{FF2B5EF4-FFF2-40B4-BE49-F238E27FC236}">
                  <a16:creationId xmlns="" xmlns:a16="http://schemas.microsoft.com/office/drawing/2014/main" id="{E1DD38DC-9892-499E-B10E-0467F08CC6E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8991600" y="3009900"/>
              <a:ext cx="2425700" cy="2425700"/>
            </a:xfrm>
            <a:prstGeom prst="rect">
              <a:avLst/>
            </a:prstGeom>
          </p:spPr>
        </p:pic>
      </p:grpSp>
    </p:spTree>
    <p:extLst>
      <p:ext uri="{BB962C8B-B14F-4D97-AF65-F5344CB8AC3E}">
        <p14:creationId xmlns:p14="http://schemas.microsoft.com/office/powerpoint/2010/main" val="248180262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inVertical)">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中国共产党在开始全面建设社会主义时期的历史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12698" y="3298325"/>
            <a:ext cx="5446802" cy="69519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 高指标、瞎指挥、浮夸风泛滥。“大跃进”造成了国民经济比例严重失调，使社会主义建设事业受到重大损失。</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529340"/>
            <a:ext cx="5446802" cy="482600"/>
            <a:chOff x="699998" y="2529340"/>
            <a:chExt cx="54468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“大跃进”运动</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sp>
        <p:nvSpPr>
          <p:cNvPr id="26" name="矩形 25">
            <a:extLst>
              <a:ext uri="{FF2B5EF4-FFF2-40B4-BE49-F238E27FC236}">
                <a16:creationId xmlns="" xmlns:a16="http://schemas.microsoft.com/office/drawing/2014/main" id="{86E11E0E-AD10-401C-A1E4-18CD90EC5249}"/>
              </a:ext>
            </a:extLst>
          </p:cNvPr>
          <p:cNvSpPr/>
          <p:nvPr>
            <p:custDataLst>
              <p:tags r:id="rId2"/>
            </p:custDataLst>
          </p:nvPr>
        </p:nvSpPr>
        <p:spPr>
          <a:xfrm>
            <a:off x="712698" y="5053245"/>
            <a:ext cx="10666502" cy="69519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1959</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7</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日和</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16</a:t>
            </a:r>
            <a:r>
              <a:rPr lang="zh-CN" altLang="en-US" sz="1600" dirty="0">
                <a:solidFill>
                  <a:schemeClr val="tx1">
                    <a:lumMod val="65000"/>
                    <a:lumOff val="35000"/>
                  </a:schemeClr>
                </a:solidFill>
                <a:cs typeface="+mn-ea"/>
                <a:sym typeface="+mn-lt"/>
              </a:rPr>
              <a:t>日，中共中央在江西庐山召开了中共中央政治局扩大会议和中共八届八中全会。。会议原定的议题是总结</a:t>
            </a:r>
            <a:r>
              <a:rPr lang="en-US" altLang="zh-CN" sz="1600" dirty="0">
                <a:solidFill>
                  <a:schemeClr val="tx1">
                    <a:lumMod val="65000"/>
                    <a:lumOff val="35000"/>
                  </a:schemeClr>
                </a:solidFill>
                <a:cs typeface="+mn-ea"/>
                <a:sym typeface="+mn-lt"/>
              </a:rPr>
              <a:t>1958</a:t>
            </a:r>
            <a:r>
              <a:rPr lang="zh-CN" altLang="en-US" sz="1600" dirty="0">
                <a:solidFill>
                  <a:schemeClr val="tx1">
                    <a:lumMod val="65000"/>
                    <a:lumOff val="35000"/>
                  </a:schemeClr>
                </a:solidFill>
                <a:cs typeface="+mn-ea"/>
                <a:sym typeface="+mn-lt"/>
              </a:rPr>
              <a:t>年以来的经验教训，讨论今后的经济工作任务。</a:t>
            </a:r>
          </a:p>
        </p:txBody>
      </p:sp>
      <p:grpSp>
        <p:nvGrpSpPr>
          <p:cNvPr id="27" name="组合 26">
            <a:extLst>
              <a:ext uri="{FF2B5EF4-FFF2-40B4-BE49-F238E27FC236}">
                <a16:creationId xmlns="" xmlns:a16="http://schemas.microsoft.com/office/drawing/2014/main" id="{7CB75A9C-1EB9-4290-91F1-85832869744B}"/>
              </a:ext>
            </a:extLst>
          </p:cNvPr>
          <p:cNvGrpSpPr/>
          <p:nvPr/>
        </p:nvGrpSpPr>
        <p:grpSpPr>
          <a:xfrm>
            <a:off x="699998" y="4284260"/>
            <a:ext cx="5446802" cy="482600"/>
            <a:chOff x="699998" y="2529340"/>
            <a:chExt cx="5446802" cy="482600"/>
          </a:xfrm>
        </p:grpSpPr>
        <p:sp>
          <p:nvSpPr>
            <p:cNvPr id="28" name="矩形: 圆角 27">
              <a:extLst>
                <a:ext uri="{FF2B5EF4-FFF2-40B4-BE49-F238E27FC236}">
                  <a16:creationId xmlns="" xmlns:a16="http://schemas.microsoft.com/office/drawing/2014/main" id="{DDA88EE2-23BA-4DF7-9F14-403128B7B2D8}"/>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庐山会议</a:t>
              </a:r>
            </a:p>
          </p:txBody>
        </p:sp>
        <p:sp>
          <p:nvSpPr>
            <p:cNvPr id="29" name="矩形: 圆角 28">
              <a:extLst>
                <a:ext uri="{FF2B5EF4-FFF2-40B4-BE49-F238E27FC236}">
                  <a16:creationId xmlns="" xmlns:a16="http://schemas.microsoft.com/office/drawing/2014/main" id="{796A6E4D-2C95-4FE2-8DB8-4446D73C21D9}"/>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grpSp>
      <p:grpSp>
        <p:nvGrpSpPr>
          <p:cNvPr id="25" name="组合 24">
            <a:extLst>
              <a:ext uri="{FF2B5EF4-FFF2-40B4-BE49-F238E27FC236}">
                <a16:creationId xmlns="" xmlns:a16="http://schemas.microsoft.com/office/drawing/2014/main" id="{91526905-8FFA-404A-936E-02FA04A0F80F}"/>
              </a:ext>
            </a:extLst>
          </p:cNvPr>
          <p:cNvGrpSpPr/>
          <p:nvPr/>
        </p:nvGrpSpPr>
        <p:grpSpPr>
          <a:xfrm>
            <a:off x="5892800" y="1704805"/>
            <a:ext cx="6465787" cy="3552996"/>
            <a:chOff x="5892800" y="1704805"/>
            <a:chExt cx="6465787" cy="3552996"/>
          </a:xfrm>
        </p:grpSpPr>
        <p:pic>
          <p:nvPicPr>
            <p:cNvPr id="20" name="图片 19">
              <a:extLst>
                <a:ext uri="{FF2B5EF4-FFF2-40B4-BE49-F238E27FC236}">
                  <a16:creationId xmlns="" xmlns:a16="http://schemas.microsoft.com/office/drawing/2014/main" id="{17247B0F-530A-4340-AE3A-83FE6CBBC35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892800" y="1704805"/>
              <a:ext cx="6465787" cy="3552996"/>
            </a:xfrm>
            <a:prstGeom prst="rect">
              <a:avLst/>
            </a:prstGeom>
          </p:spPr>
        </p:pic>
        <p:pic>
          <p:nvPicPr>
            <p:cNvPr id="24" name="图片 23">
              <a:extLst>
                <a:ext uri="{FF2B5EF4-FFF2-40B4-BE49-F238E27FC236}">
                  <a16:creationId xmlns="" xmlns:a16="http://schemas.microsoft.com/office/drawing/2014/main" id="{F3031F77-65DD-4494-B88C-0021FD9F23E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775700" y="3289300"/>
              <a:ext cx="1663700" cy="1663700"/>
            </a:xfrm>
            <a:prstGeom prst="rect">
              <a:avLst/>
            </a:prstGeom>
          </p:spPr>
        </p:pic>
      </p:grpSp>
    </p:spTree>
    <p:extLst>
      <p:ext uri="{BB962C8B-B14F-4D97-AF65-F5344CB8AC3E}">
        <p14:creationId xmlns:p14="http://schemas.microsoft.com/office/powerpoint/2010/main" val="26280239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2"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 xmlns:a16="http://schemas.microsoft.com/office/drawing/2014/main" id="{BC45BF02-6FF8-4F13-B972-B138931C64D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3" name="矩形 12">
            <a:extLst>
              <a:ext uri="{FF2B5EF4-FFF2-40B4-BE49-F238E27FC236}">
                <a16:creationId xmlns="" xmlns:a16="http://schemas.microsoft.com/office/drawing/2014/main" id="{FD0F225D-E29D-439E-AA03-252647B862AB}"/>
              </a:ext>
            </a:extLst>
          </p:cNvPr>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周年专题党课</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8797780" y="1069346"/>
            <a:ext cx="2931059" cy="144774"/>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 xmlns:a16="http://schemas.microsoft.com/office/drawing/2014/main" id="{CFD8CD61-E647-485E-A18A-C296012E6E7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59200" y="5838825"/>
            <a:ext cx="762000" cy="802968"/>
          </a:xfrm>
          <a:prstGeom prst="rect">
            <a:avLst/>
          </a:prstGeom>
        </p:spPr>
      </p:pic>
      <p:sp>
        <p:nvSpPr>
          <p:cNvPr id="46" name="文本框 8">
            <a:extLst>
              <a:ext uri="{FF2B5EF4-FFF2-40B4-BE49-F238E27FC236}">
                <a16:creationId xmlns="" xmlns:a16="http://schemas.microsoft.com/office/drawing/2014/main" id="{6D482EAA-1A1C-400E-AA97-94CC484909E2}"/>
              </a:ext>
            </a:extLst>
          </p:cNvPr>
          <p:cNvSpPr txBox="1"/>
          <p:nvPr/>
        </p:nvSpPr>
        <p:spPr>
          <a:xfrm>
            <a:off x="520101" y="764786"/>
            <a:ext cx="965799" cy="307728"/>
          </a:xfrm>
          <a:prstGeom prst="rect">
            <a:avLst/>
          </a:prstGeom>
          <a:noFill/>
        </p:spPr>
        <p:txBody>
          <a:bodyPr wrap="square" lIns="121873" tIns="60936" rIns="121873" bIns="60936">
            <a:spAutoFit/>
          </a:bodyPr>
          <a:lstStyle/>
          <a:p>
            <a:pPr lvl="0" algn="dist">
              <a:defRPr/>
            </a:pPr>
            <a:r>
              <a:rPr lang="en-US" altLang="zh-CN" sz="1200" kern="0" dirty="0">
                <a:gradFill>
                  <a:gsLst>
                    <a:gs pos="17000">
                      <a:srgbClr val="E5090D"/>
                    </a:gs>
                    <a:gs pos="72000">
                      <a:srgbClr val="C00000"/>
                    </a:gs>
                  </a:gsLst>
                  <a:lin ang="2700000" scaled="0"/>
                </a:gradFill>
                <a:effectLst>
                  <a:glow rad="127000">
                    <a:prstClr val="white"/>
                  </a:glow>
                </a:effectLst>
                <a:cs typeface="+mn-ea"/>
                <a:sym typeface="+mn-lt"/>
              </a:rPr>
              <a:t>PART</a:t>
            </a:r>
          </a:p>
        </p:txBody>
      </p:sp>
      <p:pic>
        <p:nvPicPr>
          <p:cNvPr id="27" name="图片 26">
            <a:extLst>
              <a:ext uri="{FF2B5EF4-FFF2-40B4-BE49-F238E27FC236}">
                <a16:creationId xmlns="" xmlns:a16="http://schemas.microsoft.com/office/drawing/2014/main" id="{862F8E93-39D6-47BE-9A70-8958868A2D44}"/>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0" y="3174736"/>
            <a:ext cx="12192000" cy="3683264"/>
          </a:xfrm>
          <a:custGeom>
            <a:avLst/>
            <a:gdLst>
              <a:gd name="connsiteX0" fmla="*/ 0 w 12192000"/>
              <a:gd name="connsiteY0" fmla="*/ 0 h 3683264"/>
              <a:gd name="connsiteX1" fmla="*/ 12192000 w 12192000"/>
              <a:gd name="connsiteY1" fmla="*/ 0 h 3683264"/>
              <a:gd name="connsiteX2" fmla="*/ 12192000 w 12192000"/>
              <a:gd name="connsiteY2" fmla="*/ 3683264 h 3683264"/>
              <a:gd name="connsiteX3" fmla="*/ 0 w 12192000"/>
              <a:gd name="connsiteY3" fmla="*/ 3683264 h 3683264"/>
            </a:gdLst>
            <a:ahLst/>
            <a:cxnLst>
              <a:cxn ang="0">
                <a:pos x="connsiteX0" y="connsiteY0"/>
              </a:cxn>
              <a:cxn ang="0">
                <a:pos x="connsiteX1" y="connsiteY1"/>
              </a:cxn>
              <a:cxn ang="0">
                <a:pos x="connsiteX2" y="connsiteY2"/>
              </a:cxn>
              <a:cxn ang="0">
                <a:pos x="connsiteX3" y="connsiteY3"/>
              </a:cxn>
            </a:cxnLst>
            <a:rect l="l" t="t" r="r" b="b"/>
            <a:pathLst>
              <a:path w="12192000" h="3683264">
                <a:moveTo>
                  <a:pt x="0" y="0"/>
                </a:moveTo>
                <a:lnTo>
                  <a:pt x="12192000" y="0"/>
                </a:lnTo>
                <a:lnTo>
                  <a:pt x="12192000" y="3683264"/>
                </a:lnTo>
                <a:lnTo>
                  <a:pt x="0" y="3683264"/>
                </a:lnTo>
                <a:close/>
              </a:path>
            </a:pathLst>
          </a:custGeom>
        </p:spPr>
      </p:pic>
      <p:cxnSp>
        <p:nvCxnSpPr>
          <p:cNvPr id="18" name="直接连接符 17">
            <a:extLst>
              <a:ext uri="{FF2B5EF4-FFF2-40B4-BE49-F238E27FC236}">
                <a16:creationId xmlns="" xmlns:a16="http://schemas.microsoft.com/office/drawing/2014/main" id="{2EC18670-8834-4E6A-B18A-02ECC41684B7}"/>
              </a:ext>
            </a:extLst>
          </p:cNvPr>
          <p:cNvCxnSpPr/>
          <p:nvPr/>
        </p:nvCxnSpPr>
        <p:spPr>
          <a:xfrm>
            <a:off x="4656685" y="1892300"/>
            <a:ext cx="0" cy="24638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文本框 8">
            <a:extLst>
              <a:ext uri="{FF2B5EF4-FFF2-40B4-BE49-F238E27FC236}">
                <a16:creationId xmlns="" xmlns:a16="http://schemas.microsoft.com/office/drawing/2014/main" id="{B32A1C61-CA5D-465A-859B-1A96FBE33968}"/>
              </a:ext>
            </a:extLst>
          </p:cNvPr>
          <p:cNvSpPr txBox="1"/>
          <p:nvPr/>
        </p:nvSpPr>
        <p:spPr>
          <a:xfrm>
            <a:off x="4795786" y="2634529"/>
            <a:ext cx="4656122" cy="1354168"/>
          </a:xfrm>
          <a:prstGeom prst="rect">
            <a:avLst/>
          </a:prstGeom>
          <a:noFill/>
        </p:spPr>
        <p:txBody>
          <a:bodyPr wrap="square" lIns="121873" tIns="60936" rIns="121873" bIns="60936">
            <a:spAutoFit/>
          </a:bodyPr>
          <a:lstStyle/>
          <a:p>
            <a:pPr lvl="0" algn="just">
              <a:defRPr/>
            </a:pPr>
            <a:r>
              <a:rPr lang="zh-CN" altLang="en-US" sz="4000" kern="0" dirty="0">
                <a:gradFill>
                  <a:gsLst>
                    <a:gs pos="17000">
                      <a:srgbClr val="E5090D"/>
                    </a:gs>
                    <a:gs pos="72000">
                      <a:srgbClr val="C00000"/>
                    </a:gs>
                  </a:gsLst>
                  <a:lin ang="2700000" scaled="0"/>
                </a:gradFill>
                <a:effectLst>
                  <a:glow rad="127000">
                    <a:prstClr val="white"/>
                  </a:glow>
                </a:effectLst>
                <a:cs typeface="+mn-ea"/>
                <a:sym typeface="+mn-lt"/>
              </a:rPr>
              <a:t>中国共产党建立的背景和经过</a:t>
            </a:r>
          </a:p>
        </p:txBody>
      </p:sp>
      <p:sp>
        <p:nvSpPr>
          <p:cNvPr id="31" name="文本框 8">
            <a:extLst>
              <a:ext uri="{FF2B5EF4-FFF2-40B4-BE49-F238E27FC236}">
                <a16:creationId xmlns="" xmlns:a16="http://schemas.microsoft.com/office/drawing/2014/main" id="{AABF0E4B-695D-4777-9A5F-E6E38FD3D97F}"/>
              </a:ext>
            </a:extLst>
          </p:cNvPr>
          <p:cNvSpPr txBox="1"/>
          <p:nvPr/>
        </p:nvSpPr>
        <p:spPr>
          <a:xfrm>
            <a:off x="4859884" y="4001570"/>
            <a:ext cx="3301995" cy="369283"/>
          </a:xfrm>
          <a:prstGeom prst="rect">
            <a:avLst/>
          </a:prstGeom>
          <a:noFill/>
        </p:spPr>
        <p:txBody>
          <a:bodyPr wrap="square" lIns="121873" tIns="60936" rIns="121873" bIns="60936">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党史学习</a:t>
            </a:r>
            <a:r>
              <a:rPr kumimoji="0" lang="en-US" altLang="zh-CN" sz="1600" b="0" i="0" u="none" strike="noStrike" kern="0" cap="none" spc="0" normalizeH="0" baseline="0" noProof="0" dirty="0">
                <a:ln>
                  <a:noFill/>
                </a:ln>
                <a:solidFill>
                  <a:srgbClr val="E7E6E6">
                    <a:lumMod val="25000"/>
                  </a:srgbClr>
                </a:solidFill>
                <a:effectLst/>
                <a:uLnTx/>
                <a:uFillTx/>
                <a:cs typeface="+mn-ea"/>
                <a:sym typeface="+mn-lt"/>
              </a:rPr>
              <a:t>/</a:t>
            </a: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党史教育</a:t>
            </a:r>
            <a:r>
              <a:rPr kumimoji="0" lang="en-US" altLang="zh-CN" sz="1600" b="0" i="0" u="none" strike="noStrike" kern="0" cap="none" spc="0" normalizeH="0" baseline="0" noProof="0" dirty="0">
                <a:ln>
                  <a:noFill/>
                </a:ln>
                <a:solidFill>
                  <a:srgbClr val="E7E6E6">
                    <a:lumMod val="25000"/>
                  </a:srgbClr>
                </a:solidFill>
                <a:effectLst/>
                <a:uLnTx/>
                <a:uFillTx/>
                <a:cs typeface="+mn-ea"/>
                <a:sym typeface="+mn-lt"/>
              </a:rPr>
              <a:t>/</a:t>
            </a: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党政建设</a:t>
            </a:r>
          </a:p>
        </p:txBody>
      </p:sp>
      <p:sp>
        <p:nvSpPr>
          <p:cNvPr id="19" name="矩形: 圆角 18">
            <a:extLst>
              <a:ext uri="{FF2B5EF4-FFF2-40B4-BE49-F238E27FC236}">
                <a16:creationId xmlns="" xmlns:a16="http://schemas.microsoft.com/office/drawing/2014/main" id="{885B83EB-B600-4D20-B443-29F1D126D258}"/>
              </a:ext>
            </a:extLst>
          </p:cNvPr>
          <p:cNvSpPr/>
          <p:nvPr/>
        </p:nvSpPr>
        <p:spPr>
          <a:xfrm>
            <a:off x="4974185" y="2069529"/>
            <a:ext cx="1765300" cy="489199"/>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第一部分</a:t>
            </a:r>
          </a:p>
        </p:txBody>
      </p:sp>
      <p:pic>
        <p:nvPicPr>
          <p:cNvPr id="21" name="图片 20">
            <a:extLst>
              <a:ext uri="{FF2B5EF4-FFF2-40B4-BE49-F238E27FC236}">
                <a16:creationId xmlns="" xmlns:a16="http://schemas.microsoft.com/office/drawing/2014/main" id="{1A0AD849-7A37-4986-8CCD-C82C7C8A630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676400" y="1756315"/>
            <a:ext cx="2819400" cy="2937208"/>
          </a:xfrm>
          <a:prstGeom prst="rect">
            <a:avLst/>
          </a:prstGeom>
        </p:spPr>
      </p:pic>
    </p:spTree>
    <p:extLst>
      <p:ext uri="{BB962C8B-B14F-4D97-AF65-F5344CB8AC3E}">
        <p14:creationId xmlns:p14="http://schemas.microsoft.com/office/powerpoint/2010/main" val="64725834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outVertical)">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500" fill="hold"/>
                                        <p:tgtEl>
                                          <p:spTgt spid="42"/>
                                        </p:tgtEl>
                                        <p:attrNameLst>
                                          <p:attrName>ppt_w</p:attrName>
                                        </p:attrNameLst>
                                      </p:cBhvr>
                                      <p:tavLst>
                                        <p:tav tm="0">
                                          <p:val>
                                            <p:fltVal val="0"/>
                                          </p:val>
                                        </p:tav>
                                        <p:tav tm="100000">
                                          <p:val>
                                            <p:strVal val="#ppt_w"/>
                                          </p:val>
                                        </p:tav>
                                      </p:tavLst>
                                    </p:anim>
                                    <p:anim calcmode="lin" valueType="num">
                                      <p:cBhvr>
                                        <p:cTn id="17" dur="500" fill="hold"/>
                                        <p:tgtEl>
                                          <p:spTgt spid="42"/>
                                        </p:tgtEl>
                                        <p:attrNameLst>
                                          <p:attrName>ppt_h</p:attrName>
                                        </p:attrNameLst>
                                      </p:cBhvr>
                                      <p:tavLst>
                                        <p:tav tm="0">
                                          <p:val>
                                            <p:fltVal val="0"/>
                                          </p:val>
                                        </p:tav>
                                        <p:tav tm="100000">
                                          <p:val>
                                            <p:strVal val="#ppt_h"/>
                                          </p:val>
                                        </p:tav>
                                      </p:tavLst>
                                    </p:anim>
                                    <p:animEffect transition="in" filter="fade">
                                      <p:cBhvr>
                                        <p:cTn id="18" dur="500"/>
                                        <p:tgtEl>
                                          <p:spTgt spid="42"/>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par>
                                <p:cTn id="54" presetID="53" presetClass="entr" presetSubtype="16"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6" grpId="0"/>
      <p:bldP spid="28" grpId="0"/>
      <p:bldP spid="31"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中国共产党在开始全面建设社会主义时期的历史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12696" y="3222125"/>
            <a:ext cx="10666502" cy="69519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1958</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5</a:t>
            </a:r>
            <a:r>
              <a:rPr lang="zh-CN" altLang="en-US" sz="1600" dirty="0">
                <a:solidFill>
                  <a:schemeClr val="tx1">
                    <a:lumMod val="65000"/>
                    <a:lumOff val="35000"/>
                  </a:schemeClr>
                </a:solidFill>
                <a:cs typeface="+mn-ea"/>
                <a:sym typeface="+mn-lt"/>
              </a:rPr>
              <a:t>月，中国共产党第八次全国代表大会第二次全体会议在北京举行。刘少奇代表中央委员会做政治报告。会议根据毛泽东的创议，通过了“鼓足干劲，力争上游，多快好省建设社会主义”的总路线。</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453140"/>
            <a:ext cx="5446802" cy="482600"/>
            <a:chOff x="699998" y="2529340"/>
            <a:chExt cx="54468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 建设社会主义总路线的提出</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05</a:t>
              </a:r>
              <a:endParaRPr lang="zh-CN" altLang="en-US" sz="2400" dirty="0">
                <a:solidFill>
                  <a:schemeClr val="bg1"/>
                </a:solidFill>
                <a:cs typeface="+mn-ea"/>
                <a:sym typeface="+mn-lt"/>
              </a:endParaRPr>
            </a:p>
          </p:txBody>
        </p:sp>
      </p:grpSp>
      <p:sp>
        <p:nvSpPr>
          <p:cNvPr id="26" name="矩形 25">
            <a:extLst>
              <a:ext uri="{FF2B5EF4-FFF2-40B4-BE49-F238E27FC236}">
                <a16:creationId xmlns="" xmlns:a16="http://schemas.microsoft.com/office/drawing/2014/main" id="{86E11E0E-AD10-401C-A1E4-18CD90EC5249}"/>
              </a:ext>
            </a:extLst>
          </p:cNvPr>
          <p:cNvSpPr/>
          <p:nvPr>
            <p:custDataLst>
              <p:tags r:id="rId2"/>
            </p:custDataLst>
          </p:nvPr>
        </p:nvSpPr>
        <p:spPr>
          <a:xfrm>
            <a:off x="712698" y="4977045"/>
            <a:ext cx="10666502" cy="69519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1962</a:t>
            </a:r>
            <a:r>
              <a:rPr lang="zh-CN" altLang="en-US" sz="1600" dirty="0">
                <a:solidFill>
                  <a:schemeClr val="tx1">
                    <a:lumMod val="65000"/>
                    <a:lumOff val="35000"/>
                  </a:schemeClr>
                </a:solidFill>
                <a:cs typeface="+mn-ea"/>
                <a:sym typeface="+mn-lt"/>
              </a:rPr>
              <a:t>年在党的八届十中全会上，毛泽东把我国社会一定范围内存在的阶级斗争扩大化和绝对化，提出要在实际工作中进行社会主义教育。</a:t>
            </a:r>
          </a:p>
        </p:txBody>
      </p:sp>
      <p:grpSp>
        <p:nvGrpSpPr>
          <p:cNvPr id="27" name="组合 26">
            <a:extLst>
              <a:ext uri="{FF2B5EF4-FFF2-40B4-BE49-F238E27FC236}">
                <a16:creationId xmlns="" xmlns:a16="http://schemas.microsoft.com/office/drawing/2014/main" id="{7CB75A9C-1EB9-4290-91F1-85832869744B}"/>
              </a:ext>
            </a:extLst>
          </p:cNvPr>
          <p:cNvGrpSpPr/>
          <p:nvPr/>
        </p:nvGrpSpPr>
        <p:grpSpPr>
          <a:xfrm>
            <a:off x="699998" y="4208060"/>
            <a:ext cx="5446802" cy="482600"/>
            <a:chOff x="699998" y="2529340"/>
            <a:chExt cx="5446802" cy="482600"/>
          </a:xfrm>
        </p:grpSpPr>
        <p:sp>
          <p:nvSpPr>
            <p:cNvPr id="28" name="矩形: 圆角 27">
              <a:extLst>
                <a:ext uri="{FF2B5EF4-FFF2-40B4-BE49-F238E27FC236}">
                  <a16:creationId xmlns="" xmlns:a16="http://schemas.microsoft.com/office/drawing/2014/main" id="{DDA88EE2-23BA-4DF7-9F14-403128B7B2D8}"/>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社会主义教育运动</a:t>
              </a:r>
            </a:p>
          </p:txBody>
        </p:sp>
        <p:sp>
          <p:nvSpPr>
            <p:cNvPr id="29" name="矩形: 圆角 28">
              <a:extLst>
                <a:ext uri="{FF2B5EF4-FFF2-40B4-BE49-F238E27FC236}">
                  <a16:creationId xmlns="" xmlns:a16="http://schemas.microsoft.com/office/drawing/2014/main" id="{796A6E4D-2C95-4FE2-8DB8-4446D73C21D9}"/>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06</a:t>
              </a:r>
              <a:endParaRPr lang="zh-CN" altLang="en-US" sz="2400" dirty="0">
                <a:solidFill>
                  <a:schemeClr val="bg1"/>
                </a:solidFill>
                <a:cs typeface="+mn-ea"/>
                <a:sym typeface="+mn-lt"/>
              </a:endParaRPr>
            </a:p>
          </p:txBody>
        </p:sp>
      </p:grpSp>
    </p:spTree>
    <p:extLst>
      <p:ext uri="{BB962C8B-B14F-4D97-AF65-F5344CB8AC3E}">
        <p14:creationId xmlns:p14="http://schemas.microsoft.com/office/powerpoint/2010/main" val="165850998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中国共产党在开始全面建设社会主义时期的历史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12696" y="2974173"/>
            <a:ext cx="10666502" cy="69519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1962</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11</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2</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7</a:t>
            </a:r>
            <a:r>
              <a:rPr lang="zh-CN" altLang="en-US" sz="1600" dirty="0">
                <a:solidFill>
                  <a:schemeClr val="tx1">
                    <a:lumMod val="65000"/>
                    <a:lumOff val="35000"/>
                  </a:schemeClr>
                </a:solidFill>
                <a:cs typeface="+mn-ea"/>
                <a:sym typeface="+mn-lt"/>
              </a:rPr>
              <a:t>日，中共中央在北京召开扩大的中央工作会议。参加会议的有县委以上的各级党委主要负责人</a:t>
            </a:r>
            <a:r>
              <a:rPr lang="en-US" altLang="zh-CN" sz="1600" dirty="0">
                <a:solidFill>
                  <a:schemeClr val="tx1">
                    <a:lumMod val="65000"/>
                    <a:lumOff val="35000"/>
                  </a:schemeClr>
                </a:solidFill>
                <a:cs typeface="+mn-ea"/>
                <a:sym typeface="+mn-lt"/>
              </a:rPr>
              <a:t>7000</a:t>
            </a:r>
            <a:r>
              <a:rPr lang="zh-CN" altLang="en-US" sz="1600" dirty="0">
                <a:solidFill>
                  <a:schemeClr val="tx1">
                    <a:lumMod val="65000"/>
                    <a:lumOff val="35000"/>
                  </a:schemeClr>
                </a:solidFill>
                <a:cs typeface="+mn-ea"/>
                <a:sym typeface="+mn-lt"/>
              </a:rPr>
              <a:t>人，因此这次大会又称“七千人大会”。</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302555"/>
            <a:ext cx="5446802" cy="482600"/>
            <a:chOff x="699998" y="2529340"/>
            <a:chExt cx="54468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七千人大会</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07</a:t>
              </a:r>
              <a:endParaRPr lang="zh-CN" altLang="en-US" sz="2400" dirty="0">
                <a:solidFill>
                  <a:schemeClr val="bg1"/>
                </a:solidFill>
                <a:cs typeface="+mn-ea"/>
                <a:sym typeface="+mn-lt"/>
              </a:endParaRPr>
            </a:p>
          </p:txBody>
        </p:sp>
      </p:grpSp>
      <p:sp>
        <p:nvSpPr>
          <p:cNvPr id="26" name="矩形 25">
            <a:extLst>
              <a:ext uri="{FF2B5EF4-FFF2-40B4-BE49-F238E27FC236}">
                <a16:creationId xmlns="" xmlns:a16="http://schemas.microsoft.com/office/drawing/2014/main" id="{86E11E0E-AD10-401C-A1E4-18CD90EC5249}"/>
              </a:ext>
            </a:extLst>
          </p:cNvPr>
          <p:cNvSpPr/>
          <p:nvPr>
            <p:custDataLst>
              <p:tags r:id="rId2"/>
            </p:custDataLst>
          </p:nvPr>
        </p:nvSpPr>
        <p:spPr>
          <a:xfrm>
            <a:off x="712698" y="4534360"/>
            <a:ext cx="10666502" cy="1487458"/>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1962</a:t>
            </a:r>
            <a:r>
              <a:rPr lang="zh-CN" altLang="en-US" sz="1600" dirty="0">
                <a:solidFill>
                  <a:schemeClr val="tx1">
                    <a:lumMod val="65000"/>
                    <a:lumOff val="35000"/>
                  </a:schemeClr>
                </a:solidFill>
                <a:cs typeface="+mn-ea"/>
                <a:sym typeface="+mn-lt"/>
              </a:rPr>
              <a:t>年在党的八届十中全会上，毛泽东</a:t>
            </a:r>
            <a:r>
              <a:rPr lang="en-US" altLang="zh-CN" sz="1600" dirty="0">
                <a:solidFill>
                  <a:schemeClr val="tx1">
                    <a:lumMod val="65000"/>
                    <a:lumOff val="35000"/>
                  </a:schemeClr>
                </a:solidFill>
                <a:cs typeface="+mn-ea"/>
                <a:sym typeface="+mn-lt"/>
              </a:rPr>
              <a:t>1962</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9</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24</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27</a:t>
            </a:r>
            <a:r>
              <a:rPr lang="zh-CN" altLang="en-US" sz="1600" dirty="0">
                <a:solidFill>
                  <a:schemeClr val="tx1">
                    <a:lumMod val="65000"/>
                    <a:lumOff val="35000"/>
                  </a:schemeClr>
                </a:solidFill>
                <a:cs typeface="+mn-ea"/>
                <a:sym typeface="+mn-lt"/>
              </a:rPr>
              <a:t>日，中共中央在北京召开了党的八届十中全会。发表了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关于阶级、形势、矛盾和党内团结问题</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的讲话，把社会主义社会一定范围内的阶级斗争扩大化、绝对化，断言在整个社会主义历史阶段中，资产阶级都将存在，并有资本主义复辟的危险性。把我国社会一定范围内存在的阶级斗争扩大化和绝对化，提出要在实际工作中进行社会主义教育。</a:t>
            </a:r>
          </a:p>
        </p:txBody>
      </p:sp>
      <p:grpSp>
        <p:nvGrpSpPr>
          <p:cNvPr id="27" name="组合 26">
            <a:extLst>
              <a:ext uri="{FF2B5EF4-FFF2-40B4-BE49-F238E27FC236}">
                <a16:creationId xmlns="" xmlns:a16="http://schemas.microsoft.com/office/drawing/2014/main" id="{7CB75A9C-1EB9-4290-91F1-85832869744B}"/>
              </a:ext>
            </a:extLst>
          </p:cNvPr>
          <p:cNvGrpSpPr/>
          <p:nvPr/>
        </p:nvGrpSpPr>
        <p:grpSpPr>
          <a:xfrm>
            <a:off x="699998" y="3862741"/>
            <a:ext cx="5446802" cy="482600"/>
            <a:chOff x="699998" y="2529340"/>
            <a:chExt cx="5446802" cy="482600"/>
          </a:xfrm>
        </p:grpSpPr>
        <p:sp>
          <p:nvSpPr>
            <p:cNvPr id="28" name="矩形: 圆角 27">
              <a:extLst>
                <a:ext uri="{FF2B5EF4-FFF2-40B4-BE49-F238E27FC236}">
                  <a16:creationId xmlns="" xmlns:a16="http://schemas.microsoft.com/office/drawing/2014/main" id="{DDA88EE2-23BA-4DF7-9F14-403128B7B2D8}"/>
                </a:ext>
              </a:extLst>
            </p:cNvPr>
            <p:cNvSpPr/>
            <p:nvPr/>
          </p:nvSpPr>
          <p:spPr>
            <a:xfrm>
              <a:off x="1957298" y="2529340"/>
              <a:ext cx="41895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1">
                      <a:lumMod val="65000"/>
                      <a:lumOff val="35000"/>
                    </a:schemeClr>
                  </a:solidFill>
                  <a:cs typeface="+mn-ea"/>
                  <a:sym typeface="+mn-lt"/>
                </a:rPr>
                <a:t>党的八届十中全会</a:t>
              </a:r>
            </a:p>
          </p:txBody>
        </p:sp>
        <p:sp>
          <p:nvSpPr>
            <p:cNvPr id="29" name="矩形: 圆角 28">
              <a:extLst>
                <a:ext uri="{FF2B5EF4-FFF2-40B4-BE49-F238E27FC236}">
                  <a16:creationId xmlns="" xmlns:a16="http://schemas.microsoft.com/office/drawing/2014/main" id="{796A6E4D-2C95-4FE2-8DB8-4446D73C21D9}"/>
                </a:ext>
              </a:extLst>
            </p:cNvPr>
            <p:cNvSpPr/>
            <p:nvPr/>
          </p:nvSpPr>
          <p:spPr>
            <a:xfrm>
              <a:off x="699998" y="2529340"/>
              <a:ext cx="11796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08</a:t>
              </a:r>
              <a:endParaRPr lang="zh-CN" altLang="en-US" sz="2400" dirty="0">
                <a:solidFill>
                  <a:schemeClr val="bg1"/>
                </a:solidFill>
                <a:cs typeface="+mn-ea"/>
                <a:sym typeface="+mn-lt"/>
              </a:endParaRPr>
            </a:p>
          </p:txBody>
        </p:sp>
      </p:grpSp>
    </p:spTree>
    <p:extLst>
      <p:ext uri="{BB962C8B-B14F-4D97-AF65-F5344CB8AC3E}">
        <p14:creationId xmlns:p14="http://schemas.microsoft.com/office/powerpoint/2010/main" val="151182703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中国共产党在文化大革命时期的历史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12696" y="3057025"/>
            <a:ext cx="10666502" cy="69519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 </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通知</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反映了毛泽东关于“文化大革命”的主要论点，为“文化大革命”确定了理论、路线、方针和政策，是“左”倾错误的纲领。它的通过和贯彻标志着“文化大革命”的全面发动。</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300740"/>
            <a:ext cx="4634002" cy="482600"/>
            <a:chOff x="699998" y="2529340"/>
            <a:chExt cx="4634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33767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cs typeface="+mn-ea"/>
                  <a:sym typeface="+mn-lt"/>
                </a:rPr>
                <a:t>《</a:t>
              </a:r>
              <a:r>
                <a:rPr lang="zh-CN" altLang="en-US" sz="2400">
                  <a:solidFill>
                    <a:schemeClr val="bg1"/>
                  </a:solidFill>
                  <a:cs typeface="+mn-ea"/>
                  <a:sym typeface="+mn-lt"/>
                </a:rPr>
                <a:t>五一六通知</a:t>
              </a:r>
              <a:r>
                <a:rPr lang="en-US" altLang="zh-CN" sz="2400" dirty="0">
                  <a:solidFill>
                    <a:schemeClr val="bg1"/>
                  </a:solidFill>
                  <a:cs typeface="+mn-ea"/>
                  <a:sym typeface="+mn-lt"/>
                </a:rPr>
                <a:t>》</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2000" dirty="0">
                  <a:solidFill>
                    <a:schemeClr val="tx1">
                      <a:lumMod val="65000"/>
                      <a:lumOff val="35000"/>
                    </a:schemeClr>
                  </a:solidFill>
                  <a:cs typeface="+mn-ea"/>
                  <a:sym typeface="+mn-lt"/>
                </a:rPr>
                <a:t>01</a:t>
              </a:r>
              <a:endParaRPr lang="zh-CN" altLang="en-US" sz="2000" dirty="0">
                <a:solidFill>
                  <a:schemeClr val="tx1">
                    <a:lumMod val="65000"/>
                    <a:lumOff val="35000"/>
                  </a:schemeClr>
                </a:solidFill>
                <a:cs typeface="+mn-ea"/>
                <a:sym typeface="+mn-lt"/>
              </a:endParaRPr>
            </a:p>
          </p:txBody>
        </p:sp>
      </p:grpSp>
      <p:sp>
        <p:nvSpPr>
          <p:cNvPr id="26" name="矩形 25">
            <a:extLst>
              <a:ext uri="{FF2B5EF4-FFF2-40B4-BE49-F238E27FC236}">
                <a16:creationId xmlns="" xmlns:a16="http://schemas.microsoft.com/office/drawing/2014/main" id="{86E11E0E-AD10-401C-A1E4-18CD90EC5249}"/>
              </a:ext>
            </a:extLst>
          </p:cNvPr>
          <p:cNvSpPr/>
          <p:nvPr>
            <p:custDataLst>
              <p:tags r:id="rId2"/>
            </p:custDataLst>
          </p:nvPr>
        </p:nvSpPr>
        <p:spPr>
          <a:xfrm>
            <a:off x="712698" y="4697645"/>
            <a:ext cx="7377202" cy="1064522"/>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“文化大革命”开始后，首先在青少年中发起了红卫兵运动。红卫兵最早于</a:t>
            </a:r>
            <a:r>
              <a:rPr lang="en-US" altLang="zh-CN" sz="1600" dirty="0">
                <a:solidFill>
                  <a:schemeClr val="tx1">
                    <a:lumMod val="65000"/>
                    <a:lumOff val="35000"/>
                  </a:schemeClr>
                </a:solidFill>
                <a:cs typeface="+mn-ea"/>
                <a:sym typeface="+mn-lt"/>
              </a:rPr>
              <a:t>1966</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6</a:t>
            </a:r>
            <a:r>
              <a:rPr lang="zh-CN" altLang="en-US" sz="1600" dirty="0">
                <a:solidFill>
                  <a:schemeClr val="tx1">
                    <a:lumMod val="65000"/>
                    <a:lumOff val="35000"/>
                  </a:schemeClr>
                </a:solidFill>
                <a:cs typeface="+mn-ea"/>
                <a:sym typeface="+mn-lt"/>
              </a:rPr>
              <a:t>月出现于北京。</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日，毛泽东写信给清华大学附中红卫兵，认为他们的行动说明“对反动派造反有理”，向他们表示“热烈的支持”。</a:t>
            </a:r>
          </a:p>
        </p:txBody>
      </p:sp>
      <p:grpSp>
        <p:nvGrpSpPr>
          <p:cNvPr id="27" name="组合 26">
            <a:extLst>
              <a:ext uri="{FF2B5EF4-FFF2-40B4-BE49-F238E27FC236}">
                <a16:creationId xmlns="" xmlns:a16="http://schemas.microsoft.com/office/drawing/2014/main" id="{7CB75A9C-1EB9-4290-91F1-85832869744B}"/>
              </a:ext>
            </a:extLst>
          </p:cNvPr>
          <p:cNvGrpSpPr/>
          <p:nvPr/>
        </p:nvGrpSpPr>
        <p:grpSpPr>
          <a:xfrm>
            <a:off x="699998" y="4030260"/>
            <a:ext cx="4646702" cy="482600"/>
            <a:chOff x="699998" y="2529340"/>
            <a:chExt cx="4646702" cy="482600"/>
          </a:xfrm>
        </p:grpSpPr>
        <p:sp>
          <p:nvSpPr>
            <p:cNvPr id="28" name="矩形: 圆角 27">
              <a:extLst>
                <a:ext uri="{FF2B5EF4-FFF2-40B4-BE49-F238E27FC236}">
                  <a16:creationId xmlns="" xmlns:a16="http://schemas.microsoft.com/office/drawing/2014/main" id="{DDA88EE2-23BA-4DF7-9F14-403128B7B2D8}"/>
                </a:ext>
              </a:extLst>
            </p:cNvPr>
            <p:cNvSpPr/>
            <p:nvPr/>
          </p:nvSpPr>
          <p:spPr>
            <a:xfrm>
              <a:off x="1957298" y="2529340"/>
              <a:ext cx="33894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红卫兵运动</a:t>
              </a:r>
            </a:p>
          </p:txBody>
        </p:sp>
        <p:sp>
          <p:nvSpPr>
            <p:cNvPr id="29" name="矩形: 圆角 28">
              <a:extLst>
                <a:ext uri="{FF2B5EF4-FFF2-40B4-BE49-F238E27FC236}">
                  <a16:creationId xmlns="" xmlns:a16="http://schemas.microsoft.com/office/drawing/2014/main" id="{796A6E4D-2C95-4FE2-8DB8-4446D73C21D9}"/>
                </a:ext>
              </a:extLst>
            </p:cNvPr>
            <p:cNvSpPr/>
            <p:nvPr/>
          </p:nvSpPr>
          <p:spPr>
            <a:xfrm>
              <a:off x="699998" y="2529340"/>
              <a:ext cx="11796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2000" dirty="0">
                  <a:solidFill>
                    <a:schemeClr val="tx1">
                      <a:lumMod val="65000"/>
                      <a:lumOff val="35000"/>
                    </a:schemeClr>
                  </a:solidFill>
                  <a:cs typeface="+mn-ea"/>
                  <a:sym typeface="+mn-lt"/>
                </a:rPr>
                <a:t>02</a:t>
              </a:r>
              <a:endParaRPr lang="zh-CN" altLang="en-US" sz="2000" dirty="0">
                <a:solidFill>
                  <a:schemeClr val="tx1">
                    <a:lumMod val="65000"/>
                    <a:lumOff val="35000"/>
                  </a:schemeClr>
                </a:solidFill>
                <a:cs typeface="+mn-ea"/>
                <a:sym typeface="+mn-lt"/>
              </a:endParaRPr>
            </a:p>
          </p:txBody>
        </p:sp>
      </p:grpSp>
      <p:pic>
        <p:nvPicPr>
          <p:cNvPr id="13" name="图片 12">
            <a:extLst>
              <a:ext uri="{FF2B5EF4-FFF2-40B4-BE49-F238E27FC236}">
                <a16:creationId xmlns="" xmlns:a16="http://schemas.microsoft.com/office/drawing/2014/main" id="{B3785CB1-C2C6-4DD1-870C-C1F4ED263B63}"/>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166100" y="3378200"/>
            <a:ext cx="3327400" cy="3327400"/>
          </a:xfrm>
          <a:prstGeom prst="rect">
            <a:avLst/>
          </a:prstGeom>
        </p:spPr>
      </p:pic>
    </p:spTree>
    <p:extLst>
      <p:ext uri="{BB962C8B-B14F-4D97-AF65-F5344CB8AC3E}">
        <p14:creationId xmlns:p14="http://schemas.microsoft.com/office/powerpoint/2010/main" val="120938862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2" presetClass="entr" presetSubtype="0"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中国共产党在文化大革命时期的历史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12696" y="3057025"/>
            <a:ext cx="10666502" cy="325858"/>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林彪、叶群、林立果等见阴谋业已败露，遂于</a:t>
            </a:r>
            <a:r>
              <a:rPr lang="en-US" altLang="zh-CN" sz="1600" dirty="0">
                <a:solidFill>
                  <a:schemeClr val="tx1">
                    <a:lumMod val="65000"/>
                    <a:lumOff val="35000"/>
                  </a:schemeClr>
                </a:solidFill>
                <a:cs typeface="+mn-ea"/>
                <a:sym typeface="+mn-lt"/>
              </a:rPr>
              <a:t>13</a:t>
            </a:r>
            <a:r>
              <a:rPr lang="zh-CN" altLang="en-US" sz="1600" dirty="0">
                <a:solidFill>
                  <a:schemeClr val="tx1">
                    <a:lumMod val="65000"/>
                    <a:lumOff val="35000"/>
                  </a:schemeClr>
                </a:solidFill>
                <a:cs typeface="+mn-ea"/>
                <a:sym typeface="+mn-lt"/>
              </a:rPr>
              <a:t>日凌晨乘飞机仓皇外逃，途经蒙古的温都尔汗坠落，机毁人亡。</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300740"/>
            <a:ext cx="4634002" cy="482600"/>
            <a:chOff x="699998" y="2529340"/>
            <a:chExt cx="4634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33767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“九一三”事件</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2000" dirty="0">
                  <a:solidFill>
                    <a:schemeClr val="tx1">
                      <a:lumMod val="65000"/>
                      <a:lumOff val="35000"/>
                    </a:schemeClr>
                  </a:solidFill>
                  <a:cs typeface="+mn-ea"/>
                  <a:sym typeface="+mn-lt"/>
                </a:rPr>
                <a:t>03</a:t>
              </a:r>
              <a:endParaRPr lang="zh-CN" altLang="en-US" sz="2000" dirty="0">
                <a:solidFill>
                  <a:schemeClr val="tx1">
                    <a:lumMod val="65000"/>
                    <a:lumOff val="35000"/>
                  </a:schemeClr>
                </a:solidFill>
                <a:cs typeface="+mn-ea"/>
                <a:sym typeface="+mn-lt"/>
              </a:endParaRPr>
            </a:p>
          </p:txBody>
        </p:sp>
      </p:grpSp>
      <p:sp>
        <p:nvSpPr>
          <p:cNvPr id="26" name="矩形 25">
            <a:extLst>
              <a:ext uri="{FF2B5EF4-FFF2-40B4-BE49-F238E27FC236}">
                <a16:creationId xmlns="" xmlns:a16="http://schemas.microsoft.com/office/drawing/2014/main" id="{86E11E0E-AD10-401C-A1E4-18CD90EC5249}"/>
              </a:ext>
            </a:extLst>
          </p:cNvPr>
          <p:cNvSpPr/>
          <p:nvPr>
            <p:custDataLst>
              <p:tags r:id="rId2"/>
            </p:custDataLst>
          </p:nvPr>
        </p:nvSpPr>
        <p:spPr>
          <a:xfrm>
            <a:off x="712698" y="4697645"/>
            <a:ext cx="7021602" cy="1064522"/>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975</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月四届人大会议后，周恩来病重住院，邓小平接受毛泽东的委托主持中央日常工作。毛泽东不能容忍邓小平系统地纠正“文化大革命”的错误，加上江青等人诬告邓小平在搞“翻案”。</a:t>
            </a:r>
          </a:p>
        </p:txBody>
      </p:sp>
      <p:grpSp>
        <p:nvGrpSpPr>
          <p:cNvPr id="27" name="组合 26">
            <a:extLst>
              <a:ext uri="{FF2B5EF4-FFF2-40B4-BE49-F238E27FC236}">
                <a16:creationId xmlns="" xmlns:a16="http://schemas.microsoft.com/office/drawing/2014/main" id="{7CB75A9C-1EB9-4290-91F1-85832869744B}"/>
              </a:ext>
            </a:extLst>
          </p:cNvPr>
          <p:cNvGrpSpPr/>
          <p:nvPr/>
        </p:nvGrpSpPr>
        <p:grpSpPr>
          <a:xfrm>
            <a:off x="699998" y="4030260"/>
            <a:ext cx="5548402" cy="482600"/>
            <a:chOff x="699998" y="2529340"/>
            <a:chExt cx="5548402" cy="482600"/>
          </a:xfrm>
        </p:grpSpPr>
        <p:sp>
          <p:nvSpPr>
            <p:cNvPr id="28" name="矩形: 圆角 27">
              <a:extLst>
                <a:ext uri="{FF2B5EF4-FFF2-40B4-BE49-F238E27FC236}">
                  <a16:creationId xmlns="" xmlns:a16="http://schemas.microsoft.com/office/drawing/2014/main" id="{DDA88EE2-23BA-4DF7-9F14-403128B7B2D8}"/>
                </a:ext>
              </a:extLst>
            </p:cNvPr>
            <p:cNvSpPr/>
            <p:nvPr/>
          </p:nvSpPr>
          <p:spPr>
            <a:xfrm>
              <a:off x="1957298" y="2529340"/>
              <a:ext cx="42911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“批邓、反击右倾翻案风”</a:t>
              </a:r>
            </a:p>
          </p:txBody>
        </p:sp>
        <p:sp>
          <p:nvSpPr>
            <p:cNvPr id="29" name="矩形: 圆角 28">
              <a:extLst>
                <a:ext uri="{FF2B5EF4-FFF2-40B4-BE49-F238E27FC236}">
                  <a16:creationId xmlns="" xmlns:a16="http://schemas.microsoft.com/office/drawing/2014/main" id="{796A6E4D-2C95-4FE2-8DB8-4446D73C21D9}"/>
                </a:ext>
              </a:extLst>
            </p:cNvPr>
            <p:cNvSpPr/>
            <p:nvPr/>
          </p:nvSpPr>
          <p:spPr>
            <a:xfrm>
              <a:off x="699998" y="2529340"/>
              <a:ext cx="11796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2000" dirty="0">
                  <a:solidFill>
                    <a:schemeClr val="tx1">
                      <a:lumMod val="65000"/>
                      <a:lumOff val="35000"/>
                    </a:schemeClr>
                  </a:solidFill>
                  <a:cs typeface="+mn-ea"/>
                  <a:sym typeface="+mn-lt"/>
                </a:rPr>
                <a:t>04</a:t>
              </a:r>
              <a:endParaRPr lang="zh-CN" altLang="en-US" sz="2000" dirty="0">
                <a:solidFill>
                  <a:schemeClr val="tx1">
                    <a:lumMod val="65000"/>
                    <a:lumOff val="35000"/>
                  </a:schemeClr>
                </a:solidFill>
                <a:cs typeface="+mn-ea"/>
                <a:sym typeface="+mn-lt"/>
              </a:endParaRPr>
            </a:p>
          </p:txBody>
        </p:sp>
      </p:grpSp>
      <p:pic>
        <p:nvPicPr>
          <p:cNvPr id="16" name="图片 15">
            <a:extLst>
              <a:ext uri="{FF2B5EF4-FFF2-40B4-BE49-F238E27FC236}">
                <a16:creationId xmlns="" xmlns:a16="http://schemas.microsoft.com/office/drawing/2014/main" id="{B2B34CFD-F995-478D-A03B-7ACAAEF298C6}"/>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734300" y="3387244"/>
            <a:ext cx="3365501" cy="3365501"/>
          </a:xfrm>
          <a:prstGeom prst="rect">
            <a:avLst/>
          </a:prstGeom>
        </p:spPr>
      </p:pic>
    </p:spTree>
    <p:extLst>
      <p:ext uri="{BB962C8B-B14F-4D97-AF65-F5344CB8AC3E}">
        <p14:creationId xmlns:p14="http://schemas.microsoft.com/office/powerpoint/2010/main" val="76095187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inVertical)">
                                      <p:cBhvr>
                                        <p:cTn id="19" dur="500"/>
                                        <p:tgtEl>
                                          <p:spTgt spid="3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par>
                                <p:cTn id="26" presetID="53" presetClass="entr" presetSubtype="16"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53" presetClass="entr" presetSubtype="16"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中国共产党在文化大革命时期的历史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38098" y="3405293"/>
            <a:ext cx="5777004" cy="2265236"/>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1976</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6</a:t>
            </a:r>
            <a:r>
              <a:rPr lang="zh-CN" altLang="en-US" sz="1600" dirty="0">
                <a:solidFill>
                  <a:schemeClr val="tx1">
                    <a:lumMod val="65000"/>
                    <a:lumOff val="35000"/>
                  </a:schemeClr>
                </a:solidFill>
                <a:cs typeface="+mn-ea"/>
                <a:sym typeface="+mn-lt"/>
              </a:rPr>
              <a:t>日，以华国锋、叶剑英、李先念等为代表的中央政治局，采取断然措施，将江青、张春桥、姚文元、王洪文实行隔离审查。</a:t>
            </a:r>
            <a:endParaRPr lang="en-US" altLang="zh-CN" sz="1600" dirty="0">
              <a:solidFill>
                <a:schemeClr val="tx1">
                  <a:lumMod val="65000"/>
                  <a:lumOff val="35000"/>
                </a:schemeClr>
              </a:solidFill>
              <a:cs typeface="+mn-ea"/>
              <a:sym typeface="+mn-lt"/>
            </a:endParaRPr>
          </a:p>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18</a:t>
            </a:r>
            <a:r>
              <a:rPr lang="zh-CN" altLang="en-US" sz="1600" dirty="0">
                <a:solidFill>
                  <a:schemeClr val="tx1">
                    <a:lumMod val="65000"/>
                    <a:lumOff val="35000"/>
                  </a:schemeClr>
                </a:solidFill>
                <a:cs typeface="+mn-ea"/>
                <a:sym typeface="+mn-lt"/>
              </a:rPr>
              <a:t>日，中共中央发出</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关于王洪文、张春桥、江青、姚文元反党集团事件的通知</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。粉碎“四人帮”反革命集团的胜利，标志着历时</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年的“文化大革命”内乱从此结束。</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516640"/>
            <a:ext cx="4634002" cy="482600"/>
            <a:chOff x="699998" y="2529340"/>
            <a:chExt cx="4634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33767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粉碎“四人帮”</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2000" dirty="0">
                  <a:solidFill>
                    <a:schemeClr val="tx1">
                      <a:lumMod val="65000"/>
                      <a:lumOff val="35000"/>
                    </a:schemeClr>
                  </a:solidFill>
                  <a:cs typeface="+mn-ea"/>
                  <a:sym typeface="+mn-lt"/>
                </a:rPr>
                <a:t>05</a:t>
              </a:r>
              <a:endParaRPr lang="zh-CN" altLang="en-US" sz="2000" dirty="0">
                <a:solidFill>
                  <a:schemeClr val="tx1">
                    <a:lumMod val="65000"/>
                    <a:lumOff val="35000"/>
                  </a:schemeClr>
                </a:solidFill>
                <a:cs typeface="+mn-ea"/>
                <a:sym typeface="+mn-lt"/>
              </a:endParaRPr>
            </a:p>
          </p:txBody>
        </p:sp>
      </p:grpSp>
      <p:grpSp>
        <p:nvGrpSpPr>
          <p:cNvPr id="22" name="组合 21">
            <a:extLst>
              <a:ext uri="{FF2B5EF4-FFF2-40B4-BE49-F238E27FC236}">
                <a16:creationId xmlns="" xmlns:a16="http://schemas.microsoft.com/office/drawing/2014/main" id="{31F3DBA0-044C-4D7D-926F-D268E95CC6F7}"/>
              </a:ext>
            </a:extLst>
          </p:cNvPr>
          <p:cNvGrpSpPr/>
          <p:nvPr/>
        </p:nvGrpSpPr>
        <p:grpSpPr>
          <a:xfrm>
            <a:off x="7141437" y="2857500"/>
            <a:ext cx="4785249" cy="3213100"/>
            <a:chOff x="7141437" y="2565400"/>
            <a:chExt cx="4785249" cy="3213100"/>
          </a:xfrm>
        </p:grpSpPr>
        <p:pic>
          <p:nvPicPr>
            <p:cNvPr id="13" name="图片 12">
              <a:extLst>
                <a:ext uri="{FF2B5EF4-FFF2-40B4-BE49-F238E27FC236}">
                  <a16:creationId xmlns="" xmlns:a16="http://schemas.microsoft.com/office/drawing/2014/main" id="{C4F56363-2AE4-4508-B10B-E53ECFAFA30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41437" y="2565400"/>
              <a:ext cx="4785249" cy="3213100"/>
            </a:xfrm>
            <a:prstGeom prst="rect">
              <a:avLst/>
            </a:prstGeom>
          </p:spPr>
        </p:pic>
        <p:pic>
          <p:nvPicPr>
            <p:cNvPr id="20" name="图片 19">
              <a:extLst>
                <a:ext uri="{FF2B5EF4-FFF2-40B4-BE49-F238E27FC236}">
                  <a16:creationId xmlns="" xmlns:a16="http://schemas.microsoft.com/office/drawing/2014/main" id="{DFFF9379-D1D7-4EAF-8445-981E972AEF0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588500" y="4165600"/>
              <a:ext cx="1422400" cy="1422400"/>
            </a:xfrm>
            <a:prstGeom prst="rect">
              <a:avLst/>
            </a:prstGeom>
          </p:spPr>
        </p:pic>
      </p:grpSp>
    </p:spTree>
    <p:extLst>
      <p:ext uri="{BB962C8B-B14F-4D97-AF65-F5344CB8AC3E}">
        <p14:creationId xmlns:p14="http://schemas.microsoft.com/office/powerpoint/2010/main" val="11298200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中国共产党在伟大的历史转折时期的历史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738098" y="3316393"/>
            <a:ext cx="4837202" cy="2634567"/>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“文化大革命”结束后，华国锋坚持“凡是毛主席作出的决策，我们都坚决维护；凡是毛主席的指示，我们都始终不渝地遵循”的“两个凡是”的错误方针，致使“文化大革命”的局面没有得到根本改变。</a:t>
            </a:r>
            <a:endParaRPr lang="en-US" altLang="zh-CN" sz="1600" dirty="0">
              <a:solidFill>
                <a:schemeClr val="tx1">
                  <a:lumMod val="65000"/>
                  <a:lumOff val="35000"/>
                </a:schemeClr>
              </a:solidFill>
              <a:cs typeface="+mn-ea"/>
              <a:sym typeface="+mn-lt"/>
            </a:endParaRPr>
          </a:p>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1978</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5</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10</a:t>
            </a:r>
            <a:r>
              <a:rPr lang="zh-CN" altLang="en-US" sz="1600" dirty="0">
                <a:solidFill>
                  <a:schemeClr val="tx1">
                    <a:lumMod val="65000"/>
                    <a:lumOff val="35000"/>
                  </a:schemeClr>
                </a:solidFill>
                <a:cs typeface="+mn-ea"/>
                <a:sym typeface="+mn-lt"/>
              </a:rPr>
              <a:t>日，由胡耀邦直接领导的中央党校内部刊物</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理论动态</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首先刊登了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实践是检验真理的唯一标准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的文章。</a:t>
            </a:r>
          </a:p>
        </p:txBody>
      </p:sp>
      <p:grpSp>
        <p:nvGrpSpPr>
          <p:cNvPr id="9" name="组合 8">
            <a:extLst>
              <a:ext uri="{FF2B5EF4-FFF2-40B4-BE49-F238E27FC236}">
                <a16:creationId xmlns="" xmlns:a16="http://schemas.microsoft.com/office/drawing/2014/main" id="{2F3EE715-CD0B-4E38-9EDD-EE3728A0D119}"/>
              </a:ext>
            </a:extLst>
          </p:cNvPr>
          <p:cNvGrpSpPr/>
          <p:nvPr/>
        </p:nvGrpSpPr>
        <p:grpSpPr>
          <a:xfrm>
            <a:off x="699998" y="2516640"/>
            <a:ext cx="4634002" cy="482600"/>
            <a:chOff x="699998" y="2529340"/>
            <a:chExt cx="4634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1957298" y="2529340"/>
              <a:ext cx="33767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65000"/>
                      <a:lumOff val="35000"/>
                    </a:schemeClr>
                  </a:solidFill>
                  <a:cs typeface="+mn-ea"/>
                  <a:sym typeface="+mn-lt"/>
                </a:rPr>
                <a:t>关于真理标准问题的讨论</a:t>
              </a:r>
            </a:p>
          </p:txBody>
        </p:sp>
        <p:sp>
          <p:nvSpPr>
            <p:cNvPr id="21" name="矩形: 圆角 20">
              <a:extLst>
                <a:ext uri="{FF2B5EF4-FFF2-40B4-BE49-F238E27FC236}">
                  <a16:creationId xmlns="" xmlns:a16="http://schemas.microsoft.com/office/drawing/2014/main" id="{942FCC08-2700-45E2-BD02-CBB4D60DD710}"/>
                </a:ext>
              </a:extLst>
            </p:cNvPr>
            <p:cNvSpPr/>
            <p:nvPr/>
          </p:nvSpPr>
          <p:spPr>
            <a:xfrm>
              <a:off x="699998" y="2529340"/>
              <a:ext cx="11796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E5090D"/>
                  </a:solidFill>
                  <a:cs typeface="+mn-ea"/>
                  <a:sym typeface="+mn-lt"/>
                </a:rPr>
                <a:t>01</a:t>
              </a:r>
              <a:endParaRPr lang="zh-CN" altLang="en-US" sz="2400" dirty="0">
                <a:solidFill>
                  <a:srgbClr val="E5090D"/>
                </a:solidFill>
                <a:cs typeface="+mn-ea"/>
                <a:sym typeface="+mn-lt"/>
              </a:endParaRPr>
            </a:p>
          </p:txBody>
        </p:sp>
      </p:grpSp>
      <p:sp>
        <p:nvSpPr>
          <p:cNvPr id="26" name="矩形 25">
            <a:extLst>
              <a:ext uri="{FF2B5EF4-FFF2-40B4-BE49-F238E27FC236}">
                <a16:creationId xmlns="" xmlns:a16="http://schemas.microsoft.com/office/drawing/2014/main" id="{FD0673AF-610E-4B62-B20F-737E424B3B07}"/>
              </a:ext>
            </a:extLst>
          </p:cNvPr>
          <p:cNvSpPr/>
          <p:nvPr>
            <p:custDataLst>
              <p:tags r:id="rId2"/>
            </p:custDataLst>
          </p:nvPr>
        </p:nvSpPr>
        <p:spPr>
          <a:xfrm>
            <a:off x="6465798" y="3316393"/>
            <a:ext cx="4837202" cy="2683812"/>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十一届三中全会端正了三条路线：</a:t>
            </a:r>
          </a:p>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端正了党的思想路线，重新确立了解放思想、实事求是的思想路线；端正了党的政治路线，把工作重点从阶级斗争为纲转到以经济建设为中心；端正了党的组织路线，开始确立了以邓小平为核心的第二代中央领导集体</a:t>
            </a:r>
          </a:p>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确立了一个方针：改革开放</a:t>
            </a:r>
          </a:p>
        </p:txBody>
      </p:sp>
      <p:grpSp>
        <p:nvGrpSpPr>
          <p:cNvPr id="27" name="组合 26">
            <a:extLst>
              <a:ext uri="{FF2B5EF4-FFF2-40B4-BE49-F238E27FC236}">
                <a16:creationId xmlns="" xmlns:a16="http://schemas.microsoft.com/office/drawing/2014/main" id="{F910CC6B-6FAF-40D1-82EA-C5E05BCF1FEF}"/>
              </a:ext>
            </a:extLst>
          </p:cNvPr>
          <p:cNvGrpSpPr/>
          <p:nvPr/>
        </p:nvGrpSpPr>
        <p:grpSpPr>
          <a:xfrm>
            <a:off x="6427698" y="2516640"/>
            <a:ext cx="4634002" cy="482600"/>
            <a:chOff x="699998" y="2529340"/>
            <a:chExt cx="4634002" cy="482600"/>
          </a:xfrm>
        </p:grpSpPr>
        <p:sp>
          <p:nvSpPr>
            <p:cNvPr id="28" name="矩形: 圆角 27">
              <a:extLst>
                <a:ext uri="{FF2B5EF4-FFF2-40B4-BE49-F238E27FC236}">
                  <a16:creationId xmlns="" xmlns:a16="http://schemas.microsoft.com/office/drawing/2014/main" id="{D0031587-4B9D-4F20-9763-8E632BF7A01D}"/>
                </a:ext>
              </a:extLst>
            </p:cNvPr>
            <p:cNvSpPr/>
            <p:nvPr/>
          </p:nvSpPr>
          <p:spPr>
            <a:xfrm>
              <a:off x="1957298" y="2529340"/>
              <a:ext cx="33767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65000"/>
                      <a:lumOff val="35000"/>
                    </a:schemeClr>
                  </a:solidFill>
                  <a:cs typeface="+mn-ea"/>
                  <a:sym typeface="+mn-lt"/>
                </a:rPr>
                <a:t>党的十一届三中全会</a:t>
              </a:r>
            </a:p>
          </p:txBody>
        </p:sp>
        <p:sp>
          <p:nvSpPr>
            <p:cNvPr id="29" name="矩形: 圆角 28">
              <a:extLst>
                <a:ext uri="{FF2B5EF4-FFF2-40B4-BE49-F238E27FC236}">
                  <a16:creationId xmlns="" xmlns:a16="http://schemas.microsoft.com/office/drawing/2014/main" id="{AB33C734-31C7-4810-878D-9F9042209B5E}"/>
                </a:ext>
              </a:extLst>
            </p:cNvPr>
            <p:cNvSpPr/>
            <p:nvPr/>
          </p:nvSpPr>
          <p:spPr>
            <a:xfrm>
              <a:off x="699998" y="2529340"/>
              <a:ext cx="11796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E5090D"/>
                  </a:solidFill>
                  <a:cs typeface="+mn-ea"/>
                  <a:sym typeface="+mn-lt"/>
                </a:rPr>
                <a:t>02</a:t>
              </a:r>
              <a:endParaRPr lang="zh-CN" altLang="en-US" sz="2400" dirty="0">
                <a:solidFill>
                  <a:srgbClr val="E5090D"/>
                </a:solidFill>
                <a:cs typeface="+mn-ea"/>
                <a:sym typeface="+mn-lt"/>
              </a:endParaRPr>
            </a:p>
          </p:txBody>
        </p:sp>
      </p:grpSp>
      <p:cxnSp>
        <p:nvCxnSpPr>
          <p:cNvPr id="16" name="直接连接符 15">
            <a:extLst>
              <a:ext uri="{FF2B5EF4-FFF2-40B4-BE49-F238E27FC236}">
                <a16:creationId xmlns="" xmlns:a16="http://schemas.microsoft.com/office/drawing/2014/main" id="{FFA28A37-133D-4DA5-ABA7-EC99DF5819F8}"/>
              </a:ext>
            </a:extLst>
          </p:cNvPr>
          <p:cNvCxnSpPr/>
          <p:nvPr/>
        </p:nvCxnSpPr>
        <p:spPr>
          <a:xfrm>
            <a:off x="6007100" y="2463800"/>
            <a:ext cx="0" cy="356870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8476862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par>
                          <p:cTn id="45" fill="hold">
                            <p:stCondLst>
                              <p:cond delay="5500"/>
                            </p:stCondLst>
                            <p:childTnLst>
                              <p:par>
                                <p:cTn id="46" presetID="42"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中国共产党在伟大的历史转折时期的历史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1004798" y="3721856"/>
            <a:ext cx="6602502" cy="1157240"/>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en-US" altLang="zh-CN" sz="1600" dirty="0">
                <a:solidFill>
                  <a:schemeClr val="tx1">
                    <a:lumMod val="65000"/>
                    <a:lumOff val="35000"/>
                  </a:schemeClr>
                </a:solidFill>
                <a:cs typeface="+mn-ea"/>
                <a:sym typeface="+mn-lt"/>
              </a:rPr>
              <a:t>1978</a:t>
            </a:r>
            <a:r>
              <a:rPr lang="zh-CN" altLang="en-US" sz="1600" dirty="0">
                <a:solidFill>
                  <a:schemeClr val="tx1">
                    <a:lumMod val="65000"/>
                    <a:lumOff val="35000"/>
                  </a:schemeClr>
                </a:solidFill>
                <a:cs typeface="+mn-ea"/>
                <a:sym typeface="+mn-lt"/>
              </a:rPr>
              <a:t>年底，中共中央在北京召开了十一届三中全会</a:t>
            </a:r>
            <a:endParaRPr lang="en-US" altLang="zh-CN" sz="1600" dirty="0">
              <a:solidFill>
                <a:schemeClr val="tx1">
                  <a:lumMod val="65000"/>
                  <a:lumOff val="35000"/>
                </a:schemeClr>
              </a:solidFill>
              <a:cs typeface="+mn-ea"/>
              <a:sym typeface="+mn-lt"/>
            </a:endParaRP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从此，中国进入社会主义现代化建设的新时期，全会作出了把党和国家的工作重心转移到经济建设上来，实行改革开放的伟大决策。</a:t>
            </a:r>
          </a:p>
        </p:txBody>
      </p:sp>
      <p:sp>
        <p:nvSpPr>
          <p:cNvPr id="18" name="矩形: 圆角 17">
            <a:extLst>
              <a:ext uri="{FF2B5EF4-FFF2-40B4-BE49-F238E27FC236}">
                <a16:creationId xmlns="" xmlns:a16="http://schemas.microsoft.com/office/drawing/2014/main" id="{089AB6A4-784B-4A3D-B137-FEA6A8AB9FFA}"/>
              </a:ext>
            </a:extLst>
          </p:cNvPr>
          <p:cNvSpPr/>
          <p:nvPr/>
        </p:nvSpPr>
        <p:spPr>
          <a:xfrm>
            <a:off x="852398" y="2732540"/>
            <a:ext cx="48753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cs typeface="+mn-ea"/>
                <a:sym typeface="+mn-lt"/>
              </a:rPr>
              <a:t>伟大的历史转折</a:t>
            </a:r>
            <a:r>
              <a:rPr lang="en-US" altLang="zh-CN" sz="2000" dirty="0">
                <a:solidFill>
                  <a:schemeClr val="tx1">
                    <a:lumMod val="65000"/>
                    <a:lumOff val="35000"/>
                  </a:schemeClr>
                </a:solidFill>
                <a:cs typeface="+mn-ea"/>
                <a:sym typeface="+mn-lt"/>
              </a:rPr>
              <a:t>—</a:t>
            </a:r>
            <a:r>
              <a:rPr lang="zh-CN" altLang="en-US" sz="2000" dirty="0">
                <a:solidFill>
                  <a:schemeClr val="tx1">
                    <a:lumMod val="65000"/>
                    <a:lumOff val="35000"/>
                  </a:schemeClr>
                </a:solidFill>
                <a:cs typeface="+mn-ea"/>
                <a:sym typeface="+mn-lt"/>
              </a:rPr>
              <a:t>党的十一届三中全会</a:t>
            </a:r>
          </a:p>
        </p:txBody>
      </p:sp>
      <p:pic>
        <p:nvPicPr>
          <p:cNvPr id="13" name="图片 12">
            <a:extLst>
              <a:ext uri="{FF2B5EF4-FFF2-40B4-BE49-F238E27FC236}">
                <a16:creationId xmlns="" xmlns:a16="http://schemas.microsoft.com/office/drawing/2014/main" id="{75A20FE4-4939-4ED6-A4E7-6F641F2EDC5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010394" y="1790694"/>
            <a:ext cx="4597406" cy="4597406"/>
          </a:xfrm>
          <a:prstGeom prst="rect">
            <a:avLst/>
          </a:prstGeom>
        </p:spPr>
      </p:pic>
      <p:grpSp>
        <p:nvGrpSpPr>
          <p:cNvPr id="30" name="组合 29">
            <a:extLst>
              <a:ext uri="{FF2B5EF4-FFF2-40B4-BE49-F238E27FC236}">
                <a16:creationId xmlns="" xmlns:a16="http://schemas.microsoft.com/office/drawing/2014/main" id="{D42E858C-AEA8-484A-AEE0-62B52FCBB774}"/>
              </a:ext>
            </a:extLst>
          </p:cNvPr>
          <p:cNvGrpSpPr/>
          <p:nvPr/>
        </p:nvGrpSpPr>
        <p:grpSpPr>
          <a:xfrm>
            <a:off x="965200" y="5321300"/>
            <a:ext cx="9182100" cy="139700"/>
            <a:chOff x="965200" y="5321300"/>
            <a:chExt cx="9182100" cy="139700"/>
          </a:xfrm>
        </p:grpSpPr>
        <p:cxnSp>
          <p:nvCxnSpPr>
            <p:cNvPr id="20" name="直接连接符 19">
              <a:extLst>
                <a:ext uri="{FF2B5EF4-FFF2-40B4-BE49-F238E27FC236}">
                  <a16:creationId xmlns="" xmlns:a16="http://schemas.microsoft.com/office/drawing/2014/main" id="{7E3FD172-1641-4353-B706-973DCA06E80F}"/>
                </a:ext>
              </a:extLst>
            </p:cNvPr>
            <p:cNvCxnSpPr>
              <a:cxnSpLocks/>
            </p:cNvCxnSpPr>
            <p:nvPr/>
          </p:nvCxnSpPr>
          <p:spPr>
            <a:xfrm>
              <a:off x="1047091" y="5391150"/>
              <a:ext cx="9100209"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 xmlns:a16="http://schemas.microsoft.com/office/drawing/2014/main" id="{1652F63B-C5A0-4E34-8F7F-F0061D924718}"/>
                </a:ext>
              </a:extLst>
            </p:cNvPr>
            <p:cNvSpPr/>
            <p:nvPr/>
          </p:nvSpPr>
          <p:spPr>
            <a:xfrm>
              <a:off x="965200" y="5321300"/>
              <a:ext cx="139700" cy="1397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spTree>
    <p:extLst>
      <p:ext uri="{BB962C8B-B14F-4D97-AF65-F5344CB8AC3E}">
        <p14:creationId xmlns:p14="http://schemas.microsoft.com/office/powerpoint/2010/main" val="94028292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89E5A79B-C2BF-47DE-AB56-FF20D42282DF}"/>
              </a:ext>
            </a:extLst>
          </p:cNvPr>
          <p:cNvGrpSpPr/>
          <p:nvPr/>
        </p:nvGrpSpPr>
        <p:grpSpPr>
          <a:xfrm>
            <a:off x="6083300" y="2903056"/>
            <a:ext cx="6108700" cy="3954944"/>
            <a:chOff x="6369432" y="3088306"/>
            <a:chExt cx="5822569" cy="3769694"/>
          </a:xfrm>
        </p:grpSpPr>
        <p:pic>
          <p:nvPicPr>
            <p:cNvPr id="21" name="图片 20">
              <a:extLst>
                <a:ext uri="{FF2B5EF4-FFF2-40B4-BE49-F238E27FC236}">
                  <a16:creationId xmlns="" xmlns:a16="http://schemas.microsoft.com/office/drawing/2014/main" id="{30598C3C-966D-4380-8C1E-8DDFF063E7ED}"/>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369432" y="3496816"/>
              <a:ext cx="5822569" cy="3361184"/>
            </a:xfrm>
            <a:prstGeom prst="rect">
              <a:avLst/>
            </a:prstGeom>
          </p:spPr>
        </p:pic>
        <p:pic>
          <p:nvPicPr>
            <p:cNvPr id="24" name="图片 23">
              <a:extLst>
                <a:ext uri="{FF2B5EF4-FFF2-40B4-BE49-F238E27FC236}">
                  <a16:creationId xmlns="" xmlns:a16="http://schemas.microsoft.com/office/drawing/2014/main" id="{E6BF487B-D730-4CB4-93B1-D926C977A6F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570678" y="3088306"/>
              <a:ext cx="2487440" cy="2487440"/>
            </a:xfrm>
            <a:prstGeom prst="rect">
              <a:avLst/>
            </a:prstGeom>
          </p:spPr>
        </p:pic>
      </p:gr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中国共产党在伟大的历史转折时期的历史</a:t>
            </a:r>
          </a:p>
        </p:txBody>
      </p:sp>
      <p:sp>
        <p:nvSpPr>
          <p:cNvPr id="23" name="矩形 22">
            <a:extLst>
              <a:ext uri="{FF2B5EF4-FFF2-40B4-BE49-F238E27FC236}">
                <a16:creationId xmlns="" xmlns:a16="http://schemas.microsoft.com/office/drawing/2014/main" id="{BB192A21-5D1D-4B43-8FF7-266633F7D062}"/>
              </a:ext>
            </a:extLst>
          </p:cNvPr>
          <p:cNvSpPr/>
          <p:nvPr>
            <p:custDataLst>
              <p:tags r:id="rId1"/>
            </p:custDataLst>
          </p:nvPr>
        </p:nvSpPr>
        <p:spPr>
          <a:xfrm>
            <a:off x="953998" y="3315456"/>
            <a:ext cx="3325902" cy="2215991"/>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拨乱反正工作全面开始后，社会上极少数人曲解“解放思想”的口号，打着“社会改革”的幌子，夸大党在过去工作中的错误，企图否定党的领导，否定社会主义道路。党内也有极少数人思想发生了动摇。</a:t>
            </a:r>
          </a:p>
        </p:txBody>
      </p:sp>
      <p:grpSp>
        <p:nvGrpSpPr>
          <p:cNvPr id="30" name="组合 29">
            <a:extLst>
              <a:ext uri="{FF2B5EF4-FFF2-40B4-BE49-F238E27FC236}">
                <a16:creationId xmlns="" xmlns:a16="http://schemas.microsoft.com/office/drawing/2014/main" id="{D42E858C-AEA8-484A-AEE0-62B52FCBB774}"/>
              </a:ext>
            </a:extLst>
          </p:cNvPr>
          <p:cNvGrpSpPr/>
          <p:nvPr/>
        </p:nvGrpSpPr>
        <p:grpSpPr>
          <a:xfrm>
            <a:off x="965200" y="5791200"/>
            <a:ext cx="9182100" cy="139700"/>
            <a:chOff x="965200" y="5321300"/>
            <a:chExt cx="9182100" cy="139700"/>
          </a:xfrm>
        </p:grpSpPr>
        <p:cxnSp>
          <p:nvCxnSpPr>
            <p:cNvPr id="20" name="直接连接符 19">
              <a:extLst>
                <a:ext uri="{FF2B5EF4-FFF2-40B4-BE49-F238E27FC236}">
                  <a16:creationId xmlns="" xmlns:a16="http://schemas.microsoft.com/office/drawing/2014/main" id="{7E3FD172-1641-4353-B706-973DCA06E80F}"/>
                </a:ext>
              </a:extLst>
            </p:cNvPr>
            <p:cNvCxnSpPr>
              <a:cxnSpLocks/>
            </p:cNvCxnSpPr>
            <p:nvPr/>
          </p:nvCxnSpPr>
          <p:spPr>
            <a:xfrm>
              <a:off x="1047091" y="5391150"/>
              <a:ext cx="9100209"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 xmlns:a16="http://schemas.microsoft.com/office/drawing/2014/main" id="{1652F63B-C5A0-4E34-8F7F-F0061D924718}"/>
                </a:ext>
              </a:extLst>
            </p:cNvPr>
            <p:cNvSpPr/>
            <p:nvPr/>
          </p:nvSpPr>
          <p:spPr>
            <a:xfrm>
              <a:off x="965200" y="5321300"/>
              <a:ext cx="139700" cy="1397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529340"/>
            <a:ext cx="6031002" cy="482600"/>
            <a:chOff x="953998" y="2732540"/>
            <a:chExt cx="6031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8" y="2732540"/>
              <a:ext cx="48753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65000"/>
                      <a:lumOff val="35000"/>
                    </a:schemeClr>
                  </a:solidFill>
                  <a:cs typeface="+mn-ea"/>
                  <a:sym typeface="+mn-lt"/>
                </a:rPr>
                <a:t>提出“坚持四项基本原则”</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E5090D"/>
                  </a:solidFill>
                  <a:cs typeface="+mn-ea"/>
                  <a:sym typeface="+mn-lt"/>
                </a:rPr>
                <a:t>03</a:t>
              </a:r>
              <a:endParaRPr lang="zh-CN" altLang="en-US" sz="2400" dirty="0">
                <a:solidFill>
                  <a:srgbClr val="E5090D"/>
                </a:solidFill>
                <a:cs typeface="+mn-ea"/>
                <a:sym typeface="+mn-lt"/>
              </a:endParaRPr>
            </a:p>
          </p:txBody>
        </p:sp>
      </p:grpSp>
      <p:sp>
        <p:nvSpPr>
          <p:cNvPr id="27" name="矩形 26">
            <a:extLst>
              <a:ext uri="{FF2B5EF4-FFF2-40B4-BE49-F238E27FC236}">
                <a16:creationId xmlns="" xmlns:a16="http://schemas.microsoft.com/office/drawing/2014/main" id="{8F274124-6585-40A7-A965-CB035CC11AD3}"/>
              </a:ext>
            </a:extLst>
          </p:cNvPr>
          <p:cNvSpPr/>
          <p:nvPr>
            <p:custDataLst>
              <p:tags r:id="rId2"/>
            </p:custDataLst>
          </p:nvPr>
        </p:nvSpPr>
        <p:spPr>
          <a:xfrm>
            <a:off x="4622800" y="3315456"/>
            <a:ext cx="3530600" cy="1477328"/>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坚持社会主义道路，坚持无产阶级专政即人民民主专政，坚持共产党的领导，坚持马列主义毛泽东思想这四项基本原则，是“实现四个现代化的根本前提”。</a:t>
            </a:r>
          </a:p>
        </p:txBody>
      </p:sp>
    </p:spTree>
    <p:extLst>
      <p:ext uri="{BB962C8B-B14F-4D97-AF65-F5344CB8AC3E}">
        <p14:creationId xmlns:p14="http://schemas.microsoft.com/office/powerpoint/2010/main" val="427243521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par>
                                <p:cTn id="27" presetID="53" presetClass="entr" presetSubtype="16"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childTnLst>
                          </p:cTn>
                        </p:par>
                        <p:par>
                          <p:cTn id="32" fill="hold">
                            <p:stCondLst>
                              <p:cond delay="500"/>
                            </p:stCondLst>
                            <p:childTnLst>
                              <p:par>
                                <p:cTn id="33" presetID="42"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4"/>
                </p:custDataLst>
              </p:nvPr>
            </p:nvPicPr>
            <p:blipFill>
              <a:blip r:embed="rId8"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5"/>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6"/>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中国共产党在建设中国特色社会主义时期的历史</a:t>
            </a:r>
          </a:p>
        </p:txBody>
      </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529340"/>
            <a:ext cx="6031002" cy="482600"/>
            <a:chOff x="953998" y="2732540"/>
            <a:chExt cx="6031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8" y="2732540"/>
              <a:ext cx="487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党的十二次全国代表大会</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sp>
        <p:nvSpPr>
          <p:cNvPr id="32" name="矩形 31">
            <a:extLst>
              <a:ext uri="{FF2B5EF4-FFF2-40B4-BE49-F238E27FC236}">
                <a16:creationId xmlns="" xmlns:a16="http://schemas.microsoft.com/office/drawing/2014/main" id="{EBB5438B-4440-4A4C-9B12-0B0A10B586C6}"/>
              </a:ext>
            </a:extLst>
          </p:cNvPr>
          <p:cNvSpPr/>
          <p:nvPr>
            <p:custDataLst>
              <p:tags r:id="rId1"/>
            </p:custDataLst>
          </p:nvPr>
        </p:nvSpPr>
        <p:spPr>
          <a:xfrm>
            <a:off x="953998" y="3315456"/>
            <a:ext cx="6094502" cy="69519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邓小平在大会开幕时提出：“把马克思主义的普遍真理同我国的具体实际结合起来，走自己的道路，建设有中国特色的社会主义</a:t>
            </a:r>
            <a:r>
              <a:rPr lang="zh-CN" altLang="en-US" sz="1600">
                <a:solidFill>
                  <a:schemeClr val="tx1">
                    <a:lumMod val="65000"/>
                    <a:lumOff val="35000"/>
                  </a:schemeClr>
                </a:solidFill>
                <a:cs typeface="+mn-ea"/>
                <a:sym typeface="+mn-lt"/>
              </a:rPr>
              <a:t>”。</a:t>
            </a:r>
            <a:endParaRPr lang="zh-CN" altLang="en-US" sz="1600" dirty="0">
              <a:solidFill>
                <a:schemeClr val="tx1">
                  <a:lumMod val="65000"/>
                  <a:lumOff val="35000"/>
                </a:schemeClr>
              </a:solidFill>
              <a:cs typeface="+mn-ea"/>
              <a:sym typeface="+mn-lt"/>
            </a:endParaRPr>
          </a:p>
        </p:txBody>
      </p:sp>
      <p:sp>
        <p:nvSpPr>
          <p:cNvPr id="33" name="矩形 32">
            <a:extLst>
              <a:ext uri="{FF2B5EF4-FFF2-40B4-BE49-F238E27FC236}">
                <a16:creationId xmlns="" xmlns:a16="http://schemas.microsoft.com/office/drawing/2014/main" id="{108C2009-ED8C-4958-9D98-3E37FF1AECD6}"/>
              </a:ext>
            </a:extLst>
          </p:cNvPr>
          <p:cNvSpPr/>
          <p:nvPr>
            <p:custDataLst>
              <p:tags r:id="rId2"/>
            </p:custDataLst>
          </p:nvPr>
        </p:nvSpPr>
        <p:spPr>
          <a:xfrm>
            <a:off x="953998" y="4434106"/>
            <a:ext cx="6094502" cy="1477328"/>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十二大的胜利召开，标志着党成功地实现了具有重大历史性意义的伟大转变。它开始把中国带入建设有中国特色的社会主义的新的政治轨道，并以全面开创社会主义现代化建设的新局面而永远载入史册。</a:t>
            </a:r>
          </a:p>
        </p:txBody>
      </p:sp>
      <p:sp>
        <p:nvSpPr>
          <p:cNvPr id="34" name="矩形 33">
            <a:extLst>
              <a:ext uri="{FF2B5EF4-FFF2-40B4-BE49-F238E27FC236}">
                <a16:creationId xmlns="" xmlns:a16="http://schemas.microsoft.com/office/drawing/2014/main" id="{C468147D-7E68-40C7-8B7D-C111D644D4FA}"/>
              </a:ext>
            </a:extLst>
          </p:cNvPr>
          <p:cNvSpPr/>
          <p:nvPr>
            <p:custDataLst>
              <p:tags r:id="rId3"/>
            </p:custDataLst>
          </p:nvPr>
        </p:nvSpPr>
        <p:spPr>
          <a:xfrm>
            <a:off x="7480300" y="3432888"/>
            <a:ext cx="3632200" cy="2215991"/>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中国共产党章程</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的修改吸取了历次党章正反两方面的经验，彻底肃清了“左”的错误。首次提出“建设有中国特色的社会主义”这一崭新命题，首次明确规定党必须在宪法和法律范围内活动，首次把誓词写入党章。</a:t>
            </a:r>
          </a:p>
        </p:txBody>
      </p:sp>
    </p:spTree>
    <p:extLst>
      <p:ext uri="{BB962C8B-B14F-4D97-AF65-F5344CB8AC3E}">
        <p14:creationId xmlns:p14="http://schemas.microsoft.com/office/powerpoint/2010/main" val="262033524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P spid="33" grpId="0"/>
      <p:bldP spid="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中国共产党在建设中国特色社会主义时期的历史</a:t>
            </a:r>
          </a:p>
        </p:txBody>
      </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529340"/>
            <a:ext cx="5370602" cy="482600"/>
            <a:chOff x="953998" y="2732540"/>
            <a:chExt cx="53706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8" y="2732540"/>
              <a:ext cx="42149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党的十三次全国代表大会</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sp>
        <p:nvSpPr>
          <p:cNvPr id="32" name="矩形 31">
            <a:extLst>
              <a:ext uri="{FF2B5EF4-FFF2-40B4-BE49-F238E27FC236}">
                <a16:creationId xmlns="" xmlns:a16="http://schemas.microsoft.com/office/drawing/2014/main" id="{EBB5438B-4440-4A4C-9B12-0B0A10B586C6}"/>
              </a:ext>
            </a:extLst>
          </p:cNvPr>
          <p:cNvSpPr/>
          <p:nvPr>
            <p:custDataLst>
              <p:tags r:id="rId1"/>
            </p:custDataLst>
          </p:nvPr>
        </p:nvSpPr>
        <p:spPr>
          <a:xfrm>
            <a:off x="953998" y="3213856"/>
            <a:ext cx="5370602" cy="2683812"/>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会议主题是加快和深化改革。</a:t>
            </a:r>
          </a:p>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报告阐述了社会主义初级阶段理论，提出了党在社会主义初级阶段的“一个中心，两个基本点”的基本路线，制定了到下世纪中叶分三步走、实现现代化的发展战略，并提出了政治体制改革的任务。</a:t>
            </a:r>
          </a:p>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通过</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中国共产党党章部分条文修正案</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的决议，首次系统地阐明了社会主义初级阶段的理论。</a:t>
            </a:r>
          </a:p>
        </p:txBody>
      </p:sp>
      <p:grpSp>
        <p:nvGrpSpPr>
          <p:cNvPr id="25" name="组合 24">
            <a:extLst>
              <a:ext uri="{FF2B5EF4-FFF2-40B4-BE49-F238E27FC236}">
                <a16:creationId xmlns="" xmlns:a16="http://schemas.microsoft.com/office/drawing/2014/main" id="{37D84343-853C-4953-B5B1-A93FACB9AF8A}"/>
              </a:ext>
            </a:extLst>
          </p:cNvPr>
          <p:cNvGrpSpPr/>
          <p:nvPr/>
        </p:nvGrpSpPr>
        <p:grpSpPr>
          <a:xfrm>
            <a:off x="6592798" y="2529340"/>
            <a:ext cx="4634002" cy="482600"/>
            <a:chOff x="953998" y="2732540"/>
            <a:chExt cx="4634002" cy="482600"/>
          </a:xfrm>
        </p:grpSpPr>
        <p:sp>
          <p:nvSpPr>
            <p:cNvPr id="27" name="矩形: 圆角 26">
              <a:extLst>
                <a:ext uri="{FF2B5EF4-FFF2-40B4-BE49-F238E27FC236}">
                  <a16:creationId xmlns="" xmlns:a16="http://schemas.microsoft.com/office/drawing/2014/main" id="{E8684630-3D9C-445B-AA95-4D824F403190}"/>
                </a:ext>
              </a:extLst>
            </p:cNvPr>
            <p:cNvSpPr/>
            <p:nvPr/>
          </p:nvSpPr>
          <p:spPr>
            <a:xfrm>
              <a:off x="2109698" y="2732540"/>
              <a:ext cx="3478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邓小平视察南方谈话</a:t>
              </a:r>
            </a:p>
          </p:txBody>
        </p:sp>
        <p:sp>
          <p:nvSpPr>
            <p:cNvPr id="28" name="矩形: 圆角 27">
              <a:extLst>
                <a:ext uri="{FF2B5EF4-FFF2-40B4-BE49-F238E27FC236}">
                  <a16:creationId xmlns="" xmlns:a16="http://schemas.microsoft.com/office/drawing/2014/main" id="{9CA75840-F0DE-40DE-B86F-C7DF20B933E2}"/>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sp>
        <p:nvSpPr>
          <p:cNvPr id="29" name="矩形 28">
            <a:extLst>
              <a:ext uri="{FF2B5EF4-FFF2-40B4-BE49-F238E27FC236}">
                <a16:creationId xmlns="" xmlns:a16="http://schemas.microsoft.com/office/drawing/2014/main" id="{EFD409B7-E01D-4B54-91DC-23999B7D3D24}"/>
              </a:ext>
            </a:extLst>
          </p:cNvPr>
          <p:cNvSpPr/>
          <p:nvPr>
            <p:custDataLst>
              <p:tags r:id="rId2"/>
            </p:custDataLst>
          </p:nvPr>
        </p:nvSpPr>
        <p:spPr>
          <a:xfrm>
            <a:off x="6605498" y="3340856"/>
            <a:ext cx="4608602" cy="2541850"/>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en-US" altLang="zh-CN" sz="1600" dirty="0">
                <a:solidFill>
                  <a:schemeClr val="tx1">
                    <a:lumMod val="65000"/>
                    <a:lumOff val="35000"/>
                  </a:schemeClr>
                </a:solidFill>
                <a:cs typeface="+mn-ea"/>
                <a:sym typeface="+mn-lt"/>
              </a:rPr>
              <a:t>1992</a:t>
            </a:r>
            <a:r>
              <a:rPr lang="zh-CN" altLang="en-US" sz="1600" dirty="0">
                <a:solidFill>
                  <a:schemeClr val="tx1">
                    <a:lumMod val="65000"/>
                    <a:lumOff val="35000"/>
                  </a:schemeClr>
                </a:solidFill>
                <a:cs typeface="+mn-ea"/>
                <a:sym typeface="+mn-lt"/>
              </a:rPr>
              <a:t>年月</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18</a:t>
            </a:r>
            <a:r>
              <a:rPr lang="zh-CN" altLang="en-US" sz="1600" dirty="0">
                <a:solidFill>
                  <a:schemeClr val="tx1">
                    <a:lumMod val="65000"/>
                    <a:lumOff val="35000"/>
                  </a:schemeClr>
                </a:solidFill>
                <a:cs typeface="+mn-ea"/>
                <a:sym typeface="+mn-lt"/>
              </a:rPr>
              <a:t>日至</a:t>
            </a:r>
            <a:r>
              <a:rPr lang="en-US" altLang="zh-CN" sz="1600" dirty="0">
                <a:solidFill>
                  <a:schemeClr val="tx1">
                    <a:lumMod val="65000"/>
                    <a:lumOff val="35000"/>
                  </a:schemeClr>
                </a:solidFill>
                <a:cs typeface="+mn-ea"/>
                <a:sym typeface="+mn-lt"/>
              </a:rPr>
              <a:t>2</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21</a:t>
            </a:r>
            <a:r>
              <a:rPr lang="zh-CN" altLang="en-US" sz="1600" dirty="0">
                <a:solidFill>
                  <a:schemeClr val="tx1">
                    <a:lumMod val="65000"/>
                    <a:lumOff val="35000"/>
                  </a:schemeClr>
                </a:solidFill>
                <a:cs typeface="+mn-ea"/>
                <a:sym typeface="+mn-lt"/>
              </a:rPr>
              <a:t>日，邓小平先后赴武昌、深圳、珠海和上海等地视察，沿途发表了重要谈话。邓小平视察南方的重要谈话进一步阐明了改革开放的重大意义，阐述了建立社会主义市场经济的理论基本原则，这对我国的改革开放和社会主义现代化建设，对开好党的十四大，都具有重大而深远的意义。</a:t>
            </a:r>
          </a:p>
        </p:txBody>
      </p:sp>
    </p:spTree>
    <p:extLst>
      <p:ext uri="{BB962C8B-B14F-4D97-AF65-F5344CB8AC3E}">
        <p14:creationId xmlns:p14="http://schemas.microsoft.com/office/powerpoint/2010/main" val="310492070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第一部分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601960"/>
            <a:ext cx="7692040" cy="492394"/>
          </a:xfrm>
          <a:prstGeom prst="rect">
            <a:avLst/>
          </a:prstGeom>
          <a:noFill/>
        </p:spPr>
        <p:txBody>
          <a:bodyPr wrap="square" lIns="121873" tIns="60936" rIns="121873" bIns="60936">
            <a:spAutoFit/>
          </a:bodyPr>
          <a:lstStyle>
            <a:defPPr>
              <a:defRPr lang="zh-CN"/>
            </a:defPPr>
            <a:lvl1pPr lvl="0" algn="ctr">
              <a:defRPr sz="2400" kern="0">
                <a:gradFill>
                  <a:gsLst>
                    <a:gs pos="17000">
                      <a:srgbClr val="E5090D"/>
                    </a:gs>
                    <a:gs pos="72000">
                      <a:srgbClr val="C00000"/>
                    </a:gs>
                  </a:gsLst>
                  <a:lin ang="2700000" scaled="0"/>
                </a:gradFill>
                <a:effectLst/>
                <a:latin typeface="思源宋体 Heavy" panose="02020900000000000000" pitchFamily="18" charset="-122"/>
                <a:ea typeface="思源宋体 Heavy" panose="02020900000000000000" pitchFamily="18" charset="-122"/>
                <a:cs typeface="思源黑体 Light" panose="020B0300000000000000" charset="-122"/>
              </a:defRPr>
            </a:lvl1pPr>
          </a:lstStyle>
          <a:p>
            <a:r>
              <a:rPr lang="zh-CN" altLang="en-US" dirty="0">
                <a:latin typeface="+mn-lt"/>
                <a:ea typeface="+mn-ea"/>
                <a:cs typeface="+mn-ea"/>
                <a:sym typeface="+mn-lt"/>
              </a:rPr>
              <a:t>中国共产党建立的背景和经过</a:t>
            </a:r>
          </a:p>
        </p:txBody>
      </p:sp>
      <p:grpSp>
        <p:nvGrpSpPr>
          <p:cNvPr id="16" name="组合 15">
            <a:extLst>
              <a:ext uri="{FF2B5EF4-FFF2-40B4-BE49-F238E27FC236}">
                <a16:creationId xmlns="" xmlns:a16="http://schemas.microsoft.com/office/drawing/2014/main" id="{83EA5A80-234F-4923-BE91-65AA20DD8717}"/>
              </a:ext>
            </a:extLst>
          </p:cNvPr>
          <p:cNvGrpSpPr/>
          <p:nvPr/>
        </p:nvGrpSpPr>
        <p:grpSpPr>
          <a:xfrm>
            <a:off x="905624" y="2722866"/>
            <a:ext cx="3719031" cy="2895600"/>
            <a:chOff x="-2881240" y="-8953500"/>
            <a:chExt cx="3719031" cy="2895600"/>
          </a:xfrm>
        </p:grpSpPr>
        <p:sp>
          <p:nvSpPr>
            <p:cNvPr id="36" name="椭圆 35">
              <a:extLst>
                <a:ext uri="{FF2B5EF4-FFF2-40B4-BE49-F238E27FC236}">
                  <a16:creationId xmlns="" xmlns:a16="http://schemas.microsoft.com/office/drawing/2014/main" id="{4B483AC2-33E1-421C-939E-F684704C046F}"/>
                </a:ext>
              </a:extLst>
            </p:cNvPr>
            <p:cNvSpPr/>
            <p:nvPr/>
          </p:nvSpPr>
          <p:spPr>
            <a:xfrm rot="5400000">
              <a:off x="-2057809" y="-8953500"/>
              <a:ext cx="2895600" cy="2895600"/>
            </a:xfrm>
            <a:prstGeom prst="ellipse">
              <a:avLst/>
            </a:prstGeom>
            <a:gradFill>
              <a:gsLst>
                <a:gs pos="100000">
                  <a:srgbClr val="E83D32">
                    <a:alpha val="0"/>
                  </a:srgbClr>
                </a:gs>
                <a:gs pos="39000">
                  <a:srgbClr val="E83D32">
                    <a:alpha val="3000"/>
                  </a:srgbClr>
                </a:gs>
              </a:gsLst>
              <a:lin ang="5400000" scaled="0"/>
            </a:gradFill>
            <a:ln>
              <a:gradFill>
                <a:gsLst>
                  <a:gs pos="0">
                    <a:srgbClr val="940000"/>
                  </a:gs>
                  <a:gs pos="100000">
                    <a:srgbClr val="E83D3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a:extLst>
                <a:ext uri="{FF2B5EF4-FFF2-40B4-BE49-F238E27FC236}">
                  <a16:creationId xmlns="" xmlns:a16="http://schemas.microsoft.com/office/drawing/2014/main" id="{B8E2E4C4-F9AA-4680-9EB5-29AC75A71BF4}"/>
                </a:ext>
              </a:extLst>
            </p:cNvPr>
            <p:cNvSpPr/>
            <p:nvPr/>
          </p:nvSpPr>
          <p:spPr>
            <a:xfrm>
              <a:off x="-1514884" y="-8410575"/>
              <a:ext cx="1809750" cy="180975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建立的背景</a:t>
              </a:r>
            </a:p>
          </p:txBody>
        </p:sp>
        <p:sp>
          <p:nvSpPr>
            <p:cNvPr id="61" name="椭圆 60">
              <a:extLst>
                <a:ext uri="{FF2B5EF4-FFF2-40B4-BE49-F238E27FC236}">
                  <a16:creationId xmlns="" xmlns:a16="http://schemas.microsoft.com/office/drawing/2014/main" id="{3B09F12E-6F9A-43E1-B85C-AC482BA1E98A}"/>
                </a:ext>
              </a:extLst>
            </p:cNvPr>
            <p:cNvSpPr/>
            <p:nvPr/>
          </p:nvSpPr>
          <p:spPr>
            <a:xfrm>
              <a:off x="-2881240" y="-8030324"/>
              <a:ext cx="1049248" cy="1049248"/>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sp>
        <p:nvSpPr>
          <p:cNvPr id="18" name="椭圆 17">
            <a:extLst>
              <a:ext uri="{FF2B5EF4-FFF2-40B4-BE49-F238E27FC236}">
                <a16:creationId xmlns="" xmlns:a16="http://schemas.microsoft.com/office/drawing/2014/main" id="{D0FA70E4-ADC6-4FCD-8A6E-BA5D5CF19DA5}"/>
              </a:ext>
            </a:extLst>
          </p:cNvPr>
          <p:cNvSpPr/>
          <p:nvPr/>
        </p:nvSpPr>
        <p:spPr>
          <a:xfrm>
            <a:off x="3748356" y="2751443"/>
            <a:ext cx="352424" cy="352422"/>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1</a:t>
            </a:r>
            <a:endParaRPr lang="zh-CN" altLang="en-US" dirty="0">
              <a:solidFill>
                <a:schemeClr val="bg1"/>
              </a:solidFill>
              <a:cs typeface="+mn-ea"/>
              <a:sym typeface="+mn-lt"/>
            </a:endParaRPr>
          </a:p>
        </p:txBody>
      </p:sp>
      <p:sp>
        <p:nvSpPr>
          <p:cNvPr id="40" name="椭圆 39">
            <a:extLst>
              <a:ext uri="{FF2B5EF4-FFF2-40B4-BE49-F238E27FC236}">
                <a16:creationId xmlns="" xmlns:a16="http://schemas.microsoft.com/office/drawing/2014/main" id="{FE13A6DA-86D5-4C01-A2E8-B5CA3F048286}"/>
              </a:ext>
            </a:extLst>
          </p:cNvPr>
          <p:cNvSpPr/>
          <p:nvPr/>
        </p:nvSpPr>
        <p:spPr>
          <a:xfrm>
            <a:off x="4443681" y="3994455"/>
            <a:ext cx="352424" cy="352422"/>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3</a:t>
            </a:r>
            <a:endParaRPr lang="zh-CN" altLang="en-US" dirty="0">
              <a:solidFill>
                <a:schemeClr val="bg1"/>
              </a:solidFill>
              <a:cs typeface="+mn-ea"/>
              <a:sym typeface="+mn-lt"/>
            </a:endParaRPr>
          </a:p>
        </p:txBody>
      </p:sp>
      <p:sp>
        <p:nvSpPr>
          <p:cNvPr id="54" name="椭圆 53">
            <a:extLst>
              <a:ext uri="{FF2B5EF4-FFF2-40B4-BE49-F238E27FC236}">
                <a16:creationId xmlns="" xmlns:a16="http://schemas.microsoft.com/office/drawing/2014/main" id="{843A1198-C0BF-46B3-A357-11DFECF106AB}"/>
              </a:ext>
            </a:extLst>
          </p:cNvPr>
          <p:cNvSpPr/>
          <p:nvPr/>
        </p:nvSpPr>
        <p:spPr>
          <a:xfrm>
            <a:off x="4319856" y="3372949"/>
            <a:ext cx="352424" cy="352422"/>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55" name="椭圆 54">
            <a:extLst>
              <a:ext uri="{FF2B5EF4-FFF2-40B4-BE49-F238E27FC236}">
                <a16:creationId xmlns="" xmlns:a16="http://schemas.microsoft.com/office/drawing/2014/main" id="{CAA31280-5B7F-4459-831B-E761E3EF05DA}"/>
              </a:ext>
            </a:extLst>
          </p:cNvPr>
          <p:cNvSpPr/>
          <p:nvPr/>
        </p:nvSpPr>
        <p:spPr>
          <a:xfrm>
            <a:off x="4319856" y="4615961"/>
            <a:ext cx="352424" cy="352422"/>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4</a:t>
            </a:r>
            <a:endParaRPr lang="zh-CN" altLang="en-US" dirty="0">
              <a:solidFill>
                <a:schemeClr val="bg1"/>
              </a:solidFill>
              <a:cs typeface="+mn-ea"/>
              <a:sym typeface="+mn-lt"/>
            </a:endParaRPr>
          </a:p>
        </p:txBody>
      </p:sp>
      <p:sp>
        <p:nvSpPr>
          <p:cNvPr id="56" name="椭圆 55">
            <a:extLst>
              <a:ext uri="{FF2B5EF4-FFF2-40B4-BE49-F238E27FC236}">
                <a16:creationId xmlns="" xmlns:a16="http://schemas.microsoft.com/office/drawing/2014/main" id="{373A088E-98CA-4D03-A322-701396560632}"/>
              </a:ext>
            </a:extLst>
          </p:cNvPr>
          <p:cNvSpPr/>
          <p:nvPr/>
        </p:nvSpPr>
        <p:spPr>
          <a:xfrm>
            <a:off x="3748356" y="5237468"/>
            <a:ext cx="352424" cy="352422"/>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5</a:t>
            </a:r>
            <a:endParaRPr lang="zh-CN" altLang="en-US" dirty="0">
              <a:solidFill>
                <a:schemeClr val="bg1"/>
              </a:solidFill>
              <a:cs typeface="+mn-ea"/>
              <a:sym typeface="+mn-lt"/>
            </a:endParaRPr>
          </a:p>
        </p:txBody>
      </p:sp>
      <p:sp>
        <p:nvSpPr>
          <p:cNvPr id="21" name="矩形: 圆角 20">
            <a:extLst>
              <a:ext uri="{FF2B5EF4-FFF2-40B4-BE49-F238E27FC236}">
                <a16:creationId xmlns="" xmlns:a16="http://schemas.microsoft.com/office/drawing/2014/main" id="{8A2B8FA6-573B-4482-8387-A210FF3B27A2}"/>
              </a:ext>
            </a:extLst>
          </p:cNvPr>
          <p:cNvSpPr/>
          <p:nvPr/>
        </p:nvSpPr>
        <p:spPr>
          <a:xfrm>
            <a:off x="4984121" y="2627616"/>
            <a:ext cx="6471564" cy="5334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a:solidFill>
                  <a:schemeClr val="tx1">
                    <a:lumMod val="65000"/>
                    <a:lumOff val="35000"/>
                  </a:schemeClr>
                </a:solidFill>
                <a:cs typeface="+mn-ea"/>
                <a:sym typeface="+mn-lt"/>
              </a:rPr>
              <a:t>中国旧民主主义革命失败</a:t>
            </a:r>
            <a:r>
              <a:rPr lang="en-US" altLang="zh-CN" sz="1600">
                <a:solidFill>
                  <a:schemeClr val="tx1">
                    <a:lumMod val="65000"/>
                    <a:lumOff val="35000"/>
                  </a:schemeClr>
                </a:solidFill>
                <a:cs typeface="+mn-ea"/>
                <a:sym typeface="+mn-lt"/>
              </a:rPr>
              <a:t>,</a:t>
            </a:r>
            <a:r>
              <a:rPr lang="zh-CN" altLang="en-US" sz="1600">
                <a:solidFill>
                  <a:schemeClr val="tx1">
                    <a:lumMod val="65000"/>
                    <a:lumOff val="35000"/>
                  </a:schemeClr>
                </a:solidFill>
                <a:cs typeface="+mn-ea"/>
                <a:sym typeface="+mn-lt"/>
              </a:rPr>
              <a:t>中国一步一步沦为半殖民地半封建国家</a:t>
            </a:r>
            <a:endParaRPr lang="zh-CN" altLang="en-US" sz="1600" dirty="0">
              <a:solidFill>
                <a:schemeClr val="tx1">
                  <a:lumMod val="65000"/>
                  <a:lumOff val="35000"/>
                </a:schemeClr>
              </a:solidFill>
              <a:cs typeface="+mn-ea"/>
              <a:sym typeface="+mn-lt"/>
            </a:endParaRPr>
          </a:p>
        </p:txBody>
      </p:sp>
      <p:sp>
        <p:nvSpPr>
          <p:cNvPr id="57" name="矩形: 圆角 56">
            <a:extLst>
              <a:ext uri="{FF2B5EF4-FFF2-40B4-BE49-F238E27FC236}">
                <a16:creationId xmlns="" xmlns:a16="http://schemas.microsoft.com/office/drawing/2014/main" id="{F3240CFB-0A56-49E5-B06F-ECD2CC8C2DF0}"/>
              </a:ext>
            </a:extLst>
          </p:cNvPr>
          <p:cNvSpPr/>
          <p:nvPr/>
        </p:nvSpPr>
        <p:spPr>
          <a:xfrm>
            <a:off x="4984121" y="3265791"/>
            <a:ext cx="6471564" cy="5334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chemeClr val="tx1">
                    <a:lumMod val="65000"/>
                    <a:lumOff val="35000"/>
                  </a:schemeClr>
                </a:solidFill>
                <a:cs typeface="+mn-ea"/>
                <a:sym typeface="+mn-lt"/>
              </a:rPr>
              <a:t>工人运动的发展，无产阶级的成长壮大</a:t>
            </a:r>
          </a:p>
        </p:txBody>
      </p:sp>
      <p:sp>
        <p:nvSpPr>
          <p:cNvPr id="58" name="矩形: 圆角 57">
            <a:extLst>
              <a:ext uri="{FF2B5EF4-FFF2-40B4-BE49-F238E27FC236}">
                <a16:creationId xmlns="" xmlns:a16="http://schemas.microsoft.com/office/drawing/2014/main" id="{72EB4F9A-F5F6-4E7F-AFCC-FEDB25E3997D}"/>
              </a:ext>
            </a:extLst>
          </p:cNvPr>
          <p:cNvSpPr/>
          <p:nvPr/>
        </p:nvSpPr>
        <p:spPr>
          <a:xfrm>
            <a:off x="4984121" y="3903966"/>
            <a:ext cx="6471564" cy="5334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a:solidFill>
                  <a:schemeClr val="tx1">
                    <a:lumMod val="65000"/>
                    <a:lumOff val="35000"/>
                  </a:schemeClr>
                </a:solidFill>
                <a:cs typeface="+mn-ea"/>
                <a:sym typeface="+mn-lt"/>
              </a:rPr>
              <a:t>新文化运动的兴起，马克思主义的初步传播</a:t>
            </a:r>
            <a:endParaRPr lang="zh-CN" altLang="en-US" sz="1600" dirty="0">
              <a:solidFill>
                <a:schemeClr val="tx1">
                  <a:lumMod val="65000"/>
                  <a:lumOff val="35000"/>
                </a:schemeClr>
              </a:solidFill>
              <a:cs typeface="+mn-ea"/>
              <a:sym typeface="+mn-lt"/>
            </a:endParaRPr>
          </a:p>
        </p:txBody>
      </p:sp>
      <p:sp>
        <p:nvSpPr>
          <p:cNvPr id="59" name="矩形: 圆角 58">
            <a:extLst>
              <a:ext uri="{FF2B5EF4-FFF2-40B4-BE49-F238E27FC236}">
                <a16:creationId xmlns="" xmlns:a16="http://schemas.microsoft.com/office/drawing/2014/main" id="{5F7793B8-EBB0-4958-9D73-811A8B135FC4}"/>
              </a:ext>
            </a:extLst>
          </p:cNvPr>
          <p:cNvSpPr/>
          <p:nvPr/>
        </p:nvSpPr>
        <p:spPr>
          <a:xfrm>
            <a:off x="4984121" y="4542141"/>
            <a:ext cx="6471564" cy="5334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a:solidFill>
                  <a:schemeClr val="tx1">
                    <a:lumMod val="65000"/>
                    <a:lumOff val="35000"/>
                  </a:schemeClr>
                </a:solidFill>
                <a:cs typeface="+mn-ea"/>
                <a:sym typeface="+mn-lt"/>
              </a:rPr>
              <a:t>五四运动爆发和中国工人阶级登上政治舞台</a:t>
            </a:r>
            <a:endParaRPr lang="zh-CN" altLang="en-US" sz="1600" dirty="0">
              <a:solidFill>
                <a:schemeClr val="tx1">
                  <a:lumMod val="65000"/>
                  <a:lumOff val="35000"/>
                </a:schemeClr>
              </a:solidFill>
              <a:cs typeface="+mn-ea"/>
              <a:sym typeface="+mn-lt"/>
            </a:endParaRPr>
          </a:p>
        </p:txBody>
      </p:sp>
      <p:sp>
        <p:nvSpPr>
          <p:cNvPr id="60" name="矩形: 圆角 59">
            <a:extLst>
              <a:ext uri="{FF2B5EF4-FFF2-40B4-BE49-F238E27FC236}">
                <a16:creationId xmlns="" xmlns:a16="http://schemas.microsoft.com/office/drawing/2014/main" id="{CB972574-E5C1-46B1-BBAF-A1C7DBB1DE26}"/>
              </a:ext>
            </a:extLst>
          </p:cNvPr>
          <p:cNvSpPr/>
          <p:nvPr/>
        </p:nvSpPr>
        <p:spPr>
          <a:xfrm>
            <a:off x="4984121" y="5180316"/>
            <a:ext cx="6471564" cy="533400"/>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a:solidFill>
                  <a:schemeClr val="tx1">
                    <a:lumMod val="65000"/>
                    <a:lumOff val="35000"/>
                  </a:schemeClr>
                </a:solidFill>
                <a:cs typeface="+mn-ea"/>
                <a:sym typeface="+mn-lt"/>
              </a:rPr>
              <a:t>马克思列宁主义的广泛传播</a:t>
            </a:r>
            <a:r>
              <a:rPr lang="en-US" altLang="zh-CN" sz="1600">
                <a:solidFill>
                  <a:schemeClr val="tx1">
                    <a:lumMod val="65000"/>
                    <a:lumOff val="35000"/>
                  </a:schemeClr>
                </a:solidFill>
                <a:cs typeface="+mn-ea"/>
                <a:sym typeface="+mn-lt"/>
              </a:rPr>
              <a:t>,</a:t>
            </a:r>
            <a:r>
              <a:rPr lang="zh-CN" altLang="en-US" sz="1600">
                <a:solidFill>
                  <a:schemeClr val="tx1">
                    <a:lumMod val="65000"/>
                    <a:lumOff val="35000"/>
                  </a:schemeClr>
                </a:solidFill>
                <a:cs typeface="+mn-ea"/>
                <a:sym typeface="+mn-lt"/>
              </a:rPr>
              <a:t>早期共产主义组织的建立</a:t>
            </a:r>
            <a:endParaRPr lang="zh-CN" altLang="en-US" sz="1600" dirty="0">
              <a:solidFill>
                <a:schemeClr val="tx1">
                  <a:lumMod val="65000"/>
                  <a:lumOff val="35000"/>
                </a:schemeClr>
              </a:solidFill>
              <a:cs typeface="+mn-ea"/>
              <a:sym typeface="+mn-lt"/>
            </a:endParaRPr>
          </a:p>
        </p:txBody>
      </p:sp>
      <p:pic>
        <p:nvPicPr>
          <p:cNvPr id="62" name="图片 61">
            <a:extLst>
              <a:ext uri="{FF2B5EF4-FFF2-40B4-BE49-F238E27FC236}">
                <a16:creationId xmlns="" xmlns:a16="http://schemas.microsoft.com/office/drawing/2014/main" id="{13076C90-CDCA-4DDC-BC0F-C04270757E7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9602" y="3656386"/>
            <a:ext cx="961392" cy="961392"/>
          </a:xfrm>
          <a:prstGeom prst="rect">
            <a:avLst/>
          </a:prstGeom>
        </p:spPr>
      </p:pic>
    </p:spTree>
    <p:extLst>
      <p:ext uri="{BB962C8B-B14F-4D97-AF65-F5344CB8AC3E}">
        <p14:creationId xmlns:p14="http://schemas.microsoft.com/office/powerpoint/2010/main" val="206880521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 calcmode="lin" valueType="num">
                                      <p:cBhvr>
                                        <p:cTn id="14" dur="1000" fill="hold"/>
                                        <p:tgtEl>
                                          <p:spTgt spid="16"/>
                                        </p:tgtEl>
                                        <p:attrNameLst>
                                          <p:attrName>style.rotation</p:attrName>
                                        </p:attrNameLst>
                                      </p:cBhvr>
                                      <p:tavLst>
                                        <p:tav tm="0">
                                          <p:val>
                                            <p:fltVal val="90"/>
                                          </p:val>
                                        </p:tav>
                                        <p:tav tm="100000">
                                          <p:val>
                                            <p:fltVal val="0"/>
                                          </p:val>
                                        </p:tav>
                                      </p:tavLst>
                                    </p:anim>
                                    <p:animEffect transition="in" filter="fade">
                                      <p:cBhvr>
                                        <p:cTn id="15" dur="1000"/>
                                        <p:tgtEl>
                                          <p:spTgt spid="16"/>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1000" fill="hold"/>
                                        <p:tgtEl>
                                          <p:spTgt spid="18"/>
                                        </p:tgtEl>
                                        <p:attrNameLst>
                                          <p:attrName>ppt_w</p:attrName>
                                        </p:attrNameLst>
                                      </p:cBhvr>
                                      <p:tavLst>
                                        <p:tav tm="0">
                                          <p:val>
                                            <p:fltVal val="0"/>
                                          </p:val>
                                        </p:tav>
                                        <p:tav tm="100000">
                                          <p:val>
                                            <p:strVal val="#ppt_w"/>
                                          </p:val>
                                        </p:tav>
                                      </p:tavLst>
                                    </p:anim>
                                    <p:anim calcmode="lin" valueType="num">
                                      <p:cBhvr>
                                        <p:cTn id="19" dur="1000" fill="hold"/>
                                        <p:tgtEl>
                                          <p:spTgt spid="18"/>
                                        </p:tgtEl>
                                        <p:attrNameLst>
                                          <p:attrName>ppt_h</p:attrName>
                                        </p:attrNameLst>
                                      </p:cBhvr>
                                      <p:tavLst>
                                        <p:tav tm="0">
                                          <p:val>
                                            <p:fltVal val="0"/>
                                          </p:val>
                                        </p:tav>
                                        <p:tav tm="100000">
                                          <p:val>
                                            <p:strVal val="#ppt_h"/>
                                          </p:val>
                                        </p:tav>
                                      </p:tavLst>
                                    </p:anim>
                                    <p:anim calcmode="lin" valueType="num">
                                      <p:cBhvr>
                                        <p:cTn id="20" dur="1000" fill="hold"/>
                                        <p:tgtEl>
                                          <p:spTgt spid="18"/>
                                        </p:tgtEl>
                                        <p:attrNameLst>
                                          <p:attrName>style.rotation</p:attrName>
                                        </p:attrNameLst>
                                      </p:cBhvr>
                                      <p:tavLst>
                                        <p:tav tm="0">
                                          <p:val>
                                            <p:fltVal val="90"/>
                                          </p:val>
                                        </p:tav>
                                        <p:tav tm="100000">
                                          <p:val>
                                            <p:fltVal val="0"/>
                                          </p:val>
                                        </p:tav>
                                      </p:tavLst>
                                    </p:anim>
                                    <p:animEffect transition="in" filter="fade">
                                      <p:cBhvr>
                                        <p:cTn id="21" dur="1000"/>
                                        <p:tgtEl>
                                          <p:spTgt spid="18"/>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1000" fill="hold"/>
                                        <p:tgtEl>
                                          <p:spTgt spid="40"/>
                                        </p:tgtEl>
                                        <p:attrNameLst>
                                          <p:attrName>ppt_w</p:attrName>
                                        </p:attrNameLst>
                                      </p:cBhvr>
                                      <p:tavLst>
                                        <p:tav tm="0">
                                          <p:val>
                                            <p:fltVal val="0"/>
                                          </p:val>
                                        </p:tav>
                                        <p:tav tm="100000">
                                          <p:val>
                                            <p:strVal val="#ppt_w"/>
                                          </p:val>
                                        </p:tav>
                                      </p:tavLst>
                                    </p:anim>
                                    <p:anim calcmode="lin" valueType="num">
                                      <p:cBhvr>
                                        <p:cTn id="25" dur="1000" fill="hold"/>
                                        <p:tgtEl>
                                          <p:spTgt spid="40"/>
                                        </p:tgtEl>
                                        <p:attrNameLst>
                                          <p:attrName>ppt_h</p:attrName>
                                        </p:attrNameLst>
                                      </p:cBhvr>
                                      <p:tavLst>
                                        <p:tav tm="0">
                                          <p:val>
                                            <p:fltVal val="0"/>
                                          </p:val>
                                        </p:tav>
                                        <p:tav tm="100000">
                                          <p:val>
                                            <p:strVal val="#ppt_h"/>
                                          </p:val>
                                        </p:tav>
                                      </p:tavLst>
                                    </p:anim>
                                    <p:anim calcmode="lin" valueType="num">
                                      <p:cBhvr>
                                        <p:cTn id="26" dur="1000" fill="hold"/>
                                        <p:tgtEl>
                                          <p:spTgt spid="40"/>
                                        </p:tgtEl>
                                        <p:attrNameLst>
                                          <p:attrName>style.rotation</p:attrName>
                                        </p:attrNameLst>
                                      </p:cBhvr>
                                      <p:tavLst>
                                        <p:tav tm="0">
                                          <p:val>
                                            <p:fltVal val="90"/>
                                          </p:val>
                                        </p:tav>
                                        <p:tav tm="100000">
                                          <p:val>
                                            <p:fltVal val="0"/>
                                          </p:val>
                                        </p:tav>
                                      </p:tavLst>
                                    </p:anim>
                                    <p:animEffect transition="in" filter="fade">
                                      <p:cBhvr>
                                        <p:cTn id="27" dur="1000"/>
                                        <p:tgtEl>
                                          <p:spTgt spid="40"/>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1000" fill="hold"/>
                                        <p:tgtEl>
                                          <p:spTgt spid="54"/>
                                        </p:tgtEl>
                                        <p:attrNameLst>
                                          <p:attrName>ppt_w</p:attrName>
                                        </p:attrNameLst>
                                      </p:cBhvr>
                                      <p:tavLst>
                                        <p:tav tm="0">
                                          <p:val>
                                            <p:fltVal val="0"/>
                                          </p:val>
                                        </p:tav>
                                        <p:tav tm="100000">
                                          <p:val>
                                            <p:strVal val="#ppt_w"/>
                                          </p:val>
                                        </p:tav>
                                      </p:tavLst>
                                    </p:anim>
                                    <p:anim calcmode="lin" valueType="num">
                                      <p:cBhvr>
                                        <p:cTn id="31" dur="1000" fill="hold"/>
                                        <p:tgtEl>
                                          <p:spTgt spid="54"/>
                                        </p:tgtEl>
                                        <p:attrNameLst>
                                          <p:attrName>ppt_h</p:attrName>
                                        </p:attrNameLst>
                                      </p:cBhvr>
                                      <p:tavLst>
                                        <p:tav tm="0">
                                          <p:val>
                                            <p:fltVal val="0"/>
                                          </p:val>
                                        </p:tav>
                                        <p:tav tm="100000">
                                          <p:val>
                                            <p:strVal val="#ppt_h"/>
                                          </p:val>
                                        </p:tav>
                                      </p:tavLst>
                                    </p:anim>
                                    <p:anim calcmode="lin" valueType="num">
                                      <p:cBhvr>
                                        <p:cTn id="32" dur="1000" fill="hold"/>
                                        <p:tgtEl>
                                          <p:spTgt spid="54"/>
                                        </p:tgtEl>
                                        <p:attrNameLst>
                                          <p:attrName>style.rotation</p:attrName>
                                        </p:attrNameLst>
                                      </p:cBhvr>
                                      <p:tavLst>
                                        <p:tav tm="0">
                                          <p:val>
                                            <p:fltVal val="90"/>
                                          </p:val>
                                        </p:tav>
                                        <p:tav tm="100000">
                                          <p:val>
                                            <p:fltVal val="0"/>
                                          </p:val>
                                        </p:tav>
                                      </p:tavLst>
                                    </p:anim>
                                    <p:animEffect transition="in" filter="fade">
                                      <p:cBhvr>
                                        <p:cTn id="33" dur="1000"/>
                                        <p:tgtEl>
                                          <p:spTgt spid="54"/>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p:cTn id="36" dur="1000" fill="hold"/>
                                        <p:tgtEl>
                                          <p:spTgt spid="55"/>
                                        </p:tgtEl>
                                        <p:attrNameLst>
                                          <p:attrName>ppt_w</p:attrName>
                                        </p:attrNameLst>
                                      </p:cBhvr>
                                      <p:tavLst>
                                        <p:tav tm="0">
                                          <p:val>
                                            <p:fltVal val="0"/>
                                          </p:val>
                                        </p:tav>
                                        <p:tav tm="100000">
                                          <p:val>
                                            <p:strVal val="#ppt_w"/>
                                          </p:val>
                                        </p:tav>
                                      </p:tavLst>
                                    </p:anim>
                                    <p:anim calcmode="lin" valueType="num">
                                      <p:cBhvr>
                                        <p:cTn id="37" dur="1000" fill="hold"/>
                                        <p:tgtEl>
                                          <p:spTgt spid="55"/>
                                        </p:tgtEl>
                                        <p:attrNameLst>
                                          <p:attrName>ppt_h</p:attrName>
                                        </p:attrNameLst>
                                      </p:cBhvr>
                                      <p:tavLst>
                                        <p:tav tm="0">
                                          <p:val>
                                            <p:fltVal val="0"/>
                                          </p:val>
                                        </p:tav>
                                        <p:tav tm="100000">
                                          <p:val>
                                            <p:strVal val="#ppt_h"/>
                                          </p:val>
                                        </p:tav>
                                      </p:tavLst>
                                    </p:anim>
                                    <p:anim calcmode="lin" valueType="num">
                                      <p:cBhvr>
                                        <p:cTn id="38" dur="1000" fill="hold"/>
                                        <p:tgtEl>
                                          <p:spTgt spid="55"/>
                                        </p:tgtEl>
                                        <p:attrNameLst>
                                          <p:attrName>style.rotation</p:attrName>
                                        </p:attrNameLst>
                                      </p:cBhvr>
                                      <p:tavLst>
                                        <p:tav tm="0">
                                          <p:val>
                                            <p:fltVal val="90"/>
                                          </p:val>
                                        </p:tav>
                                        <p:tav tm="100000">
                                          <p:val>
                                            <p:fltVal val="0"/>
                                          </p:val>
                                        </p:tav>
                                      </p:tavLst>
                                    </p:anim>
                                    <p:animEffect transition="in" filter="fade">
                                      <p:cBhvr>
                                        <p:cTn id="39" dur="1000"/>
                                        <p:tgtEl>
                                          <p:spTgt spid="55"/>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1000" fill="hold"/>
                                        <p:tgtEl>
                                          <p:spTgt spid="56"/>
                                        </p:tgtEl>
                                        <p:attrNameLst>
                                          <p:attrName>ppt_w</p:attrName>
                                        </p:attrNameLst>
                                      </p:cBhvr>
                                      <p:tavLst>
                                        <p:tav tm="0">
                                          <p:val>
                                            <p:fltVal val="0"/>
                                          </p:val>
                                        </p:tav>
                                        <p:tav tm="100000">
                                          <p:val>
                                            <p:strVal val="#ppt_w"/>
                                          </p:val>
                                        </p:tav>
                                      </p:tavLst>
                                    </p:anim>
                                    <p:anim calcmode="lin" valueType="num">
                                      <p:cBhvr>
                                        <p:cTn id="43" dur="1000" fill="hold"/>
                                        <p:tgtEl>
                                          <p:spTgt spid="56"/>
                                        </p:tgtEl>
                                        <p:attrNameLst>
                                          <p:attrName>ppt_h</p:attrName>
                                        </p:attrNameLst>
                                      </p:cBhvr>
                                      <p:tavLst>
                                        <p:tav tm="0">
                                          <p:val>
                                            <p:fltVal val="0"/>
                                          </p:val>
                                        </p:tav>
                                        <p:tav tm="100000">
                                          <p:val>
                                            <p:strVal val="#ppt_h"/>
                                          </p:val>
                                        </p:tav>
                                      </p:tavLst>
                                    </p:anim>
                                    <p:anim calcmode="lin" valueType="num">
                                      <p:cBhvr>
                                        <p:cTn id="44" dur="1000" fill="hold"/>
                                        <p:tgtEl>
                                          <p:spTgt spid="56"/>
                                        </p:tgtEl>
                                        <p:attrNameLst>
                                          <p:attrName>style.rotation</p:attrName>
                                        </p:attrNameLst>
                                      </p:cBhvr>
                                      <p:tavLst>
                                        <p:tav tm="0">
                                          <p:val>
                                            <p:fltVal val="90"/>
                                          </p:val>
                                        </p:tav>
                                        <p:tav tm="100000">
                                          <p:val>
                                            <p:fltVal val="0"/>
                                          </p:val>
                                        </p:tav>
                                      </p:tavLst>
                                    </p:anim>
                                    <p:animEffect transition="in" filter="fade">
                                      <p:cBhvr>
                                        <p:cTn id="45" dur="1000"/>
                                        <p:tgtEl>
                                          <p:spTgt spid="56"/>
                                        </p:tgtEl>
                                      </p:cBhvr>
                                    </p:animEffect>
                                  </p:childTnLst>
                                </p:cTn>
                              </p:par>
                              <p:par>
                                <p:cTn id="46" presetID="31" presetClass="entr" presetSubtype="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1000" fill="hold"/>
                                        <p:tgtEl>
                                          <p:spTgt spid="62"/>
                                        </p:tgtEl>
                                        <p:attrNameLst>
                                          <p:attrName>ppt_w</p:attrName>
                                        </p:attrNameLst>
                                      </p:cBhvr>
                                      <p:tavLst>
                                        <p:tav tm="0">
                                          <p:val>
                                            <p:fltVal val="0"/>
                                          </p:val>
                                        </p:tav>
                                        <p:tav tm="100000">
                                          <p:val>
                                            <p:strVal val="#ppt_w"/>
                                          </p:val>
                                        </p:tav>
                                      </p:tavLst>
                                    </p:anim>
                                    <p:anim calcmode="lin" valueType="num">
                                      <p:cBhvr>
                                        <p:cTn id="49" dur="1000" fill="hold"/>
                                        <p:tgtEl>
                                          <p:spTgt spid="62"/>
                                        </p:tgtEl>
                                        <p:attrNameLst>
                                          <p:attrName>ppt_h</p:attrName>
                                        </p:attrNameLst>
                                      </p:cBhvr>
                                      <p:tavLst>
                                        <p:tav tm="0">
                                          <p:val>
                                            <p:fltVal val="0"/>
                                          </p:val>
                                        </p:tav>
                                        <p:tav tm="100000">
                                          <p:val>
                                            <p:strVal val="#ppt_h"/>
                                          </p:val>
                                        </p:tav>
                                      </p:tavLst>
                                    </p:anim>
                                    <p:anim calcmode="lin" valueType="num">
                                      <p:cBhvr>
                                        <p:cTn id="50" dur="1000" fill="hold"/>
                                        <p:tgtEl>
                                          <p:spTgt spid="62"/>
                                        </p:tgtEl>
                                        <p:attrNameLst>
                                          <p:attrName>style.rotation</p:attrName>
                                        </p:attrNameLst>
                                      </p:cBhvr>
                                      <p:tavLst>
                                        <p:tav tm="0">
                                          <p:val>
                                            <p:fltVal val="90"/>
                                          </p:val>
                                        </p:tav>
                                        <p:tav tm="100000">
                                          <p:val>
                                            <p:fltVal val="0"/>
                                          </p:val>
                                        </p:tav>
                                      </p:tavLst>
                                    </p:anim>
                                    <p:animEffect transition="in" filter="fade">
                                      <p:cBhvr>
                                        <p:cTn id="51" dur="1000"/>
                                        <p:tgtEl>
                                          <p:spTgt spid="62"/>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par>
                          <p:cTn id="56" fill="hold">
                            <p:stCondLst>
                              <p:cond delay="150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left)">
                                      <p:cBhvr>
                                        <p:cTn id="59" dur="500"/>
                                        <p:tgtEl>
                                          <p:spTgt spid="57"/>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par>
                          <p:cTn id="64" fill="hold">
                            <p:stCondLst>
                              <p:cond delay="2500"/>
                            </p:stCondLst>
                            <p:childTnLst>
                              <p:par>
                                <p:cTn id="65" presetID="22" presetClass="entr" presetSubtype="8"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left)">
                                      <p:cBhvr>
                                        <p:cTn id="67" dur="500"/>
                                        <p:tgtEl>
                                          <p:spTgt spid="59"/>
                                        </p:tgtEl>
                                      </p:cBhvr>
                                    </p:animEffect>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40" grpId="0" animBg="1"/>
      <p:bldP spid="54" grpId="0" animBg="1"/>
      <p:bldP spid="55" grpId="0" animBg="1"/>
      <p:bldP spid="56" grpId="0" animBg="1"/>
      <p:bldP spid="21" grpId="0" animBg="1"/>
      <p:bldP spid="57" grpId="0" animBg="1"/>
      <p:bldP spid="58" grpId="0" animBg="1"/>
      <p:bldP spid="59" grpId="0" animBg="1"/>
      <p:bldP spid="6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中国共产党在全面建设小康社会时期的历史</a:t>
            </a:r>
          </a:p>
        </p:txBody>
      </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529340"/>
            <a:ext cx="8571002" cy="482600"/>
            <a:chOff x="953998" y="2732540"/>
            <a:chExt cx="8571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8" y="2732540"/>
              <a:ext cx="741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中国共产党第十五次全国代表大会</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sp>
        <p:nvSpPr>
          <p:cNvPr id="32" name="矩形 31">
            <a:extLst>
              <a:ext uri="{FF2B5EF4-FFF2-40B4-BE49-F238E27FC236}">
                <a16:creationId xmlns="" xmlns:a16="http://schemas.microsoft.com/office/drawing/2014/main" id="{EBB5438B-4440-4A4C-9B12-0B0A10B586C6}"/>
              </a:ext>
            </a:extLst>
          </p:cNvPr>
          <p:cNvSpPr/>
          <p:nvPr>
            <p:custDataLst>
              <p:tags r:id="rId1"/>
            </p:custDataLst>
          </p:nvPr>
        </p:nvSpPr>
        <p:spPr>
          <a:xfrm>
            <a:off x="725715" y="3442456"/>
            <a:ext cx="5239656" cy="2265236"/>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在大会通过的党章中，把邓小平理论同马列主义、毛泽东思想一起作为中国共产党的指导思想，写入党章。</a:t>
            </a: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中共十五大把依法治国确定为治国的基本方略，同时把坚持公有制为主体、多种所有制经济共同发展，坚持按劳分配为主体、多种分配方式并存， 确定为我国在社会主义初级阶段的基本经济制度和分配制度。</a:t>
            </a:r>
          </a:p>
        </p:txBody>
      </p:sp>
      <p:grpSp>
        <p:nvGrpSpPr>
          <p:cNvPr id="24" name="组合 23">
            <a:extLst>
              <a:ext uri="{FF2B5EF4-FFF2-40B4-BE49-F238E27FC236}">
                <a16:creationId xmlns="" xmlns:a16="http://schemas.microsoft.com/office/drawing/2014/main" id="{3EA7307C-CEC3-40F1-883E-F4715F20A2DB}"/>
              </a:ext>
            </a:extLst>
          </p:cNvPr>
          <p:cNvGrpSpPr/>
          <p:nvPr/>
        </p:nvGrpSpPr>
        <p:grpSpPr>
          <a:xfrm>
            <a:off x="6197602" y="3868302"/>
            <a:ext cx="5080000" cy="1374430"/>
            <a:chOff x="6023429" y="3730171"/>
            <a:chExt cx="5471885" cy="1480457"/>
          </a:xfrm>
        </p:grpSpPr>
        <p:sp>
          <p:nvSpPr>
            <p:cNvPr id="25" name="椭圆 24">
              <a:extLst>
                <a:ext uri="{FF2B5EF4-FFF2-40B4-BE49-F238E27FC236}">
                  <a16:creationId xmlns="" xmlns:a16="http://schemas.microsoft.com/office/drawing/2014/main" id="{8095D928-808F-45E5-A628-FBE38774D624}"/>
                </a:ext>
              </a:extLst>
            </p:cNvPr>
            <p:cNvSpPr/>
            <p:nvPr/>
          </p:nvSpPr>
          <p:spPr>
            <a:xfrm>
              <a:off x="6023429" y="3730171"/>
              <a:ext cx="1480457" cy="148045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邓小平理论</a:t>
              </a:r>
            </a:p>
          </p:txBody>
        </p:sp>
        <p:sp>
          <p:nvSpPr>
            <p:cNvPr id="27" name="椭圆 26">
              <a:extLst>
                <a:ext uri="{FF2B5EF4-FFF2-40B4-BE49-F238E27FC236}">
                  <a16:creationId xmlns="" xmlns:a16="http://schemas.microsoft.com/office/drawing/2014/main" id="{7AC636EC-CAC5-44D0-ABE1-29F8270F4775}"/>
                </a:ext>
              </a:extLst>
            </p:cNvPr>
            <p:cNvSpPr/>
            <p:nvPr/>
          </p:nvSpPr>
          <p:spPr>
            <a:xfrm>
              <a:off x="8019144" y="3730171"/>
              <a:ext cx="1480457" cy="148045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指导思想</a:t>
              </a:r>
            </a:p>
          </p:txBody>
        </p:sp>
        <p:sp>
          <p:nvSpPr>
            <p:cNvPr id="28" name="等腰三角形 27">
              <a:extLst>
                <a:ext uri="{FF2B5EF4-FFF2-40B4-BE49-F238E27FC236}">
                  <a16:creationId xmlns="" xmlns:a16="http://schemas.microsoft.com/office/drawing/2014/main" id="{10F37609-C28D-4FFD-B012-CA2D16CA15D0}"/>
                </a:ext>
              </a:extLst>
            </p:cNvPr>
            <p:cNvSpPr/>
            <p:nvPr/>
          </p:nvSpPr>
          <p:spPr>
            <a:xfrm rot="5400000">
              <a:off x="7623629" y="4351532"/>
              <a:ext cx="275771" cy="237734"/>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9" name="椭圆 28">
              <a:extLst>
                <a:ext uri="{FF2B5EF4-FFF2-40B4-BE49-F238E27FC236}">
                  <a16:creationId xmlns="" xmlns:a16="http://schemas.microsoft.com/office/drawing/2014/main" id="{EEB34E56-152B-40E8-B550-5407BE81CB9E}"/>
                </a:ext>
              </a:extLst>
            </p:cNvPr>
            <p:cNvSpPr/>
            <p:nvPr/>
          </p:nvSpPr>
          <p:spPr>
            <a:xfrm>
              <a:off x="10014857" y="3730171"/>
              <a:ext cx="1480457" cy="148045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写入党章</a:t>
              </a:r>
            </a:p>
          </p:txBody>
        </p:sp>
        <p:sp>
          <p:nvSpPr>
            <p:cNvPr id="30" name="等腰三角形 29">
              <a:extLst>
                <a:ext uri="{FF2B5EF4-FFF2-40B4-BE49-F238E27FC236}">
                  <a16:creationId xmlns="" xmlns:a16="http://schemas.microsoft.com/office/drawing/2014/main" id="{C85CAF19-B869-40B6-8B84-FCB3E1032A43}"/>
                </a:ext>
              </a:extLst>
            </p:cNvPr>
            <p:cNvSpPr/>
            <p:nvPr/>
          </p:nvSpPr>
          <p:spPr>
            <a:xfrm rot="5400000">
              <a:off x="9619344" y="4351532"/>
              <a:ext cx="275771" cy="237734"/>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spTree>
    <p:extLst>
      <p:ext uri="{BB962C8B-B14F-4D97-AF65-F5344CB8AC3E}">
        <p14:creationId xmlns:p14="http://schemas.microsoft.com/office/powerpoint/2010/main" val="152392940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中国共产党在全面建设小康社会时期的历史</a:t>
            </a:r>
          </a:p>
        </p:txBody>
      </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529340"/>
            <a:ext cx="8571002" cy="482600"/>
            <a:chOff x="953998" y="2732540"/>
            <a:chExt cx="8571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8" y="2732540"/>
              <a:ext cx="741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中国共产党第十六次全国代表大会</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sp>
        <p:nvSpPr>
          <p:cNvPr id="32" name="矩形 31">
            <a:extLst>
              <a:ext uri="{FF2B5EF4-FFF2-40B4-BE49-F238E27FC236}">
                <a16:creationId xmlns="" xmlns:a16="http://schemas.microsoft.com/office/drawing/2014/main" id="{EBB5438B-4440-4A4C-9B12-0B0A10B586C6}"/>
              </a:ext>
            </a:extLst>
          </p:cNvPr>
          <p:cNvSpPr/>
          <p:nvPr>
            <p:custDataLst>
              <p:tags r:id="rId1"/>
            </p:custDataLst>
          </p:nvPr>
        </p:nvSpPr>
        <p:spPr>
          <a:xfrm>
            <a:off x="953998" y="3442456"/>
            <a:ext cx="8523831" cy="2449901"/>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党的十六大把</a:t>
            </a:r>
            <a:r>
              <a:rPr lang="zh-CN" altLang="en-US" sz="2000" dirty="0">
                <a:solidFill>
                  <a:srgbClr val="E5090D"/>
                </a:solidFill>
                <a:cs typeface="+mn-ea"/>
                <a:sym typeface="+mn-lt"/>
              </a:rPr>
              <a:t>三个代表思想</a:t>
            </a:r>
            <a:r>
              <a:rPr lang="zh-CN" altLang="en-US" sz="1600" dirty="0">
                <a:solidFill>
                  <a:schemeClr val="tx1">
                    <a:lumMod val="65000"/>
                    <a:lumOff val="35000"/>
                  </a:schemeClr>
                </a:solidFill>
                <a:cs typeface="+mn-ea"/>
                <a:sym typeface="+mn-lt"/>
              </a:rPr>
              <a:t>确立为党的指导思想并写入党章，大会强调全党要高举邓小平理论伟大旗帜，全面贯彻三个代表重要思想，继往开来，与时俱进，全面建设小康社会，加快建设社会主义现代化，为开创中国特色社会主义事业新局面而奋斗。</a:t>
            </a: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大会实现了我们党承前启后，完成整体性新老交替的任务。大会通过</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中国共产党章程（修正案）</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的决议，</a:t>
            </a:r>
            <a:r>
              <a:rPr lang="zh-CN" altLang="en-US" sz="2000" dirty="0">
                <a:solidFill>
                  <a:srgbClr val="E5090D"/>
                </a:solidFill>
                <a:cs typeface="+mn-ea"/>
                <a:sym typeface="+mn-lt"/>
              </a:rPr>
              <a:t>把“三个代表”重要思想确立为党的指导思想</a:t>
            </a:r>
            <a:r>
              <a:rPr lang="zh-CN" altLang="en-US" sz="1600" dirty="0">
                <a:solidFill>
                  <a:schemeClr val="tx1">
                    <a:lumMod val="65000"/>
                    <a:lumOff val="35000"/>
                  </a:schemeClr>
                </a:solidFill>
                <a:cs typeface="+mn-ea"/>
                <a:sym typeface="+mn-lt"/>
              </a:rPr>
              <a:t>，增写了“党徽党旗”内容。</a:t>
            </a:r>
          </a:p>
        </p:txBody>
      </p:sp>
      <p:sp>
        <p:nvSpPr>
          <p:cNvPr id="24" name="椭圆 23">
            <a:extLst>
              <a:ext uri="{FF2B5EF4-FFF2-40B4-BE49-F238E27FC236}">
                <a16:creationId xmlns="" xmlns:a16="http://schemas.microsoft.com/office/drawing/2014/main" id="{415EE0DE-AD8D-4E96-8C61-EFE9EE206C97}"/>
              </a:ext>
            </a:extLst>
          </p:cNvPr>
          <p:cNvSpPr/>
          <p:nvPr/>
        </p:nvSpPr>
        <p:spPr>
          <a:xfrm>
            <a:off x="9753602" y="3960635"/>
            <a:ext cx="1374430" cy="137443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三个代表思想</a:t>
            </a:r>
          </a:p>
        </p:txBody>
      </p:sp>
    </p:spTree>
    <p:extLst>
      <p:ext uri="{BB962C8B-B14F-4D97-AF65-F5344CB8AC3E}">
        <p14:creationId xmlns:p14="http://schemas.microsoft.com/office/powerpoint/2010/main" val="337655240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中国共产党在全面建设小康社会时期的历史</a:t>
            </a:r>
          </a:p>
        </p:txBody>
      </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703512"/>
            <a:ext cx="8571002" cy="482600"/>
            <a:chOff x="953998" y="2732540"/>
            <a:chExt cx="8571002"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8" y="2732540"/>
              <a:ext cx="741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中国共产党第十七次全国代表大会</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sp>
        <p:nvSpPr>
          <p:cNvPr id="32" name="矩形 31">
            <a:extLst>
              <a:ext uri="{FF2B5EF4-FFF2-40B4-BE49-F238E27FC236}">
                <a16:creationId xmlns="" xmlns:a16="http://schemas.microsoft.com/office/drawing/2014/main" id="{EBB5438B-4440-4A4C-9B12-0B0A10B586C6}"/>
              </a:ext>
            </a:extLst>
          </p:cNvPr>
          <p:cNvSpPr/>
          <p:nvPr>
            <p:custDataLst>
              <p:tags r:id="rId1"/>
            </p:custDataLst>
          </p:nvPr>
        </p:nvSpPr>
        <p:spPr>
          <a:xfrm>
            <a:off x="953997" y="3616628"/>
            <a:ext cx="10294573" cy="1815882"/>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党的十七大强调高举中国特色社会主义伟大旗帜，</a:t>
            </a:r>
            <a:r>
              <a:rPr lang="zh-CN" altLang="en-US" sz="2000" dirty="0">
                <a:solidFill>
                  <a:srgbClr val="E5090D"/>
                </a:solidFill>
                <a:cs typeface="+mn-ea"/>
                <a:sym typeface="+mn-lt"/>
              </a:rPr>
              <a:t>以邓小平理论和三个代表重要思想为指导</a:t>
            </a:r>
            <a:r>
              <a:rPr lang="zh-CN" altLang="en-US" sz="1600" dirty="0">
                <a:solidFill>
                  <a:schemeClr val="tx1">
                    <a:lumMod val="65000"/>
                    <a:lumOff val="35000"/>
                  </a:schemeClr>
                </a:solidFill>
                <a:cs typeface="+mn-ea"/>
                <a:sym typeface="+mn-lt"/>
              </a:rPr>
              <a:t>，深入贯彻落实科学发展观，继续解放思想，坚持改革开放，促进社会和谐，为夺取全面建设小康社会而奋斗。</a:t>
            </a: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通过的</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中国共产党章程（修正案）</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的决议，明确</a:t>
            </a:r>
            <a:r>
              <a:rPr lang="zh-CN" altLang="en-US" sz="2000" dirty="0">
                <a:solidFill>
                  <a:srgbClr val="E5090D"/>
                </a:solidFill>
                <a:cs typeface="+mn-ea"/>
                <a:sym typeface="+mn-lt"/>
              </a:rPr>
              <a:t>把科学发展观作为我国经济社会发展的重要指导方针</a:t>
            </a:r>
            <a:r>
              <a:rPr lang="zh-CN" altLang="en-US" sz="1600" dirty="0">
                <a:solidFill>
                  <a:schemeClr val="tx1">
                    <a:lumMod val="65000"/>
                    <a:lumOff val="35000"/>
                  </a:schemeClr>
                </a:solidFill>
                <a:cs typeface="+mn-ea"/>
                <a:sym typeface="+mn-lt"/>
              </a:rPr>
              <a:t>，强调要把我国建设成为富强、民主、文明、和谐的社会主义现代化国家。</a:t>
            </a:r>
          </a:p>
        </p:txBody>
      </p:sp>
    </p:spTree>
    <p:extLst>
      <p:ext uri="{BB962C8B-B14F-4D97-AF65-F5344CB8AC3E}">
        <p14:creationId xmlns:p14="http://schemas.microsoft.com/office/powerpoint/2010/main" val="401668265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中国共产党在全面建设小康社会时期的历史</a:t>
            </a:r>
          </a:p>
        </p:txBody>
      </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529340"/>
            <a:ext cx="10468744" cy="482600"/>
            <a:chOff x="953998" y="2732540"/>
            <a:chExt cx="10468744"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7" y="2732540"/>
              <a:ext cx="9313045"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中国共产党第十八次全国代表大会</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sp>
        <p:nvSpPr>
          <p:cNvPr id="32" name="矩形 31">
            <a:extLst>
              <a:ext uri="{FF2B5EF4-FFF2-40B4-BE49-F238E27FC236}">
                <a16:creationId xmlns="" xmlns:a16="http://schemas.microsoft.com/office/drawing/2014/main" id="{EBB5438B-4440-4A4C-9B12-0B0A10B586C6}"/>
              </a:ext>
            </a:extLst>
          </p:cNvPr>
          <p:cNvSpPr/>
          <p:nvPr>
            <p:custDataLst>
              <p:tags r:id="rId1"/>
            </p:custDataLst>
          </p:nvPr>
        </p:nvSpPr>
        <p:spPr>
          <a:xfrm>
            <a:off x="953998" y="3442456"/>
            <a:ext cx="4672102" cy="2265236"/>
          </a:xfrm>
          <a:prstGeom prst="rect">
            <a:avLst/>
          </a:prstGeom>
          <a:noFill/>
        </p:spPr>
        <p:txBody>
          <a:bodyPr wrap="square" lIns="0" tIns="0" rIns="0" bIns="0" rtlCol="0" anchor="t" anchorCtr="0">
            <a:spAutoFit/>
          </a:bodyPr>
          <a:lstStyle/>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会议明确了科学发展观是党必须长期坚持的指导思想，并写入党章。</a:t>
            </a:r>
          </a:p>
          <a:p>
            <a:pPr marL="342900" marR="0" lvl="0" indent="-342900" algn="just" fontAlgn="auto">
              <a:lnSpc>
                <a:spcPct val="150000"/>
              </a:lnSpc>
              <a:spcBef>
                <a:spcPct val="20000"/>
              </a:spcBef>
              <a:spcAft>
                <a:spcPts val="0"/>
              </a:spcAft>
              <a:buClrTx/>
              <a:buSzTx/>
              <a:buFont typeface="+mj-lt"/>
              <a:buAutoNum type="arabicPeriod"/>
              <a:defRPr/>
            </a:pPr>
            <a:r>
              <a:rPr lang="zh-CN" altLang="en-US" sz="1600" dirty="0">
                <a:solidFill>
                  <a:schemeClr val="tx1">
                    <a:lumMod val="65000"/>
                    <a:lumOff val="35000"/>
                  </a:schemeClr>
                </a:solidFill>
                <a:cs typeface="+mn-ea"/>
                <a:sym typeface="+mn-lt"/>
              </a:rPr>
              <a:t>制定了坚持走中国特色社会主义政治发展道路和推进政治体制改革前进方向，提出了全面建成小康社会的目标，回答了坚定不移走中国特色社会主义道路政策立场。</a:t>
            </a:r>
          </a:p>
        </p:txBody>
      </p:sp>
      <p:grpSp>
        <p:nvGrpSpPr>
          <p:cNvPr id="16" name="组合 15">
            <a:extLst>
              <a:ext uri="{FF2B5EF4-FFF2-40B4-BE49-F238E27FC236}">
                <a16:creationId xmlns="" xmlns:a16="http://schemas.microsoft.com/office/drawing/2014/main" id="{9802623E-1AEF-4B66-868E-101A28AAFE2D}"/>
              </a:ext>
            </a:extLst>
          </p:cNvPr>
          <p:cNvGrpSpPr/>
          <p:nvPr/>
        </p:nvGrpSpPr>
        <p:grpSpPr>
          <a:xfrm>
            <a:off x="6023429" y="3815289"/>
            <a:ext cx="5471885" cy="1480457"/>
            <a:chOff x="6023429" y="3730171"/>
            <a:chExt cx="5471885" cy="1480457"/>
          </a:xfrm>
        </p:grpSpPr>
        <p:sp>
          <p:nvSpPr>
            <p:cNvPr id="12" name="椭圆 11">
              <a:extLst>
                <a:ext uri="{FF2B5EF4-FFF2-40B4-BE49-F238E27FC236}">
                  <a16:creationId xmlns="" xmlns:a16="http://schemas.microsoft.com/office/drawing/2014/main" id="{36A685FC-0BD7-46DD-8BFB-254FD0F12FC7}"/>
                </a:ext>
              </a:extLst>
            </p:cNvPr>
            <p:cNvSpPr/>
            <p:nvPr/>
          </p:nvSpPr>
          <p:spPr>
            <a:xfrm>
              <a:off x="6023429" y="3730171"/>
              <a:ext cx="1480457" cy="148045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bg1"/>
                  </a:solidFill>
                  <a:cs typeface="+mn-ea"/>
                  <a:sym typeface="+mn-lt"/>
                </a:rPr>
                <a:t>科学发展观</a:t>
              </a:r>
              <a:endParaRPr lang="zh-CN" altLang="en-US" sz="2400" dirty="0">
                <a:solidFill>
                  <a:schemeClr val="bg1"/>
                </a:solidFill>
                <a:cs typeface="+mn-ea"/>
                <a:sym typeface="+mn-lt"/>
              </a:endParaRPr>
            </a:p>
          </p:txBody>
        </p:sp>
        <p:sp>
          <p:nvSpPr>
            <p:cNvPr id="24" name="椭圆 23">
              <a:extLst>
                <a:ext uri="{FF2B5EF4-FFF2-40B4-BE49-F238E27FC236}">
                  <a16:creationId xmlns="" xmlns:a16="http://schemas.microsoft.com/office/drawing/2014/main" id="{EDAE9828-6341-47D3-A775-F09D72AEA76C}"/>
                </a:ext>
              </a:extLst>
            </p:cNvPr>
            <p:cNvSpPr/>
            <p:nvPr/>
          </p:nvSpPr>
          <p:spPr>
            <a:xfrm>
              <a:off x="8019144" y="3730171"/>
              <a:ext cx="1480457" cy="148045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指导思想</a:t>
              </a:r>
            </a:p>
          </p:txBody>
        </p:sp>
        <p:sp>
          <p:nvSpPr>
            <p:cNvPr id="13" name="等腰三角形 12">
              <a:extLst>
                <a:ext uri="{FF2B5EF4-FFF2-40B4-BE49-F238E27FC236}">
                  <a16:creationId xmlns="" xmlns:a16="http://schemas.microsoft.com/office/drawing/2014/main" id="{DADE8F05-6D30-4774-BF41-BF186F6D9A1A}"/>
                </a:ext>
              </a:extLst>
            </p:cNvPr>
            <p:cNvSpPr/>
            <p:nvPr/>
          </p:nvSpPr>
          <p:spPr>
            <a:xfrm rot="5400000">
              <a:off x="7623629" y="4351532"/>
              <a:ext cx="275771" cy="237734"/>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7" name="椭圆 26">
              <a:extLst>
                <a:ext uri="{FF2B5EF4-FFF2-40B4-BE49-F238E27FC236}">
                  <a16:creationId xmlns="" xmlns:a16="http://schemas.microsoft.com/office/drawing/2014/main" id="{B204C939-3C35-4985-A713-FC1FFDD522B3}"/>
                </a:ext>
              </a:extLst>
            </p:cNvPr>
            <p:cNvSpPr/>
            <p:nvPr/>
          </p:nvSpPr>
          <p:spPr>
            <a:xfrm>
              <a:off x="10014857" y="3730171"/>
              <a:ext cx="1480457" cy="1480457"/>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写入党章</a:t>
              </a:r>
            </a:p>
          </p:txBody>
        </p:sp>
        <p:sp>
          <p:nvSpPr>
            <p:cNvPr id="28" name="等腰三角形 27">
              <a:extLst>
                <a:ext uri="{FF2B5EF4-FFF2-40B4-BE49-F238E27FC236}">
                  <a16:creationId xmlns="" xmlns:a16="http://schemas.microsoft.com/office/drawing/2014/main" id="{AD837055-7929-4EA4-AA13-3933FCFA1DA8}"/>
                </a:ext>
              </a:extLst>
            </p:cNvPr>
            <p:cNvSpPr/>
            <p:nvPr/>
          </p:nvSpPr>
          <p:spPr>
            <a:xfrm rot="5400000">
              <a:off x="9619344" y="4351532"/>
              <a:ext cx="275771" cy="237734"/>
            </a:xfrm>
            <a:prstGeom prst="triangl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spTree>
    <p:extLst>
      <p:ext uri="{BB962C8B-B14F-4D97-AF65-F5344CB8AC3E}">
        <p14:creationId xmlns:p14="http://schemas.microsoft.com/office/powerpoint/2010/main" val="13763722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3"/>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4"/>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5"/>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中国共产党在全面建设小康社会时期的历史</a:t>
            </a:r>
          </a:p>
        </p:txBody>
      </p:sp>
      <p:grpSp>
        <p:nvGrpSpPr>
          <p:cNvPr id="9" name="组合 8">
            <a:extLst>
              <a:ext uri="{FF2B5EF4-FFF2-40B4-BE49-F238E27FC236}">
                <a16:creationId xmlns="" xmlns:a16="http://schemas.microsoft.com/office/drawing/2014/main" id="{72F77D0C-6F92-4351-B6B4-3C706613A618}"/>
              </a:ext>
            </a:extLst>
          </p:cNvPr>
          <p:cNvGrpSpPr/>
          <p:nvPr/>
        </p:nvGrpSpPr>
        <p:grpSpPr>
          <a:xfrm>
            <a:off x="953998" y="2427740"/>
            <a:ext cx="8025966" cy="482600"/>
            <a:chOff x="953998" y="2732540"/>
            <a:chExt cx="8025966" cy="482600"/>
          </a:xfrm>
        </p:grpSpPr>
        <p:sp>
          <p:nvSpPr>
            <p:cNvPr id="18" name="矩形: 圆角 17">
              <a:extLst>
                <a:ext uri="{FF2B5EF4-FFF2-40B4-BE49-F238E27FC236}">
                  <a16:creationId xmlns="" xmlns:a16="http://schemas.microsoft.com/office/drawing/2014/main" id="{089AB6A4-784B-4A3D-B137-FEA6A8AB9FFA}"/>
                </a:ext>
              </a:extLst>
            </p:cNvPr>
            <p:cNvSpPr/>
            <p:nvPr/>
          </p:nvSpPr>
          <p:spPr>
            <a:xfrm>
              <a:off x="2109697" y="2732540"/>
              <a:ext cx="6870267"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中国共产党第十九次全国代表大会</a:t>
              </a:r>
            </a:p>
          </p:txBody>
        </p:sp>
        <p:sp>
          <p:nvSpPr>
            <p:cNvPr id="26" name="矩形: 圆角 25">
              <a:extLst>
                <a:ext uri="{FF2B5EF4-FFF2-40B4-BE49-F238E27FC236}">
                  <a16:creationId xmlns="" xmlns:a16="http://schemas.microsoft.com/office/drawing/2014/main" id="{E7DAF2AB-C66A-4503-9C9A-3530ABE54D7A}"/>
                </a:ext>
              </a:extLst>
            </p:cNvPr>
            <p:cNvSpPr/>
            <p:nvPr/>
          </p:nvSpPr>
          <p:spPr>
            <a:xfrm>
              <a:off x="953998" y="2732540"/>
              <a:ext cx="1065302" cy="482600"/>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grpSp>
      <p:sp>
        <p:nvSpPr>
          <p:cNvPr id="32" name="矩形 31">
            <a:extLst>
              <a:ext uri="{FF2B5EF4-FFF2-40B4-BE49-F238E27FC236}">
                <a16:creationId xmlns="" xmlns:a16="http://schemas.microsoft.com/office/drawing/2014/main" id="{EBB5438B-4440-4A4C-9B12-0B0A10B586C6}"/>
              </a:ext>
            </a:extLst>
          </p:cNvPr>
          <p:cNvSpPr/>
          <p:nvPr>
            <p:custDataLst>
              <p:tags r:id="rId1"/>
            </p:custDataLst>
          </p:nvPr>
        </p:nvSpPr>
        <p:spPr>
          <a:xfrm>
            <a:off x="953998" y="3339571"/>
            <a:ext cx="3097302" cy="2308324"/>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2000" dirty="0">
                <a:solidFill>
                  <a:srgbClr val="E5090D"/>
                </a:solidFill>
                <a:cs typeface="+mn-ea"/>
                <a:sym typeface="+mn-lt"/>
              </a:rPr>
              <a:t>不忘初心，牢记使命，</a:t>
            </a:r>
            <a:r>
              <a:rPr lang="zh-CN" altLang="en-US" sz="1600" dirty="0">
                <a:solidFill>
                  <a:schemeClr val="tx1">
                    <a:lumMod val="65000"/>
                    <a:lumOff val="35000"/>
                  </a:schemeClr>
                </a:solidFill>
                <a:cs typeface="+mn-ea"/>
                <a:sym typeface="+mn-lt"/>
              </a:rPr>
              <a:t>高举中国特色社会主义伟大旗帜，决胜全面建成小康社会，夺取新时代中国特色社会主义伟大胜利，为实现中华民族伟大复兴的中国梦不懈奋斗。</a:t>
            </a:r>
          </a:p>
        </p:txBody>
      </p:sp>
      <p:sp>
        <p:nvSpPr>
          <p:cNvPr id="23" name="矩形 22">
            <a:extLst>
              <a:ext uri="{FF2B5EF4-FFF2-40B4-BE49-F238E27FC236}">
                <a16:creationId xmlns="" xmlns:a16="http://schemas.microsoft.com/office/drawing/2014/main" id="{9E6418FB-C0BD-4E8F-BAA4-BD6AD2F256EA}"/>
              </a:ext>
            </a:extLst>
          </p:cNvPr>
          <p:cNvSpPr/>
          <p:nvPr>
            <p:custDataLst>
              <p:tags r:id="rId2"/>
            </p:custDataLst>
          </p:nvPr>
        </p:nvSpPr>
        <p:spPr>
          <a:xfrm>
            <a:off x="4433049" y="3339571"/>
            <a:ext cx="4546916" cy="2215991"/>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党的十九大，是在全面建成小康社会决胜阶段、中国特色社会主义发展关键时期召开的一次十分重要的大会。承担着谋划决胜全面建成小康社会、深入推进社会主义现代化建设的重大任务，事关党和国家事业继往开来，事关中国特色社会主义前途命运，事关最广大人民根本利益。</a:t>
            </a:r>
          </a:p>
        </p:txBody>
      </p:sp>
      <p:sp>
        <p:nvSpPr>
          <p:cNvPr id="12" name="矩形: 圆角 11">
            <a:extLst>
              <a:ext uri="{FF2B5EF4-FFF2-40B4-BE49-F238E27FC236}">
                <a16:creationId xmlns="" xmlns:a16="http://schemas.microsoft.com/office/drawing/2014/main" id="{8D28D20D-D9CC-4699-94A0-9DA95B3A1281}"/>
              </a:ext>
            </a:extLst>
          </p:cNvPr>
          <p:cNvSpPr/>
          <p:nvPr/>
        </p:nvSpPr>
        <p:spPr>
          <a:xfrm>
            <a:off x="9361714" y="3339571"/>
            <a:ext cx="1876288" cy="2235199"/>
          </a:xfrm>
          <a:prstGeom prst="roundRect">
            <a:avLst>
              <a:gd name="adj" fmla="val 9164"/>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solidFill>
                  <a:schemeClr val="bg1"/>
                </a:solidFill>
                <a:cs typeface="+mn-ea"/>
                <a:sym typeface="+mn-lt"/>
              </a:rPr>
              <a:t>不忘初心</a:t>
            </a:r>
            <a:endParaRPr lang="en-US" altLang="zh-CN" sz="2400" dirty="0">
              <a:solidFill>
                <a:schemeClr val="bg1"/>
              </a:solidFill>
              <a:cs typeface="+mn-ea"/>
              <a:sym typeface="+mn-lt"/>
            </a:endParaRPr>
          </a:p>
          <a:p>
            <a:pPr algn="ctr">
              <a:lnSpc>
                <a:spcPct val="150000"/>
              </a:lnSpc>
            </a:pPr>
            <a:r>
              <a:rPr lang="zh-CN" altLang="en-US" sz="2400" dirty="0">
                <a:solidFill>
                  <a:schemeClr val="bg1"/>
                </a:solidFill>
                <a:cs typeface="+mn-ea"/>
                <a:sym typeface="+mn-lt"/>
              </a:rPr>
              <a:t>牢记使命</a:t>
            </a:r>
          </a:p>
        </p:txBody>
      </p:sp>
    </p:spTree>
    <p:extLst>
      <p:ext uri="{BB962C8B-B14F-4D97-AF65-F5344CB8AC3E}">
        <p14:creationId xmlns:p14="http://schemas.microsoft.com/office/powerpoint/2010/main" val="140725773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inVertical)">
                                      <p:cBhvr>
                                        <p:cTn id="19" dur="500"/>
                                        <p:tgtEl>
                                          <p:spTgt spid="35"/>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P spid="23" grpId="0"/>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 xmlns:a16="http://schemas.microsoft.com/office/drawing/2014/main" id="{E55C068E-9092-43D1-8F6A-ADFE4E03344E}"/>
              </a:ext>
            </a:extLst>
          </p:cNvPr>
          <p:cNvGrpSpPr/>
          <p:nvPr/>
        </p:nvGrpSpPr>
        <p:grpSpPr>
          <a:xfrm>
            <a:off x="7404735" y="1278144"/>
            <a:ext cx="4498543" cy="4498543"/>
            <a:chOff x="5750107" y="1495857"/>
            <a:chExt cx="4498543" cy="4498543"/>
          </a:xfrm>
        </p:grpSpPr>
        <p:pic>
          <p:nvPicPr>
            <p:cNvPr id="20" name="图片 19">
              <a:extLst>
                <a:ext uri="{FF2B5EF4-FFF2-40B4-BE49-F238E27FC236}">
                  <a16:creationId xmlns="" xmlns:a16="http://schemas.microsoft.com/office/drawing/2014/main" id="{10939AB2-34CA-4FCC-8C2E-D4FB118C0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50107" y="1495857"/>
              <a:ext cx="4498543" cy="4498543"/>
            </a:xfrm>
            <a:prstGeom prst="rect">
              <a:avLst/>
            </a:prstGeom>
          </p:spPr>
        </p:pic>
        <p:grpSp>
          <p:nvGrpSpPr>
            <p:cNvPr id="16" name="组合 15">
              <a:extLst>
                <a:ext uri="{FF2B5EF4-FFF2-40B4-BE49-F238E27FC236}">
                  <a16:creationId xmlns="" xmlns:a16="http://schemas.microsoft.com/office/drawing/2014/main" id="{3E2A7FC0-BCFD-4BE4-87F1-1D7D67BE1626}"/>
                </a:ext>
              </a:extLst>
            </p:cNvPr>
            <p:cNvGrpSpPr/>
            <p:nvPr/>
          </p:nvGrpSpPr>
          <p:grpSpPr>
            <a:xfrm>
              <a:off x="7296043" y="2989312"/>
              <a:ext cx="1702812" cy="1733810"/>
              <a:chOff x="9652173" y="2089426"/>
              <a:chExt cx="2237310" cy="1733810"/>
            </a:xfrm>
          </p:grpSpPr>
          <p:sp>
            <p:nvSpPr>
              <p:cNvPr id="27" name="文本框 8">
                <a:extLst>
                  <a:ext uri="{FF2B5EF4-FFF2-40B4-BE49-F238E27FC236}">
                    <a16:creationId xmlns="" xmlns:a16="http://schemas.microsoft.com/office/drawing/2014/main" id="{ECEFD3E8-66E0-4906-8854-294DB9D3012C}"/>
                  </a:ext>
                </a:extLst>
              </p:cNvPr>
              <p:cNvSpPr txBox="1">
                <a:spLocks/>
              </p:cNvSpPr>
              <p:nvPr/>
            </p:nvSpPr>
            <p:spPr>
              <a:xfrm>
                <a:off x="9652173" y="2089426"/>
                <a:ext cx="1261789" cy="1138725"/>
              </a:xfrm>
              <a:prstGeom prst="rect">
                <a:avLst/>
              </a:prstGeom>
              <a:noFill/>
            </p:spPr>
            <p:txBody>
              <a:bodyPr vert="horz" wrap="square" lIns="121873" tIns="60936" rIns="121873" bIns="60936">
                <a:spAutoFit/>
              </a:bodyPr>
              <a:lstStyle/>
              <a:p>
                <a:pPr lvl="0" algn="ctr">
                  <a:defRPr/>
                </a:pPr>
                <a:r>
                  <a:rPr lang="zh-CN" altLang="en-US" sz="6600" kern="0" dirty="0">
                    <a:gradFill>
                      <a:gsLst>
                        <a:gs pos="17000">
                          <a:srgbClr val="E5090D"/>
                        </a:gs>
                        <a:gs pos="72000">
                          <a:srgbClr val="C00000"/>
                        </a:gs>
                      </a:gsLst>
                      <a:lin ang="2700000" scaled="0"/>
                    </a:gradFill>
                    <a:effectLst/>
                    <a:cs typeface="+mn-ea"/>
                    <a:sym typeface="+mn-lt"/>
                  </a:rPr>
                  <a:t>结</a:t>
                </a:r>
              </a:p>
            </p:txBody>
          </p:sp>
          <p:sp>
            <p:nvSpPr>
              <p:cNvPr id="36" name="文本框 8">
                <a:extLst>
                  <a:ext uri="{FF2B5EF4-FFF2-40B4-BE49-F238E27FC236}">
                    <a16:creationId xmlns="" xmlns:a16="http://schemas.microsoft.com/office/drawing/2014/main" id="{9AE41012-C4EA-4813-B179-25F8EFA07276}"/>
                  </a:ext>
                </a:extLst>
              </p:cNvPr>
              <p:cNvSpPr txBox="1">
                <a:spLocks/>
              </p:cNvSpPr>
              <p:nvPr/>
            </p:nvSpPr>
            <p:spPr>
              <a:xfrm>
                <a:off x="10627694" y="2684511"/>
                <a:ext cx="1261789" cy="1138725"/>
              </a:xfrm>
              <a:prstGeom prst="rect">
                <a:avLst/>
              </a:prstGeom>
              <a:noFill/>
            </p:spPr>
            <p:txBody>
              <a:bodyPr vert="horz" wrap="square" lIns="121873" tIns="60936" rIns="121873" bIns="60936">
                <a:spAutoFit/>
              </a:bodyPr>
              <a:lstStyle/>
              <a:p>
                <a:pPr lvl="0" algn="ctr">
                  <a:defRPr/>
                </a:pPr>
                <a:r>
                  <a:rPr lang="zh-CN" altLang="en-US" sz="6600" kern="0" dirty="0">
                    <a:gradFill>
                      <a:gsLst>
                        <a:gs pos="17000">
                          <a:srgbClr val="E5090D"/>
                        </a:gs>
                        <a:gs pos="72000">
                          <a:srgbClr val="C00000"/>
                        </a:gs>
                      </a:gsLst>
                      <a:lin ang="2700000" scaled="0"/>
                    </a:gradFill>
                    <a:effectLst/>
                    <a:cs typeface="+mn-ea"/>
                    <a:sym typeface="+mn-lt"/>
                  </a:rPr>
                  <a:t>语</a:t>
                </a:r>
              </a:p>
            </p:txBody>
          </p:sp>
        </p:grpSp>
      </p:gr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第三部分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802180" y="2090676"/>
            <a:ext cx="7692040" cy="492394"/>
          </a:xfrm>
          <a:prstGeom prst="rect">
            <a:avLst/>
          </a:prstGeom>
          <a:noFill/>
        </p:spPr>
        <p:txBody>
          <a:bodyPr wrap="square" lIns="121873" tIns="60936" rIns="121873" bIns="60936">
            <a:spAutoFit/>
          </a:bodyPr>
          <a:lstStyle/>
          <a:p>
            <a:pPr lvl="0">
              <a:defRPr/>
            </a:pPr>
            <a:r>
              <a:rPr lang="zh-CN" altLang="en-US" sz="2400" kern="0" dirty="0">
                <a:gradFill>
                  <a:gsLst>
                    <a:gs pos="17000">
                      <a:srgbClr val="E5090D"/>
                    </a:gs>
                    <a:gs pos="72000">
                      <a:srgbClr val="C00000"/>
                    </a:gs>
                  </a:gsLst>
                  <a:lin ang="2700000" scaled="0"/>
                </a:gradFill>
                <a:effectLst/>
                <a:cs typeface="+mn-ea"/>
                <a:sym typeface="+mn-lt"/>
              </a:rPr>
              <a:t>中国共产党立志千秋伟业，百年正是风华正茂。</a:t>
            </a:r>
          </a:p>
        </p:txBody>
      </p:sp>
      <p:sp>
        <p:nvSpPr>
          <p:cNvPr id="23" name="矩形 22">
            <a:extLst>
              <a:ext uri="{FF2B5EF4-FFF2-40B4-BE49-F238E27FC236}">
                <a16:creationId xmlns="" xmlns:a16="http://schemas.microsoft.com/office/drawing/2014/main" id="{9E6418FB-C0BD-4E8F-BAA4-BD6AD2F256EA}"/>
              </a:ext>
            </a:extLst>
          </p:cNvPr>
          <p:cNvSpPr/>
          <p:nvPr>
            <p:custDataLst>
              <p:tags r:id="rId1"/>
            </p:custDataLst>
          </p:nvPr>
        </p:nvSpPr>
        <p:spPr>
          <a:xfrm>
            <a:off x="941880" y="2874584"/>
            <a:ext cx="6402349" cy="2683812"/>
          </a:xfrm>
          <a:prstGeom prst="rect">
            <a:avLst/>
          </a:prstGeom>
          <a:noFill/>
        </p:spPr>
        <p:txBody>
          <a:bodyPr wrap="square" lIns="0" tIns="0" rIns="0" bIns="0" rtlCol="0" anchor="t" anchorCtr="0">
            <a:spAutoFit/>
          </a:bodyPr>
          <a:lstStyle/>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回顾历史，我们豪情万丈；展望未来，我们心潮澎湃。</a:t>
            </a:r>
            <a:endParaRPr lang="en-US" altLang="zh-CN" sz="1600" dirty="0">
              <a:solidFill>
                <a:schemeClr val="tx1">
                  <a:lumMod val="65000"/>
                  <a:lumOff val="35000"/>
                </a:schemeClr>
              </a:solidFill>
              <a:cs typeface="+mn-ea"/>
              <a:sym typeface="+mn-lt"/>
            </a:endParaRPr>
          </a:p>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历史是从昨天走到今天再走向明天的，历史的联系不可割断。中国共产党建党百年，已经团结带领中国人民创造了历史的辉煌。</a:t>
            </a:r>
            <a:endParaRPr lang="en-US" altLang="zh-CN" sz="1600" dirty="0">
              <a:solidFill>
                <a:schemeClr val="tx1">
                  <a:lumMod val="65000"/>
                  <a:lumOff val="35000"/>
                </a:schemeClr>
              </a:solidFill>
              <a:cs typeface="+mn-ea"/>
              <a:sym typeface="+mn-lt"/>
            </a:endParaRPr>
          </a:p>
          <a:p>
            <a:pPr marR="0" lvl="0" algn="just" fontAlgn="auto">
              <a:lnSpc>
                <a:spcPct val="150000"/>
              </a:lnSpc>
              <a:spcBef>
                <a:spcPct val="20000"/>
              </a:spcBef>
              <a:spcAft>
                <a:spcPts val="0"/>
              </a:spcAft>
              <a:buClrTx/>
              <a:buSzTx/>
              <a:defRPr/>
            </a:pPr>
            <a:r>
              <a:rPr lang="zh-CN" altLang="en-US" sz="1600" dirty="0">
                <a:solidFill>
                  <a:schemeClr val="tx1">
                    <a:lumMod val="65000"/>
                    <a:lumOff val="35000"/>
                  </a:schemeClr>
                </a:solidFill>
                <a:cs typeface="+mn-ea"/>
                <a:sym typeface="+mn-lt"/>
              </a:rPr>
              <a:t>中国共产党今天取得的辉煌，为明天取得更大的辉煌提供了前提，创造了条件，奠定了基础。不忘初心、牢记使命、永远奋斗，中国共产党一定会在执政百年即中华人民共和国成立一百年时，谱写新的篇章，创造出新的更大辉煌。</a:t>
            </a:r>
          </a:p>
        </p:txBody>
      </p:sp>
      <p:grpSp>
        <p:nvGrpSpPr>
          <p:cNvPr id="38" name="组合 37">
            <a:extLst>
              <a:ext uri="{FF2B5EF4-FFF2-40B4-BE49-F238E27FC236}">
                <a16:creationId xmlns="" xmlns:a16="http://schemas.microsoft.com/office/drawing/2014/main" id="{9ED13FAD-2B6C-4122-ACEF-2E7F330106AB}"/>
              </a:ext>
            </a:extLst>
          </p:cNvPr>
          <p:cNvGrpSpPr/>
          <p:nvPr/>
        </p:nvGrpSpPr>
        <p:grpSpPr>
          <a:xfrm>
            <a:off x="965201" y="5950857"/>
            <a:ext cx="10575470" cy="139700"/>
            <a:chOff x="-428171" y="5321300"/>
            <a:chExt cx="10575470" cy="139700"/>
          </a:xfrm>
        </p:grpSpPr>
        <p:cxnSp>
          <p:nvCxnSpPr>
            <p:cNvPr id="39" name="直接连接符 38">
              <a:extLst>
                <a:ext uri="{FF2B5EF4-FFF2-40B4-BE49-F238E27FC236}">
                  <a16:creationId xmlns="" xmlns:a16="http://schemas.microsoft.com/office/drawing/2014/main" id="{2D7F51CA-91F0-4D51-B192-5C3BF76C6C23}"/>
                </a:ext>
              </a:extLst>
            </p:cNvPr>
            <p:cNvCxnSpPr>
              <a:cxnSpLocks/>
            </p:cNvCxnSpPr>
            <p:nvPr/>
          </p:nvCxnSpPr>
          <p:spPr>
            <a:xfrm>
              <a:off x="-353786" y="5391150"/>
              <a:ext cx="10501085"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 xmlns:a16="http://schemas.microsoft.com/office/drawing/2014/main" id="{269C6C2D-3F54-4FA6-964D-87E867DB5FDF}"/>
                </a:ext>
              </a:extLst>
            </p:cNvPr>
            <p:cNvSpPr/>
            <p:nvPr/>
          </p:nvSpPr>
          <p:spPr>
            <a:xfrm>
              <a:off x="-428171" y="5321300"/>
              <a:ext cx="139700" cy="139700"/>
            </a:xfrm>
            <a:prstGeom prst="ellipse">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spTree>
    <p:extLst>
      <p:ext uri="{BB962C8B-B14F-4D97-AF65-F5344CB8AC3E}">
        <p14:creationId xmlns:p14="http://schemas.microsoft.com/office/powerpoint/2010/main" val="382603222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1000"/>
                                        <p:tgtEl>
                                          <p:spTgt spid="35"/>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1000"/>
                                        <p:tgtEl>
                                          <p:spTgt spid="2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4" name="图片 13">
            <a:extLst>
              <a:ext uri="{FF2B5EF4-FFF2-40B4-BE49-F238E27FC236}">
                <a16:creationId xmlns="" xmlns:a16="http://schemas.microsoft.com/office/drawing/2014/main" id="{6E7F3EBD-A8BC-42A4-8A9E-57FC582F7776}"/>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7" name="矩形 26">
            <a:extLst>
              <a:ext uri="{FF2B5EF4-FFF2-40B4-BE49-F238E27FC236}">
                <a16:creationId xmlns="" xmlns:a16="http://schemas.microsoft.com/office/drawing/2014/main" id="{C413AAA6-94EB-41E6-B35B-D8A870FA392A}"/>
              </a:ext>
            </a:extLst>
          </p:cNvPr>
          <p:cNvSpPr/>
          <p:nvPr/>
        </p:nvSpPr>
        <p:spPr>
          <a:xfrm>
            <a:off x="0" y="0"/>
            <a:ext cx="12192000" cy="6858000"/>
          </a:xfrm>
          <a:prstGeom prst="rect">
            <a:avLst/>
          </a:prstGeom>
          <a:gradFill flip="none" rotWithShape="1">
            <a:gsLst>
              <a:gs pos="23000">
                <a:srgbClr val="FFFFFF"/>
              </a:gs>
              <a:gs pos="93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a:extLst>
              <a:ext uri="{FF2B5EF4-FFF2-40B4-BE49-F238E27FC236}">
                <a16:creationId xmlns="" xmlns:a16="http://schemas.microsoft.com/office/drawing/2014/main" id="{F52B58FE-9F0B-4D89-8B52-DE99298DCE4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10992" y="2870200"/>
            <a:ext cx="1681008" cy="3886200"/>
          </a:xfrm>
          <a:prstGeom prst="rect">
            <a:avLst/>
          </a:prstGeom>
        </p:spPr>
      </p:pic>
      <p:sp>
        <p:nvSpPr>
          <p:cNvPr id="15" name="文本框 8">
            <a:extLst>
              <a:ext uri="{FF2B5EF4-FFF2-40B4-BE49-F238E27FC236}">
                <a16:creationId xmlns="" xmlns:a16="http://schemas.microsoft.com/office/drawing/2014/main" id="{6D3DE549-F1DB-4616-89ED-CD140BA8DF0F}"/>
              </a:ext>
            </a:extLst>
          </p:cNvPr>
          <p:cNvSpPr txBox="1"/>
          <p:nvPr/>
        </p:nvSpPr>
        <p:spPr>
          <a:xfrm>
            <a:off x="3818446" y="1048820"/>
            <a:ext cx="4906454" cy="430839"/>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sz="2000"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sz="2000"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sz="2000" b="0" i="0" u="none" strike="noStrike" kern="0" cap="none" spc="0" normalizeH="0" baseline="0" noProof="0" dirty="0">
                <a:ln>
                  <a:noFill/>
                </a:ln>
                <a:solidFill>
                  <a:srgbClr val="C00000"/>
                </a:solidFill>
                <a:effectLst>
                  <a:glow rad="127000">
                    <a:prstClr val="white"/>
                  </a:glow>
                </a:effectLst>
                <a:uLnTx/>
                <a:uFillTx/>
                <a:cs typeface="+mn-ea"/>
                <a:sym typeface="+mn-lt"/>
              </a:rPr>
              <a:t>周年专题党课</a:t>
            </a:r>
            <a:r>
              <a:rPr kumimoji="0" lang="en-US" altLang="zh-CN" sz="2000"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sz="20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sp>
        <p:nvSpPr>
          <p:cNvPr id="16" name="文本框 8">
            <a:extLst>
              <a:ext uri="{FF2B5EF4-FFF2-40B4-BE49-F238E27FC236}">
                <a16:creationId xmlns="" xmlns:a16="http://schemas.microsoft.com/office/drawing/2014/main" id="{C21128A9-BCA2-4C81-BEBF-F99BF5B774D0}"/>
              </a:ext>
            </a:extLst>
          </p:cNvPr>
          <p:cNvSpPr txBox="1"/>
          <p:nvPr/>
        </p:nvSpPr>
        <p:spPr>
          <a:xfrm>
            <a:off x="3615246" y="1690170"/>
            <a:ext cx="4855654" cy="400061"/>
          </a:xfrm>
          <a:prstGeom prst="rect">
            <a:avLst/>
          </a:prstGeom>
          <a:noFill/>
        </p:spPr>
        <p:txBody>
          <a:bodyPr wrap="square" lIns="121873" tIns="60936" rIns="121873" bIns="60936">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a:t>
            </a:r>
            <a:r>
              <a:rPr kumimoji="0" lang="zh-CN" altLang="en-US"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非常感谢您的欣赏</a:t>
            </a:r>
            <a:r>
              <a:rPr kumimoji="0" lang="en-US" altLang="zh-CN"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rPr>
              <a:t>——</a:t>
            </a:r>
            <a:endParaRPr kumimoji="0" lang="zh-CN" altLang="en-US" sz="1800"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sp>
        <p:nvSpPr>
          <p:cNvPr id="18" name="文本框 8">
            <a:extLst>
              <a:ext uri="{FF2B5EF4-FFF2-40B4-BE49-F238E27FC236}">
                <a16:creationId xmlns="" xmlns:a16="http://schemas.microsoft.com/office/drawing/2014/main" id="{0982F2FA-82E8-4A36-8501-4D98DF5AFE45}"/>
              </a:ext>
            </a:extLst>
          </p:cNvPr>
          <p:cNvSpPr txBox="1"/>
          <p:nvPr/>
        </p:nvSpPr>
        <p:spPr>
          <a:xfrm>
            <a:off x="7682122" y="2357335"/>
            <a:ext cx="3344653" cy="861726"/>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0" cap="none" spc="0" normalizeH="0" baseline="0" noProof="0" dirty="0">
                <a:ln>
                  <a:noFill/>
                </a:ln>
                <a:gradFill>
                  <a:gsLst>
                    <a:gs pos="17000">
                      <a:srgbClr val="E5090D"/>
                    </a:gs>
                    <a:gs pos="72000">
                      <a:srgbClr val="C00000"/>
                    </a:gs>
                  </a:gsLst>
                  <a:lin ang="2700000" scaled="0"/>
                </a:gradFill>
                <a:effectLst>
                  <a:glow rad="127000">
                    <a:prstClr val="white"/>
                  </a:glow>
                </a:effectLst>
                <a:uLnTx/>
                <a:uFillTx/>
                <a:latin typeface="方正粗黑宋简体" panose="02000000000000000000" pitchFamily="2" charset="-122"/>
                <a:ea typeface="方正粗黑宋简体" panose="02000000000000000000" pitchFamily="2" charset="-122"/>
                <a:cs typeface="+mn-ea"/>
                <a:sym typeface="+mn-lt"/>
              </a:rPr>
              <a:t>奋斗伟力</a:t>
            </a:r>
          </a:p>
        </p:txBody>
      </p:sp>
      <p:sp>
        <p:nvSpPr>
          <p:cNvPr id="21" name="文本框 8">
            <a:extLst>
              <a:ext uri="{FF2B5EF4-FFF2-40B4-BE49-F238E27FC236}">
                <a16:creationId xmlns="" xmlns:a16="http://schemas.microsoft.com/office/drawing/2014/main" id="{1CB119D2-784F-48E1-B603-6AEB11B32133}"/>
              </a:ext>
            </a:extLst>
          </p:cNvPr>
          <p:cNvSpPr txBox="1"/>
          <p:nvPr/>
        </p:nvSpPr>
        <p:spPr>
          <a:xfrm>
            <a:off x="6026934" y="1988003"/>
            <a:ext cx="1501398" cy="1600390"/>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凝</a:t>
            </a:r>
          </a:p>
        </p:txBody>
      </p:sp>
      <p:sp>
        <p:nvSpPr>
          <p:cNvPr id="22" name="文本框 8">
            <a:extLst>
              <a:ext uri="{FF2B5EF4-FFF2-40B4-BE49-F238E27FC236}">
                <a16:creationId xmlns="" xmlns:a16="http://schemas.microsoft.com/office/drawing/2014/main" id="{6AF52575-0575-461E-AD41-839DF8F1F230}"/>
              </a:ext>
            </a:extLst>
          </p:cNvPr>
          <p:cNvSpPr txBox="1"/>
          <p:nvPr/>
        </p:nvSpPr>
        <p:spPr>
          <a:xfrm>
            <a:off x="7167947" y="2218836"/>
            <a:ext cx="1110384" cy="1138725"/>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聚</a:t>
            </a:r>
          </a:p>
        </p:txBody>
      </p:sp>
      <p:sp>
        <p:nvSpPr>
          <p:cNvPr id="17" name="文本框 8">
            <a:extLst>
              <a:ext uri="{FF2B5EF4-FFF2-40B4-BE49-F238E27FC236}">
                <a16:creationId xmlns="" xmlns:a16="http://schemas.microsoft.com/office/drawing/2014/main" id="{3C147659-FA5C-4F02-A3FC-73B35A7F7E9F}"/>
              </a:ext>
            </a:extLst>
          </p:cNvPr>
          <p:cNvSpPr txBox="1"/>
          <p:nvPr/>
        </p:nvSpPr>
        <p:spPr>
          <a:xfrm>
            <a:off x="3072801" y="2357335"/>
            <a:ext cx="3344654" cy="861726"/>
          </a:xfrm>
          <a:prstGeom prst="rect">
            <a:avLst/>
          </a:prstGeom>
          <a:noFill/>
        </p:spPr>
        <p:txBody>
          <a:bodyPr wrap="squar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0" cap="none" spc="0" normalizeH="0" baseline="0" noProof="0" dirty="0">
                <a:ln>
                  <a:noFill/>
                </a:ln>
                <a:gradFill>
                  <a:gsLst>
                    <a:gs pos="17000">
                      <a:srgbClr val="E5090D"/>
                    </a:gs>
                    <a:gs pos="72000">
                      <a:srgbClr val="C00000"/>
                    </a:gs>
                  </a:gsLst>
                  <a:lin ang="2700000" scaled="0"/>
                </a:gradFill>
                <a:effectLst>
                  <a:glow rad="127000">
                    <a:prstClr val="white"/>
                  </a:glow>
                </a:effectLst>
                <a:uLnTx/>
                <a:uFillTx/>
                <a:latin typeface="方正粗黑宋简体" panose="02000000000000000000" pitchFamily="2" charset="-122"/>
                <a:ea typeface="方正粗黑宋简体" panose="02000000000000000000" pitchFamily="2" charset="-122"/>
                <a:cs typeface="+mn-ea"/>
                <a:sym typeface="+mn-lt"/>
              </a:rPr>
              <a:t>百年党史 </a:t>
            </a:r>
          </a:p>
        </p:txBody>
      </p:sp>
      <p:sp>
        <p:nvSpPr>
          <p:cNvPr id="23" name="文本框 8">
            <a:extLst>
              <a:ext uri="{FF2B5EF4-FFF2-40B4-BE49-F238E27FC236}">
                <a16:creationId xmlns="" xmlns:a16="http://schemas.microsoft.com/office/drawing/2014/main" id="{7BC3E5B4-9872-496B-8FF6-86DD51C4A290}"/>
              </a:ext>
            </a:extLst>
          </p:cNvPr>
          <p:cNvSpPr txBox="1"/>
          <p:nvPr/>
        </p:nvSpPr>
        <p:spPr>
          <a:xfrm>
            <a:off x="1444625" y="1988003"/>
            <a:ext cx="1501398" cy="1600390"/>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学</a:t>
            </a:r>
          </a:p>
        </p:txBody>
      </p:sp>
      <p:sp>
        <p:nvSpPr>
          <p:cNvPr id="24" name="文本框 8">
            <a:extLst>
              <a:ext uri="{FF2B5EF4-FFF2-40B4-BE49-F238E27FC236}">
                <a16:creationId xmlns="" xmlns:a16="http://schemas.microsoft.com/office/drawing/2014/main" id="{659E86B0-FD2C-4991-9C4A-71E50586E82C}"/>
              </a:ext>
            </a:extLst>
          </p:cNvPr>
          <p:cNvSpPr txBox="1"/>
          <p:nvPr/>
        </p:nvSpPr>
        <p:spPr>
          <a:xfrm>
            <a:off x="2476864" y="2218836"/>
            <a:ext cx="1110384" cy="1138725"/>
          </a:xfrm>
          <a:prstGeom prst="rect">
            <a:avLst/>
          </a:prstGeom>
          <a:noFill/>
        </p:spPr>
        <p:txBody>
          <a:bodyPr wrap="none" lIns="121873" tIns="60936" rIns="121873" bIns="60936">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600" dirty="0">
                <a:gradFill>
                  <a:gsLst>
                    <a:gs pos="17000">
                      <a:srgbClr val="E5090D"/>
                    </a:gs>
                    <a:gs pos="72000">
                      <a:srgbClr val="C00000"/>
                    </a:gs>
                  </a:gsLst>
                  <a:lin ang="2700000" scaled="0"/>
                </a:gradFill>
                <a:effectLst/>
                <a:latin typeface="方正粗黑宋简体" panose="02000000000000000000" pitchFamily="2" charset="-122"/>
                <a:ea typeface="方正粗黑宋简体" panose="02000000000000000000" pitchFamily="2" charset="-122"/>
                <a:cs typeface="+mn-ea"/>
                <a:sym typeface="+mn-lt"/>
              </a:rPr>
              <a:t>好</a:t>
            </a:r>
          </a:p>
        </p:txBody>
      </p:sp>
      <p:grpSp>
        <p:nvGrpSpPr>
          <p:cNvPr id="39" name="组合 38">
            <a:extLst>
              <a:ext uri="{FF2B5EF4-FFF2-40B4-BE49-F238E27FC236}">
                <a16:creationId xmlns="" xmlns:a16="http://schemas.microsoft.com/office/drawing/2014/main" id="{45563B4F-65AC-4492-BDB0-56762A629FA3}"/>
              </a:ext>
            </a:extLst>
          </p:cNvPr>
          <p:cNvGrpSpPr/>
          <p:nvPr/>
        </p:nvGrpSpPr>
        <p:grpSpPr>
          <a:xfrm>
            <a:off x="4155222" y="4641487"/>
            <a:ext cx="3918109" cy="317221"/>
            <a:chOff x="4301422" y="3177358"/>
            <a:chExt cx="3918109" cy="317221"/>
          </a:xfrm>
        </p:grpSpPr>
        <p:grpSp>
          <p:nvGrpSpPr>
            <p:cNvPr id="33" name="组合 32">
              <a:extLst>
                <a:ext uri="{FF2B5EF4-FFF2-40B4-BE49-F238E27FC236}">
                  <a16:creationId xmlns="" xmlns:a16="http://schemas.microsoft.com/office/drawing/2014/main" id="{57ADD9AD-4597-4A04-BD67-8F6DCE3207DE}"/>
                </a:ext>
              </a:extLst>
            </p:cNvPr>
            <p:cNvGrpSpPr/>
            <p:nvPr/>
          </p:nvGrpSpPr>
          <p:grpSpPr>
            <a:xfrm>
              <a:off x="4301422" y="3177358"/>
              <a:ext cx="2252221" cy="317149"/>
              <a:chOff x="3948172" y="4273839"/>
              <a:chExt cx="1574880" cy="221768"/>
            </a:xfrm>
          </p:grpSpPr>
          <p:sp>
            <p:nvSpPr>
              <p:cNvPr id="34" name="Freeform 7">
                <a:extLst>
                  <a:ext uri="{FF2B5EF4-FFF2-40B4-BE49-F238E27FC236}">
                    <a16:creationId xmlns="" xmlns:a16="http://schemas.microsoft.com/office/drawing/2014/main" id="{F9176948-4A75-44E3-B04D-9EA76B9E17E1}"/>
                  </a:ext>
                </a:extLst>
              </p:cNvPr>
              <p:cNvSpPr>
                <a:spLocks noEditPoints="1"/>
              </p:cNvSpPr>
              <p:nvPr/>
            </p:nvSpPr>
            <p:spPr bwMode="auto">
              <a:xfrm>
                <a:off x="3948172" y="4275018"/>
                <a:ext cx="220589" cy="220589"/>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gradFill>
                <a:gsLst>
                  <a:gs pos="17000">
                    <a:srgbClr val="E5090D"/>
                  </a:gs>
                  <a:gs pos="72000">
                    <a:srgbClr val="C00000"/>
                  </a:gs>
                </a:gsLst>
                <a:lin ang="2700000" scaled="0"/>
              </a:gradFill>
              <a:ln>
                <a:noFill/>
              </a:ln>
            </p:spPr>
            <p:txBody>
              <a:bodyPr vert="horz" wrap="square" lIns="68562" tIns="34281" rIns="68562" bIns="3428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E7E6E6">
                      <a:lumMod val="25000"/>
                    </a:srgbClr>
                  </a:solidFill>
                  <a:effectLst/>
                  <a:uLnTx/>
                  <a:uFillTx/>
                  <a:cs typeface="+mn-ea"/>
                  <a:sym typeface="+mn-lt"/>
                </a:endParaRPr>
              </a:p>
            </p:txBody>
          </p:sp>
          <p:sp>
            <p:nvSpPr>
              <p:cNvPr id="35" name="TextBox 12">
                <a:extLst>
                  <a:ext uri="{FF2B5EF4-FFF2-40B4-BE49-F238E27FC236}">
                    <a16:creationId xmlns="" xmlns:a16="http://schemas.microsoft.com/office/drawing/2014/main" id="{03E14562-B024-4E30-86B9-8490144D94B1}"/>
                  </a:ext>
                </a:extLst>
              </p:cNvPr>
              <p:cNvSpPr txBox="1"/>
              <p:nvPr/>
            </p:nvSpPr>
            <p:spPr>
              <a:xfrm>
                <a:off x="4167448" y="4273839"/>
                <a:ext cx="1355604" cy="218905"/>
              </a:xfrm>
              <a:prstGeom prst="rect">
                <a:avLst/>
              </a:prstGeom>
              <a:noFill/>
            </p:spPr>
            <p:txBody>
              <a:bodyPr wrap="square" lIns="68562" tIns="34281" rIns="68562" bIns="34281" rtlCol="0">
                <a:spAutoFit/>
              </a:bodyPr>
              <a:lstStyle>
                <a:defPPr>
                  <a:defRPr lang="zh-CN"/>
                </a:defPPr>
                <a:lvl1pPr>
                  <a:defRPr sz="2000">
                    <a:solidFill>
                      <a:schemeClr val="accent2"/>
                    </a:solidFill>
                    <a:latin typeface="+mn-ea"/>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cs typeface="+mn-ea"/>
                    <a:sym typeface="+mn-lt"/>
                  </a:rPr>
                  <a:t>报告人</a:t>
                </a:r>
                <a:r>
                  <a:rPr kumimoji="0" lang="zh-CN" altLang="en-US" sz="1600" b="0" i="0" u="none" strike="noStrike" kern="1200" cap="none" spc="0" normalizeH="0" baseline="0" noProof="0" dirty="0" smtClean="0">
                    <a:ln>
                      <a:noFill/>
                    </a:ln>
                    <a:solidFill>
                      <a:schemeClr val="tx1">
                        <a:lumMod val="75000"/>
                        <a:lumOff val="25000"/>
                      </a:schemeClr>
                    </a:solidFill>
                    <a:effectLst/>
                    <a:uLnTx/>
                    <a:uFillTx/>
                    <a:latin typeface="+mn-lt"/>
                    <a:cs typeface="+mn-ea"/>
                    <a:sym typeface="+mn-lt"/>
                  </a:rPr>
                  <a:t>：</a:t>
                </a:r>
                <a:r>
                  <a:rPr lang="zh-CN" altLang="en-US" sz="1600" dirty="0" smtClean="0">
                    <a:solidFill>
                      <a:schemeClr val="tx1">
                        <a:lumMod val="75000"/>
                        <a:lumOff val="25000"/>
                      </a:schemeClr>
                    </a:solidFill>
                    <a:latin typeface="+mn-lt"/>
                    <a:cs typeface="+mn-ea"/>
                    <a:sym typeface="+mn-lt"/>
                  </a:rPr>
                  <a:t>第一</a:t>
                </a:r>
                <a:r>
                  <a:rPr lang="en-US" altLang="zh-CN" sz="1600" dirty="0" smtClean="0">
                    <a:solidFill>
                      <a:schemeClr val="tx1">
                        <a:lumMod val="75000"/>
                        <a:lumOff val="25000"/>
                      </a:schemeClr>
                    </a:solidFill>
                    <a:latin typeface="+mn-lt"/>
                    <a:cs typeface="+mn-ea"/>
                    <a:sym typeface="+mn-lt"/>
                  </a:rPr>
                  <a:t>PPT</a:t>
                </a:r>
                <a:endParaRPr kumimoji="0" lang="zh-CN" altLang="en-US" sz="1600" b="0" i="0" u="none" strike="noStrike" kern="1200" cap="none" spc="0" normalizeH="0" baseline="0" noProof="0" dirty="0">
                  <a:ln>
                    <a:noFill/>
                  </a:ln>
                  <a:solidFill>
                    <a:schemeClr val="tx1">
                      <a:lumMod val="75000"/>
                      <a:lumOff val="25000"/>
                    </a:schemeClr>
                  </a:solidFill>
                  <a:effectLst/>
                  <a:uLnTx/>
                  <a:uFillTx/>
                  <a:latin typeface="+mn-lt"/>
                  <a:cs typeface="+mn-ea"/>
                  <a:sym typeface="+mn-lt"/>
                </a:endParaRPr>
              </a:p>
            </p:txBody>
          </p:sp>
        </p:grpSp>
        <p:grpSp>
          <p:nvGrpSpPr>
            <p:cNvPr id="36" name="组合 35">
              <a:extLst>
                <a:ext uri="{FF2B5EF4-FFF2-40B4-BE49-F238E27FC236}">
                  <a16:creationId xmlns="" xmlns:a16="http://schemas.microsoft.com/office/drawing/2014/main" id="{6B488C84-CA4C-4D5E-80F5-9BE42C275F3F}"/>
                </a:ext>
              </a:extLst>
            </p:cNvPr>
            <p:cNvGrpSpPr/>
            <p:nvPr/>
          </p:nvGrpSpPr>
          <p:grpSpPr>
            <a:xfrm>
              <a:off x="6338195" y="3178163"/>
              <a:ext cx="1881336" cy="316416"/>
              <a:chOff x="6004541" y="4274351"/>
              <a:chExt cx="1315536" cy="221256"/>
            </a:xfrm>
          </p:grpSpPr>
          <p:sp>
            <p:nvSpPr>
              <p:cNvPr id="37" name="Freeform 10">
                <a:extLst>
                  <a:ext uri="{FF2B5EF4-FFF2-40B4-BE49-F238E27FC236}">
                    <a16:creationId xmlns="" xmlns:a16="http://schemas.microsoft.com/office/drawing/2014/main" id="{9AFBDB67-DAC2-474F-8330-73C4E5EC0ABC}"/>
                  </a:ext>
                </a:extLst>
              </p:cNvPr>
              <p:cNvSpPr>
                <a:spLocks noEditPoints="1"/>
              </p:cNvSpPr>
              <p:nvPr/>
            </p:nvSpPr>
            <p:spPr bwMode="auto">
              <a:xfrm>
                <a:off x="6004541" y="4275018"/>
                <a:ext cx="220589" cy="220589"/>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gradFill>
                <a:gsLst>
                  <a:gs pos="17000">
                    <a:srgbClr val="E5090D"/>
                  </a:gs>
                  <a:gs pos="72000">
                    <a:srgbClr val="C00000"/>
                  </a:gs>
                </a:gsLst>
                <a:lin ang="2700000" scaled="0"/>
              </a:gradFill>
              <a:ln>
                <a:noFill/>
              </a:ln>
            </p:spPr>
            <p:txBody>
              <a:bodyPr vert="horz" wrap="square" lIns="68562" tIns="34281" rIns="68562" bIns="34281" numCol="1" anchor="t" anchorCtr="0" compatLnSpc="1"/>
              <a:lstStyle/>
              <a:p>
                <a:endParaRPr lang="zh-CN" altLang="en-US" sz="2000">
                  <a:solidFill>
                    <a:srgbClr val="E7E6E6">
                      <a:lumMod val="25000"/>
                    </a:srgbClr>
                  </a:solidFill>
                  <a:cs typeface="+mn-ea"/>
                  <a:sym typeface="+mn-lt"/>
                </a:endParaRPr>
              </a:p>
            </p:txBody>
          </p:sp>
          <p:sp>
            <p:nvSpPr>
              <p:cNvPr id="38" name="TextBox 14">
                <a:extLst>
                  <a:ext uri="{FF2B5EF4-FFF2-40B4-BE49-F238E27FC236}">
                    <a16:creationId xmlns="" xmlns:a16="http://schemas.microsoft.com/office/drawing/2014/main" id="{0A0006F5-A97F-4293-844C-A27033199823}"/>
                  </a:ext>
                </a:extLst>
              </p:cNvPr>
              <p:cNvSpPr txBox="1"/>
              <p:nvPr/>
            </p:nvSpPr>
            <p:spPr>
              <a:xfrm>
                <a:off x="6226767" y="4274351"/>
                <a:ext cx="1093310" cy="220583"/>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pPr>
                  <a:defRPr/>
                </a:pPr>
                <a:r>
                  <a:rPr lang="zh-CN" altLang="en-US" sz="1600" dirty="0">
                    <a:solidFill>
                      <a:schemeClr val="tx1">
                        <a:lumMod val="75000"/>
                        <a:lumOff val="25000"/>
                      </a:schemeClr>
                    </a:solidFill>
                    <a:latin typeface="+mn-lt"/>
                    <a:cs typeface="+mn-ea"/>
                    <a:sym typeface="+mn-lt"/>
                  </a:rPr>
                  <a:t>单位：</a:t>
                </a:r>
                <a:r>
                  <a:rPr lang="en-US" altLang="zh-CN" sz="1600" dirty="0">
                    <a:solidFill>
                      <a:schemeClr val="tx1">
                        <a:lumMod val="75000"/>
                        <a:lumOff val="25000"/>
                      </a:schemeClr>
                    </a:solidFill>
                    <a:latin typeface="+mn-lt"/>
                    <a:cs typeface="+mn-ea"/>
                    <a:sym typeface="+mn-lt"/>
                  </a:rPr>
                  <a:t>X</a:t>
                </a:r>
                <a:r>
                  <a:rPr lang="zh-CN" altLang="en-US" sz="1600" dirty="0">
                    <a:solidFill>
                      <a:schemeClr val="tx1">
                        <a:lumMod val="75000"/>
                        <a:lumOff val="25000"/>
                      </a:schemeClr>
                    </a:solidFill>
                    <a:latin typeface="+mn-lt"/>
                    <a:cs typeface="+mn-ea"/>
                    <a:sym typeface="+mn-lt"/>
                  </a:rPr>
                  <a:t>市</a:t>
                </a:r>
                <a:r>
                  <a:rPr lang="en-US" altLang="zh-CN" sz="1600" dirty="0">
                    <a:solidFill>
                      <a:schemeClr val="tx1">
                        <a:lumMod val="75000"/>
                        <a:lumOff val="25000"/>
                      </a:schemeClr>
                    </a:solidFill>
                    <a:latin typeface="+mn-lt"/>
                    <a:cs typeface="+mn-ea"/>
                    <a:sym typeface="+mn-lt"/>
                  </a:rPr>
                  <a:t>XX</a:t>
                </a:r>
                <a:r>
                  <a:rPr lang="zh-CN" altLang="en-US" sz="1600" dirty="0">
                    <a:solidFill>
                      <a:schemeClr val="tx1">
                        <a:lumMod val="75000"/>
                        <a:lumOff val="25000"/>
                      </a:schemeClr>
                    </a:solidFill>
                    <a:latin typeface="+mn-lt"/>
                    <a:cs typeface="+mn-ea"/>
                    <a:sym typeface="+mn-lt"/>
                  </a:rPr>
                  <a:t>局</a:t>
                </a:r>
                <a:endParaRPr lang="zh-CN" altLang="zh-CN" sz="1600" dirty="0">
                  <a:solidFill>
                    <a:schemeClr val="tx1">
                      <a:lumMod val="75000"/>
                      <a:lumOff val="25000"/>
                    </a:schemeClr>
                  </a:solidFill>
                  <a:latin typeface="+mn-lt"/>
                  <a:cs typeface="+mn-ea"/>
                  <a:sym typeface="+mn-lt"/>
                </a:endParaRPr>
              </a:p>
            </p:txBody>
          </p:sp>
        </p:grpSp>
      </p:grpSp>
      <p:sp>
        <p:nvSpPr>
          <p:cNvPr id="40" name="文本框 8">
            <a:extLst>
              <a:ext uri="{FF2B5EF4-FFF2-40B4-BE49-F238E27FC236}">
                <a16:creationId xmlns="" xmlns:a16="http://schemas.microsoft.com/office/drawing/2014/main" id="{5517E202-8A99-4DFD-A74E-E77B00C660E7}"/>
              </a:ext>
            </a:extLst>
          </p:cNvPr>
          <p:cNvSpPr txBox="1"/>
          <p:nvPr/>
        </p:nvSpPr>
        <p:spPr>
          <a:xfrm>
            <a:off x="4210050" y="3442770"/>
            <a:ext cx="3771900" cy="430839"/>
          </a:xfrm>
          <a:prstGeom prst="rect">
            <a:avLst/>
          </a:prstGeom>
          <a:noFill/>
        </p:spPr>
        <p:txBody>
          <a:bodyPr wrap="square" lIns="121873" tIns="60936" rIns="121873" bIns="60936">
            <a:spAutoFit/>
          </a:bodyPr>
          <a:lstStyle>
            <a:defPPr>
              <a:defRPr lang="zh-CN"/>
            </a:defPPr>
            <a:lvl1pPr marR="0" lvl="0" indent="0" algn="ctr" fontAlgn="auto">
              <a:lnSpc>
                <a:spcPct val="100000"/>
              </a:lnSpc>
              <a:spcBef>
                <a:spcPts val="0"/>
              </a:spcBef>
              <a:spcAft>
                <a:spcPts val="0"/>
              </a:spcAft>
              <a:buClrTx/>
              <a:buSzTx/>
              <a:buFontTx/>
              <a:buNone/>
              <a:defRPr kumimoji="0" sz="2000" b="0" i="0" u="none" strike="noStrike" kern="0" cap="none" spc="0" normalizeH="0" baseline="0">
                <a:ln>
                  <a:noFill/>
                </a:ln>
                <a:solidFill>
                  <a:srgbClr val="E7E6E6">
                    <a:lumMod val="25000"/>
                  </a:srgbClr>
                </a:solidFill>
                <a:effectLst/>
                <a:uLnTx/>
                <a:uFillTx/>
                <a:latin typeface="思源黑体 Regular" panose="020B0500000000000000" pitchFamily="34" charset="-122"/>
                <a:ea typeface="思源黑体 Regular" panose="020B0500000000000000" pitchFamily="34" charset="-122"/>
                <a:cs typeface="思源黑体 Light" panose="020B0300000000000000" charset="-122"/>
              </a:defRPr>
            </a:lvl1pPr>
          </a:lstStyle>
          <a:p>
            <a:r>
              <a:rPr lang="zh-CN" altLang="en-US">
                <a:latin typeface="+mn-lt"/>
                <a:ea typeface="+mn-ea"/>
                <a:cs typeface="+mn-ea"/>
                <a:sym typeface="+mn-lt"/>
              </a:rPr>
              <a:t>党史学习</a:t>
            </a:r>
            <a:r>
              <a:rPr lang="en-US" altLang="zh-CN" dirty="0">
                <a:latin typeface="+mn-lt"/>
                <a:ea typeface="+mn-ea"/>
                <a:cs typeface="+mn-ea"/>
                <a:sym typeface="+mn-lt"/>
              </a:rPr>
              <a:t>/</a:t>
            </a:r>
            <a:r>
              <a:rPr lang="zh-CN" altLang="en-US">
                <a:latin typeface="+mn-lt"/>
                <a:ea typeface="+mn-ea"/>
                <a:cs typeface="+mn-ea"/>
                <a:sym typeface="+mn-lt"/>
              </a:rPr>
              <a:t>党史教育</a:t>
            </a:r>
            <a:r>
              <a:rPr lang="en-US" altLang="zh-CN" dirty="0">
                <a:latin typeface="+mn-lt"/>
                <a:ea typeface="+mn-ea"/>
                <a:cs typeface="+mn-ea"/>
                <a:sym typeface="+mn-lt"/>
              </a:rPr>
              <a:t>/</a:t>
            </a:r>
            <a:r>
              <a:rPr lang="zh-CN" altLang="en-US" dirty="0">
                <a:latin typeface="+mn-lt"/>
                <a:ea typeface="+mn-ea"/>
                <a:cs typeface="+mn-ea"/>
                <a:sym typeface="+mn-lt"/>
              </a:rPr>
              <a:t>党政建设</a:t>
            </a: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a:off x="3797300" y="3957732"/>
            <a:ext cx="4597400" cy="215494"/>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7"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 xmlns:a16="http://schemas.microsoft.com/office/drawing/2014/main" id="{CFD8CD61-E647-485E-A18A-C296012E6E7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95300" y="355600"/>
            <a:ext cx="1244600" cy="1244600"/>
          </a:xfrm>
          <a:prstGeom prst="rect">
            <a:avLst/>
          </a:prstGeom>
        </p:spPr>
      </p:pic>
    </p:spTree>
    <p:extLst>
      <p:ext uri="{BB962C8B-B14F-4D97-AF65-F5344CB8AC3E}">
        <p14:creationId xmlns:p14="http://schemas.microsoft.com/office/powerpoint/2010/main" val="412792395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6" presetClass="entr" presetSubtype="37"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outVertical)">
                                      <p:cBhvr>
                                        <p:cTn id="20" dur="500"/>
                                        <p:tgtEl>
                                          <p:spTgt spid="15"/>
                                        </p:tgtEl>
                                      </p:cBhvr>
                                    </p:animEffect>
                                  </p:childTnLst>
                                </p:cTn>
                              </p:par>
                            </p:childTnLst>
                          </p:cTn>
                        </p:par>
                        <p:par>
                          <p:cTn id="21" fill="hold">
                            <p:stCondLst>
                              <p:cond delay="1500"/>
                            </p:stCondLst>
                            <p:childTnLst>
                              <p:par>
                                <p:cTn id="22" presetID="16" presetClass="entr" presetSubtype="37"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out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par>
                                <p:cTn id="32" presetID="53" presetClass="entr" presetSubtype="16"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500" fill="hold"/>
                                        <p:tgtEl>
                                          <p:spTgt spid="42"/>
                                        </p:tgtEl>
                                        <p:attrNameLst>
                                          <p:attrName>ppt_w</p:attrName>
                                        </p:attrNameLst>
                                      </p:cBhvr>
                                      <p:tavLst>
                                        <p:tav tm="0">
                                          <p:val>
                                            <p:fltVal val="0"/>
                                          </p:val>
                                        </p:tav>
                                        <p:tav tm="100000">
                                          <p:val>
                                            <p:strVal val="#ppt_w"/>
                                          </p:val>
                                        </p:tav>
                                      </p:tavLst>
                                    </p:anim>
                                    <p:anim calcmode="lin" valueType="num">
                                      <p:cBhvr>
                                        <p:cTn id="35" dur="500" fill="hold"/>
                                        <p:tgtEl>
                                          <p:spTgt spid="42"/>
                                        </p:tgtEl>
                                        <p:attrNameLst>
                                          <p:attrName>ppt_h</p:attrName>
                                        </p:attrNameLst>
                                      </p:cBhvr>
                                      <p:tavLst>
                                        <p:tav tm="0">
                                          <p:val>
                                            <p:fltVal val="0"/>
                                          </p:val>
                                        </p:tav>
                                        <p:tav tm="100000">
                                          <p:val>
                                            <p:strVal val="#ppt_h"/>
                                          </p:val>
                                        </p:tav>
                                      </p:tavLst>
                                    </p:anim>
                                    <p:animEffect transition="in" filter="fade">
                                      <p:cBhvr>
                                        <p:cTn id="36" dur="500"/>
                                        <p:tgtEl>
                                          <p:spTgt spid="42"/>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par>
                          <p:cTn id="43" fill="hold">
                            <p:stCondLst>
                              <p:cond delay="1000"/>
                            </p:stCondLst>
                            <p:childTnLst>
                              <p:par>
                                <p:cTn id="44" presetID="53" presetClass="entr" presetSubtype="16"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par>
                          <p:cTn id="49" fill="hold">
                            <p:stCondLst>
                              <p:cond delay="1500"/>
                            </p:stCondLst>
                            <p:childTnLst>
                              <p:par>
                                <p:cTn id="50" presetID="53" presetClass="entr" presetSubtype="16"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par>
                          <p:cTn id="55" fill="hold">
                            <p:stCondLst>
                              <p:cond delay="2000"/>
                            </p:stCondLst>
                            <p:childTnLst>
                              <p:par>
                                <p:cTn id="56" presetID="53" presetClass="entr" presetSubtype="16"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Effect transition="in" filter="fade">
                                      <p:cBhvr>
                                        <p:cTn id="66" dur="500"/>
                                        <p:tgtEl>
                                          <p:spTgt spid="22"/>
                                        </p:tgtEl>
                                      </p:cBhvr>
                                    </p:animEffect>
                                  </p:childTnLst>
                                </p:cTn>
                              </p:par>
                            </p:childTnLst>
                          </p:cTn>
                        </p:par>
                        <p:par>
                          <p:cTn id="67" fill="hold">
                            <p:stCondLst>
                              <p:cond delay="3000"/>
                            </p:stCondLst>
                            <p:childTnLst>
                              <p:par>
                                <p:cTn id="68" presetID="53" presetClass="entr" presetSubtype="16"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fltVal val="0"/>
                                          </p:val>
                                        </p:tav>
                                        <p:tav tm="100000">
                                          <p:val>
                                            <p:strVal val="#ppt_h"/>
                                          </p:val>
                                        </p:tav>
                                      </p:tavLst>
                                    </p:anim>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21" grpId="0"/>
      <p:bldP spid="22" grpId="0"/>
      <p:bldP spid="17" grpId="0"/>
      <p:bldP spid="23" grpId="0"/>
      <p:bldP spid="24" grpId="0"/>
      <p:bldP spid="4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129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2"/>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3"/>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4"/>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第一部分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304010"/>
            <a:ext cx="7692040" cy="492394"/>
          </a:xfrm>
          <a:prstGeom prst="rect">
            <a:avLst/>
          </a:prstGeom>
          <a:noFill/>
        </p:spPr>
        <p:txBody>
          <a:bodyPr wrap="square" lIns="121873" tIns="60936" rIns="121873" bIns="60936">
            <a:spAutoFit/>
          </a:bodyPr>
          <a:lstStyle>
            <a:defPPr>
              <a:defRPr lang="zh-CN"/>
            </a:defPPr>
            <a:lvl1pPr lvl="0" algn="ctr">
              <a:defRPr sz="2400" kern="0">
                <a:gradFill>
                  <a:gsLst>
                    <a:gs pos="17000">
                      <a:srgbClr val="E5090D"/>
                    </a:gs>
                    <a:gs pos="72000">
                      <a:srgbClr val="C00000"/>
                    </a:gs>
                  </a:gsLst>
                  <a:lin ang="2700000" scaled="0"/>
                </a:gradFill>
                <a:effectLst/>
                <a:latin typeface="思源宋体 Heavy" panose="02020900000000000000" pitchFamily="18" charset="-122"/>
                <a:ea typeface="思源宋体 Heavy" panose="02020900000000000000" pitchFamily="18" charset="-122"/>
                <a:cs typeface="思源黑体 Light" panose="020B0300000000000000" charset="-122"/>
              </a:defRPr>
            </a:lvl1pPr>
          </a:lstStyle>
          <a:p>
            <a:r>
              <a:rPr lang="zh-CN" altLang="en-US" dirty="0">
                <a:latin typeface="+mn-lt"/>
                <a:ea typeface="+mn-ea"/>
                <a:cs typeface="+mn-ea"/>
                <a:sym typeface="+mn-lt"/>
              </a:rPr>
              <a:t>中国共产党的创立</a:t>
            </a:r>
          </a:p>
        </p:txBody>
      </p:sp>
      <p:grpSp>
        <p:nvGrpSpPr>
          <p:cNvPr id="9" name="组合 8">
            <a:extLst>
              <a:ext uri="{FF2B5EF4-FFF2-40B4-BE49-F238E27FC236}">
                <a16:creationId xmlns="" xmlns:a16="http://schemas.microsoft.com/office/drawing/2014/main" id="{D606155D-E682-48B7-9A65-05956ACFBF29}"/>
              </a:ext>
            </a:extLst>
          </p:cNvPr>
          <p:cNvGrpSpPr/>
          <p:nvPr/>
        </p:nvGrpSpPr>
        <p:grpSpPr>
          <a:xfrm>
            <a:off x="627239" y="1962867"/>
            <a:ext cx="10937522" cy="3184997"/>
            <a:chOff x="675993" y="2219721"/>
            <a:chExt cx="10937522" cy="3184997"/>
          </a:xfrm>
        </p:grpSpPr>
        <p:grpSp>
          <p:nvGrpSpPr>
            <p:cNvPr id="38" name="组合 37">
              <a:extLst>
                <a:ext uri="{FF2B5EF4-FFF2-40B4-BE49-F238E27FC236}">
                  <a16:creationId xmlns="" xmlns:a16="http://schemas.microsoft.com/office/drawing/2014/main" id="{91996402-DE53-45B0-BFC4-B8A2A2DC0992}"/>
                </a:ext>
              </a:extLst>
            </p:cNvPr>
            <p:cNvGrpSpPr/>
            <p:nvPr/>
          </p:nvGrpSpPr>
          <p:grpSpPr>
            <a:xfrm>
              <a:off x="675993" y="2219721"/>
              <a:ext cx="2018328" cy="1727199"/>
              <a:chOff x="1000858" y="1600201"/>
              <a:chExt cx="2018328" cy="1727199"/>
            </a:xfrm>
          </p:grpSpPr>
          <p:grpSp>
            <p:nvGrpSpPr>
              <p:cNvPr id="39" name="组合 38">
                <a:extLst>
                  <a:ext uri="{FF2B5EF4-FFF2-40B4-BE49-F238E27FC236}">
                    <a16:creationId xmlns="" xmlns:a16="http://schemas.microsoft.com/office/drawing/2014/main" id="{A1EBA38E-A129-426F-AE4D-8AD5259AE581}"/>
                  </a:ext>
                </a:extLst>
              </p:cNvPr>
              <p:cNvGrpSpPr/>
              <p:nvPr/>
            </p:nvGrpSpPr>
            <p:grpSpPr>
              <a:xfrm>
                <a:off x="1000858" y="2906486"/>
                <a:ext cx="2018328" cy="420914"/>
                <a:chOff x="638001" y="3685954"/>
                <a:chExt cx="2018328" cy="420914"/>
              </a:xfrm>
            </p:grpSpPr>
            <p:sp>
              <p:nvSpPr>
                <p:cNvPr id="46" name="矩形 45">
                  <a:extLst>
                    <a:ext uri="{FF2B5EF4-FFF2-40B4-BE49-F238E27FC236}">
                      <a16:creationId xmlns="" xmlns:a16="http://schemas.microsoft.com/office/drawing/2014/main" id="{8A1B89EB-B311-4174-BBDF-72411F3CD2C1}"/>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47" name="矩形 46">
                  <a:extLst>
                    <a:ext uri="{FF2B5EF4-FFF2-40B4-BE49-F238E27FC236}">
                      <a16:creationId xmlns="" xmlns:a16="http://schemas.microsoft.com/office/drawing/2014/main" id="{83E4ACD5-5A04-46C5-BAAF-D7DE20B353C1}"/>
                    </a:ext>
                  </a:extLst>
                </p:cNvPr>
                <p:cNvSpPr/>
                <p:nvPr/>
              </p:nvSpPr>
              <p:spPr>
                <a:xfrm>
                  <a:off x="672034" y="3697622"/>
                  <a:ext cx="1968191"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毛泽东</a:t>
                  </a:r>
                </a:p>
              </p:txBody>
            </p:sp>
          </p:grpSp>
          <p:sp>
            <p:nvSpPr>
              <p:cNvPr id="41" name="矩形 40">
                <a:extLst>
                  <a:ext uri="{FF2B5EF4-FFF2-40B4-BE49-F238E27FC236}">
                    <a16:creationId xmlns="" xmlns:a16="http://schemas.microsoft.com/office/drawing/2014/main" id="{C061E707-74F3-4FC0-A6E3-AD96C177C93C}"/>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grpSp>
        <p:grpSp>
          <p:nvGrpSpPr>
            <p:cNvPr id="48" name="组合 47">
              <a:extLst>
                <a:ext uri="{FF2B5EF4-FFF2-40B4-BE49-F238E27FC236}">
                  <a16:creationId xmlns="" xmlns:a16="http://schemas.microsoft.com/office/drawing/2014/main" id="{A8577623-03AE-4046-9B27-A1AA91534CF5}"/>
                </a:ext>
              </a:extLst>
            </p:cNvPr>
            <p:cNvGrpSpPr/>
            <p:nvPr/>
          </p:nvGrpSpPr>
          <p:grpSpPr>
            <a:xfrm>
              <a:off x="2867650" y="2219721"/>
              <a:ext cx="1631779" cy="1404093"/>
              <a:chOff x="1000858" y="1600201"/>
              <a:chExt cx="2018328" cy="1736706"/>
            </a:xfrm>
          </p:grpSpPr>
          <p:grpSp>
            <p:nvGrpSpPr>
              <p:cNvPr id="49" name="组合 48">
                <a:extLst>
                  <a:ext uri="{FF2B5EF4-FFF2-40B4-BE49-F238E27FC236}">
                    <a16:creationId xmlns="" xmlns:a16="http://schemas.microsoft.com/office/drawing/2014/main" id="{2D2FEE39-697F-472A-A8D6-BFB249158350}"/>
                  </a:ext>
                </a:extLst>
              </p:cNvPr>
              <p:cNvGrpSpPr/>
              <p:nvPr/>
            </p:nvGrpSpPr>
            <p:grpSpPr>
              <a:xfrm>
                <a:off x="1000858" y="2906486"/>
                <a:ext cx="2018328" cy="430421"/>
                <a:chOff x="638001" y="3685954"/>
                <a:chExt cx="2018328" cy="430421"/>
              </a:xfrm>
            </p:grpSpPr>
            <p:sp>
              <p:nvSpPr>
                <p:cNvPr id="51" name="矩形 50">
                  <a:extLst>
                    <a:ext uri="{FF2B5EF4-FFF2-40B4-BE49-F238E27FC236}">
                      <a16:creationId xmlns="" xmlns:a16="http://schemas.microsoft.com/office/drawing/2014/main" id="{92F8616A-DED3-4865-B191-B2ABAF172A33}"/>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52" name="矩形 51">
                  <a:extLst>
                    <a:ext uri="{FF2B5EF4-FFF2-40B4-BE49-F238E27FC236}">
                      <a16:creationId xmlns="" xmlns:a16="http://schemas.microsoft.com/office/drawing/2014/main" id="{0C77F682-8567-4304-BB2E-111ED03688B2}"/>
                    </a:ext>
                  </a:extLst>
                </p:cNvPr>
                <p:cNvSpPr/>
                <p:nvPr/>
              </p:nvSpPr>
              <p:spPr>
                <a:xfrm>
                  <a:off x="672034" y="3697622"/>
                  <a:ext cx="1968191" cy="41875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何叔衡</a:t>
                  </a:r>
                </a:p>
              </p:txBody>
            </p:sp>
          </p:grpSp>
          <p:sp>
            <p:nvSpPr>
              <p:cNvPr id="50" name="矩形 49">
                <a:extLst>
                  <a:ext uri="{FF2B5EF4-FFF2-40B4-BE49-F238E27FC236}">
                    <a16:creationId xmlns="" xmlns:a16="http://schemas.microsoft.com/office/drawing/2014/main" id="{7C1DE9F8-AE9D-4E02-9A9C-54A2E4ED2213}"/>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53" name="组合 52">
              <a:extLst>
                <a:ext uri="{FF2B5EF4-FFF2-40B4-BE49-F238E27FC236}">
                  <a16:creationId xmlns="" xmlns:a16="http://schemas.microsoft.com/office/drawing/2014/main" id="{EFF0F504-8DEC-4775-8895-4563708DC22F}"/>
                </a:ext>
              </a:extLst>
            </p:cNvPr>
            <p:cNvGrpSpPr/>
            <p:nvPr/>
          </p:nvGrpSpPr>
          <p:grpSpPr>
            <a:xfrm>
              <a:off x="4563541" y="2219721"/>
              <a:ext cx="1631779" cy="1404093"/>
              <a:chOff x="1000858" y="1600201"/>
              <a:chExt cx="2018328" cy="1736706"/>
            </a:xfrm>
          </p:grpSpPr>
          <p:grpSp>
            <p:nvGrpSpPr>
              <p:cNvPr id="63" name="组合 62">
                <a:extLst>
                  <a:ext uri="{FF2B5EF4-FFF2-40B4-BE49-F238E27FC236}">
                    <a16:creationId xmlns="" xmlns:a16="http://schemas.microsoft.com/office/drawing/2014/main" id="{3874ED04-E4DC-4FBE-A5EA-DD616BEB9C72}"/>
                  </a:ext>
                </a:extLst>
              </p:cNvPr>
              <p:cNvGrpSpPr/>
              <p:nvPr/>
            </p:nvGrpSpPr>
            <p:grpSpPr>
              <a:xfrm>
                <a:off x="1000858" y="2906486"/>
                <a:ext cx="2018328" cy="430421"/>
                <a:chOff x="638001" y="3685954"/>
                <a:chExt cx="2018328" cy="430421"/>
              </a:xfrm>
            </p:grpSpPr>
            <p:sp>
              <p:nvSpPr>
                <p:cNvPr id="65" name="矩形 64">
                  <a:extLst>
                    <a:ext uri="{FF2B5EF4-FFF2-40B4-BE49-F238E27FC236}">
                      <a16:creationId xmlns="" xmlns:a16="http://schemas.microsoft.com/office/drawing/2014/main" id="{4D0C4D70-CC50-48DC-850D-708E3B847D95}"/>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66" name="矩形 65">
                  <a:extLst>
                    <a:ext uri="{FF2B5EF4-FFF2-40B4-BE49-F238E27FC236}">
                      <a16:creationId xmlns="" xmlns:a16="http://schemas.microsoft.com/office/drawing/2014/main" id="{DE3C5007-2720-438D-BEB3-AC0DD4413E7B}"/>
                    </a:ext>
                  </a:extLst>
                </p:cNvPr>
                <p:cNvSpPr/>
                <p:nvPr/>
              </p:nvSpPr>
              <p:spPr>
                <a:xfrm>
                  <a:off x="672034" y="3697622"/>
                  <a:ext cx="1968191" cy="41875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董必武</a:t>
                  </a:r>
                </a:p>
              </p:txBody>
            </p:sp>
          </p:grpSp>
          <p:sp>
            <p:nvSpPr>
              <p:cNvPr id="64" name="矩形 63">
                <a:extLst>
                  <a:ext uri="{FF2B5EF4-FFF2-40B4-BE49-F238E27FC236}">
                    <a16:creationId xmlns="" xmlns:a16="http://schemas.microsoft.com/office/drawing/2014/main" id="{C7812ACE-5C24-4631-AC25-0A113B191AF1}"/>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67" name="组合 66">
              <a:extLst>
                <a:ext uri="{FF2B5EF4-FFF2-40B4-BE49-F238E27FC236}">
                  <a16:creationId xmlns="" xmlns:a16="http://schemas.microsoft.com/office/drawing/2014/main" id="{E6B3D315-A3D2-4921-B3B9-A63AE9EDD36B}"/>
                </a:ext>
              </a:extLst>
            </p:cNvPr>
            <p:cNvGrpSpPr/>
            <p:nvPr/>
          </p:nvGrpSpPr>
          <p:grpSpPr>
            <a:xfrm>
              <a:off x="6284685" y="2219721"/>
              <a:ext cx="1631779" cy="1404093"/>
              <a:chOff x="1000858" y="1600201"/>
              <a:chExt cx="2018328" cy="1736706"/>
            </a:xfrm>
          </p:grpSpPr>
          <p:grpSp>
            <p:nvGrpSpPr>
              <p:cNvPr id="68" name="组合 67">
                <a:extLst>
                  <a:ext uri="{FF2B5EF4-FFF2-40B4-BE49-F238E27FC236}">
                    <a16:creationId xmlns="" xmlns:a16="http://schemas.microsoft.com/office/drawing/2014/main" id="{487D411B-476C-4884-89B5-80E646732BA9}"/>
                  </a:ext>
                </a:extLst>
              </p:cNvPr>
              <p:cNvGrpSpPr/>
              <p:nvPr/>
            </p:nvGrpSpPr>
            <p:grpSpPr>
              <a:xfrm>
                <a:off x="1000858" y="2906486"/>
                <a:ext cx="2018328" cy="430421"/>
                <a:chOff x="638001" y="3685954"/>
                <a:chExt cx="2018328" cy="430421"/>
              </a:xfrm>
            </p:grpSpPr>
            <p:sp>
              <p:nvSpPr>
                <p:cNvPr id="70" name="矩形 69">
                  <a:extLst>
                    <a:ext uri="{FF2B5EF4-FFF2-40B4-BE49-F238E27FC236}">
                      <a16:creationId xmlns="" xmlns:a16="http://schemas.microsoft.com/office/drawing/2014/main" id="{6905C695-CC2C-4D26-932C-6DD7AD9A9313}"/>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71" name="矩形 70">
                  <a:extLst>
                    <a:ext uri="{FF2B5EF4-FFF2-40B4-BE49-F238E27FC236}">
                      <a16:creationId xmlns="" xmlns:a16="http://schemas.microsoft.com/office/drawing/2014/main" id="{D7ADFEB5-21B6-42B8-8673-43E42D3C7723}"/>
                    </a:ext>
                  </a:extLst>
                </p:cNvPr>
                <p:cNvSpPr/>
                <p:nvPr/>
              </p:nvSpPr>
              <p:spPr>
                <a:xfrm>
                  <a:off x="672034" y="3697622"/>
                  <a:ext cx="1968191" cy="41875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陈潭秋</a:t>
                  </a:r>
                </a:p>
              </p:txBody>
            </p:sp>
          </p:grpSp>
          <p:sp>
            <p:nvSpPr>
              <p:cNvPr id="69" name="矩形 68">
                <a:extLst>
                  <a:ext uri="{FF2B5EF4-FFF2-40B4-BE49-F238E27FC236}">
                    <a16:creationId xmlns="" xmlns:a16="http://schemas.microsoft.com/office/drawing/2014/main" id="{C337E8BD-48AF-477A-85DB-7DA8EA4F7FE3}"/>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72" name="组合 71">
              <a:extLst>
                <a:ext uri="{FF2B5EF4-FFF2-40B4-BE49-F238E27FC236}">
                  <a16:creationId xmlns="" xmlns:a16="http://schemas.microsoft.com/office/drawing/2014/main" id="{C65FFBBB-3335-4288-BBD3-2507FB52D764}"/>
                </a:ext>
              </a:extLst>
            </p:cNvPr>
            <p:cNvGrpSpPr/>
            <p:nvPr/>
          </p:nvGrpSpPr>
          <p:grpSpPr>
            <a:xfrm>
              <a:off x="8069943" y="2219721"/>
              <a:ext cx="1631779" cy="1404093"/>
              <a:chOff x="1000858" y="1600201"/>
              <a:chExt cx="2018328" cy="1736706"/>
            </a:xfrm>
          </p:grpSpPr>
          <p:grpSp>
            <p:nvGrpSpPr>
              <p:cNvPr id="73" name="组合 72">
                <a:extLst>
                  <a:ext uri="{FF2B5EF4-FFF2-40B4-BE49-F238E27FC236}">
                    <a16:creationId xmlns="" xmlns:a16="http://schemas.microsoft.com/office/drawing/2014/main" id="{7EE7C2D9-6465-4BC7-BC67-4E74E51C00A2}"/>
                  </a:ext>
                </a:extLst>
              </p:cNvPr>
              <p:cNvGrpSpPr/>
              <p:nvPr/>
            </p:nvGrpSpPr>
            <p:grpSpPr>
              <a:xfrm>
                <a:off x="1000858" y="2906486"/>
                <a:ext cx="2018328" cy="430421"/>
                <a:chOff x="638001" y="3685954"/>
                <a:chExt cx="2018328" cy="430421"/>
              </a:xfrm>
            </p:grpSpPr>
            <p:sp>
              <p:nvSpPr>
                <p:cNvPr id="75" name="矩形 74">
                  <a:extLst>
                    <a:ext uri="{FF2B5EF4-FFF2-40B4-BE49-F238E27FC236}">
                      <a16:creationId xmlns="" xmlns:a16="http://schemas.microsoft.com/office/drawing/2014/main" id="{77E0E8A5-C6CB-4651-AB41-6C3AEBDAA1D2}"/>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76" name="矩形 75">
                  <a:extLst>
                    <a:ext uri="{FF2B5EF4-FFF2-40B4-BE49-F238E27FC236}">
                      <a16:creationId xmlns="" xmlns:a16="http://schemas.microsoft.com/office/drawing/2014/main" id="{5DA2BBE5-4830-440F-9679-8686A7D134F9}"/>
                    </a:ext>
                  </a:extLst>
                </p:cNvPr>
                <p:cNvSpPr/>
                <p:nvPr/>
              </p:nvSpPr>
              <p:spPr>
                <a:xfrm>
                  <a:off x="672034" y="3697622"/>
                  <a:ext cx="1968191" cy="41875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王尽美</a:t>
                  </a:r>
                </a:p>
              </p:txBody>
            </p:sp>
          </p:grpSp>
          <p:sp>
            <p:nvSpPr>
              <p:cNvPr id="74" name="矩形 73">
                <a:extLst>
                  <a:ext uri="{FF2B5EF4-FFF2-40B4-BE49-F238E27FC236}">
                    <a16:creationId xmlns="" xmlns:a16="http://schemas.microsoft.com/office/drawing/2014/main" id="{0E83934C-825E-4F78-99B1-DDF0A6C18539}"/>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grpSp>
        <p:grpSp>
          <p:nvGrpSpPr>
            <p:cNvPr id="77" name="组合 76">
              <a:extLst>
                <a:ext uri="{FF2B5EF4-FFF2-40B4-BE49-F238E27FC236}">
                  <a16:creationId xmlns="" xmlns:a16="http://schemas.microsoft.com/office/drawing/2014/main" id="{97D62BFC-3A50-4698-87D9-6715E806DE40}"/>
                </a:ext>
              </a:extLst>
            </p:cNvPr>
            <p:cNvGrpSpPr/>
            <p:nvPr/>
          </p:nvGrpSpPr>
          <p:grpSpPr>
            <a:xfrm>
              <a:off x="9884228" y="2219721"/>
              <a:ext cx="1631779" cy="1404093"/>
              <a:chOff x="1000858" y="1600201"/>
              <a:chExt cx="2018328" cy="1736706"/>
            </a:xfrm>
          </p:grpSpPr>
          <p:grpSp>
            <p:nvGrpSpPr>
              <p:cNvPr id="78" name="组合 77">
                <a:extLst>
                  <a:ext uri="{FF2B5EF4-FFF2-40B4-BE49-F238E27FC236}">
                    <a16:creationId xmlns="" xmlns:a16="http://schemas.microsoft.com/office/drawing/2014/main" id="{5A332AE3-7605-4AC2-AFF7-29445621010B}"/>
                  </a:ext>
                </a:extLst>
              </p:cNvPr>
              <p:cNvGrpSpPr/>
              <p:nvPr/>
            </p:nvGrpSpPr>
            <p:grpSpPr>
              <a:xfrm>
                <a:off x="1000858" y="2906486"/>
                <a:ext cx="2018328" cy="430421"/>
                <a:chOff x="638001" y="3685954"/>
                <a:chExt cx="2018328" cy="430421"/>
              </a:xfrm>
            </p:grpSpPr>
            <p:sp>
              <p:nvSpPr>
                <p:cNvPr id="80" name="矩形 79">
                  <a:extLst>
                    <a:ext uri="{FF2B5EF4-FFF2-40B4-BE49-F238E27FC236}">
                      <a16:creationId xmlns="" xmlns:a16="http://schemas.microsoft.com/office/drawing/2014/main" id="{A9052682-3238-4BC8-AB24-855000C7D067}"/>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81" name="矩形 80">
                  <a:extLst>
                    <a:ext uri="{FF2B5EF4-FFF2-40B4-BE49-F238E27FC236}">
                      <a16:creationId xmlns="" xmlns:a16="http://schemas.microsoft.com/office/drawing/2014/main" id="{13D83700-DA88-4AEE-B7DE-A213397FAD76}"/>
                    </a:ext>
                  </a:extLst>
                </p:cNvPr>
                <p:cNvSpPr/>
                <p:nvPr/>
              </p:nvSpPr>
              <p:spPr>
                <a:xfrm>
                  <a:off x="672034" y="3697622"/>
                  <a:ext cx="1968191" cy="41875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邓恩铭</a:t>
                  </a:r>
                </a:p>
              </p:txBody>
            </p:sp>
          </p:grpSp>
          <p:sp>
            <p:nvSpPr>
              <p:cNvPr id="79" name="矩形 78">
                <a:extLst>
                  <a:ext uri="{FF2B5EF4-FFF2-40B4-BE49-F238E27FC236}">
                    <a16:creationId xmlns="" xmlns:a16="http://schemas.microsoft.com/office/drawing/2014/main" id="{D1A72F44-74A5-40EF-B391-1B433F547B9A}"/>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grpSp>
        <p:grpSp>
          <p:nvGrpSpPr>
            <p:cNvPr id="82" name="组合 81">
              <a:extLst>
                <a:ext uri="{FF2B5EF4-FFF2-40B4-BE49-F238E27FC236}">
                  <a16:creationId xmlns="" xmlns:a16="http://schemas.microsoft.com/office/drawing/2014/main" id="{4B3D74CB-2804-45E2-B048-74DE4DFF5EE7}"/>
                </a:ext>
              </a:extLst>
            </p:cNvPr>
            <p:cNvGrpSpPr/>
            <p:nvPr/>
          </p:nvGrpSpPr>
          <p:grpSpPr>
            <a:xfrm>
              <a:off x="710026" y="4080332"/>
              <a:ext cx="1509715" cy="1324384"/>
              <a:chOff x="1000858" y="1600201"/>
              <a:chExt cx="2018328" cy="1770562"/>
            </a:xfrm>
          </p:grpSpPr>
          <p:grpSp>
            <p:nvGrpSpPr>
              <p:cNvPr id="83" name="组合 82">
                <a:extLst>
                  <a:ext uri="{FF2B5EF4-FFF2-40B4-BE49-F238E27FC236}">
                    <a16:creationId xmlns="" xmlns:a16="http://schemas.microsoft.com/office/drawing/2014/main" id="{9A9650B0-0A7D-4C68-BF6D-345DE50ADD8D}"/>
                  </a:ext>
                </a:extLst>
              </p:cNvPr>
              <p:cNvGrpSpPr/>
              <p:nvPr/>
            </p:nvGrpSpPr>
            <p:grpSpPr>
              <a:xfrm>
                <a:off x="1000858" y="2906486"/>
                <a:ext cx="2018328" cy="464277"/>
                <a:chOff x="638001" y="3685954"/>
                <a:chExt cx="2018328" cy="464277"/>
              </a:xfrm>
            </p:grpSpPr>
            <p:sp>
              <p:nvSpPr>
                <p:cNvPr id="85" name="矩形 84">
                  <a:extLst>
                    <a:ext uri="{FF2B5EF4-FFF2-40B4-BE49-F238E27FC236}">
                      <a16:creationId xmlns="" xmlns:a16="http://schemas.microsoft.com/office/drawing/2014/main" id="{A4382DB1-36A0-4B80-A958-2A1820B7BD81}"/>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86" name="矩形 85">
                  <a:extLst>
                    <a:ext uri="{FF2B5EF4-FFF2-40B4-BE49-F238E27FC236}">
                      <a16:creationId xmlns="" xmlns:a16="http://schemas.microsoft.com/office/drawing/2014/main" id="{57F77233-A907-45B4-9173-8E50FB0CB02D}"/>
                    </a:ext>
                  </a:extLst>
                </p:cNvPr>
                <p:cNvSpPr/>
                <p:nvPr/>
              </p:nvSpPr>
              <p:spPr>
                <a:xfrm>
                  <a:off x="672034" y="3697622"/>
                  <a:ext cx="1968190" cy="45260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李 达</a:t>
                  </a:r>
                </a:p>
              </p:txBody>
            </p:sp>
          </p:grpSp>
          <p:sp>
            <p:nvSpPr>
              <p:cNvPr id="84" name="矩形 83">
                <a:extLst>
                  <a:ext uri="{FF2B5EF4-FFF2-40B4-BE49-F238E27FC236}">
                    <a16:creationId xmlns="" xmlns:a16="http://schemas.microsoft.com/office/drawing/2014/main" id="{D7101E07-4895-4471-BF14-72763C5669E4}"/>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87" name="组合 86">
              <a:extLst>
                <a:ext uri="{FF2B5EF4-FFF2-40B4-BE49-F238E27FC236}">
                  <a16:creationId xmlns="" xmlns:a16="http://schemas.microsoft.com/office/drawing/2014/main" id="{76AA1F1E-BAEA-4536-8E65-0181B77FA03D}"/>
                </a:ext>
              </a:extLst>
            </p:cNvPr>
            <p:cNvGrpSpPr/>
            <p:nvPr/>
          </p:nvGrpSpPr>
          <p:grpSpPr>
            <a:xfrm>
              <a:off x="2256468" y="4080332"/>
              <a:ext cx="1509715" cy="1324385"/>
              <a:chOff x="1000858" y="1600201"/>
              <a:chExt cx="2018328" cy="1770562"/>
            </a:xfrm>
          </p:grpSpPr>
          <p:grpSp>
            <p:nvGrpSpPr>
              <p:cNvPr id="88" name="组合 87">
                <a:extLst>
                  <a:ext uri="{FF2B5EF4-FFF2-40B4-BE49-F238E27FC236}">
                    <a16:creationId xmlns="" xmlns:a16="http://schemas.microsoft.com/office/drawing/2014/main" id="{18FA3D7C-8A03-46EA-A660-1D4B0E8FDB41}"/>
                  </a:ext>
                </a:extLst>
              </p:cNvPr>
              <p:cNvGrpSpPr/>
              <p:nvPr/>
            </p:nvGrpSpPr>
            <p:grpSpPr>
              <a:xfrm>
                <a:off x="1000858" y="2906486"/>
                <a:ext cx="2018328" cy="464277"/>
                <a:chOff x="638001" y="3685954"/>
                <a:chExt cx="2018328" cy="464277"/>
              </a:xfrm>
            </p:grpSpPr>
            <p:sp>
              <p:nvSpPr>
                <p:cNvPr id="90" name="矩形 89">
                  <a:extLst>
                    <a:ext uri="{FF2B5EF4-FFF2-40B4-BE49-F238E27FC236}">
                      <a16:creationId xmlns="" xmlns:a16="http://schemas.microsoft.com/office/drawing/2014/main" id="{83076EFD-F798-4ECB-95C9-609B1E23C0D3}"/>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91" name="矩形 90">
                  <a:extLst>
                    <a:ext uri="{FF2B5EF4-FFF2-40B4-BE49-F238E27FC236}">
                      <a16:creationId xmlns="" xmlns:a16="http://schemas.microsoft.com/office/drawing/2014/main" id="{9E40F91A-F3D7-44F5-B888-E43B6186D4DA}"/>
                    </a:ext>
                  </a:extLst>
                </p:cNvPr>
                <p:cNvSpPr/>
                <p:nvPr/>
              </p:nvSpPr>
              <p:spPr>
                <a:xfrm>
                  <a:off x="672034" y="3697622"/>
                  <a:ext cx="1968190" cy="45260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李汉俊</a:t>
                  </a:r>
                </a:p>
              </p:txBody>
            </p:sp>
          </p:grpSp>
          <p:sp>
            <p:nvSpPr>
              <p:cNvPr id="89" name="矩形 88">
                <a:extLst>
                  <a:ext uri="{FF2B5EF4-FFF2-40B4-BE49-F238E27FC236}">
                    <a16:creationId xmlns="" xmlns:a16="http://schemas.microsoft.com/office/drawing/2014/main" id="{8B5DFD76-B487-4174-90D3-7224CB670933}"/>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92" name="组合 91">
              <a:extLst>
                <a:ext uri="{FF2B5EF4-FFF2-40B4-BE49-F238E27FC236}">
                  <a16:creationId xmlns="" xmlns:a16="http://schemas.microsoft.com/office/drawing/2014/main" id="{2730191B-F6D2-4074-ACDC-EBB170817E52}"/>
                </a:ext>
              </a:extLst>
            </p:cNvPr>
            <p:cNvGrpSpPr/>
            <p:nvPr/>
          </p:nvGrpSpPr>
          <p:grpSpPr>
            <a:xfrm>
              <a:off x="3802909" y="4080332"/>
              <a:ext cx="1509715" cy="1324385"/>
              <a:chOff x="1000858" y="1600201"/>
              <a:chExt cx="2018328" cy="1770561"/>
            </a:xfrm>
          </p:grpSpPr>
          <p:grpSp>
            <p:nvGrpSpPr>
              <p:cNvPr id="93" name="组合 92">
                <a:extLst>
                  <a:ext uri="{FF2B5EF4-FFF2-40B4-BE49-F238E27FC236}">
                    <a16:creationId xmlns="" xmlns:a16="http://schemas.microsoft.com/office/drawing/2014/main" id="{20C2BDCC-294B-47AB-AF92-ABACC73BBD55}"/>
                  </a:ext>
                </a:extLst>
              </p:cNvPr>
              <p:cNvGrpSpPr/>
              <p:nvPr/>
            </p:nvGrpSpPr>
            <p:grpSpPr>
              <a:xfrm>
                <a:off x="1000858" y="2906486"/>
                <a:ext cx="2018328" cy="464276"/>
                <a:chOff x="638001" y="3685954"/>
                <a:chExt cx="2018328" cy="464276"/>
              </a:xfrm>
            </p:grpSpPr>
            <p:sp>
              <p:nvSpPr>
                <p:cNvPr id="95" name="矩形 94">
                  <a:extLst>
                    <a:ext uri="{FF2B5EF4-FFF2-40B4-BE49-F238E27FC236}">
                      <a16:creationId xmlns="" xmlns:a16="http://schemas.microsoft.com/office/drawing/2014/main" id="{68629910-09B6-4111-8E30-BD9A29C01BC6}"/>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96" name="矩形 95">
                  <a:extLst>
                    <a:ext uri="{FF2B5EF4-FFF2-40B4-BE49-F238E27FC236}">
                      <a16:creationId xmlns="" xmlns:a16="http://schemas.microsoft.com/office/drawing/2014/main" id="{45A6CB99-B9BE-438D-9A02-E21E800E3F81}"/>
                    </a:ext>
                  </a:extLst>
                </p:cNvPr>
                <p:cNvSpPr/>
                <p:nvPr/>
              </p:nvSpPr>
              <p:spPr>
                <a:xfrm>
                  <a:off x="672034" y="3697622"/>
                  <a:ext cx="1968190" cy="45260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张国焘</a:t>
                  </a:r>
                </a:p>
              </p:txBody>
            </p:sp>
          </p:grpSp>
          <p:sp>
            <p:nvSpPr>
              <p:cNvPr id="94" name="矩形 93">
                <a:extLst>
                  <a:ext uri="{FF2B5EF4-FFF2-40B4-BE49-F238E27FC236}">
                    <a16:creationId xmlns="" xmlns:a16="http://schemas.microsoft.com/office/drawing/2014/main" id="{366C766B-204B-472B-AB51-02E2E804ABE8}"/>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97" name="组合 96">
              <a:extLst>
                <a:ext uri="{FF2B5EF4-FFF2-40B4-BE49-F238E27FC236}">
                  <a16:creationId xmlns="" xmlns:a16="http://schemas.microsoft.com/office/drawing/2014/main" id="{C97013D5-5841-4332-A6FA-10246801993D}"/>
                </a:ext>
              </a:extLst>
            </p:cNvPr>
            <p:cNvGrpSpPr/>
            <p:nvPr/>
          </p:nvGrpSpPr>
          <p:grpSpPr>
            <a:xfrm>
              <a:off x="5349350" y="4080332"/>
              <a:ext cx="1509715" cy="1324386"/>
              <a:chOff x="1000858" y="1600201"/>
              <a:chExt cx="2018328" cy="1770563"/>
            </a:xfrm>
          </p:grpSpPr>
          <p:grpSp>
            <p:nvGrpSpPr>
              <p:cNvPr id="98" name="组合 97">
                <a:extLst>
                  <a:ext uri="{FF2B5EF4-FFF2-40B4-BE49-F238E27FC236}">
                    <a16:creationId xmlns="" xmlns:a16="http://schemas.microsoft.com/office/drawing/2014/main" id="{FAE659F9-E9BC-4DED-AA7B-ECA2406A8C69}"/>
                  </a:ext>
                </a:extLst>
              </p:cNvPr>
              <p:cNvGrpSpPr/>
              <p:nvPr/>
            </p:nvGrpSpPr>
            <p:grpSpPr>
              <a:xfrm>
                <a:off x="1000858" y="2906486"/>
                <a:ext cx="2018328" cy="464278"/>
                <a:chOff x="638001" y="3685954"/>
                <a:chExt cx="2018328" cy="464278"/>
              </a:xfrm>
            </p:grpSpPr>
            <p:sp>
              <p:nvSpPr>
                <p:cNvPr id="100" name="矩形 99">
                  <a:extLst>
                    <a:ext uri="{FF2B5EF4-FFF2-40B4-BE49-F238E27FC236}">
                      <a16:creationId xmlns="" xmlns:a16="http://schemas.microsoft.com/office/drawing/2014/main" id="{FCCD61C5-7440-4A23-8E9C-02732FCD4363}"/>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101" name="矩形 100">
                  <a:extLst>
                    <a:ext uri="{FF2B5EF4-FFF2-40B4-BE49-F238E27FC236}">
                      <a16:creationId xmlns="" xmlns:a16="http://schemas.microsoft.com/office/drawing/2014/main" id="{8B2B56D4-DF16-4C57-943F-A2897716F5BB}"/>
                    </a:ext>
                  </a:extLst>
                </p:cNvPr>
                <p:cNvSpPr/>
                <p:nvPr/>
              </p:nvSpPr>
              <p:spPr>
                <a:xfrm>
                  <a:off x="672034" y="3697622"/>
                  <a:ext cx="1968190" cy="452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刘仁静</a:t>
                  </a:r>
                </a:p>
              </p:txBody>
            </p:sp>
          </p:grpSp>
          <p:sp>
            <p:nvSpPr>
              <p:cNvPr id="99" name="矩形 98">
                <a:extLst>
                  <a:ext uri="{FF2B5EF4-FFF2-40B4-BE49-F238E27FC236}">
                    <a16:creationId xmlns="" xmlns:a16="http://schemas.microsoft.com/office/drawing/2014/main" id="{0D505C83-3B82-494F-A629-148CDA05B0A2}"/>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102" name="组合 101">
              <a:extLst>
                <a:ext uri="{FF2B5EF4-FFF2-40B4-BE49-F238E27FC236}">
                  <a16:creationId xmlns="" xmlns:a16="http://schemas.microsoft.com/office/drawing/2014/main" id="{01E27C41-8BCA-4CE3-B0B4-399AA81750A8}"/>
                </a:ext>
              </a:extLst>
            </p:cNvPr>
            <p:cNvGrpSpPr/>
            <p:nvPr/>
          </p:nvGrpSpPr>
          <p:grpSpPr>
            <a:xfrm>
              <a:off x="6895792" y="4080332"/>
              <a:ext cx="1509715" cy="1324386"/>
              <a:chOff x="1000858" y="1600201"/>
              <a:chExt cx="2018328" cy="1770563"/>
            </a:xfrm>
          </p:grpSpPr>
          <p:grpSp>
            <p:nvGrpSpPr>
              <p:cNvPr id="103" name="组合 102">
                <a:extLst>
                  <a:ext uri="{FF2B5EF4-FFF2-40B4-BE49-F238E27FC236}">
                    <a16:creationId xmlns="" xmlns:a16="http://schemas.microsoft.com/office/drawing/2014/main" id="{EA0074A1-B0A9-44ED-BE09-897415C79CE0}"/>
                  </a:ext>
                </a:extLst>
              </p:cNvPr>
              <p:cNvGrpSpPr/>
              <p:nvPr/>
            </p:nvGrpSpPr>
            <p:grpSpPr>
              <a:xfrm>
                <a:off x="1000858" y="2906486"/>
                <a:ext cx="2018328" cy="464278"/>
                <a:chOff x="638001" y="3685954"/>
                <a:chExt cx="2018328" cy="464278"/>
              </a:xfrm>
            </p:grpSpPr>
            <p:sp>
              <p:nvSpPr>
                <p:cNvPr id="105" name="矩形 104">
                  <a:extLst>
                    <a:ext uri="{FF2B5EF4-FFF2-40B4-BE49-F238E27FC236}">
                      <a16:creationId xmlns="" xmlns:a16="http://schemas.microsoft.com/office/drawing/2014/main" id="{1163E190-BD2A-4C20-AB4B-4E43BE1A0E49}"/>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106" name="矩形 105">
                  <a:extLst>
                    <a:ext uri="{FF2B5EF4-FFF2-40B4-BE49-F238E27FC236}">
                      <a16:creationId xmlns="" xmlns:a16="http://schemas.microsoft.com/office/drawing/2014/main" id="{556EEDA0-708F-49A6-A3C4-6D013B65947C}"/>
                    </a:ext>
                  </a:extLst>
                </p:cNvPr>
                <p:cNvSpPr/>
                <p:nvPr/>
              </p:nvSpPr>
              <p:spPr>
                <a:xfrm>
                  <a:off x="672034" y="3697622"/>
                  <a:ext cx="1968190" cy="452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陈公博</a:t>
                  </a:r>
                </a:p>
              </p:txBody>
            </p:sp>
          </p:grpSp>
          <p:sp>
            <p:nvSpPr>
              <p:cNvPr id="104" name="矩形 103">
                <a:extLst>
                  <a:ext uri="{FF2B5EF4-FFF2-40B4-BE49-F238E27FC236}">
                    <a16:creationId xmlns="" xmlns:a16="http://schemas.microsoft.com/office/drawing/2014/main" id="{93BA0F03-CAE9-4BAE-8D3F-05B13CCFA326}"/>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107" name="组合 106">
              <a:extLst>
                <a:ext uri="{FF2B5EF4-FFF2-40B4-BE49-F238E27FC236}">
                  <a16:creationId xmlns="" xmlns:a16="http://schemas.microsoft.com/office/drawing/2014/main" id="{D06F5BC2-663E-4182-8A36-45BC72AAF444}"/>
                </a:ext>
              </a:extLst>
            </p:cNvPr>
            <p:cNvGrpSpPr/>
            <p:nvPr/>
          </p:nvGrpSpPr>
          <p:grpSpPr>
            <a:xfrm>
              <a:off x="8442233" y="4080332"/>
              <a:ext cx="1509715" cy="1324386"/>
              <a:chOff x="1000858" y="1600201"/>
              <a:chExt cx="2018328" cy="1770563"/>
            </a:xfrm>
          </p:grpSpPr>
          <p:grpSp>
            <p:nvGrpSpPr>
              <p:cNvPr id="108" name="组合 107">
                <a:extLst>
                  <a:ext uri="{FF2B5EF4-FFF2-40B4-BE49-F238E27FC236}">
                    <a16:creationId xmlns="" xmlns:a16="http://schemas.microsoft.com/office/drawing/2014/main" id="{049249A6-84D7-4448-B197-04CC30EBD2DF}"/>
                  </a:ext>
                </a:extLst>
              </p:cNvPr>
              <p:cNvGrpSpPr/>
              <p:nvPr/>
            </p:nvGrpSpPr>
            <p:grpSpPr>
              <a:xfrm>
                <a:off x="1000858" y="2906486"/>
                <a:ext cx="2018328" cy="464278"/>
                <a:chOff x="638001" y="3685954"/>
                <a:chExt cx="2018328" cy="464278"/>
              </a:xfrm>
            </p:grpSpPr>
            <p:sp>
              <p:nvSpPr>
                <p:cNvPr id="110" name="矩形 109">
                  <a:extLst>
                    <a:ext uri="{FF2B5EF4-FFF2-40B4-BE49-F238E27FC236}">
                      <a16:creationId xmlns="" xmlns:a16="http://schemas.microsoft.com/office/drawing/2014/main" id="{BC57D064-32C0-4944-8786-D6F4AC3D4EC4}"/>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111" name="矩形 110">
                  <a:extLst>
                    <a:ext uri="{FF2B5EF4-FFF2-40B4-BE49-F238E27FC236}">
                      <a16:creationId xmlns="" xmlns:a16="http://schemas.microsoft.com/office/drawing/2014/main" id="{5D0F70A9-8FA5-496B-85F4-174D04F9D544}"/>
                    </a:ext>
                  </a:extLst>
                </p:cNvPr>
                <p:cNvSpPr/>
                <p:nvPr/>
              </p:nvSpPr>
              <p:spPr>
                <a:xfrm>
                  <a:off x="672034" y="3697622"/>
                  <a:ext cx="1968190" cy="452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周佛海</a:t>
                  </a:r>
                </a:p>
              </p:txBody>
            </p:sp>
          </p:grpSp>
          <p:sp>
            <p:nvSpPr>
              <p:cNvPr id="109" name="矩形 108">
                <a:extLst>
                  <a:ext uri="{FF2B5EF4-FFF2-40B4-BE49-F238E27FC236}">
                    <a16:creationId xmlns="" xmlns:a16="http://schemas.microsoft.com/office/drawing/2014/main" id="{F8AC4387-71F5-4890-BAA8-6E0FE8DFC7DE}"/>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112" name="组合 111">
              <a:extLst>
                <a:ext uri="{FF2B5EF4-FFF2-40B4-BE49-F238E27FC236}">
                  <a16:creationId xmlns="" xmlns:a16="http://schemas.microsoft.com/office/drawing/2014/main" id="{B85A545D-77A0-4EAB-8547-8F9DF7704F9E}"/>
                </a:ext>
              </a:extLst>
            </p:cNvPr>
            <p:cNvGrpSpPr/>
            <p:nvPr/>
          </p:nvGrpSpPr>
          <p:grpSpPr>
            <a:xfrm>
              <a:off x="9963275" y="4054932"/>
              <a:ext cx="1509715" cy="1324386"/>
              <a:chOff x="1000858" y="1600201"/>
              <a:chExt cx="2018328" cy="1770563"/>
            </a:xfrm>
          </p:grpSpPr>
          <p:grpSp>
            <p:nvGrpSpPr>
              <p:cNvPr id="113" name="组合 112">
                <a:extLst>
                  <a:ext uri="{FF2B5EF4-FFF2-40B4-BE49-F238E27FC236}">
                    <a16:creationId xmlns="" xmlns:a16="http://schemas.microsoft.com/office/drawing/2014/main" id="{9F0524E0-C6F2-41FA-A42B-BADD9747824A}"/>
                  </a:ext>
                </a:extLst>
              </p:cNvPr>
              <p:cNvGrpSpPr/>
              <p:nvPr/>
            </p:nvGrpSpPr>
            <p:grpSpPr>
              <a:xfrm>
                <a:off x="1000858" y="2906486"/>
                <a:ext cx="2018328" cy="464278"/>
                <a:chOff x="638001" y="3685954"/>
                <a:chExt cx="2018328" cy="464278"/>
              </a:xfrm>
            </p:grpSpPr>
            <p:sp>
              <p:nvSpPr>
                <p:cNvPr id="115" name="矩形 114">
                  <a:extLst>
                    <a:ext uri="{FF2B5EF4-FFF2-40B4-BE49-F238E27FC236}">
                      <a16:creationId xmlns="" xmlns:a16="http://schemas.microsoft.com/office/drawing/2014/main" id="{07D4A52B-56EA-48E0-9B97-8C1CAEEA649A}"/>
                    </a:ext>
                  </a:extLst>
                </p:cNvPr>
                <p:cNvSpPr/>
                <p:nvPr/>
              </p:nvSpPr>
              <p:spPr>
                <a:xfrm>
                  <a:off x="638001" y="3685954"/>
                  <a:ext cx="2018328" cy="420914"/>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cs typeface="+mn-ea"/>
                    <a:sym typeface="+mn-lt"/>
                  </a:endParaRPr>
                </a:p>
              </p:txBody>
            </p:sp>
            <p:sp>
              <p:nvSpPr>
                <p:cNvPr id="116" name="矩形 115">
                  <a:extLst>
                    <a:ext uri="{FF2B5EF4-FFF2-40B4-BE49-F238E27FC236}">
                      <a16:creationId xmlns="" xmlns:a16="http://schemas.microsoft.com/office/drawing/2014/main" id="{8CD5A20B-E3EE-475A-B39F-B864CA20AF2D}"/>
                    </a:ext>
                  </a:extLst>
                </p:cNvPr>
                <p:cNvSpPr/>
                <p:nvPr/>
              </p:nvSpPr>
              <p:spPr>
                <a:xfrm>
                  <a:off x="672034" y="3697622"/>
                  <a:ext cx="1968190" cy="452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cs typeface="+mn-ea"/>
                      <a:sym typeface="+mn-lt"/>
                    </a:rPr>
                    <a:t>包惠僧</a:t>
                  </a:r>
                </a:p>
              </p:txBody>
            </p:sp>
          </p:grpSp>
          <p:sp>
            <p:nvSpPr>
              <p:cNvPr id="114" name="矩形 113">
                <a:extLst>
                  <a:ext uri="{FF2B5EF4-FFF2-40B4-BE49-F238E27FC236}">
                    <a16:creationId xmlns="" xmlns:a16="http://schemas.microsoft.com/office/drawing/2014/main" id="{A6512F3E-0F08-4CB7-B559-1CA5B666B9B6}"/>
                  </a:ext>
                </a:extLst>
              </p:cNvPr>
              <p:cNvSpPr/>
              <p:nvPr/>
            </p:nvSpPr>
            <p:spPr>
              <a:xfrm>
                <a:off x="1000858" y="1600201"/>
                <a:ext cx="2018328" cy="1306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sp>
          <p:nvSpPr>
            <p:cNvPr id="117" name="文本框 116">
              <a:extLst>
                <a:ext uri="{FF2B5EF4-FFF2-40B4-BE49-F238E27FC236}">
                  <a16:creationId xmlns="" xmlns:a16="http://schemas.microsoft.com/office/drawing/2014/main" id="{E56F94E5-3324-4278-88C3-2D7AC048F8A3}"/>
                </a:ext>
              </a:extLst>
            </p:cNvPr>
            <p:cNvSpPr txBox="1"/>
            <p:nvPr/>
          </p:nvSpPr>
          <p:spPr>
            <a:xfrm>
              <a:off x="926465" y="2728595"/>
              <a:ext cx="1415772" cy="338554"/>
            </a:xfrm>
            <a:prstGeom prst="rect">
              <a:avLst/>
            </a:prstGeom>
            <a:noFill/>
          </p:spPr>
          <p:txBody>
            <a:bodyPr wrap="none" rtlCol="0">
              <a:spAutoFit/>
            </a:bodyPr>
            <a:lstStyle/>
            <a:p>
              <a:r>
                <a:rPr lang="zh-CN" altLang="en-US" sz="1600">
                  <a:solidFill>
                    <a:schemeClr val="tx1">
                      <a:lumMod val="65000"/>
                      <a:lumOff val="35000"/>
                    </a:schemeClr>
                  </a:solidFill>
                  <a:cs typeface="+mn-ea"/>
                  <a:sym typeface="+mn-lt"/>
                </a:rPr>
                <a:t>插入相关图片</a:t>
              </a:r>
            </a:p>
          </p:txBody>
        </p:sp>
        <p:sp>
          <p:nvSpPr>
            <p:cNvPr id="118" name="文本框 117">
              <a:extLst>
                <a:ext uri="{FF2B5EF4-FFF2-40B4-BE49-F238E27FC236}">
                  <a16:creationId xmlns="" xmlns:a16="http://schemas.microsoft.com/office/drawing/2014/main" id="{A6A6170B-5047-418F-A63F-E808C67FEF18}"/>
                </a:ext>
              </a:extLst>
            </p:cNvPr>
            <p:cNvSpPr txBox="1"/>
            <p:nvPr/>
          </p:nvSpPr>
          <p:spPr>
            <a:xfrm>
              <a:off x="2886710" y="2728595"/>
              <a:ext cx="1415772" cy="338554"/>
            </a:xfrm>
            <a:prstGeom prst="rect">
              <a:avLst/>
            </a:prstGeom>
            <a:noFill/>
          </p:spPr>
          <p:txBody>
            <a:bodyPr wrap="none" rtlCol="0">
              <a:spAutoFit/>
            </a:bodyPr>
            <a:lstStyle/>
            <a:p>
              <a:r>
                <a:rPr lang="zh-CN" altLang="en-US" sz="1600">
                  <a:solidFill>
                    <a:schemeClr val="tx1">
                      <a:lumMod val="65000"/>
                      <a:lumOff val="35000"/>
                    </a:schemeClr>
                  </a:solidFill>
                  <a:cs typeface="+mn-ea"/>
                  <a:sym typeface="+mn-lt"/>
                </a:rPr>
                <a:t>插入相关图片</a:t>
              </a:r>
            </a:p>
          </p:txBody>
        </p:sp>
        <p:sp>
          <p:nvSpPr>
            <p:cNvPr id="119" name="文本框 118">
              <a:extLst>
                <a:ext uri="{FF2B5EF4-FFF2-40B4-BE49-F238E27FC236}">
                  <a16:creationId xmlns="" xmlns:a16="http://schemas.microsoft.com/office/drawing/2014/main" id="{FBC64838-3C74-4617-9528-78AA9361CD7C}"/>
                </a:ext>
              </a:extLst>
            </p:cNvPr>
            <p:cNvSpPr txBox="1"/>
            <p:nvPr/>
          </p:nvSpPr>
          <p:spPr>
            <a:xfrm>
              <a:off x="4669155" y="2728595"/>
              <a:ext cx="1415772" cy="338554"/>
            </a:xfrm>
            <a:prstGeom prst="rect">
              <a:avLst/>
            </a:prstGeom>
            <a:noFill/>
          </p:spPr>
          <p:txBody>
            <a:bodyPr wrap="none" rtlCol="0">
              <a:spAutoFit/>
            </a:bodyPr>
            <a:lstStyle/>
            <a:p>
              <a:r>
                <a:rPr lang="zh-CN" altLang="en-US" sz="1600">
                  <a:solidFill>
                    <a:schemeClr val="tx1">
                      <a:lumMod val="65000"/>
                      <a:lumOff val="35000"/>
                    </a:schemeClr>
                  </a:solidFill>
                  <a:cs typeface="+mn-ea"/>
                  <a:sym typeface="+mn-lt"/>
                </a:rPr>
                <a:t>插入相关图片</a:t>
              </a:r>
            </a:p>
          </p:txBody>
        </p:sp>
        <p:sp>
          <p:nvSpPr>
            <p:cNvPr id="120" name="文本框 119">
              <a:extLst>
                <a:ext uri="{FF2B5EF4-FFF2-40B4-BE49-F238E27FC236}">
                  <a16:creationId xmlns="" xmlns:a16="http://schemas.microsoft.com/office/drawing/2014/main" id="{EDED4FAB-ADDF-4142-8027-0E4681D48C53}"/>
                </a:ext>
              </a:extLst>
            </p:cNvPr>
            <p:cNvSpPr txBox="1"/>
            <p:nvPr/>
          </p:nvSpPr>
          <p:spPr>
            <a:xfrm>
              <a:off x="6350635" y="2728595"/>
              <a:ext cx="1554480" cy="338554"/>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sp>
          <p:nvSpPr>
            <p:cNvPr id="121" name="文本框 120">
              <a:extLst>
                <a:ext uri="{FF2B5EF4-FFF2-40B4-BE49-F238E27FC236}">
                  <a16:creationId xmlns="" xmlns:a16="http://schemas.microsoft.com/office/drawing/2014/main" id="{B00EE8DA-B0C3-4015-86BE-69C2BB09B7B8}"/>
                </a:ext>
              </a:extLst>
            </p:cNvPr>
            <p:cNvSpPr txBox="1"/>
            <p:nvPr/>
          </p:nvSpPr>
          <p:spPr>
            <a:xfrm>
              <a:off x="8154035" y="2728595"/>
              <a:ext cx="1554480" cy="338554"/>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sp>
          <p:nvSpPr>
            <p:cNvPr id="122" name="文本框 121">
              <a:extLst>
                <a:ext uri="{FF2B5EF4-FFF2-40B4-BE49-F238E27FC236}">
                  <a16:creationId xmlns="" xmlns:a16="http://schemas.microsoft.com/office/drawing/2014/main" id="{C0295258-CC89-402B-A907-BE5CB7E5AE92}"/>
                </a:ext>
              </a:extLst>
            </p:cNvPr>
            <p:cNvSpPr txBox="1"/>
            <p:nvPr/>
          </p:nvSpPr>
          <p:spPr>
            <a:xfrm>
              <a:off x="9919335" y="2728595"/>
              <a:ext cx="1554480" cy="338554"/>
            </a:xfrm>
            <a:prstGeom prst="rect">
              <a:avLst/>
            </a:prstGeom>
            <a:noFill/>
          </p:spPr>
          <p:txBody>
            <a:bodyPr wrap="square" rtlCol="0">
              <a:spAutoFit/>
            </a:bodyPr>
            <a:lstStyle/>
            <a:p>
              <a:r>
                <a:rPr lang="zh-CN" altLang="en-US" sz="1600" dirty="0">
                  <a:solidFill>
                    <a:schemeClr val="tx1">
                      <a:lumMod val="65000"/>
                      <a:lumOff val="35000"/>
                    </a:schemeClr>
                  </a:solidFill>
                  <a:cs typeface="+mn-ea"/>
                  <a:sym typeface="+mn-lt"/>
                </a:rPr>
                <a:t>插入相关图片</a:t>
              </a:r>
            </a:p>
          </p:txBody>
        </p:sp>
        <p:sp>
          <p:nvSpPr>
            <p:cNvPr id="123" name="文本框 122">
              <a:extLst>
                <a:ext uri="{FF2B5EF4-FFF2-40B4-BE49-F238E27FC236}">
                  <a16:creationId xmlns="" xmlns:a16="http://schemas.microsoft.com/office/drawing/2014/main" id="{AB23CAB9-D87C-4A7A-92F9-B9333F06CD21}"/>
                </a:ext>
              </a:extLst>
            </p:cNvPr>
            <p:cNvSpPr txBox="1"/>
            <p:nvPr/>
          </p:nvSpPr>
          <p:spPr>
            <a:xfrm>
              <a:off x="10059035" y="4519295"/>
              <a:ext cx="1554480" cy="337185"/>
            </a:xfrm>
            <a:prstGeom prst="rect">
              <a:avLst/>
            </a:prstGeom>
            <a:noFill/>
          </p:spPr>
          <p:txBody>
            <a:bodyPr wrap="square" rtlCol="0">
              <a:spAutoFit/>
            </a:bodyPr>
            <a:lstStyle/>
            <a:p>
              <a:r>
                <a:rPr lang="zh-CN" altLang="en-US" sz="1600" dirty="0">
                  <a:solidFill>
                    <a:schemeClr val="tx1">
                      <a:lumMod val="65000"/>
                      <a:lumOff val="35000"/>
                    </a:schemeClr>
                  </a:solidFill>
                  <a:cs typeface="+mn-ea"/>
                  <a:sym typeface="+mn-lt"/>
                </a:rPr>
                <a:t>插入相关图片</a:t>
              </a:r>
            </a:p>
          </p:txBody>
        </p:sp>
        <p:sp>
          <p:nvSpPr>
            <p:cNvPr id="124" name="文本框 123">
              <a:extLst>
                <a:ext uri="{FF2B5EF4-FFF2-40B4-BE49-F238E27FC236}">
                  <a16:creationId xmlns="" xmlns:a16="http://schemas.microsoft.com/office/drawing/2014/main" id="{11C093B9-97EB-458F-A123-CDB75ADE29F2}"/>
                </a:ext>
              </a:extLst>
            </p:cNvPr>
            <p:cNvSpPr txBox="1"/>
            <p:nvPr/>
          </p:nvSpPr>
          <p:spPr>
            <a:xfrm>
              <a:off x="8446135" y="4519295"/>
              <a:ext cx="1554480" cy="337185"/>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sp>
          <p:nvSpPr>
            <p:cNvPr id="125" name="文本框 124">
              <a:extLst>
                <a:ext uri="{FF2B5EF4-FFF2-40B4-BE49-F238E27FC236}">
                  <a16:creationId xmlns="" xmlns:a16="http://schemas.microsoft.com/office/drawing/2014/main" id="{39815F48-0FF9-4CD9-A32E-284C861128B7}"/>
                </a:ext>
              </a:extLst>
            </p:cNvPr>
            <p:cNvSpPr txBox="1"/>
            <p:nvPr/>
          </p:nvSpPr>
          <p:spPr>
            <a:xfrm>
              <a:off x="7023735" y="4519295"/>
              <a:ext cx="1554480" cy="337185"/>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sp>
          <p:nvSpPr>
            <p:cNvPr id="126" name="文本框 125">
              <a:extLst>
                <a:ext uri="{FF2B5EF4-FFF2-40B4-BE49-F238E27FC236}">
                  <a16:creationId xmlns="" xmlns:a16="http://schemas.microsoft.com/office/drawing/2014/main" id="{ECACB47B-D1DD-4BFB-B0D0-DA1342FE5AC3}"/>
                </a:ext>
              </a:extLst>
            </p:cNvPr>
            <p:cNvSpPr txBox="1"/>
            <p:nvPr/>
          </p:nvSpPr>
          <p:spPr>
            <a:xfrm>
              <a:off x="5459095" y="4519295"/>
              <a:ext cx="1554480" cy="337185"/>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sp>
          <p:nvSpPr>
            <p:cNvPr id="127" name="文本框 126">
              <a:extLst>
                <a:ext uri="{FF2B5EF4-FFF2-40B4-BE49-F238E27FC236}">
                  <a16:creationId xmlns="" xmlns:a16="http://schemas.microsoft.com/office/drawing/2014/main" id="{FA699A19-011B-4CB6-B2B9-EB39A008190C}"/>
                </a:ext>
              </a:extLst>
            </p:cNvPr>
            <p:cNvSpPr txBox="1"/>
            <p:nvPr/>
          </p:nvSpPr>
          <p:spPr>
            <a:xfrm>
              <a:off x="3909695" y="4519295"/>
              <a:ext cx="1554480" cy="337185"/>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sp>
          <p:nvSpPr>
            <p:cNvPr id="128" name="文本框 127">
              <a:extLst>
                <a:ext uri="{FF2B5EF4-FFF2-40B4-BE49-F238E27FC236}">
                  <a16:creationId xmlns="" xmlns:a16="http://schemas.microsoft.com/office/drawing/2014/main" id="{A46356D8-5E64-47AB-BFB6-11B9AD851A16}"/>
                </a:ext>
              </a:extLst>
            </p:cNvPr>
            <p:cNvSpPr txBox="1"/>
            <p:nvPr/>
          </p:nvSpPr>
          <p:spPr>
            <a:xfrm>
              <a:off x="2360295" y="4519295"/>
              <a:ext cx="1554480" cy="337185"/>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sp>
          <p:nvSpPr>
            <p:cNvPr id="129" name="文本框 128">
              <a:extLst>
                <a:ext uri="{FF2B5EF4-FFF2-40B4-BE49-F238E27FC236}">
                  <a16:creationId xmlns="" xmlns:a16="http://schemas.microsoft.com/office/drawing/2014/main" id="{3E3BF096-7B09-4F74-A53C-1A4740C3749B}"/>
                </a:ext>
              </a:extLst>
            </p:cNvPr>
            <p:cNvSpPr txBox="1"/>
            <p:nvPr/>
          </p:nvSpPr>
          <p:spPr>
            <a:xfrm>
              <a:off x="810895" y="4519295"/>
              <a:ext cx="1554480" cy="337185"/>
            </a:xfrm>
            <a:prstGeom prst="rect">
              <a:avLst/>
            </a:prstGeom>
            <a:noFill/>
          </p:spPr>
          <p:txBody>
            <a:bodyPr wrap="square" rtlCol="0">
              <a:spAutoFit/>
            </a:bodyPr>
            <a:lstStyle/>
            <a:p>
              <a:r>
                <a:rPr lang="zh-CN" altLang="en-US" sz="1600">
                  <a:solidFill>
                    <a:schemeClr val="tx1">
                      <a:lumMod val="65000"/>
                      <a:lumOff val="35000"/>
                    </a:schemeClr>
                  </a:solidFill>
                  <a:cs typeface="+mn-ea"/>
                  <a:sym typeface="+mn-lt"/>
                </a:rPr>
                <a:t>插入相关图片</a:t>
              </a:r>
            </a:p>
          </p:txBody>
        </p:sp>
      </p:grpSp>
      <p:grpSp>
        <p:nvGrpSpPr>
          <p:cNvPr id="12" name="组合 11">
            <a:extLst>
              <a:ext uri="{FF2B5EF4-FFF2-40B4-BE49-F238E27FC236}">
                <a16:creationId xmlns="" xmlns:a16="http://schemas.microsoft.com/office/drawing/2014/main" id="{FDC81910-E199-4EAB-8689-B0A3473CAED1}"/>
              </a:ext>
            </a:extLst>
          </p:cNvPr>
          <p:cNvGrpSpPr/>
          <p:nvPr/>
        </p:nvGrpSpPr>
        <p:grpSpPr>
          <a:xfrm>
            <a:off x="952072" y="5285336"/>
            <a:ext cx="10287856" cy="1003276"/>
            <a:chOff x="932121" y="5521641"/>
            <a:chExt cx="10287856" cy="1003276"/>
          </a:xfrm>
        </p:grpSpPr>
        <p:sp>
          <p:nvSpPr>
            <p:cNvPr id="130" name="矩形 129">
              <a:extLst>
                <a:ext uri="{FF2B5EF4-FFF2-40B4-BE49-F238E27FC236}">
                  <a16:creationId xmlns="" xmlns:a16="http://schemas.microsoft.com/office/drawing/2014/main" id="{D97C718C-F8D4-447C-925E-3E1B3CE07BAB}"/>
                </a:ext>
              </a:extLst>
            </p:cNvPr>
            <p:cNvSpPr/>
            <p:nvPr/>
          </p:nvSpPr>
          <p:spPr>
            <a:xfrm>
              <a:off x="4674063" y="5521641"/>
              <a:ext cx="279435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kern="0" dirty="0">
                  <a:gradFill>
                    <a:gsLst>
                      <a:gs pos="17000">
                        <a:srgbClr val="E5090D"/>
                      </a:gs>
                      <a:gs pos="72000">
                        <a:srgbClr val="C00000"/>
                      </a:gs>
                    </a:gsLst>
                    <a:lin ang="2700000" scaled="0"/>
                  </a:gradFill>
                  <a:effectLst>
                    <a:glow rad="127000">
                      <a:prstClr val="white"/>
                    </a:glow>
                  </a:effectLst>
                  <a:cs typeface="+mn-ea"/>
                  <a:sym typeface="+mn-lt"/>
                </a:rPr>
                <a:t>出席</a:t>
              </a:r>
              <a:r>
                <a:rPr lang="zh-CN" altLang="en-US" sz="2000" kern="0" dirty="0">
                  <a:gradFill>
                    <a:gsLst>
                      <a:gs pos="17000">
                        <a:srgbClr val="E5090D"/>
                      </a:gs>
                      <a:gs pos="72000">
                        <a:srgbClr val="C00000"/>
                      </a:gs>
                    </a:gsLst>
                    <a:lin ang="2700000" scaled="0"/>
                  </a:gradFill>
                  <a:effectLst>
                    <a:glow rad="127000">
                      <a:prstClr val="white"/>
                    </a:glow>
                  </a:effectLst>
                  <a:cs typeface="+mn-ea"/>
                  <a:sym typeface="+mn-lt"/>
                </a:rPr>
                <a:t>党的一大</a:t>
              </a:r>
              <a:r>
                <a:rPr lang="en-US" altLang="zh-CN" sz="2000" kern="0" dirty="0">
                  <a:gradFill>
                    <a:gsLst>
                      <a:gs pos="17000">
                        <a:srgbClr val="E5090D"/>
                      </a:gs>
                      <a:gs pos="72000">
                        <a:srgbClr val="C00000"/>
                      </a:gs>
                    </a:gsLst>
                    <a:lin ang="2700000" scaled="0"/>
                  </a:gradFill>
                  <a:effectLst>
                    <a:glow rad="127000">
                      <a:prstClr val="white"/>
                    </a:glow>
                  </a:effectLst>
                  <a:cs typeface="+mn-ea"/>
                  <a:sym typeface="+mn-lt"/>
                </a:rPr>
                <a:t>13</a:t>
              </a:r>
              <a:r>
                <a:rPr lang="zh-CN" altLang="zh-CN" sz="2000" kern="0" dirty="0">
                  <a:gradFill>
                    <a:gsLst>
                      <a:gs pos="17000">
                        <a:srgbClr val="E5090D"/>
                      </a:gs>
                      <a:gs pos="72000">
                        <a:srgbClr val="C00000"/>
                      </a:gs>
                    </a:gsLst>
                    <a:lin ang="2700000" scaled="0"/>
                  </a:gradFill>
                  <a:effectLst>
                    <a:glow rad="127000">
                      <a:prstClr val="white"/>
                    </a:glow>
                  </a:effectLst>
                  <a:cs typeface="+mn-ea"/>
                  <a:sym typeface="+mn-lt"/>
                </a:rPr>
                <a:t>位代表</a:t>
              </a:r>
              <a:endParaRPr lang="zh-CN" altLang="en-US" sz="2000" kern="0" dirty="0">
                <a:gradFill>
                  <a:gsLst>
                    <a:gs pos="17000">
                      <a:srgbClr val="E5090D"/>
                    </a:gs>
                    <a:gs pos="72000">
                      <a:srgbClr val="C00000"/>
                    </a:gs>
                  </a:gsLst>
                  <a:lin ang="2700000" scaled="0"/>
                </a:gradFill>
                <a:effectLst>
                  <a:glow rad="127000">
                    <a:prstClr val="white"/>
                  </a:glow>
                </a:effectLst>
                <a:cs typeface="+mn-ea"/>
                <a:sym typeface="+mn-lt"/>
              </a:endParaRPr>
            </a:p>
          </p:txBody>
        </p:sp>
        <p:sp>
          <p:nvSpPr>
            <p:cNvPr id="131" name="矩形 130">
              <a:extLst>
                <a:ext uri="{FF2B5EF4-FFF2-40B4-BE49-F238E27FC236}">
                  <a16:creationId xmlns="" xmlns:a16="http://schemas.microsoft.com/office/drawing/2014/main" id="{0A8BF663-C4BA-4880-9ECA-23448CFEE89D}"/>
                </a:ext>
              </a:extLst>
            </p:cNvPr>
            <p:cNvSpPr/>
            <p:nvPr>
              <p:custDataLst>
                <p:tags r:id="rId1"/>
              </p:custDataLst>
            </p:nvPr>
          </p:nvSpPr>
          <p:spPr>
            <a:xfrm>
              <a:off x="932121" y="5958993"/>
              <a:ext cx="10287856" cy="565924"/>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2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代表着全国</a:t>
              </a:r>
              <a:r>
                <a:rPr lang="en-US" altLang="zh-CN" sz="1600" dirty="0">
                  <a:solidFill>
                    <a:schemeClr val="tx1">
                      <a:lumMod val="65000"/>
                      <a:lumOff val="35000"/>
                    </a:schemeClr>
                  </a:solidFill>
                  <a:cs typeface="+mn-ea"/>
                  <a:sym typeface="+mn-lt"/>
                </a:rPr>
                <a:t>50</a:t>
              </a:r>
              <a:r>
                <a:rPr lang="zh-CN" altLang="en-US" sz="1600" dirty="0">
                  <a:solidFill>
                    <a:schemeClr val="tx1">
                      <a:lumMod val="65000"/>
                      <a:lumOff val="35000"/>
                    </a:schemeClr>
                  </a:solidFill>
                  <a:cs typeface="+mn-ea"/>
                  <a:sym typeface="+mn-lt"/>
                </a:rPr>
                <a:t>多名党员。大会通过了</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中国共产党党纲</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，选举出以陈独秀为中央局书记的党的领导机构，正式宣告中国共产党的成立。</a:t>
              </a:r>
              <a:endParaRPr lang="en-US" altLang="zh-CN" sz="1600" dirty="0">
                <a:solidFill>
                  <a:schemeClr val="tx1">
                    <a:lumMod val="65000"/>
                    <a:lumOff val="35000"/>
                  </a:schemeClr>
                </a:solidFill>
                <a:cs typeface="+mn-ea"/>
                <a:sym typeface="+mn-lt"/>
              </a:endParaRPr>
            </a:p>
          </p:txBody>
        </p:sp>
      </p:grpSp>
    </p:spTree>
    <p:extLst>
      <p:ext uri="{BB962C8B-B14F-4D97-AF65-F5344CB8AC3E}">
        <p14:creationId xmlns:p14="http://schemas.microsoft.com/office/powerpoint/2010/main" val="405225439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矩形: 圆角 136">
            <a:extLst>
              <a:ext uri="{FF2B5EF4-FFF2-40B4-BE49-F238E27FC236}">
                <a16:creationId xmlns="" xmlns:a16="http://schemas.microsoft.com/office/drawing/2014/main" id="{C7CB96E6-A3D4-4244-876E-D77FC27CC951}"/>
              </a:ext>
            </a:extLst>
          </p:cNvPr>
          <p:cNvSpPr/>
          <p:nvPr/>
        </p:nvSpPr>
        <p:spPr>
          <a:xfrm flipH="1">
            <a:off x="639206" y="4138774"/>
            <a:ext cx="3994438" cy="1746605"/>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8" name="矩形: 圆角 137">
            <a:extLst>
              <a:ext uri="{FF2B5EF4-FFF2-40B4-BE49-F238E27FC236}">
                <a16:creationId xmlns="" xmlns:a16="http://schemas.microsoft.com/office/drawing/2014/main" id="{47422EEC-DFFA-4046-9593-174EA104590C}"/>
              </a:ext>
            </a:extLst>
          </p:cNvPr>
          <p:cNvSpPr/>
          <p:nvPr/>
        </p:nvSpPr>
        <p:spPr>
          <a:xfrm flipH="1">
            <a:off x="4738595" y="2178122"/>
            <a:ext cx="3090313" cy="1746605"/>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9" name="矩形: 圆角 138">
            <a:extLst>
              <a:ext uri="{FF2B5EF4-FFF2-40B4-BE49-F238E27FC236}">
                <a16:creationId xmlns="" xmlns:a16="http://schemas.microsoft.com/office/drawing/2014/main" id="{E68C86C6-8467-4A2B-B802-512AFBA5F58D}"/>
              </a:ext>
            </a:extLst>
          </p:cNvPr>
          <p:cNvSpPr/>
          <p:nvPr/>
        </p:nvSpPr>
        <p:spPr>
          <a:xfrm flipH="1">
            <a:off x="4738595" y="4138774"/>
            <a:ext cx="3090313" cy="1746605"/>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40" name="矩形: 圆角 139">
            <a:extLst>
              <a:ext uri="{FF2B5EF4-FFF2-40B4-BE49-F238E27FC236}">
                <a16:creationId xmlns="" xmlns:a16="http://schemas.microsoft.com/office/drawing/2014/main" id="{6A08C9A1-053D-4FCA-A8A6-445F55F190F6}"/>
              </a:ext>
            </a:extLst>
          </p:cNvPr>
          <p:cNvSpPr/>
          <p:nvPr/>
        </p:nvSpPr>
        <p:spPr>
          <a:xfrm flipH="1">
            <a:off x="7954405" y="2178122"/>
            <a:ext cx="3780394" cy="1746605"/>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2" name="矩形: 圆角 11">
            <a:extLst>
              <a:ext uri="{FF2B5EF4-FFF2-40B4-BE49-F238E27FC236}">
                <a16:creationId xmlns="" xmlns:a16="http://schemas.microsoft.com/office/drawing/2014/main" id="{533109F6-A36A-467D-8FCE-1E26F30BEBF3}"/>
              </a:ext>
            </a:extLst>
          </p:cNvPr>
          <p:cNvSpPr/>
          <p:nvPr/>
        </p:nvSpPr>
        <p:spPr>
          <a:xfrm flipH="1">
            <a:off x="639206" y="2178122"/>
            <a:ext cx="3994438" cy="1746605"/>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6"/>
                </p:custDataLst>
              </p:nvPr>
            </p:nvPicPr>
            <p:blipFill>
              <a:blip r:embed="rId10"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7"/>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8"/>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第一部分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中国共产党的创立伟大意义</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32317"/>
            <a:ext cx="3496636" cy="1477328"/>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中国共产党的产生是中国社会政治经济发展的必然结果，是近代中国革命的一个转折点，是中国共产主义运动的伟大开端，她的成立具有伟大的历史意义。</a:t>
            </a:r>
          </a:p>
        </p:txBody>
      </p:sp>
      <p:sp>
        <p:nvSpPr>
          <p:cNvPr id="133" name="矩形 132">
            <a:extLst>
              <a:ext uri="{FF2B5EF4-FFF2-40B4-BE49-F238E27FC236}">
                <a16:creationId xmlns="" xmlns:a16="http://schemas.microsoft.com/office/drawing/2014/main" id="{33B98B24-BF01-4592-948F-E5B11C16082D}"/>
              </a:ext>
            </a:extLst>
          </p:cNvPr>
          <p:cNvSpPr/>
          <p:nvPr>
            <p:custDataLst>
              <p:tags r:id="rId2"/>
            </p:custDataLst>
          </p:nvPr>
        </p:nvSpPr>
        <p:spPr>
          <a:xfrm>
            <a:off x="900703" y="4477635"/>
            <a:ext cx="3496636" cy="1477328"/>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首先，中国革命从此有了一个新的领导力量和领导核心。中国革命不再由资产阶级领导，而是无产阶级及其政党来领导了。</a:t>
            </a:r>
          </a:p>
        </p:txBody>
      </p:sp>
      <p:sp>
        <p:nvSpPr>
          <p:cNvPr id="134" name="矩形 133">
            <a:extLst>
              <a:ext uri="{FF2B5EF4-FFF2-40B4-BE49-F238E27FC236}">
                <a16:creationId xmlns="" xmlns:a16="http://schemas.microsoft.com/office/drawing/2014/main" id="{DB78104D-8BD2-4586-B3F2-9B358DDC6CDF}"/>
              </a:ext>
            </a:extLst>
          </p:cNvPr>
          <p:cNvSpPr/>
          <p:nvPr>
            <p:custDataLst>
              <p:tags r:id="rId3"/>
            </p:custDataLst>
          </p:nvPr>
        </p:nvSpPr>
        <p:spPr>
          <a:xfrm>
            <a:off x="4866526" y="2332317"/>
            <a:ext cx="2808269" cy="1477328"/>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其次，有了新的指导思想和新的革命纲领。有了马克思主义这个锐利的思想武器，有了明确的奋斗目标。</a:t>
            </a:r>
          </a:p>
        </p:txBody>
      </p:sp>
      <p:sp>
        <p:nvSpPr>
          <p:cNvPr id="135" name="矩形 134">
            <a:extLst>
              <a:ext uri="{FF2B5EF4-FFF2-40B4-BE49-F238E27FC236}">
                <a16:creationId xmlns="" xmlns:a16="http://schemas.microsoft.com/office/drawing/2014/main" id="{EA0AD542-D996-402A-A708-D4B3F1B1F83E}"/>
              </a:ext>
            </a:extLst>
          </p:cNvPr>
          <p:cNvSpPr/>
          <p:nvPr>
            <p:custDataLst>
              <p:tags r:id="rId4"/>
            </p:custDataLst>
          </p:nvPr>
        </p:nvSpPr>
        <p:spPr>
          <a:xfrm>
            <a:off x="4866526" y="4477635"/>
            <a:ext cx="2808269" cy="1064522"/>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再次，有了发动群众的好方法。有了在中国共产党领导下的联合一切革命人民的战略和策略。</a:t>
            </a:r>
          </a:p>
        </p:txBody>
      </p:sp>
      <p:sp>
        <p:nvSpPr>
          <p:cNvPr id="136" name="矩形 135">
            <a:extLst>
              <a:ext uri="{FF2B5EF4-FFF2-40B4-BE49-F238E27FC236}">
                <a16:creationId xmlns="" xmlns:a16="http://schemas.microsoft.com/office/drawing/2014/main" id="{33F77240-8806-43DC-8D42-4E1F331E281A}"/>
              </a:ext>
            </a:extLst>
          </p:cNvPr>
          <p:cNvSpPr/>
          <p:nvPr>
            <p:custDataLst>
              <p:tags r:id="rId5"/>
            </p:custDataLst>
          </p:nvPr>
        </p:nvSpPr>
        <p:spPr>
          <a:xfrm>
            <a:off x="8061789" y="2332317"/>
            <a:ext cx="3599380" cy="1477328"/>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zh-CN" altLang="en-US" sz="1600" dirty="0">
                <a:solidFill>
                  <a:schemeClr val="tx1">
                    <a:lumMod val="65000"/>
                    <a:lumOff val="35000"/>
                  </a:schemeClr>
                </a:solidFill>
                <a:cs typeface="+mn-ea"/>
                <a:sym typeface="+mn-lt"/>
              </a:rPr>
              <a:t>最后，有了新的道路和前途。通过建立人民民主专政，走社会主义和共产主义的道路，中国革命从此进入了一个崭新的时期。</a:t>
            </a:r>
          </a:p>
        </p:txBody>
      </p:sp>
      <p:pic>
        <p:nvPicPr>
          <p:cNvPr id="17" name="图片 16">
            <a:extLst>
              <a:ext uri="{FF2B5EF4-FFF2-40B4-BE49-F238E27FC236}">
                <a16:creationId xmlns="" xmlns:a16="http://schemas.microsoft.com/office/drawing/2014/main" id="{C43776DA-BE6D-4D5C-A59C-04AF8AC6AD28}"/>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025181" y="4007635"/>
            <a:ext cx="2867309" cy="2229492"/>
          </a:xfrm>
          <a:prstGeom prst="rect">
            <a:avLst/>
          </a:prstGeom>
        </p:spPr>
      </p:pic>
      <p:sp>
        <p:nvSpPr>
          <p:cNvPr id="141" name="文本框 8">
            <a:extLst>
              <a:ext uri="{FF2B5EF4-FFF2-40B4-BE49-F238E27FC236}">
                <a16:creationId xmlns="" xmlns:a16="http://schemas.microsoft.com/office/drawing/2014/main" id="{22D23310-3566-45E1-888C-5F1B9A3F43AD}"/>
              </a:ext>
            </a:extLst>
          </p:cNvPr>
          <p:cNvSpPr txBox="1"/>
          <p:nvPr/>
        </p:nvSpPr>
        <p:spPr>
          <a:xfrm>
            <a:off x="10765123" y="4335596"/>
            <a:ext cx="738569" cy="1490566"/>
          </a:xfrm>
          <a:prstGeom prst="rect">
            <a:avLst/>
          </a:prstGeom>
          <a:noFill/>
        </p:spPr>
        <p:txBody>
          <a:bodyPr vert="eaVert" wrap="square" lIns="121873" tIns="60936" rIns="121873" bIns="60936">
            <a:spAutoFit/>
          </a:bodyPr>
          <a:lstStyle/>
          <a:p>
            <a:pPr lvl="0" algn="ctr">
              <a:defRPr/>
            </a:pPr>
            <a:r>
              <a:rPr lang="zh-CN" altLang="en-US" sz="3200" kern="0" dirty="0">
                <a:gradFill>
                  <a:gsLst>
                    <a:gs pos="17000">
                      <a:srgbClr val="E5090D"/>
                    </a:gs>
                    <a:gs pos="72000">
                      <a:srgbClr val="C00000"/>
                    </a:gs>
                  </a:gsLst>
                  <a:lin ang="2700000" scaled="0"/>
                </a:gradFill>
                <a:effectLst/>
                <a:cs typeface="+mn-ea"/>
                <a:sym typeface="+mn-lt"/>
              </a:rPr>
              <a:t>意义</a:t>
            </a:r>
          </a:p>
        </p:txBody>
      </p:sp>
    </p:spTree>
    <p:extLst>
      <p:ext uri="{BB962C8B-B14F-4D97-AF65-F5344CB8AC3E}">
        <p14:creationId xmlns:p14="http://schemas.microsoft.com/office/powerpoint/2010/main" val="287837488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p:cTn id="26" dur="500" fill="hold"/>
                                        <p:tgtEl>
                                          <p:spTgt spid="137"/>
                                        </p:tgtEl>
                                        <p:attrNameLst>
                                          <p:attrName>ppt_w</p:attrName>
                                        </p:attrNameLst>
                                      </p:cBhvr>
                                      <p:tavLst>
                                        <p:tav tm="0">
                                          <p:val>
                                            <p:fltVal val="0"/>
                                          </p:val>
                                        </p:tav>
                                        <p:tav tm="100000">
                                          <p:val>
                                            <p:strVal val="#ppt_w"/>
                                          </p:val>
                                        </p:tav>
                                      </p:tavLst>
                                    </p:anim>
                                    <p:anim calcmode="lin" valueType="num">
                                      <p:cBhvr>
                                        <p:cTn id="27" dur="500" fill="hold"/>
                                        <p:tgtEl>
                                          <p:spTgt spid="137"/>
                                        </p:tgtEl>
                                        <p:attrNameLst>
                                          <p:attrName>ppt_h</p:attrName>
                                        </p:attrNameLst>
                                      </p:cBhvr>
                                      <p:tavLst>
                                        <p:tav tm="0">
                                          <p:val>
                                            <p:fltVal val="0"/>
                                          </p:val>
                                        </p:tav>
                                        <p:tav tm="100000">
                                          <p:val>
                                            <p:strVal val="#ppt_h"/>
                                          </p:val>
                                        </p:tav>
                                      </p:tavLst>
                                    </p:anim>
                                    <p:animEffect transition="in" filter="fade">
                                      <p:cBhvr>
                                        <p:cTn id="28" dur="500"/>
                                        <p:tgtEl>
                                          <p:spTgt spid="13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p:cTn id="31" dur="500" fill="hold"/>
                                        <p:tgtEl>
                                          <p:spTgt spid="138"/>
                                        </p:tgtEl>
                                        <p:attrNameLst>
                                          <p:attrName>ppt_w</p:attrName>
                                        </p:attrNameLst>
                                      </p:cBhvr>
                                      <p:tavLst>
                                        <p:tav tm="0">
                                          <p:val>
                                            <p:fltVal val="0"/>
                                          </p:val>
                                        </p:tav>
                                        <p:tav tm="100000">
                                          <p:val>
                                            <p:strVal val="#ppt_w"/>
                                          </p:val>
                                        </p:tav>
                                      </p:tavLst>
                                    </p:anim>
                                    <p:anim calcmode="lin" valueType="num">
                                      <p:cBhvr>
                                        <p:cTn id="32" dur="500" fill="hold"/>
                                        <p:tgtEl>
                                          <p:spTgt spid="138"/>
                                        </p:tgtEl>
                                        <p:attrNameLst>
                                          <p:attrName>ppt_h</p:attrName>
                                        </p:attrNameLst>
                                      </p:cBhvr>
                                      <p:tavLst>
                                        <p:tav tm="0">
                                          <p:val>
                                            <p:fltVal val="0"/>
                                          </p:val>
                                        </p:tav>
                                        <p:tav tm="100000">
                                          <p:val>
                                            <p:strVal val="#ppt_h"/>
                                          </p:val>
                                        </p:tav>
                                      </p:tavLst>
                                    </p:anim>
                                    <p:animEffect transition="in" filter="fade">
                                      <p:cBhvr>
                                        <p:cTn id="33" dur="500"/>
                                        <p:tgtEl>
                                          <p:spTgt spid="13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p:cTn id="36" dur="500" fill="hold"/>
                                        <p:tgtEl>
                                          <p:spTgt spid="139"/>
                                        </p:tgtEl>
                                        <p:attrNameLst>
                                          <p:attrName>ppt_w</p:attrName>
                                        </p:attrNameLst>
                                      </p:cBhvr>
                                      <p:tavLst>
                                        <p:tav tm="0">
                                          <p:val>
                                            <p:fltVal val="0"/>
                                          </p:val>
                                        </p:tav>
                                        <p:tav tm="100000">
                                          <p:val>
                                            <p:strVal val="#ppt_w"/>
                                          </p:val>
                                        </p:tav>
                                      </p:tavLst>
                                    </p:anim>
                                    <p:anim calcmode="lin" valueType="num">
                                      <p:cBhvr>
                                        <p:cTn id="37" dur="500" fill="hold"/>
                                        <p:tgtEl>
                                          <p:spTgt spid="139"/>
                                        </p:tgtEl>
                                        <p:attrNameLst>
                                          <p:attrName>ppt_h</p:attrName>
                                        </p:attrNameLst>
                                      </p:cBhvr>
                                      <p:tavLst>
                                        <p:tav tm="0">
                                          <p:val>
                                            <p:fltVal val="0"/>
                                          </p:val>
                                        </p:tav>
                                        <p:tav tm="100000">
                                          <p:val>
                                            <p:strVal val="#ppt_h"/>
                                          </p:val>
                                        </p:tav>
                                      </p:tavLst>
                                    </p:anim>
                                    <p:animEffect transition="in" filter="fade">
                                      <p:cBhvr>
                                        <p:cTn id="38" dur="500"/>
                                        <p:tgtEl>
                                          <p:spTgt spid="13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0"/>
                                        </p:tgtEl>
                                        <p:attrNameLst>
                                          <p:attrName>style.visibility</p:attrName>
                                        </p:attrNameLst>
                                      </p:cBhvr>
                                      <p:to>
                                        <p:strVal val="visible"/>
                                      </p:to>
                                    </p:set>
                                    <p:anim calcmode="lin" valueType="num">
                                      <p:cBhvr>
                                        <p:cTn id="41" dur="500" fill="hold"/>
                                        <p:tgtEl>
                                          <p:spTgt spid="140"/>
                                        </p:tgtEl>
                                        <p:attrNameLst>
                                          <p:attrName>ppt_w</p:attrName>
                                        </p:attrNameLst>
                                      </p:cBhvr>
                                      <p:tavLst>
                                        <p:tav tm="0">
                                          <p:val>
                                            <p:fltVal val="0"/>
                                          </p:val>
                                        </p:tav>
                                        <p:tav tm="100000">
                                          <p:val>
                                            <p:strVal val="#ppt_w"/>
                                          </p:val>
                                        </p:tav>
                                      </p:tavLst>
                                    </p:anim>
                                    <p:anim calcmode="lin" valueType="num">
                                      <p:cBhvr>
                                        <p:cTn id="42" dur="500" fill="hold"/>
                                        <p:tgtEl>
                                          <p:spTgt spid="140"/>
                                        </p:tgtEl>
                                        <p:attrNameLst>
                                          <p:attrName>ppt_h</p:attrName>
                                        </p:attrNameLst>
                                      </p:cBhvr>
                                      <p:tavLst>
                                        <p:tav tm="0">
                                          <p:val>
                                            <p:fltVal val="0"/>
                                          </p:val>
                                        </p:tav>
                                        <p:tav tm="100000">
                                          <p:val>
                                            <p:strVal val="#ppt_h"/>
                                          </p:val>
                                        </p:tav>
                                      </p:tavLst>
                                    </p:anim>
                                    <p:animEffect transition="in" filter="fade">
                                      <p:cBhvr>
                                        <p:cTn id="43" dur="500"/>
                                        <p:tgtEl>
                                          <p:spTgt spid="140"/>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53" presetClass="entr" presetSubtype="16"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41"/>
                                        </p:tgtEl>
                                        <p:attrNameLst>
                                          <p:attrName>style.visibility</p:attrName>
                                        </p:attrNameLst>
                                      </p:cBhvr>
                                      <p:to>
                                        <p:strVal val="visible"/>
                                      </p:to>
                                    </p:set>
                                    <p:anim calcmode="lin" valueType="num">
                                      <p:cBhvr>
                                        <p:cTn id="56" dur="500" fill="hold"/>
                                        <p:tgtEl>
                                          <p:spTgt spid="141"/>
                                        </p:tgtEl>
                                        <p:attrNameLst>
                                          <p:attrName>ppt_w</p:attrName>
                                        </p:attrNameLst>
                                      </p:cBhvr>
                                      <p:tavLst>
                                        <p:tav tm="0">
                                          <p:val>
                                            <p:fltVal val="0"/>
                                          </p:val>
                                        </p:tav>
                                        <p:tav tm="100000">
                                          <p:val>
                                            <p:strVal val="#ppt_w"/>
                                          </p:val>
                                        </p:tav>
                                      </p:tavLst>
                                    </p:anim>
                                    <p:anim calcmode="lin" valueType="num">
                                      <p:cBhvr>
                                        <p:cTn id="57" dur="500" fill="hold"/>
                                        <p:tgtEl>
                                          <p:spTgt spid="141"/>
                                        </p:tgtEl>
                                        <p:attrNameLst>
                                          <p:attrName>ppt_h</p:attrName>
                                        </p:attrNameLst>
                                      </p:cBhvr>
                                      <p:tavLst>
                                        <p:tav tm="0">
                                          <p:val>
                                            <p:fltVal val="0"/>
                                          </p:val>
                                        </p:tav>
                                        <p:tav tm="100000">
                                          <p:val>
                                            <p:strVal val="#ppt_h"/>
                                          </p:val>
                                        </p:tav>
                                      </p:tavLst>
                                    </p:anim>
                                    <p:animEffect transition="in" filter="fade">
                                      <p:cBhvr>
                                        <p:cTn id="58" dur="500"/>
                                        <p:tgtEl>
                                          <p:spTgt spid="141"/>
                                        </p:tgtEl>
                                      </p:cBhvr>
                                    </p:animEffect>
                                  </p:childTnLst>
                                </p:cTn>
                              </p:par>
                            </p:childTnLst>
                          </p:cTn>
                        </p:par>
                        <p:par>
                          <p:cTn id="59" fill="hold">
                            <p:stCondLst>
                              <p:cond delay="500"/>
                            </p:stCondLst>
                            <p:childTnLst>
                              <p:par>
                                <p:cTn id="60" presetID="42" presetClass="entr" presetSubtype="0" fill="hold" grpId="0" nodeType="afterEffect">
                                  <p:stCondLst>
                                    <p:cond delay="0"/>
                                  </p:stCondLst>
                                  <p:childTnLst>
                                    <p:set>
                                      <p:cBhvr>
                                        <p:cTn id="61" dur="1" fill="hold">
                                          <p:stCondLst>
                                            <p:cond delay="0"/>
                                          </p:stCondLst>
                                        </p:cTn>
                                        <p:tgtEl>
                                          <p:spTgt spid="132"/>
                                        </p:tgtEl>
                                        <p:attrNameLst>
                                          <p:attrName>style.visibility</p:attrName>
                                        </p:attrNameLst>
                                      </p:cBhvr>
                                      <p:to>
                                        <p:strVal val="visible"/>
                                      </p:to>
                                    </p:set>
                                    <p:animEffect transition="in" filter="fade">
                                      <p:cBhvr>
                                        <p:cTn id="62" dur="1000"/>
                                        <p:tgtEl>
                                          <p:spTgt spid="132"/>
                                        </p:tgtEl>
                                      </p:cBhvr>
                                    </p:animEffect>
                                    <p:anim calcmode="lin" valueType="num">
                                      <p:cBhvr>
                                        <p:cTn id="63" dur="1000" fill="hold"/>
                                        <p:tgtEl>
                                          <p:spTgt spid="132"/>
                                        </p:tgtEl>
                                        <p:attrNameLst>
                                          <p:attrName>ppt_x</p:attrName>
                                        </p:attrNameLst>
                                      </p:cBhvr>
                                      <p:tavLst>
                                        <p:tav tm="0">
                                          <p:val>
                                            <p:strVal val="#ppt_x"/>
                                          </p:val>
                                        </p:tav>
                                        <p:tav tm="100000">
                                          <p:val>
                                            <p:strVal val="#ppt_x"/>
                                          </p:val>
                                        </p:tav>
                                      </p:tavLst>
                                    </p:anim>
                                    <p:anim calcmode="lin" valueType="num">
                                      <p:cBhvr>
                                        <p:cTn id="64" dur="1000" fill="hold"/>
                                        <p:tgtEl>
                                          <p:spTgt spid="132"/>
                                        </p:tgtEl>
                                        <p:attrNameLst>
                                          <p:attrName>ppt_y</p:attrName>
                                        </p:attrNameLst>
                                      </p:cBhvr>
                                      <p:tavLst>
                                        <p:tav tm="0">
                                          <p:val>
                                            <p:strVal val="#ppt_y+.1"/>
                                          </p:val>
                                        </p:tav>
                                        <p:tav tm="100000">
                                          <p:val>
                                            <p:strVal val="#ppt_y"/>
                                          </p:val>
                                        </p:tav>
                                      </p:tavLst>
                                    </p:anim>
                                  </p:childTnLst>
                                </p:cTn>
                              </p:par>
                            </p:childTnLst>
                          </p:cTn>
                        </p:par>
                        <p:par>
                          <p:cTn id="65" fill="hold">
                            <p:stCondLst>
                              <p:cond delay="1500"/>
                            </p:stCondLst>
                            <p:childTnLst>
                              <p:par>
                                <p:cTn id="66" presetID="42" presetClass="entr" presetSubtype="0" fill="hold" grpId="0" nodeType="afterEffect">
                                  <p:stCondLst>
                                    <p:cond delay="0"/>
                                  </p:stCondLst>
                                  <p:childTnLst>
                                    <p:set>
                                      <p:cBhvr>
                                        <p:cTn id="67" dur="1" fill="hold">
                                          <p:stCondLst>
                                            <p:cond delay="0"/>
                                          </p:stCondLst>
                                        </p:cTn>
                                        <p:tgtEl>
                                          <p:spTgt spid="133"/>
                                        </p:tgtEl>
                                        <p:attrNameLst>
                                          <p:attrName>style.visibility</p:attrName>
                                        </p:attrNameLst>
                                      </p:cBhvr>
                                      <p:to>
                                        <p:strVal val="visible"/>
                                      </p:to>
                                    </p:set>
                                    <p:animEffect transition="in" filter="fade">
                                      <p:cBhvr>
                                        <p:cTn id="68" dur="1000"/>
                                        <p:tgtEl>
                                          <p:spTgt spid="133"/>
                                        </p:tgtEl>
                                      </p:cBhvr>
                                    </p:animEffect>
                                    <p:anim calcmode="lin" valueType="num">
                                      <p:cBhvr>
                                        <p:cTn id="69" dur="1000" fill="hold"/>
                                        <p:tgtEl>
                                          <p:spTgt spid="133"/>
                                        </p:tgtEl>
                                        <p:attrNameLst>
                                          <p:attrName>ppt_x</p:attrName>
                                        </p:attrNameLst>
                                      </p:cBhvr>
                                      <p:tavLst>
                                        <p:tav tm="0">
                                          <p:val>
                                            <p:strVal val="#ppt_x"/>
                                          </p:val>
                                        </p:tav>
                                        <p:tav tm="100000">
                                          <p:val>
                                            <p:strVal val="#ppt_x"/>
                                          </p:val>
                                        </p:tav>
                                      </p:tavLst>
                                    </p:anim>
                                    <p:anim calcmode="lin" valueType="num">
                                      <p:cBhvr>
                                        <p:cTn id="70" dur="1000" fill="hold"/>
                                        <p:tgtEl>
                                          <p:spTgt spid="133"/>
                                        </p:tgtEl>
                                        <p:attrNameLst>
                                          <p:attrName>ppt_y</p:attrName>
                                        </p:attrNameLst>
                                      </p:cBhvr>
                                      <p:tavLst>
                                        <p:tav tm="0">
                                          <p:val>
                                            <p:strVal val="#ppt_y+.1"/>
                                          </p:val>
                                        </p:tav>
                                        <p:tav tm="100000">
                                          <p:val>
                                            <p:strVal val="#ppt_y"/>
                                          </p:val>
                                        </p:tav>
                                      </p:tavLst>
                                    </p:anim>
                                  </p:childTnLst>
                                </p:cTn>
                              </p:par>
                            </p:childTnLst>
                          </p:cTn>
                        </p:par>
                        <p:par>
                          <p:cTn id="71" fill="hold">
                            <p:stCondLst>
                              <p:cond delay="2500"/>
                            </p:stCondLst>
                            <p:childTnLst>
                              <p:par>
                                <p:cTn id="72" presetID="42" presetClass="entr" presetSubtype="0" fill="hold" grpId="0" nodeType="afterEffect">
                                  <p:stCondLst>
                                    <p:cond delay="0"/>
                                  </p:stCondLst>
                                  <p:childTnLst>
                                    <p:set>
                                      <p:cBhvr>
                                        <p:cTn id="73" dur="1" fill="hold">
                                          <p:stCondLst>
                                            <p:cond delay="0"/>
                                          </p:stCondLst>
                                        </p:cTn>
                                        <p:tgtEl>
                                          <p:spTgt spid="134"/>
                                        </p:tgtEl>
                                        <p:attrNameLst>
                                          <p:attrName>style.visibility</p:attrName>
                                        </p:attrNameLst>
                                      </p:cBhvr>
                                      <p:to>
                                        <p:strVal val="visible"/>
                                      </p:to>
                                    </p:set>
                                    <p:animEffect transition="in" filter="fade">
                                      <p:cBhvr>
                                        <p:cTn id="74" dur="1000"/>
                                        <p:tgtEl>
                                          <p:spTgt spid="134"/>
                                        </p:tgtEl>
                                      </p:cBhvr>
                                    </p:animEffect>
                                    <p:anim calcmode="lin" valueType="num">
                                      <p:cBhvr>
                                        <p:cTn id="75" dur="1000" fill="hold"/>
                                        <p:tgtEl>
                                          <p:spTgt spid="134"/>
                                        </p:tgtEl>
                                        <p:attrNameLst>
                                          <p:attrName>ppt_x</p:attrName>
                                        </p:attrNameLst>
                                      </p:cBhvr>
                                      <p:tavLst>
                                        <p:tav tm="0">
                                          <p:val>
                                            <p:strVal val="#ppt_x"/>
                                          </p:val>
                                        </p:tav>
                                        <p:tav tm="100000">
                                          <p:val>
                                            <p:strVal val="#ppt_x"/>
                                          </p:val>
                                        </p:tav>
                                      </p:tavLst>
                                    </p:anim>
                                    <p:anim calcmode="lin" valueType="num">
                                      <p:cBhvr>
                                        <p:cTn id="76" dur="1000" fill="hold"/>
                                        <p:tgtEl>
                                          <p:spTgt spid="134"/>
                                        </p:tgtEl>
                                        <p:attrNameLst>
                                          <p:attrName>ppt_y</p:attrName>
                                        </p:attrNameLst>
                                      </p:cBhvr>
                                      <p:tavLst>
                                        <p:tav tm="0">
                                          <p:val>
                                            <p:strVal val="#ppt_y+.1"/>
                                          </p:val>
                                        </p:tav>
                                        <p:tav tm="100000">
                                          <p:val>
                                            <p:strVal val="#ppt_y"/>
                                          </p:val>
                                        </p:tav>
                                      </p:tavLst>
                                    </p:anim>
                                  </p:childTnLst>
                                </p:cTn>
                              </p:par>
                            </p:childTnLst>
                          </p:cTn>
                        </p:par>
                        <p:par>
                          <p:cTn id="77" fill="hold">
                            <p:stCondLst>
                              <p:cond delay="3500"/>
                            </p:stCondLst>
                            <p:childTnLst>
                              <p:par>
                                <p:cTn id="78" presetID="42" presetClass="entr" presetSubtype="0" fill="hold" grpId="0" nodeType="afterEffect">
                                  <p:stCondLst>
                                    <p:cond delay="0"/>
                                  </p:stCondLst>
                                  <p:childTnLst>
                                    <p:set>
                                      <p:cBhvr>
                                        <p:cTn id="79" dur="1" fill="hold">
                                          <p:stCondLst>
                                            <p:cond delay="0"/>
                                          </p:stCondLst>
                                        </p:cTn>
                                        <p:tgtEl>
                                          <p:spTgt spid="135"/>
                                        </p:tgtEl>
                                        <p:attrNameLst>
                                          <p:attrName>style.visibility</p:attrName>
                                        </p:attrNameLst>
                                      </p:cBhvr>
                                      <p:to>
                                        <p:strVal val="visible"/>
                                      </p:to>
                                    </p:set>
                                    <p:animEffect transition="in" filter="fade">
                                      <p:cBhvr>
                                        <p:cTn id="80" dur="1000"/>
                                        <p:tgtEl>
                                          <p:spTgt spid="135"/>
                                        </p:tgtEl>
                                      </p:cBhvr>
                                    </p:animEffect>
                                    <p:anim calcmode="lin" valueType="num">
                                      <p:cBhvr>
                                        <p:cTn id="81" dur="1000" fill="hold"/>
                                        <p:tgtEl>
                                          <p:spTgt spid="135"/>
                                        </p:tgtEl>
                                        <p:attrNameLst>
                                          <p:attrName>ppt_x</p:attrName>
                                        </p:attrNameLst>
                                      </p:cBhvr>
                                      <p:tavLst>
                                        <p:tav tm="0">
                                          <p:val>
                                            <p:strVal val="#ppt_x"/>
                                          </p:val>
                                        </p:tav>
                                        <p:tav tm="100000">
                                          <p:val>
                                            <p:strVal val="#ppt_x"/>
                                          </p:val>
                                        </p:tav>
                                      </p:tavLst>
                                    </p:anim>
                                    <p:anim calcmode="lin" valueType="num">
                                      <p:cBhvr>
                                        <p:cTn id="82" dur="1000" fill="hold"/>
                                        <p:tgtEl>
                                          <p:spTgt spid="135"/>
                                        </p:tgtEl>
                                        <p:attrNameLst>
                                          <p:attrName>ppt_y</p:attrName>
                                        </p:attrNameLst>
                                      </p:cBhvr>
                                      <p:tavLst>
                                        <p:tav tm="0">
                                          <p:val>
                                            <p:strVal val="#ppt_y+.1"/>
                                          </p:val>
                                        </p:tav>
                                        <p:tav tm="100000">
                                          <p:val>
                                            <p:strVal val="#ppt_y"/>
                                          </p:val>
                                        </p:tav>
                                      </p:tavLst>
                                    </p:anim>
                                  </p:childTnLst>
                                </p:cTn>
                              </p:par>
                            </p:childTnLst>
                          </p:cTn>
                        </p:par>
                        <p:par>
                          <p:cTn id="83" fill="hold">
                            <p:stCondLst>
                              <p:cond delay="4500"/>
                            </p:stCondLst>
                            <p:childTnLst>
                              <p:par>
                                <p:cTn id="84" presetID="42" presetClass="entr" presetSubtype="0" fill="hold" grpId="0" nodeType="afterEffect">
                                  <p:stCondLst>
                                    <p:cond delay="0"/>
                                  </p:stCondLst>
                                  <p:childTnLst>
                                    <p:set>
                                      <p:cBhvr>
                                        <p:cTn id="85" dur="1" fill="hold">
                                          <p:stCondLst>
                                            <p:cond delay="0"/>
                                          </p:stCondLst>
                                        </p:cTn>
                                        <p:tgtEl>
                                          <p:spTgt spid="136"/>
                                        </p:tgtEl>
                                        <p:attrNameLst>
                                          <p:attrName>style.visibility</p:attrName>
                                        </p:attrNameLst>
                                      </p:cBhvr>
                                      <p:to>
                                        <p:strVal val="visible"/>
                                      </p:to>
                                    </p:set>
                                    <p:animEffect transition="in" filter="fade">
                                      <p:cBhvr>
                                        <p:cTn id="86" dur="1000"/>
                                        <p:tgtEl>
                                          <p:spTgt spid="136"/>
                                        </p:tgtEl>
                                      </p:cBhvr>
                                    </p:animEffect>
                                    <p:anim calcmode="lin" valueType="num">
                                      <p:cBhvr>
                                        <p:cTn id="87" dur="1000" fill="hold"/>
                                        <p:tgtEl>
                                          <p:spTgt spid="136"/>
                                        </p:tgtEl>
                                        <p:attrNameLst>
                                          <p:attrName>ppt_x</p:attrName>
                                        </p:attrNameLst>
                                      </p:cBhvr>
                                      <p:tavLst>
                                        <p:tav tm="0">
                                          <p:val>
                                            <p:strVal val="#ppt_x"/>
                                          </p:val>
                                        </p:tav>
                                        <p:tav tm="100000">
                                          <p:val>
                                            <p:strVal val="#ppt_x"/>
                                          </p:val>
                                        </p:tav>
                                      </p:tavLst>
                                    </p:anim>
                                    <p:anim calcmode="lin" valueType="num">
                                      <p:cBhvr>
                                        <p:cTn id="88"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P spid="140" grpId="0" animBg="1"/>
      <p:bldP spid="12" grpId="0" animBg="1"/>
      <p:bldP spid="35" grpId="0"/>
      <p:bldP spid="132" grpId="0"/>
      <p:bldP spid="133" grpId="0"/>
      <p:bldP spid="134" grpId="0"/>
      <p:bldP spid="135" grpId="0"/>
      <p:bldP spid="136" grpId="0"/>
      <p:bldP spid="1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 xmlns:a16="http://schemas.microsoft.com/office/drawing/2014/main" id="{BC45BF02-6FF8-4F13-B972-B138931C64D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3" name="矩形 12">
            <a:extLst>
              <a:ext uri="{FF2B5EF4-FFF2-40B4-BE49-F238E27FC236}">
                <a16:creationId xmlns="" xmlns:a16="http://schemas.microsoft.com/office/drawing/2014/main" id="{FD0F225D-E29D-439E-AA03-252647B862AB}"/>
              </a:ext>
            </a:extLst>
          </p:cNvPr>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周年专题党课</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8797780" y="1069346"/>
            <a:ext cx="2931059" cy="144774"/>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1"/>
              </p:custDataLst>
            </p:nvPr>
          </p:nvPicPr>
          <p:blipFill>
            <a:blip r:embed="rId6"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2"/>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3"/>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 xmlns:a16="http://schemas.microsoft.com/office/drawing/2014/main" id="{CFD8CD61-E647-485E-A18A-C296012E6E7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59200" y="5838825"/>
            <a:ext cx="762000" cy="802968"/>
          </a:xfrm>
          <a:prstGeom prst="rect">
            <a:avLst/>
          </a:prstGeom>
        </p:spPr>
      </p:pic>
      <p:sp>
        <p:nvSpPr>
          <p:cNvPr id="46" name="文本框 8">
            <a:extLst>
              <a:ext uri="{FF2B5EF4-FFF2-40B4-BE49-F238E27FC236}">
                <a16:creationId xmlns="" xmlns:a16="http://schemas.microsoft.com/office/drawing/2014/main" id="{6D482EAA-1A1C-400E-AA97-94CC484909E2}"/>
              </a:ext>
            </a:extLst>
          </p:cNvPr>
          <p:cNvSpPr txBox="1"/>
          <p:nvPr/>
        </p:nvSpPr>
        <p:spPr>
          <a:xfrm>
            <a:off x="520101" y="764786"/>
            <a:ext cx="965799" cy="307728"/>
          </a:xfrm>
          <a:prstGeom prst="rect">
            <a:avLst/>
          </a:prstGeom>
          <a:noFill/>
        </p:spPr>
        <p:txBody>
          <a:bodyPr wrap="square" lIns="121873" tIns="60936" rIns="121873" bIns="60936">
            <a:spAutoFit/>
          </a:bodyPr>
          <a:lstStyle/>
          <a:p>
            <a:pPr lvl="0" algn="dist">
              <a:defRPr/>
            </a:pPr>
            <a:r>
              <a:rPr lang="en-US" altLang="zh-CN" sz="1200" kern="0" dirty="0">
                <a:gradFill>
                  <a:gsLst>
                    <a:gs pos="17000">
                      <a:srgbClr val="E5090D"/>
                    </a:gs>
                    <a:gs pos="72000">
                      <a:srgbClr val="C00000"/>
                    </a:gs>
                  </a:gsLst>
                  <a:lin ang="2700000" scaled="0"/>
                </a:gradFill>
                <a:effectLst>
                  <a:glow rad="127000">
                    <a:prstClr val="white"/>
                  </a:glow>
                </a:effectLst>
                <a:cs typeface="+mn-ea"/>
                <a:sym typeface="+mn-lt"/>
              </a:rPr>
              <a:t>PART</a:t>
            </a:r>
          </a:p>
        </p:txBody>
      </p:sp>
      <p:pic>
        <p:nvPicPr>
          <p:cNvPr id="27" name="图片 26">
            <a:extLst>
              <a:ext uri="{FF2B5EF4-FFF2-40B4-BE49-F238E27FC236}">
                <a16:creationId xmlns="" xmlns:a16="http://schemas.microsoft.com/office/drawing/2014/main" id="{862F8E93-39D6-47BE-9A70-8958868A2D44}"/>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0" y="3174736"/>
            <a:ext cx="12192000" cy="3683264"/>
          </a:xfrm>
          <a:custGeom>
            <a:avLst/>
            <a:gdLst>
              <a:gd name="connsiteX0" fmla="*/ 0 w 12192000"/>
              <a:gd name="connsiteY0" fmla="*/ 0 h 3683264"/>
              <a:gd name="connsiteX1" fmla="*/ 12192000 w 12192000"/>
              <a:gd name="connsiteY1" fmla="*/ 0 h 3683264"/>
              <a:gd name="connsiteX2" fmla="*/ 12192000 w 12192000"/>
              <a:gd name="connsiteY2" fmla="*/ 3683264 h 3683264"/>
              <a:gd name="connsiteX3" fmla="*/ 0 w 12192000"/>
              <a:gd name="connsiteY3" fmla="*/ 3683264 h 3683264"/>
            </a:gdLst>
            <a:ahLst/>
            <a:cxnLst>
              <a:cxn ang="0">
                <a:pos x="connsiteX0" y="connsiteY0"/>
              </a:cxn>
              <a:cxn ang="0">
                <a:pos x="connsiteX1" y="connsiteY1"/>
              </a:cxn>
              <a:cxn ang="0">
                <a:pos x="connsiteX2" y="connsiteY2"/>
              </a:cxn>
              <a:cxn ang="0">
                <a:pos x="connsiteX3" y="connsiteY3"/>
              </a:cxn>
            </a:cxnLst>
            <a:rect l="l" t="t" r="r" b="b"/>
            <a:pathLst>
              <a:path w="12192000" h="3683264">
                <a:moveTo>
                  <a:pt x="0" y="0"/>
                </a:moveTo>
                <a:lnTo>
                  <a:pt x="12192000" y="0"/>
                </a:lnTo>
                <a:lnTo>
                  <a:pt x="12192000" y="3683264"/>
                </a:lnTo>
                <a:lnTo>
                  <a:pt x="0" y="3683264"/>
                </a:lnTo>
                <a:close/>
              </a:path>
            </a:pathLst>
          </a:custGeom>
        </p:spPr>
      </p:pic>
      <p:cxnSp>
        <p:nvCxnSpPr>
          <p:cNvPr id="18" name="直接连接符 17">
            <a:extLst>
              <a:ext uri="{FF2B5EF4-FFF2-40B4-BE49-F238E27FC236}">
                <a16:creationId xmlns="" xmlns:a16="http://schemas.microsoft.com/office/drawing/2014/main" id="{2EC18670-8834-4E6A-B18A-02ECC41684B7}"/>
              </a:ext>
            </a:extLst>
          </p:cNvPr>
          <p:cNvCxnSpPr/>
          <p:nvPr/>
        </p:nvCxnSpPr>
        <p:spPr>
          <a:xfrm>
            <a:off x="4656685" y="1892300"/>
            <a:ext cx="0" cy="24638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文本框 8">
            <a:extLst>
              <a:ext uri="{FF2B5EF4-FFF2-40B4-BE49-F238E27FC236}">
                <a16:creationId xmlns="" xmlns:a16="http://schemas.microsoft.com/office/drawing/2014/main" id="{B32A1C61-CA5D-465A-859B-1A96FBE33968}"/>
              </a:ext>
            </a:extLst>
          </p:cNvPr>
          <p:cNvSpPr txBox="1"/>
          <p:nvPr/>
        </p:nvSpPr>
        <p:spPr>
          <a:xfrm>
            <a:off x="4795785" y="2634529"/>
            <a:ext cx="6189705" cy="1354168"/>
          </a:xfrm>
          <a:prstGeom prst="rect">
            <a:avLst/>
          </a:prstGeom>
          <a:noFill/>
        </p:spPr>
        <p:txBody>
          <a:bodyPr wrap="square" lIns="121873" tIns="60936" rIns="121873" bIns="60936">
            <a:spAutoFit/>
          </a:bodyPr>
          <a:lstStyle/>
          <a:p>
            <a:pPr lvl="0" algn="just">
              <a:defRPr/>
            </a:pPr>
            <a:r>
              <a:rPr lang="zh-CN" altLang="en-US" sz="4000" kern="0" dirty="0">
                <a:gradFill>
                  <a:gsLst>
                    <a:gs pos="17000">
                      <a:srgbClr val="E5090D"/>
                    </a:gs>
                    <a:gs pos="72000">
                      <a:srgbClr val="C00000"/>
                    </a:gs>
                  </a:gsLst>
                  <a:lin ang="2700000" scaled="0"/>
                </a:gradFill>
                <a:effectLst>
                  <a:glow rad="127000">
                    <a:prstClr val="white"/>
                  </a:glow>
                </a:effectLst>
                <a:cs typeface="+mn-ea"/>
                <a:sym typeface="+mn-lt"/>
              </a:rPr>
              <a:t>中国共产党领导革命、夺取政权的浴血奋战史</a:t>
            </a:r>
          </a:p>
        </p:txBody>
      </p:sp>
      <p:sp>
        <p:nvSpPr>
          <p:cNvPr id="31" name="文本框 8">
            <a:extLst>
              <a:ext uri="{FF2B5EF4-FFF2-40B4-BE49-F238E27FC236}">
                <a16:creationId xmlns="" xmlns:a16="http://schemas.microsoft.com/office/drawing/2014/main" id="{AABF0E4B-695D-4777-9A5F-E6E38FD3D97F}"/>
              </a:ext>
            </a:extLst>
          </p:cNvPr>
          <p:cNvSpPr txBox="1"/>
          <p:nvPr/>
        </p:nvSpPr>
        <p:spPr>
          <a:xfrm>
            <a:off x="4859884" y="4001570"/>
            <a:ext cx="3301995" cy="369283"/>
          </a:xfrm>
          <a:prstGeom prst="rect">
            <a:avLst/>
          </a:prstGeom>
          <a:noFill/>
        </p:spPr>
        <p:txBody>
          <a:bodyPr wrap="square" lIns="121873" tIns="60936" rIns="121873" bIns="60936">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党史学习</a:t>
            </a:r>
            <a:r>
              <a:rPr kumimoji="0" lang="en-US" altLang="zh-CN" sz="1600" b="0" i="0" u="none" strike="noStrike" kern="0" cap="none" spc="0" normalizeH="0" baseline="0" noProof="0" dirty="0">
                <a:ln>
                  <a:noFill/>
                </a:ln>
                <a:solidFill>
                  <a:srgbClr val="E7E6E6">
                    <a:lumMod val="25000"/>
                  </a:srgbClr>
                </a:solidFill>
                <a:effectLst/>
                <a:uLnTx/>
                <a:uFillTx/>
                <a:cs typeface="+mn-ea"/>
                <a:sym typeface="+mn-lt"/>
              </a:rPr>
              <a:t>/</a:t>
            </a: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党史教育</a:t>
            </a:r>
            <a:r>
              <a:rPr kumimoji="0" lang="en-US" altLang="zh-CN" sz="1600" b="0" i="0" u="none" strike="noStrike" kern="0" cap="none" spc="0" normalizeH="0" baseline="0" noProof="0" dirty="0">
                <a:ln>
                  <a:noFill/>
                </a:ln>
                <a:solidFill>
                  <a:srgbClr val="E7E6E6">
                    <a:lumMod val="25000"/>
                  </a:srgbClr>
                </a:solidFill>
                <a:effectLst/>
                <a:uLnTx/>
                <a:uFillTx/>
                <a:cs typeface="+mn-ea"/>
                <a:sym typeface="+mn-lt"/>
              </a:rPr>
              <a:t>/</a:t>
            </a:r>
            <a:r>
              <a:rPr kumimoji="0" lang="zh-CN" altLang="en-US" sz="1600" b="0" i="0" u="none" strike="noStrike" kern="0" cap="none" spc="0" normalizeH="0" baseline="0" noProof="0" dirty="0">
                <a:ln>
                  <a:noFill/>
                </a:ln>
                <a:solidFill>
                  <a:srgbClr val="E7E6E6">
                    <a:lumMod val="25000"/>
                  </a:srgbClr>
                </a:solidFill>
                <a:effectLst/>
                <a:uLnTx/>
                <a:uFillTx/>
                <a:cs typeface="+mn-ea"/>
                <a:sym typeface="+mn-lt"/>
              </a:rPr>
              <a:t>党政建设</a:t>
            </a:r>
          </a:p>
        </p:txBody>
      </p:sp>
      <p:sp>
        <p:nvSpPr>
          <p:cNvPr id="19" name="矩形: 圆角 18">
            <a:extLst>
              <a:ext uri="{FF2B5EF4-FFF2-40B4-BE49-F238E27FC236}">
                <a16:creationId xmlns="" xmlns:a16="http://schemas.microsoft.com/office/drawing/2014/main" id="{885B83EB-B600-4D20-B443-29F1D126D258}"/>
              </a:ext>
            </a:extLst>
          </p:cNvPr>
          <p:cNvSpPr/>
          <p:nvPr/>
        </p:nvSpPr>
        <p:spPr>
          <a:xfrm>
            <a:off x="4974185" y="2069529"/>
            <a:ext cx="1765300" cy="489199"/>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21" name="图片 20">
            <a:extLst>
              <a:ext uri="{FF2B5EF4-FFF2-40B4-BE49-F238E27FC236}">
                <a16:creationId xmlns="" xmlns:a16="http://schemas.microsoft.com/office/drawing/2014/main" id="{1A0AD849-7A37-4986-8CCD-C82C7C8A630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676400" y="1756315"/>
            <a:ext cx="2819400" cy="2937208"/>
          </a:xfrm>
          <a:prstGeom prst="rect">
            <a:avLst/>
          </a:prstGeom>
        </p:spPr>
      </p:pic>
    </p:spTree>
    <p:extLst>
      <p:ext uri="{BB962C8B-B14F-4D97-AF65-F5344CB8AC3E}">
        <p14:creationId xmlns:p14="http://schemas.microsoft.com/office/powerpoint/2010/main" val="203281446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outVertical)">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500" fill="hold"/>
                                        <p:tgtEl>
                                          <p:spTgt spid="42"/>
                                        </p:tgtEl>
                                        <p:attrNameLst>
                                          <p:attrName>ppt_w</p:attrName>
                                        </p:attrNameLst>
                                      </p:cBhvr>
                                      <p:tavLst>
                                        <p:tav tm="0">
                                          <p:val>
                                            <p:fltVal val="0"/>
                                          </p:val>
                                        </p:tav>
                                        <p:tav tm="100000">
                                          <p:val>
                                            <p:strVal val="#ppt_w"/>
                                          </p:val>
                                        </p:tav>
                                      </p:tavLst>
                                    </p:anim>
                                    <p:anim calcmode="lin" valueType="num">
                                      <p:cBhvr>
                                        <p:cTn id="17" dur="500" fill="hold"/>
                                        <p:tgtEl>
                                          <p:spTgt spid="42"/>
                                        </p:tgtEl>
                                        <p:attrNameLst>
                                          <p:attrName>ppt_h</p:attrName>
                                        </p:attrNameLst>
                                      </p:cBhvr>
                                      <p:tavLst>
                                        <p:tav tm="0">
                                          <p:val>
                                            <p:fltVal val="0"/>
                                          </p:val>
                                        </p:tav>
                                        <p:tav tm="100000">
                                          <p:val>
                                            <p:strVal val="#ppt_h"/>
                                          </p:val>
                                        </p:tav>
                                      </p:tavLst>
                                    </p:anim>
                                    <p:animEffect transition="in" filter="fade">
                                      <p:cBhvr>
                                        <p:cTn id="18" dur="500"/>
                                        <p:tgtEl>
                                          <p:spTgt spid="42"/>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par>
                                <p:cTn id="54" presetID="53" presetClass="entr" presetSubtype="16"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6" grpId="0"/>
      <p:bldP spid="28" grpId="0"/>
      <p:bldP spid="31"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4" name="组合 13">
            <a:extLst>
              <a:ext uri="{FF2B5EF4-FFF2-40B4-BE49-F238E27FC236}">
                <a16:creationId xmlns="" xmlns:a16="http://schemas.microsoft.com/office/drawing/2014/main" id="{1FD99368-1B08-4D17-915D-8672C595E397}"/>
              </a:ext>
            </a:extLst>
          </p:cNvPr>
          <p:cNvGrpSpPr/>
          <p:nvPr/>
        </p:nvGrpSpPr>
        <p:grpSpPr>
          <a:xfrm>
            <a:off x="7247446" y="725619"/>
            <a:ext cx="4656125" cy="475576"/>
            <a:chOff x="7247446" y="718620"/>
            <a:chExt cx="4656125" cy="475576"/>
          </a:xfrm>
        </p:grpSpPr>
        <p:sp>
          <p:nvSpPr>
            <p:cNvPr id="15" name="文本框 8">
              <a:extLst>
                <a:ext uri="{FF2B5EF4-FFF2-40B4-BE49-F238E27FC236}">
                  <a16:creationId xmlns="" xmlns:a16="http://schemas.microsoft.com/office/drawing/2014/main" id="{6D3DE549-F1DB-4616-89ED-CD140BA8DF0F}"/>
                </a:ext>
              </a:extLst>
            </p:cNvPr>
            <p:cNvSpPr txBox="1"/>
            <p:nvPr/>
          </p:nvSpPr>
          <p:spPr>
            <a:xfrm>
              <a:off x="7247446" y="718620"/>
              <a:ext cx="4656125" cy="400061"/>
            </a:xfrm>
            <a:prstGeom prst="rect">
              <a:avLst/>
            </a:prstGeom>
            <a:noFill/>
          </p:spPr>
          <p:txBody>
            <a:bodyPr wrap="square" lIns="121873" tIns="60936" rIns="121873" bIns="60936">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庆祝建党</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100</a:t>
              </a:r>
              <a:r>
                <a:rPr kumimoji="0" lang="zh-CN" altLang="en-US" b="0" i="0" u="none" strike="noStrike" kern="0" cap="none" spc="0" normalizeH="0" baseline="0" noProof="0" dirty="0">
                  <a:ln>
                    <a:noFill/>
                  </a:ln>
                  <a:solidFill>
                    <a:srgbClr val="C00000"/>
                  </a:solidFill>
                  <a:effectLst>
                    <a:glow rad="127000">
                      <a:prstClr val="white"/>
                    </a:glow>
                  </a:effectLst>
                  <a:uLnTx/>
                  <a:uFillTx/>
                  <a:cs typeface="+mn-ea"/>
                  <a:sym typeface="+mn-lt"/>
                </a:rPr>
                <a:t>周年专题</a:t>
              </a:r>
              <a:r>
                <a:rPr kumimoji="0" lang="en-US" altLang="zh-CN" b="0" i="0" u="none" strike="noStrike" kern="0" cap="none" spc="0" normalizeH="0" baseline="0" noProof="0" dirty="0">
                  <a:ln>
                    <a:noFill/>
                  </a:ln>
                  <a:solidFill>
                    <a:srgbClr val="C00000"/>
                  </a:solidFill>
                  <a:effectLst>
                    <a:glow rad="127000">
                      <a:prstClr val="white"/>
                    </a:glow>
                  </a:effectLst>
                  <a:uLnTx/>
                  <a:uFillTx/>
                  <a:cs typeface="+mn-ea"/>
                  <a:sym typeface="+mn-lt"/>
                </a:rPr>
                <a:t>】</a:t>
              </a:r>
              <a:endParaRPr kumimoji="0" lang="zh-CN" altLang="en-US" b="0" i="0" u="none" strike="noStrike" kern="0" cap="none" spc="0" normalizeH="0" baseline="0" noProof="0" dirty="0">
                <a:ln>
                  <a:noFill/>
                </a:ln>
                <a:solidFill>
                  <a:srgbClr val="E7E6E6">
                    <a:lumMod val="25000"/>
                  </a:srgbClr>
                </a:solidFill>
                <a:effectLst>
                  <a:glow rad="127000">
                    <a:prstClr val="white"/>
                  </a:glow>
                </a:effectLst>
                <a:uLnTx/>
                <a:uFillTx/>
                <a:cs typeface="+mn-ea"/>
                <a:sym typeface="+mn-lt"/>
              </a:endParaRPr>
            </a:p>
          </p:txBody>
        </p:sp>
        <p:grpSp>
          <p:nvGrpSpPr>
            <p:cNvPr id="42" name="组合 41">
              <a:extLst>
                <a:ext uri="{FF2B5EF4-FFF2-40B4-BE49-F238E27FC236}">
                  <a16:creationId xmlns="" xmlns:a16="http://schemas.microsoft.com/office/drawing/2014/main" id="{8602B4D4-9366-463B-B59F-6E8485EE1E7C}"/>
                </a:ext>
              </a:extLst>
            </p:cNvPr>
            <p:cNvGrpSpPr/>
            <p:nvPr/>
          </p:nvGrpSpPr>
          <p:grpSpPr>
            <a:xfrm flipV="1">
              <a:off x="9201149" y="1069346"/>
              <a:ext cx="2527689" cy="124850"/>
              <a:chOff x="2066113" y="1953018"/>
              <a:chExt cx="8039912" cy="376854"/>
            </a:xfrm>
          </p:grpSpPr>
          <p:pic>
            <p:nvPicPr>
              <p:cNvPr id="43" name="PA-图片 4">
                <a:extLst>
                  <a:ext uri="{FF2B5EF4-FFF2-40B4-BE49-F238E27FC236}">
                    <a16:creationId xmlns="" xmlns:a16="http://schemas.microsoft.com/office/drawing/2014/main" id="{347F1E45-596A-44C3-937E-960D1553B913}"/>
                  </a:ext>
                </a:extLst>
              </p:cNvPr>
              <p:cNvPicPr>
                <a:picLocks noChangeAspect="1"/>
              </p:cNvPicPr>
              <p:nvPr>
                <p:custDataLst>
                  <p:tags r:id="rId4"/>
                </p:custDataLst>
              </p:nvPr>
            </p:nvPicPr>
            <p:blipFill>
              <a:blip r:embed="rId8" cstate="screen">
                <a:extLst>
                  <a:ext uri="{28A0092B-C50C-407E-A947-70E740481C1C}">
                    <a14:useLocalDpi xmlns:a14="http://schemas.microsoft.com/office/drawing/2010/main"/>
                  </a:ext>
                </a:extLst>
              </a:blip>
              <a:stretch>
                <a:fillRect/>
              </a:stretch>
            </p:blipFill>
            <p:spPr>
              <a:xfrm>
                <a:off x="5376427" y="1953018"/>
                <a:ext cx="1439146" cy="376854"/>
              </a:xfrm>
              <a:prstGeom prst="rect">
                <a:avLst/>
              </a:prstGeom>
            </p:spPr>
          </p:pic>
          <p:cxnSp>
            <p:nvCxnSpPr>
              <p:cNvPr id="44" name="PA-直接连接符 5">
                <a:extLst>
                  <a:ext uri="{FF2B5EF4-FFF2-40B4-BE49-F238E27FC236}">
                    <a16:creationId xmlns="" xmlns:a16="http://schemas.microsoft.com/office/drawing/2014/main" id="{65623417-2DC3-48C9-8221-32542AB53A50}"/>
                  </a:ext>
                </a:extLst>
              </p:cNvPr>
              <p:cNvCxnSpPr>
                <a:cxnSpLocks/>
              </p:cNvCxnSpPr>
              <p:nvPr>
                <p:custDataLst>
                  <p:tags r:id="rId5"/>
                </p:custDataLst>
              </p:nvPr>
            </p:nvCxnSpPr>
            <p:spPr>
              <a:xfrm>
                <a:off x="7271299"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cxnSp>
            <p:nvCxnSpPr>
              <p:cNvPr id="45" name="PA-直接连接符 5">
                <a:extLst>
                  <a:ext uri="{FF2B5EF4-FFF2-40B4-BE49-F238E27FC236}">
                    <a16:creationId xmlns="" xmlns:a16="http://schemas.microsoft.com/office/drawing/2014/main" id="{B47C8B2F-7748-4ADE-8748-914D6469E53F}"/>
                  </a:ext>
                </a:extLst>
              </p:cNvPr>
              <p:cNvCxnSpPr>
                <a:cxnSpLocks/>
              </p:cNvCxnSpPr>
              <p:nvPr>
                <p:custDataLst>
                  <p:tags r:id="rId6"/>
                </p:custDataLst>
              </p:nvPr>
            </p:nvCxnSpPr>
            <p:spPr>
              <a:xfrm flipH="1">
                <a:off x="2066113" y="2141445"/>
                <a:ext cx="2834726" cy="0"/>
              </a:xfrm>
              <a:prstGeom prst="line">
                <a:avLst/>
              </a:prstGeom>
              <a:ln w="19050" cap="rnd">
                <a:gradFill>
                  <a:gsLst>
                    <a:gs pos="100000">
                      <a:srgbClr val="FAE4D8">
                        <a:alpha val="0"/>
                      </a:srgbClr>
                    </a:gs>
                    <a:gs pos="39000">
                      <a:srgbClr val="CB151D"/>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 xmlns:a16="http://schemas.microsoft.com/office/drawing/2014/main" id="{66F378EA-5AFB-4119-9B00-9FD6BD6EC2C3}"/>
              </a:ext>
            </a:extLst>
          </p:cNvPr>
          <p:cNvGrpSpPr/>
          <p:nvPr/>
        </p:nvGrpSpPr>
        <p:grpSpPr>
          <a:xfrm>
            <a:off x="434136" y="640080"/>
            <a:ext cx="2432354" cy="606901"/>
            <a:chOff x="434137" y="336933"/>
            <a:chExt cx="2171232" cy="541748"/>
          </a:xfrm>
        </p:grpSpPr>
        <p:sp>
          <p:nvSpPr>
            <p:cNvPr id="19" name="矩形: 圆角 18">
              <a:extLst>
                <a:ext uri="{FF2B5EF4-FFF2-40B4-BE49-F238E27FC236}">
                  <a16:creationId xmlns="" xmlns:a16="http://schemas.microsoft.com/office/drawing/2014/main" id="{D4B80269-0609-495F-864B-26D1A07B66FC}"/>
                </a:ext>
              </a:extLst>
            </p:cNvPr>
            <p:cNvSpPr/>
            <p:nvPr/>
          </p:nvSpPr>
          <p:spPr>
            <a:xfrm>
              <a:off x="434137" y="421239"/>
              <a:ext cx="2171232" cy="419575"/>
            </a:xfrm>
            <a:prstGeom prst="roundRect">
              <a:avLst>
                <a:gd name="adj" fmla="val 50000"/>
              </a:avLst>
            </a:prstGeom>
            <a:gradFill>
              <a:gsLst>
                <a:gs pos="24000">
                  <a:srgbClr val="E83D32"/>
                </a:gs>
                <a:gs pos="100000">
                  <a:srgbClr val="94000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第二部分</a:t>
              </a:r>
            </a:p>
          </p:txBody>
        </p:sp>
        <p:pic>
          <p:nvPicPr>
            <p:cNvPr id="10" name="图片 9">
              <a:extLst>
                <a:ext uri="{FF2B5EF4-FFF2-40B4-BE49-F238E27FC236}">
                  <a16:creationId xmlns="" xmlns:a16="http://schemas.microsoft.com/office/drawing/2014/main" id="{DCE8C341-8734-4CD9-83A0-1B3CC6E1E18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39541" y="336933"/>
              <a:ext cx="541748" cy="541748"/>
            </a:xfrm>
            <a:prstGeom prst="rect">
              <a:avLst/>
            </a:prstGeom>
          </p:spPr>
        </p:pic>
      </p:grpSp>
      <p:sp>
        <p:nvSpPr>
          <p:cNvPr id="35" name="文本框 8">
            <a:extLst>
              <a:ext uri="{FF2B5EF4-FFF2-40B4-BE49-F238E27FC236}">
                <a16:creationId xmlns="" xmlns:a16="http://schemas.microsoft.com/office/drawing/2014/main" id="{BDDDCFCB-DC87-4C90-94D6-5E319ECED9EC}"/>
              </a:ext>
            </a:extLst>
          </p:cNvPr>
          <p:cNvSpPr txBox="1"/>
          <p:nvPr/>
        </p:nvSpPr>
        <p:spPr>
          <a:xfrm>
            <a:off x="2249980" y="1499219"/>
            <a:ext cx="7692040" cy="492394"/>
          </a:xfrm>
          <a:prstGeom prst="rect">
            <a:avLst/>
          </a:prstGeom>
          <a:noFill/>
        </p:spPr>
        <p:txBody>
          <a:bodyPr wrap="square" lIns="121873" tIns="60936" rIns="121873" bIns="60936">
            <a:spAutoFit/>
          </a:bodyPr>
          <a:lstStyle/>
          <a:p>
            <a:pPr lvl="0" algn="ctr">
              <a:defRPr/>
            </a:pPr>
            <a:r>
              <a:rPr lang="zh-CN" altLang="en-US" sz="2400" kern="0" dirty="0">
                <a:gradFill>
                  <a:gsLst>
                    <a:gs pos="17000">
                      <a:srgbClr val="E5090D"/>
                    </a:gs>
                    <a:gs pos="72000">
                      <a:srgbClr val="C00000"/>
                    </a:gs>
                  </a:gsLst>
                  <a:lin ang="2700000" scaled="0"/>
                </a:gradFill>
                <a:effectLst/>
                <a:cs typeface="+mn-ea"/>
                <a:sym typeface="+mn-lt"/>
              </a:rPr>
              <a:t>中国共产党在创立初期的革命活动</a:t>
            </a:r>
          </a:p>
        </p:txBody>
      </p:sp>
      <p:sp>
        <p:nvSpPr>
          <p:cNvPr id="132" name="矩形 131">
            <a:extLst>
              <a:ext uri="{FF2B5EF4-FFF2-40B4-BE49-F238E27FC236}">
                <a16:creationId xmlns="" xmlns:a16="http://schemas.microsoft.com/office/drawing/2014/main" id="{5E05FC27-83BA-4EAA-AE27-A7316E44FEDE}"/>
              </a:ext>
            </a:extLst>
          </p:cNvPr>
          <p:cNvSpPr/>
          <p:nvPr>
            <p:custDataLst>
              <p:tags r:id="rId1"/>
            </p:custDataLst>
          </p:nvPr>
        </p:nvSpPr>
        <p:spPr>
          <a:xfrm>
            <a:off x="900703" y="2351367"/>
            <a:ext cx="4411036" cy="407291"/>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zh-CN" altLang="en-US" sz="2000" dirty="0">
                <a:solidFill>
                  <a:schemeClr val="tx1">
                    <a:lumMod val="65000"/>
                    <a:lumOff val="35000"/>
                  </a:schemeClr>
                </a:solidFill>
                <a:cs typeface="+mn-ea"/>
                <a:sym typeface="+mn-lt"/>
              </a:rPr>
              <a:t>中国的工人运动出现第一次高潮</a:t>
            </a:r>
          </a:p>
        </p:txBody>
      </p:sp>
      <p:grpSp>
        <p:nvGrpSpPr>
          <p:cNvPr id="9" name="组合 8">
            <a:extLst>
              <a:ext uri="{FF2B5EF4-FFF2-40B4-BE49-F238E27FC236}">
                <a16:creationId xmlns="" xmlns:a16="http://schemas.microsoft.com/office/drawing/2014/main" id="{7299C40F-765B-4B63-A505-F89099A44E8B}"/>
              </a:ext>
            </a:extLst>
          </p:cNvPr>
          <p:cNvGrpSpPr/>
          <p:nvPr/>
        </p:nvGrpSpPr>
        <p:grpSpPr>
          <a:xfrm>
            <a:off x="639206" y="3396179"/>
            <a:ext cx="10930494" cy="2369622"/>
            <a:chOff x="639206" y="3472379"/>
            <a:chExt cx="10930494" cy="2369622"/>
          </a:xfrm>
        </p:grpSpPr>
        <p:sp>
          <p:nvSpPr>
            <p:cNvPr id="137" name="矩形: 圆角 136">
              <a:extLst>
                <a:ext uri="{FF2B5EF4-FFF2-40B4-BE49-F238E27FC236}">
                  <a16:creationId xmlns="" xmlns:a16="http://schemas.microsoft.com/office/drawing/2014/main" id="{C7CB96E6-A3D4-4244-876E-D77FC27CC951}"/>
                </a:ext>
              </a:extLst>
            </p:cNvPr>
            <p:cNvSpPr/>
            <p:nvPr/>
          </p:nvSpPr>
          <p:spPr>
            <a:xfrm flipH="1">
              <a:off x="639206" y="3472379"/>
              <a:ext cx="10930494" cy="2369622"/>
            </a:xfrm>
            <a:prstGeom prst="roundRect">
              <a:avLst>
                <a:gd name="adj" fmla="val 4167"/>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zh-CN" altLang="en-US" sz="1600" dirty="0">
                <a:solidFill>
                  <a:schemeClr val="tx1">
                    <a:lumMod val="65000"/>
                    <a:lumOff val="35000"/>
                  </a:schemeClr>
                </a:solidFill>
                <a:cs typeface="+mn-ea"/>
                <a:sym typeface="+mn-lt"/>
              </a:endParaRPr>
            </a:p>
          </p:txBody>
        </p:sp>
        <p:sp>
          <p:nvSpPr>
            <p:cNvPr id="133" name="矩形 132">
              <a:extLst>
                <a:ext uri="{FF2B5EF4-FFF2-40B4-BE49-F238E27FC236}">
                  <a16:creationId xmlns="" xmlns:a16="http://schemas.microsoft.com/office/drawing/2014/main" id="{33B98B24-BF01-4592-948F-E5B11C16082D}"/>
                </a:ext>
              </a:extLst>
            </p:cNvPr>
            <p:cNvSpPr/>
            <p:nvPr>
              <p:custDataLst>
                <p:tags r:id="rId3"/>
              </p:custDataLst>
            </p:nvPr>
          </p:nvSpPr>
          <p:spPr>
            <a:xfrm>
              <a:off x="914400" y="3601016"/>
              <a:ext cx="7721600" cy="2172518"/>
            </a:xfrm>
            <a:prstGeom prst="rect">
              <a:avLst/>
            </a:prstGeom>
            <a:noFill/>
          </p:spPr>
          <p:txBody>
            <a:bodyPr wrap="square" lIns="0" tIns="0" rIns="0" bIns="0" rtlCol="0" anchor="t" anchorCtr="0">
              <a:spAutoFit/>
            </a:bodyPr>
            <a:lstStyle/>
            <a:p>
              <a:pPr marL="0" marR="0" lvl="0" indent="0" algn="just" defTabSz="1216660" rtl="0" eaLnBrk="1" fontAlgn="auto" latinLnBrk="0" hangingPunct="1">
                <a:lnSpc>
                  <a:spcPct val="150000"/>
                </a:lnSpc>
                <a:spcBef>
                  <a:spcPct val="20000"/>
                </a:spcBef>
                <a:spcAft>
                  <a:spcPts val="0"/>
                </a:spcAft>
                <a:buClrTx/>
                <a:buSzTx/>
                <a:buFontTx/>
                <a:buNone/>
                <a:defRPr/>
              </a:pPr>
              <a:r>
                <a:rPr lang="en-US" altLang="zh-CN" sz="1600" dirty="0">
                  <a:solidFill>
                    <a:schemeClr val="tx1">
                      <a:lumMod val="65000"/>
                      <a:lumOff val="35000"/>
                    </a:schemeClr>
                  </a:solidFill>
                  <a:cs typeface="+mn-ea"/>
                  <a:sym typeface="+mn-lt"/>
                </a:rPr>
                <a:t>1922</a:t>
              </a:r>
              <a:r>
                <a:rPr lang="zh-CN" altLang="en-US" sz="1600" dirty="0">
                  <a:solidFill>
                    <a:schemeClr val="tx1">
                      <a:lumMod val="65000"/>
                      <a:lumOff val="35000"/>
                    </a:schemeClr>
                  </a:solidFill>
                  <a:cs typeface="+mn-ea"/>
                  <a:sym typeface="+mn-lt"/>
                </a:rPr>
                <a:t>年的香港海员大罢工。这次罢工是中国共产党成立后领导的第一次大规模铁路工人大罢工</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规模大</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范围广</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表现出工人阶级的团结性和斗争精神</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并且得到各地工人广泛的同情和支持</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推动了工人运动的开展</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因此</a:t>
              </a:r>
              <a:r>
                <a:rPr lang="en-US" altLang="zh-CN" sz="1600" dirty="0">
                  <a:solidFill>
                    <a:schemeClr val="tx1">
                      <a:lumMod val="65000"/>
                      <a:lumOff val="35000"/>
                    </a:schemeClr>
                  </a:solidFill>
                  <a:cs typeface="+mn-ea"/>
                  <a:sym typeface="+mn-lt"/>
                </a:rPr>
                <a:t>,</a:t>
              </a:r>
              <a:r>
                <a:rPr lang="zh-CN" altLang="en-US" sz="1600" dirty="0">
                  <a:solidFill>
                    <a:schemeClr val="tx1">
                      <a:lumMod val="65000"/>
                      <a:lumOff val="35000"/>
                    </a:schemeClr>
                  </a:solidFill>
                  <a:cs typeface="+mn-ea"/>
                  <a:sym typeface="+mn-lt"/>
                </a:rPr>
                <a:t>它是中国第一次工人运动高潮的起点。从</a:t>
              </a:r>
              <a:r>
                <a:rPr lang="en-US" altLang="zh-CN" sz="1600" dirty="0">
                  <a:solidFill>
                    <a:schemeClr val="tx1">
                      <a:lumMod val="65000"/>
                      <a:lumOff val="35000"/>
                    </a:schemeClr>
                  </a:solidFill>
                  <a:cs typeface="+mn-ea"/>
                  <a:sym typeface="+mn-lt"/>
                </a:rPr>
                <a:t>1922</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1</a:t>
              </a:r>
              <a:r>
                <a:rPr lang="zh-CN" altLang="en-US" sz="1600" dirty="0">
                  <a:solidFill>
                    <a:schemeClr val="tx1">
                      <a:lumMod val="65000"/>
                      <a:lumOff val="35000"/>
                    </a:schemeClr>
                  </a:solidFill>
                  <a:cs typeface="+mn-ea"/>
                  <a:sym typeface="+mn-lt"/>
                </a:rPr>
                <a:t>月开始，到</a:t>
              </a:r>
              <a:r>
                <a:rPr lang="en-US" altLang="zh-CN" sz="1600" dirty="0">
                  <a:solidFill>
                    <a:schemeClr val="tx1">
                      <a:lumMod val="65000"/>
                      <a:lumOff val="35000"/>
                    </a:schemeClr>
                  </a:solidFill>
                  <a:cs typeface="+mn-ea"/>
                  <a:sym typeface="+mn-lt"/>
                </a:rPr>
                <a:t>1923</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2</a:t>
              </a:r>
              <a:r>
                <a:rPr lang="zh-CN" altLang="en-US" sz="1600" dirty="0">
                  <a:solidFill>
                    <a:schemeClr val="tx1">
                      <a:lumMod val="65000"/>
                      <a:lumOff val="35000"/>
                    </a:schemeClr>
                  </a:solidFill>
                  <a:cs typeface="+mn-ea"/>
                  <a:sym typeface="+mn-lt"/>
                </a:rPr>
                <a:t>月，中国共产党领导的工人运动形成第一次高潮，前后持续时间达</a:t>
              </a:r>
              <a:r>
                <a:rPr lang="en-US" altLang="zh-CN" sz="1600" dirty="0">
                  <a:solidFill>
                    <a:schemeClr val="tx1">
                      <a:lumMod val="65000"/>
                      <a:lumOff val="35000"/>
                    </a:schemeClr>
                  </a:solidFill>
                  <a:cs typeface="+mn-ea"/>
                  <a:sym typeface="+mn-lt"/>
                </a:rPr>
                <a:t>13</a:t>
              </a:r>
              <a:r>
                <a:rPr lang="zh-CN" altLang="en-US" sz="1600" dirty="0">
                  <a:solidFill>
                    <a:schemeClr val="tx1">
                      <a:lumMod val="65000"/>
                      <a:lumOff val="35000"/>
                    </a:schemeClr>
                  </a:solidFill>
                  <a:cs typeface="+mn-ea"/>
                  <a:sym typeface="+mn-lt"/>
                </a:rPr>
                <a:t>个月之久。在此期间，爆发的罢工斗争达</a:t>
              </a:r>
              <a:r>
                <a:rPr lang="en-US" altLang="zh-CN" sz="1600" dirty="0">
                  <a:solidFill>
                    <a:schemeClr val="tx1">
                      <a:lumMod val="65000"/>
                      <a:lumOff val="35000"/>
                    </a:schemeClr>
                  </a:solidFill>
                  <a:cs typeface="+mn-ea"/>
                  <a:sym typeface="+mn-lt"/>
                </a:rPr>
                <a:t>100</a:t>
              </a:r>
              <a:r>
                <a:rPr lang="zh-CN" altLang="en-US" sz="1600" dirty="0">
                  <a:solidFill>
                    <a:schemeClr val="tx1">
                      <a:lumMod val="65000"/>
                      <a:lumOff val="35000"/>
                    </a:schemeClr>
                  </a:solidFill>
                  <a:cs typeface="+mn-ea"/>
                  <a:sym typeface="+mn-lt"/>
                </a:rPr>
                <a:t>多次，参加罢工的工人达</a:t>
              </a:r>
              <a:r>
                <a:rPr lang="en-US" altLang="zh-CN" sz="1600" dirty="0">
                  <a:solidFill>
                    <a:schemeClr val="tx1">
                      <a:lumMod val="65000"/>
                      <a:lumOff val="35000"/>
                    </a:schemeClr>
                  </a:solidFill>
                  <a:cs typeface="+mn-ea"/>
                  <a:sym typeface="+mn-lt"/>
                </a:rPr>
                <a:t>30</a:t>
              </a:r>
              <a:r>
                <a:rPr lang="zh-CN" altLang="en-US" sz="1600" dirty="0">
                  <a:solidFill>
                    <a:schemeClr val="tx1">
                      <a:lumMod val="65000"/>
                      <a:lumOff val="35000"/>
                    </a:schemeClr>
                  </a:solidFill>
                  <a:cs typeface="+mn-ea"/>
                  <a:sym typeface="+mn-lt"/>
                </a:rPr>
                <a:t>万以上。</a:t>
              </a:r>
            </a:p>
          </p:txBody>
        </p:sp>
      </p:grpSp>
      <p:sp>
        <p:nvSpPr>
          <p:cNvPr id="31" name="矩形 30">
            <a:extLst>
              <a:ext uri="{FF2B5EF4-FFF2-40B4-BE49-F238E27FC236}">
                <a16:creationId xmlns="" xmlns:a16="http://schemas.microsoft.com/office/drawing/2014/main" id="{1D38E067-65FC-4417-BE85-24C68631112E}"/>
              </a:ext>
            </a:extLst>
          </p:cNvPr>
          <p:cNvSpPr/>
          <p:nvPr>
            <p:custDataLst>
              <p:tags r:id="rId2"/>
            </p:custDataLst>
          </p:nvPr>
        </p:nvSpPr>
        <p:spPr>
          <a:xfrm>
            <a:off x="900703" y="2885624"/>
            <a:ext cx="4411036" cy="325858"/>
          </a:xfrm>
          <a:prstGeom prst="rect">
            <a:avLst/>
          </a:prstGeom>
          <a:noFill/>
        </p:spPr>
        <p:txBody>
          <a:bodyPr wrap="square" lIns="0" tIns="0" rIns="0" bIns="0" rtlCol="0" anchor="t" anchorCtr="0">
            <a:spAutoFit/>
          </a:bodyPr>
          <a:lstStyle/>
          <a:p>
            <a:pPr marL="0" marR="0" lvl="0" indent="0" defTabSz="1216660" rtl="0" eaLnBrk="1" fontAlgn="auto" latinLnBrk="0" hangingPunct="1">
              <a:lnSpc>
                <a:spcPct val="150000"/>
              </a:lnSpc>
              <a:spcBef>
                <a:spcPct val="20000"/>
              </a:spcBef>
              <a:spcAft>
                <a:spcPts val="0"/>
              </a:spcAft>
              <a:buClrTx/>
              <a:buSzTx/>
              <a:buFontTx/>
              <a:buNone/>
              <a:defRPr/>
            </a:pPr>
            <a:r>
              <a:rPr lang="en-US" altLang="zh-CN" sz="1600" dirty="0">
                <a:solidFill>
                  <a:schemeClr val="tx1">
                    <a:lumMod val="65000"/>
                    <a:lumOff val="35000"/>
                  </a:schemeClr>
                </a:solidFill>
                <a:cs typeface="+mn-ea"/>
                <a:sym typeface="+mn-lt"/>
              </a:rPr>
              <a:t>1921</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8</a:t>
            </a:r>
            <a:r>
              <a:rPr lang="zh-CN" altLang="en-US" sz="1600" dirty="0">
                <a:solidFill>
                  <a:schemeClr val="tx1">
                    <a:lumMod val="65000"/>
                    <a:lumOff val="35000"/>
                  </a:schemeClr>
                </a:solidFill>
                <a:cs typeface="+mn-ea"/>
                <a:sym typeface="+mn-lt"/>
              </a:rPr>
              <a:t>月</a:t>
            </a:r>
            <a:r>
              <a:rPr lang="en-US" altLang="zh-CN" sz="1600" dirty="0">
                <a:solidFill>
                  <a:schemeClr val="tx1">
                    <a:lumMod val="65000"/>
                    <a:lumOff val="35000"/>
                  </a:schemeClr>
                </a:solidFill>
                <a:cs typeface="+mn-ea"/>
                <a:sym typeface="+mn-lt"/>
              </a:rPr>
              <a:t>—1927</a:t>
            </a:r>
            <a:r>
              <a:rPr lang="zh-CN" altLang="en-US" sz="1600" dirty="0">
                <a:solidFill>
                  <a:schemeClr val="tx1">
                    <a:lumMod val="65000"/>
                    <a:lumOff val="35000"/>
                  </a:schemeClr>
                </a:solidFill>
                <a:cs typeface="+mn-ea"/>
                <a:sym typeface="+mn-lt"/>
              </a:rPr>
              <a:t>年</a:t>
            </a:r>
            <a:r>
              <a:rPr lang="en-US" altLang="zh-CN" sz="1600" dirty="0">
                <a:solidFill>
                  <a:schemeClr val="tx1">
                    <a:lumMod val="65000"/>
                    <a:lumOff val="35000"/>
                  </a:schemeClr>
                </a:solidFill>
                <a:cs typeface="+mn-ea"/>
                <a:sym typeface="+mn-lt"/>
              </a:rPr>
              <a:t>7</a:t>
            </a:r>
            <a:r>
              <a:rPr lang="zh-CN" altLang="en-US" sz="1600" dirty="0">
                <a:solidFill>
                  <a:schemeClr val="tx1">
                    <a:lumMod val="65000"/>
                    <a:lumOff val="35000"/>
                  </a:schemeClr>
                </a:solidFill>
                <a:cs typeface="+mn-ea"/>
                <a:sym typeface="+mn-lt"/>
              </a:rPr>
              <a:t>月大革命时期</a:t>
            </a:r>
          </a:p>
        </p:txBody>
      </p:sp>
      <p:pic>
        <p:nvPicPr>
          <p:cNvPr id="16" name="图片 15">
            <a:extLst>
              <a:ext uri="{FF2B5EF4-FFF2-40B4-BE49-F238E27FC236}">
                <a16:creationId xmlns="" xmlns:a16="http://schemas.microsoft.com/office/drawing/2014/main" id="{EC5D4E5A-A0A5-4B73-904C-67D72FD2A61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994901" y="1600199"/>
            <a:ext cx="2197100" cy="4504881"/>
          </a:xfrm>
          <a:prstGeom prst="rect">
            <a:avLst/>
          </a:prstGeom>
        </p:spPr>
      </p:pic>
      <p:sp>
        <p:nvSpPr>
          <p:cNvPr id="36" name="文本框 8">
            <a:extLst>
              <a:ext uri="{FF2B5EF4-FFF2-40B4-BE49-F238E27FC236}">
                <a16:creationId xmlns="" xmlns:a16="http://schemas.microsoft.com/office/drawing/2014/main" id="{CA3326F8-4982-4510-8DD8-990F69967628}"/>
              </a:ext>
            </a:extLst>
          </p:cNvPr>
          <p:cNvSpPr txBox="1"/>
          <p:nvPr/>
        </p:nvSpPr>
        <p:spPr>
          <a:xfrm>
            <a:off x="8875681" y="4233996"/>
            <a:ext cx="1231011" cy="1201604"/>
          </a:xfrm>
          <a:prstGeom prst="rect">
            <a:avLst/>
          </a:prstGeom>
          <a:noFill/>
        </p:spPr>
        <p:txBody>
          <a:bodyPr vert="eaVert" wrap="square" lIns="121873" tIns="60936" rIns="121873" bIns="60936">
            <a:spAutoFit/>
          </a:bodyPr>
          <a:lstStyle/>
          <a:p>
            <a:pPr lvl="0" algn="ctr">
              <a:defRPr/>
            </a:pPr>
            <a:r>
              <a:rPr lang="zh-CN" altLang="en-US" sz="3200" kern="0" dirty="0">
                <a:gradFill>
                  <a:gsLst>
                    <a:gs pos="17000">
                      <a:srgbClr val="E5090D"/>
                    </a:gs>
                    <a:gs pos="72000">
                      <a:srgbClr val="C00000"/>
                    </a:gs>
                  </a:gsLst>
                  <a:lin ang="2700000" scaled="0"/>
                </a:gradFill>
                <a:effectLst/>
                <a:cs typeface="+mn-ea"/>
                <a:sym typeface="+mn-lt"/>
              </a:rPr>
              <a:t>工人运动</a:t>
            </a:r>
          </a:p>
        </p:txBody>
      </p:sp>
      <p:pic>
        <p:nvPicPr>
          <p:cNvPr id="37" name="图片 36">
            <a:extLst>
              <a:ext uri="{FF2B5EF4-FFF2-40B4-BE49-F238E27FC236}">
                <a16:creationId xmlns="" xmlns:a16="http://schemas.microsoft.com/office/drawing/2014/main" id="{01B52547-5DD6-4DC7-8300-09446349908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826500" y="2308225"/>
            <a:ext cx="1117600" cy="1177686"/>
          </a:xfrm>
          <a:prstGeom prst="rect">
            <a:avLst/>
          </a:prstGeom>
        </p:spPr>
      </p:pic>
    </p:spTree>
    <p:extLst>
      <p:ext uri="{BB962C8B-B14F-4D97-AF65-F5344CB8AC3E}">
        <p14:creationId xmlns:p14="http://schemas.microsoft.com/office/powerpoint/2010/main" val="196380618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anim calcmode="lin" valueType="num">
                                      <p:cBhvr>
                                        <p:cTn id="19" dur="1000" fill="hold"/>
                                        <p:tgtEl>
                                          <p:spTgt spid="35"/>
                                        </p:tgtEl>
                                        <p:attrNameLst>
                                          <p:attrName>ppt_x</p:attrName>
                                        </p:attrNameLst>
                                      </p:cBhvr>
                                      <p:tavLst>
                                        <p:tav tm="0">
                                          <p:val>
                                            <p:strVal val="#ppt_x"/>
                                          </p:val>
                                        </p:tav>
                                        <p:tav tm="100000">
                                          <p:val>
                                            <p:strVal val="#ppt_x"/>
                                          </p:val>
                                        </p:tav>
                                      </p:tavLst>
                                    </p:anim>
                                    <p:anim calcmode="lin" valueType="num">
                                      <p:cBhvr>
                                        <p:cTn id="20" dur="1000" fill="hold"/>
                                        <p:tgtEl>
                                          <p:spTgt spid="3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1000"/>
                                        <p:tgtEl>
                                          <p:spTgt spid="132"/>
                                        </p:tgtEl>
                                      </p:cBhvr>
                                    </p:animEffect>
                                    <p:anim calcmode="lin" valueType="num">
                                      <p:cBhvr>
                                        <p:cTn id="25" dur="1000" fill="hold"/>
                                        <p:tgtEl>
                                          <p:spTgt spid="132"/>
                                        </p:tgtEl>
                                        <p:attrNameLst>
                                          <p:attrName>ppt_x</p:attrName>
                                        </p:attrNameLst>
                                      </p:cBhvr>
                                      <p:tavLst>
                                        <p:tav tm="0">
                                          <p:val>
                                            <p:strVal val="#ppt_x"/>
                                          </p:val>
                                        </p:tav>
                                        <p:tav tm="100000">
                                          <p:val>
                                            <p:strVal val="#ppt_x"/>
                                          </p:val>
                                        </p:tav>
                                      </p:tavLst>
                                    </p:anim>
                                    <p:anim calcmode="lin" valueType="num">
                                      <p:cBhvr>
                                        <p:cTn id="26" dur="1000" fill="hold"/>
                                        <p:tgtEl>
                                          <p:spTgt spid="13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1000"/>
                                        <p:tgtEl>
                                          <p:spTgt spid="31"/>
                                        </p:tgtEl>
                                      </p:cBhvr>
                                    </p:animEffect>
                                    <p:anim calcmode="lin" valueType="num">
                                      <p:cBhvr>
                                        <p:cTn id="31" dur="1000" fill="hold"/>
                                        <p:tgtEl>
                                          <p:spTgt spid="31"/>
                                        </p:tgtEl>
                                        <p:attrNameLst>
                                          <p:attrName>ppt_x</p:attrName>
                                        </p:attrNameLst>
                                      </p:cBhvr>
                                      <p:tavLst>
                                        <p:tav tm="0">
                                          <p:val>
                                            <p:strVal val="#ppt_x"/>
                                          </p:val>
                                        </p:tav>
                                        <p:tav tm="100000">
                                          <p:val>
                                            <p:strVal val="#ppt_x"/>
                                          </p:val>
                                        </p:tav>
                                      </p:tavLst>
                                    </p:anim>
                                    <p:anim calcmode="lin" valueType="num">
                                      <p:cBhvr>
                                        <p:cTn id="3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par>
                                <p:cTn id="40" presetID="53" presetClass="entr" presetSubtype="16"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500" fill="hold"/>
                                        <p:tgtEl>
                                          <p:spTgt spid="36"/>
                                        </p:tgtEl>
                                        <p:attrNameLst>
                                          <p:attrName>ppt_w</p:attrName>
                                        </p:attrNameLst>
                                      </p:cBhvr>
                                      <p:tavLst>
                                        <p:tav tm="0">
                                          <p:val>
                                            <p:fltVal val="0"/>
                                          </p:val>
                                        </p:tav>
                                        <p:tav tm="100000">
                                          <p:val>
                                            <p:strVal val="#ppt_w"/>
                                          </p:val>
                                        </p:tav>
                                      </p:tavLst>
                                    </p:anim>
                                    <p:anim calcmode="lin" valueType="num">
                                      <p:cBhvr>
                                        <p:cTn id="48" dur="500" fill="hold"/>
                                        <p:tgtEl>
                                          <p:spTgt spid="36"/>
                                        </p:tgtEl>
                                        <p:attrNameLst>
                                          <p:attrName>ppt_h</p:attrName>
                                        </p:attrNameLst>
                                      </p:cBhvr>
                                      <p:tavLst>
                                        <p:tav tm="0">
                                          <p:val>
                                            <p:fltVal val="0"/>
                                          </p:val>
                                        </p:tav>
                                        <p:tav tm="100000">
                                          <p:val>
                                            <p:strVal val="#ppt_h"/>
                                          </p:val>
                                        </p:tav>
                                      </p:tavLst>
                                    </p:anim>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2" grpId="0"/>
      <p:bldP spid="31"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00.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0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02.xml><?xml version="1.0" encoding="utf-8"?>
<p:tagLst xmlns:a="http://schemas.openxmlformats.org/drawingml/2006/main" xmlns:r="http://schemas.openxmlformats.org/officeDocument/2006/relationships" xmlns:p="http://schemas.openxmlformats.org/presentationml/2006/main">
  <p:tag name="PA" val="v5.2.11"/>
</p:tagLst>
</file>

<file path=ppt/tags/tag103.xml><?xml version="1.0" encoding="utf-8"?>
<p:tagLst xmlns:a="http://schemas.openxmlformats.org/drawingml/2006/main" xmlns:r="http://schemas.openxmlformats.org/officeDocument/2006/relationships" xmlns:p="http://schemas.openxmlformats.org/presentationml/2006/main">
  <p:tag name="PA" val="v5.2.11"/>
</p:tagLst>
</file>

<file path=ppt/tags/tag104.xml><?xml version="1.0" encoding="utf-8"?>
<p:tagLst xmlns:a="http://schemas.openxmlformats.org/drawingml/2006/main" xmlns:r="http://schemas.openxmlformats.org/officeDocument/2006/relationships" xmlns:p="http://schemas.openxmlformats.org/presentationml/2006/main">
  <p:tag name="PA" val="v5.2.11"/>
</p:tagLst>
</file>

<file path=ppt/tags/tag105.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06.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0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0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09.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10.xml><?xml version="1.0" encoding="utf-8"?>
<p:tagLst xmlns:a="http://schemas.openxmlformats.org/drawingml/2006/main" xmlns:r="http://schemas.openxmlformats.org/officeDocument/2006/relationships" xmlns:p="http://schemas.openxmlformats.org/presentationml/2006/main">
  <p:tag name="PA" val="v5.2.11"/>
</p:tagLst>
</file>

<file path=ppt/tags/tag111.xml><?xml version="1.0" encoding="utf-8"?>
<p:tagLst xmlns:a="http://schemas.openxmlformats.org/drawingml/2006/main" xmlns:r="http://schemas.openxmlformats.org/officeDocument/2006/relationships" xmlns:p="http://schemas.openxmlformats.org/presentationml/2006/main">
  <p:tag name="PA" val="v5.2.11"/>
</p:tagLst>
</file>

<file path=ppt/tags/tag11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1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1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15.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16.xml><?xml version="1.0" encoding="utf-8"?>
<p:tagLst xmlns:a="http://schemas.openxmlformats.org/drawingml/2006/main" xmlns:r="http://schemas.openxmlformats.org/officeDocument/2006/relationships" xmlns:p="http://schemas.openxmlformats.org/presentationml/2006/main">
  <p:tag name="PA" val="v5.2.11"/>
</p:tagLst>
</file>

<file path=ppt/tags/tag117.xml><?xml version="1.0" encoding="utf-8"?>
<p:tagLst xmlns:a="http://schemas.openxmlformats.org/drawingml/2006/main" xmlns:r="http://schemas.openxmlformats.org/officeDocument/2006/relationships" xmlns:p="http://schemas.openxmlformats.org/presentationml/2006/main">
  <p:tag name="PA" val="v5.2.11"/>
</p:tagLst>
</file>

<file path=ppt/tags/tag118.xml><?xml version="1.0" encoding="utf-8"?>
<p:tagLst xmlns:a="http://schemas.openxmlformats.org/drawingml/2006/main" xmlns:r="http://schemas.openxmlformats.org/officeDocument/2006/relationships" xmlns:p="http://schemas.openxmlformats.org/presentationml/2006/main">
  <p:tag name="PA" val="v5.2.11"/>
</p:tagLst>
</file>

<file path=ppt/tags/tag11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20.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2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2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23.xml><?xml version="1.0" encoding="utf-8"?>
<p:tagLst xmlns:a="http://schemas.openxmlformats.org/drawingml/2006/main" xmlns:r="http://schemas.openxmlformats.org/officeDocument/2006/relationships" xmlns:p="http://schemas.openxmlformats.org/presentationml/2006/main">
  <p:tag name="PA" val="v5.2.11"/>
</p:tagLst>
</file>

<file path=ppt/tags/tag124.xml><?xml version="1.0" encoding="utf-8"?>
<p:tagLst xmlns:a="http://schemas.openxmlformats.org/drawingml/2006/main" xmlns:r="http://schemas.openxmlformats.org/officeDocument/2006/relationships" xmlns:p="http://schemas.openxmlformats.org/presentationml/2006/main">
  <p:tag name="PA" val="v5.2.11"/>
</p:tagLst>
</file>

<file path=ppt/tags/tag125.xml><?xml version="1.0" encoding="utf-8"?>
<p:tagLst xmlns:a="http://schemas.openxmlformats.org/drawingml/2006/main" xmlns:r="http://schemas.openxmlformats.org/officeDocument/2006/relationships" xmlns:p="http://schemas.openxmlformats.org/presentationml/2006/main">
  <p:tag name="PA" val="v5.2.11"/>
</p:tagLst>
</file>

<file path=ppt/tags/tag126.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2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28.xml><?xml version="1.0" encoding="utf-8"?>
<p:tagLst xmlns:a="http://schemas.openxmlformats.org/drawingml/2006/main" xmlns:r="http://schemas.openxmlformats.org/officeDocument/2006/relationships" xmlns:p="http://schemas.openxmlformats.org/presentationml/2006/main">
  <p:tag name="PA" val="v5.2.11"/>
</p:tagLst>
</file>

<file path=ppt/tags/tag129.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30.xml><?xml version="1.0" encoding="utf-8"?>
<p:tagLst xmlns:a="http://schemas.openxmlformats.org/drawingml/2006/main" xmlns:r="http://schemas.openxmlformats.org/officeDocument/2006/relationships" xmlns:p="http://schemas.openxmlformats.org/presentationml/2006/main">
  <p:tag name="PA" val="v5.2.11"/>
</p:tagLst>
</file>

<file path=ppt/tags/tag13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3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33.xml><?xml version="1.0" encoding="utf-8"?>
<p:tagLst xmlns:a="http://schemas.openxmlformats.org/drawingml/2006/main" xmlns:r="http://schemas.openxmlformats.org/officeDocument/2006/relationships" xmlns:p="http://schemas.openxmlformats.org/presentationml/2006/main">
  <p:tag name="PA" val="v5.2.11"/>
</p:tagLst>
</file>

<file path=ppt/tags/tag134.xml><?xml version="1.0" encoding="utf-8"?>
<p:tagLst xmlns:a="http://schemas.openxmlformats.org/drawingml/2006/main" xmlns:r="http://schemas.openxmlformats.org/officeDocument/2006/relationships" xmlns:p="http://schemas.openxmlformats.org/presentationml/2006/main">
  <p:tag name="PA" val="v5.2.11"/>
</p:tagLst>
</file>

<file path=ppt/tags/tag135.xml><?xml version="1.0" encoding="utf-8"?>
<p:tagLst xmlns:a="http://schemas.openxmlformats.org/drawingml/2006/main" xmlns:r="http://schemas.openxmlformats.org/officeDocument/2006/relationships" xmlns:p="http://schemas.openxmlformats.org/presentationml/2006/main">
  <p:tag name="PA" val="v5.2.11"/>
</p:tagLst>
</file>

<file path=ppt/tags/tag136.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3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38.xml><?xml version="1.0" encoding="utf-8"?>
<p:tagLst xmlns:a="http://schemas.openxmlformats.org/drawingml/2006/main" xmlns:r="http://schemas.openxmlformats.org/officeDocument/2006/relationships" xmlns:p="http://schemas.openxmlformats.org/presentationml/2006/main">
  <p:tag name="PA" val="v5.2.11"/>
</p:tagLst>
</file>

<file path=ppt/tags/tag139.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Lst>
</file>

<file path=ppt/tags/tag140.xml><?xml version="1.0" encoding="utf-8"?>
<p:tagLst xmlns:a="http://schemas.openxmlformats.org/drawingml/2006/main" xmlns:r="http://schemas.openxmlformats.org/officeDocument/2006/relationships" xmlns:p="http://schemas.openxmlformats.org/presentationml/2006/main">
  <p:tag name="PA" val="v5.2.11"/>
</p:tagLst>
</file>

<file path=ppt/tags/tag14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4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43.xml><?xml version="1.0" encoding="utf-8"?>
<p:tagLst xmlns:a="http://schemas.openxmlformats.org/drawingml/2006/main" xmlns:r="http://schemas.openxmlformats.org/officeDocument/2006/relationships" xmlns:p="http://schemas.openxmlformats.org/presentationml/2006/main">
  <p:tag name="PA" val="v5.2.11"/>
</p:tagLst>
</file>

<file path=ppt/tags/tag144.xml><?xml version="1.0" encoding="utf-8"?>
<p:tagLst xmlns:a="http://schemas.openxmlformats.org/drawingml/2006/main" xmlns:r="http://schemas.openxmlformats.org/officeDocument/2006/relationships" xmlns:p="http://schemas.openxmlformats.org/presentationml/2006/main">
  <p:tag name="PA" val="v5.2.11"/>
</p:tagLst>
</file>

<file path=ppt/tags/tag145.xml><?xml version="1.0" encoding="utf-8"?>
<p:tagLst xmlns:a="http://schemas.openxmlformats.org/drawingml/2006/main" xmlns:r="http://schemas.openxmlformats.org/officeDocument/2006/relationships" xmlns:p="http://schemas.openxmlformats.org/presentationml/2006/main">
  <p:tag name="PA" val="v5.2.11"/>
</p:tagLst>
</file>

<file path=ppt/tags/tag146.xml><?xml version="1.0" encoding="utf-8"?>
<p:tagLst xmlns:a="http://schemas.openxmlformats.org/drawingml/2006/main" xmlns:r="http://schemas.openxmlformats.org/officeDocument/2006/relationships" xmlns:p="http://schemas.openxmlformats.org/presentationml/2006/main">
  <p:tag name="PA" val="v5.2.11"/>
</p:tagLst>
</file>

<file path=ppt/tags/tag147.xml><?xml version="1.0" encoding="utf-8"?>
<p:tagLst xmlns:a="http://schemas.openxmlformats.org/drawingml/2006/main" xmlns:r="http://schemas.openxmlformats.org/officeDocument/2006/relationships" xmlns:p="http://schemas.openxmlformats.org/presentationml/2006/main">
  <p:tag name="PA" val="v5.2.11"/>
</p:tagLst>
</file>

<file path=ppt/tags/tag148.xml><?xml version="1.0" encoding="utf-8"?>
<p:tagLst xmlns:a="http://schemas.openxmlformats.org/drawingml/2006/main" xmlns:r="http://schemas.openxmlformats.org/officeDocument/2006/relationships" xmlns:p="http://schemas.openxmlformats.org/presentationml/2006/main">
  <p:tag name="PA" val="v5.2.11"/>
</p:tagLst>
</file>

<file path=ppt/tags/tag14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5.xml><?xml version="1.0" encoding="utf-8"?>
<p:tagLst xmlns:a="http://schemas.openxmlformats.org/drawingml/2006/main" xmlns:r="http://schemas.openxmlformats.org/officeDocument/2006/relationships" xmlns:p="http://schemas.openxmlformats.org/presentationml/2006/main">
  <p:tag name="PA" val="v5.2.11"/>
</p:tagLst>
</file>

<file path=ppt/tags/tag150.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5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52.xml><?xml version="1.0" encoding="utf-8"?>
<p:tagLst xmlns:a="http://schemas.openxmlformats.org/drawingml/2006/main" xmlns:r="http://schemas.openxmlformats.org/officeDocument/2006/relationships" xmlns:p="http://schemas.openxmlformats.org/presentationml/2006/main">
  <p:tag name="PA" val="v5.2.11"/>
</p:tagLst>
</file>

<file path=ppt/tags/tag153.xml><?xml version="1.0" encoding="utf-8"?>
<p:tagLst xmlns:a="http://schemas.openxmlformats.org/drawingml/2006/main" xmlns:r="http://schemas.openxmlformats.org/officeDocument/2006/relationships" xmlns:p="http://schemas.openxmlformats.org/presentationml/2006/main">
  <p:tag name="PA" val="v5.2.11"/>
</p:tagLst>
</file>

<file path=ppt/tags/tag154.xml><?xml version="1.0" encoding="utf-8"?>
<p:tagLst xmlns:a="http://schemas.openxmlformats.org/drawingml/2006/main" xmlns:r="http://schemas.openxmlformats.org/officeDocument/2006/relationships" xmlns:p="http://schemas.openxmlformats.org/presentationml/2006/main">
  <p:tag name="PA" val="v5.2.11"/>
</p:tagLst>
</file>

<file path=ppt/tags/tag155.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56.xml><?xml version="1.0" encoding="utf-8"?>
<p:tagLst xmlns:a="http://schemas.openxmlformats.org/drawingml/2006/main" xmlns:r="http://schemas.openxmlformats.org/officeDocument/2006/relationships" xmlns:p="http://schemas.openxmlformats.org/presentationml/2006/main">
  <p:tag name="PA" val="v5.2.11"/>
</p:tagLst>
</file>

<file path=ppt/tags/tag157.xml><?xml version="1.0" encoding="utf-8"?>
<p:tagLst xmlns:a="http://schemas.openxmlformats.org/drawingml/2006/main" xmlns:r="http://schemas.openxmlformats.org/officeDocument/2006/relationships" xmlns:p="http://schemas.openxmlformats.org/presentationml/2006/main">
  <p:tag name="PA" val="v5.2.11"/>
</p:tagLst>
</file>

<file path=ppt/tags/tag158.xml><?xml version="1.0" encoding="utf-8"?>
<p:tagLst xmlns:a="http://schemas.openxmlformats.org/drawingml/2006/main" xmlns:r="http://schemas.openxmlformats.org/officeDocument/2006/relationships" xmlns:p="http://schemas.openxmlformats.org/presentationml/2006/main">
  <p:tag name="PA" val="v5.2.11"/>
</p:tagLst>
</file>

<file path=ppt/tags/tag15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6.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60.xml><?xml version="1.0" encoding="utf-8"?>
<p:tagLst xmlns:a="http://schemas.openxmlformats.org/drawingml/2006/main" xmlns:r="http://schemas.openxmlformats.org/officeDocument/2006/relationships" xmlns:p="http://schemas.openxmlformats.org/presentationml/2006/main">
  <p:tag name="PA" val="v5.2.11"/>
</p:tagLst>
</file>

<file path=ppt/tags/tag161.xml><?xml version="1.0" encoding="utf-8"?>
<p:tagLst xmlns:a="http://schemas.openxmlformats.org/drawingml/2006/main" xmlns:r="http://schemas.openxmlformats.org/officeDocument/2006/relationships" xmlns:p="http://schemas.openxmlformats.org/presentationml/2006/main">
  <p:tag name="PA" val="v5.2.11"/>
</p:tagLst>
</file>

<file path=ppt/tags/tag162.xml><?xml version="1.0" encoding="utf-8"?>
<p:tagLst xmlns:a="http://schemas.openxmlformats.org/drawingml/2006/main" xmlns:r="http://schemas.openxmlformats.org/officeDocument/2006/relationships" xmlns:p="http://schemas.openxmlformats.org/presentationml/2006/main">
  <p:tag name="PA" val="v5.2.11"/>
</p:tagLst>
</file>

<file path=ppt/tags/tag16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64.xml><?xml version="1.0" encoding="utf-8"?>
<p:tagLst xmlns:a="http://schemas.openxmlformats.org/drawingml/2006/main" xmlns:r="http://schemas.openxmlformats.org/officeDocument/2006/relationships" xmlns:p="http://schemas.openxmlformats.org/presentationml/2006/main">
  <p:tag name="PA" val="v5.2.11"/>
</p:tagLst>
</file>

<file path=ppt/tags/tag165.xml><?xml version="1.0" encoding="utf-8"?>
<p:tagLst xmlns:a="http://schemas.openxmlformats.org/drawingml/2006/main" xmlns:r="http://schemas.openxmlformats.org/officeDocument/2006/relationships" xmlns:p="http://schemas.openxmlformats.org/presentationml/2006/main">
  <p:tag name="PA" val="v5.2.11"/>
</p:tagLst>
</file>

<file path=ppt/tags/tag166.xml><?xml version="1.0" encoding="utf-8"?>
<p:tagLst xmlns:a="http://schemas.openxmlformats.org/drawingml/2006/main" xmlns:r="http://schemas.openxmlformats.org/officeDocument/2006/relationships" xmlns:p="http://schemas.openxmlformats.org/presentationml/2006/main">
  <p:tag name="PA" val="v5.2.11"/>
</p:tagLst>
</file>

<file path=ppt/tags/tag16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68.xml><?xml version="1.0" encoding="utf-8"?>
<p:tagLst xmlns:a="http://schemas.openxmlformats.org/drawingml/2006/main" xmlns:r="http://schemas.openxmlformats.org/officeDocument/2006/relationships" xmlns:p="http://schemas.openxmlformats.org/presentationml/2006/main">
  <p:tag name="PA" val="v5.2.11"/>
</p:tagLst>
</file>

<file path=ppt/tags/tag169.xml><?xml version="1.0" encoding="utf-8"?>
<p:tagLst xmlns:a="http://schemas.openxmlformats.org/drawingml/2006/main" xmlns:r="http://schemas.openxmlformats.org/officeDocument/2006/relationships" xmlns:p="http://schemas.openxmlformats.org/presentationml/2006/main">
  <p:tag name="PA" val="v5.2.11"/>
</p:tagLst>
</file>

<file path=ppt/tags/tag17.xml><?xml version="1.0" encoding="utf-8"?>
<p:tagLst xmlns:a="http://schemas.openxmlformats.org/drawingml/2006/main" xmlns:r="http://schemas.openxmlformats.org/officeDocument/2006/relationships" xmlns:p="http://schemas.openxmlformats.org/presentationml/2006/main">
  <p:tag name="PA" val="v5.2.11"/>
</p:tagLst>
</file>

<file path=ppt/tags/tag170.xml><?xml version="1.0" encoding="utf-8"?>
<p:tagLst xmlns:a="http://schemas.openxmlformats.org/drawingml/2006/main" xmlns:r="http://schemas.openxmlformats.org/officeDocument/2006/relationships" xmlns:p="http://schemas.openxmlformats.org/presentationml/2006/main">
  <p:tag name="PA" val="v5.2.11"/>
</p:tagLst>
</file>

<file path=ppt/tags/tag171.xml><?xml version="1.0" encoding="utf-8"?>
<p:tagLst xmlns:a="http://schemas.openxmlformats.org/drawingml/2006/main" xmlns:r="http://schemas.openxmlformats.org/officeDocument/2006/relationships" xmlns:p="http://schemas.openxmlformats.org/presentationml/2006/main">
  <p:tag name="PA" val="v5.2.11"/>
</p:tagLst>
</file>

<file path=ppt/tags/tag172.xml><?xml version="1.0" encoding="utf-8"?>
<p:tagLst xmlns:a="http://schemas.openxmlformats.org/drawingml/2006/main" xmlns:r="http://schemas.openxmlformats.org/officeDocument/2006/relationships" xmlns:p="http://schemas.openxmlformats.org/presentationml/2006/main">
  <p:tag name="PA" val="v5.2.11"/>
</p:tagLst>
</file>

<file path=ppt/tags/tag173.xml><?xml version="1.0" encoding="utf-8"?>
<p:tagLst xmlns:a="http://schemas.openxmlformats.org/drawingml/2006/main" xmlns:r="http://schemas.openxmlformats.org/officeDocument/2006/relationships" xmlns:p="http://schemas.openxmlformats.org/presentationml/2006/main">
  <p:tag name="PA" val="v5.2.11"/>
</p:tagLst>
</file>

<file path=ppt/tags/tag17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75.xml><?xml version="1.0" encoding="utf-8"?>
<p:tagLst xmlns:a="http://schemas.openxmlformats.org/drawingml/2006/main" xmlns:r="http://schemas.openxmlformats.org/officeDocument/2006/relationships" xmlns:p="http://schemas.openxmlformats.org/presentationml/2006/main">
  <p:tag name="PA" val="v5.2.11"/>
</p:tagLst>
</file>

<file path=ppt/tags/tag176.xml><?xml version="1.0" encoding="utf-8"?>
<p:tagLst xmlns:a="http://schemas.openxmlformats.org/drawingml/2006/main" xmlns:r="http://schemas.openxmlformats.org/officeDocument/2006/relationships" xmlns:p="http://schemas.openxmlformats.org/presentationml/2006/main">
  <p:tag name="PA" val="v5.2.11"/>
</p:tagLst>
</file>

<file path=ppt/tags/tag177.xml><?xml version="1.0" encoding="utf-8"?>
<p:tagLst xmlns:a="http://schemas.openxmlformats.org/drawingml/2006/main" xmlns:r="http://schemas.openxmlformats.org/officeDocument/2006/relationships" xmlns:p="http://schemas.openxmlformats.org/presentationml/2006/main">
  <p:tag name="PA" val="v5.2.11"/>
</p:tagLst>
</file>

<file path=ppt/tags/tag17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79.xml><?xml version="1.0" encoding="utf-8"?>
<p:tagLst xmlns:a="http://schemas.openxmlformats.org/drawingml/2006/main" xmlns:r="http://schemas.openxmlformats.org/officeDocument/2006/relationships" xmlns:p="http://schemas.openxmlformats.org/presentationml/2006/main">
  <p:tag name="PA" val="v5.2.11"/>
</p:tagLst>
</file>

<file path=ppt/tags/tag18.xml><?xml version="1.0" encoding="utf-8"?>
<p:tagLst xmlns:a="http://schemas.openxmlformats.org/drawingml/2006/main" xmlns:r="http://schemas.openxmlformats.org/officeDocument/2006/relationships" xmlns:p="http://schemas.openxmlformats.org/presentationml/2006/main">
  <p:tag name="PA" val="v5.2.11"/>
</p:tagLst>
</file>

<file path=ppt/tags/tag180.xml><?xml version="1.0" encoding="utf-8"?>
<p:tagLst xmlns:a="http://schemas.openxmlformats.org/drawingml/2006/main" xmlns:r="http://schemas.openxmlformats.org/officeDocument/2006/relationships" xmlns:p="http://schemas.openxmlformats.org/presentationml/2006/main">
  <p:tag name="PA" val="v5.2.11"/>
</p:tagLst>
</file>

<file path=ppt/tags/tag181.xml><?xml version="1.0" encoding="utf-8"?>
<p:tagLst xmlns:a="http://schemas.openxmlformats.org/drawingml/2006/main" xmlns:r="http://schemas.openxmlformats.org/officeDocument/2006/relationships" xmlns:p="http://schemas.openxmlformats.org/presentationml/2006/main">
  <p:tag name="PA" val="v5.2.11"/>
</p:tagLst>
</file>

<file path=ppt/tags/tag18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8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84.xml><?xml version="1.0" encoding="utf-8"?>
<p:tagLst xmlns:a="http://schemas.openxmlformats.org/drawingml/2006/main" xmlns:r="http://schemas.openxmlformats.org/officeDocument/2006/relationships" xmlns:p="http://schemas.openxmlformats.org/presentationml/2006/main">
  <p:tag name="PA" val="v5.2.11"/>
</p:tagLst>
</file>

<file path=ppt/tags/tag185.xml><?xml version="1.0" encoding="utf-8"?>
<p:tagLst xmlns:a="http://schemas.openxmlformats.org/drawingml/2006/main" xmlns:r="http://schemas.openxmlformats.org/officeDocument/2006/relationships" xmlns:p="http://schemas.openxmlformats.org/presentationml/2006/main">
  <p:tag name="PA" val="v5.2.11"/>
</p:tagLst>
</file>

<file path=ppt/tags/tag186.xml><?xml version="1.0" encoding="utf-8"?>
<p:tagLst xmlns:a="http://schemas.openxmlformats.org/drawingml/2006/main" xmlns:r="http://schemas.openxmlformats.org/officeDocument/2006/relationships" xmlns:p="http://schemas.openxmlformats.org/presentationml/2006/main">
  <p:tag name="PA" val="v5.2.11"/>
</p:tagLst>
</file>

<file path=ppt/tags/tag18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8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89.xml><?xml version="1.0" encoding="utf-8"?>
<p:tagLst xmlns:a="http://schemas.openxmlformats.org/drawingml/2006/main" xmlns:r="http://schemas.openxmlformats.org/officeDocument/2006/relationships" xmlns:p="http://schemas.openxmlformats.org/presentationml/2006/main">
  <p:tag name="PA" val="v5.2.11"/>
</p:tagLst>
</file>

<file path=ppt/tags/tag19.xml><?xml version="1.0" encoding="utf-8"?>
<p:tagLst xmlns:a="http://schemas.openxmlformats.org/drawingml/2006/main" xmlns:r="http://schemas.openxmlformats.org/officeDocument/2006/relationships" xmlns:p="http://schemas.openxmlformats.org/presentationml/2006/main">
  <p:tag name="PA" val="v5.2.11"/>
</p:tagLst>
</file>

<file path=ppt/tags/tag190.xml><?xml version="1.0" encoding="utf-8"?>
<p:tagLst xmlns:a="http://schemas.openxmlformats.org/drawingml/2006/main" xmlns:r="http://schemas.openxmlformats.org/officeDocument/2006/relationships" xmlns:p="http://schemas.openxmlformats.org/presentationml/2006/main">
  <p:tag name="PA" val="v5.2.11"/>
</p:tagLst>
</file>

<file path=ppt/tags/tag191.xml><?xml version="1.0" encoding="utf-8"?>
<p:tagLst xmlns:a="http://schemas.openxmlformats.org/drawingml/2006/main" xmlns:r="http://schemas.openxmlformats.org/officeDocument/2006/relationships" xmlns:p="http://schemas.openxmlformats.org/presentationml/2006/main">
  <p:tag name="PA" val="v5.2.11"/>
</p:tagLst>
</file>

<file path=ppt/tags/tag19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9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94.xml><?xml version="1.0" encoding="utf-8"?>
<p:tagLst xmlns:a="http://schemas.openxmlformats.org/drawingml/2006/main" xmlns:r="http://schemas.openxmlformats.org/officeDocument/2006/relationships" xmlns:p="http://schemas.openxmlformats.org/presentationml/2006/main">
  <p:tag name="PA" val="v5.2.11"/>
</p:tagLst>
</file>

<file path=ppt/tags/tag195.xml><?xml version="1.0" encoding="utf-8"?>
<p:tagLst xmlns:a="http://schemas.openxmlformats.org/drawingml/2006/main" xmlns:r="http://schemas.openxmlformats.org/officeDocument/2006/relationships" xmlns:p="http://schemas.openxmlformats.org/presentationml/2006/main">
  <p:tag name="PA" val="v5.2.11"/>
</p:tagLst>
</file>

<file path=ppt/tags/tag196.xml><?xml version="1.0" encoding="utf-8"?>
<p:tagLst xmlns:a="http://schemas.openxmlformats.org/drawingml/2006/main" xmlns:r="http://schemas.openxmlformats.org/officeDocument/2006/relationships" xmlns:p="http://schemas.openxmlformats.org/presentationml/2006/main">
  <p:tag name="PA" val="v5.2.11"/>
</p:tagLst>
</file>

<file path=ppt/tags/tag19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9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199.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20.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00.xml><?xml version="1.0" encoding="utf-8"?>
<p:tagLst xmlns:a="http://schemas.openxmlformats.org/drawingml/2006/main" xmlns:r="http://schemas.openxmlformats.org/officeDocument/2006/relationships" xmlns:p="http://schemas.openxmlformats.org/presentationml/2006/main">
  <p:tag name="PA" val="v5.2.11"/>
</p:tagLst>
</file>

<file path=ppt/tags/tag201.xml><?xml version="1.0" encoding="utf-8"?>
<p:tagLst xmlns:a="http://schemas.openxmlformats.org/drawingml/2006/main" xmlns:r="http://schemas.openxmlformats.org/officeDocument/2006/relationships" xmlns:p="http://schemas.openxmlformats.org/presentationml/2006/main">
  <p:tag name="PA" val="v5.2.11"/>
</p:tagLst>
</file>

<file path=ppt/tags/tag20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0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04.xml><?xml version="1.0" encoding="utf-8"?>
<p:tagLst xmlns:a="http://schemas.openxmlformats.org/drawingml/2006/main" xmlns:r="http://schemas.openxmlformats.org/officeDocument/2006/relationships" xmlns:p="http://schemas.openxmlformats.org/presentationml/2006/main">
  <p:tag name="PA" val="v5.2.11"/>
</p:tagLst>
</file>

<file path=ppt/tags/tag205.xml><?xml version="1.0" encoding="utf-8"?>
<p:tagLst xmlns:a="http://schemas.openxmlformats.org/drawingml/2006/main" xmlns:r="http://schemas.openxmlformats.org/officeDocument/2006/relationships" xmlns:p="http://schemas.openxmlformats.org/presentationml/2006/main">
  <p:tag name="PA" val="v5.2.11"/>
</p:tagLst>
</file>

<file path=ppt/tags/tag206.xml><?xml version="1.0" encoding="utf-8"?>
<p:tagLst xmlns:a="http://schemas.openxmlformats.org/drawingml/2006/main" xmlns:r="http://schemas.openxmlformats.org/officeDocument/2006/relationships" xmlns:p="http://schemas.openxmlformats.org/presentationml/2006/main">
  <p:tag name="PA" val="v5.2.11"/>
</p:tagLst>
</file>

<file path=ppt/tags/tag20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08.xml><?xml version="1.0" encoding="utf-8"?>
<p:tagLst xmlns:a="http://schemas.openxmlformats.org/drawingml/2006/main" xmlns:r="http://schemas.openxmlformats.org/officeDocument/2006/relationships" xmlns:p="http://schemas.openxmlformats.org/presentationml/2006/main">
  <p:tag name="PA" val="v5.2.11"/>
</p:tagLst>
</file>

<file path=ppt/tags/tag209.xml><?xml version="1.0" encoding="utf-8"?>
<p:tagLst xmlns:a="http://schemas.openxmlformats.org/drawingml/2006/main" xmlns:r="http://schemas.openxmlformats.org/officeDocument/2006/relationships" xmlns:p="http://schemas.openxmlformats.org/presentationml/2006/main">
  <p:tag name="PA" val="v5.2.11"/>
</p:tagLst>
</file>

<file path=ppt/tags/tag2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10.xml><?xml version="1.0" encoding="utf-8"?>
<p:tagLst xmlns:a="http://schemas.openxmlformats.org/drawingml/2006/main" xmlns:r="http://schemas.openxmlformats.org/officeDocument/2006/relationships" xmlns:p="http://schemas.openxmlformats.org/presentationml/2006/main">
  <p:tag name="PA" val="v5.2.11"/>
</p:tagLst>
</file>

<file path=ppt/tags/tag21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1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13.xml><?xml version="1.0" encoding="utf-8"?>
<p:tagLst xmlns:a="http://schemas.openxmlformats.org/drawingml/2006/main" xmlns:r="http://schemas.openxmlformats.org/officeDocument/2006/relationships" xmlns:p="http://schemas.openxmlformats.org/presentationml/2006/main">
  <p:tag name="PA" val="v5.2.11"/>
</p:tagLst>
</file>

<file path=ppt/tags/tag214.xml><?xml version="1.0" encoding="utf-8"?>
<p:tagLst xmlns:a="http://schemas.openxmlformats.org/drawingml/2006/main" xmlns:r="http://schemas.openxmlformats.org/officeDocument/2006/relationships" xmlns:p="http://schemas.openxmlformats.org/presentationml/2006/main">
  <p:tag name="PA" val="v5.2.11"/>
</p:tagLst>
</file>

<file path=ppt/tags/tag215.xml><?xml version="1.0" encoding="utf-8"?>
<p:tagLst xmlns:a="http://schemas.openxmlformats.org/drawingml/2006/main" xmlns:r="http://schemas.openxmlformats.org/officeDocument/2006/relationships" xmlns:p="http://schemas.openxmlformats.org/presentationml/2006/main">
  <p:tag name="PA" val="v5.2.11"/>
</p:tagLst>
</file>

<file path=ppt/tags/tag216.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17.xml><?xml version="1.0" encoding="utf-8"?>
<p:tagLst xmlns:a="http://schemas.openxmlformats.org/drawingml/2006/main" xmlns:r="http://schemas.openxmlformats.org/officeDocument/2006/relationships" xmlns:p="http://schemas.openxmlformats.org/presentationml/2006/main">
  <p:tag name="PA" val="v5.2.11"/>
</p:tagLst>
</file>

<file path=ppt/tags/tag218.xml><?xml version="1.0" encoding="utf-8"?>
<p:tagLst xmlns:a="http://schemas.openxmlformats.org/drawingml/2006/main" xmlns:r="http://schemas.openxmlformats.org/officeDocument/2006/relationships" xmlns:p="http://schemas.openxmlformats.org/presentationml/2006/main">
  <p:tag name="PA" val="v5.2.11"/>
</p:tagLst>
</file>

<file path=ppt/tags/tag219.xml><?xml version="1.0" encoding="utf-8"?>
<p:tagLst xmlns:a="http://schemas.openxmlformats.org/drawingml/2006/main" xmlns:r="http://schemas.openxmlformats.org/officeDocument/2006/relationships" xmlns:p="http://schemas.openxmlformats.org/presentationml/2006/main">
  <p:tag name="PA" val="v5.2.11"/>
</p:tagLst>
</file>

<file path=ppt/tags/tag2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20.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2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22.xml><?xml version="1.0" encoding="utf-8"?>
<p:tagLst xmlns:a="http://schemas.openxmlformats.org/drawingml/2006/main" xmlns:r="http://schemas.openxmlformats.org/officeDocument/2006/relationships" xmlns:p="http://schemas.openxmlformats.org/presentationml/2006/main">
  <p:tag name="PA" val="v5.2.11"/>
</p:tagLst>
</file>

<file path=ppt/tags/tag223.xml><?xml version="1.0" encoding="utf-8"?>
<p:tagLst xmlns:a="http://schemas.openxmlformats.org/drawingml/2006/main" xmlns:r="http://schemas.openxmlformats.org/officeDocument/2006/relationships" xmlns:p="http://schemas.openxmlformats.org/presentationml/2006/main">
  <p:tag name="PA" val="v5.2.11"/>
</p:tagLst>
</file>

<file path=ppt/tags/tag224.xml><?xml version="1.0" encoding="utf-8"?>
<p:tagLst xmlns:a="http://schemas.openxmlformats.org/drawingml/2006/main" xmlns:r="http://schemas.openxmlformats.org/officeDocument/2006/relationships" xmlns:p="http://schemas.openxmlformats.org/presentationml/2006/main">
  <p:tag name="PA" val="v5.2.11"/>
</p:tagLst>
</file>

<file path=ppt/tags/tag225.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26.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2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28.xml><?xml version="1.0" encoding="utf-8"?>
<p:tagLst xmlns:a="http://schemas.openxmlformats.org/drawingml/2006/main" xmlns:r="http://schemas.openxmlformats.org/officeDocument/2006/relationships" xmlns:p="http://schemas.openxmlformats.org/presentationml/2006/main">
  <p:tag name="PA" val="v5.2.11"/>
</p:tagLst>
</file>

<file path=ppt/tags/tag229.xml><?xml version="1.0" encoding="utf-8"?>
<p:tagLst xmlns:a="http://schemas.openxmlformats.org/drawingml/2006/main" xmlns:r="http://schemas.openxmlformats.org/officeDocument/2006/relationships" xmlns:p="http://schemas.openxmlformats.org/presentationml/2006/main">
  <p:tag name="PA" val="v5.2.11"/>
</p:tagLst>
</file>

<file path=ppt/tags/tag2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30.xml><?xml version="1.0" encoding="utf-8"?>
<p:tagLst xmlns:a="http://schemas.openxmlformats.org/drawingml/2006/main" xmlns:r="http://schemas.openxmlformats.org/officeDocument/2006/relationships" xmlns:p="http://schemas.openxmlformats.org/presentationml/2006/main">
  <p:tag name="PA" val="v5.2.11"/>
</p:tagLst>
</file>

<file path=ppt/tags/tag23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3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33.xml><?xml version="1.0" encoding="utf-8"?>
<p:tagLst xmlns:a="http://schemas.openxmlformats.org/drawingml/2006/main" xmlns:r="http://schemas.openxmlformats.org/officeDocument/2006/relationships" xmlns:p="http://schemas.openxmlformats.org/presentationml/2006/main">
  <p:tag name="PA" val="v5.2.11"/>
</p:tagLst>
</file>

<file path=ppt/tags/tag234.xml><?xml version="1.0" encoding="utf-8"?>
<p:tagLst xmlns:a="http://schemas.openxmlformats.org/drawingml/2006/main" xmlns:r="http://schemas.openxmlformats.org/officeDocument/2006/relationships" xmlns:p="http://schemas.openxmlformats.org/presentationml/2006/main">
  <p:tag name="PA" val="v5.2.11"/>
</p:tagLst>
</file>

<file path=ppt/tags/tag235.xml><?xml version="1.0" encoding="utf-8"?>
<p:tagLst xmlns:a="http://schemas.openxmlformats.org/drawingml/2006/main" xmlns:r="http://schemas.openxmlformats.org/officeDocument/2006/relationships" xmlns:p="http://schemas.openxmlformats.org/presentationml/2006/main">
  <p:tag name="PA" val="v5.2.11"/>
</p:tagLst>
</file>

<file path=ppt/tags/tag236.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37.xml><?xml version="1.0" encoding="utf-8"?>
<p:tagLst xmlns:a="http://schemas.openxmlformats.org/drawingml/2006/main" xmlns:r="http://schemas.openxmlformats.org/officeDocument/2006/relationships" xmlns:p="http://schemas.openxmlformats.org/presentationml/2006/main">
  <p:tag name="PA" val="v5.2.11"/>
</p:tagLst>
</file>

<file path=ppt/tags/tag238.xml><?xml version="1.0" encoding="utf-8"?>
<p:tagLst xmlns:a="http://schemas.openxmlformats.org/drawingml/2006/main" xmlns:r="http://schemas.openxmlformats.org/officeDocument/2006/relationships" xmlns:p="http://schemas.openxmlformats.org/presentationml/2006/main">
  <p:tag name="PA" val="v5.2.11"/>
</p:tagLst>
</file>

<file path=ppt/tags/tag239.xml><?xml version="1.0" encoding="utf-8"?>
<p:tagLst xmlns:a="http://schemas.openxmlformats.org/drawingml/2006/main" xmlns:r="http://schemas.openxmlformats.org/officeDocument/2006/relationships" xmlns:p="http://schemas.openxmlformats.org/presentationml/2006/main">
  <p:tag name="PA" val="v5.2.11"/>
</p:tagLst>
</file>

<file path=ppt/tags/tag2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40.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41.xml><?xml version="1.0" encoding="utf-8"?>
<p:tagLst xmlns:a="http://schemas.openxmlformats.org/drawingml/2006/main" xmlns:r="http://schemas.openxmlformats.org/officeDocument/2006/relationships" xmlns:p="http://schemas.openxmlformats.org/presentationml/2006/main">
  <p:tag name="PA" val="v5.2.11"/>
</p:tagLst>
</file>

<file path=ppt/tags/tag242.xml><?xml version="1.0" encoding="utf-8"?>
<p:tagLst xmlns:a="http://schemas.openxmlformats.org/drawingml/2006/main" xmlns:r="http://schemas.openxmlformats.org/officeDocument/2006/relationships" xmlns:p="http://schemas.openxmlformats.org/presentationml/2006/main">
  <p:tag name="PA" val="v5.2.11"/>
</p:tagLst>
</file>

<file path=ppt/tags/tag243.xml><?xml version="1.0" encoding="utf-8"?>
<p:tagLst xmlns:a="http://schemas.openxmlformats.org/drawingml/2006/main" xmlns:r="http://schemas.openxmlformats.org/officeDocument/2006/relationships" xmlns:p="http://schemas.openxmlformats.org/presentationml/2006/main">
  <p:tag name="PA" val="v5.2.11"/>
</p:tagLst>
</file>

<file path=ppt/tags/tag24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45.xml><?xml version="1.0" encoding="utf-8"?>
<p:tagLst xmlns:a="http://schemas.openxmlformats.org/drawingml/2006/main" xmlns:r="http://schemas.openxmlformats.org/officeDocument/2006/relationships" xmlns:p="http://schemas.openxmlformats.org/presentationml/2006/main">
  <p:tag name="PA" val="v5.2.11"/>
</p:tagLst>
</file>

<file path=ppt/tags/tag246.xml><?xml version="1.0" encoding="utf-8"?>
<p:tagLst xmlns:a="http://schemas.openxmlformats.org/drawingml/2006/main" xmlns:r="http://schemas.openxmlformats.org/officeDocument/2006/relationships" xmlns:p="http://schemas.openxmlformats.org/presentationml/2006/main">
  <p:tag name="PA" val="v5.2.11"/>
</p:tagLst>
</file>

<file path=ppt/tags/tag247.xml><?xml version="1.0" encoding="utf-8"?>
<p:tagLst xmlns:a="http://schemas.openxmlformats.org/drawingml/2006/main" xmlns:r="http://schemas.openxmlformats.org/officeDocument/2006/relationships" xmlns:p="http://schemas.openxmlformats.org/presentationml/2006/main">
  <p:tag name="PA" val="v5.2.11"/>
</p:tagLst>
</file>

<file path=ppt/tags/tag24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49.xml><?xml version="1.0" encoding="utf-8"?>
<p:tagLst xmlns:a="http://schemas.openxmlformats.org/drawingml/2006/main" xmlns:r="http://schemas.openxmlformats.org/officeDocument/2006/relationships" xmlns:p="http://schemas.openxmlformats.org/presentationml/2006/main">
  <p:tag name="PA" val="v5.2.11"/>
</p:tagLst>
</file>

<file path=ppt/tags/tag25.xml><?xml version="1.0" encoding="utf-8"?>
<p:tagLst xmlns:a="http://schemas.openxmlformats.org/drawingml/2006/main" xmlns:r="http://schemas.openxmlformats.org/officeDocument/2006/relationships" xmlns:p="http://schemas.openxmlformats.org/presentationml/2006/main">
  <p:tag name="PA" val="v5.2.11"/>
</p:tagLst>
</file>

<file path=ppt/tags/tag250.xml><?xml version="1.0" encoding="utf-8"?>
<p:tagLst xmlns:a="http://schemas.openxmlformats.org/drawingml/2006/main" xmlns:r="http://schemas.openxmlformats.org/officeDocument/2006/relationships" xmlns:p="http://schemas.openxmlformats.org/presentationml/2006/main">
  <p:tag name="PA" val="v5.2.11"/>
</p:tagLst>
</file>

<file path=ppt/tags/tag251.xml><?xml version="1.0" encoding="utf-8"?>
<p:tagLst xmlns:a="http://schemas.openxmlformats.org/drawingml/2006/main" xmlns:r="http://schemas.openxmlformats.org/officeDocument/2006/relationships" xmlns:p="http://schemas.openxmlformats.org/presentationml/2006/main">
  <p:tag name="PA" val="v5.2.11"/>
</p:tagLst>
</file>

<file path=ppt/tags/tag25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5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54.xml><?xml version="1.0" encoding="utf-8"?>
<p:tagLst xmlns:a="http://schemas.openxmlformats.org/drawingml/2006/main" xmlns:r="http://schemas.openxmlformats.org/officeDocument/2006/relationships" xmlns:p="http://schemas.openxmlformats.org/presentationml/2006/main">
  <p:tag name="PA" val="v5.2.11"/>
</p:tagLst>
</file>

<file path=ppt/tags/tag255.xml><?xml version="1.0" encoding="utf-8"?>
<p:tagLst xmlns:a="http://schemas.openxmlformats.org/drawingml/2006/main" xmlns:r="http://schemas.openxmlformats.org/officeDocument/2006/relationships" xmlns:p="http://schemas.openxmlformats.org/presentationml/2006/main">
  <p:tag name="PA" val="v5.2.11"/>
</p:tagLst>
</file>

<file path=ppt/tags/tag256.xml><?xml version="1.0" encoding="utf-8"?>
<p:tagLst xmlns:a="http://schemas.openxmlformats.org/drawingml/2006/main" xmlns:r="http://schemas.openxmlformats.org/officeDocument/2006/relationships" xmlns:p="http://schemas.openxmlformats.org/presentationml/2006/main">
  <p:tag name="PA" val="v5.2.11"/>
</p:tagLst>
</file>

<file path=ppt/tags/tag25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258.xml><?xml version="1.0" encoding="utf-8"?>
<p:tagLst xmlns:a="http://schemas.openxmlformats.org/drawingml/2006/main" xmlns:r="http://schemas.openxmlformats.org/officeDocument/2006/relationships" xmlns:p="http://schemas.openxmlformats.org/presentationml/2006/main">
  <p:tag name="PA" val="v5.2.11"/>
</p:tagLst>
</file>

<file path=ppt/tags/tag259.xml><?xml version="1.0" encoding="utf-8"?>
<p:tagLst xmlns:a="http://schemas.openxmlformats.org/drawingml/2006/main" xmlns:r="http://schemas.openxmlformats.org/officeDocument/2006/relationships" xmlns:p="http://schemas.openxmlformats.org/presentationml/2006/main">
  <p:tag name="PA" val="v5.2.11"/>
</p:tagLst>
</file>

<file path=ppt/tags/tag26.xml><?xml version="1.0" encoding="utf-8"?>
<p:tagLst xmlns:a="http://schemas.openxmlformats.org/drawingml/2006/main" xmlns:r="http://schemas.openxmlformats.org/officeDocument/2006/relationships" xmlns:p="http://schemas.openxmlformats.org/presentationml/2006/main">
  <p:tag name="PA" val="v5.2.11"/>
</p:tagLst>
</file>

<file path=ppt/tags/tag260.xml><?xml version="1.0" encoding="utf-8"?>
<p:tagLst xmlns:a="http://schemas.openxmlformats.org/drawingml/2006/main" xmlns:r="http://schemas.openxmlformats.org/officeDocument/2006/relationships" xmlns:p="http://schemas.openxmlformats.org/presentationml/2006/main">
  <p:tag name="PA" val="v5.2.11"/>
</p:tagLst>
</file>

<file path=ppt/tags/tag261.xml><?xml version="1.0" encoding="utf-8"?>
<p:tagLst xmlns:a="http://schemas.openxmlformats.org/drawingml/2006/main" xmlns:r="http://schemas.openxmlformats.org/officeDocument/2006/relationships" xmlns:p="http://schemas.openxmlformats.org/presentationml/2006/main">
  <p:tag name="PA" val="v5.2.11"/>
</p:tagLst>
</file>

<file path=ppt/tags/tag262.xml><?xml version="1.0" encoding="utf-8"?>
<p:tagLst xmlns:a="http://schemas.openxmlformats.org/drawingml/2006/main" xmlns:r="http://schemas.openxmlformats.org/officeDocument/2006/relationships" xmlns:p="http://schemas.openxmlformats.org/presentationml/2006/main">
  <p:tag name="PA" val="v5.2.11"/>
</p:tagLst>
</file>

<file path=ppt/tags/tag263.xml><?xml version="1.0" encoding="utf-8"?>
<p:tagLst xmlns:a="http://schemas.openxmlformats.org/drawingml/2006/main" xmlns:r="http://schemas.openxmlformats.org/officeDocument/2006/relationships" xmlns:p="http://schemas.openxmlformats.org/presentationml/2006/main">
  <p:tag name="PA" val="v5.2.11"/>
</p:tagLst>
</file>

<file path=ppt/tags/tag27.xml><?xml version="1.0" encoding="utf-8"?>
<p:tagLst xmlns:a="http://schemas.openxmlformats.org/drawingml/2006/main" xmlns:r="http://schemas.openxmlformats.org/officeDocument/2006/relationships" xmlns:p="http://schemas.openxmlformats.org/presentationml/2006/main">
  <p:tag name="PA" val="v5.2.11"/>
</p:tagLst>
</file>

<file path=ppt/tags/tag28.xml><?xml version="1.0" encoding="utf-8"?>
<p:tagLst xmlns:a="http://schemas.openxmlformats.org/drawingml/2006/main" xmlns:r="http://schemas.openxmlformats.org/officeDocument/2006/relationships" xmlns:p="http://schemas.openxmlformats.org/presentationml/2006/main">
  <p:tag name="PA" val="v5.2.11"/>
</p:tagLst>
</file>

<file path=ppt/tags/tag29.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30.xml><?xml version="1.0" encoding="utf-8"?>
<p:tagLst xmlns:a="http://schemas.openxmlformats.org/drawingml/2006/main" xmlns:r="http://schemas.openxmlformats.org/officeDocument/2006/relationships" xmlns:p="http://schemas.openxmlformats.org/presentationml/2006/main">
  <p:tag name="PA" val="v5.2.11"/>
</p:tagLst>
</file>

<file path=ppt/tags/tag31.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32.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3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34.xml><?xml version="1.0" encoding="utf-8"?>
<p:tagLst xmlns:a="http://schemas.openxmlformats.org/drawingml/2006/main" xmlns:r="http://schemas.openxmlformats.org/officeDocument/2006/relationships" xmlns:p="http://schemas.openxmlformats.org/presentationml/2006/main">
  <p:tag name="PA" val="v5.2.11"/>
</p:tagLst>
</file>

<file path=ppt/tags/tag35.xml><?xml version="1.0" encoding="utf-8"?>
<p:tagLst xmlns:a="http://schemas.openxmlformats.org/drawingml/2006/main" xmlns:r="http://schemas.openxmlformats.org/officeDocument/2006/relationships" xmlns:p="http://schemas.openxmlformats.org/presentationml/2006/main">
  <p:tag name="PA" val="v5.2.11"/>
</p:tagLst>
</file>

<file path=ppt/tags/tag36.xml><?xml version="1.0" encoding="utf-8"?>
<p:tagLst xmlns:a="http://schemas.openxmlformats.org/drawingml/2006/main" xmlns:r="http://schemas.openxmlformats.org/officeDocument/2006/relationships" xmlns:p="http://schemas.openxmlformats.org/presentationml/2006/main">
  <p:tag name="PA" val="v5.2.11"/>
</p:tagLst>
</file>

<file path=ppt/tags/tag37.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3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3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40.xml><?xml version="1.0" encoding="utf-8"?>
<p:tagLst xmlns:a="http://schemas.openxmlformats.org/drawingml/2006/main" xmlns:r="http://schemas.openxmlformats.org/officeDocument/2006/relationships" xmlns:p="http://schemas.openxmlformats.org/presentationml/2006/main">
  <p:tag name="PA" val="v5.2.11"/>
</p:tagLst>
</file>

<file path=ppt/tags/tag41.xml><?xml version="1.0" encoding="utf-8"?>
<p:tagLst xmlns:a="http://schemas.openxmlformats.org/drawingml/2006/main" xmlns:r="http://schemas.openxmlformats.org/officeDocument/2006/relationships" xmlns:p="http://schemas.openxmlformats.org/presentationml/2006/main">
  <p:tag name="PA" val="v5.2.11"/>
</p:tagLst>
</file>

<file path=ppt/tags/tag42.xml><?xml version="1.0" encoding="utf-8"?>
<p:tagLst xmlns:a="http://schemas.openxmlformats.org/drawingml/2006/main" xmlns:r="http://schemas.openxmlformats.org/officeDocument/2006/relationships" xmlns:p="http://schemas.openxmlformats.org/presentationml/2006/main">
  <p:tag name="PA" val="v5.2.11"/>
</p:tagLst>
</file>

<file path=ppt/tags/tag4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4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45.xml><?xml version="1.0" encoding="utf-8"?>
<p:tagLst xmlns:a="http://schemas.openxmlformats.org/drawingml/2006/main" xmlns:r="http://schemas.openxmlformats.org/officeDocument/2006/relationships" xmlns:p="http://schemas.openxmlformats.org/presentationml/2006/main">
  <p:tag name="PA" val="v5.2.11"/>
</p:tagLst>
</file>

<file path=ppt/tags/tag46.xml><?xml version="1.0" encoding="utf-8"?>
<p:tagLst xmlns:a="http://schemas.openxmlformats.org/drawingml/2006/main" xmlns:r="http://schemas.openxmlformats.org/officeDocument/2006/relationships" xmlns:p="http://schemas.openxmlformats.org/presentationml/2006/main">
  <p:tag name="PA" val="v5.2.11"/>
</p:tagLst>
</file>

<file path=ppt/tags/tag47.xml><?xml version="1.0" encoding="utf-8"?>
<p:tagLst xmlns:a="http://schemas.openxmlformats.org/drawingml/2006/main" xmlns:r="http://schemas.openxmlformats.org/officeDocument/2006/relationships" xmlns:p="http://schemas.openxmlformats.org/presentationml/2006/main">
  <p:tag name="PA" val="v5.2.11"/>
</p:tagLst>
</file>

<file path=ppt/tags/tag4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4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50.xml><?xml version="1.0" encoding="utf-8"?>
<p:tagLst xmlns:a="http://schemas.openxmlformats.org/drawingml/2006/main" xmlns:r="http://schemas.openxmlformats.org/officeDocument/2006/relationships" xmlns:p="http://schemas.openxmlformats.org/presentationml/2006/main">
  <p:tag name="PA" val="v5.2.11"/>
</p:tagLst>
</file>

<file path=ppt/tags/tag51.xml><?xml version="1.0" encoding="utf-8"?>
<p:tagLst xmlns:a="http://schemas.openxmlformats.org/drawingml/2006/main" xmlns:r="http://schemas.openxmlformats.org/officeDocument/2006/relationships" xmlns:p="http://schemas.openxmlformats.org/presentationml/2006/main">
  <p:tag name="PA" val="v5.2.11"/>
</p:tagLst>
</file>

<file path=ppt/tags/tag52.xml><?xml version="1.0" encoding="utf-8"?>
<p:tagLst xmlns:a="http://schemas.openxmlformats.org/drawingml/2006/main" xmlns:r="http://schemas.openxmlformats.org/officeDocument/2006/relationships" xmlns:p="http://schemas.openxmlformats.org/presentationml/2006/main">
  <p:tag name="PA" val="v5.2.11"/>
</p:tagLst>
</file>

<file path=ppt/tags/tag5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5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55.xml><?xml version="1.0" encoding="utf-8"?>
<p:tagLst xmlns:a="http://schemas.openxmlformats.org/drawingml/2006/main" xmlns:r="http://schemas.openxmlformats.org/officeDocument/2006/relationships" xmlns:p="http://schemas.openxmlformats.org/presentationml/2006/main">
  <p:tag name="PA" val="v5.2.11"/>
</p:tagLst>
</file>

<file path=ppt/tags/tag56.xml><?xml version="1.0" encoding="utf-8"?>
<p:tagLst xmlns:a="http://schemas.openxmlformats.org/drawingml/2006/main" xmlns:r="http://schemas.openxmlformats.org/officeDocument/2006/relationships" xmlns:p="http://schemas.openxmlformats.org/presentationml/2006/main">
  <p:tag name="PA" val="v5.2.11"/>
</p:tagLst>
</file>

<file path=ppt/tags/tag57.xml><?xml version="1.0" encoding="utf-8"?>
<p:tagLst xmlns:a="http://schemas.openxmlformats.org/drawingml/2006/main" xmlns:r="http://schemas.openxmlformats.org/officeDocument/2006/relationships" xmlns:p="http://schemas.openxmlformats.org/presentationml/2006/main">
  <p:tag name="PA" val="v5.2.11"/>
</p:tagLst>
</file>

<file path=ppt/tags/tag5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5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60.xml><?xml version="1.0" encoding="utf-8"?>
<p:tagLst xmlns:a="http://schemas.openxmlformats.org/drawingml/2006/main" xmlns:r="http://schemas.openxmlformats.org/officeDocument/2006/relationships" xmlns:p="http://schemas.openxmlformats.org/presentationml/2006/main">
  <p:tag name="PA" val="v5.2.11"/>
</p:tagLst>
</file>

<file path=ppt/tags/tag61.xml><?xml version="1.0" encoding="utf-8"?>
<p:tagLst xmlns:a="http://schemas.openxmlformats.org/drawingml/2006/main" xmlns:r="http://schemas.openxmlformats.org/officeDocument/2006/relationships" xmlns:p="http://schemas.openxmlformats.org/presentationml/2006/main">
  <p:tag name="PA" val="v5.2.11"/>
</p:tagLst>
</file>

<file path=ppt/tags/tag62.xml><?xml version="1.0" encoding="utf-8"?>
<p:tagLst xmlns:a="http://schemas.openxmlformats.org/drawingml/2006/main" xmlns:r="http://schemas.openxmlformats.org/officeDocument/2006/relationships" xmlns:p="http://schemas.openxmlformats.org/presentationml/2006/main">
  <p:tag name="PA" val="v5.2.11"/>
</p:tagLst>
</file>

<file path=ppt/tags/tag6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6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65.xml><?xml version="1.0" encoding="utf-8"?>
<p:tagLst xmlns:a="http://schemas.openxmlformats.org/drawingml/2006/main" xmlns:r="http://schemas.openxmlformats.org/officeDocument/2006/relationships" xmlns:p="http://schemas.openxmlformats.org/presentationml/2006/main">
  <p:tag name="PA" val="v5.2.11"/>
</p:tagLst>
</file>

<file path=ppt/tags/tag66.xml><?xml version="1.0" encoding="utf-8"?>
<p:tagLst xmlns:a="http://schemas.openxmlformats.org/drawingml/2006/main" xmlns:r="http://schemas.openxmlformats.org/officeDocument/2006/relationships" xmlns:p="http://schemas.openxmlformats.org/presentationml/2006/main">
  <p:tag name="PA" val="v5.2.11"/>
</p:tagLst>
</file>

<file path=ppt/tags/tag67.xml><?xml version="1.0" encoding="utf-8"?>
<p:tagLst xmlns:a="http://schemas.openxmlformats.org/drawingml/2006/main" xmlns:r="http://schemas.openxmlformats.org/officeDocument/2006/relationships" xmlns:p="http://schemas.openxmlformats.org/presentationml/2006/main">
  <p:tag name="PA" val="v5.2.11"/>
</p:tagLst>
</file>

<file path=ppt/tags/tag6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6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70.xml><?xml version="1.0" encoding="utf-8"?>
<p:tagLst xmlns:a="http://schemas.openxmlformats.org/drawingml/2006/main" xmlns:r="http://schemas.openxmlformats.org/officeDocument/2006/relationships" xmlns:p="http://schemas.openxmlformats.org/presentationml/2006/main">
  <p:tag name="PA" val="v5.2.11"/>
</p:tagLst>
</file>

<file path=ppt/tags/tag71.xml><?xml version="1.0" encoding="utf-8"?>
<p:tagLst xmlns:a="http://schemas.openxmlformats.org/drawingml/2006/main" xmlns:r="http://schemas.openxmlformats.org/officeDocument/2006/relationships" xmlns:p="http://schemas.openxmlformats.org/presentationml/2006/main">
  <p:tag name="PA" val="v5.2.11"/>
</p:tagLst>
</file>

<file path=ppt/tags/tag72.xml><?xml version="1.0" encoding="utf-8"?>
<p:tagLst xmlns:a="http://schemas.openxmlformats.org/drawingml/2006/main" xmlns:r="http://schemas.openxmlformats.org/officeDocument/2006/relationships" xmlns:p="http://schemas.openxmlformats.org/presentationml/2006/main">
  <p:tag name="PA" val="v5.2.11"/>
</p:tagLst>
</file>

<file path=ppt/tags/tag7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7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75.xml><?xml version="1.0" encoding="utf-8"?>
<p:tagLst xmlns:a="http://schemas.openxmlformats.org/drawingml/2006/main" xmlns:r="http://schemas.openxmlformats.org/officeDocument/2006/relationships" xmlns:p="http://schemas.openxmlformats.org/presentationml/2006/main">
  <p:tag name="PA" val="v5.2.11"/>
</p:tagLst>
</file>

<file path=ppt/tags/tag76.xml><?xml version="1.0" encoding="utf-8"?>
<p:tagLst xmlns:a="http://schemas.openxmlformats.org/drawingml/2006/main" xmlns:r="http://schemas.openxmlformats.org/officeDocument/2006/relationships" xmlns:p="http://schemas.openxmlformats.org/presentationml/2006/main">
  <p:tag name="PA" val="v5.2.11"/>
</p:tagLst>
</file>

<file path=ppt/tags/tag77.xml><?xml version="1.0" encoding="utf-8"?>
<p:tagLst xmlns:a="http://schemas.openxmlformats.org/drawingml/2006/main" xmlns:r="http://schemas.openxmlformats.org/officeDocument/2006/relationships" xmlns:p="http://schemas.openxmlformats.org/presentationml/2006/main">
  <p:tag name="PA" val="v5.2.11"/>
</p:tagLst>
</file>

<file path=ppt/tags/tag7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7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80.xml><?xml version="1.0" encoding="utf-8"?>
<p:tagLst xmlns:a="http://schemas.openxmlformats.org/drawingml/2006/main" xmlns:r="http://schemas.openxmlformats.org/officeDocument/2006/relationships" xmlns:p="http://schemas.openxmlformats.org/presentationml/2006/main">
  <p:tag name="PA" val="v5.2.11"/>
</p:tagLst>
</file>

<file path=ppt/tags/tag81.xml><?xml version="1.0" encoding="utf-8"?>
<p:tagLst xmlns:a="http://schemas.openxmlformats.org/drawingml/2006/main" xmlns:r="http://schemas.openxmlformats.org/officeDocument/2006/relationships" xmlns:p="http://schemas.openxmlformats.org/presentationml/2006/main">
  <p:tag name="PA" val="v5.2.11"/>
</p:tagLst>
</file>

<file path=ppt/tags/tag82.xml><?xml version="1.0" encoding="utf-8"?>
<p:tagLst xmlns:a="http://schemas.openxmlformats.org/drawingml/2006/main" xmlns:r="http://schemas.openxmlformats.org/officeDocument/2006/relationships" xmlns:p="http://schemas.openxmlformats.org/presentationml/2006/main">
  <p:tag name="PA" val="v5.2.11"/>
</p:tagLst>
</file>

<file path=ppt/tags/tag8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8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85.xml><?xml version="1.0" encoding="utf-8"?>
<p:tagLst xmlns:a="http://schemas.openxmlformats.org/drawingml/2006/main" xmlns:r="http://schemas.openxmlformats.org/officeDocument/2006/relationships" xmlns:p="http://schemas.openxmlformats.org/presentationml/2006/main">
  <p:tag name="PA" val="v5.2.11"/>
</p:tagLst>
</file>

<file path=ppt/tags/tag86.xml><?xml version="1.0" encoding="utf-8"?>
<p:tagLst xmlns:a="http://schemas.openxmlformats.org/drawingml/2006/main" xmlns:r="http://schemas.openxmlformats.org/officeDocument/2006/relationships" xmlns:p="http://schemas.openxmlformats.org/presentationml/2006/main">
  <p:tag name="PA" val="v5.2.11"/>
</p:tagLst>
</file>

<file path=ppt/tags/tag87.xml><?xml version="1.0" encoding="utf-8"?>
<p:tagLst xmlns:a="http://schemas.openxmlformats.org/drawingml/2006/main" xmlns:r="http://schemas.openxmlformats.org/officeDocument/2006/relationships" xmlns:p="http://schemas.openxmlformats.org/presentationml/2006/main">
  <p:tag name="PA" val="v5.2.11"/>
</p:tagLst>
</file>

<file path=ppt/tags/tag8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8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ags/tag90.xml><?xml version="1.0" encoding="utf-8"?>
<p:tagLst xmlns:a="http://schemas.openxmlformats.org/drawingml/2006/main" xmlns:r="http://schemas.openxmlformats.org/officeDocument/2006/relationships" xmlns:p="http://schemas.openxmlformats.org/presentationml/2006/main">
  <p:tag name="PA" val="v5.2.11"/>
</p:tagLst>
</file>

<file path=ppt/tags/tag91.xml><?xml version="1.0" encoding="utf-8"?>
<p:tagLst xmlns:a="http://schemas.openxmlformats.org/drawingml/2006/main" xmlns:r="http://schemas.openxmlformats.org/officeDocument/2006/relationships" xmlns:p="http://schemas.openxmlformats.org/presentationml/2006/main">
  <p:tag name="PA" val="v5.2.11"/>
</p:tagLst>
</file>

<file path=ppt/tags/tag92.xml><?xml version="1.0" encoding="utf-8"?>
<p:tagLst xmlns:a="http://schemas.openxmlformats.org/drawingml/2006/main" xmlns:r="http://schemas.openxmlformats.org/officeDocument/2006/relationships" xmlns:p="http://schemas.openxmlformats.org/presentationml/2006/main">
  <p:tag name="PA" val="v5.2.11"/>
</p:tagLst>
</file>

<file path=ppt/tags/tag93.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94.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95.xml><?xml version="1.0" encoding="utf-8"?>
<p:tagLst xmlns:a="http://schemas.openxmlformats.org/drawingml/2006/main" xmlns:r="http://schemas.openxmlformats.org/officeDocument/2006/relationships" xmlns:p="http://schemas.openxmlformats.org/presentationml/2006/main">
  <p:tag name="PA" val="v5.2.11"/>
</p:tagLst>
</file>

<file path=ppt/tags/tag96.xml><?xml version="1.0" encoding="utf-8"?>
<p:tagLst xmlns:a="http://schemas.openxmlformats.org/drawingml/2006/main" xmlns:r="http://schemas.openxmlformats.org/officeDocument/2006/relationships" xmlns:p="http://schemas.openxmlformats.org/presentationml/2006/main">
  <p:tag name="PA" val="v5.2.11"/>
</p:tagLst>
</file>

<file path=ppt/tags/tag97.xml><?xml version="1.0" encoding="utf-8"?>
<p:tagLst xmlns:a="http://schemas.openxmlformats.org/drawingml/2006/main" xmlns:r="http://schemas.openxmlformats.org/officeDocument/2006/relationships" xmlns:p="http://schemas.openxmlformats.org/presentationml/2006/main">
  <p:tag name="PA" val="v5.2.11"/>
</p:tagLst>
</file>

<file path=ppt/tags/tag98.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ags/tag99.xml><?xml version="1.0" encoding="utf-8"?>
<p:tagLst xmlns:a="http://schemas.openxmlformats.org/drawingml/2006/main" xmlns:r="http://schemas.openxmlformats.org/officeDocument/2006/relationships" xmlns:p="http://schemas.openxmlformats.org/presentationml/2006/main">
  <p:tag name="TOP" val="226.2525"/>
  <p:tag name="LEFT" val="413.9924"/>
  <p:tag name="WIDTH" val="434.0543"/>
  <p:tag name="HEIGHT" val="106.6059"/>
  <p:tag name="FONTSIZE" val="18.73"/>
  <p:tag name="MARGINBOTTOM" val="0"/>
  <p:tag name="MARGINLEFT" val="0"/>
  <p:tag name="MARGINRIGHT" val="0"/>
  <p:tag name="MARGINTOP" val="0"/>
  <p:tag name="LINERULEAFTER" val="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e1htskm">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24000">
              <a:srgbClr val="E83D32"/>
            </a:gs>
            <a:gs pos="100000">
              <a:srgbClr val="940000"/>
            </a:gs>
          </a:gsLst>
          <a:lin ang="2700000" scaled="0"/>
        </a:gradFill>
        <a:ln>
          <a:noFill/>
        </a:ln>
      </a:spPr>
      <a:bodyPr rtlCol="0" anchor="ctr"/>
      <a:lstStyle>
        <a:defPPr algn="ctr">
          <a:defRPr sz="2400" dirty="0" smtClean="0">
            <a:solidFill>
              <a:schemeClr val="bg1"/>
            </a:solidFill>
            <a:latin typeface="思源宋体 Heavy" panose="02020900000000000000" pitchFamily="18" charset="-122"/>
            <a:ea typeface="思源宋体 Heavy" panose="02020900000000000000" pitchFamily="18"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11456</Words>
  <Application>Microsoft Office PowerPoint</Application>
  <PresentationFormat>自定义</PresentationFormat>
  <Paragraphs>492</Paragraphs>
  <Slides>57</Slides>
  <Notes>1</Notes>
  <HiddenSlides>0</HiddenSlides>
  <MMClips>0</MMClips>
  <ScaleCrop>false</ScaleCrop>
  <HeadingPairs>
    <vt:vector size="4" baseType="variant">
      <vt:variant>
        <vt:lpstr>主题</vt:lpstr>
      </vt:variant>
      <vt:variant>
        <vt:i4>2</vt:i4>
      </vt:variant>
      <vt:variant>
        <vt:lpstr>幻灯片标题</vt:lpstr>
      </vt:variant>
      <vt:variant>
        <vt:i4>57</vt:i4>
      </vt:variant>
    </vt:vector>
  </HeadingPairs>
  <TitlesOfParts>
    <vt:vector size="59"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庆祝建党100周年党史学习PPT模板</dc:title>
  <dc:creator>第一PPT</dc:creator>
  <cp:keywords>www.1ppt.com</cp:keywords>
  <dc:description>www.1ppt.com</dc:description>
  <cp:lastModifiedBy>Windows User</cp:lastModifiedBy>
  <cp:revision>61</cp:revision>
  <dcterms:created xsi:type="dcterms:W3CDTF">2018-04-18T06:17:00Z</dcterms:created>
  <dcterms:modified xsi:type="dcterms:W3CDTF">2021-05-28T09:07:40Z</dcterms:modified>
</cp:coreProperties>
</file>