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38"/>
  </p:notesMasterIdLst>
  <p:sldIdLst>
    <p:sldId id="1580" r:id="rId3"/>
    <p:sldId id="1581" r:id="rId4"/>
    <p:sldId id="1582" r:id="rId5"/>
    <p:sldId id="1583" r:id="rId6"/>
    <p:sldId id="1584" r:id="rId7"/>
    <p:sldId id="1585" r:id="rId8"/>
    <p:sldId id="1586" r:id="rId9"/>
    <p:sldId id="1587" r:id="rId10"/>
    <p:sldId id="1594" r:id="rId11"/>
    <p:sldId id="1595" r:id="rId12"/>
    <p:sldId id="1596" r:id="rId13"/>
    <p:sldId id="1618" r:id="rId14"/>
    <p:sldId id="1588" r:id="rId15"/>
    <p:sldId id="1589" r:id="rId16"/>
    <p:sldId id="1590" r:id="rId17"/>
    <p:sldId id="1592" r:id="rId18"/>
    <p:sldId id="1593" r:id="rId19"/>
    <p:sldId id="1619" r:id="rId20"/>
    <p:sldId id="1597" r:id="rId21"/>
    <p:sldId id="1599" r:id="rId22"/>
    <p:sldId id="1600" r:id="rId23"/>
    <p:sldId id="1601" r:id="rId24"/>
    <p:sldId id="1602" r:id="rId25"/>
    <p:sldId id="1603" r:id="rId26"/>
    <p:sldId id="1604" r:id="rId27"/>
    <p:sldId id="1605" r:id="rId28"/>
    <p:sldId id="1620" r:id="rId29"/>
    <p:sldId id="1606" r:id="rId30"/>
    <p:sldId id="1608" r:id="rId31"/>
    <p:sldId id="1621" r:id="rId32"/>
    <p:sldId id="1609" r:id="rId33"/>
    <p:sldId id="1610" r:id="rId34"/>
    <p:sldId id="1612" r:id="rId35"/>
    <p:sldId id="1622" r:id="rId36"/>
    <p:sldId id="162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33" userDrawn="1">
          <p15:clr>
            <a:srgbClr val="A4A3A4"/>
          </p15:clr>
        </p15:guide>
        <p15:guide id="3" orient="horz" pos="41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F00"/>
    <a:srgbClr val="CA0F00"/>
    <a:srgbClr val="FAC300"/>
    <a:srgbClr val="EAC300"/>
    <a:srgbClr val="FFDA21"/>
    <a:srgbClr val="FFF97A"/>
    <a:srgbClr val="DE9204"/>
    <a:srgbClr val="FCBD51"/>
    <a:srgbClr val="FCB24A"/>
    <a:srgbClr val="B90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6314" autoAdjust="0"/>
  </p:normalViewPr>
  <p:slideViewPr>
    <p:cSldViewPr>
      <p:cViewPr varScale="1">
        <p:scale>
          <a:sx n="59" d="100"/>
          <a:sy n="59" d="100"/>
        </p:scale>
        <p:origin x="-96" y="-1152"/>
      </p:cViewPr>
      <p:guideLst>
        <p:guide orient="horz" pos="4110"/>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99A07-FA1B-49FE-8CB5-773258BEA88D}"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E6E94-69E9-4129-8C72-1C52CC308EA6}" type="slidenum">
              <a:rPr lang="zh-CN" altLang="en-US" smtClean="0"/>
              <a:t>‹#›</a:t>
            </a:fld>
            <a:endParaRPr lang="zh-CN" altLang="en-US"/>
          </a:p>
        </p:txBody>
      </p:sp>
    </p:spTree>
    <p:extLst>
      <p:ext uri="{BB962C8B-B14F-4D97-AF65-F5344CB8AC3E}">
        <p14:creationId xmlns:p14="http://schemas.microsoft.com/office/powerpoint/2010/main" val="120570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a:extLst>
              <a:ext uri="{FF2B5EF4-FFF2-40B4-BE49-F238E27FC236}">
                <a16:creationId xmlns="" xmlns:a16="http://schemas.microsoft.com/office/drawing/2014/main" id="{DB317E5B-B821-46CE-BFE4-4F42D68AEA3F}"/>
              </a:ext>
            </a:extLst>
          </p:cNvPr>
          <p:cNvSpPr txBox="1">
            <a:spLocks/>
          </p:cNvSpPr>
          <p:nvPr userDrawn="1"/>
        </p:nvSpPr>
        <p:spPr>
          <a:xfrm>
            <a:off x="1271464" y="2132856"/>
            <a:ext cx="2636799" cy="648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版权声明</a:t>
            </a:r>
            <a:br>
              <a:rPr lang="zh-CN" altLang="en-US" sz="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感谢您下载平台上提供的</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作品，为了您和熊猫办公以及原创作者的利益，请勿复制、传播、销售，否则将承担法律责任！熊猫办公将对作品进行维权，按照传播下载次数进行十倍的索取赔偿！</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在熊猫办公出售的</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模板是免版税类（</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RF</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Royalty-Free</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）正版受</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中国人民共和国著作法</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世界版权公约</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的保护，作品的所有权、版权和著作权归熊猫办公所有，您下载的是</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模板素材的使用权。</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不得将熊猫办公的</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素材，本身用于再出售，或者出租、出借、转让、分销、发布或者作为礼物供他人使用，不得转授权、出卖、转让本协议或者本协议中的权利。</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11" name="图片 10">
            <a:extLst>
              <a:ext uri="{FF2B5EF4-FFF2-40B4-BE49-F238E27FC236}">
                <a16:creationId xmlns="" xmlns:a16="http://schemas.microsoft.com/office/drawing/2014/main" id="{CB2C3BAC-2469-4423-B656-13350437B5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3" name="图片 12">
            <a:extLst>
              <a:ext uri="{FF2B5EF4-FFF2-40B4-BE49-F238E27FC236}">
                <a16:creationId xmlns="" xmlns:a16="http://schemas.microsoft.com/office/drawing/2014/main" id="{D7DCE498-B52D-4230-9E2F-2A1FB9E0C46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14" name="图片 13">
            <a:extLst>
              <a:ext uri="{FF2B5EF4-FFF2-40B4-BE49-F238E27FC236}">
                <a16:creationId xmlns="" xmlns:a16="http://schemas.microsoft.com/office/drawing/2014/main" id="{1656C003-31DF-41A4-8A3D-002E2267615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5912" t="59658" b="10834"/>
          <a:stretch/>
        </p:blipFill>
        <p:spPr>
          <a:xfrm>
            <a:off x="-36656" y="5263900"/>
            <a:ext cx="12239739" cy="1685539"/>
          </a:xfrm>
          <a:prstGeom prst="rect">
            <a:avLst/>
          </a:prstGeom>
        </p:spPr>
      </p:pic>
      <p:pic>
        <p:nvPicPr>
          <p:cNvPr id="16" name="图片 15">
            <a:extLst>
              <a:ext uri="{FF2B5EF4-FFF2-40B4-BE49-F238E27FC236}">
                <a16:creationId xmlns="" xmlns:a16="http://schemas.microsoft.com/office/drawing/2014/main" id="{97F387A7-59F8-44DA-AD0C-EF755FAC38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849549" y="6217920"/>
            <a:ext cx="675251" cy="694219"/>
          </a:xfrm>
          <a:prstGeom prst="rect">
            <a:avLst/>
          </a:prstGeom>
        </p:spPr>
      </p:pic>
      <p:pic>
        <p:nvPicPr>
          <p:cNvPr id="17" name="图片 16">
            <a:extLst>
              <a:ext uri="{FF2B5EF4-FFF2-40B4-BE49-F238E27FC236}">
                <a16:creationId xmlns="" xmlns:a16="http://schemas.microsoft.com/office/drawing/2014/main" id="{83C91272-C5EB-4D79-816D-0179775EE80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992506" y="5849999"/>
            <a:ext cx="1867841" cy="988430"/>
          </a:xfrm>
          <a:prstGeom prst="rect">
            <a:avLst/>
          </a:prstGeom>
        </p:spPr>
      </p:pic>
      <p:cxnSp>
        <p:nvCxnSpPr>
          <p:cNvPr id="4" name="直接连接符 3">
            <a:extLst>
              <a:ext uri="{FF2B5EF4-FFF2-40B4-BE49-F238E27FC236}">
                <a16:creationId xmlns="" xmlns:a16="http://schemas.microsoft.com/office/drawing/2014/main" id="{589F7B82-04A9-4169-9EA6-9B872001ADE4}"/>
              </a:ext>
            </a:extLst>
          </p:cNvPr>
          <p:cNvCxnSpPr/>
          <p:nvPr userDrawn="1"/>
        </p:nvCxnSpPr>
        <p:spPr>
          <a:xfrm>
            <a:off x="-16625" y="675964"/>
            <a:ext cx="12203083" cy="0"/>
          </a:xfrm>
          <a:prstGeom prst="line">
            <a:avLst/>
          </a:prstGeom>
          <a:ln w="19050">
            <a:solidFill>
              <a:srgbClr val="CC0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665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17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0490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988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2354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75823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88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extBox 10"/>
          <p:cNvSpPr txBox="1"/>
          <p:nvPr userDrawn="1"/>
        </p:nvSpPr>
        <p:spPr>
          <a:xfrm>
            <a:off x="1631504" y="6381328"/>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标题 1">
            <a:extLst>
              <a:ext uri="{FF2B5EF4-FFF2-40B4-BE49-F238E27FC236}">
                <a16:creationId xmlns="" xmlns:a16="http://schemas.microsoft.com/office/drawing/2014/main" id="{DCFB01AF-8B20-48F5-B4E5-611848A763F4}"/>
              </a:ext>
            </a:extLst>
          </p:cNvPr>
          <p:cNvSpPr txBox="1">
            <a:spLocks/>
          </p:cNvSpPr>
          <p:nvPr userDrawn="1"/>
        </p:nvSpPr>
        <p:spPr>
          <a:xfrm>
            <a:off x="119336" y="548680"/>
            <a:ext cx="2636799" cy="648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版权声明</a:t>
            </a:r>
            <a:br>
              <a:rPr lang="zh-CN" altLang="en-US" sz="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感谢您下载平台上提供的</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作品，为了您和熊猫办公以及原创作者的利益，请勿复制、传播、销售，否则将承担法律责任！熊猫办公将对作品进行维权，按照传播下载次数进行十倍的索取赔偿！</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在熊猫办公出售的</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模板是免版税类（</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RF</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Royalty-Free</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）正版受</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中国人民共和国著作法</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世界版权公约</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的保护，作品的所有权、版权和著作权归熊猫办公所有，您下载的是</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模板素材的使用权。</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不得将熊猫办公的</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a:t>
            </a:r>
            <a:r>
              <a:rPr lang="en-US" altLang="zh-CN"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素材，本身用于再出售，或者出租、出借、转让、分销、发布或者作为礼物供他人使用，不得转授权、出卖、转让本协议或者本协议中的权利。</a:t>
            </a:r>
            <a:br>
              <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200" spc="12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2020/11/15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8" r:id="rId14"/>
    <p:sldLayoutId id="2147483667" r:id="rId15"/>
  </p:sldLayoutIdLst>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6549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12.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11.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Layout" Target="../slideLayouts/slideLayout12.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slideLayout" Target="../slideLayouts/slideLayout12.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tags" Target="../tags/tag12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s>
</file>

<file path=ppt/slides/_rels/slide14.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9"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9"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18" Type="http://schemas.openxmlformats.org/officeDocument/2006/relationships/tags" Target="../tags/tag174.xml"/><Relationship Id="rId26" Type="http://schemas.openxmlformats.org/officeDocument/2006/relationships/tags" Target="../tags/tag182.xml"/><Relationship Id="rId3" Type="http://schemas.openxmlformats.org/officeDocument/2006/relationships/tags" Target="../tags/tag159.xml"/><Relationship Id="rId21" Type="http://schemas.openxmlformats.org/officeDocument/2006/relationships/tags" Target="../tags/tag177.xml"/><Relationship Id="rId7" Type="http://schemas.openxmlformats.org/officeDocument/2006/relationships/tags" Target="../tags/tag163.xml"/><Relationship Id="rId12" Type="http://schemas.openxmlformats.org/officeDocument/2006/relationships/tags" Target="../tags/tag168.xml"/><Relationship Id="rId17" Type="http://schemas.openxmlformats.org/officeDocument/2006/relationships/tags" Target="../tags/tag173.xml"/><Relationship Id="rId25" Type="http://schemas.openxmlformats.org/officeDocument/2006/relationships/tags" Target="../tags/tag181.xml"/><Relationship Id="rId2" Type="http://schemas.openxmlformats.org/officeDocument/2006/relationships/tags" Target="../tags/tag158.xml"/><Relationship Id="rId16" Type="http://schemas.openxmlformats.org/officeDocument/2006/relationships/tags" Target="../tags/tag172.xml"/><Relationship Id="rId20" Type="http://schemas.openxmlformats.org/officeDocument/2006/relationships/tags" Target="../tags/tag176.xml"/><Relationship Id="rId29" Type="http://schemas.openxmlformats.org/officeDocument/2006/relationships/tags" Target="../tags/tag185.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24" Type="http://schemas.openxmlformats.org/officeDocument/2006/relationships/tags" Target="../tags/tag180.xml"/><Relationship Id="rId5" Type="http://schemas.openxmlformats.org/officeDocument/2006/relationships/tags" Target="../tags/tag161.xml"/><Relationship Id="rId15" Type="http://schemas.openxmlformats.org/officeDocument/2006/relationships/tags" Target="../tags/tag171.xml"/><Relationship Id="rId23" Type="http://schemas.openxmlformats.org/officeDocument/2006/relationships/tags" Target="../tags/tag179.xml"/><Relationship Id="rId28" Type="http://schemas.openxmlformats.org/officeDocument/2006/relationships/tags" Target="../tags/tag184.xml"/><Relationship Id="rId10" Type="http://schemas.openxmlformats.org/officeDocument/2006/relationships/tags" Target="../tags/tag166.xml"/><Relationship Id="rId19" Type="http://schemas.openxmlformats.org/officeDocument/2006/relationships/tags" Target="../tags/tag175.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tags" Target="../tags/tag170.xml"/><Relationship Id="rId22" Type="http://schemas.openxmlformats.org/officeDocument/2006/relationships/tags" Target="../tags/tag178.xml"/><Relationship Id="rId27" Type="http://schemas.openxmlformats.org/officeDocument/2006/relationships/tags" Target="../tags/tag183.xml"/><Relationship Id="rId30"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2.png"/><Relationship Id="rId3" Type="http://schemas.openxmlformats.org/officeDocument/2006/relationships/tags" Target="../tags/tag3.xml"/><Relationship Id="rId21" Type="http://schemas.openxmlformats.org/officeDocument/2006/relationships/image" Target="../media/image7.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jpeg"/><Relationship Id="rId2" Type="http://schemas.openxmlformats.org/officeDocument/2006/relationships/tags" Target="../tags/tag2.xml"/><Relationship Id="rId16" Type="http://schemas.openxmlformats.org/officeDocument/2006/relationships/slideLayout" Target="../slideLayouts/slideLayout12.xml"/><Relationship Id="rId20"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9.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10" Type="http://schemas.openxmlformats.org/officeDocument/2006/relationships/tags" Target="../tags/tag10.xml"/><Relationship Id="rId19" Type="http://schemas.openxmlformats.org/officeDocument/2006/relationships/image" Target="../media/image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10" Type="http://schemas.openxmlformats.org/officeDocument/2006/relationships/slideLayout" Target="../slideLayouts/slideLayout12.xml"/><Relationship Id="rId4" Type="http://schemas.openxmlformats.org/officeDocument/2006/relationships/tags" Target="../tags/tag189.xml"/><Relationship Id="rId9" Type="http://schemas.openxmlformats.org/officeDocument/2006/relationships/tags" Target="../tags/tag194.xml"/></Relationships>
</file>

<file path=ppt/slides/_rels/slide21.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10" Type="http://schemas.openxmlformats.org/officeDocument/2006/relationships/slideLayout" Target="../slideLayouts/slideLayout12.xml"/><Relationship Id="rId4" Type="http://schemas.openxmlformats.org/officeDocument/2006/relationships/tags" Target="../tags/tag198.xml"/><Relationship Id="rId9" Type="http://schemas.openxmlformats.org/officeDocument/2006/relationships/tags" Target="../tags/tag203.xml"/></Relationships>
</file>

<file path=ppt/slides/_rels/slide22.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5" Type="http://schemas.openxmlformats.org/officeDocument/2006/relationships/tags" Target="../tags/tag208.xml"/><Relationship Id="rId10" Type="http://schemas.openxmlformats.org/officeDocument/2006/relationships/slideLayout" Target="../slideLayouts/slideLayout12.xml"/><Relationship Id="rId4" Type="http://schemas.openxmlformats.org/officeDocument/2006/relationships/tags" Target="../tags/tag207.xml"/><Relationship Id="rId9" Type="http://schemas.openxmlformats.org/officeDocument/2006/relationships/tags" Target="../tags/tag212.xml"/></Relationships>
</file>

<file path=ppt/slides/_rels/slide23.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10" Type="http://schemas.openxmlformats.org/officeDocument/2006/relationships/slideLayout" Target="../slideLayouts/slideLayout12.xml"/><Relationship Id="rId4" Type="http://schemas.openxmlformats.org/officeDocument/2006/relationships/tags" Target="../tags/tag216.xml"/><Relationship Id="rId9" Type="http://schemas.openxmlformats.org/officeDocument/2006/relationships/tags" Target="../tags/tag221.xml"/></Relationships>
</file>

<file path=ppt/slides/_rels/slide24.xml.rels><?xml version="1.0" encoding="UTF-8" standalone="yes"?>
<Relationships xmlns="http://schemas.openxmlformats.org/package/2006/relationships"><Relationship Id="rId8" Type="http://schemas.openxmlformats.org/officeDocument/2006/relationships/tags" Target="../tags/tag229.xml"/><Relationship Id="rId3" Type="http://schemas.openxmlformats.org/officeDocument/2006/relationships/tags" Target="../tags/tag224.xml"/><Relationship Id="rId7" Type="http://schemas.openxmlformats.org/officeDocument/2006/relationships/tags" Target="../tags/tag228.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10" Type="http://schemas.openxmlformats.org/officeDocument/2006/relationships/slideLayout" Target="../slideLayouts/slideLayout12.xml"/><Relationship Id="rId4" Type="http://schemas.openxmlformats.org/officeDocument/2006/relationships/tags" Target="../tags/tag225.xml"/><Relationship Id="rId9" Type="http://schemas.openxmlformats.org/officeDocument/2006/relationships/tags" Target="../tags/tag230.xml"/></Relationships>
</file>

<file path=ppt/slides/_rels/slide25.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5" Type="http://schemas.openxmlformats.org/officeDocument/2006/relationships/tags" Target="../tags/tag235.xml"/><Relationship Id="rId10" Type="http://schemas.openxmlformats.org/officeDocument/2006/relationships/slideLayout" Target="../slideLayouts/slideLayout12.xml"/><Relationship Id="rId4" Type="http://schemas.openxmlformats.org/officeDocument/2006/relationships/tags" Target="../tags/tag234.xml"/><Relationship Id="rId9" Type="http://schemas.openxmlformats.org/officeDocument/2006/relationships/tags" Target="../tags/tag239.xml"/></Relationships>
</file>

<file path=ppt/slides/_rels/slide26.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5" Type="http://schemas.openxmlformats.org/officeDocument/2006/relationships/tags" Target="../tags/tag244.xml"/><Relationship Id="rId10" Type="http://schemas.openxmlformats.org/officeDocument/2006/relationships/slideLayout" Target="../slideLayouts/slideLayout12.xml"/><Relationship Id="rId4" Type="http://schemas.openxmlformats.org/officeDocument/2006/relationships/tags" Target="../tags/tag243.xml"/><Relationship Id="rId9" Type="http://schemas.openxmlformats.org/officeDocument/2006/relationships/tags" Target="../tags/tag248.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4"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slideLayout" Target="../slideLayouts/slideLayout12.xml"/><Relationship Id="rId5" Type="http://schemas.openxmlformats.org/officeDocument/2006/relationships/tags" Target="../tags/tag256.xml"/><Relationship Id="rId4" Type="http://schemas.openxmlformats.org/officeDocument/2006/relationships/tags" Target="../tags/tag25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image" Target="../media/image11.png"/><Relationship Id="rId4"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image" Target="../media/image12.png"/><Relationship Id="rId4"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image" Target="../media/image12.png"/><Relationship Id="rId4"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29" Type="http://schemas.openxmlformats.org/officeDocument/2006/relationships/tags" Target="../tags/tag47.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tags" Target="../tags/tag42.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tags" Target="../tags/tag45.xml"/><Relationship Id="rId30"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1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12.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8.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12.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9.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slideLayout" Target="../slideLayouts/slideLayout12.xml"/><Relationship Id="rId5" Type="http://schemas.openxmlformats.org/officeDocument/2006/relationships/tags" Target="../tags/tag8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42070"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51" y="2292121"/>
            <a:ext cx="4397823" cy="4664982"/>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2" name="文本框 11">
            <a:extLst>
              <a:ext uri="{FF2B5EF4-FFF2-40B4-BE49-F238E27FC236}">
                <a16:creationId xmlns="" xmlns:a16="http://schemas.microsoft.com/office/drawing/2014/main" id="{CA6EFE1F-EB07-40D2-ABD0-8FBD9F66063E}"/>
              </a:ext>
            </a:extLst>
          </p:cNvPr>
          <p:cNvSpPr txBox="1"/>
          <p:nvPr/>
        </p:nvSpPr>
        <p:spPr>
          <a:xfrm>
            <a:off x="4338423" y="3851756"/>
            <a:ext cx="7287754" cy="369332"/>
          </a:xfrm>
          <a:prstGeom prst="rect">
            <a:avLst/>
          </a:prstGeom>
          <a:noFill/>
        </p:spPr>
        <p:txBody>
          <a:bodyPr wrap="square" rtlCol="0">
            <a:spAutoFit/>
          </a:bodyPr>
          <a:lstStyle/>
          <a:p>
            <a:pPr algn="ctr"/>
            <a:r>
              <a:rPr lang="zh-CN" altLang="en-US" dirty="0">
                <a:solidFill>
                  <a:schemeClr val="tx1">
                    <a:lumMod val="75000"/>
                    <a:lumOff val="25000"/>
                  </a:schemeClr>
                </a:solidFill>
                <a:cs typeface="+mn-ea"/>
                <a:sym typeface="+mn-lt"/>
              </a:rPr>
              <a:t>学习解读总书记在决战决胜脱贫攻坚座谈会上的讲</a:t>
            </a:r>
            <a:r>
              <a:rPr lang="zh-CN" altLang="en-US" dirty="0" smtClean="0">
                <a:solidFill>
                  <a:schemeClr val="tx1">
                    <a:lumMod val="75000"/>
                    <a:lumOff val="25000"/>
                  </a:schemeClr>
                </a:solidFill>
                <a:cs typeface="+mn-ea"/>
                <a:sym typeface="+mn-lt"/>
              </a:rPr>
              <a:t>话</a:t>
            </a:r>
            <a:endParaRPr lang="zh-CN" altLang="en-US" dirty="0">
              <a:solidFill>
                <a:schemeClr val="tx1">
                  <a:lumMod val="75000"/>
                  <a:lumOff val="25000"/>
                </a:schemeClr>
              </a:solidFill>
              <a:cs typeface="+mn-ea"/>
              <a:sym typeface="+mn-lt"/>
            </a:endParaRPr>
          </a:p>
        </p:txBody>
      </p:sp>
      <p:sp>
        <p:nvSpPr>
          <p:cNvPr id="13" name="文本框 12">
            <a:extLst>
              <a:ext uri="{FF2B5EF4-FFF2-40B4-BE49-F238E27FC236}">
                <a16:creationId xmlns="" xmlns:a16="http://schemas.microsoft.com/office/drawing/2014/main" id="{F456FCDB-86DB-42BB-8DE6-6C54481DF74F}"/>
              </a:ext>
            </a:extLst>
          </p:cNvPr>
          <p:cNvSpPr txBox="1"/>
          <p:nvPr/>
        </p:nvSpPr>
        <p:spPr>
          <a:xfrm>
            <a:off x="5705644" y="4622470"/>
            <a:ext cx="1974531"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演讲人</a:t>
            </a:r>
            <a:r>
              <a:rPr lang="zh-CN" altLang="en-US" dirty="0" smtClean="0">
                <a:solidFill>
                  <a:schemeClr val="tx1">
                    <a:lumMod val="75000"/>
                    <a:lumOff val="25000"/>
                  </a:schemeClr>
                </a:solidFill>
                <a:cs typeface="+mn-ea"/>
                <a:sym typeface="+mn-lt"/>
              </a:rPr>
              <a:t>：第一</a:t>
            </a:r>
            <a:r>
              <a:rPr lang="en-US" altLang="zh-CN" dirty="0" smtClean="0">
                <a:solidFill>
                  <a:schemeClr val="tx1">
                    <a:lumMod val="75000"/>
                    <a:lumOff val="25000"/>
                  </a:schemeClr>
                </a:solidFill>
                <a:cs typeface="+mn-ea"/>
                <a:sym typeface="+mn-lt"/>
              </a:rPr>
              <a:t>PPT</a:t>
            </a:r>
            <a:endParaRPr lang="zh-CN" altLang="en-US" dirty="0">
              <a:solidFill>
                <a:schemeClr val="tx1">
                  <a:lumMod val="75000"/>
                  <a:lumOff val="25000"/>
                </a:schemeClr>
              </a:solidFill>
              <a:cs typeface="+mn-ea"/>
              <a:sym typeface="+mn-lt"/>
            </a:endParaRPr>
          </a:p>
        </p:txBody>
      </p:sp>
      <p:sp>
        <p:nvSpPr>
          <p:cNvPr id="15" name="文本框 14">
            <a:extLst>
              <a:ext uri="{FF2B5EF4-FFF2-40B4-BE49-F238E27FC236}">
                <a16:creationId xmlns="" xmlns:a16="http://schemas.microsoft.com/office/drawing/2014/main" id="{591329EE-52B4-4DC9-8B93-CDB96A000794}"/>
              </a:ext>
            </a:extLst>
          </p:cNvPr>
          <p:cNvSpPr txBox="1"/>
          <p:nvPr/>
        </p:nvSpPr>
        <p:spPr>
          <a:xfrm>
            <a:off x="4400271" y="1675020"/>
            <a:ext cx="7691671" cy="1323439"/>
          </a:xfrm>
          <a:prstGeom prst="rect">
            <a:avLst/>
          </a:prstGeom>
          <a:noFill/>
          <a:effectLst>
            <a:innerShdw blurRad="114300">
              <a:prstClr val="black">
                <a:alpha val="10000"/>
              </a:prstClr>
            </a:innerShdw>
          </a:effectLst>
        </p:spPr>
        <p:txBody>
          <a:bodyPr wrap="square" rtlCol="0">
            <a:spAutoFit/>
          </a:bodyPr>
          <a:lstStyle/>
          <a:p>
            <a:r>
              <a:rPr lang="zh-CN" altLang="en-US" sz="8000" b="1" spc="50" dirty="0">
                <a:ln w="0"/>
                <a:solidFill>
                  <a:srgbClr val="CC0F00"/>
                </a:solidFill>
                <a:effectLst>
                  <a:innerShdw blurRad="63500" dist="50800" dir="13500000">
                    <a:srgbClr val="000000">
                      <a:alpha val="18000"/>
                    </a:srgbClr>
                  </a:innerShdw>
                </a:effectLst>
                <a:cs typeface="+mn-ea"/>
                <a:sym typeface="+mn-lt"/>
              </a:rPr>
              <a:t>打赢脱贫攻坚战</a:t>
            </a:r>
          </a:p>
        </p:txBody>
      </p:sp>
      <p:sp>
        <p:nvSpPr>
          <p:cNvPr id="18" name="椭圆 17">
            <a:extLst>
              <a:ext uri="{FF2B5EF4-FFF2-40B4-BE49-F238E27FC236}">
                <a16:creationId xmlns="" xmlns:a16="http://schemas.microsoft.com/office/drawing/2014/main" id="{4B40A0BF-D9E6-417B-87C0-383AEC6FD04A}"/>
              </a:ext>
            </a:extLst>
          </p:cNvPr>
          <p:cNvSpPr/>
          <p:nvPr/>
        </p:nvSpPr>
        <p:spPr>
          <a:xfrm>
            <a:off x="5378656" y="4672347"/>
            <a:ext cx="287533" cy="271756"/>
          </a:xfrm>
          <a:prstGeom prst="ellipse">
            <a:avLst/>
          </a:prstGeom>
          <a:solidFill>
            <a:srgbClr val="CC0F00"/>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 xmlns:a16="http://schemas.microsoft.com/office/drawing/2014/main" id="{7CFEF903-445F-4EAF-975B-C170831EA4C6}"/>
              </a:ext>
            </a:extLst>
          </p:cNvPr>
          <p:cNvSpPr txBox="1"/>
          <p:nvPr/>
        </p:nvSpPr>
        <p:spPr>
          <a:xfrm>
            <a:off x="8342014" y="4622470"/>
            <a:ext cx="2790825"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汇报时间：</a:t>
            </a:r>
            <a:r>
              <a:rPr lang="en-US" altLang="zh-CN" dirty="0" smtClean="0">
                <a:solidFill>
                  <a:schemeClr val="tx1">
                    <a:lumMod val="75000"/>
                    <a:lumOff val="25000"/>
                  </a:schemeClr>
                </a:solidFill>
                <a:cs typeface="+mn-ea"/>
                <a:sym typeface="+mn-lt"/>
              </a:rPr>
              <a:t>2021.05.01</a:t>
            </a:r>
            <a:endParaRPr lang="zh-CN" altLang="en-US" dirty="0">
              <a:solidFill>
                <a:schemeClr val="tx1">
                  <a:lumMod val="75000"/>
                  <a:lumOff val="25000"/>
                </a:schemeClr>
              </a:solidFill>
              <a:cs typeface="+mn-ea"/>
              <a:sym typeface="+mn-lt"/>
            </a:endParaRPr>
          </a:p>
        </p:txBody>
      </p:sp>
      <p:sp>
        <p:nvSpPr>
          <p:cNvPr id="20" name="椭圆 19">
            <a:extLst>
              <a:ext uri="{FF2B5EF4-FFF2-40B4-BE49-F238E27FC236}">
                <a16:creationId xmlns="" xmlns:a16="http://schemas.microsoft.com/office/drawing/2014/main" id="{511D067C-1999-4444-87A8-DB354BCB4FE6}"/>
              </a:ext>
            </a:extLst>
          </p:cNvPr>
          <p:cNvSpPr/>
          <p:nvPr/>
        </p:nvSpPr>
        <p:spPr>
          <a:xfrm>
            <a:off x="8015026" y="4672347"/>
            <a:ext cx="287533" cy="271756"/>
          </a:xfrm>
          <a:prstGeom prst="ellipse">
            <a:avLst/>
          </a:prstGeom>
          <a:solidFill>
            <a:srgbClr val="CC0F00"/>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682745" y="1085218"/>
            <a:ext cx="1873971" cy="1161933"/>
          </a:xfrm>
          <a:prstGeom prst="rect">
            <a:avLst/>
          </a:prstGeom>
        </p:spPr>
      </p:pic>
      <p:pic>
        <p:nvPicPr>
          <p:cNvPr id="21" name="图片 20">
            <a:extLst>
              <a:ext uri="{FF2B5EF4-FFF2-40B4-BE49-F238E27FC236}">
                <a16:creationId xmlns="" xmlns:a16="http://schemas.microsoft.com/office/drawing/2014/main" id="{F0606081-8F08-419B-BB83-E6B70B1EA3A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2885" y="1220725"/>
            <a:ext cx="5764282" cy="454295"/>
          </a:xfrm>
          <a:prstGeom prst="rect">
            <a:avLst/>
          </a:prstGeom>
        </p:spPr>
      </p:pic>
      <p:sp>
        <p:nvSpPr>
          <p:cNvPr id="28" name="矩形: 圆角 27">
            <a:extLst>
              <a:ext uri="{FF2B5EF4-FFF2-40B4-BE49-F238E27FC236}">
                <a16:creationId xmlns="" xmlns:a16="http://schemas.microsoft.com/office/drawing/2014/main" id="{1FEC25F9-58E2-4EDE-BE40-63C9488F5D01}"/>
              </a:ext>
            </a:extLst>
          </p:cNvPr>
          <p:cNvSpPr/>
          <p:nvPr/>
        </p:nvSpPr>
        <p:spPr>
          <a:xfrm>
            <a:off x="4493783" y="3102124"/>
            <a:ext cx="7137721" cy="556104"/>
          </a:xfrm>
          <a:prstGeom prst="roundRect">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C0F00"/>
              </a:solidFill>
              <a:cs typeface="+mn-ea"/>
              <a:sym typeface="+mn-lt"/>
            </a:endParaRPr>
          </a:p>
        </p:txBody>
      </p:sp>
      <p:sp>
        <p:nvSpPr>
          <p:cNvPr id="29" name="文本框 28">
            <a:extLst>
              <a:ext uri="{FF2B5EF4-FFF2-40B4-BE49-F238E27FC236}">
                <a16:creationId xmlns="" xmlns:a16="http://schemas.microsoft.com/office/drawing/2014/main" id="{C96F3B8D-246E-4130-88B3-95D28980640A}"/>
              </a:ext>
            </a:extLst>
          </p:cNvPr>
          <p:cNvSpPr txBox="1"/>
          <p:nvPr/>
        </p:nvSpPr>
        <p:spPr>
          <a:xfrm>
            <a:off x="4943872" y="3068960"/>
            <a:ext cx="6131812" cy="584775"/>
          </a:xfrm>
          <a:prstGeom prst="rect">
            <a:avLst/>
          </a:prstGeom>
          <a:noFill/>
        </p:spPr>
        <p:txBody>
          <a:bodyPr wrap="square" rtlCol="0">
            <a:spAutoFit/>
          </a:bodyPr>
          <a:lstStyle/>
          <a:p>
            <a:pPr algn="ctr"/>
            <a:r>
              <a:rPr lang="zh-CN" altLang="en-US" sz="3200" dirty="0">
                <a:solidFill>
                  <a:schemeClr val="bg1"/>
                </a:solidFill>
                <a:cs typeface="+mn-ea"/>
                <a:sym typeface="+mn-lt"/>
              </a:rPr>
              <a:t>打赢脱贫攻坚   建成小康社会</a:t>
            </a:r>
          </a:p>
        </p:txBody>
      </p:sp>
    </p:spTree>
    <p:extLst>
      <p:ext uri="{BB962C8B-B14F-4D97-AF65-F5344CB8AC3E}">
        <p14:creationId xmlns:p14="http://schemas.microsoft.com/office/powerpoint/2010/main" val="8655015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ppt_w</p:attrName>
                                        </p:attrNameLst>
                                      </p:cBhvr>
                                      <p:tavLst>
                                        <p:tav tm="0" fmla="#ppt_w*sin(2.5*pi*$)">
                                          <p:val>
                                            <p:fltVal val="0"/>
                                          </p:val>
                                        </p:tav>
                                        <p:tav tm="100000">
                                          <p:val>
                                            <p:fltVal val="1"/>
                                          </p:val>
                                        </p:tav>
                                      </p:tavLst>
                                    </p:anim>
                                    <p:anim calcmode="lin" valueType="num">
                                      <p:cBhvr>
                                        <p:cTn id="14" dur="75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fltVal val="0"/>
                                          </p:val>
                                        </p:tav>
                                        <p:tav tm="100000">
                                          <p:val>
                                            <p:strVal val="#ppt_w"/>
                                          </p:val>
                                        </p:tav>
                                      </p:tavLst>
                                    </p:anim>
                                    <p:anim calcmode="lin" valueType="num">
                                      <p:cBhvr>
                                        <p:cTn id="19" dur="750" fill="hold"/>
                                        <p:tgtEl>
                                          <p:spTgt spid="5"/>
                                        </p:tgtEl>
                                        <p:attrNameLst>
                                          <p:attrName>ppt_h</p:attrName>
                                        </p:attrNameLst>
                                      </p:cBhvr>
                                      <p:tavLst>
                                        <p:tav tm="0">
                                          <p:val>
                                            <p:fltVal val="0"/>
                                          </p:val>
                                        </p:tav>
                                        <p:tav tm="100000">
                                          <p:val>
                                            <p:strVal val="#ppt_h"/>
                                          </p:val>
                                        </p:tav>
                                      </p:tavLst>
                                    </p:anim>
                                    <p:animEffect transition="in" filter="fade">
                                      <p:cBhvr>
                                        <p:cTn id="20" dur="750"/>
                                        <p:tgtEl>
                                          <p:spTgt spid="5"/>
                                        </p:tgtEl>
                                      </p:cBhvr>
                                    </p:animEffect>
                                  </p:childTnLst>
                                </p:cTn>
                              </p:par>
                            </p:childTnLst>
                          </p:cTn>
                        </p:par>
                        <p:par>
                          <p:cTn id="21" fill="hold">
                            <p:stCondLst>
                              <p:cond delay="225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750"/>
                                        <p:tgtEl>
                                          <p:spTgt spid="8"/>
                                        </p:tgtEl>
                                      </p:cBhvr>
                                    </p:animEffect>
                                    <p:anim calcmode="lin" valueType="num">
                                      <p:cBhvr>
                                        <p:cTn id="25" dur="750" fill="hold"/>
                                        <p:tgtEl>
                                          <p:spTgt spid="8"/>
                                        </p:tgtEl>
                                        <p:attrNameLst>
                                          <p:attrName>ppt_x</p:attrName>
                                        </p:attrNameLst>
                                      </p:cBhvr>
                                      <p:tavLst>
                                        <p:tav tm="0">
                                          <p:val>
                                            <p:strVal val="#ppt_x"/>
                                          </p:val>
                                        </p:tav>
                                        <p:tav tm="100000">
                                          <p:val>
                                            <p:strVal val="#ppt_x"/>
                                          </p:val>
                                        </p:tav>
                                      </p:tavLst>
                                    </p:anim>
                                    <p:anim calcmode="lin" valueType="num">
                                      <p:cBhvr>
                                        <p:cTn id="26" dur="75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750"/>
                                        <p:tgtEl>
                                          <p:spTgt spid="23"/>
                                        </p:tgtEl>
                                      </p:cBhvr>
                                    </p:animEffect>
                                  </p:childTnLst>
                                </p:cTn>
                              </p:par>
                            </p:childTnLst>
                          </p:cTn>
                        </p:par>
                        <p:par>
                          <p:cTn id="31" fill="hold">
                            <p:stCondLst>
                              <p:cond delay="375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750"/>
                                        <p:tgtEl>
                                          <p:spTgt spid="10"/>
                                        </p:tgtEl>
                                      </p:cBhvr>
                                    </p:animEffect>
                                  </p:childTnLst>
                                </p:cTn>
                              </p:par>
                            </p:childTnLst>
                          </p:cTn>
                        </p:par>
                        <p:par>
                          <p:cTn id="35" fill="hold">
                            <p:stCondLst>
                              <p:cond delay="45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750"/>
                                        <p:tgtEl>
                                          <p:spTgt spid="6"/>
                                        </p:tgtEl>
                                      </p:cBhvr>
                                    </p:animEffect>
                                  </p:childTnLst>
                                </p:cTn>
                              </p:par>
                            </p:childTnLst>
                          </p:cTn>
                        </p:par>
                        <p:par>
                          <p:cTn id="39" fill="hold">
                            <p:stCondLst>
                              <p:cond delay="5250"/>
                            </p:stCondLst>
                            <p:childTnLst>
                              <p:par>
                                <p:cTn id="40" presetID="16" presetClass="entr" presetSubtype="21"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750"/>
                                        <p:tgtEl>
                                          <p:spTgt spid="21"/>
                                        </p:tgtEl>
                                      </p:cBhvr>
                                    </p:animEffect>
                                  </p:childTnLst>
                                </p:cTn>
                              </p:par>
                            </p:childTnLst>
                          </p:cTn>
                        </p:par>
                        <p:par>
                          <p:cTn id="43" fill="hold">
                            <p:stCondLst>
                              <p:cond delay="6000"/>
                            </p:stCondLst>
                            <p:childTnLst>
                              <p:par>
                                <p:cTn id="44" presetID="56" presetClass="entr" presetSubtype="0" fill="hold" grpId="0" nodeType="afterEffect">
                                  <p:stCondLst>
                                    <p:cond delay="0"/>
                                  </p:stCondLst>
                                  <p:iterate type="lt">
                                    <p:tmPct val="10000"/>
                                  </p:iterate>
                                  <p:childTnLst>
                                    <p:set>
                                      <p:cBhvr>
                                        <p:cTn id="45" dur="1" fill="hold">
                                          <p:stCondLst>
                                            <p:cond delay="0"/>
                                          </p:stCondLst>
                                        </p:cTn>
                                        <p:tgtEl>
                                          <p:spTgt spid="15"/>
                                        </p:tgtEl>
                                        <p:attrNameLst>
                                          <p:attrName>style.visibility</p:attrName>
                                        </p:attrNameLst>
                                      </p:cBhvr>
                                      <p:to>
                                        <p:strVal val="visible"/>
                                      </p:to>
                                    </p:set>
                                    <p:anim by="(-#ppt_w*2)" calcmode="lin" valueType="num">
                                      <p:cBhvr rctx="PPT">
                                        <p:cTn id="46" dur="375" autoRev="1" fill="hold">
                                          <p:stCondLst>
                                            <p:cond delay="0"/>
                                          </p:stCondLst>
                                        </p:cTn>
                                        <p:tgtEl>
                                          <p:spTgt spid="15"/>
                                        </p:tgtEl>
                                        <p:attrNameLst>
                                          <p:attrName>ppt_w</p:attrName>
                                        </p:attrNameLst>
                                      </p:cBhvr>
                                    </p:anim>
                                    <p:anim by="(#ppt_w*0.50)" calcmode="lin" valueType="num">
                                      <p:cBhvr>
                                        <p:cTn id="47" dur="375" decel="50000" autoRev="1" fill="hold">
                                          <p:stCondLst>
                                            <p:cond delay="0"/>
                                          </p:stCondLst>
                                        </p:cTn>
                                        <p:tgtEl>
                                          <p:spTgt spid="15"/>
                                        </p:tgtEl>
                                        <p:attrNameLst>
                                          <p:attrName>ppt_x</p:attrName>
                                        </p:attrNameLst>
                                      </p:cBhvr>
                                    </p:anim>
                                    <p:anim from="(-#ppt_h/2)" to="(#ppt_y)" calcmode="lin" valueType="num">
                                      <p:cBhvr>
                                        <p:cTn id="48" dur="750" fill="hold">
                                          <p:stCondLst>
                                            <p:cond delay="0"/>
                                          </p:stCondLst>
                                        </p:cTn>
                                        <p:tgtEl>
                                          <p:spTgt spid="15"/>
                                        </p:tgtEl>
                                        <p:attrNameLst>
                                          <p:attrName>ppt_y</p:attrName>
                                        </p:attrNameLst>
                                      </p:cBhvr>
                                    </p:anim>
                                    <p:animRot by="21600000">
                                      <p:cBhvr>
                                        <p:cTn id="49" dur="750" fill="hold">
                                          <p:stCondLst>
                                            <p:cond delay="0"/>
                                          </p:stCondLst>
                                        </p:cTn>
                                        <p:tgtEl>
                                          <p:spTgt spid="15"/>
                                        </p:tgtEl>
                                        <p:attrNameLst>
                                          <p:attrName>r</p:attrName>
                                        </p:attrNameLst>
                                      </p:cBhvr>
                                    </p:animRot>
                                  </p:childTnLst>
                                </p:cTn>
                              </p:par>
                            </p:childTnLst>
                          </p:cTn>
                        </p:par>
                        <p:par>
                          <p:cTn id="50" fill="hold">
                            <p:stCondLst>
                              <p:cond delay="7200"/>
                            </p:stCondLst>
                            <p:childTnLst>
                              <p:par>
                                <p:cTn id="51" presetID="2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750"/>
                                        <p:tgtEl>
                                          <p:spTgt spid="28"/>
                                        </p:tgtEl>
                                      </p:cBhvr>
                                    </p:animEffect>
                                  </p:childTnLst>
                                </p:cTn>
                              </p:par>
                            </p:childTnLst>
                          </p:cTn>
                        </p:par>
                        <p:par>
                          <p:cTn id="54" fill="hold">
                            <p:stCondLst>
                              <p:cond delay="795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29"/>
                                        </p:tgtEl>
                                        <p:attrNameLst>
                                          <p:attrName>style.visibility</p:attrName>
                                        </p:attrNameLst>
                                      </p:cBhvr>
                                      <p:to>
                                        <p:strVal val="visible"/>
                                      </p:to>
                                    </p:set>
                                    <p:anim by="(-#ppt_w*2)" calcmode="lin" valueType="num">
                                      <p:cBhvr rctx="PPT">
                                        <p:cTn id="57" dur="375" autoRev="1" fill="hold">
                                          <p:stCondLst>
                                            <p:cond delay="0"/>
                                          </p:stCondLst>
                                        </p:cTn>
                                        <p:tgtEl>
                                          <p:spTgt spid="29"/>
                                        </p:tgtEl>
                                        <p:attrNameLst>
                                          <p:attrName>ppt_w</p:attrName>
                                        </p:attrNameLst>
                                      </p:cBhvr>
                                    </p:anim>
                                    <p:anim by="(#ppt_w*0.50)" calcmode="lin" valueType="num">
                                      <p:cBhvr>
                                        <p:cTn id="58" dur="375" decel="50000" autoRev="1" fill="hold">
                                          <p:stCondLst>
                                            <p:cond delay="0"/>
                                          </p:stCondLst>
                                        </p:cTn>
                                        <p:tgtEl>
                                          <p:spTgt spid="29"/>
                                        </p:tgtEl>
                                        <p:attrNameLst>
                                          <p:attrName>ppt_x</p:attrName>
                                        </p:attrNameLst>
                                      </p:cBhvr>
                                    </p:anim>
                                    <p:anim from="(-#ppt_h/2)" to="(#ppt_y)" calcmode="lin" valueType="num">
                                      <p:cBhvr>
                                        <p:cTn id="59" dur="750" fill="hold">
                                          <p:stCondLst>
                                            <p:cond delay="0"/>
                                          </p:stCondLst>
                                        </p:cTn>
                                        <p:tgtEl>
                                          <p:spTgt spid="29"/>
                                        </p:tgtEl>
                                        <p:attrNameLst>
                                          <p:attrName>ppt_y</p:attrName>
                                        </p:attrNameLst>
                                      </p:cBhvr>
                                    </p:anim>
                                    <p:animRot by="21600000">
                                      <p:cBhvr>
                                        <p:cTn id="60" dur="750" fill="hold">
                                          <p:stCondLst>
                                            <p:cond delay="0"/>
                                          </p:stCondLst>
                                        </p:cTn>
                                        <p:tgtEl>
                                          <p:spTgt spid="29"/>
                                        </p:tgtEl>
                                        <p:attrNameLst>
                                          <p:attrName>r</p:attrName>
                                        </p:attrNameLst>
                                      </p:cBhvr>
                                    </p:animRot>
                                  </p:childTnLst>
                                </p:cTn>
                              </p:par>
                            </p:childTnLst>
                          </p:cTn>
                        </p:par>
                        <p:par>
                          <p:cTn id="61" fill="hold">
                            <p:stCondLst>
                              <p:cond delay="9525"/>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12"/>
                                        </p:tgtEl>
                                        <p:attrNameLst>
                                          <p:attrName>style.visibility</p:attrName>
                                        </p:attrNameLst>
                                      </p:cBhvr>
                                      <p:to>
                                        <p:strVal val="visible"/>
                                      </p:to>
                                    </p:set>
                                    <p:anim calcmode="lin" valueType="num">
                                      <p:cBhvr>
                                        <p:cTn id="64" dur="7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65" dur="750" fill="hold"/>
                                        <p:tgtEl>
                                          <p:spTgt spid="12"/>
                                        </p:tgtEl>
                                        <p:attrNameLst>
                                          <p:attrName>ppt_y</p:attrName>
                                        </p:attrNameLst>
                                      </p:cBhvr>
                                      <p:tavLst>
                                        <p:tav tm="0">
                                          <p:val>
                                            <p:strVal val="#ppt_y"/>
                                          </p:val>
                                        </p:tav>
                                        <p:tav tm="100000">
                                          <p:val>
                                            <p:strVal val="#ppt_y"/>
                                          </p:val>
                                        </p:tav>
                                      </p:tavLst>
                                    </p:anim>
                                    <p:anim calcmode="lin" valueType="num">
                                      <p:cBhvr>
                                        <p:cTn id="66" dur="7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67" dur="7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68" dur="750" tmFilter="0,0; .5, 1; 1, 1"/>
                                        <p:tgtEl>
                                          <p:spTgt spid="12"/>
                                        </p:tgtEl>
                                      </p:cBhvr>
                                    </p:animEffect>
                                  </p:childTnLst>
                                </p:cTn>
                              </p:par>
                            </p:childTnLst>
                          </p:cTn>
                        </p:par>
                        <p:par>
                          <p:cTn id="69" fill="hold">
                            <p:stCondLst>
                              <p:cond delay="11925"/>
                            </p:stCondLst>
                            <p:childTnLst>
                              <p:par>
                                <p:cTn id="70" presetID="22" presetClass="entr" presetSubtype="4"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750"/>
                                        <p:tgtEl>
                                          <p:spTgt spid="18"/>
                                        </p:tgtEl>
                                      </p:cBhvr>
                                    </p:animEffect>
                                  </p:childTnLst>
                                </p:cTn>
                              </p:par>
                            </p:childTnLst>
                          </p:cTn>
                        </p:par>
                        <p:par>
                          <p:cTn id="73" fill="hold">
                            <p:stCondLst>
                              <p:cond delay="12675"/>
                            </p:stCondLst>
                            <p:childTnLst>
                              <p:par>
                                <p:cTn id="74" presetID="22" presetClass="entr" presetSubtype="4"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750"/>
                                        <p:tgtEl>
                                          <p:spTgt spid="13"/>
                                        </p:tgtEl>
                                      </p:cBhvr>
                                    </p:animEffect>
                                  </p:childTnLst>
                                </p:cTn>
                              </p:par>
                            </p:childTnLst>
                          </p:cTn>
                        </p:par>
                        <p:par>
                          <p:cTn id="77" fill="hold">
                            <p:stCondLst>
                              <p:cond delay="13425"/>
                            </p:stCondLst>
                            <p:childTnLst>
                              <p:par>
                                <p:cTn id="78" presetID="22" presetClass="entr" presetSubtype="4"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down)">
                                      <p:cBhvr>
                                        <p:cTn id="80" dur="750"/>
                                        <p:tgtEl>
                                          <p:spTgt spid="20"/>
                                        </p:tgtEl>
                                      </p:cBhvr>
                                    </p:animEffect>
                                  </p:childTnLst>
                                </p:cTn>
                              </p:par>
                            </p:childTnLst>
                          </p:cTn>
                        </p:par>
                        <p:par>
                          <p:cTn id="81" fill="hold">
                            <p:stCondLst>
                              <p:cond delay="14175"/>
                            </p:stCondLst>
                            <p:childTnLst>
                              <p:par>
                                <p:cTn id="82" presetID="22" presetClass="entr" presetSubtype="4"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8" grpId="0" animBg="1"/>
      <p:bldP spid="19" grpId="0"/>
      <p:bldP spid="20" grpId="0" animBg="1"/>
      <p:bldP spid="28" grpId="0" animBg="1"/>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09">
            <a:extLst>
              <a:ext uri="{FF2B5EF4-FFF2-40B4-BE49-F238E27FC236}">
                <a16:creationId xmlns="" xmlns:a16="http://schemas.microsoft.com/office/drawing/2014/main" id="{1F5005D1-B6DD-4CAD-88B2-F497551C4F0B}"/>
              </a:ext>
            </a:extLst>
          </p:cNvPr>
          <p:cNvSpPr>
            <a:spLocks noChangeArrowheads="1"/>
          </p:cNvSpPr>
          <p:nvPr>
            <p:custDataLst>
              <p:tags r:id="rId1"/>
            </p:custDataLst>
          </p:nvPr>
        </p:nvSpPr>
        <p:spPr bwMode="auto">
          <a:xfrm>
            <a:off x="1353474" y="2422294"/>
            <a:ext cx="9879965" cy="2786380"/>
          </a:xfrm>
          <a:prstGeom prst="rect">
            <a:avLst/>
          </a:prstGeom>
          <a:noFill/>
          <a:ln w="3175">
            <a:solidFill>
              <a:srgbClr val="E71E17"/>
            </a:solidFill>
            <a:miter lim="800000"/>
          </a:ln>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defTabSz="1219200"/>
            <a:endParaRPr lang="zh-CN" altLang="zh-CN" sz="2665">
              <a:solidFill>
                <a:srgbClr val="FFFFFF"/>
              </a:solidFill>
              <a:latin typeface="+mn-lt"/>
              <a:ea typeface="+mn-ea"/>
              <a:cs typeface="+mn-ea"/>
              <a:sym typeface="+mn-lt"/>
            </a:endParaRPr>
          </a:p>
        </p:txBody>
      </p:sp>
      <p:sp>
        <p:nvSpPr>
          <p:cNvPr id="4" name="PA-1022111">
            <a:extLst>
              <a:ext uri="{FF2B5EF4-FFF2-40B4-BE49-F238E27FC236}">
                <a16:creationId xmlns="" xmlns:a16="http://schemas.microsoft.com/office/drawing/2014/main" id="{4DD3A0AF-103F-4771-8EF5-5B2523483E9C}"/>
              </a:ext>
            </a:extLst>
          </p:cNvPr>
          <p:cNvSpPr txBox="1"/>
          <p:nvPr>
            <p:custDataLst>
              <p:tags r:id="rId2"/>
            </p:custDataLst>
          </p:nvPr>
        </p:nvSpPr>
        <p:spPr>
          <a:xfrm>
            <a:off x="1542704" y="2599459"/>
            <a:ext cx="9566275" cy="2249170"/>
          </a:xfrm>
          <a:prstGeom prst="rect">
            <a:avLst/>
          </a:prstGeom>
          <a:noFill/>
        </p:spPr>
        <p:txBody>
          <a:bodyPr wrap="square" rtlCol="0">
            <a:spAutoFit/>
          </a:bodyPr>
          <a:lstStyle/>
          <a:p>
            <a:pPr algn="just">
              <a:lnSpc>
                <a:spcPct val="130000"/>
              </a:lnSpc>
            </a:pPr>
            <a:r>
              <a:rPr lang="zh-CN" altLang="en-US" dirty="0">
                <a:solidFill>
                  <a:schemeClr val="tx1">
                    <a:lumMod val="75000"/>
                    <a:lumOff val="25000"/>
                  </a:schemeClr>
                </a:solidFill>
                <a:cs typeface="+mn-ea"/>
                <a:sym typeface="+mn-lt"/>
              </a:rPr>
              <a:t>我们推进抓党建促脱贫攻坚，贫困地区基层组织得到加强，基层干部通过开展贫困识别、精准帮扶，本领明显提高，巩固了党在农村的执政基础。全国共派出</a:t>
            </a:r>
            <a:r>
              <a:rPr lang="en-US" altLang="zh-CN" dirty="0">
                <a:solidFill>
                  <a:srgbClr val="C00000"/>
                </a:solidFill>
                <a:cs typeface="+mn-ea"/>
                <a:sym typeface="+mn-lt"/>
              </a:rPr>
              <a:t>25.5</a:t>
            </a:r>
            <a:r>
              <a:rPr lang="zh-CN" altLang="en-US" dirty="0">
                <a:solidFill>
                  <a:srgbClr val="C00000"/>
                </a:solidFill>
                <a:cs typeface="+mn-ea"/>
                <a:sym typeface="+mn-lt"/>
              </a:rPr>
              <a:t>万</a:t>
            </a:r>
            <a:r>
              <a:rPr lang="zh-CN" altLang="en-US" dirty="0">
                <a:solidFill>
                  <a:schemeClr val="tx1">
                    <a:lumMod val="75000"/>
                    <a:lumOff val="25000"/>
                  </a:schemeClr>
                </a:solidFill>
                <a:cs typeface="+mn-ea"/>
                <a:sym typeface="+mn-lt"/>
              </a:rPr>
              <a:t>个驻村工作队、累计选派</a:t>
            </a:r>
            <a:r>
              <a:rPr lang="en-US" altLang="zh-CN" dirty="0">
                <a:solidFill>
                  <a:schemeClr val="tx1">
                    <a:lumMod val="75000"/>
                    <a:lumOff val="25000"/>
                  </a:schemeClr>
                </a:solidFill>
                <a:cs typeface="+mn-ea"/>
                <a:sym typeface="+mn-lt"/>
              </a:rPr>
              <a:t>290</a:t>
            </a:r>
            <a:r>
              <a:rPr lang="zh-CN" altLang="en-US" dirty="0">
                <a:solidFill>
                  <a:schemeClr val="tx1">
                    <a:lumMod val="75000"/>
                    <a:lumOff val="25000"/>
                  </a:schemeClr>
                </a:solidFill>
                <a:cs typeface="+mn-ea"/>
                <a:sym typeface="+mn-lt"/>
              </a:rPr>
              <a:t>多万名县级以上党政机关和国有企事业单位干部到贫困村和软弱涣散村担任第一书记或驻村干部，目前在岗</a:t>
            </a:r>
            <a:r>
              <a:rPr lang="en-US" altLang="zh-CN" dirty="0">
                <a:solidFill>
                  <a:srgbClr val="C00000"/>
                </a:solidFill>
                <a:cs typeface="+mn-ea"/>
                <a:sym typeface="+mn-lt"/>
              </a:rPr>
              <a:t>91.8</a:t>
            </a:r>
            <a:r>
              <a:rPr lang="zh-CN" altLang="en-US" dirty="0">
                <a:solidFill>
                  <a:schemeClr val="tx1">
                    <a:lumMod val="75000"/>
                    <a:lumOff val="25000"/>
                  </a:schemeClr>
                </a:solidFill>
                <a:cs typeface="+mn-ea"/>
                <a:sym typeface="+mn-lt"/>
              </a:rPr>
              <a:t>万，特别是青年干部了解了基层，学会了做群众工作，在实践锻炼中快速成长。在这次新冠肺炎疫情防控中，贫困地区基层干部展现出较强的战斗力，许多驻村工作队拉起来就是防“疫”队、战“疫”队，这同他们经受了这几年脱贫工作历练是分不开的。</a:t>
            </a:r>
          </a:p>
        </p:txBody>
      </p:sp>
      <p:grpSp>
        <p:nvGrpSpPr>
          <p:cNvPr id="5" name="PA-102253">
            <a:extLst>
              <a:ext uri="{FF2B5EF4-FFF2-40B4-BE49-F238E27FC236}">
                <a16:creationId xmlns="" xmlns:a16="http://schemas.microsoft.com/office/drawing/2014/main" id="{A5094134-ABA3-4081-8DE7-44558AD92657}"/>
              </a:ext>
            </a:extLst>
          </p:cNvPr>
          <p:cNvGrpSpPr/>
          <p:nvPr>
            <p:custDataLst>
              <p:tags r:id="rId3"/>
            </p:custDataLst>
          </p:nvPr>
        </p:nvGrpSpPr>
        <p:grpSpPr>
          <a:xfrm>
            <a:off x="1353432" y="1880389"/>
            <a:ext cx="9880007" cy="432000"/>
            <a:chOff x="1413469" y="1934777"/>
            <a:chExt cx="9880007" cy="432000"/>
          </a:xfrm>
        </p:grpSpPr>
        <p:cxnSp>
          <p:nvCxnSpPr>
            <p:cNvPr id="6" name="PA-直接连接符 7">
              <a:extLst>
                <a:ext uri="{FF2B5EF4-FFF2-40B4-BE49-F238E27FC236}">
                  <a16:creationId xmlns="" xmlns:a16="http://schemas.microsoft.com/office/drawing/2014/main" id="{9C7A5BCC-0C03-4805-BBD2-FC3536425205}"/>
                </a:ext>
              </a:extLst>
            </p:cNvPr>
            <p:cNvCxnSpPr/>
            <p:nvPr>
              <p:custDataLst>
                <p:tags r:id="rId8"/>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7A25A0F9-D34E-40C6-AA30-CFAD72BC362A}"/>
                </a:ext>
              </a:extLst>
            </p:cNvPr>
            <p:cNvSpPr/>
            <p:nvPr>
              <p:custDataLst>
                <p:tags r:id="rId9"/>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43571622-5B89-4751-89EB-C7D06A9B7E13}"/>
                </a:ext>
              </a:extLst>
            </p:cNvPr>
            <p:cNvCxnSpPr/>
            <p:nvPr>
              <p:custDataLst>
                <p:tags r:id="rId10"/>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88B83157-73DC-4F5B-8E4C-0E05CAA7A8E6}"/>
              </a:ext>
            </a:extLst>
          </p:cNvPr>
          <p:cNvSpPr/>
          <p:nvPr>
            <p:custDataLst>
              <p:tags r:id="rId4"/>
            </p:custDataLst>
          </p:nvPr>
        </p:nvSpPr>
        <p:spPr>
          <a:xfrm>
            <a:off x="1952188" y="1287756"/>
            <a:ext cx="8267882" cy="460375"/>
          </a:xfrm>
          <a:prstGeom prst="rect">
            <a:avLst/>
          </a:prstGeom>
        </p:spPr>
        <p:txBody>
          <a:bodyPr wrap="square">
            <a:spAutoFit/>
          </a:bodyPr>
          <a:lstStyle/>
          <a:p>
            <a:pPr algn="ctr"/>
            <a:r>
              <a:rPr lang="zh-CN" altLang="en-US" sz="2400" b="1" dirty="0">
                <a:solidFill>
                  <a:srgbClr val="C00000"/>
                </a:solidFill>
                <a:cs typeface="+mn-ea"/>
                <a:sym typeface="+mn-lt"/>
              </a:rPr>
              <a:t>贫困治理能力明显提升</a:t>
            </a:r>
          </a:p>
        </p:txBody>
      </p:sp>
      <p:grpSp>
        <p:nvGrpSpPr>
          <p:cNvPr id="10" name="PA_组合 1">
            <a:extLst>
              <a:ext uri="{FF2B5EF4-FFF2-40B4-BE49-F238E27FC236}">
                <a16:creationId xmlns="" xmlns:a16="http://schemas.microsoft.com/office/drawing/2014/main" id="{6BFBB7EF-AB99-4FC7-97C5-93ADF7A2A1BA}"/>
              </a:ext>
            </a:extLst>
          </p:cNvPr>
          <p:cNvGrpSpPr/>
          <p:nvPr>
            <p:custDataLst>
              <p:tags r:id="rId5"/>
            </p:custDataLst>
          </p:nvPr>
        </p:nvGrpSpPr>
        <p:grpSpPr>
          <a:xfrm>
            <a:off x="100618" y="145589"/>
            <a:ext cx="5823585" cy="493395"/>
            <a:chOff x="4207328" y="1075281"/>
            <a:chExt cx="4026839" cy="427368"/>
          </a:xfrm>
        </p:grpSpPr>
        <p:sp>
          <p:nvSpPr>
            <p:cNvPr id="11" name="MH_Number_1">
              <a:extLst>
                <a:ext uri="{FF2B5EF4-FFF2-40B4-BE49-F238E27FC236}">
                  <a16:creationId xmlns="" xmlns:a16="http://schemas.microsoft.com/office/drawing/2014/main" id="{7957DC2E-EDAE-4C70-A486-E3C7D9E3365F}"/>
                </a:ext>
              </a:extLst>
            </p:cNvPr>
            <p:cNvSpPr/>
            <p:nvPr>
              <p:custDataLst>
                <p:tags r:id="rId6"/>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12" name="MH_Entry_1">
              <a:extLst>
                <a:ext uri="{FF2B5EF4-FFF2-40B4-BE49-F238E27FC236}">
                  <a16:creationId xmlns="" xmlns:a16="http://schemas.microsoft.com/office/drawing/2014/main" id="{FCCEC29D-FC12-4702-8211-ED73BCA7F122}"/>
                </a:ext>
              </a:extLst>
            </p:cNvPr>
            <p:cNvSpPr/>
            <p:nvPr>
              <p:custDataLst>
                <p:tags r:id="rId7"/>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36625381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09">
            <a:extLst>
              <a:ext uri="{FF2B5EF4-FFF2-40B4-BE49-F238E27FC236}">
                <a16:creationId xmlns="" xmlns:a16="http://schemas.microsoft.com/office/drawing/2014/main" id="{55DD5077-112F-4D55-AFEA-D0D94704A5D3}"/>
              </a:ext>
            </a:extLst>
          </p:cNvPr>
          <p:cNvSpPr>
            <a:spLocks noChangeArrowheads="1"/>
          </p:cNvSpPr>
          <p:nvPr>
            <p:custDataLst>
              <p:tags r:id="rId1"/>
            </p:custDataLst>
          </p:nvPr>
        </p:nvSpPr>
        <p:spPr bwMode="auto">
          <a:xfrm>
            <a:off x="1386724" y="2588548"/>
            <a:ext cx="9879965" cy="2786380"/>
          </a:xfrm>
          <a:prstGeom prst="rect">
            <a:avLst/>
          </a:prstGeom>
          <a:noFill/>
          <a:ln w="3175">
            <a:solidFill>
              <a:srgbClr val="E71E17"/>
            </a:solidFill>
            <a:miter lim="800000"/>
          </a:ln>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defTabSz="1219200"/>
            <a:endParaRPr lang="zh-CN" altLang="zh-CN" sz="2665">
              <a:solidFill>
                <a:srgbClr val="FFFFFF"/>
              </a:solidFill>
              <a:latin typeface="+mn-lt"/>
              <a:ea typeface="+mn-ea"/>
              <a:cs typeface="+mn-ea"/>
              <a:sym typeface="+mn-lt"/>
            </a:endParaRPr>
          </a:p>
        </p:txBody>
      </p:sp>
      <p:sp>
        <p:nvSpPr>
          <p:cNvPr id="4" name="PA-1022111">
            <a:extLst>
              <a:ext uri="{FF2B5EF4-FFF2-40B4-BE49-F238E27FC236}">
                <a16:creationId xmlns="" xmlns:a16="http://schemas.microsoft.com/office/drawing/2014/main" id="{8D6A2477-DDDD-422C-B6F5-75E6079EE466}"/>
              </a:ext>
            </a:extLst>
          </p:cNvPr>
          <p:cNvSpPr txBox="1"/>
          <p:nvPr>
            <p:custDataLst>
              <p:tags r:id="rId2"/>
            </p:custDataLst>
          </p:nvPr>
        </p:nvSpPr>
        <p:spPr>
          <a:xfrm>
            <a:off x="1575954" y="2765713"/>
            <a:ext cx="9566275" cy="2609215"/>
          </a:xfrm>
          <a:prstGeom prst="rect">
            <a:avLst/>
          </a:prstGeom>
          <a:noFill/>
        </p:spPr>
        <p:txBody>
          <a:bodyPr wrap="square" rtlCol="0">
            <a:spAutoFit/>
          </a:bodyPr>
          <a:lstStyle/>
          <a:p>
            <a:pPr algn="just">
              <a:lnSpc>
                <a:spcPct val="130000"/>
              </a:lnSpc>
            </a:pPr>
            <a:r>
              <a:rPr lang="zh-CN" altLang="en-US" dirty="0">
                <a:solidFill>
                  <a:schemeClr val="tx1">
                    <a:lumMod val="75000"/>
                    <a:lumOff val="25000"/>
                  </a:schemeClr>
                </a:solidFill>
                <a:cs typeface="+mn-ea"/>
                <a:sym typeface="+mn-lt"/>
              </a:rPr>
              <a:t>今年脱贫攻坚任务完成后，我国将有</a:t>
            </a:r>
            <a:r>
              <a:rPr lang="en-US" altLang="zh-CN" dirty="0">
                <a:solidFill>
                  <a:srgbClr val="D41519"/>
                </a:solidFill>
                <a:cs typeface="+mn-ea"/>
                <a:sym typeface="+mn-lt"/>
              </a:rPr>
              <a:t>1</a:t>
            </a:r>
            <a:r>
              <a:rPr lang="zh-CN" altLang="en-US" dirty="0">
                <a:solidFill>
                  <a:srgbClr val="D41519"/>
                </a:solidFill>
                <a:cs typeface="+mn-ea"/>
                <a:sym typeface="+mn-lt"/>
              </a:rPr>
              <a:t>亿</a:t>
            </a:r>
            <a:r>
              <a:rPr lang="zh-CN" altLang="en-US" dirty="0">
                <a:solidFill>
                  <a:schemeClr val="tx1">
                    <a:lumMod val="75000"/>
                    <a:lumOff val="25000"/>
                  </a:schemeClr>
                </a:solidFill>
                <a:cs typeface="+mn-ea"/>
                <a:sym typeface="+mn-lt"/>
              </a:rPr>
              <a:t>左右贫困人口实现脱贫，提前</a:t>
            </a:r>
            <a:r>
              <a:rPr lang="en-US" altLang="zh-CN" dirty="0">
                <a:solidFill>
                  <a:srgbClr val="D41519"/>
                </a:solidFill>
                <a:cs typeface="+mn-ea"/>
                <a:sym typeface="+mn-lt"/>
              </a:rPr>
              <a:t>10</a:t>
            </a:r>
            <a:r>
              <a:rPr lang="zh-CN" altLang="en-US" dirty="0">
                <a:solidFill>
                  <a:srgbClr val="D41519"/>
                </a:solidFill>
                <a:cs typeface="+mn-ea"/>
                <a:sym typeface="+mn-lt"/>
              </a:rPr>
              <a:t>年</a:t>
            </a:r>
            <a:r>
              <a:rPr lang="zh-CN" altLang="en-US" dirty="0">
                <a:solidFill>
                  <a:schemeClr val="tx1">
                    <a:lumMod val="75000"/>
                    <a:lumOff val="25000"/>
                  </a:schemeClr>
                </a:solidFill>
                <a:cs typeface="+mn-ea"/>
                <a:sym typeface="+mn-lt"/>
              </a:rPr>
              <a:t>实现联合国</a:t>
            </a:r>
            <a:r>
              <a:rPr lang="en-US" altLang="zh-CN" dirty="0">
                <a:solidFill>
                  <a:schemeClr val="tx1">
                    <a:lumMod val="75000"/>
                    <a:lumOff val="25000"/>
                  </a:schemeClr>
                </a:solidFill>
                <a:cs typeface="+mn-ea"/>
                <a:sym typeface="+mn-lt"/>
              </a:rPr>
              <a:t>2030</a:t>
            </a:r>
            <a:r>
              <a:rPr lang="zh-CN" altLang="en-US" dirty="0">
                <a:solidFill>
                  <a:schemeClr val="tx1">
                    <a:lumMod val="75000"/>
                    <a:lumOff val="25000"/>
                  </a:schemeClr>
                </a:solidFill>
                <a:cs typeface="+mn-ea"/>
                <a:sym typeface="+mn-lt"/>
              </a:rPr>
              <a:t>年可持续发展议程的减贫目标，世界上没有哪一个国家能在这么短的时间内帮助这么多人脱贫，这对中国和世界都具有重大意义。国际社会对中国减贫方案是高度赞扬的。联合国秘书长古特雷斯表示，精准扶贫方略是帮助贫困人口、实现</a:t>
            </a:r>
            <a:r>
              <a:rPr lang="en-US" altLang="zh-CN" dirty="0">
                <a:solidFill>
                  <a:schemeClr val="tx1">
                    <a:lumMod val="75000"/>
                    <a:lumOff val="25000"/>
                  </a:schemeClr>
                </a:solidFill>
                <a:cs typeface="+mn-ea"/>
                <a:sym typeface="+mn-lt"/>
              </a:rPr>
              <a:t>2030</a:t>
            </a:r>
            <a:r>
              <a:rPr lang="zh-CN" altLang="en-US" dirty="0">
                <a:solidFill>
                  <a:schemeClr val="tx1">
                    <a:lumMod val="75000"/>
                    <a:lumOff val="25000"/>
                  </a:schemeClr>
                </a:solidFill>
                <a:cs typeface="+mn-ea"/>
                <a:sym typeface="+mn-lt"/>
              </a:rPr>
              <a:t>年可持续发展议程设定的宏伟目标的唯一途径，中国的经验可以为其他发展中国家提供有益借鉴。在共建“一带一路”国际合作中，许多发展中国家希望分享中国减贫经验。我同许多国家领导人或国际组织主要负责人见面时，他们都肯定中国减贫成就。</a:t>
            </a:r>
          </a:p>
        </p:txBody>
      </p:sp>
      <p:grpSp>
        <p:nvGrpSpPr>
          <p:cNvPr id="5" name="PA-102253">
            <a:extLst>
              <a:ext uri="{FF2B5EF4-FFF2-40B4-BE49-F238E27FC236}">
                <a16:creationId xmlns="" xmlns:a16="http://schemas.microsoft.com/office/drawing/2014/main" id="{3BBA570C-9498-461F-B6C0-EE2A143A23E5}"/>
              </a:ext>
            </a:extLst>
          </p:cNvPr>
          <p:cNvGrpSpPr/>
          <p:nvPr>
            <p:custDataLst>
              <p:tags r:id="rId3"/>
            </p:custDataLst>
          </p:nvPr>
        </p:nvGrpSpPr>
        <p:grpSpPr>
          <a:xfrm>
            <a:off x="1386682" y="2046643"/>
            <a:ext cx="9880007" cy="432000"/>
            <a:chOff x="1413469" y="1934777"/>
            <a:chExt cx="9880007" cy="432000"/>
          </a:xfrm>
        </p:grpSpPr>
        <p:cxnSp>
          <p:nvCxnSpPr>
            <p:cNvPr id="6" name="PA-直接连接符 7">
              <a:extLst>
                <a:ext uri="{FF2B5EF4-FFF2-40B4-BE49-F238E27FC236}">
                  <a16:creationId xmlns="" xmlns:a16="http://schemas.microsoft.com/office/drawing/2014/main" id="{35E2687E-CA77-44E8-B218-D2F85B347F0A}"/>
                </a:ext>
              </a:extLst>
            </p:cNvPr>
            <p:cNvCxnSpPr/>
            <p:nvPr>
              <p:custDataLst>
                <p:tags r:id="rId8"/>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824AEFC6-6819-4F98-8FE8-A90F70B8FB49}"/>
                </a:ext>
              </a:extLst>
            </p:cNvPr>
            <p:cNvSpPr/>
            <p:nvPr>
              <p:custDataLst>
                <p:tags r:id="rId9"/>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17691A62-8692-42B7-8A67-3ABD1A22387C}"/>
                </a:ext>
              </a:extLst>
            </p:cNvPr>
            <p:cNvCxnSpPr/>
            <p:nvPr>
              <p:custDataLst>
                <p:tags r:id="rId10"/>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682BA1FE-FAC1-41D2-89D0-C60F98CEE4D6}"/>
              </a:ext>
            </a:extLst>
          </p:cNvPr>
          <p:cNvSpPr/>
          <p:nvPr>
            <p:custDataLst>
              <p:tags r:id="rId4"/>
            </p:custDataLst>
          </p:nvPr>
        </p:nvSpPr>
        <p:spPr>
          <a:xfrm>
            <a:off x="1851742" y="1287756"/>
            <a:ext cx="8267882" cy="460375"/>
          </a:xfrm>
          <a:prstGeom prst="rect">
            <a:avLst/>
          </a:prstGeom>
        </p:spPr>
        <p:txBody>
          <a:bodyPr wrap="square">
            <a:spAutoFit/>
          </a:bodyPr>
          <a:lstStyle/>
          <a:p>
            <a:pPr algn="ctr"/>
            <a:r>
              <a:rPr lang="zh-CN" altLang="en-US" sz="2400" b="1" dirty="0">
                <a:solidFill>
                  <a:srgbClr val="C00000"/>
                </a:solidFill>
                <a:cs typeface="+mn-ea"/>
                <a:sym typeface="+mn-lt"/>
              </a:rPr>
              <a:t>中国减贫方案和减贫成就得到国际社会普遍认可</a:t>
            </a:r>
          </a:p>
        </p:txBody>
      </p:sp>
      <p:grpSp>
        <p:nvGrpSpPr>
          <p:cNvPr id="10" name="PA_组合 1">
            <a:extLst>
              <a:ext uri="{FF2B5EF4-FFF2-40B4-BE49-F238E27FC236}">
                <a16:creationId xmlns="" xmlns:a16="http://schemas.microsoft.com/office/drawing/2014/main" id="{02D84365-BDBD-4903-840C-F7857E4B3D57}"/>
              </a:ext>
            </a:extLst>
          </p:cNvPr>
          <p:cNvGrpSpPr/>
          <p:nvPr>
            <p:custDataLst>
              <p:tags r:id="rId5"/>
            </p:custDataLst>
          </p:nvPr>
        </p:nvGrpSpPr>
        <p:grpSpPr>
          <a:xfrm>
            <a:off x="100618" y="145589"/>
            <a:ext cx="5823585" cy="493395"/>
            <a:chOff x="4207328" y="1075281"/>
            <a:chExt cx="4026839" cy="427368"/>
          </a:xfrm>
        </p:grpSpPr>
        <p:sp>
          <p:nvSpPr>
            <p:cNvPr id="11" name="MH_Number_1">
              <a:extLst>
                <a:ext uri="{FF2B5EF4-FFF2-40B4-BE49-F238E27FC236}">
                  <a16:creationId xmlns="" xmlns:a16="http://schemas.microsoft.com/office/drawing/2014/main" id="{BF7D6C1D-5CC5-403F-9C61-96EAE996E86F}"/>
                </a:ext>
              </a:extLst>
            </p:cNvPr>
            <p:cNvSpPr/>
            <p:nvPr>
              <p:custDataLst>
                <p:tags r:id="rId6"/>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12" name="MH_Entry_1">
              <a:extLst>
                <a:ext uri="{FF2B5EF4-FFF2-40B4-BE49-F238E27FC236}">
                  <a16:creationId xmlns="" xmlns:a16="http://schemas.microsoft.com/office/drawing/2014/main" id="{93FF7722-CD1F-4BF9-8835-70EE4FDDD234}"/>
                </a:ext>
              </a:extLst>
            </p:cNvPr>
            <p:cNvSpPr/>
            <p:nvPr>
              <p:custDataLst>
                <p:tags r:id="rId7"/>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40834983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04519"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0" y="2057809"/>
            <a:ext cx="4576321" cy="4854323"/>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5" name="文本框 14">
            <a:extLst>
              <a:ext uri="{FF2B5EF4-FFF2-40B4-BE49-F238E27FC236}">
                <a16:creationId xmlns="" xmlns:a16="http://schemas.microsoft.com/office/drawing/2014/main" id="{591329EE-52B4-4DC9-8B93-CDB96A000794}"/>
              </a:ext>
            </a:extLst>
          </p:cNvPr>
          <p:cNvSpPr txBox="1"/>
          <p:nvPr/>
        </p:nvSpPr>
        <p:spPr>
          <a:xfrm>
            <a:off x="4583831" y="1889379"/>
            <a:ext cx="4003005" cy="1015663"/>
          </a:xfrm>
          <a:prstGeom prst="rect">
            <a:avLst/>
          </a:prstGeom>
          <a:noFill/>
          <a:effectLst>
            <a:innerShdw blurRad="114300">
              <a:prstClr val="black">
                <a:alpha val="10000"/>
              </a:prstClr>
            </a:innerShdw>
          </a:effectLst>
        </p:spPr>
        <p:txBody>
          <a:bodyPr wrap="square" rtlCol="0">
            <a:spAutoFit/>
          </a:bodyPr>
          <a:lstStyle/>
          <a:p>
            <a:r>
              <a:rPr lang="zh-CN" altLang="en-US" sz="6000" b="1" spc="50" dirty="0">
                <a:ln w="0"/>
                <a:solidFill>
                  <a:srgbClr val="CC0F00"/>
                </a:solidFill>
                <a:effectLst>
                  <a:innerShdw blurRad="63500" dist="50800" dir="13500000">
                    <a:srgbClr val="000000">
                      <a:alpha val="18000"/>
                    </a:srgbClr>
                  </a:innerShdw>
                </a:effectLst>
                <a:cs typeface="+mn-ea"/>
                <a:sym typeface="+mn-lt"/>
              </a:rPr>
              <a:t>第二章节</a:t>
            </a: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70723" y="1429790"/>
            <a:ext cx="1873971" cy="1161933"/>
          </a:xfrm>
          <a:prstGeom prst="rect">
            <a:avLst/>
          </a:prstGeom>
        </p:spPr>
      </p:pic>
      <p:sp>
        <p:nvSpPr>
          <p:cNvPr id="3" name="矩形 2">
            <a:extLst>
              <a:ext uri="{FF2B5EF4-FFF2-40B4-BE49-F238E27FC236}">
                <a16:creationId xmlns="" xmlns:a16="http://schemas.microsoft.com/office/drawing/2014/main" id="{72ADE313-F73F-463E-B1C4-D4DED5BCFAA5}"/>
              </a:ext>
            </a:extLst>
          </p:cNvPr>
          <p:cNvSpPr/>
          <p:nvPr/>
        </p:nvSpPr>
        <p:spPr>
          <a:xfrm>
            <a:off x="4529809" y="3015783"/>
            <a:ext cx="5827236" cy="1323439"/>
          </a:xfrm>
          <a:prstGeom prst="rect">
            <a:avLst/>
          </a:prstGeom>
        </p:spPr>
        <p:txBody>
          <a:bodyPr wrap="none">
            <a:spAutoFit/>
          </a:bodyPr>
          <a:lstStyle/>
          <a:p>
            <a:pP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高度重视打赢脱贫攻坚战</a:t>
            </a:r>
            <a:endParaRPr lang="en-US" altLang="zh-CN" sz="4000" b="1" dirty="0">
              <a:ln cmpd="sng">
                <a:noFill/>
                <a:prstDash val="solid"/>
              </a:ln>
              <a:solidFill>
                <a:schemeClr val="tx1">
                  <a:lumMod val="75000"/>
                  <a:lumOff val="25000"/>
                </a:schemeClr>
              </a:solidFill>
              <a:cs typeface="+mn-ea"/>
              <a:sym typeface="+mn-lt"/>
            </a:endParaRPr>
          </a:p>
          <a:p>
            <a:pP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面临的困难挑战</a:t>
            </a:r>
            <a:endParaRPr lang="zh-CN" altLang="en-US" sz="4000" b="1" kern="0" spc="200" dirty="0">
              <a:ln cmpd="sng">
                <a:noFill/>
                <a:prstDash val="solid"/>
              </a:ln>
              <a:solidFill>
                <a:schemeClr val="tx1">
                  <a:lumMod val="75000"/>
                  <a:lumOff val="25000"/>
                </a:schemeClr>
              </a:solidFill>
              <a:cs typeface="+mn-ea"/>
              <a:sym typeface="+mn-lt"/>
            </a:endParaRPr>
          </a:p>
        </p:txBody>
      </p:sp>
    </p:spTree>
    <p:extLst>
      <p:ext uri="{BB962C8B-B14F-4D97-AF65-F5344CB8AC3E}">
        <p14:creationId xmlns:p14="http://schemas.microsoft.com/office/powerpoint/2010/main" val="27864093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56"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 by="(-#ppt_w*2)" calcmode="lin" valueType="num">
                                      <p:cBhvr rctx="PPT">
                                        <p:cTn id="42" dur="250" autoRev="1" fill="hold">
                                          <p:stCondLst>
                                            <p:cond delay="0"/>
                                          </p:stCondLst>
                                        </p:cTn>
                                        <p:tgtEl>
                                          <p:spTgt spid="15"/>
                                        </p:tgtEl>
                                        <p:attrNameLst>
                                          <p:attrName>ppt_w</p:attrName>
                                        </p:attrNameLst>
                                      </p:cBhvr>
                                    </p:anim>
                                    <p:anim by="(#ppt_w*0.50)" calcmode="lin" valueType="num">
                                      <p:cBhvr>
                                        <p:cTn id="43" dur="250" decel="50000" autoRev="1" fill="hold">
                                          <p:stCondLst>
                                            <p:cond delay="0"/>
                                          </p:stCondLst>
                                        </p:cTn>
                                        <p:tgtEl>
                                          <p:spTgt spid="15"/>
                                        </p:tgtEl>
                                        <p:attrNameLst>
                                          <p:attrName>ppt_x</p:attrName>
                                        </p:attrNameLst>
                                      </p:cBhvr>
                                    </p:anim>
                                    <p:anim from="(-#ppt_h/2)" to="(#ppt_y)" calcmode="lin" valueType="num">
                                      <p:cBhvr>
                                        <p:cTn id="44" dur="500" fill="hold">
                                          <p:stCondLst>
                                            <p:cond delay="0"/>
                                          </p:stCondLst>
                                        </p:cTn>
                                        <p:tgtEl>
                                          <p:spTgt spid="15"/>
                                        </p:tgtEl>
                                        <p:attrNameLst>
                                          <p:attrName>ppt_y</p:attrName>
                                        </p:attrNameLst>
                                      </p:cBhvr>
                                    </p:anim>
                                    <p:animRot by="21600000">
                                      <p:cBhvr>
                                        <p:cTn id="45" dur="500" fill="hold">
                                          <p:stCondLst>
                                            <p:cond delay="0"/>
                                          </p:stCondLst>
                                        </p:cTn>
                                        <p:tgtEl>
                                          <p:spTgt spid="15"/>
                                        </p:tgtEl>
                                        <p:attrNameLst>
                                          <p:attrName>r</p:attrName>
                                        </p:attrNameLst>
                                      </p:cBhvr>
                                    </p:animRot>
                                  </p:childTnLst>
                                </p:cTn>
                              </p:par>
                            </p:childTnLst>
                          </p:cTn>
                        </p:par>
                        <p:par>
                          <p:cTn id="46" fill="hold">
                            <p:stCondLst>
                              <p:cond delay="4150"/>
                            </p:stCondLst>
                            <p:childTnLst>
                              <p:par>
                                <p:cTn id="47" presetID="38" presetClass="entr" presetSubtype="0" accel="50000" fill="hold" grpId="0" nodeType="afterEffect">
                                  <p:stCondLst>
                                    <p:cond delay="0"/>
                                  </p:stCondLst>
                                  <p:iterate type="lt">
                                    <p:tmPct val="50000"/>
                                  </p:iterate>
                                  <p:childTnLst>
                                    <p:set>
                                      <p:cBhvr>
                                        <p:cTn id="48" dur="1" fill="hold">
                                          <p:stCondLst>
                                            <p:cond delay="0"/>
                                          </p:stCondLst>
                                        </p:cTn>
                                        <p:tgtEl>
                                          <p:spTgt spid="3"/>
                                        </p:tgtEl>
                                        <p:attrNameLst>
                                          <p:attrName>style.visibility</p:attrName>
                                        </p:attrNameLst>
                                      </p:cBhvr>
                                      <p:to>
                                        <p:strVal val="visible"/>
                                      </p:to>
                                    </p:set>
                                    <p:set>
                                      <p:cBhvr>
                                        <p:cTn id="49" dur="227" fill="hold">
                                          <p:stCondLst>
                                            <p:cond delay="0"/>
                                          </p:stCondLst>
                                        </p:cTn>
                                        <p:tgtEl>
                                          <p:spTgt spid="3"/>
                                        </p:tgtEl>
                                        <p:attrNameLst>
                                          <p:attrName>style.rotation</p:attrName>
                                        </p:attrNameLst>
                                      </p:cBhvr>
                                      <p:to>
                                        <p:strVal val="-45.0"/>
                                      </p:to>
                                    </p:set>
                                    <p:anim calcmode="lin" valueType="num">
                                      <p:cBhvr>
                                        <p:cTn id="50"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51"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52" dur="2"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53" dur="1" fill="hold">
                                          <p:stCondLst>
                                            <p:cond delay="499"/>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1">
            <a:extLst>
              <a:ext uri="{FF2B5EF4-FFF2-40B4-BE49-F238E27FC236}">
                <a16:creationId xmlns="" xmlns:a16="http://schemas.microsoft.com/office/drawing/2014/main" id="{C44DCC9B-E3CD-4151-AE53-891251697DD1}"/>
              </a:ext>
            </a:extLst>
          </p:cNvPr>
          <p:cNvSpPr/>
          <p:nvPr>
            <p:custDataLst>
              <p:tags r:id="rId1"/>
            </p:custDataLst>
          </p:nvPr>
        </p:nvSpPr>
        <p:spPr>
          <a:xfrm>
            <a:off x="1271460" y="2549443"/>
            <a:ext cx="1632119" cy="1544452"/>
          </a:xfrm>
          <a:prstGeom prst="roundRect">
            <a:avLst>
              <a:gd name="adj" fmla="val 0"/>
            </a:avLst>
          </a:prstGeom>
          <a:solidFill>
            <a:srgbClr val="C9110E"/>
          </a:solidFill>
          <a:ln>
            <a:noFill/>
          </a:ln>
          <a:effectLst>
            <a:reflection blurRad="6350" stA="52000" endA="3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b="1" spc="300" dirty="0">
                <a:solidFill>
                  <a:srgbClr val="FEFDFD"/>
                </a:solidFill>
                <a:cs typeface="+mn-ea"/>
                <a:sym typeface="+mn-lt"/>
              </a:rPr>
              <a:t>高度重视</a:t>
            </a:r>
          </a:p>
          <a:p>
            <a:pPr algn="ctr">
              <a:lnSpc>
                <a:spcPct val="120000"/>
              </a:lnSpc>
            </a:pPr>
            <a:r>
              <a:rPr lang="zh-CN" altLang="en-US" sz="2400" b="1" spc="300" dirty="0">
                <a:solidFill>
                  <a:srgbClr val="FEFDFD"/>
                </a:solidFill>
                <a:cs typeface="+mn-ea"/>
                <a:sym typeface="+mn-lt"/>
              </a:rPr>
              <a:t>困难挑战</a:t>
            </a:r>
          </a:p>
        </p:txBody>
      </p:sp>
      <p:sp>
        <p:nvSpPr>
          <p:cNvPr id="3" name="PA-102252">
            <a:extLst>
              <a:ext uri="{FF2B5EF4-FFF2-40B4-BE49-F238E27FC236}">
                <a16:creationId xmlns="" xmlns:a16="http://schemas.microsoft.com/office/drawing/2014/main" id="{BA81E79C-180F-40AD-9686-2E501BF6057C}"/>
              </a:ext>
            </a:extLst>
          </p:cNvPr>
          <p:cNvSpPr/>
          <p:nvPr>
            <p:custDataLst>
              <p:tags r:id="rId2"/>
            </p:custDataLst>
          </p:nvPr>
        </p:nvSpPr>
        <p:spPr>
          <a:xfrm>
            <a:off x="3396393" y="3310596"/>
            <a:ext cx="330654" cy="384270"/>
          </a:xfrm>
          <a:prstGeom prst="chevron">
            <a:avLst>
              <a:gd name="adj" fmla="val 59827"/>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PA-102254">
            <a:extLst>
              <a:ext uri="{FF2B5EF4-FFF2-40B4-BE49-F238E27FC236}">
                <a16:creationId xmlns="" xmlns:a16="http://schemas.microsoft.com/office/drawing/2014/main" id="{BE1166C1-165C-44D9-A77B-E482C8F5E9CD}"/>
              </a:ext>
            </a:extLst>
          </p:cNvPr>
          <p:cNvGrpSpPr/>
          <p:nvPr>
            <p:custDataLst>
              <p:tags r:id="rId3"/>
            </p:custDataLst>
          </p:nvPr>
        </p:nvGrpSpPr>
        <p:grpSpPr>
          <a:xfrm>
            <a:off x="4374341" y="1635298"/>
            <a:ext cx="6694170" cy="483870"/>
            <a:chOff x="4706763" y="2639281"/>
            <a:chExt cx="6059301" cy="468630"/>
          </a:xfrm>
        </p:grpSpPr>
        <p:sp>
          <p:nvSpPr>
            <p:cNvPr id="5" name="PA-圆角矩形 11">
              <a:extLst>
                <a:ext uri="{FF2B5EF4-FFF2-40B4-BE49-F238E27FC236}">
                  <a16:creationId xmlns="" xmlns:a16="http://schemas.microsoft.com/office/drawing/2014/main" id="{51995852-2910-4779-BA6A-207A58F5FB4C}"/>
                </a:ext>
              </a:extLst>
            </p:cNvPr>
            <p:cNvSpPr/>
            <p:nvPr>
              <p:custDataLst>
                <p:tags r:id="rId16"/>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6" name="PA-矩形 13">
              <a:extLst>
                <a:ext uri="{FF2B5EF4-FFF2-40B4-BE49-F238E27FC236}">
                  <a16:creationId xmlns="" xmlns:a16="http://schemas.microsoft.com/office/drawing/2014/main" id="{CCAA9329-7F36-455C-A6DF-79DCB678B867}"/>
                </a:ext>
              </a:extLst>
            </p:cNvPr>
            <p:cNvSpPr/>
            <p:nvPr>
              <p:custDataLst>
                <p:tags r:id="rId17"/>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剩余脱贫攻坚任务艰巨</a:t>
              </a:r>
            </a:p>
          </p:txBody>
        </p:sp>
      </p:grpSp>
      <p:grpSp>
        <p:nvGrpSpPr>
          <p:cNvPr id="7" name="PA-102254">
            <a:extLst>
              <a:ext uri="{FF2B5EF4-FFF2-40B4-BE49-F238E27FC236}">
                <a16:creationId xmlns="" xmlns:a16="http://schemas.microsoft.com/office/drawing/2014/main" id="{2B377D1C-9681-438E-A7B4-D4550262DDA9}"/>
              </a:ext>
            </a:extLst>
          </p:cNvPr>
          <p:cNvGrpSpPr/>
          <p:nvPr>
            <p:custDataLst>
              <p:tags r:id="rId4"/>
            </p:custDataLst>
          </p:nvPr>
        </p:nvGrpSpPr>
        <p:grpSpPr>
          <a:xfrm>
            <a:off x="4354021" y="2613198"/>
            <a:ext cx="6694170" cy="483870"/>
            <a:chOff x="4706763" y="2639281"/>
            <a:chExt cx="6059301" cy="468630"/>
          </a:xfrm>
        </p:grpSpPr>
        <p:sp>
          <p:nvSpPr>
            <p:cNvPr id="8" name="PA-圆角矩形 11">
              <a:extLst>
                <a:ext uri="{FF2B5EF4-FFF2-40B4-BE49-F238E27FC236}">
                  <a16:creationId xmlns="" xmlns:a16="http://schemas.microsoft.com/office/drawing/2014/main" id="{90E490D9-D0F1-43E6-AF59-7E736E3785C9}"/>
                </a:ext>
              </a:extLst>
            </p:cNvPr>
            <p:cNvSpPr/>
            <p:nvPr>
              <p:custDataLst>
                <p:tags r:id="rId14"/>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9" name="PA-矩形 13">
              <a:extLst>
                <a:ext uri="{FF2B5EF4-FFF2-40B4-BE49-F238E27FC236}">
                  <a16:creationId xmlns="" xmlns:a16="http://schemas.microsoft.com/office/drawing/2014/main" id="{DCDC6B4E-48DD-4CAB-BE64-B974FD222B8B}"/>
                </a:ext>
              </a:extLst>
            </p:cNvPr>
            <p:cNvSpPr/>
            <p:nvPr>
              <p:custDataLst>
                <p:tags r:id="rId15"/>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新冠肺炎疫情带来新的挑战</a:t>
              </a:r>
            </a:p>
          </p:txBody>
        </p:sp>
      </p:grpSp>
      <p:grpSp>
        <p:nvGrpSpPr>
          <p:cNvPr id="10" name="PA-102254">
            <a:extLst>
              <a:ext uri="{FF2B5EF4-FFF2-40B4-BE49-F238E27FC236}">
                <a16:creationId xmlns="" xmlns:a16="http://schemas.microsoft.com/office/drawing/2014/main" id="{8C5125AB-7A9A-4AEE-950E-9ED62034A17F}"/>
              </a:ext>
            </a:extLst>
          </p:cNvPr>
          <p:cNvGrpSpPr/>
          <p:nvPr>
            <p:custDataLst>
              <p:tags r:id="rId5"/>
            </p:custDataLst>
          </p:nvPr>
        </p:nvGrpSpPr>
        <p:grpSpPr>
          <a:xfrm>
            <a:off x="4374341" y="3446953"/>
            <a:ext cx="6694170" cy="483870"/>
            <a:chOff x="4706763" y="2639281"/>
            <a:chExt cx="6059301" cy="468630"/>
          </a:xfrm>
        </p:grpSpPr>
        <p:sp>
          <p:nvSpPr>
            <p:cNvPr id="11" name="PA-圆角矩形 11">
              <a:extLst>
                <a:ext uri="{FF2B5EF4-FFF2-40B4-BE49-F238E27FC236}">
                  <a16:creationId xmlns="" xmlns:a16="http://schemas.microsoft.com/office/drawing/2014/main" id="{1557A748-3EE0-4E3E-BD0D-1AC03082F200}"/>
                </a:ext>
              </a:extLst>
            </p:cNvPr>
            <p:cNvSpPr/>
            <p:nvPr>
              <p:custDataLst>
                <p:tags r:id="rId12"/>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2" name="PA-矩形 13">
              <a:extLst>
                <a:ext uri="{FF2B5EF4-FFF2-40B4-BE49-F238E27FC236}">
                  <a16:creationId xmlns="" xmlns:a16="http://schemas.microsoft.com/office/drawing/2014/main" id="{1E8CB99C-EA70-4C5B-9615-3DC563C69523}"/>
                </a:ext>
              </a:extLst>
            </p:cNvPr>
            <p:cNvSpPr/>
            <p:nvPr>
              <p:custDataLst>
                <p:tags r:id="rId13"/>
              </p:custDataLst>
            </p:nvPr>
          </p:nvSpPr>
          <p:spPr>
            <a:xfrm>
              <a:off x="5105083" y="2667044"/>
              <a:ext cx="5432474" cy="363972"/>
            </a:xfrm>
            <a:prstGeom prst="rect">
              <a:avLst/>
            </a:prstGeom>
          </p:spPr>
          <p:txBody>
            <a:bodyPr wrap="square">
              <a:spAutoFit/>
            </a:bodyPr>
            <a:lstStyle/>
            <a:p>
              <a:pPr algn="ctr">
                <a:lnSpc>
                  <a:spcPct val="110000"/>
                </a:lnSpc>
              </a:pPr>
              <a:r>
                <a:rPr lang="zh-CN" altLang="en-US" b="1" kern="0" dirty="0">
                  <a:solidFill>
                    <a:srgbClr val="C00000"/>
                  </a:solidFill>
                  <a:cs typeface="+mn-ea"/>
                  <a:sym typeface="+mn-lt"/>
                </a:rPr>
                <a:t>巩固脱贫成果难度很大</a:t>
              </a:r>
            </a:p>
          </p:txBody>
        </p:sp>
      </p:grpSp>
      <p:grpSp>
        <p:nvGrpSpPr>
          <p:cNvPr id="13" name="PA-102254">
            <a:extLst>
              <a:ext uri="{FF2B5EF4-FFF2-40B4-BE49-F238E27FC236}">
                <a16:creationId xmlns="" xmlns:a16="http://schemas.microsoft.com/office/drawing/2014/main" id="{6CC5C767-A6CA-4BD3-BC91-37F18415F677}"/>
              </a:ext>
            </a:extLst>
          </p:cNvPr>
          <p:cNvGrpSpPr/>
          <p:nvPr>
            <p:custDataLst>
              <p:tags r:id="rId6"/>
            </p:custDataLst>
          </p:nvPr>
        </p:nvGrpSpPr>
        <p:grpSpPr>
          <a:xfrm>
            <a:off x="4354021" y="4429933"/>
            <a:ext cx="6694170" cy="483870"/>
            <a:chOff x="4706763" y="2639281"/>
            <a:chExt cx="6059301" cy="468630"/>
          </a:xfrm>
        </p:grpSpPr>
        <p:sp>
          <p:nvSpPr>
            <p:cNvPr id="14" name="PA-圆角矩形 11">
              <a:extLst>
                <a:ext uri="{FF2B5EF4-FFF2-40B4-BE49-F238E27FC236}">
                  <a16:creationId xmlns="" xmlns:a16="http://schemas.microsoft.com/office/drawing/2014/main" id="{61A85B95-BF90-4581-94F5-2871B3E6E03B}"/>
                </a:ext>
              </a:extLst>
            </p:cNvPr>
            <p:cNvSpPr/>
            <p:nvPr>
              <p:custDataLst>
                <p:tags r:id="rId10"/>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5" name="PA-矩形 13">
              <a:extLst>
                <a:ext uri="{FF2B5EF4-FFF2-40B4-BE49-F238E27FC236}">
                  <a16:creationId xmlns="" xmlns:a16="http://schemas.microsoft.com/office/drawing/2014/main" id="{0A06A3E8-E66B-485A-9D6E-99E46F31D5CC}"/>
                </a:ext>
              </a:extLst>
            </p:cNvPr>
            <p:cNvSpPr/>
            <p:nvPr>
              <p:custDataLst>
                <p:tags r:id="rId11"/>
              </p:custDataLst>
            </p:nvPr>
          </p:nvSpPr>
          <p:spPr>
            <a:xfrm>
              <a:off x="5105083" y="2667044"/>
              <a:ext cx="5432474" cy="363972"/>
            </a:xfrm>
            <a:prstGeom prst="rect">
              <a:avLst/>
            </a:prstGeom>
          </p:spPr>
          <p:txBody>
            <a:bodyPr wrap="square">
              <a:spAutoFit/>
            </a:bodyPr>
            <a:lstStyle/>
            <a:p>
              <a:pPr algn="ctr">
                <a:lnSpc>
                  <a:spcPct val="110000"/>
                </a:lnSpc>
              </a:pPr>
              <a:r>
                <a:rPr lang="zh-CN" altLang="en-US" b="1" kern="0" dirty="0">
                  <a:solidFill>
                    <a:srgbClr val="C00000"/>
                  </a:solidFill>
                  <a:cs typeface="+mn-ea"/>
                  <a:sym typeface="+mn-lt"/>
                </a:rPr>
                <a:t>脱贫攻坚工作需要加强</a:t>
              </a:r>
            </a:p>
          </p:txBody>
        </p:sp>
      </p:grpSp>
      <p:grpSp>
        <p:nvGrpSpPr>
          <p:cNvPr id="16" name="PA_组合 4">
            <a:extLst>
              <a:ext uri="{FF2B5EF4-FFF2-40B4-BE49-F238E27FC236}">
                <a16:creationId xmlns="" xmlns:a16="http://schemas.microsoft.com/office/drawing/2014/main" id="{24EA177E-533E-4623-8D24-91F16344C8C5}"/>
              </a:ext>
            </a:extLst>
          </p:cNvPr>
          <p:cNvGrpSpPr/>
          <p:nvPr>
            <p:custDataLst>
              <p:tags r:id="rId7"/>
            </p:custDataLst>
          </p:nvPr>
        </p:nvGrpSpPr>
        <p:grpSpPr>
          <a:xfrm>
            <a:off x="168391" y="111819"/>
            <a:ext cx="5822314" cy="470535"/>
            <a:chOff x="4207328" y="1864280"/>
            <a:chExt cx="4026839" cy="427368"/>
          </a:xfrm>
        </p:grpSpPr>
        <p:sp>
          <p:nvSpPr>
            <p:cNvPr id="17" name="MH_Entry_2">
              <a:extLst>
                <a:ext uri="{FF2B5EF4-FFF2-40B4-BE49-F238E27FC236}">
                  <a16:creationId xmlns="" xmlns:a16="http://schemas.microsoft.com/office/drawing/2014/main" id="{CEB6198A-26DD-4D52-8D1D-933DFD1098D3}"/>
                </a:ext>
              </a:extLst>
            </p:cNvPr>
            <p:cNvSpPr/>
            <p:nvPr>
              <p:custDataLst>
                <p:tags r:id="rId8"/>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0" fontAlgn="base" hangingPunct="0">
                <a:spcBef>
                  <a:spcPct val="0"/>
                </a:spcBef>
                <a:spcAft>
                  <a:spcPct val="0"/>
                </a:spcAft>
              </a:pPr>
              <a:r>
                <a:rPr lang="zh-CN" altLang="en-US" sz="2000" dirty="0">
                  <a:ln cmpd="sng">
                    <a:noFill/>
                    <a:prstDash val="solid"/>
                  </a:ln>
                  <a:solidFill>
                    <a:schemeClr val="bg1"/>
                  </a:solidFill>
                  <a:cs typeface="+mn-ea"/>
                  <a:sym typeface="+mn-lt"/>
                </a:rPr>
                <a:t>高度重视打赢脱贫攻坚战面临的困难挑战</a:t>
              </a:r>
              <a:endParaRPr lang="zh-CN" altLang="en-US" sz="2000" b="1" kern="0" spc="200" dirty="0">
                <a:ln cmpd="sng">
                  <a:noFill/>
                  <a:prstDash val="solid"/>
                </a:ln>
                <a:solidFill>
                  <a:schemeClr val="bg1"/>
                </a:solidFill>
                <a:cs typeface="+mn-ea"/>
                <a:sym typeface="+mn-lt"/>
              </a:endParaRPr>
            </a:p>
          </p:txBody>
        </p:sp>
        <p:sp>
          <p:nvSpPr>
            <p:cNvPr id="18" name="MH_Number_2">
              <a:extLst>
                <a:ext uri="{FF2B5EF4-FFF2-40B4-BE49-F238E27FC236}">
                  <a16:creationId xmlns="" xmlns:a16="http://schemas.microsoft.com/office/drawing/2014/main" id="{AA20E3FD-13F9-418A-9FE2-1053156D9096}"/>
                </a:ext>
              </a:extLst>
            </p:cNvPr>
            <p:cNvSpPr/>
            <p:nvPr>
              <p:custDataLst>
                <p:tags r:id="rId9"/>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02</a:t>
              </a:r>
            </a:p>
          </p:txBody>
        </p:sp>
      </p:grpSp>
    </p:spTree>
    <p:extLst>
      <p:ext uri="{BB962C8B-B14F-4D97-AF65-F5344CB8AC3E}">
        <p14:creationId xmlns:p14="http://schemas.microsoft.com/office/powerpoint/2010/main" val="32773815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6">
            <a:extLst>
              <a:ext uri="{FF2B5EF4-FFF2-40B4-BE49-F238E27FC236}">
                <a16:creationId xmlns="" xmlns:a16="http://schemas.microsoft.com/office/drawing/2014/main" id="{32623A35-D099-4257-A200-11E2583DBA94}"/>
              </a:ext>
            </a:extLst>
          </p:cNvPr>
          <p:cNvSpPr/>
          <p:nvPr>
            <p:custDataLst>
              <p:tags r:id="rId1"/>
            </p:custDataLst>
          </p:nvPr>
        </p:nvSpPr>
        <p:spPr>
          <a:xfrm>
            <a:off x="1196398" y="2144742"/>
            <a:ext cx="9690100" cy="3042920"/>
          </a:xfrm>
          <a:prstGeom prst="rect">
            <a:avLst/>
          </a:prstGeom>
          <a:solidFill>
            <a:srgbClr val="FFFFFF">
              <a:alpha val="20000"/>
            </a:srgbClr>
          </a:solidFill>
          <a:ln w="0">
            <a:solidFill>
              <a:srgbClr val="C00000"/>
            </a:solidFill>
          </a:ln>
          <a:effectLst>
            <a:outerShdw blurRad="279400" dist="266700" dir="78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3" name="PA-102257">
            <a:extLst>
              <a:ext uri="{FF2B5EF4-FFF2-40B4-BE49-F238E27FC236}">
                <a16:creationId xmlns="" xmlns:a16="http://schemas.microsoft.com/office/drawing/2014/main" id="{97BCEF6D-DE99-4AAC-8778-5CE75871771C}"/>
              </a:ext>
            </a:extLst>
          </p:cNvPr>
          <p:cNvGrpSpPr/>
          <p:nvPr>
            <p:custDataLst>
              <p:tags r:id="rId2"/>
            </p:custDataLst>
          </p:nvPr>
        </p:nvGrpSpPr>
        <p:grpSpPr>
          <a:xfrm>
            <a:off x="1196489" y="1851566"/>
            <a:ext cx="5571126" cy="598170"/>
            <a:chOff x="1643204" y="3465172"/>
            <a:chExt cx="6238464" cy="925241"/>
          </a:xfrm>
        </p:grpSpPr>
        <p:sp>
          <p:nvSpPr>
            <p:cNvPr id="4" name="PA-对角圆角矩形 6">
              <a:extLst>
                <a:ext uri="{FF2B5EF4-FFF2-40B4-BE49-F238E27FC236}">
                  <a16:creationId xmlns="" xmlns:a16="http://schemas.microsoft.com/office/drawing/2014/main" id="{98E92988-11AF-4341-92AD-2F2E0DACD80B}"/>
                </a:ext>
              </a:extLst>
            </p:cNvPr>
            <p:cNvSpPr/>
            <p:nvPr>
              <p:custDataLst>
                <p:tags r:id="rId7"/>
              </p:custDataLst>
            </p:nvPr>
          </p:nvSpPr>
          <p:spPr>
            <a:xfrm>
              <a:off x="1643204" y="3465172"/>
              <a:ext cx="6238464" cy="925241"/>
            </a:xfrm>
            <a:prstGeom prst="round2DiagRect">
              <a:avLst>
                <a:gd name="adj1" fmla="val 50000"/>
                <a:gd name="adj2" fmla="val 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PA-矩形 17">
              <a:extLst>
                <a:ext uri="{FF2B5EF4-FFF2-40B4-BE49-F238E27FC236}">
                  <a16:creationId xmlns="" xmlns:a16="http://schemas.microsoft.com/office/drawing/2014/main" id="{6998A570-6CD7-405E-9879-CA04367AAD88}"/>
                </a:ext>
              </a:extLst>
            </p:cNvPr>
            <p:cNvSpPr/>
            <p:nvPr>
              <p:custDataLst>
                <p:tags r:id="rId8"/>
              </p:custDataLst>
            </p:nvPr>
          </p:nvSpPr>
          <p:spPr>
            <a:xfrm>
              <a:off x="2018286" y="3567843"/>
              <a:ext cx="5416576" cy="809309"/>
            </a:xfrm>
            <a:prstGeom prst="rect">
              <a:avLst/>
            </a:prstGeom>
          </p:spPr>
          <p:txBody>
            <a:bodyPr wrap="square">
              <a:spAutoFit/>
            </a:bodyPr>
            <a:lstStyle/>
            <a:p>
              <a:pPr algn="dist"/>
              <a:r>
                <a:rPr lang="zh-CN" altLang="en-US" sz="2800" b="1" kern="0" dirty="0">
                  <a:solidFill>
                    <a:schemeClr val="bg1"/>
                  </a:solidFill>
                  <a:cs typeface="+mn-ea"/>
                  <a:sym typeface="+mn-lt"/>
                </a:rPr>
                <a:t>剩余脱贫攻坚任务艰巨</a:t>
              </a:r>
              <a:endParaRPr lang="zh-CN" altLang="en-US" sz="2800" b="1" dirty="0">
                <a:solidFill>
                  <a:schemeClr val="bg1"/>
                </a:solidFill>
                <a:cs typeface="+mn-ea"/>
                <a:sym typeface="+mn-lt"/>
              </a:endParaRPr>
            </a:p>
          </p:txBody>
        </p:sp>
      </p:grpSp>
      <p:sp>
        <p:nvSpPr>
          <p:cNvPr id="7" name="PA-102258">
            <a:extLst>
              <a:ext uri="{FF2B5EF4-FFF2-40B4-BE49-F238E27FC236}">
                <a16:creationId xmlns="" xmlns:a16="http://schemas.microsoft.com/office/drawing/2014/main" id="{C993AF39-931C-44DC-810D-35A111B44DD7}"/>
              </a:ext>
            </a:extLst>
          </p:cNvPr>
          <p:cNvSpPr/>
          <p:nvPr>
            <p:custDataLst>
              <p:tags r:id="rId3"/>
            </p:custDataLst>
          </p:nvPr>
        </p:nvSpPr>
        <p:spPr>
          <a:xfrm>
            <a:off x="1476206" y="2973962"/>
            <a:ext cx="9130665" cy="1889760"/>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cs typeface="+mn-ea"/>
                <a:sym typeface="+mn-lt"/>
              </a:rPr>
              <a:t>全国还有</a:t>
            </a:r>
            <a:r>
              <a:rPr lang="en-US" altLang="zh-CN" dirty="0">
                <a:solidFill>
                  <a:srgbClr val="D41519"/>
                </a:solidFill>
                <a:cs typeface="+mn-ea"/>
                <a:sym typeface="+mn-lt"/>
              </a:rPr>
              <a:t>52</a:t>
            </a:r>
            <a:r>
              <a:rPr lang="zh-CN" altLang="en-US" dirty="0">
                <a:solidFill>
                  <a:schemeClr val="tx1">
                    <a:lumMod val="75000"/>
                    <a:lumOff val="25000"/>
                  </a:schemeClr>
                </a:solidFill>
                <a:cs typeface="+mn-ea"/>
                <a:sym typeface="+mn-lt"/>
              </a:rPr>
              <a:t>个贫困县未摘帽、</a:t>
            </a:r>
            <a:r>
              <a:rPr lang="en-US" altLang="zh-CN" dirty="0">
                <a:solidFill>
                  <a:srgbClr val="D41519"/>
                </a:solidFill>
                <a:cs typeface="+mn-ea"/>
                <a:sym typeface="+mn-lt"/>
              </a:rPr>
              <a:t>2707</a:t>
            </a:r>
            <a:r>
              <a:rPr lang="zh-CN" altLang="en-US" dirty="0">
                <a:solidFill>
                  <a:schemeClr val="tx1">
                    <a:lumMod val="75000"/>
                    <a:lumOff val="25000"/>
                  </a:schemeClr>
                </a:solidFill>
                <a:cs typeface="+mn-ea"/>
                <a:sym typeface="+mn-lt"/>
              </a:rPr>
              <a:t>个贫困村未出列、建档立卡贫困人口未全部脱贫。虽然同过去相比总量不大，但都是贫中之贫、困中之困，是最难啃的硬骨头。“三保障”问题基本解决了，但稳定住、巩固好还不是一件容易的事情，有的孩子反复失学辍学，不少乡村医疗服务水平低，一些农村危房改造质量不高，有的地方安全饮水不稳定，还存在季节性缺水。剩余建档立卡贫困人口中，老年人、患病者、残疾人的比例达到</a:t>
            </a:r>
            <a:r>
              <a:rPr lang="en-US" altLang="zh-CN" dirty="0">
                <a:solidFill>
                  <a:srgbClr val="D41519"/>
                </a:solidFill>
                <a:cs typeface="+mn-ea"/>
                <a:sym typeface="+mn-lt"/>
              </a:rPr>
              <a:t>45.7%</a:t>
            </a:r>
            <a:r>
              <a:rPr lang="zh-CN" altLang="en-US" dirty="0">
                <a:solidFill>
                  <a:schemeClr val="tx1">
                    <a:lumMod val="75000"/>
                    <a:lumOff val="25000"/>
                  </a:schemeClr>
                </a:solidFill>
                <a:cs typeface="+mn-ea"/>
                <a:sym typeface="+mn-lt"/>
              </a:rPr>
              <a:t>。</a:t>
            </a:r>
          </a:p>
        </p:txBody>
      </p:sp>
      <p:grpSp>
        <p:nvGrpSpPr>
          <p:cNvPr id="8" name="PA_组合 4">
            <a:extLst>
              <a:ext uri="{FF2B5EF4-FFF2-40B4-BE49-F238E27FC236}">
                <a16:creationId xmlns="" xmlns:a16="http://schemas.microsoft.com/office/drawing/2014/main" id="{F9206C63-360F-4DC5-9E50-228D66883B6D}"/>
              </a:ext>
            </a:extLst>
          </p:cNvPr>
          <p:cNvGrpSpPr/>
          <p:nvPr>
            <p:custDataLst>
              <p:tags r:id="rId4"/>
            </p:custDataLst>
          </p:nvPr>
        </p:nvGrpSpPr>
        <p:grpSpPr>
          <a:xfrm>
            <a:off x="168391" y="111819"/>
            <a:ext cx="5822314" cy="470535"/>
            <a:chOff x="4207328" y="1864280"/>
            <a:chExt cx="4026839" cy="427368"/>
          </a:xfrm>
        </p:grpSpPr>
        <p:sp>
          <p:nvSpPr>
            <p:cNvPr id="9" name="MH_Entry_2">
              <a:extLst>
                <a:ext uri="{FF2B5EF4-FFF2-40B4-BE49-F238E27FC236}">
                  <a16:creationId xmlns="" xmlns:a16="http://schemas.microsoft.com/office/drawing/2014/main" id="{4FD52EC9-4E84-458B-8A8B-9DD9C653A84F}"/>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0" fontAlgn="base" hangingPunct="0">
                <a:spcBef>
                  <a:spcPct val="0"/>
                </a:spcBef>
                <a:spcAft>
                  <a:spcPct val="0"/>
                </a:spcAft>
              </a:pPr>
              <a:r>
                <a:rPr lang="zh-CN" altLang="en-US" sz="2000" dirty="0">
                  <a:ln cmpd="sng">
                    <a:noFill/>
                    <a:prstDash val="solid"/>
                  </a:ln>
                  <a:solidFill>
                    <a:schemeClr val="bg1"/>
                  </a:solidFill>
                  <a:cs typeface="+mn-ea"/>
                  <a:sym typeface="+mn-lt"/>
                </a:rPr>
                <a:t>高度重视打赢脱贫攻坚战面临的困难挑战</a:t>
              </a:r>
              <a:endParaRPr lang="zh-CN" altLang="en-US" sz="2000" b="1" kern="0" spc="200" dirty="0">
                <a:ln cmpd="sng">
                  <a:noFill/>
                  <a:prstDash val="solid"/>
                </a:ln>
                <a:solidFill>
                  <a:schemeClr val="bg1"/>
                </a:solidFill>
                <a:cs typeface="+mn-ea"/>
                <a:sym typeface="+mn-lt"/>
              </a:endParaRPr>
            </a:p>
          </p:txBody>
        </p:sp>
        <p:sp>
          <p:nvSpPr>
            <p:cNvPr id="10" name="MH_Number_2">
              <a:extLst>
                <a:ext uri="{FF2B5EF4-FFF2-40B4-BE49-F238E27FC236}">
                  <a16:creationId xmlns="" xmlns:a16="http://schemas.microsoft.com/office/drawing/2014/main" id="{82FE97BE-5ECC-427F-939C-2EC6DED679DB}"/>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02</a:t>
              </a:r>
            </a:p>
          </p:txBody>
        </p:sp>
      </p:grpSp>
    </p:spTree>
    <p:extLst>
      <p:ext uri="{BB962C8B-B14F-4D97-AF65-F5344CB8AC3E}">
        <p14:creationId xmlns:p14="http://schemas.microsoft.com/office/powerpoint/2010/main" val="29549230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6">
            <a:extLst>
              <a:ext uri="{FF2B5EF4-FFF2-40B4-BE49-F238E27FC236}">
                <a16:creationId xmlns="" xmlns:a16="http://schemas.microsoft.com/office/drawing/2014/main" id="{8A660A9F-AEA7-45DE-81DA-BC30B59EE738}"/>
              </a:ext>
            </a:extLst>
          </p:cNvPr>
          <p:cNvSpPr/>
          <p:nvPr>
            <p:custDataLst>
              <p:tags r:id="rId1"/>
            </p:custDataLst>
          </p:nvPr>
        </p:nvSpPr>
        <p:spPr>
          <a:xfrm>
            <a:off x="1196397" y="1895360"/>
            <a:ext cx="9690100" cy="3467735"/>
          </a:xfrm>
          <a:prstGeom prst="rect">
            <a:avLst/>
          </a:prstGeom>
          <a:solidFill>
            <a:srgbClr val="FFFFFF">
              <a:alpha val="20000"/>
            </a:srgbClr>
          </a:solidFill>
          <a:ln w="0">
            <a:solidFill>
              <a:srgbClr val="C00000"/>
            </a:solidFill>
          </a:ln>
          <a:effectLst>
            <a:outerShdw blurRad="279400" dist="266700" dir="78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3" name="PA-102257">
            <a:extLst>
              <a:ext uri="{FF2B5EF4-FFF2-40B4-BE49-F238E27FC236}">
                <a16:creationId xmlns="" xmlns:a16="http://schemas.microsoft.com/office/drawing/2014/main" id="{7C1F6383-61BB-43EC-91C3-7355C4A30A00}"/>
              </a:ext>
            </a:extLst>
          </p:cNvPr>
          <p:cNvGrpSpPr/>
          <p:nvPr>
            <p:custDataLst>
              <p:tags r:id="rId2"/>
            </p:custDataLst>
          </p:nvPr>
        </p:nvGrpSpPr>
        <p:grpSpPr>
          <a:xfrm>
            <a:off x="1196488" y="1602184"/>
            <a:ext cx="5571126" cy="598170"/>
            <a:chOff x="1643204" y="3465172"/>
            <a:chExt cx="6238464" cy="925241"/>
          </a:xfrm>
        </p:grpSpPr>
        <p:sp>
          <p:nvSpPr>
            <p:cNvPr id="4" name="PA-对角圆角矩形 6">
              <a:extLst>
                <a:ext uri="{FF2B5EF4-FFF2-40B4-BE49-F238E27FC236}">
                  <a16:creationId xmlns="" xmlns:a16="http://schemas.microsoft.com/office/drawing/2014/main" id="{DAD2274E-BA77-4B03-BCA5-A206B413D84B}"/>
                </a:ext>
              </a:extLst>
            </p:cNvPr>
            <p:cNvSpPr/>
            <p:nvPr>
              <p:custDataLst>
                <p:tags r:id="rId7"/>
              </p:custDataLst>
            </p:nvPr>
          </p:nvSpPr>
          <p:spPr>
            <a:xfrm>
              <a:off x="1643204" y="3465172"/>
              <a:ext cx="6238464" cy="925241"/>
            </a:xfrm>
            <a:prstGeom prst="round2DiagRect">
              <a:avLst>
                <a:gd name="adj1" fmla="val 50000"/>
                <a:gd name="adj2" fmla="val 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PA-矩形 17">
              <a:extLst>
                <a:ext uri="{FF2B5EF4-FFF2-40B4-BE49-F238E27FC236}">
                  <a16:creationId xmlns="" xmlns:a16="http://schemas.microsoft.com/office/drawing/2014/main" id="{EF4E79A7-EDA0-4947-995D-18AEE676AAC1}"/>
                </a:ext>
              </a:extLst>
            </p:cNvPr>
            <p:cNvSpPr/>
            <p:nvPr>
              <p:custDataLst>
                <p:tags r:id="rId8"/>
              </p:custDataLst>
            </p:nvPr>
          </p:nvSpPr>
          <p:spPr>
            <a:xfrm>
              <a:off x="1943818" y="3542128"/>
              <a:ext cx="5416576" cy="809309"/>
            </a:xfrm>
            <a:prstGeom prst="rect">
              <a:avLst/>
            </a:prstGeom>
          </p:spPr>
          <p:txBody>
            <a:bodyPr wrap="square">
              <a:spAutoFit/>
            </a:bodyPr>
            <a:lstStyle/>
            <a:p>
              <a:pPr algn="ctr"/>
              <a:r>
                <a:rPr lang="zh-CN" altLang="en-US" sz="2800" b="1" kern="0" dirty="0">
                  <a:solidFill>
                    <a:schemeClr val="bg1"/>
                  </a:solidFill>
                  <a:cs typeface="+mn-ea"/>
                  <a:sym typeface="+mn-lt"/>
                </a:rPr>
                <a:t>新冠肺炎疫情带来新的挑战</a:t>
              </a:r>
              <a:endParaRPr lang="zh-CN" altLang="en-US" sz="2800" b="1" dirty="0">
                <a:solidFill>
                  <a:schemeClr val="bg1"/>
                </a:solidFill>
                <a:cs typeface="+mn-ea"/>
                <a:sym typeface="+mn-lt"/>
              </a:endParaRPr>
            </a:p>
          </p:txBody>
        </p:sp>
      </p:grpSp>
      <p:sp>
        <p:nvSpPr>
          <p:cNvPr id="7" name="PA-102258">
            <a:extLst>
              <a:ext uri="{FF2B5EF4-FFF2-40B4-BE49-F238E27FC236}">
                <a16:creationId xmlns="" xmlns:a16="http://schemas.microsoft.com/office/drawing/2014/main" id="{CD83A528-0273-402F-A3B9-A5BA3358F9D7}"/>
              </a:ext>
            </a:extLst>
          </p:cNvPr>
          <p:cNvSpPr/>
          <p:nvPr>
            <p:custDataLst>
              <p:tags r:id="rId3"/>
            </p:custDataLst>
          </p:nvPr>
        </p:nvSpPr>
        <p:spPr>
          <a:xfrm>
            <a:off x="1331652" y="2364625"/>
            <a:ext cx="9418955" cy="2609215"/>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cs typeface="+mn-ea"/>
                <a:sym typeface="+mn-lt"/>
              </a:rPr>
              <a:t>疫情对脱贫攻坚的影响主要表现在这样几个方面。</a:t>
            </a:r>
            <a:r>
              <a:rPr lang="zh-CN" altLang="en-US" dirty="0">
                <a:solidFill>
                  <a:srgbClr val="D41519"/>
                </a:solidFill>
                <a:cs typeface="+mn-ea"/>
                <a:sym typeface="+mn-lt"/>
              </a:rPr>
              <a:t>一是外出务工受阻。</a:t>
            </a:r>
            <a:r>
              <a:rPr lang="zh-CN" altLang="en-US" dirty="0">
                <a:solidFill>
                  <a:schemeClr val="tx1">
                    <a:lumMod val="75000"/>
                    <a:lumOff val="25000"/>
                  </a:schemeClr>
                </a:solidFill>
                <a:cs typeface="+mn-ea"/>
                <a:sym typeface="+mn-lt"/>
              </a:rPr>
              <a:t>据国务院扶贫办统计，</a:t>
            </a:r>
            <a:r>
              <a:rPr lang="en-US" altLang="zh-CN" dirty="0">
                <a:solidFill>
                  <a:schemeClr val="tx1">
                    <a:lumMod val="75000"/>
                    <a:lumOff val="25000"/>
                  </a:schemeClr>
                </a:solidFill>
                <a:cs typeface="+mn-ea"/>
                <a:sym typeface="+mn-lt"/>
              </a:rPr>
              <a:t>2019</a:t>
            </a:r>
            <a:r>
              <a:rPr lang="zh-CN" altLang="en-US" dirty="0">
                <a:solidFill>
                  <a:schemeClr val="tx1">
                    <a:lumMod val="75000"/>
                    <a:lumOff val="25000"/>
                  </a:schemeClr>
                </a:solidFill>
                <a:cs typeface="+mn-ea"/>
                <a:sym typeface="+mn-lt"/>
              </a:rPr>
              <a:t>年全国有</a:t>
            </a:r>
            <a:r>
              <a:rPr lang="en-US" altLang="zh-CN" dirty="0">
                <a:solidFill>
                  <a:schemeClr val="tx1">
                    <a:lumMod val="75000"/>
                    <a:lumOff val="25000"/>
                  </a:schemeClr>
                </a:solidFill>
                <a:cs typeface="+mn-ea"/>
                <a:sym typeface="+mn-lt"/>
              </a:rPr>
              <a:t>2729</a:t>
            </a:r>
            <a:r>
              <a:rPr lang="zh-CN" altLang="en-US" dirty="0">
                <a:solidFill>
                  <a:schemeClr val="tx1">
                    <a:lumMod val="75000"/>
                    <a:lumOff val="25000"/>
                  </a:schemeClr>
                </a:solidFill>
                <a:cs typeface="+mn-ea"/>
                <a:sym typeface="+mn-lt"/>
              </a:rPr>
              <a:t>万建档立卡贫困劳动力在外务工，这些家庭三分之二左右的收入来自外出务工，涉及三分之二左右建档立卡贫困人口。现在，一些贫困劳动力外出务工受到影响，如不采取措施，短时间内收入就会减少。</a:t>
            </a:r>
            <a:r>
              <a:rPr lang="zh-CN" altLang="en-US" dirty="0">
                <a:solidFill>
                  <a:srgbClr val="D41519"/>
                </a:solidFill>
                <a:cs typeface="+mn-ea"/>
                <a:sym typeface="+mn-lt"/>
              </a:rPr>
              <a:t>二是扶贫产品销售和产业扶贫困难。</a:t>
            </a:r>
            <a:r>
              <a:rPr lang="zh-CN" altLang="en-US" dirty="0">
                <a:solidFill>
                  <a:schemeClr val="tx1">
                    <a:lumMod val="75000"/>
                    <a:lumOff val="25000"/>
                  </a:schemeClr>
                </a:solidFill>
                <a:cs typeface="+mn-ea"/>
                <a:sym typeface="+mn-lt"/>
              </a:rPr>
              <a:t>贫困地区农畜牧产品卖不出去，农用物资运不进来，生产和消费下降，影响产业扶贫增收。</a:t>
            </a:r>
            <a:r>
              <a:rPr lang="zh-CN" altLang="en-US" dirty="0">
                <a:solidFill>
                  <a:srgbClr val="D41519"/>
                </a:solidFill>
                <a:cs typeface="+mn-ea"/>
                <a:sym typeface="+mn-lt"/>
              </a:rPr>
              <a:t>三是扶贫项目停工。</a:t>
            </a:r>
            <a:r>
              <a:rPr lang="zh-CN" altLang="en-US" dirty="0">
                <a:solidFill>
                  <a:schemeClr val="tx1">
                    <a:lumMod val="75000"/>
                    <a:lumOff val="25000"/>
                  </a:schemeClr>
                </a:solidFill>
                <a:cs typeface="+mn-ea"/>
                <a:sym typeface="+mn-lt"/>
              </a:rPr>
              <a:t>易地扶贫搬迁配套、饮水安全工程、农村道路等项目开工不足，不能按计划推进。</a:t>
            </a:r>
            <a:r>
              <a:rPr lang="zh-CN" altLang="en-US" dirty="0">
                <a:solidFill>
                  <a:srgbClr val="D41519"/>
                </a:solidFill>
                <a:cs typeface="+mn-ea"/>
                <a:sym typeface="+mn-lt"/>
              </a:rPr>
              <a:t>四是帮扶工作受到影响</a:t>
            </a:r>
            <a:r>
              <a:rPr lang="zh-CN" altLang="en-US" dirty="0">
                <a:solidFill>
                  <a:schemeClr val="tx1">
                    <a:lumMod val="75000"/>
                    <a:lumOff val="25000"/>
                  </a:schemeClr>
                </a:solidFill>
                <a:cs typeface="+mn-ea"/>
                <a:sym typeface="+mn-lt"/>
              </a:rPr>
              <a:t>。一些疫情严重的地区，挂职干部和驻村工作队暂时无法到岗。</a:t>
            </a:r>
          </a:p>
        </p:txBody>
      </p:sp>
      <p:grpSp>
        <p:nvGrpSpPr>
          <p:cNvPr id="8" name="PA_组合 4">
            <a:extLst>
              <a:ext uri="{FF2B5EF4-FFF2-40B4-BE49-F238E27FC236}">
                <a16:creationId xmlns="" xmlns:a16="http://schemas.microsoft.com/office/drawing/2014/main" id="{C8D87198-1604-475E-8BAC-87A69703A95C}"/>
              </a:ext>
            </a:extLst>
          </p:cNvPr>
          <p:cNvGrpSpPr/>
          <p:nvPr>
            <p:custDataLst>
              <p:tags r:id="rId4"/>
            </p:custDataLst>
          </p:nvPr>
        </p:nvGrpSpPr>
        <p:grpSpPr>
          <a:xfrm>
            <a:off x="168391" y="111819"/>
            <a:ext cx="5822314" cy="470535"/>
            <a:chOff x="4207328" y="1864280"/>
            <a:chExt cx="4026839" cy="427368"/>
          </a:xfrm>
        </p:grpSpPr>
        <p:sp>
          <p:nvSpPr>
            <p:cNvPr id="9" name="MH_Entry_2">
              <a:extLst>
                <a:ext uri="{FF2B5EF4-FFF2-40B4-BE49-F238E27FC236}">
                  <a16:creationId xmlns="" xmlns:a16="http://schemas.microsoft.com/office/drawing/2014/main" id="{88DDBE24-A27C-44BC-A352-AB4335626500}"/>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0" fontAlgn="base" hangingPunct="0">
                <a:spcBef>
                  <a:spcPct val="0"/>
                </a:spcBef>
                <a:spcAft>
                  <a:spcPct val="0"/>
                </a:spcAft>
              </a:pPr>
              <a:r>
                <a:rPr lang="zh-CN" altLang="en-US" sz="2000" dirty="0">
                  <a:ln cmpd="sng">
                    <a:noFill/>
                    <a:prstDash val="solid"/>
                  </a:ln>
                  <a:solidFill>
                    <a:schemeClr val="bg1"/>
                  </a:solidFill>
                  <a:cs typeface="+mn-ea"/>
                  <a:sym typeface="+mn-lt"/>
                </a:rPr>
                <a:t>高度重视打赢脱贫攻坚战面临的困难挑战</a:t>
              </a:r>
              <a:endParaRPr lang="zh-CN" altLang="en-US" sz="2000" b="1" kern="0" spc="200" dirty="0">
                <a:ln cmpd="sng">
                  <a:noFill/>
                  <a:prstDash val="solid"/>
                </a:ln>
                <a:solidFill>
                  <a:schemeClr val="bg1"/>
                </a:solidFill>
                <a:cs typeface="+mn-ea"/>
                <a:sym typeface="+mn-lt"/>
              </a:endParaRPr>
            </a:p>
          </p:txBody>
        </p:sp>
        <p:sp>
          <p:nvSpPr>
            <p:cNvPr id="10" name="MH_Number_2">
              <a:extLst>
                <a:ext uri="{FF2B5EF4-FFF2-40B4-BE49-F238E27FC236}">
                  <a16:creationId xmlns="" xmlns:a16="http://schemas.microsoft.com/office/drawing/2014/main" id="{2AE08A6A-A2CB-4A64-AD24-9280E6EBDD8A}"/>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02</a:t>
              </a:r>
            </a:p>
          </p:txBody>
        </p:sp>
      </p:grpSp>
    </p:spTree>
    <p:extLst>
      <p:ext uri="{BB962C8B-B14F-4D97-AF65-F5344CB8AC3E}">
        <p14:creationId xmlns:p14="http://schemas.microsoft.com/office/powerpoint/2010/main" val="31502335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6">
            <a:extLst>
              <a:ext uri="{FF2B5EF4-FFF2-40B4-BE49-F238E27FC236}">
                <a16:creationId xmlns="" xmlns:a16="http://schemas.microsoft.com/office/drawing/2014/main" id="{D8559D9D-FE01-4C38-A0EC-D20B82BA59D2}"/>
              </a:ext>
            </a:extLst>
          </p:cNvPr>
          <p:cNvSpPr/>
          <p:nvPr>
            <p:custDataLst>
              <p:tags r:id="rId1"/>
            </p:custDataLst>
          </p:nvPr>
        </p:nvSpPr>
        <p:spPr>
          <a:xfrm>
            <a:off x="1196398" y="2144742"/>
            <a:ext cx="9690100" cy="3042920"/>
          </a:xfrm>
          <a:prstGeom prst="rect">
            <a:avLst/>
          </a:prstGeom>
          <a:solidFill>
            <a:srgbClr val="FFFFFF">
              <a:alpha val="20000"/>
            </a:srgbClr>
          </a:solidFill>
          <a:ln w="0">
            <a:solidFill>
              <a:srgbClr val="C00000"/>
            </a:solidFill>
          </a:ln>
          <a:effectLst>
            <a:outerShdw blurRad="279400" dist="266700" dir="78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3" name="PA-102257">
            <a:extLst>
              <a:ext uri="{FF2B5EF4-FFF2-40B4-BE49-F238E27FC236}">
                <a16:creationId xmlns="" xmlns:a16="http://schemas.microsoft.com/office/drawing/2014/main" id="{AF74AC58-9A53-4463-A08C-E6E701EB3E97}"/>
              </a:ext>
            </a:extLst>
          </p:cNvPr>
          <p:cNvGrpSpPr/>
          <p:nvPr>
            <p:custDataLst>
              <p:tags r:id="rId2"/>
            </p:custDataLst>
          </p:nvPr>
        </p:nvGrpSpPr>
        <p:grpSpPr>
          <a:xfrm>
            <a:off x="1132438" y="1851566"/>
            <a:ext cx="5635178" cy="598170"/>
            <a:chOff x="1571480" y="3465172"/>
            <a:chExt cx="6310188" cy="925241"/>
          </a:xfrm>
        </p:grpSpPr>
        <p:sp>
          <p:nvSpPr>
            <p:cNvPr id="4" name="PA-对角圆角矩形 6">
              <a:extLst>
                <a:ext uri="{FF2B5EF4-FFF2-40B4-BE49-F238E27FC236}">
                  <a16:creationId xmlns="" xmlns:a16="http://schemas.microsoft.com/office/drawing/2014/main" id="{64FE6EF2-8228-4052-8CFD-8C54861E83E4}"/>
                </a:ext>
              </a:extLst>
            </p:cNvPr>
            <p:cNvSpPr/>
            <p:nvPr>
              <p:custDataLst>
                <p:tags r:id="rId7"/>
              </p:custDataLst>
            </p:nvPr>
          </p:nvSpPr>
          <p:spPr>
            <a:xfrm>
              <a:off x="1643204" y="3465172"/>
              <a:ext cx="6238464" cy="925241"/>
            </a:xfrm>
            <a:prstGeom prst="round2DiagRect">
              <a:avLst>
                <a:gd name="adj1" fmla="val 50000"/>
                <a:gd name="adj2" fmla="val 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PA-矩形 17">
              <a:extLst>
                <a:ext uri="{FF2B5EF4-FFF2-40B4-BE49-F238E27FC236}">
                  <a16:creationId xmlns="" xmlns:a16="http://schemas.microsoft.com/office/drawing/2014/main" id="{CEA42470-DE1E-4CB7-B11E-9AAEF68CBE3E}"/>
                </a:ext>
              </a:extLst>
            </p:cNvPr>
            <p:cNvSpPr/>
            <p:nvPr>
              <p:custDataLst>
                <p:tags r:id="rId8"/>
              </p:custDataLst>
            </p:nvPr>
          </p:nvSpPr>
          <p:spPr>
            <a:xfrm>
              <a:off x="1571480" y="3567843"/>
              <a:ext cx="5416576" cy="809309"/>
            </a:xfrm>
            <a:prstGeom prst="rect">
              <a:avLst/>
            </a:prstGeom>
          </p:spPr>
          <p:txBody>
            <a:bodyPr wrap="square">
              <a:spAutoFit/>
            </a:bodyPr>
            <a:lstStyle/>
            <a:p>
              <a:pPr algn="ctr"/>
              <a:r>
                <a:rPr lang="zh-CN" altLang="en-US" sz="2800" b="1" kern="0" dirty="0">
                  <a:solidFill>
                    <a:schemeClr val="bg1"/>
                  </a:solidFill>
                  <a:cs typeface="+mn-ea"/>
                  <a:sym typeface="+mn-lt"/>
                </a:rPr>
                <a:t>巩固脱贫成果难度很大</a:t>
              </a:r>
              <a:endParaRPr lang="zh-CN" altLang="en-US" sz="2800" b="1" dirty="0">
                <a:solidFill>
                  <a:schemeClr val="bg1"/>
                </a:solidFill>
                <a:cs typeface="+mn-ea"/>
                <a:sym typeface="+mn-lt"/>
              </a:endParaRPr>
            </a:p>
          </p:txBody>
        </p:sp>
      </p:grpSp>
      <p:sp>
        <p:nvSpPr>
          <p:cNvPr id="7" name="PA-102258">
            <a:extLst>
              <a:ext uri="{FF2B5EF4-FFF2-40B4-BE49-F238E27FC236}">
                <a16:creationId xmlns="" xmlns:a16="http://schemas.microsoft.com/office/drawing/2014/main" id="{DB45A51F-84E9-48CD-842D-938CA9C77074}"/>
              </a:ext>
            </a:extLst>
          </p:cNvPr>
          <p:cNvSpPr/>
          <p:nvPr>
            <p:custDataLst>
              <p:tags r:id="rId3"/>
            </p:custDataLst>
          </p:nvPr>
        </p:nvSpPr>
        <p:spPr>
          <a:xfrm>
            <a:off x="1476206" y="2973962"/>
            <a:ext cx="9130665" cy="1170305"/>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cs typeface="+mn-ea"/>
                <a:sym typeface="+mn-lt"/>
              </a:rPr>
              <a:t>已脱贫的地区和人口中，有的产业基础比较薄弱，有的产业项目同质化严重，有的就业不够稳定，有的政策性收入占比高。据各地初步摸底，已脱贫人口中有近</a:t>
            </a:r>
            <a:r>
              <a:rPr lang="en-US" altLang="zh-CN" dirty="0">
                <a:solidFill>
                  <a:srgbClr val="D41519"/>
                </a:solidFill>
                <a:cs typeface="+mn-ea"/>
                <a:sym typeface="+mn-lt"/>
              </a:rPr>
              <a:t>200</a:t>
            </a:r>
            <a:r>
              <a:rPr lang="zh-CN" altLang="en-US" dirty="0">
                <a:solidFill>
                  <a:srgbClr val="D41519"/>
                </a:solidFill>
                <a:cs typeface="+mn-ea"/>
                <a:sym typeface="+mn-lt"/>
              </a:rPr>
              <a:t>万</a:t>
            </a:r>
            <a:r>
              <a:rPr lang="zh-CN" altLang="en-US" dirty="0">
                <a:solidFill>
                  <a:schemeClr val="tx1">
                    <a:lumMod val="75000"/>
                    <a:lumOff val="25000"/>
                  </a:schemeClr>
                </a:solidFill>
                <a:cs typeface="+mn-ea"/>
                <a:sym typeface="+mn-lt"/>
              </a:rPr>
              <a:t>人存在返贫风险，边缘人口中还有近</a:t>
            </a:r>
            <a:r>
              <a:rPr lang="en-US" altLang="zh-CN" dirty="0">
                <a:solidFill>
                  <a:srgbClr val="D41519"/>
                </a:solidFill>
                <a:cs typeface="+mn-ea"/>
                <a:sym typeface="+mn-lt"/>
              </a:rPr>
              <a:t>300</a:t>
            </a:r>
            <a:r>
              <a:rPr lang="zh-CN" altLang="en-US" dirty="0">
                <a:solidFill>
                  <a:srgbClr val="D41519"/>
                </a:solidFill>
                <a:cs typeface="+mn-ea"/>
                <a:sym typeface="+mn-lt"/>
              </a:rPr>
              <a:t>万</a:t>
            </a:r>
            <a:r>
              <a:rPr lang="zh-CN" altLang="en-US" dirty="0">
                <a:solidFill>
                  <a:schemeClr val="tx1">
                    <a:lumMod val="75000"/>
                    <a:lumOff val="25000"/>
                  </a:schemeClr>
                </a:solidFill>
                <a:cs typeface="+mn-ea"/>
                <a:sym typeface="+mn-lt"/>
              </a:rPr>
              <a:t>存在致贫风险。</a:t>
            </a:r>
          </a:p>
        </p:txBody>
      </p:sp>
      <p:grpSp>
        <p:nvGrpSpPr>
          <p:cNvPr id="8" name="PA_组合 4">
            <a:extLst>
              <a:ext uri="{FF2B5EF4-FFF2-40B4-BE49-F238E27FC236}">
                <a16:creationId xmlns="" xmlns:a16="http://schemas.microsoft.com/office/drawing/2014/main" id="{292263DB-2DBA-4D99-8956-A0E480E08B27}"/>
              </a:ext>
            </a:extLst>
          </p:cNvPr>
          <p:cNvGrpSpPr/>
          <p:nvPr>
            <p:custDataLst>
              <p:tags r:id="rId4"/>
            </p:custDataLst>
          </p:nvPr>
        </p:nvGrpSpPr>
        <p:grpSpPr>
          <a:xfrm>
            <a:off x="168391" y="111819"/>
            <a:ext cx="5822314" cy="470535"/>
            <a:chOff x="4207328" y="1864280"/>
            <a:chExt cx="4026839" cy="427368"/>
          </a:xfrm>
        </p:grpSpPr>
        <p:sp>
          <p:nvSpPr>
            <p:cNvPr id="9" name="MH_Entry_2">
              <a:extLst>
                <a:ext uri="{FF2B5EF4-FFF2-40B4-BE49-F238E27FC236}">
                  <a16:creationId xmlns="" xmlns:a16="http://schemas.microsoft.com/office/drawing/2014/main" id="{38BB09CC-ED70-4AE5-8E63-7F97EB4B624A}"/>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0" fontAlgn="base" hangingPunct="0">
                <a:spcBef>
                  <a:spcPct val="0"/>
                </a:spcBef>
                <a:spcAft>
                  <a:spcPct val="0"/>
                </a:spcAft>
              </a:pPr>
              <a:r>
                <a:rPr lang="zh-CN" altLang="en-US" sz="2000" dirty="0">
                  <a:ln cmpd="sng">
                    <a:noFill/>
                    <a:prstDash val="solid"/>
                  </a:ln>
                  <a:solidFill>
                    <a:schemeClr val="bg1"/>
                  </a:solidFill>
                  <a:cs typeface="+mn-ea"/>
                  <a:sym typeface="+mn-lt"/>
                </a:rPr>
                <a:t>高度重视打赢脱贫攻坚战面临的困难挑战</a:t>
              </a:r>
              <a:endParaRPr lang="zh-CN" altLang="en-US" sz="2000" b="1" kern="0" spc="200" dirty="0">
                <a:ln cmpd="sng">
                  <a:noFill/>
                  <a:prstDash val="solid"/>
                </a:ln>
                <a:solidFill>
                  <a:schemeClr val="bg1"/>
                </a:solidFill>
                <a:cs typeface="+mn-ea"/>
                <a:sym typeface="+mn-lt"/>
              </a:endParaRPr>
            </a:p>
          </p:txBody>
        </p:sp>
        <p:sp>
          <p:nvSpPr>
            <p:cNvPr id="10" name="MH_Number_2">
              <a:extLst>
                <a:ext uri="{FF2B5EF4-FFF2-40B4-BE49-F238E27FC236}">
                  <a16:creationId xmlns="" xmlns:a16="http://schemas.microsoft.com/office/drawing/2014/main" id="{3EE70389-D8B9-4A67-8304-8E5764E69107}"/>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02</a:t>
              </a:r>
            </a:p>
          </p:txBody>
        </p:sp>
      </p:grpSp>
    </p:spTree>
    <p:extLst>
      <p:ext uri="{BB962C8B-B14F-4D97-AF65-F5344CB8AC3E}">
        <p14:creationId xmlns:p14="http://schemas.microsoft.com/office/powerpoint/2010/main" val="20273765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6">
            <a:extLst>
              <a:ext uri="{FF2B5EF4-FFF2-40B4-BE49-F238E27FC236}">
                <a16:creationId xmlns="" xmlns:a16="http://schemas.microsoft.com/office/drawing/2014/main" id="{B81F00A6-B45D-4BBF-95F5-FDFBAB385250}"/>
              </a:ext>
            </a:extLst>
          </p:cNvPr>
          <p:cNvSpPr/>
          <p:nvPr>
            <p:custDataLst>
              <p:tags r:id="rId1"/>
            </p:custDataLst>
          </p:nvPr>
        </p:nvSpPr>
        <p:spPr>
          <a:xfrm>
            <a:off x="1246274" y="2128116"/>
            <a:ext cx="9690100" cy="3042920"/>
          </a:xfrm>
          <a:prstGeom prst="rect">
            <a:avLst/>
          </a:prstGeom>
          <a:solidFill>
            <a:srgbClr val="FFFFFF">
              <a:alpha val="20000"/>
            </a:srgbClr>
          </a:solidFill>
          <a:ln w="0">
            <a:solidFill>
              <a:srgbClr val="C00000"/>
            </a:solidFill>
          </a:ln>
          <a:effectLst>
            <a:outerShdw blurRad="279400" dist="266700" dir="78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3" name="PA-102257">
            <a:extLst>
              <a:ext uri="{FF2B5EF4-FFF2-40B4-BE49-F238E27FC236}">
                <a16:creationId xmlns="" xmlns:a16="http://schemas.microsoft.com/office/drawing/2014/main" id="{75A04377-2A6C-4939-A6B2-EEF9EA12C2CB}"/>
              </a:ext>
            </a:extLst>
          </p:cNvPr>
          <p:cNvGrpSpPr/>
          <p:nvPr>
            <p:custDataLst>
              <p:tags r:id="rId2"/>
            </p:custDataLst>
          </p:nvPr>
        </p:nvGrpSpPr>
        <p:grpSpPr>
          <a:xfrm>
            <a:off x="1246365" y="1834940"/>
            <a:ext cx="5571126" cy="598170"/>
            <a:chOff x="1643204" y="3465172"/>
            <a:chExt cx="6238464" cy="925241"/>
          </a:xfrm>
        </p:grpSpPr>
        <p:sp>
          <p:nvSpPr>
            <p:cNvPr id="4" name="PA-对角圆角矩形 6">
              <a:extLst>
                <a:ext uri="{FF2B5EF4-FFF2-40B4-BE49-F238E27FC236}">
                  <a16:creationId xmlns="" xmlns:a16="http://schemas.microsoft.com/office/drawing/2014/main" id="{EC010EA4-43F0-4055-A741-42AC5DA9B604}"/>
                </a:ext>
              </a:extLst>
            </p:cNvPr>
            <p:cNvSpPr/>
            <p:nvPr>
              <p:custDataLst>
                <p:tags r:id="rId7"/>
              </p:custDataLst>
            </p:nvPr>
          </p:nvSpPr>
          <p:spPr>
            <a:xfrm>
              <a:off x="1643204" y="3465172"/>
              <a:ext cx="6238464" cy="925241"/>
            </a:xfrm>
            <a:prstGeom prst="round2DiagRect">
              <a:avLst>
                <a:gd name="adj1" fmla="val 50000"/>
                <a:gd name="adj2" fmla="val 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PA-矩形 17">
              <a:extLst>
                <a:ext uri="{FF2B5EF4-FFF2-40B4-BE49-F238E27FC236}">
                  <a16:creationId xmlns="" xmlns:a16="http://schemas.microsoft.com/office/drawing/2014/main" id="{12A28483-4F35-4099-A3C5-D153391926B0}"/>
                </a:ext>
              </a:extLst>
            </p:cNvPr>
            <p:cNvSpPr/>
            <p:nvPr>
              <p:custDataLst>
                <p:tags r:id="rId8"/>
              </p:custDataLst>
            </p:nvPr>
          </p:nvSpPr>
          <p:spPr>
            <a:xfrm>
              <a:off x="1645947" y="3567843"/>
              <a:ext cx="5416576" cy="809309"/>
            </a:xfrm>
            <a:prstGeom prst="rect">
              <a:avLst/>
            </a:prstGeom>
          </p:spPr>
          <p:txBody>
            <a:bodyPr wrap="square">
              <a:spAutoFit/>
            </a:bodyPr>
            <a:lstStyle/>
            <a:p>
              <a:pPr algn="ctr"/>
              <a:r>
                <a:rPr lang="zh-CN" altLang="en-US" sz="2800" b="1" kern="0" dirty="0">
                  <a:solidFill>
                    <a:schemeClr val="bg1"/>
                  </a:solidFill>
                  <a:cs typeface="+mn-ea"/>
                  <a:sym typeface="+mn-lt"/>
                </a:rPr>
                <a:t>脱贫攻坚工作需要加强</a:t>
              </a:r>
              <a:endParaRPr lang="zh-CN" altLang="en-US" sz="2800" b="1" dirty="0">
                <a:solidFill>
                  <a:schemeClr val="bg1"/>
                </a:solidFill>
                <a:cs typeface="+mn-ea"/>
                <a:sym typeface="+mn-lt"/>
              </a:endParaRPr>
            </a:p>
          </p:txBody>
        </p:sp>
      </p:grpSp>
      <p:sp>
        <p:nvSpPr>
          <p:cNvPr id="7" name="PA-102258">
            <a:extLst>
              <a:ext uri="{FF2B5EF4-FFF2-40B4-BE49-F238E27FC236}">
                <a16:creationId xmlns="" xmlns:a16="http://schemas.microsoft.com/office/drawing/2014/main" id="{23121694-AD81-49EF-99A2-D1CF21D75492}"/>
              </a:ext>
            </a:extLst>
          </p:cNvPr>
          <p:cNvSpPr/>
          <p:nvPr>
            <p:custDataLst>
              <p:tags r:id="rId3"/>
            </p:custDataLst>
          </p:nvPr>
        </p:nvSpPr>
        <p:spPr>
          <a:xfrm>
            <a:off x="1526082" y="2957336"/>
            <a:ext cx="9130665" cy="1889760"/>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cs typeface="+mn-ea"/>
                <a:sym typeface="+mn-lt"/>
              </a:rPr>
              <a:t>当前，最大的问题是防止松劲懈怠、精力转移，我去年在重庆座谈会上讲了这个问题。但是，随着越来越多贫困人口脱贫、贫困县摘帽，一些地方出现了工作重点转移、投入力度下降、干部精力分散的现象。形式主义、官僚主义屡禁不止，数字脱贫、虚假脱贫仍有发生，个别地区“一发了之”、“一股了之”、“一分了之”问题仍未得到有效解决，部分贫困群众发展的内生动力不足。</a:t>
            </a:r>
          </a:p>
        </p:txBody>
      </p:sp>
      <p:grpSp>
        <p:nvGrpSpPr>
          <p:cNvPr id="8" name="PA_组合 4">
            <a:extLst>
              <a:ext uri="{FF2B5EF4-FFF2-40B4-BE49-F238E27FC236}">
                <a16:creationId xmlns="" xmlns:a16="http://schemas.microsoft.com/office/drawing/2014/main" id="{3718B778-4AEF-45C7-B276-1CAB69059F4D}"/>
              </a:ext>
            </a:extLst>
          </p:cNvPr>
          <p:cNvGrpSpPr/>
          <p:nvPr>
            <p:custDataLst>
              <p:tags r:id="rId4"/>
            </p:custDataLst>
          </p:nvPr>
        </p:nvGrpSpPr>
        <p:grpSpPr>
          <a:xfrm>
            <a:off x="168391" y="111819"/>
            <a:ext cx="5822314" cy="470535"/>
            <a:chOff x="4207328" y="1864280"/>
            <a:chExt cx="4026839" cy="427368"/>
          </a:xfrm>
        </p:grpSpPr>
        <p:sp>
          <p:nvSpPr>
            <p:cNvPr id="9" name="MH_Entry_2">
              <a:extLst>
                <a:ext uri="{FF2B5EF4-FFF2-40B4-BE49-F238E27FC236}">
                  <a16:creationId xmlns="" xmlns:a16="http://schemas.microsoft.com/office/drawing/2014/main" id="{FD928FB5-C3E7-4560-B12B-BE5007DBFD2E}"/>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0" fontAlgn="base" hangingPunct="0">
                <a:spcBef>
                  <a:spcPct val="0"/>
                </a:spcBef>
                <a:spcAft>
                  <a:spcPct val="0"/>
                </a:spcAft>
              </a:pPr>
              <a:r>
                <a:rPr lang="zh-CN" altLang="en-US" sz="2000" dirty="0">
                  <a:ln cmpd="sng">
                    <a:noFill/>
                    <a:prstDash val="solid"/>
                  </a:ln>
                  <a:solidFill>
                    <a:schemeClr val="bg1"/>
                  </a:solidFill>
                  <a:cs typeface="+mn-ea"/>
                  <a:sym typeface="+mn-lt"/>
                </a:rPr>
                <a:t>高度重视打赢脱贫攻坚战面临的困难挑战</a:t>
              </a:r>
              <a:endParaRPr lang="zh-CN" altLang="en-US" sz="2000" b="1" kern="0" spc="200" dirty="0">
                <a:ln cmpd="sng">
                  <a:noFill/>
                  <a:prstDash val="solid"/>
                </a:ln>
                <a:solidFill>
                  <a:schemeClr val="bg1"/>
                </a:solidFill>
                <a:cs typeface="+mn-ea"/>
                <a:sym typeface="+mn-lt"/>
              </a:endParaRPr>
            </a:p>
          </p:txBody>
        </p:sp>
        <p:sp>
          <p:nvSpPr>
            <p:cNvPr id="10" name="MH_Number_2">
              <a:extLst>
                <a:ext uri="{FF2B5EF4-FFF2-40B4-BE49-F238E27FC236}">
                  <a16:creationId xmlns="" xmlns:a16="http://schemas.microsoft.com/office/drawing/2014/main" id="{F76FF2E0-996F-43D6-9280-79E7F3F6B32F}"/>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02</a:t>
              </a:r>
            </a:p>
          </p:txBody>
        </p:sp>
      </p:grpSp>
    </p:spTree>
    <p:extLst>
      <p:ext uri="{BB962C8B-B14F-4D97-AF65-F5344CB8AC3E}">
        <p14:creationId xmlns:p14="http://schemas.microsoft.com/office/powerpoint/2010/main" val="39609674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04519"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0" y="2057809"/>
            <a:ext cx="4576321" cy="4854323"/>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5" name="文本框 14">
            <a:extLst>
              <a:ext uri="{FF2B5EF4-FFF2-40B4-BE49-F238E27FC236}">
                <a16:creationId xmlns="" xmlns:a16="http://schemas.microsoft.com/office/drawing/2014/main" id="{591329EE-52B4-4DC9-8B93-CDB96A000794}"/>
              </a:ext>
            </a:extLst>
          </p:cNvPr>
          <p:cNvSpPr txBox="1"/>
          <p:nvPr/>
        </p:nvSpPr>
        <p:spPr>
          <a:xfrm>
            <a:off x="4583831" y="1889379"/>
            <a:ext cx="4003005" cy="1015663"/>
          </a:xfrm>
          <a:prstGeom prst="rect">
            <a:avLst/>
          </a:prstGeom>
          <a:noFill/>
          <a:effectLst>
            <a:innerShdw blurRad="114300">
              <a:prstClr val="black">
                <a:alpha val="10000"/>
              </a:prstClr>
            </a:innerShdw>
          </a:effectLst>
        </p:spPr>
        <p:txBody>
          <a:bodyPr wrap="square" rtlCol="0">
            <a:spAutoFit/>
          </a:bodyPr>
          <a:lstStyle/>
          <a:p>
            <a:r>
              <a:rPr lang="zh-CN" altLang="en-US" sz="6000" b="1" spc="50" dirty="0">
                <a:ln w="0"/>
                <a:solidFill>
                  <a:srgbClr val="CC0F00"/>
                </a:solidFill>
                <a:effectLst>
                  <a:innerShdw blurRad="63500" dist="50800" dir="13500000">
                    <a:srgbClr val="000000">
                      <a:alpha val="18000"/>
                    </a:srgbClr>
                  </a:innerShdw>
                </a:effectLst>
                <a:cs typeface="+mn-ea"/>
                <a:sym typeface="+mn-lt"/>
              </a:rPr>
              <a:t>第三章节</a:t>
            </a: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70723" y="1429790"/>
            <a:ext cx="1873971" cy="1161933"/>
          </a:xfrm>
          <a:prstGeom prst="rect">
            <a:avLst/>
          </a:prstGeom>
        </p:spPr>
      </p:pic>
      <p:sp>
        <p:nvSpPr>
          <p:cNvPr id="3" name="矩形 2">
            <a:extLst>
              <a:ext uri="{FF2B5EF4-FFF2-40B4-BE49-F238E27FC236}">
                <a16:creationId xmlns="" xmlns:a16="http://schemas.microsoft.com/office/drawing/2014/main" id="{72ADE313-F73F-463E-B1C4-D4DED5BCFAA5}"/>
              </a:ext>
            </a:extLst>
          </p:cNvPr>
          <p:cNvSpPr/>
          <p:nvPr/>
        </p:nvSpPr>
        <p:spPr>
          <a:xfrm>
            <a:off x="4529809" y="3015783"/>
            <a:ext cx="4801314" cy="1323439"/>
          </a:xfrm>
          <a:prstGeom prst="rect">
            <a:avLst/>
          </a:prstGeom>
        </p:spPr>
        <p:txBody>
          <a:bodyPr wrap="none">
            <a:spAutoFit/>
          </a:bodyPr>
          <a:lstStyle/>
          <a:p>
            <a:pP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确保高质量完成脱贫</a:t>
            </a:r>
            <a:endParaRPr lang="en-US" altLang="zh-CN" sz="4000" b="1" dirty="0">
              <a:ln cmpd="sng">
                <a:noFill/>
                <a:prstDash val="solid"/>
              </a:ln>
              <a:solidFill>
                <a:schemeClr val="tx1">
                  <a:lumMod val="75000"/>
                  <a:lumOff val="25000"/>
                </a:schemeClr>
              </a:solidFill>
              <a:cs typeface="+mn-ea"/>
              <a:sym typeface="+mn-lt"/>
            </a:endParaRPr>
          </a:p>
          <a:p>
            <a:pP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攻坚目标任务</a:t>
            </a:r>
            <a:endParaRPr lang="zh-CN" altLang="en-US" sz="4000" b="1" kern="0" spc="200" dirty="0">
              <a:ln cmpd="sng">
                <a:noFill/>
                <a:prstDash val="solid"/>
              </a:ln>
              <a:solidFill>
                <a:schemeClr val="tx1">
                  <a:lumMod val="75000"/>
                  <a:lumOff val="25000"/>
                </a:schemeClr>
              </a:solidFill>
              <a:cs typeface="+mn-ea"/>
              <a:sym typeface="+mn-lt"/>
            </a:endParaRPr>
          </a:p>
        </p:txBody>
      </p:sp>
    </p:spTree>
    <p:extLst>
      <p:ext uri="{BB962C8B-B14F-4D97-AF65-F5344CB8AC3E}">
        <p14:creationId xmlns:p14="http://schemas.microsoft.com/office/powerpoint/2010/main" val="41776266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56"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 by="(-#ppt_w*2)" calcmode="lin" valueType="num">
                                      <p:cBhvr rctx="PPT">
                                        <p:cTn id="42" dur="250" autoRev="1" fill="hold">
                                          <p:stCondLst>
                                            <p:cond delay="0"/>
                                          </p:stCondLst>
                                        </p:cTn>
                                        <p:tgtEl>
                                          <p:spTgt spid="15"/>
                                        </p:tgtEl>
                                        <p:attrNameLst>
                                          <p:attrName>ppt_w</p:attrName>
                                        </p:attrNameLst>
                                      </p:cBhvr>
                                    </p:anim>
                                    <p:anim by="(#ppt_w*0.50)" calcmode="lin" valueType="num">
                                      <p:cBhvr>
                                        <p:cTn id="43" dur="250" decel="50000" autoRev="1" fill="hold">
                                          <p:stCondLst>
                                            <p:cond delay="0"/>
                                          </p:stCondLst>
                                        </p:cTn>
                                        <p:tgtEl>
                                          <p:spTgt spid="15"/>
                                        </p:tgtEl>
                                        <p:attrNameLst>
                                          <p:attrName>ppt_x</p:attrName>
                                        </p:attrNameLst>
                                      </p:cBhvr>
                                    </p:anim>
                                    <p:anim from="(-#ppt_h/2)" to="(#ppt_y)" calcmode="lin" valueType="num">
                                      <p:cBhvr>
                                        <p:cTn id="44" dur="500" fill="hold">
                                          <p:stCondLst>
                                            <p:cond delay="0"/>
                                          </p:stCondLst>
                                        </p:cTn>
                                        <p:tgtEl>
                                          <p:spTgt spid="15"/>
                                        </p:tgtEl>
                                        <p:attrNameLst>
                                          <p:attrName>ppt_y</p:attrName>
                                        </p:attrNameLst>
                                      </p:cBhvr>
                                    </p:anim>
                                    <p:animRot by="21600000">
                                      <p:cBhvr>
                                        <p:cTn id="45" dur="500" fill="hold">
                                          <p:stCondLst>
                                            <p:cond delay="0"/>
                                          </p:stCondLst>
                                        </p:cTn>
                                        <p:tgtEl>
                                          <p:spTgt spid="15"/>
                                        </p:tgtEl>
                                        <p:attrNameLst>
                                          <p:attrName>r</p:attrName>
                                        </p:attrNameLst>
                                      </p:cBhvr>
                                    </p:animRot>
                                  </p:childTnLst>
                                </p:cTn>
                              </p:par>
                            </p:childTnLst>
                          </p:cTn>
                        </p:par>
                        <p:par>
                          <p:cTn id="46" fill="hold">
                            <p:stCondLst>
                              <p:cond delay="4150"/>
                            </p:stCondLst>
                            <p:childTnLst>
                              <p:par>
                                <p:cTn id="47" presetID="38" presetClass="entr" presetSubtype="0" accel="50000" fill="hold" grpId="0" nodeType="afterEffect">
                                  <p:stCondLst>
                                    <p:cond delay="0"/>
                                  </p:stCondLst>
                                  <p:iterate type="lt">
                                    <p:tmPct val="50000"/>
                                  </p:iterate>
                                  <p:childTnLst>
                                    <p:set>
                                      <p:cBhvr>
                                        <p:cTn id="48" dur="1" fill="hold">
                                          <p:stCondLst>
                                            <p:cond delay="0"/>
                                          </p:stCondLst>
                                        </p:cTn>
                                        <p:tgtEl>
                                          <p:spTgt spid="3"/>
                                        </p:tgtEl>
                                        <p:attrNameLst>
                                          <p:attrName>style.visibility</p:attrName>
                                        </p:attrNameLst>
                                      </p:cBhvr>
                                      <p:to>
                                        <p:strVal val="visible"/>
                                      </p:to>
                                    </p:set>
                                    <p:set>
                                      <p:cBhvr>
                                        <p:cTn id="49" dur="227" fill="hold">
                                          <p:stCondLst>
                                            <p:cond delay="0"/>
                                          </p:stCondLst>
                                        </p:cTn>
                                        <p:tgtEl>
                                          <p:spTgt spid="3"/>
                                        </p:tgtEl>
                                        <p:attrNameLst>
                                          <p:attrName>style.rotation</p:attrName>
                                        </p:attrNameLst>
                                      </p:cBhvr>
                                      <p:to>
                                        <p:strVal val="-45.0"/>
                                      </p:to>
                                    </p:set>
                                    <p:anim calcmode="lin" valueType="num">
                                      <p:cBhvr>
                                        <p:cTn id="50"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51"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52" dur="2"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53" dur="1" fill="hold">
                                          <p:stCondLst>
                                            <p:cond delay="499"/>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1">
            <a:extLst>
              <a:ext uri="{FF2B5EF4-FFF2-40B4-BE49-F238E27FC236}">
                <a16:creationId xmlns="" xmlns:a16="http://schemas.microsoft.com/office/drawing/2014/main" id="{7C0811F8-17F8-4502-9868-C492360ABBE6}"/>
              </a:ext>
            </a:extLst>
          </p:cNvPr>
          <p:cNvSpPr/>
          <p:nvPr>
            <p:custDataLst>
              <p:tags r:id="rId1"/>
            </p:custDataLst>
          </p:nvPr>
        </p:nvSpPr>
        <p:spPr>
          <a:xfrm>
            <a:off x="1204959" y="2632571"/>
            <a:ext cx="1632119" cy="1544452"/>
          </a:xfrm>
          <a:prstGeom prst="roundRect">
            <a:avLst>
              <a:gd name="adj" fmla="val 0"/>
            </a:avLst>
          </a:prstGeom>
          <a:solidFill>
            <a:srgbClr val="C9110E"/>
          </a:solidFill>
          <a:ln>
            <a:noFill/>
          </a:ln>
          <a:effectLst>
            <a:reflection blurRad="6350" stA="52000" endA="3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cs typeface="+mn-ea"/>
                <a:sym typeface="+mn-lt"/>
              </a:rPr>
              <a:t>六个</a:t>
            </a:r>
          </a:p>
          <a:p>
            <a:pPr algn="ctr"/>
            <a:r>
              <a:rPr lang="zh-CN" altLang="en-US" sz="2800" b="1" dirty="0">
                <a:solidFill>
                  <a:schemeClr val="bg1"/>
                </a:solidFill>
                <a:cs typeface="+mn-ea"/>
                <a:sym typeface="+mn-lt"/>
              </a:rPr>
              <a:t>任务</a:t>
            </a:r>
          </a:p>
        </p:txBody>
      </p:sp>
      <p:sp>
        <p:nvSpPr>
          <p:cNvPr id="3" name="PA-102252">
            <a:extLst>
              <a:ext uri="{FF2B5EF4-FFF2-40B4-BE49-F238E27FC236}">
                <a16:creationId xmlns="" xmlns:a16="http://schemas.microsoft.com/office/drawing/2014/main" id="{485D18C8-5CA9-4A2B-9468-5C681B27F386}"/>
              </a:ext>
            </a:extLst>
          </p:cNvPr>
          <p:cNvSpPr/>
          <p:nvPr>
            <p:custDataLst>
              <p:tags r:id="rId2"/>
            </p:custDataLst>
          </p:nvPr>
        </p:nvSpPr>
        <p:spPr>
          <a:xfrm>
            <a:off x="3329892" y="3393724"/>
            <a:ext cx="330654" cy="384270"/>
          </a:xfrm>
          <a:prstGeom prst="chevron">
            <a:avLst>
              <a:gd name="adj" fmla="val 59827"/>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PA-102254">
            <a:extLst>
              <a:ext uri="{FF2B5EF4-FFF2-40B4-BE49-F238E27FC236}">
                <a16:creationId xmlns="" xmlns:a16="http://schemas.microsoft.com/office/drawing/2014/main" id="{DE2FAD25-0E4D-40E3-B6C8-E191C19821C2}"/>
              </a:ext>
            </a:extLst>
          </p:cNvPr>
          <p:cNvGrpSpPr/>
          <p:nvPr>
            <p:custDataLst>
              <p:tags r:id="rId3"/>
            </p:custDataLst>
          </p:nvPr>
        </p:nvGrpSpPr>
        <p:grpSpPr>
          <a:xfrm>
            <a:off x="4048125" y="1375526"/>
            <a:ext cx="6932930" cy="483870"/>
            <a:chOff x="4490647" y="2639281"/>
            <a:chExt cx="6275417" cy="468630"/>
          </a:xfrm>
        </p:grpSpPr>
        <p:sp>
          <p:nvSpPr>
            <p:cNvPr id="5" name="PA-圆角矩形 11">
              <a:extLst>
                <a:ext uri="{FF2B5EF4-FFF2-40B4-BE49-F238E27FC236}">
                  <a16:creationId xmlns="" xmlns:a16="http://schemas.microsoft.com/office/drawing/2014/main" id="{30CB2C12-2654-4E05-9C71-A096523CD592}"/>
                </a:ext>
              </a:extLst>
            </p:cNvPr>
            <p:cNvSpPr/>
            <p:nvPr>
              <p:custDataLst>
                <p:tags r:id="rId27"/>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6" name="PA-圆角矩形 12">
              <a:extLst>
                <a:ext uri="{FF2B5EF4-FFF2-40B4-BE49-F238E27FC236}">
                  <a16:creationId xmlns="" xmlns:a16="http://schemas.microsoft.com/office/drawing/2014/main" id="{D6304913-6BC3-4C02-86CA-EBE189E73EAF}"/>
                </a:ext>
              </a:extLst>
            </p:cNvPr>
            <p:cNvSpPr/>
            <p:nvPr>
              <p:custDataLst>
                <p:tags r:id="rId28"/>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1</a:t>
              </a:r>
            </a:p>
          </p:txBody>
        </p:sp>
        <p:sp>
          <p:nvSpPr>
            <p:cNvPr id="7" name="PA-矩形 13">
              <a:extLst>
                <a:ext uri="{FF2B5EF4-FFF2-40B4-BE49-F238E27FC236}">
                  <a16:creationId xmlns="" xmlns:a16="http://schemas.microsoft.com/office/drawing/2014/main" id="{E3474C2F-399E-42EA-873F-CD706C02A09A}"/>
                </a:ext>
              </a:extLst>
            </p:cNvPr>
            <p:cNvSpPr/>
            <p:nvPr>
              <p:custDataLst>
                <p:tags r:id="rId29"/>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接续推进全面脱贫与乡村振兴有效衔接</a:t>
              </a:r>
            </a:p>
          </p:txBody>
        </p:sp>
      </p:grpSp>
      <p:grpSp>
        <p:nvGrpSpPr>
          <p:cNvPr id="8" name="PA-102254">
            <a:extLst>
              <a:ext uri="{FF2B5EF4-FFF2-40B4-BE49-F238E27FC236}">
                <a16:creationId xmlns="" xmlns:a16="http://schemas.microsoft.com/office/drawing/2014/main" id="{728A4727-D437-4DCF-83D9-8F5E0AB04284}"/>
              </a:ext>
            </a:extLst>
          </p:cNvPr>
          <p:cNvGrpSpPr/>
          <p:nvPr>
            <p:custDataLst>
              <p:tags r:id="rId4"/>
            </p:custDataLst>
          </p:nvPr>
        </p:nvGrpSpPr>
        <p:grpSpPr>
          <a:xfrm>
            <a:off x="4055110" y="2049261"/>
            <a:ext cx="6932930" cy="483870"/>
            <a:chOff x="4490647" y="2639281"/>
            <a:chExt cx="6275417" cy="468630"/>
          </a:xfrm>
        </p:grpSpPr>
        <p:sp>
          <p:nvSpPr>
            <p:cNvPr id="9" name="PA-圆角矩形 11">
              <a:extLst>
                <a:ext uri="{FF2B5EF4-FFF2-40B4-BE49-F238E27FC236}">
                  <a16:creationId xmlns="" xmlns:a16="http://schemas.microsoft.com/office/drawing/2014/main" id="{549E559E-02C2-42C8-A727-BDD8B5046ACF}"/>
                </a:ext>
              </a:extLst>
            </p:cNvPr>
            <p:cNvSpPr/>
            <p:nvPr>
              <p:custDataLst>
                <p:tags r:id="rId24"/>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0" name="PA-圆角矩形 12">
              <a:extLst>
                <a:ext uri="{FF2B5EF4-FFF2-40B4-BE49-F238E27FC236}">
                  <a16:creationId xmlns="" xmlns:a16="http://schemas.microsoft.com/office/drawing/2014/main" id="{CE1531FE-DD8E-4FEB-894F-58CBC7E0BE4D}"/>
                </a:ext>
              </a:extLst>
            </p:cNvPr>
            <p:cNvSpPr/>
            <p:nvPr>
              <p:custDataLst>
                <p:tags r:id="rId25"/>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a:t>
              </a:r>
            </a:p>
          </p:txBody>
        </p:sp>
        <p:sp>
          <p:nvSpPr>
            <p:cNvPr id="11" name="PA-矩形 13">
              <a:extLst>
                <a:ext uri="{FF2B5EF4-FFF2-40B4-BE49-F238E27FC236}">
                  <a16:creationId xmlns="" xmlns:a16="http://schemas.microsoft.com/office/drawing/2014/main" id="{5FFDE5AF-EE08-473B-8999-5C70E8E5C750}"/>
                </a:ext>
              </a:extLst>
            </p:cNvPr>
            <p:cNvSpPr/>
            <p:nvPr>
              <p:custDataLst>
                <p:tags r:id="rId26"/>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严格考核开展普查</a:t>
              </a:r>
            </a:p>
          </p:txBody>
        </p:sp>
      </p:grpSp>
      <p:grpSp>
        <p:nvGrpSpPr>
          <p:cNvPr id="12" name="PA-102254">
            <a:extLst>
              <a:ext uri="{FF2B5EF4-FFF2-40B4-BE49-F238E27FC236}">
                <a16:creationId xmlns="" xmlns:a16="http://schemas.microsoft.com/office/drawing/2014/main" id="{545B19E8-100A-4C38-8871-0A57C4E6929F}"/>
              </a:ext>
            </a:extLst>
          </p:cNvPr>
          <p:cNvGrpSpPr/>
          <p:nvPr>
            <p:custDataLst>
              <p:tags r:id="rId5"/>
            </p:custDataLst>
          </p:nvPr>
        </p:nvGrpSpPr>
        <p:grpSpPr>
          <a:xfrm>
            <a:off x="4048760" y="2696326"/>
            <a:ext cx="6932930" cy="483870"/>
            <a:chOff x="4490647" y="2639281"/>
            <a:chExt cx="6275417" cy="468630"/>
          </a:xfrm>
        </p:grpSpPr>
        <p:sp>
          <p:nvSpPr>
            <p:cNvPr id="13" name="PA-圆角矩形 11">
              <a:extLst>
                <a:ext uri="{FF2B5EF4-FFF2-40B4-BE49-F238E27FC236}">
                  <a16:creationId xmlns="" xmlns:a16="http://schemas.microsoft.com/office/drawing/2014/main" id="{F7789F4D-1123-4AA3-A115-E5EC40D01D07}"/>
                </a:ext>
              </a:extLst>
            </p:cNvPr>
            <p:cNvSpPr/>
            <p:nvPr>
              <p:custDataLst>
                <p:tags r:id="rId21"/>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4" name="PA-圆角矩形 12">
              <a:extLst>
                <a:ext uri="{FF2B5EF4-FFF2-40B4-BE49-F238E27FC236}">
                  <a16:creationId xmlns="" xmlns:a16="http://schemas.microsoft.com/office/drawing/2014/main" id="{492AEC69-F984-4ED7-816E-70A46249AD4C}"/>
                </a:ext>
              </a:extLst>
            </p:cNvPr>
            <p:cNvSpPr/>
            <p:nvPr>
              <p:custDataLst>
                <p:tags r:id="rId22"/>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3</a:t>
              </a:r>
            </a:p>
          </p:txBody>
        </p:sp>
        <p:sp>
          <p:nvSpPr>
            <p:cNvPr id="15" name="PA-矩形 13">
              <a:extLst>
                <a:ext uri="{FF2B5EF4-FFF2-40B4-BE49-F238E27FC236}">
                  <a16:creationId xmlns="" xmlns:a16="http://schemas.microsoft.com/office/drawing/2014/main" id="{514C94E7-142B-422F-BEAA-5E3A17B5AEF5}"/>
                </a:ext>
              </a:extLst>
            </p:cNvPr>
            <p:cNvSpPr/>
            <p:nvPr>
              <p:custDataLst>
                <p:tags r:id="rId23"/>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保持脱贫攻坚政策稳定</a:t>
              </a:r>
            </a:p>
          </p:txBody>
        </p:sp>
      </p:grpSp>
      <p:grpSp>
        <p:nvGrpSpPr>
          <p:cNvPr id="16" name="PA-102254">
            <a:extLst>
              <a:ext uri="{FF2B5EF4-FFF2-40B4-BE49-F238E27FC236}">
                <a16:creationId xmlns="" xmlns:a16="http://schemas.microsoft.com/office/drawing/2014/main" id="{63A498C7-71E5-4694-8C2E-D3B859529792}"/>
              </a:ext>
            </a:extLst>
          </p:cNvPr>
          <p:cNvGrpSpPr/>
          <p:nvPr>
            <p:custDataLst>
              <p:tags r:id="rId6"/>
            </p:custDataLst>
          </p:nvPr>
        </p:nvGrpSpPr>
        <p:grpSpPr>
          <a:xfrm>
            <a:off x="4068445" y="3302751"/>
            <a:ext cx="6932930" cy="483870"/>
            <a:chOff x="4490647" y="2639281"/>
            <a:chExt cx="6275417" cy="468630"/>
          </a:xfrm>
        </p:grpSpPr>
        <p:sp>
          <p:nvSpPr>
            <p:cNvPr id="17" name="PA-圆角矩形 11">
              <a:extLst>
                <a:ext uri="{FF2B5EF4-FFF2-40B4-BE49-F238E27FC236}">
                  <a16:creationId xmlns="" xmlns:a16="http://schemas.microsoft.com/office/drawing/2014/main" id="{518CDC06-2E4B-4A82-AD06-4BC7BEE93C3B}"/>
                </a:ext>
              </a:extLst>
            </p:cNvPr>
            <p:cNvSpPr/>
            <p:nvPr>
              <p:custDataLst>
                <p:tags r:id="rId18"/>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8" name="PA-圆角矩形 12">
              <a:extLst>
                <a:ext uri="{FF2B5EF4-FFF2-40B4-BE49-F238E27FC236}">
                  <a16:creationId xmlns="" xmlns:a16="http://schemas.microsoft.com/office/drawing/2014/main" id="{5D8CEECD-D3B4-4307-8AEC-4E231F7110D2}"/>
                </a:ext>
              </a:extLst>
            </p:cNvPr>
            <p:cNvSpPr/>
            <p:nvPr>
              <p:custDataLst>
                <p:tags r:id="rId19"/>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4</a:t>
              </a:r>
            </a:p>
          </p:txBody>
        </p:sp>
        <p:sp>
          <p:nvSpPr>
            <p:cNvPr id="19" name="PA-矩形 13">
              <a:extLst>
                <a:ext uri="{FF2B5EF4-FFF2-40B4-BE49-F238E27FC236}">
                  <a16:creationId xmlns="" xmlns:a16="http://schemas.microsoft.com/office/drawing/2014/main" id="{804C1D7B-D621-4E41-93F1-1411DAAD2E11}"/>
                </a:ext>
              </a:extLst>
            </p:cNvPr>
            <p:cNvSpPr/>
            <p:nvPr>
              <p:custDataLst>
                <p:tags r:id="rId20"/>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攻坚克难完成任务</a:t>
              </a:r>
            </a:p>
          </p:txBody>
        </p:sp>
      </p:grpSp>
      <p:grpSp>
        <p:nvGrpSpPr>
          <p:cNvPr id="20" name="PA-102254">
            <a:extLst>
              <a:ext uri="{FF2B5EF4-FFF2-40B4-BE49-F238E27FC236}">
                <a16:creationId xmlns="" xmlns:a16="http://schemas.microsoft.com/office/drawing/2014/main" id="{34756863-B97D-465E-BEDC-02B938937893}"/>
              </a:ext>
            </a:extLst>
          </p:cNvPr>
          <p:cNvGrpSpPr/>
          <p:nvPr>
            <p:custDataLst>
              <p:tags r:id="rId7"/>
            </p:custDataLst>
          </p:nvPr>
        </p:nvGrpSpPr>
        <p:grpSpPr>
          <a:xfrm>
            <a:off x="4075430" y="3976486"/>
            <a:ext cx="6932930" cy="483870"/>
            <a:chOff x="4490647" y="2639281"/>
            <a:chExt cx="6275417" cy="468630"/>
          </a:xfrm>
        </p:grpSpPr>
        <p:sp>
          <p:nvSpPr>
            <p:cNvPr id="21" name="PA-圆角矩形 11">
              <a:extLst>
                <a:ext uri="{FF2B5EF4-FFF2-40B4-BE49-F238E27FC236}">
                  <a16:creationId xmlns="" xmlns:a16="http://schemas.microsoft.com/office/drawing/2014/main" id="{9BB6DEBB-C9F6-4072-AE11-3B89932AFDEF}"/>
                </a:ext>
              </a:extLst>
            </p:cNvPr>
            <p:cNvSpPr/>
            <p:nvPr>
              <p:custDataLst>
                <p:tags r:id="rId15"/>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22" name="PA-圆角矩形 12">
              <a:extLst>
                <a:ext uri="{FF2B5EF4-FFF2-40B4-BE49-F238E27FC236}">
                  <a16:creationId xmlns="" xmlns:a16="http://schemas.microsoft.com/office/drawing/2014/main" id="{1616141B-502C-433E-B734-A464DF54EE7E}"/>
                </a:ext>
              </a:extLst>
            </p:cNvPr>
            <p:cNvSpPr/>
            <p:nvPr>
              <p:custDataLst>
                <p:tags r:id="rId16"/>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5</a:t>
              </a:r>
            </a:p>
          </p:txBody>
        </p:sp>
        <p:sp>
          <p:nvSpPr>
            <p:cNvPr id="23" name="PA-矩形 13">
              <a:extLst>
                <a:ext uri="{FF2B5EF4-FFF2-40B4-BE49-F238E27FC236}">
                  <a16:creationId xmlns="" xmlns:a16="http://schemas.microsoft.com/office/drawing/2014/main" id="{AA07A7FC-D730-45CC-A6BF-552B1B060621}"/>
                </a:ext>
              </a:extLst>
            </p:cNvPr>
            <p:cNvSpPr/>
            <p:nvPr>
              <p:custDataLst>
                <p:tags r:id="rId17"/>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努力克服疫情影响</a:t>
              </a:r>
            </a:p>
          </p:txBody>
        </p:sp>
      </p:grpSp>
      <p:grpSp>
        <p:nvGrpSpPr>
          <p:cNvPr id="24" name="PA-102254">
            <a:extLst>
              <a:ext uri="{FF2B5EF4-FFF2-40B4-BE49-F238E27FC236}">
                <a16:creationId xmlns="" xmlns:a16="http://schemas.microsoft.com/office/drawing/2014/main" id="{759D90BB-17C8-4C17-B5BF-F3175C63BB1F}"/>
              </a:ext>
            </a:extLst>
          </p:cNvPr>
          <p:cNvGrpSpPr/>
          <p:nvPr>
            <p:custDataLst>
              <p:tags r:id="rId8"/>
            </p:custDataLst>
          </p:nvPr>
        </p:nvGrpSpPr>
        <p:grpSpPr>
          <a:xfrm>
            <a:off x="4069080" y="4623551"/>
            <a:ext cx="6932930" cy="483870"/>
            <a:chOff x="4490647" y="2639281"/>
            <a:chExt cx="6275417" cy="468630"/>
          </a:xfrm>
        </p:grpSpPr>
        <p:sp>
          <p:nvSpPr>
            <p:cNvPr id="25" name="PA-圆角矩形 11">
              <a:extLst>
                <a:ext uri="{FF2B5EF4-FFF2-40B4-BE49-F238E27FC236}">
                  <a16:creationId xmlns="" xmlns:a16="http://schemas.microsoft.com/office/drawing/2014/main" id="{E42D627B-E298-4304-BC85-67F7F4F22BD7}"/>
                </a:ext>
              </a:extLst>
            </p:cNvPr>
            <p:cNvSpPr/>
            <p:nvPr>
              <p:custDataLst>
                <p:tags r:id="rId12"/>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26" name="PA-圆角矩形 12">
              <a:extLst>
                <a:ext uri="{FF2B5EF4-FFF2-40B4-BE49-F238E27FC236}">
                  <a16:creationId xmlns="" xmlns:a16="http://schemas.microsoft.com/office/drawing/2014/main" id="{D2333FDB-1BC3-4EF6-98E9-0730A78CEE85}"/>
                </a:ext>
              </a:extLst>
            </p:cNvPr>
            <p:cNvSpPr/>
            <p:nvPr>
              <p:custDataLst>
                <p:tags r:id="rId13"/>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6</a:t>
              </a:r>
            </a:p>
          </p:txBody>
        </p:sp>
        <p:sp>
          <p:nvSpPr>
            <p:cNvPr id="27" name="PA-矩形 13">
              <a:extLst>
                <a:ext uri="{FF2B5EF4-FFF2-40B4-BE49-F238E27FC236}">
                  <a16:creationId xmlns="" xmlns:a16="http://schemas.microsoft.com/office/drawing/2014/main" id="{C20D96AE-9E96-487B-A777-5C8434DE7D43}"/>
                </a:ext>
              </a:extLst>
            </p:cNvPr>
            <p:cNvSpPr/>
            <p:nvPr>
              <p:custDataLst>
                <p:tags r:id="rId14"/>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多措并举巩固成果</a:t>
              </a:r>
            </a:p>
          </p:txBody>
        </p:sp>
      </p:grpSp>
      <p:grpSp>
        <p:nvGrpSpPr>
          <p:cNvPr id="28" name="PA_组合 4">
            <a:extLst>
              <a:ext uri="{FF2B5EF4-FFF2-40B4-BE49-F238E27FC236}">
                <a16:creationId xmlns="" xmlns:a16="http://schemas.microsoft.com/office/drawing/2014/main" id="{9B2D7FA8-1D8B-4FFE-AE4A-01540E83CA4C}"/>
              </a:ext>
            </a:extLst>
          </p:cNvPr>
          <p:cNvGrpSpPr/>
          <p:nvPr>
            <p:custDataLst>
              <p:tags r:id="rId9"/>
            </p:custDataLst>
          </p:nvPr>
        </p:nvGrpSpPr>
        <p:grpSpPr>
          <a:xfrm>
            <a:off x="185017" y="121805"/>
            <a:ext cx="5822314" cy="470535"/>
            <a:chOff x="4207328" y="1864280"/>
            <a:chExt cx="4026839" cy="427368"/>
          </a:xfrm>
        </p:grpSpPr>
        <p:sp>
          <p:nvSpPr>
            <p:cNvPr id="29" name="MH_Entry_2">
              <a:extLst>
                <a:ext uri="{FF2B5EF4-FFF2-40B4-BE49-F238E27FC236}">
                  <a16:creationId xmlns="" xmlns:a16="http://schemas.microsoft.com/office/drawing/2014/main" id="{C9CBC68C-BBAA-4481-9BA0-5A5F78F078BE}"/>
                </a:ext>
              </a:extLst>
            </p:cNvPr>
            <p:cNvSpPr/>
            <p:nvPr>
              <p:custDataLst>
                <p:tags r:id="rId10"/>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30" name="MH_Number_2">
              <a:extLst>
                <a:ext uri="{FF2B5EF4-FFF2-40B4-BE49-F238E27FC236}">
                  <a16:creationId xmlns="" xmlns:a16="http://schemas.microsoft.com/office/drawing/2014/main" id="{527652F4-7135-43E1-BC0E-F1B4404CEC2A}"/>
                </a:ext>
              </a:extLst>
            </p:cNvPr>
            <p:cNvSpPr/>
            <p:nvPr>
              <p:custDataLst>
                <p:tags r:id="rId11"/>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7410449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18">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19">
            <a:extLst>
              <a:ext uri="{28A0092B-C50C-407E-A947-70E740481C1C}">
                <a14:useLocalDpi xmlns:a14="http://schemas.microsoft.com/office/drawing/2010/main" val="0"/>
              </a:ext>
            </a:extLst>
          </a:blip>
          <a:srcRect l="25912" t="59658"/>
          <a:stretch/>
        </p:blipFill>
        <p:spPr>
          <a:xfrm>
            <a:off x="-20030" y="4705004"/>
            <a:ext cx="12204519"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511" y="2258603"/>
            <a:ext cx="4387026" cy="4653529"/>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flipH="1">
            <a:off x="270723" y="1429790"/>
            <a:ext cx="1873971" cy="1161933"/>
          </a:xfrm>
          <a:prstGeom prst="rect">
            <a:avLst/>
          </a:prstGeom>
        </p:spPr>
      </p:pic>
      <p:grpSp>
        <p:nvGrpSpPr>
          <p:cNvPr id="21" name="PA_组合 1">
            <a:extLst>
              <a:ext uri="{FF2B5EF4-FFF2-40B4-BE49-F238E27FC236}">
                <a16:creationId xmlns="" xmlns:a16="http://schemas.microsoft.com/office/drawing/2014/main" id="{6868419D-D551-4E19-AF3A-925E64A0E832}"/>
              </a:ext>
            </a:extLst>
          </p:cNvPr>
          <p:cNvGrpSpPr/>
          <p:nvPr>
            <p:custDataLst>
              <p:tags r:id="rId1"/>
            </p:custDataLst>
          </p:nvPr>
        </p:nvGrpSpPr>
        <p:grpSpPr>
          <a:xfrm>
            <a:off x="5140584" y="1335807"/>
            <a:ext cx="5823585" cy="493395"/>
            <a:chOff x="4207328" y="1075281"/>
            <a:chExt cx="4026839" cy="427368"/>
          </a:xfrm>
        </p:grpSpPr>
        <p:sp>
          <p:nvSpPr>
            <p:cNvPr id="24" name="MH_Number_1">
              <a:extLst>
                <a:ext uri="{FF2B5EF4-FFF2-40B4-BE49-F238E27FC236}">
                  <a16:creationId xmlns="" xmlns:a16="http://schemas.microsoft.com/office/drawing/2014/main" id="{CBBEB21E-A850-4ACA-AE95-2602B2F98595}"/>
                </a:ext>
              </a:extLst>
            </p:cNvPr>
            <p:cNvSpPr/>
            <p:nvPr>
              <p:custDataLst>
                <p:tags r:id="rId14"/>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25" name="MH_Entry_1">
              <a:extLst>
                <a:ext uri="{FF2B5EF4-FFF2-40B4-BE49-F238E27FC236}">
                  <a16:creationId xmlns="" xmlns:a16="http://schemas.microsoft.com/office/drawing/2014/main" id="{0E53077A-99E9-4F1B-B100-B89DF2189A47}"/>
                </a:ext>
              </a:extLst>
            </p:cNvPr>
            <p:cNvSpPr/>
            <p:nvPr>
              <p:custDataLst>
                <p:tags r:id="rId15"/>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grpSp>
        <p:nvGrpSpPr>
          <p:cNvPr id="26" name="PA_组合 4">
            <a:extLst>
              <a:ext uri="{FF2B5EF4-FFF2-40B4-BE49-F238E27FC236}">
                <a16:creationId xmlns="" xmlns:a16="http://schemas.microsoft.com/office/drawing/2014/main" id="{1CC0A427-3A85-4299-A7EF-876354E3F054}"/>
              </a:ext>
            </a:extLst>
          </p:cNvPr>
          <p:cNvGrpSpPr/>
          <p:nvPr>
            <p:custDataLst>
              <p:tags r:id="rId2"/>
            </p:custDataLst>
          </p:nvPr>
        </p:nvGrpSpPr>
        <p:grpSpPr>
          <a:xfrm>
            <a:off x="5141855" y="2050182"/>
            <a:ext cx="5822314" cy="470535"/>
            <a:chOff x="4207328" y="1864280"/>
            <a:chExt cx="4026839" cy="427368"/>
          </a:xfrm>
        </p:grpSpPr>
        <p:sp>
          <p:nvSpPr>
            <p:cNvPr id="27" name="MH_Entry_2">
              <a:extLst>
                <a:ext uri="{FF2B5EF4-FFF2-40B4-BE49-F238E27FC236}">
                  <a16:creationId xmlns="" xmlns:a16="http://schemas.microsoft.com/office/drawing/2014/main" id="{F1DC1BCE-798E-4C06-AFA2-E85A2EAB6D12}"/>
                </a:ext>
              </a:extLst>
            </p:cNvPr>
            <p:cNvSpPr/>
            <p:nvPr>
              <p:custDataLst>
                <p:tags r:id="rId12"/>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eaLnBrk="0" fontAlgn="base" hangingPunct="0">
                <a:spcBef>
                  <a:spcPct val="0"/>
                </a:spcBef>
                <a:spcAft>
                  <a:spcPct val="0"/>
                </a:spcAft>
              </a:pPr>
              <a:r>
                <a:rPr lang="zh-CN" altLang="en-US" sz="2000" dirty="0">
                  <a:ln cmpd="sng">
                    <a:noFill/>
                    <a:prstDash val="solid"/>
                  </a:ln>
                  <a:solidFill>
                    <a:schemeClr val="bg1"/>
                  </a:solidFill>
                  <a:cs typeface="+mn-ea"/>
                  <a:sym typeface="+mn-lt"/>
                </a:rPr>
                <a:t>高度重视打赢脱贫攻坚战面临的困难挑战</a:t>
              </a:r>
              <a:endParaRPr lang="zh-CN" altLang="en-US" sz="2000" b="1" kern="0" spc="200" dirty="0">
                <a:ln cmpd="sng">
                  <a:noFill/>
                  <a:prstDash val="solid"/>
                </a:ln>
                <a:solidFill>
                  <a:schemeClr val="bg1"/>
                </a:solidFill>
                <a:cs typeface="+mn-ea"/>
                <a:sym typeface="+mn-lt"/>
              </a:endParaRPr>
            </a:p>
          </p:txBody>
        </p:sp>
        <p:sp>
          <p:nvSpPr>
            <p:cNvPr id="28" name="MH_Number_2">
              <a:extLst>
                <a:ext uri="{FF2B5EF4-FFF2-40B4-BE49-F238E27FC236}">
                  <a16:creationId xmlns="" xmlns:a16="http://schemas.microsoft.com/office/drawing/2014/main" id="{F61CA41E-EB7F-429A-A8BD-0AC66EADF8AE}"/>
                </a:ext>
              </a:extLst>
            </p:cNvPr>
            <p:cNvSpPr/>
            <p:nvPr>
              <p:custDataLst>
                <p:tags r:id="rId13"/>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02</a:t>
              </a:r>
            </a:p>
          </p:txBody>
        </p:sp>
      </p:grpSp>
      <p:grpSp>
        <p:nvGrpSpPr>
          <p:cNvPr id="29" name="PA_组合 4">
            <a:extLst>
              <a:ext uri="{FF2B5EF4-FFF2-40B4-BE49-F238E27FC236}">
                <a16:creationId xmlns="" xmlns:a16="http://schemas.microsoft.com/office/drawing/2014/main" id="{CC23FB9E-71A9-428D-A5F7-8028366B6603}"/>
              </a:ext>
            </a:extLst>
          </p:cNvPr>
          <p:cNvGrpSpPr/>
          <p:nvPr>
            <p:custDataLst>
              <p:tags r:id="rId3"/>
            </p:custDataLst>
          </p:nvPr>
        </p:nvGrpSpPr>
        <p:grpSpPr>
          <a:xfrm>
            <a:off x="5141855" y="2725187"/>
            <a:ext cx="5822314" cy="470535"/>
            <a:chOff x="4207328" y="1864280"/>
            <a:chExt cx="4026839" cy="427368"/>
          </a:xfrm>
        </p:grpSpPr>
        <p:sp>
          <p:nvSpPr>
            <p:cNvPr id="30" name="MH_Entry_2">
              <a:extLst>
                <a:ext uri="{FF2B5EF4-FFF2-40B4-BE49-F238E27FC236}">
                  <a16:creationId xmlns="" xmlns:a16="http://schemas.microsoft.com/office/drawing/2014/main" id="{75089C17-123D-4758-B28B-AF575A6A2461}"/>
                </a:ext>
              </a:extLst>
            </p:cNvPr>
            <p:cNvSpPr/>
            <p:nvPr>
              <p:custDataLst>
                <p:tags r:id="rId10"/>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31" name="MH_Number_2">
              <a:extLst>
                <a:ext uri="{FF2B5EF4-FFF2-40B4-BE49-F238E27FC236}">
                  <a16:creationId xmlns="" xmlns:a16="http://schemas.microsoft.com/office/drawing/2014/main" id="{201B63E9-80A2-491D-8C43-789642911532}"/>
                </a:ext>
              </a:extLst>
            </p:cNvPr>
            <p:cNvSpPr/>
            <p:nvPr>
              <p:custDataLst>
                <p:tags r:id="rId11"/>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grpSp>
        <p:nvGrpSpPr>
          <p:cNvPr id="32" name="PA_组合 4">
            <a:extLst>
              <a:ext uri="{FF2B5EF4-FFF2-40B4-BE49-F238E27FC236}">
                <a16:creationId xmlns="" xmlns:a16="http://schemas.microsoft.com/office/drawing/2014/main" id="{F3595895-7D74-4137-B5E7-77C3EEB8CBA8}"/>
              </a:ext>
            </a:extLst>
          </p:cNvPr>
          <p:cNvGrpSpPr/>
          <p:nvPr>
            <p:custDataLst>
              <p:tags r:id="rId4"/>
            </p:custDataLst>
          </p:nvPr>
        </p:nvGrpSpPr>
        <p:grpSpPr>
          <a:xfrm>
            <a:off x="5141220" y="3341137"/>
            <a:ext cx="5822314" cy="470535"/>
            <a:chOff x="4207328" y="1864280"/>
            <a:chExt cx="4026839" cy="427368"/>
          </a:xfrm>
        </p:grpSpPr>
        <p:sp>
          <p:nvSpPr>
            <p:cNvPr id="33" name="MH_Entry_2">
              <a:extLst>
                <a:ext uri="{FF2B5EF4-FFF2-40B4-BE49-F238E27FC236}">
                  <a16:creationId xmlns="" xmlns:a16="http://schemas.microsoft.com/office/drawing/2014/main" id="{59F65EAA-C365-4435-95B4-F6CDE42EFE3B}"/>
                </a:ext>
              </a:extLst>
            </p:cNvPr>
            <p:cNvSpPr/>
            <p:nvPr>
              <p:custDataLst>
                <p:tags r:id="rId8"/>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加强党对打赢脱贫攻坚战的领导</a:t>
              </a:r>
              <a:endParaRPr lang="zh-CN" altLang="en-US" sz="2000" b="1" kern="0" spc="200" dirty="0">
                <a:ln cmpd="sng">
                  <a:noFill/>
                  <a:prstDash val="solid"/>
                </a:ln>
                <a:solidFill>
                  <a:schemeClr val="bg1"/>
                </a:solidFill>
                <a:cs typeface="+mn-ea"/>
                <a:sym typeface="+mn-lt"/>
              </a:endParaRPr>
            </a:p>
          </p:txBody>
        </p:sp>
        <p:sp>
          <p:nvSpPr>
            <p:cNvPr id="34" name="MH_Number_2">
              <a:extLst>
                <a:ext uri="{FF2B5EF4-FFF2-40B4-BE49-F238E27FC236}">
                  <a16:creationId xmlns="" xmlns:a16="http://schemas.microsoft.com/office/drawing/2014/main" id="{9E46BBBF-E6BC-4987-80CE-9D6C0803DCDB}"/>
                </a:ext>
              </a:extLst>
            </p:cNvPr>
            <p:cNvSpPr/>
            <p:nvPr>
              <p:custDataLst>
                <p:tags r:id="rId9"/>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04</a:t>
              </a:r>
            </a:p>
          </p:txBody>
        </p:sp>
      </p:grpSp>
      <p:grpSp>
        <p:nvGrpSpPr>
          <p:cNvPr id="35" name="PA_组合 4">
            <a:extLst>
              <a:ext uri="{FF2B5EF4-FFF2-40B4-BE49-F238E27FC236}">
                <a16:creationId xmlns="" xmlns:a16="http://schemas.microsoft.com/office/drawing/2014/main" id="{2D5F2041-D78F-4967-B3C3-D64E666A6013}"/>
              </a:ext>
            </a:extLst>
          </p:cNvPr>
          <p:cNvGrpSpPr/>
          <p:nvPr>
            <p:custDataLst>
              <p:tags r:id="rId5"/>
            </p:custDataLst>
          </p:nvPr>
        </p:nvGrpSpPr>
        <p:grpSpPr>
          <a:xfrm>
            <a:off x="5141855" y="3998997"/>
            <a:ext cx="5822314" cy="470535"/>
            <a:chOff x="4207328" y="1864280"/>
            <a:chExt cx="4026839" cy="427368"/>
          </a:xfrm>
        </p:grpSpPr>
        <p:sp>
          <p:nvSpPr>
            <p:cNvPr id="36" name="MH_Entry_2">
              <a:extLst>
                <a:ext uri="{FF2B5EF4-FFF2-40B4-BE49-F238E27FC236}">
                  <a16:creationId xmlns="" xmlns:a16="http://schemas.microsoft.com/office/drawing/2014/main" id="{280D8498-3F1D-4686-8C1A-A2DF493F0C76}"/>
                </a:ext>
              </a:extLst>
            </p:cNvPr>
            <p:cNvSpPr/>
            <p:nvPr>
              <p:custDataLst>
                <p:tags r:id="rId6"/>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总书记座谈会金句</a:t>
              </a:r>
              <a:endParaRPr lang="zh-CN" altLang="en-US" sz="2000" b="1" kern="0" spc="200" dirty="0">
                <a:ln cmpd="sng">
                  <a:noFill/>
                  <a:prstDash val="solid"/>
                </a:ln>
                <a:solidFill>
                  <a:schemeClr val="bg1"/>
                </a:solidFill>
                <a:cs typeface="+mn-ea"/>
                <a:sym typeface="+mn-lt"/>
              </a:endParaRPr>
            </a:p>
          </p:txBody>
        </p:sp>
        <p:sp>
          <p:nvSpPr>
            <p:cNvPr id="37" name="MH_Number_2">
              <a:extLst>
                <a:ext uri="{FF2B5EF4-FFF2-40B4-BE49-F238E27FC236}">
                  <a16:creationId xmlns="" xmlns:a16="http://schemas.microsoft.com/office/drawing/2014/main" id="{46722449-9E6F-4232-B4E2-354658DAFE4D}"/>
                </a:ext>
              </a:extLst>
            </p:cNvPr>
            <p:cNvSpPr/>
            <p:nvPr>
              <p:custDataLst>
                <p:tags r:id="rId7"/>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05</a:t>
              </a:r>
            </a:p>
          </p:txBody>
        </p:sp>
      </p:grpSp>
      <p:sp>
        <p:nvSpPr>
          <p:cNvPr id="38" name="矩形 37">
            <a:extLst>
              <a:ext uri="{FF2B5EF4-FFF2-40B4-BE49-F238E27FC236}">
                <a16:creationId xmlns="" xmlns:a16="http://schemas.microsoft.com/office/drawing/2014/main" id="{F4F6AD19-03ED-4D5E-AF56-9058145D6954}"/>
              </a:ext>
            </a:extLst>
          </p:cNvPr>
          <p:cNvSpPr/>
          <p:nvPr/>
        </p:nvSpPr>
        <p:spPr>
          <a:xfrm>
            <a:off x="3571857" y="2135172"/>
            <a:ext cx="846387" cy="1477328"/>
          </a:xfrm>
          <a:prstGeom prst="rect">
            <a:avLst/>
          </a:prstGeom>
          <a:noFill/>
        </p:spPr>
        <p:txBody>
          <a:bodyPr vert="horz" wrap="none" lIns="0" tIns="0" rIns="0" bIns="0" rtlCol="0" anchor="ctr" anchorCtr="0">
            <a:spAutoFit/>
          </a:bodyPr>
          <a:lstStyle/>
          <a:p>
            <a:pPr algn="ctr">
              <a:lnSpc>
                <a:spcPct val="80000"/>
              </a:lnSpc>
            </a:pPr>
            <a:r>
              <a:rPr lang="zh-CN" altLang="en-US" sz="6000" b="1" spc="600" dirty="0">
                <a:solidFill>
                  <a:srgbClr val="C00000"/>
                </a:solidFill>
                <a:cs typeface="+mn-ea"/>
                <a:sym typeface="+mn-lt"/>
              </a:rPr>
              <a:t>目</a:t>
            </a:r>
            <a:endParaRPr lang="en-US" altLang="zh-CN" sz="6000" b="1" spc="600" dirty="0">
              <a:solidFill>
                <a:srgbClr val="C00000"/>
              </a:solidFill>
              <a:cs typeface="+mn-ea"/>
              <a:sym typeface="+mn-lt"/>
            </a:endParaRPr>
          </a:p>
          <a:p>
            <a:pPr algn="ctr">
              <a:lnSpc>
                <a:spcPct val="80000"/>
              </a:lnSpc>
            </a:pPr>
            <a:r>
              <a:rPr lang="zh-CN" altLang="en-US" sz="6000" b="1" spc="600" dirty="0">
                <a:solidFill>
                  <a:srgbClr val="C00000"/>
                </a:solidFill>
                <a:cs typeface="+mn-ea"/>
                <a:sym typeface="+mn-lt"/>
              </a:rPr>
              <a:t>录</a:t>
            </a:r>
          </a:p>
        </p:txBody>
      </p:sp>
      <p:sp>
        <p:nvSpPr>
          <p:cNvPr id="40" name="矩形 39">
            <a:extLst>
              <a:ext uri="{FF2B5EF4-FFF2-40B4-BE49-F238E27FC236}">
                <a16:creationId xmlns="" xmlns:a16="http://schemas.microsoft.com/office/drawing/2014/main" id="{A2430F44-3156-4213-A22D-ECF8F5880AA9}"/>
              </a:ext>
            </a:extLst>
          </p:cNvPr>
          <p:cNvSpPr/>
          <p:nvPr/>
        </p:nvSpPr>
        <p:spPr>
          <a:xfrm>
            <a:off x="4376812" y="1580885"/>
            <a:ext cx="470898" cy="2712211"/>
          </a:xfrm>
          <a:prstGeom prst="rect">
            <a:avLst/>
          </a:prstGeom>
          <a:noFill/>
        </p:spPr>
        <p:txBody>
          <a:bodyPr vert="eaVert" wrap="square" lIns="0" tIns="0" rIns="0" bIns="0" rtlCol="0" anchor="ctr" anchorCtr="0">
            <a:spAutoFit/>
          </a:bodyPr>
          <a:lstStyle/>
          <a:p>
            <a:pPr>
              <a:lnSpc>
                <a:spcPct val="80000"/>
              </a:lnSpc>
            </a:pPr>
            <a:r>
              <a:rPr lang="en-US" altLang="zh-CN" sz="3600" b="1" spc="600" dirty="0">
                <a:solidFill>
                  <a:srgbClr val="C00000"/>
                </a:solidFill>
                <a:cs typeface="+mn-ea"/>
                <a:sym typeface="+mn-lt"/>
              </a:rPr>
              <a:t>contents</a:t>
            </a:r>
            <a:endParaRPr lang="zh-CN" altLang="en-US" sz="3600" b="1" spc="600" dirty="0">
              <a:solidFill>
                <a:srgbClr val="C00000"/>
              </a:solidFill>
              <a:cs typeface="+mn-ea"/>
              <a:sym typeface="+mn-lt"/>
            </a:endParaRPr>
          </a:p>
        </p:txBody>
      </p:sp>
    </p:spTree>
    <p:extLst>
      <p:ext uri="{BB962C8B-B14F-4D97-AF65-F5344CB8AC3E}">
        <p14:creationId xmlns:p14="http://schemas.microsoft.com/office/powerpoint/2010/main" val="41056266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000">
        <p15:prstTrans prst="drape"/>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anim calcmode="lin" valueType="num">
                                      <p:cBhvr>
                                        <p:cTn id="43" dur="500" fill="hold"/>
                                        <p:tgtEl>
                                          <p:spTgt spid="38"/>
                                        </p:tgtEl>
                                        <p:attrNameLst>
                                          <p:attrName>ppt_x</p:attrName>
                                        </p:attrNameLst>
                                      </p:cBhvr>
                                      <p:tavLst>
                                        <p:tav tm="0">
                                          <p:val>
                                            <p:strVal val="#ppt_x"/>
                                          </p:val>
                                        </p:tav>
                                        <p:tav tm="100000">
                                          <p:val>
                                            <p:strVal val="#ppt_x"/>
                                          </p:val>
                                        </p:tav>
                                      </p:tavLst>
                                    </p:anim>
                                    <p:anim calcmode="lin" valueType="num">
                                      <p:cBhvr>
                                        <p:cTn id="44" dur="500" fill="hold"/>
                                        <p:tgtEl>
                                          <p:spTgt spid="38"/>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40"/>
                                        </p:tgtEl>
                                        <p:attrNameLst>
                                          <p:attrName>ppt_y</p:attrName>
                                        </p:attrNameLst>
                                      </p:cBhvr>
                                      <p:tavLst>
                                        <p:tav tm="0">
                                          <p:val>
                                            <p:strVal val="#ppt_y"/>
                                          </p:val>
                                        </p:tav>
                                        <p:tav tm="100000">
                                          <p:val>
                                            <p:strVal val="#ppt_y"/>
                                          </p:val>
                                        </p:tav>
                                      </p:tavLst>
                                    </p:anim>
                                    <p:anim calcmode="lin" valueType="num">
                                      <p:cBhvr>
                                        <p:cTn id="50"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40"/>
                                        </p:tgtEl>
                                      </p:cBhvr>
                                    </p:animEffect>
                                  </p:childTnLst>
                                </p:cTn>
                              </p:par>
                            </p:childTnLst>
                          </p:cTn>
                        </p:par>
                        <p:par>
                          <p:cTn id="53" fill="hold">
                            <p:stCondLst>
                              <p:cond delay="4850"/>
                            </p:stCondLst>
                            <p:childTnLst>
                              <p:par>
                                <p:cTn id="54" presetID="53" presetClass="entr" presetSubtype="16"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par>
                          <p:cTn id="59" fill="hold">
                            <p:stCondLst>
                              <p:cond delay="5350"/>
                            </p:stCondLst>
                            <p:childTnLst>
                              <p:par>
                                <p:cTn id="60" presetID="53" presetClass="entr" presetSubtype="16"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5850"/>
                            </p:stCondLst>
                            <p:childTnLst>
                              <p:par>
                                <p:cTn id="66" presetID="53" presetClass="entr" presetSubtype="16" fill="hold"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p:cTn id="68" dur="500" fill="hold"/>
                                        <p:tgtEl>
                                          <p:spTgt spid="29"/>
                                        </p:tgtEl>
                                        <p:attrNameLst>
                                          <p:attrName>ppt_w</p:attrName>
                                        </p:attrNameLst>
                                      </p:cBhvr>
                                      <p:tavLst>
                                        <p:tav tm="0">
                                          <p:val>
                                            <p:fltVal val="0"/>
                                          </p:val>
                                        </p:tav>
                                        <p:tav tm="100000">
                                          <p:val>
                                            <p:strVal val="#ppt_w"/>
                                          </p:val>
                                        </p:tav>
                                      </p:tavLst>
                                    </p:anim>
                                    <p:anim calcmode="lin" valueType="num">
                                      <p:cBhvr>
                                        <p:cTn id="69" dur="500" fill="hold"/>
                                        <p:tgtEl>
                                          <p:spTgt spid="29"/>
                                        </p:tgtEl>
                                        <p:attrNameLst>
                                          <p:attrName>ppt_h</p:attrName>
                                        </p:attrNameLst>
                                      </p:cBhvr>
                                      <p:tavLst>
                                        <p:tav tm="0">
                                          <p:val>
                                            <p:fltVal val="0"/>
                                          </p:val>
                                        </p:tav>
                                        <p:tav tm="100000">
                                          <p:val>
                                            <p:strVal val="#ppt_h"/>
                                          </p:val>
                                        </p:tav>
                                      </p:tavLst>
                                    </p:anim>
                                    <p:animEffect transition="in" filter="fade">
                                      <p:cBhvr>
                                        <p:cTn id="70" dur="500"/>
                                        <p:tgtEl>
                                          <p:spTgt spid="29"/>
                                        </p:tgtEl>
                                      </p:cBhvr>
                                    </p:animEffect>
                                  </p:childTnLst>
                                </p:cTn>
                              </p:par>
                            </p:childTnLst>
                          </p:cTn>
                        </p:par>
                        <p:par>
                          <p:cTn id="71" fill="hold">
                            <p:stCondLst>
                              <p:cond delay="6350"/>
                            </p:stCondLst>
                            <p:childTnLst>
                              <p:par>
                                <p:cTn id="72" presetID="53" presetClass="entr" presetSubtype="16"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childTnLst>
                          </p:cTn>
                        </p:par>
                        <p:par>
                          <p:cTn id="77" fill="hold">
                            <p:stCondLst>
                              <p:cond delay="6850"/>
                            </p:stCondLst>
                            <p:childTnLst>
                              <p:par>
                                <p:cTn id="78" presetID="53" presetClass="entr" presetSubtype="16" fill="hold" nodeType="afterEffect">
                                  <p:stCondLst>
                                    <p:cond delay="0"/>
                                  </p:stCondLst>
                                  <p:childTnLst>
                                    <p:set>
                                      <p:cBhvr>
                                        <p:cTn id="79" dur="1" fill="hold">
                                          <p:stCondLst>
                                            <p:cond delay="0"/>
                                          </p:stCondLst>
                                        </p:cTn>
                                        <p:tgtEl>
                                          <p:spTgt spid="35"/>
                                        </p:tgtEl>
                                        <p:attrNameLst>
                                          <p:attrName>style.visibility</p:attrName>
                                        </p:attrNameLst>
                                      </p:cBhvr>
                                      <p:to>
                                        <p:strVal val="visible"/>
                                      </p:to>
                                    </p:set>
                                    <p:anim calcmode="lin" valueType="num">
                                      <p:cBhvr>
                                        <p:cTn id="80" dur="500" fill="hold"/>
                                        <p:tgtEl>
                                          <p:spTgt spid="35"/>
                                        </p:tgtEl>
                                        <p:attrNameLst>
                                          <p:attrName>ppt_w</p:attrName>
                                        </p:attrNameLst>
                                      </p:cBhvr>
                                      <p:tavLst>
                                        <p:tav tm="0">
                                          <p:val>
                                            <p:fltVal val="0"/>
                                          </p:val>
                                        </p:tav>
                                        <p:tav tm="100000">
                                          <p:val>
                                            <p:strVal val="#ppt_w"/>
                                          </p:val>
                                        </p:tav>
                                      </p:tavLst>
                                    </p:anim>
                                    <p:anim calcmode="lin" valueType="num">
                                      <p:cBhvr>
                                        <p:cTn id="81" dur="500" fill="hold"/>
                                        <p:tgtEl>
                                          <p:spTgt spid="35"/>
                                        </p:tgtEl>
                                        <p:attrNameLst>
                                          <p:attrName>ppt_h</p:attrName>
                                        </p:attrNameLst>
                                      </p:cBhvr>
                                      <p:tavLst>
                                        <p:tav tm="0">
                                          <p:val>
                                            <p:fltVal val="0"/>
                                          </p:val>
                                        </p:tav>
                                        <p:tav tm="100000">
                                          <p:val>
                                            <p:strVal val="#ppt_h"/>
                                          </p:val>
                                        </p:tav>
                                      </p:tavLst>
                                    </p:anim>
                                    <p:animEffect transition="in" filter="fade">
                                      <p:cBhvr>
                                        <p:cTn id="8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E871C824-923C-49E8-9D3B-581F07FF5768}"/>
              </a:ext>
            </a:extLst>
          </p:cNvPr>
          <p:cNvSpPr txBox="1"/>
          <p:nvPr>
            <p:custDataLst>
              <p:tags r:id="rId1"/>
            </p:custDataLst>
          </p:nvPr>
        </p:nvSpPr>
        <p:spPr>
          <a:xfrm>
            <a:off x="1416800" y="2457161"/>
            <a:ext cx="9833263" cy="2945422"/>
          </a:xfrm>
          <a:prstGeom prst="rect">
            <a:avLst/>
          </a:prstGeom>
          <a:noFill/>
        </p:spPr>
        <p:txBody>
          <a:bodyPr wrap="square" rtlCol="0">
            <a:spAutoFit/>
          </a:bodyPr>
          <a:lstStyle/>
          <a:p>
            <a:pPr algn="just">
              <a:lnSpc>
                <a:spcPct val="130000"/>
              </a:lnSpc>
            </a:pPr>
            <a:r>
              <a:rPr lang="zh-CN" altLang="en-US" sz="2400" dirty="0">
                <a:solidFill>
                  <a:schemeClr val="tx1">
                    <a:lumMod val="75000"/>
                    <a:lumOff val="25000"/>
                  </a:schemeClr>
                </a:solidFill>
                <a:cs typeface="+mn-ea"/>
                <a:sym typeface="+mn-lt"/>
              </a:rPr>
              <a:t>要继续聚焦“三区三州”等深度贫困地区，落实脱贫攻坚方案，瞄准突出问题和薄弱环节狠抓政策落实。确保剩余建档立卡贫困人口如期脱贫，对</a:t>
            </a:r>
            <a:r>
              <a:rPr lang="en-US" altLang="zh-CN" sz="2400" dirty="0">
                <a:solidFill>
                  <a:srgbClr val="C00000"/>
                </a:solidFill>
                <a:cs typeface="+mn-ea"/>
                <a:sym typeface="+mn-lt"/>
              </a:rPr>
              <a:t>52</a:t>
            </a:r>
            <a:r>
              <a:rPr lang="zh-CN" altLang="en-US" sz="2400" dirty="0">
                <a:solidFill>
                  <a:srgbClr val="C00000"/>
                </a:solidFill>
                <a:cs typeface="+mn-ea"/>
                <a:sym typeface="+mn-lt"/>
              </a:rPr>
              <a:t>个</a:t>
            </a:r>
            <a:r>
              <a:rPr lang="zh-CN" altLang="en-US" sz="2400" dirty="0">
                <a:solidFill>
                  <a:schemeClr val="tx1">
                    <a:lumMod val="75000"/>
                    <a:lumOff val="25000"/>
                  </a:schemeClr>
                </a:solidFill>
                <a:cs typeface="+mn-ea"/>
                <a:sym typeface="+mn-lt"/>
              </a:rPr>
              <a:t>未摘帽贫困县和</a:t>
            </a:r>
            <a:r>
              <a:rPr lang="en-US" altLang="zh-CN" sz="2400" dirty="0">
                <a:solidFill>
                  <a:srgbClr val="C00000"/>
                </a:solidFill>
                <a:cs typeface="+mn-ea"/>
                <a:sym typeface="+mn-lt"/>
              </a:rPr>
              <a:t>1113</a:t>
            </a:r>
            <a:r>
              <a:rPr lang="zh-CN" altLang="en-US" sz="2400" dirty="0">
                <a:solidFill>
                  <a:srgbClr val="C00000"/>
                </a:solidFill>
                <a:cs typeface="+mn-ea"/>
                <a:sym typeface="+mn-lt"/>
              </a:rPr>
              <a:t>个</a:t>
            </a:r>
            <a:r>
              <a:rPr lang="zh-CN" altLang="en-US" sz="2400" dirty="0">
                <a:solidFill>
                  <a:schemeClr val="tx1">
                    <a:lumMod val="75000"/>
                    <a:lumOff val="25000"/>
                  </a:schemeClr>
                </a:solidFill>
                <a:cs typeface="+mn-ea"/>
                <a:sym typeface="+mn-lt"/>
              </a:rPr>
              <a:t>贫困村实施挂牌督战，国务院扶贫开发领导小组要较真碰硬“督”，各省区市要凝心聚力“战”，啃下最后的硬骨头。要巩固“两不愁三保障”成果，防止反弹。对没有劳动能力的特殊贫困人口要强化社会保障兜底，实现应保尽保。</a:t>
            </a:r>
          </a:p>
        </p:txBody>
      </p:sp>
      <p:grpSp>
        <p:nvGrpSpPr>
          <p:cNvPr id="5" name="PA-102253">
            <a:extLst>
              <a:ext uri="{FF2B5EF4-FFF2-40B4-BE49-F238E27FC236}">
                <a16:creationId xmlns="" xmlns:a16="http://schemas.microsoft.com/office/drawing/2014/main" id="{810A0FD4-8FB0-4DE0-AA59-19243369EAB6}"/>
              </a:ext>
            </a:extLst>
          </p:cNvPr>
          <p:cNvGrpSpPr/>
          <p:nvPr>
            <p:custDataLst>
              <p:tags r:id="rId2"/>
            </p:custDataLst>
          </p:nvPr>
        </p:nvGrpSpPr>
        <p:grpSpPr>
          <a:xfrm>
            <a:off x="1403308" y="2096520"/>
            <a:ext cx="9880007" cy="432000"/>
            <a:chOff x="1413469" y="1934777"/>
            <a:chExt cx="9880007" cy="432000"/>
          </a:xfrm>
        </p:grpSpPr>
        <p:cxnSp>
          <p:nvCxnSpPr>
            <p:cNvPr id="6" name="PA-直接连接符 7">
              <a:extLst>
                <a:ext uri="{FF2B5EF4-FFF2-40B4-BE49-F238E27FC236}">
                  <a16:creationId xmlns="" xmlns:a16="http://schemas.microsoft.com/office/drawing/2014/main" id="{0544CC17-2B02-402D-B745-5D6D972AD388}"/>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F5C58225-6AB7-45FE-9BFE-53F088CF9582}"/>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FD0DC63C-AD34-4681-A729-013FCF294B9E}"/>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418A2CA5-EABB-4EA1-BCD6-8E5879CBF9ED}"/>
              </a:ext>
            </a:extLst>
          </p:cNvPr>
          <p:cNvSpPr/>
          <p:nvPr>
            <p:custDataLst>
              <p:tags r:id="rId3"/>
            </p:custDataLst>
          </p:nvPr>
        </p:nvSpPr>
        <p:spPr>
          <a:xfrm>
            <a:off x="1962059" y="1470002"/>
            <a:ext cx="8267882" cy="460375"/>
          </a:xfrm>
          <a:prstGeom prst="rect">
            <a:avLst/>
          </a:prstGeom>
        </p:spPr>
        <p:txBody>
          <a:bodyPr wrap="square">
            <a:spAutoFit/>
          </a:bodyPr>
          <a:lstStyle/>
          <a:p>
            <a:pPr algn="ctr"/>
            <a:r>
              <a:rPr lang="zh-CN" altLang="en-US" sz="2400" b="1" dirty="0">
                <a:solidFill>
                  <a:srgbClr val="C00000"/>
                </a:solidFill>
                <a:cs typeface="+mn-ea"/>
                <a:sym typeface="+mn-lt"/>
              </a:rPr>
              <a:t>攻坚克难完成任务 </a:t>
            </a:r>
          </a:p>
        </p:txBody>
      </p:sp>
      <p:grpSp>
        <p:nvGrpSpPr>
          <p:cNvPr id="10" name="PA_组合 4">
            <a:extLst>
              <a:ext uri="{FF2B5EF4-FFF2-40B4-BE49-F238E27FC236}">
                <a16:creationId xmlns="" xmlns:a16="http://schemas.microsoft.com/office/drawing/2014/main" id="{E2BC2351-B72A-4734-8005-50E179D27C89}"/>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93AAF27B-BCD1-4DA8-8B8D-9CB884AF1B30}"/>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8A4BDCD7-CFD0-44FD-A4DF-8D77A6C7FF9C}"/>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42900676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9087AB24-ED3F-4C5B-B6D9-48A9D31FBF5E}"/>
              </a:ext>
            </a:extLst>
          </p:cNvPr>
          <p:cNvSpPr txBox="1"/>
          <p:nvPr>
            <p:custDataLst>
              <p:tags r:id="rId1"/>
            </p:custDataLst>
          </p:nvPr>
        </p:nvSpPr>
        <p:spPr>
          <a:xfrm>
            <a:off x="1112289" y="2411499"/>
            <a:ext cx="10220960" cy="297116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cs typeface="+mn-ea"/>
                <a:sym typeface="+mn-lt"/>
              </a:rPr>
              <a:t>要落实分区分级精准防控策略。疫情严重的地区，在重点搞好疫情防控的同时，可以创新工作方式，统筹推进疫情防控和脱贫攻坚。没有疫情或疫情较轻的地区，要集中精力加快推进脱贫攻坚。要优先支持贫困劳动力务工就业，在企业复工复产、重大项目开工、物流体系建设等方面优先组织和使用贫困劳动力，鼓励企业更多招用贫困地区特别是建档立卡贫困家庭人员，通过东西部扶贫协作“点对点”帮助贫困劳动力尽快有序返岗。要分类施策，对没有疫情的地区要加大务工人员送接工作力度。要切实解决扶贫农畜牧产品滞销问题，组织好产销对接，开展消费扶贫行动，利用互联网拓宽销售渠道，多渠道解决农产品卖难问题。要支持扶贫产业恢复生产，做好农资供应等春耕备耕工作，用好产业帮扶资金和扶贫小额信贷政策，促进扶贫产业持续发展。要加快扶贫项目开工复工，易地搬迁配套设施建设、住房和饮水安全扫尾工程任务上半年都要完成。要做好对因疫致贫返贫人口的帮扶，密切跟踪受疫情影响的贫困人口情况，及时落实好兜底保障等帮扶措施，确保他们基本生活不受影响。</a:t>
            </a:r>
          </a:p>
        </p:txBody>
      </p:sp>
      <p:grpSp>
        <p:nvGrpSpPr>
          <p:cNvPr id="5" name="PA-102253">
            <a:extLst>
              <a:ext uri="{FF2B5EF4-FFF2-40B4-BE49-F238E27FC236}">
                <a16:creationId xmlns="" xmlns:a16="http://schemas.microsoft.com/office/drawing/2014/main" id="{4740168E-6399-46B1-BF69-611D4924B571}"/>
              </a:ext>
            </a:extLst>
          </p:cNvPr>
          <p:cNvGrpSpPr/>
          <p:nvPr>
            <p:custDataLst>
              <p:tags r:id="rId2"/>
            </p:custDataLst>
          </p:nvPr>
        </p:nvGrpSpPr>
        <p:grpSpPr>
          <a:xfrm>
            <a:off x="1370057" y="1880389"/>
            <a:ext cx="9880007" cy="432000"/>
            <a:chOff x="1413469" y="1934777"/>
            <a:chExt cx="9880007" cy="432000"/>
          </a:xfrm>
        </p:grpSpPr>
        <p:cxnSp>
          <p:nvCxnSpPr>
            <p:cNvPr id="6" name="PA-直接连接符 7">
              <a:extLst>
                <a:ext uri="{FF2B5EF4-FFF2-40B4-BE49-F238E27FC236}">
                  <a16:creationId xmlns="" xmlns:a16="http://schemas.microsoft.com/office/drawing/2014/main" id="{A59E0AD2-0F77-46E0-B7B5-866750508925}"/>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85BEB55D-EC0C-49CD-9276-662302550972}"/>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E55C4971-5E87-4EDE-B2CE-AA03DF5BA9D8}"/>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083D56AE-1801-42F7-B466-8BAC8E540D96}"/>
              </a:ext>
            </a:extLst>
          </p:cNvPr>
          <p:cNvSpPr/>
          <p:nvPr>
            <p:custDataLst>
              <p:tags r:id="rId3"/>
            </p:custDataLst>
          </p:nvPr>
        </p:nvSpPr>
        <p:spPr>
          <a:xfrm>
            <a:off x="1928808" y="1287121"/>
            <a:ext cx="8267882" cy="460375"/>
          </a:xfrm>
          <a:prstGeom prst="rect">
            <a:avLst/>
          </a:prstGeom>
        </p:spPr>
        <p:txBody>
          <a:bodyPr wrap="square">
            <a:spAutoFit/>
          </a:bodyPr>
          <a:lstStyle/>
          <a:p>
            <a:pPr algn="ctr"/>
            <a:r>
              <a:rPr lang="zh-CN" altLang="en-US" sz="2400" b="1" dirty="0">
                <a:solidFill>
                  <a:srgbClr val="C00000"/>
                </a:solidFill>
                <a:cs typeface="+mn-ea"/>
                <a:sym typeface="+mn-lt"/>
              </a:rPr>
              <a:t>努力克服疫情影响</a:t>
            </a:r>
          </a:p>
        </p:txBody>
      </p:sp>
      <p:grpSp>
        <p:nvGrpSpPr>
          <p:cNvPr id="10" name="PA_组合 4">
            <a:extLst>
              <a:ext uri="{FF2B5EF4-FFF2-40B4-BE49-F238E27FC236}">
                <a16:creationId xmlns="" xmlns:a16="http://schemas.microsoft.com/office/drawing/2014/main" id="{B317B596-2BAA-47B7-94E4-9D39F4F59E70}"/>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16B24FB4-5943-434D-AE63-A92E70C06E53}"/>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10FB3AC8-9E9B-4FC4-A6B0-F6346D89C5DF}"/>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35067041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7199AA70-DD4A-4D2E-9972-BB66091E1450}"/>
              </a:ext>
            </a:extLst>
          </p:cNvPr>
          <p:cNvSpPr txBox="1"/>
          <p:nvPr>
            <p:custDataLst>
              <p:tags r:id="rId1"/>
            </p:custDataLst>
          </p:nvPr>
        </p:nvSpPr>
        <p:spPr>
          <a:xfrm>
            <a:off x="1546225" y="2644314"/>
            <a:ext cx="9737090" cy="265112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cs typeface="+mn-ea"/>
                <a:sym typeface="+mn-lt"/>
              </a:rPr>
              <a:t>国务院扶贫开发领导小组去年年底组织各地对已脱贫的</a:t>
            </a:r>
            <a:r>
              <a:rPr lang="en-US" altLang="zh-CN" sz="1600" dirty="0">
                <a:solidFill>
                  <a:srgbClr val="D41519"/>
                </a:solidFill>
                <a:cs typeface="+mn-ea"/>
                <a:sym typeface="+mn-lt"/>
              </a:rPr>
              <a:t>9300</a:t>
            </a:r>
            <a:r>
              <a:rPr lang="zh-CN" altLang="en-US" sz="1600" dirty="0">
                <a:solidFill>
                  <a:srgbClr val="D41519"/>
                </a:solidFill>
                <a:cs typeface="+mn-ea"/>
                <a:sym typeface="+mn-lt"/>
              </a:rPr>
              <a:t>多</a:t>
            </a:r>
            <a:r>
              <a:rPr lang="zh-CN" altLang="en-US" sz="1600" dirty="0">
                <a:solidFill>
                  <a:schemeClr val="tx1">
                    <a:lumMod val="75000"/>
                    <a:lumOff val="25000"/>
                  </a:schemeClr>
                </a:solidFill>
                <a:cs typeface="+mn-ea"/>
                <a:sym typeface="+mn-lt"/>
              </a:rPr>
              <a:t>万人口开展了全面排查，查找了漏洞缺项，要一项一项整改到位。对存在返贫风险的近</a:t>
            </a:r>
            <a:r>
              <a:rPr lang="en-US" altLang="zh-CN" sz="1600" dirty="0">
                <a:solidFill>
                  <a:srgbClr val="D41519"/>
                </a:solidFill>
                <a:cs typeface="+mn-ea"/>
                <a:sym typeface="+mn-lt"/>
              </a:rPr>
              <a:t>200</a:t>
            </a:r>
            <a:r>
              <a:rPr lang="zh-CN" altLang="en-US" sz="1600" dirty="0">
                <a:solidFill>
                  <a:srgbClr val="D41519"/>
                </a:solidFill>
                <a:cs typeface="+mn-ea"/>
                <a:sym typeface="+mn-lt"/>
              </a:rPr>
              <a:t>万</a:t>
            </a:r>
            <a:r>
              <a:rPr lang="zh-CN" altLang="en-US" sz="1600" dirty="0">
                <a:solidFill>
                  <a:schemeClr val="tx1">
                    <a:lumMod val="75000"/>
                    <a:lumOff val="25000"/>
                  </a:schemeClr>
                </a:solidFill>
                <a:cs typeface="+mn-ea"/>
                <a:sym typeface="+mn-lt"/>
              </a:rPr>
              <a:t>和存在致贫风险的近</a:t>
            </a:r>
            <a:r>
              <a:rPr lang="en-US" altLang="zh-CN" sz="1600" dirty="0">
                <a:solidFill>
                  <a:srgbClr val="D41519"/>
                </a:solidFill>
                <a:cs typeface="+mn-ea"/>
                <a:sym typeface="+mn-lt"/>
              </a:rPr>
              <a:t>300</a:t>
            </a:r>
            <a:r>
              <a:rPr lang="zh-CN" altLang="en-US" sz="1600" dirty="0">
                <a:solidFill>
                  <a:srgbClr val="D41519"/>
                </a:solidFill>
                <a:cs typeface="+mn-ea"/>
                <a:sym typeface="+mn-lt"/>
              </a:rPr>
              <a:t>万</a:t>
            </a:r>
            <a:r>
              <a:rPr lang="zh-CN" altLang="en-US" sz="1600" dirty="0">
                <a:solidFill>
                  <a:schemeClr val="tx1">
                    <a:lumMod val="75000"/>
                    <a:lumOff val="25000"/>
                  </a:schemeClr>
                </a:solidFill>
                <a:cs typeface="+mn-ea"/>
                <a:sym typeface="+mn-lt"/>
              </a:rPr>
              <a:t>人群实施针对性预防措施，及时将返贫和致贫人口纳入帮扶。要加大就业扶贫力度，加强劳务输出地和输入地精准对接，稳岗拓岗，支持扶贫龙头企业、扶贫车间尽快复工，提升带贫能力，利用公益岗位提供更多就近就地就业机会。要加大产业扶贫力度，种养业发展有自己的规律，周期较长，要注重长期培育和支持。这几年，扶贫小额信贷对支持贫困群众发展生产发挥了重要作用，要继续坚持。要加大易地扶贫搬迁后续扶持力度。全国易地扶贫搬迁</a:t>
            </a:r>
            <a:r>
              <a:rPr lang="en-US" altLang="zh-CN" sz="1600" dirty="0">
                <a:solidFill>
                  <a:srgbClr val="D41519"/>
                </a:solidFill>
                <a:cs typeface="+mn-ea"/>
                <a:sym typeface="+mn-lt"/>
              </a:rPr>
              <a:t>960</a:t>
            </a:r>
            <a:r>
              <a:rPr lang="zh-CN" altLang="en-US" sz="1600" dirty="0">
                <a:solidFill>
                  <a:schemeClr val="tx1">
                    <a:lumMod val="75000"/>
                    <a:lumOff val="25000"/>
                  </a:schemeClr>
                </a:solidFill>
                <a:cs typeface="+mn-ea"/>
                <a:sym typeface="+mn-lt"/>
              </a:rPr>
              <a:t>多万贫困人口，中西部地区还同步搬迁</a:t>
            </a:r>
            <a:r>
              <a:rPr lang="en-US" altLang="zh-CN" sz="1600" dirty="0">
                <a:solidFill>
                  <a:srgbClr val="D41519"/>
                </a:solidFill>
                <a:cs typeface="+mn-ea"/>
                <a:sym typeface="+mn-lt"/>
              </a:rPr>
              <a:t>500</a:t>
            </a:r>
            <a:r>
              <a:rPr lang="zh-CN" altLang="en-US" sz="1600" dirty="0">
                <a:solidFill>
                  <a:srgbClr val="D41519"/>
                </a:solidFill>
                <a:cs typeface="+mn-ea"/>
                <a:sym typeface="+mn-lt"/>
              </a:rPr>
              <a:t>万</a:t>
            </a:r>
            <a:r>
              <a:rPr lang="zh-CN" altLang="en-US" sz="1600" dirty="0">
                <a:solidFill>
                  <a:schemeClr val="tx1">
                    <a:lumMod val="75000"/>
                    <a:lumOff val="25000"/>
                  </a:schemeClr>
                </a:solidFill>
                <a:cs typeface="+mn-ea"/>
                <a:sym typeface="+mn-lt"/>
              </a:rPr>
              <a:t>非贫困人口，相当于一个中等国家的人口规模。现在搬得出的问题基本解决了，下一步的重点是稳得住、有就业、逐步能致富。</a:t>
            </a:r>
          </a:p>
        </p:txBody>
      </p:sp>
      <p:grpSp>
        <p:nvGrpSpPr>
          <p:cNvPr id="5" name="PA-102253">
            <a:extLst>
              <a:ext uri="{FF2B5EF4-FFF2-40B4-BE49-F238E27FC236}">
                <a16:creationId xmlns="" xmlns:a16="http://schemas.microsoft.com/office/drawing/2014/main" id="{D989FD0A-323F-4121-B5E5-BD4444D3EB9C}"/>
              </a:ext>
            </a:extLst>
          </p:cNvPr>
          <p:cNvGrpSpPr/>
          <p:nvPr>
            <p:custDataLst>
              <p:tags r:id="rId2"/>
            </p:custDataLst>
          </p:nvPr>
        </p:nvGrpSpPr>
        <p:grpSpPr>
          <a:xfrm>
            <a:off x="1403308" y="1847139"/>
            <a:ext cx="9880007" cy="432000"/>
            <a:chOff x="1413469" y="1934777"/>
            <a:chExt cx="9880007" cy="432000"/>
          </a:xfrm>
        </p:grpSpPr>
        <p:cxnSp>
          <p:nvCxnSpPr>
            <p:cNvPr id="6" name="PA-直接连接符 7">
              <a:extLst>
                <a:ext uri="{FF2B5EF4-FFF2-40B4-BE49-F238E27FC236}">
                  <a16:creationId xmlns="" xmlns:a16="http://schemas.microsoft.com/office/drawing/2014/main" id="{8F0F2A64-DC38-40D8-A7D5-745CDE02ADDE}"/>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BDA7C9A5-7530-4515-8B88-7910763C6C4D}"/>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1874FE84-1E32-486B-993E-1F308FCCC3F5}"/>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8002C7B1-BAE8-4417-8E52-17C24B95CCED}"/>
              </a:ext>
            </a:extLst>
          </p:cNvPr>
          <p:cNvSpPr/>
          <p:nvPr>
            <p:custDataLst>
              <p:tags r:id="rId3"/>
            </p:custDataLst>
          </p:nvPr>
        </p:nvSpPr>
        <p:spPr>
          <a:xfrm>
            <a:off x="1962059" y="1253871"/>
            <a:ext cx="8267882" cy="460375"/>
          </a:xfrm>
          <a:prstGeom prst="rect">
            <a:avLst/>
          </a:prstGeom>
        </p:spPr>
        <p:txBody>
          <a:bodyPr wrap="square">
            <a:spAutoFit/>
          </a:bodyPr>
          <a:lstStyle/>
          <a:p>
            <a:pPr algn="ctr"/>
            <a:r>
              <a:rPr lang="zh-CN" altLang="en-US" sz="2400" b="1" dirty="0">
                <a:solidFill>
                  <a:srgbClr val="C00000"/>
                </a:solidFill>
                <a:cs typeface="+mn-ea"/>
                <a:sym typeface="+mn-lt"/>
              </a:rPr>
              <a:t>多措并举巩固成果</a:t>
            </a:r>
          </a:p>
        </p:txBody>
      </p:sp>
      <p:grpSp>
        <p:nvGrpSpPr>
          <p:cNvPr id="10" name="PA_组合 4">
            <a:extLst>
              <a:ext uri="{FF2B5EF4-FFF2-40B4-BE49-F238E27FC236}">
                <a16:creationId xmlns="" xmlns:a16="http://schemas.microsoft.com/office/drawing/2014/main" id="{5BD2BCF9-6514-41C1-90ED-DA7B44666345}"/>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8FBCD435-8714-469E-91EF-D5E210BAE08A}"/>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CD4DCC7A-61B9-4E60-91C4-E1140D0F819B}"/>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3802634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604C899F-42CF-4B7A-BD82-0F1506058FC9}"/>
              </a:ext>
            </a:extLst>
          </p:cNvPr>
          <p:cNvSpPr txBox="1"/>
          <p:nvPr>
            <p:custDataLst>
              <p:tags r:id="rId1"/>
            </p:custDataLst>
          </p:nvPr>
        </p:nvSpPr>
        <p:spPr>
          <a:xfrm>
            <a:off x="1379970" y="2212050"/>
            <a:ext cx="10022383" cy="3312445"/>
          </a:xfrm>
          <a:prstGeom prst="rect">
            <a:avLst/>
          </a:prstGeom>
          <a:noFill/>
        </p:spPr>
        <p:txBody>
          <a:bodyPr wrap="square" rtlCol="0">
            <a:spAutoFit/>
          </a:bodyPr>
          <a:lstStyle/>
          <a:p>
            <a:pPr algn="just">
              <a:lnSpc>
                <a:spcPct val="130000"/>
              </a:lnSpc>
            </a:pPr>
            <a:r>
              <a:rPr lang="zh-CN" altLang="en-US" dirty="0">
                <a:solidFill>
                  <a:schemeClr val="tx1">
                    <a:lumMod val="75000"/>
                    <a:lumOff val="25000"/>
                  </a:schemeClr>
                </a:solidFill>
                <a:cs typeface="+mn-ea"/>
                <a:sym typeface="+mn-lt"/>
              </a:rPr>
              <a:t>国务院扶贫开发领导小组去年年底组织各地对已脱贫的</a:t>
            </a:r>
            <a:r>
              <a:rPr lang="en-US" altLang="zh-CN" dirty="0">
                <a:solidFill>
                  <a:srgbClr val="D41519"/>
                </a:solidFill>
                <a:cs typeface="+mn-ea"/>
                <a:sym typeface="+mn-lt"/>
              </a:rPr>
              <a:t>9300</a:t>
            </a:r>
            <a:r>
              <a:rPr lang="zh-CN" altLang="en-US" dirty="0">
                <a:solidFill>
                  <a:srgbClr val="D41519"/>
                </a:solidFill>
                <a:cs typeface="+mn-ea"/>
                <a:sym typeface="+mn-lt"/>
              </a:rPr>
              <a:t>多</a:t>
            </a:r>
            <a:r>
              <a:rPr lang="zh-CN" altLang="en-US" dirty="0">
                <a:solidFill>
                  <a:schemeClr val="tx1">
                    <a:lumMod val="75000"/>
                    <a:lumOff val="25000"/>
                  </a:schemeClr>
                </a:solidFill>
                <a:cs typeface="+mn-ea"/>
                <a:sym typeface="+mn-lt"/>
              </a:rPr>
              <a:t>万人口开展了全面排查，查找了漏洞缺项，要一项一项整改到位。对存在返贫风险的近</a:t>
            </a:r>
            <a:r>
              <a:rPr lang="en-US" altLang="zh-CN" dirty="0">
                <a:solidFill>
                  <a:srgbClr val="D41519"/>
                </a:solidFill>
                <a:cs typeface="+mn-ea"/>
                <a:sym typeface="+mn-lt"/>
              </a:rPr>
              <a:t>200</a:t>
            </a:r>
            <a:r>
              <a:rPr lang="zh-CN" altLang="en-US" dirty="0">
                <a:solidFill>
                  <a:srgbClr val="D41519"/>
                </a:solidFill>
                <a:cs typeface="+mn-ea"/>
                <a:sym typeface="+mn-lt"/>
              </a:rPr>
              <a:t>万</a:t>
            </a:r>
            <a:r>
              <a:rPr lang="zh-CN" altLang="en-US" dirty="0">
                <a:solidFill>
                  <a:schemeClr val="tx1">
                    <a:lumMod val="75000"/>
                    <a:lumOff val="25000"/>
                  </a:schemeClr>
                </a:solidFill>
                <a:cs typeface="+mn-ea"/>
                <a:sym typeface="+mn-lt"/>
              </a:rPr>
              <a:t>和存在致贫风险的近</a:t>
            </a:r>
            <a:r>
              <a:rPr lang="en-US" altLang="zh-CN" dirty="0">
                <a:solidFill>
                  <a:srgbClr val="D41519"/>
                </a:solidFill>
                <a:cs typeface="+mn-ea"/>
                <a:sym typeface="+mn-lt"/>
              </a:rPr>
              <a:t>300</a:t>
            </a:r>
            <a:r>
              <a:rPr lang="zh-CN" altLang="en-US" dirty="0">
                <a:solidFill>
                  <a:srgbClr val="D41519"/>
                </a:solidFill>
                <a:cs typeface="+mn-ea"/>
                <a:sym typeface="+mn-lt"/>
              </a:rPr>
              <a:t>万</a:t>
            </a:r>
            <a:r>
              <a:rPr lang="zh-CN" altLang="en-US" dirty="0">
                <a:solidFill>
                  <a:schemeClr val="tx1">
                    <a:lumMod val="75000"/>
                    <a:lumOff val="25000"/>
                  </a:schemeClr>
                </a:solidFill>
                <a:cs typeface="+mn-ea"/>
                <a:sym typeface="+mn-lt"/>
              </a:rPr>
              <a:t>人群实施针对性预防措施，及时将返贫和致贫人口纳入帮扶。要加大就业扶贫力度，加强劳务输出地和输入地精准对接，稳岗拓岗，支持扶贫龙头企业、扶贫车间尽快复工，提升带贫能力，利用公益岗位提供更多就近就地就业机会。要加大产业扶贫力度，种养业发展有自己的规律，周期较长，要注重长期培育和支持。这几年，扶贫小额信贷对支持贫困群众发展生产发挥了重要作用，要继续坚持。要加大易地扶贫搬迁后续扶持力度。全国易地扶贫搬迁</a:t>
            </a:r>
            <a:r>
              <a:rPr lang="en-US" altLang="zh-CN" dirty="0">
                <a:solidFill>
                  <a:srgbClr val="D41519"/>
                </a:solidFill>
                <a:cs typeface="+mn-ea"/>
                <a:sym typeface="+mn-lt"/>
              </a:rPr>
              <a:t>960</a:t>
            </a:r>
            <a:r>
              <a:rPr lang="zh-CN" altLang="en-US" dirty="0">
                <a:solidFill>
                  <a:schemeClr val="tx1">
                    <a:lumMod val="75000"/>
                    <a:lumOff val="25000"/>
                  </a:schemeClr>
                </a:solidFill>
                <a:cs typeface="+mn-ea"/>
                <a:sym typeface="+mn-lt"/>
              </a:rPr>
              <a:t>多万贫困人口，中西部地区还同步搬迁</a:t>
            </a:r>
            <a:r>
              <a:rPr lang="en-US" altLang="zh-CN" dirty="0">
                <a:solidFill>
                  <a:srgbClr val="D41519"/>
                </a:solidFill>
                <a:cs typeface="+mn-ea"/>
                <a:sym typeface="+mn-lt"/>
              </a:rPr>
              <a:t>500</a:t>
            </a:r>
            <a:r>
              <a:rPr lang="zh-CN" altLang="en-US" dirty="0">
                <a:solidFill>
                  <a:srgbClr val="D41519"/>
                </a:solidFill>
                <a:cs typeface="+mn-ea"/>
                <a:sym typeface="+mn-lt"/>
              </a:rPr>
              <a:t>万</a:t>
            </a:r>
            <a:r>
              <a:rPr lang="zh-CN" altLang="en-US" dirty="0">
                <a:solidFill>
                  <a:schemeClr val="tx1">
                    <a:lumMod val="75000"/>
                    <a:lumOff val="25000"/>
                  </a:schemeClr>
                </a:solidFill>
                <a:cs typeface="+mn-ea"/>
                <a:sym typeface="+mn-lt"/>
              </a:rPr>
              <a:t>非贫困人口，相当于一个中等国家的人口规模。现在搬得出的问题基本解决了，下一步的重点是稳得住、有就业、逐步能致富。</a:t>
            </a:r>
          </a:p>
        </p:txBody>
      </p:sp>
      <p:grpSp>
        <p:nvGrpSpPr>
          <p:cNvPr id="5" name="PA-102253">
            <a:extLst>
              <a:ext uri="{FF2B5EF4-FFF2-40B4-BE49-F238E27FC236}">
                <a16:creationId xmlns="" xmlns:a16="http://schemas.microsoft.com/office/drawing/2014/main" id="{BED448B9-42F9-4E77-9E80-E136FE9BC8CF}"/>
              </a:ext>
            </a:extLst>
          </p:cNvPr>
          <p:cNvGrpSpPr/>
          <p:nvPr>
            <p:custDataLst>
              <p:tags r:id="rId2"/>
            </p:custDataLst>
          </p:nvPr>
        </p:nvGrpSpPr>
        <p:grpSpPr>
          <a:xfrm>
            <a:off x="1370057" y="1863763"/>
            <a:ext cx="9880007" cy="432000"/>
            <a:chOff x="1413469" y="1934777"/>
            <a:chExt cx="9880007" cy="432000"/>
          </a:xfrm>
        </p:grpSpPr>
        <p:cxnSp>
          <p:nvCxnSpPr>
            <p:cNvPr id="6" name="PA-直接连接符 7">
              <a:extLst>
                <a:ext uri="{FF2B5EF4-FFF2-40B4-BE49-F238E27FC236}">
                  <a16:creationId xmlns="" xmlns:a16="http://schemas.microsoft.com/office/drawing/2014/main" id="{21283831-875C-486F-9544-A60E535BBD58}"/>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2F1F8A95-473B-4318-89D7-B698D01C5211}"/>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B081D228-6FCA-4C36-9286-1DB365BC598B}"/>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A94F2B68-162D-4EDD-9D94-1C6D664EE9BC}"/>
              </a:ext>
            </a:extLst>
          </p:cNvPr>
          <p:cNvSpPr/>
          <p:nvPr>
            <p:custDataLst>
              <p:tags r:id="rId3"/>
            </p:custDataLst>
          </p:nvPr>
        </p:nvSpPr>
        <p:spPr>
          <a:xfrm>
            <a:off x="1928808" y="1270495"/>
            <a:ext cx="8267882" cy="460375"/>
          </a:xfrm>
          <a:prstGeom prst="rect">
            <a:avLst/>
          </a:prstGeom>
        </p:spPr>
        <p:txBody>
          <a:bodyPr wrap="square">
            <a:spAutoFit/>
          </a:bodyPr>
          <a:lstStyle/>
          <a:p>
            <a:pPr algn="ctr"/>
            <a:r>
              <a:rPr lang="zh-CN" altLang="en-US" sz="2400" b="1" dirty="0">
                <a:solidFill>
                  <a:srgbClr val="C00000"/>
                </a:solidFill>
                <a:cs typeface="+mn-ea"/>
                <a:sym typeface="+mn-lt"/>
              </a:rPr>
              <a:t>多措并举巩固成果</a:t>
            </a:r>
          </a:p>
        </p:txBody>
      </p:sp>
      <p:grpSp>
        <p:nvGrpSpPr>
          <p:cNvPr id="10" name="PA_组合 4">
            <a:extLst>
              <a:ext uri="{FF2B5EF4-FFF2-40B4-BE49-F238E27FC236}">
                <a16:creationId xmlns="" xmlns:a16="http://schemas.microsoft.com/office/drawing/2014/main" id="{B1A7D730-7881-4023-9CC9-0C7D2F76A811}"/>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FC4793F6-53C0-48A8-88EA-5CB00F7A0BF6}"/>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FB9C68E5-3C6A-4FC8-A45D-1A2294663F2D}"/>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36982008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A7AC7218-90DB-4226-B9F6-D78E8074B537}"/>
              </a:ext>
            </a:extLst>
          </p:cNvPr>
          <p:cNvSpPr txBox="1"/>
          <p:nvPr>
            <p:custDataLst>
              <p:tags r:id="rId1"/>
            </p:custDataLst>
          </p:nvPr>
        </p:nvSpPr>
        <p:spPr>
          <a:xfrm>
            <a:off x="1313467" y="2237393"/>
            <a:ext cx="10083379" cy="2945422"/>
          </a:xfrm>
          <a:prstGeom prst="rect">
            <a:avLst/>
          </a:prstGeom>
          <a:noFill/>
        </p:spPr>
        <p:txBody>
          <a:bodyPr wrap="square" rtlCol="0">
            <a:spAutoFit/>
          </a:bodyPr>
          <a:lstStyle/>
          <a:p>
            <a:pPr algn="just">
              <a:lnSpc>
                <a:spcPct val="130000"/>
              </a:lnSpc>
            </a:pPr>
            <a:r>
              <a:rPr lang="zh-CN" altLang="en-US" sz="2400" dirty="0">
                <a:solidFill>
                  <a:schemeClr val="tx1">
                    <a:lumMod val="75000"/>
                    <a:lumOff val="25000"/>
                  </a:schemeClr>
                </a:solidFill>
                <a:cs typeface="+mn-ea"/>
                <a:sym typeface="+mn-lt"/>
              </a:rPr>
              <a:t>对退出的贫困县、贫困村、贫困人口，要保持现有帮扶政策总体稳定，扶上马送一程。可以考虑设个过渡期，过渡期内，要严格落实摘帽不摘责任、摘帽不摘政策、摘帽不摘帮扶、摘帽不摘监管的要求，主要政策措施不能急刹车，驻村工作队不能撤。要加快建立防止返贫监测和帮扶机制，对脱贫不稳定户、边缘易致贫户以及因疫情或其他原因收入骤减或支出骤增户加强监测，提前采取针对性的帮扶措施，不能等他们返贫了再补救。</a:t>
            </a:r>
          </a:p>
        </p:txBody>
      </p:sp>
      <p:grpSp>
        <p:nvGrpSpPr>
          <p:cNvPr id="5" name="PA-102253">
            <a:extLst>
              <a:ext uri="{FF2B5EF4-FFF2-40B4-BE49-F238E27FC236}">
                <a16:creationId xmlns="" xmlns:a16="http://schemas.microsoft.com/office/drawing/2014/main" id="{28B0FAD4-62C4-4310-A9CE-780A9B8FFA32}"/>
              </a:ext>
            </a:extLst>
          </p:cNvPr>
          <p:cNvGrpSpPr/>
          <p:nvPr>
            <p:custDataLst>
              <p:tags r:id="rId2"/>
            </p:custDataLst>
          </p:nvPr>
        </p:nvGrpSpPr>
        <p:grpSpPr>
          <a:xfrm>
            <a:off x="1419934" y="1913640"/>
            <a:ext cx="9880007" cy="432000"/>
            <a:chOff x="1413469" y="1934777"/>
            <a:chExt cx="9880007" cy="432000"/>
          </a:xfrm>
        </p:grpSpPr>
        <p:cxnSp>
          <p:nvCxnSpPr>
            <p:cNvPr id="6" name="PA-直接连接符 7">
              <a:extLst>
                <a:ext uri="{FF2B5EF4-FFF2-40B4-BE49-F238E27FC236}">
                  <a16:creationId xmlns="" xmlns:a16="http://schemas.microsoft.com/office/drawing/2014/main" id="{9AE50167-2212-4F56-8177-C28C1D1FBE6F}"/>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C56FD06E-A6E2-41C0-A5ED-2CE094F1A226}"/>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D292E7AE-8512-4FE1-ADCE-207A326DE9C2}"/>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23FEF004-34D0-46EE-BC55-8D14BB383EE4}"/>
              </a:ext>
            </a:extLst>
          </p:cNvPr>
          <p:cNvSpPr/>
          <p:nvPr>
            <p:custDataLst>
              <p:tags r:id="rId3"/>
            </p:custDataLst>
          </p:nvPr>
        </p:nvSpPr>
        <p:spPr>
          <a:xfrm>
            <a:off x="1978685" y="1320372"/>
            <a:ext cx="8267882" cy="460375"/>
          </a:xfrm>
          <a:prstGeom prst="rect">
            <a:avLst/>
          </a:prstGeom>
        </p:spPr>
        <p:txBody>
          <a:bodyPr wrap="square">
            <a:spAutoFit/>
          </a:bodyPr>
          <a:lstStyle/>
          <a:p>
            <a:pPr algn="ctr"/>
            <a:r>
              <a:rPr lang="zh-CN" altLang="en-US" sz="2400" b="1" dirty="0">
                <a:solidFill>
                  <a:srgbClr val="C00000"/>
                </a:solidFill>
                <a:cs typeface="+mn-ea"/>
                <a:sym typeface="+mn-lt"/>
              </a:rPr>
              <a:t>保持脱贫攻坚政策稳定</a:t>
            </a:r>
          </a:p>
        </p:txBody>
      </p:sp>
      <p:grpSp>
        <p:nvGrpSpPr>
          <p:cNvPr id="10" name="PA_组合 4">
            <a:extLst>
              <a:ext uri="{FF2B5EF4-FFF2-40B4-BE49-F238E27FC236}">
                <a16:creationId xmlns="" xmlns:a16="http://schemas.microsoft.com/office/drawing/2014/main" id="{42A1EC94-67E6-4F21-87F4-8C91247EF66A}"/>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D01967F6-1D55-4A76-BAFF-4973A590C0E6}"/>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D08B9C05-FC7F-40C8-B44D-A48159AD002E}"/>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9729978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7931BFD5-A647-4DE1-BC45-CCBB8D671FD2}"/>
              </a:ext>
            </a:extLst>
          </p:cNvPr>
          <p:cNvSpPr txBox="1"/>
          <p:nvPr>
            <p:custDataLst>
              <p:tags r:id="rId1"/>
            </p:custDataLst>
          </p:nvPr>
        </p:nvSpPr>
        <p:spPr>
          <a:xfrm>
            <a:off x="1313468" y="2403649"/>
            <a:ext cx="9950376" cy="2862322"/>
          </a:xfrm>
          <a:prstGeom prst="rect">
            <a:avLst/>
          </a:prstGeom>
          <a:noFill/>
        </p:spPr>
        <p:txBody>
          <a:bodyPr wrap="square" rtlCol="0">
            <a:spAutoFit/>
          </a:bodyPr>
          <a:lstStyle/>
          <a:p>
            <a:pPr algn="just">
              <a:lnSpc>
                <a:spcPct val="150000"/>
              </a:lnSpc>
            </a:pPr>
            <a:r>
              <a:rPr lang="zh-CN" altLang="en-US" sz="2400" dirty="0">
                <a:solidFill>
                  <a:schemeClr val="tx1">
                    <a:lumMod val="75000"/>
                    <a:lumOff val="25000"/>
                  </a:schemeClr>
                </a:solidFill>
                <a:cs typeface="+mn-ea"/>
                <a:sym typeface="+mn-lt"/>
              </a:rPr>
              <a:t>要严把退出关，坚决杜绝数字脱贫、虚假脱贫。国务院扶贫开发领导小组要开展督查巡查，加强常态化督促指导，今年中央将继续开展脱贫攻坚成效考核。从下半年开始，国家要组织开展脱贫攻坚普查，对各地脱贫攻坚成效进行全面检验。这是一件大事。要为党中央适时宣布打赢脱贫攻坚战、全面建成小康社会提供数据支撑，确保经得起历史和人民检验。</a:t>
            </a:r>
          </a:p>
        </p:txBody>
      </p:sp>
      <p:grpSp>
        <p:nvGrpSpPr>
          <p:cNvPr id="5" name="PA-102253">
            <a:extLst>
              <a:ext uri="{FF2B5EF4-FFF2-40B4-BE49-F238E27FC236}">
                <a16:creationId xmlns="" xmlns:a16="http://schemas.microsoft.com/office/drawing/2014/main" id="{8CD0A12F-9A28-4EDF-A47D-6F5242BBB0A8}"/>
              </a:ext>
            </a:extLst>
          </p:cNvPr>
          <p:cNvGrpSpPr/>
          <p:nvPr>
            <p:custDataLst>
              <p:tags r:id="rId2"/>
            </p:custDataLst>
          </p:nvPr>
        </p:nvGrpSpPr>
        <p:grpSpPr>
          <a:xfrm>
            <a:off x="1386683" y="1913640"/>
            <a:ext cx="9880007" cy="432000"/>
            <a:chOff x="1413469" y="1934777"/>
            <a:chExt cx="9880007" cy="432000"/>
          </a:xfrm>
        </p:grpSpPr>
        <p:cxnSp>
          <p:nvCxnSpPr>
            <p:cNvPr id="6" name="PA-直接连接符 7">
              <a:extLst>
                <a:ext uri="{FF2B5EF4-FFF2-40B4-BE49-F238E27FC236}">
                  <a16:creationId xmlns="" xmlns:a16="http://schemas.microsoft.com/office/drawing/2014/main" id="{11B10F03-2997-44E9-909A-177F2A28F5BC}"/>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10947EE0-079B-43D7-91A3-4785343EDE96}"/>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1B4FF3CD-1C47-469E-889C-3556BD5EF592}"/>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620A8C30-B9F7-4370-8D8F-6246F0B016B2}"/>
              </a:ext>
            </a:extLst>
          </p:cNvPr>
          <p:cNvSpPr/>
          <p:nvPr>
            <p:custDataLst>
              <p:tags r:id="rId3"/>
            </p:custDataLst>
          </p:nvPr>
        </p:nvSpPr>
        <p:spPr>
          <a:xfrm>
            <a:off x="1945434" y="1320372"/>
            <a:ext cx="8267882" cy="460375"/>
          </a:xfrm>
          <a:prstGeom prst="rect">
            <a:avLst/>
          </a:prstGeom>
        </p:spPr>
        <p:txBody>
          <a:bodyPr wrap="square">
            <a:spAutoFit/>
          </a:bodyPr>
          <a:lstStyle/>
          <a:p>
            <a:pPr algn="ctr"/>
            <a:r>
              <a:rPr lang="zh-CN" altLang="en-US" sz="2400" b="1" dirty="0">
                <a:solidFill>
                  <a:srgbClr val="C00000"/>
                </a:solidFill>
                <a:cs typeface="+mn-ea"/>
                <a:sym typeface="+mn-lt"/>
              </a:rPr>
              <a:t>严格考核开展普查</a:t>
            </a:r>
          </a:p>
        </p:txBody>
      </p:sp>
      <p:grpSp>
        <p:nvGrpSpPr>
          <p:cNvPr id="10" name="PA_组合 4">
            <a:extLst>
              <a:ext uri="{FF2B5EF4-FFF2-40B4-BE49-F238E27FC236}">
                <a16:creationId xmlns="" xmlns:a16="http://schemas.microsoft.com/office/drawing/2014/main" id="{01590B9B-EA07-4210-8DC6-AC3AEE3FF22D}"/>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3FC9D964-8DAC-4A07-9199-38164B6A875F}"/>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3E668B4D-F260-44F6-8CEB-A2858B627396}"/>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40708867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11">
            <a:extLst>
              <a:ext uri="{FF2B5EF4-FFF2-40B4-BE49-F238E27FC236}">
                <a16:creationId xmlns="" xmlns:a16="http://schemas.microsoft.com/office/drawing/2014/main" id="{CF7858E7-331A-4345-B544-EDB205E0898C}"/>
              </a:ext>
            </a:extLst>
          </p:cNvPr>
          <p:cNvSpPr txBox="1"/>
          <p:nvPr>
            <p:custDataLst>
              <p:tags r:id="rId1"/>
            </p:custDataLst>
          </p:nvPr>
        </p:nvSpPr>
        <p:spPr>
          <a:xfrm>
            <a:off x="1512974" y="2403648"/>
            <a:ext cx="9737090" cy="2945422"/>
          </a:xfrm>
          <a:prstGeom prst="rect">
            <a:avLst/>
          </a:prstGeom>
          <a:noFill/>
        </p:spPr>
        <p:txBody>
          <a:bodyPr wrap="square" rtlCol="0">
            <a:spAutoFit/>
          </a:bodyPr>
          <a:lstStyle/>
          <a:p>
            <a:pPr algn="just">
              <a:lnSpc>
                <a:spcPct val="130000"/>
              </a:lnSpc>
            </a:pPr>
            <a:r>
              <a:rPr lang="zh-CN" altLang="en-US" sz="2400" dirty="0">
                <a:solidFill>
                  <a:schemeClr val="tx1">
                    <a:lumMod val="75000"/>
                    <a:lumOff val="25000"/>
                  </a:schemeClr>
                </a:solidFill>
                <a:cs typeface="+mn-ea"/>
                <a:sym typeface="+mn-lt"/>
              </a:rPr>
              <a:t>脱贫摘帽不是终点，而是新生活、新奋斗的起点。要针对主要矛盾的变化，理清工作思路，推动减贫战略和工作体系平稳转型，统筹纳入乡村振兴战略，建立长短结合、标本兼治的体制机制。这项工作，中央有关部门正在研究。总的要有利于激发欠发达地区和农村低收入人口发展的内生动力，有利于实施精准帮扶，促进逐步实现共同富裕。有条件的地方，也可以结合实际先做起来，为面上积累经验。</a:t>
            </a:r>
          </a:p>
        </p:txBody>
      </p:sp>
      <p:grpSp>
        <p:nvGrpSpPr>
          <p:cNvPr id="5" name="PA-102253">
            <a:extLst>
              <a:ext uri="{FF2B5EF4-FFF2-40B4-BE49-F238E27FC236}">
                <a16:creationId xmlns="" xmlns:a16="http://schemas.microsoft.com/office/drawing/2014/main" id="{B7A3EB49-DEB1-4CBB-9814-634F83C9A814}"/>
              </a:ext>
            </a:extLst>
          </p:cNvPr>
          <p:cNvGrpSpPr/>
          <p:nvPr>
            <p:custDataLst>
              <p:tags r:id="rId2"/>
            </p:custDataLst>
          </p:nvPr>
        </p:nvGrpSpPr>
        <p:grpSpPr>
          <a:xfrm>
            <a:off x="1370057" y="1996767"/>
            <a:ext cx="9880007" cy="432000"/>
            <a:chOff x="1413469" y="1934777"/>
            <a:chExt cx="9880007" cy="432000"/>
          </a:xfrm>
        </p:grpSpPr>
        <p:cxnSp>
          <p:nvCxnSpPr>
            <p:cNvPr id="6" name="PA-直接连接符 7">
              <a:extLst>
                <a:ext uri="{FF2B5EF4-FFF2-40B4-BE49-F238E27FC236}">
                  <a16:creationId xmlns="" xmlns:a16="http://schemas.microsoft.com/office/drawing/2014/main" id="{B63A00E5-EFA1-4F1D-BB97-1B1D5E2AA4D3}"/>
                </a:ext>
              </a:extLst>
            </p:cNvPr>
            <p:cNvCxnSpPr/>
            <p:nvPr>
              <p:custDataLst>
                <p:tags r:id="rId7"/>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A795AB11-581E-42D9-9C0A-E98361189654}"/>
                </a:ext>
              </a:extLst>
            </p:cNvPr>
            <p:cNvSpPr/>
            <p:nvPr>
              <p:custDataLst>
                <p:tags r:id="rId8"/>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F538A648-198F-4BBD-B54C-29D082B0A83B}"/>
                </a:ext>
              </a:extLst>
            </p:cNvPr>
            <p:cNvCxnSpPr/>
            <p:nvPr>
              <p:custDataLst>
                <p:tags r:id="rId9"/>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7CE9F735-7C73-4C3E-B198-A860E34B5AAF}"/>
              </a:ext>
            </a:extLst>
          </p:cNvPr>
          <p:cNvSpPr/>
          <p:nvPr>
            <p:custDataLst>
              <p:tags r:id="rId3"/>
            </p:custDataLst>
          </p:nvPr>
        </p:nvSpPr>
        <p:spPr>
          <a:xfrm>
            <a:off x="1793380" y="1303746"/>
            <a:ext cx="8267882" cy="460375"/>
          </a:xfrm>
          <a:prstGeom prst="rect">
            <a:avLst/>
          </a:prstGeom>
        </p:spPr>
        <p:txBody>
          <a:bodyPr wrap="square">
            <a:spAutoFit/>
          </a:bodyPr>
          <a:lstStyle/>
          <a:p>
            <a:pPr algn="ctr"/>
            <a:r>
              <a:rPr lang="en-US" altLang="zh-CN" sz="2400" b="1" dirty="0">
                <a:solidFill>
                  <a:srgbClr val="C00000"/>
                </a:solidFill>
                <a:cs typeface="+mn-ea"/>
                <a:sym typeface="+mn-lt"/>
              </a:rPr>
              <a:t>    </a:t>
            </a:r>
            <a:r>
              <a:rPr lang="zh-CN" altLang="en-US" sz="2400" b="1" dirty="0">
                <a:solidFill>
                  <a:srgbClr val="C00000"/>
                </a:solidFill>
                <a:cs typeface="+mn-ea"/>
                <a:sym typeface="+mn-lt"/>
              </a:rPr>
              <a:t>接续推进全面脱贫与乡村振兴有效衔接</a:t>
            </a:r>
          </a:p>
        </p:txBody>
      </p:sp>
      <p:grpSp>
        <p:nvGrpSpPr>
          <p:cNvPr id="10" name="PA_组合 4">
            <a:extLst>
              <a:ext uri="{FF2B5EF4-FFF2-40B4-BE49-F238E27FC236}">
                <a16:creationId xmlns="" xmlns:a16="http://schemas.microsoft.com/office/drawing/2014/main" id="{5CA9A89D-C178-47FE-8FE3-F72D51C7A80A}"/>
              </a:ext>
            </a:extLst>
          </p:cNvPr>
          <p:cNvGrpSpPr/>
          <p:nvPr>
            <p:custDataLst>
              <p:tags r:id="rId4"/>
            </p:custDataLst>
          </p:nvPr>
        </p:nvGrpSpPr>
        <p:grpSpPr>
          <a:xfrm>
            <a:off x="185017" y="121805"/>
            <a:ext cx="5822314" cy="470535"/>
            <a:chOff x="4207328" y="1864280"/>
            <a:chExt cx="4026839" cy="427368"/>
          </a:xfrm>
        </p:grpSpPr>
        <p:sp>
          <p:nvSpPr>
            <p:cNvPr id="11" name="MH_Entry_2">
              <a:extLst>
                <a:ext uri="{FF2B5EF4-FFF2-40B4-BE49-F238E27FC236}">
                  <a16:creationId xmlns="" xmlns:a16="http://schemas.microsoft.com/office/drawing/2014/main" id="{619AE8F5-9FE3-4F22-80D0-182324B317F4}"/>
                </a:ext>
              </a:extLst>
            </p:cNvPr>
            <p:cNvSpPr/>
            <p:nvPr>
              <p:custDataLst>
                <p:tags r:id="rId5"/>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确保高质量完成脱贫攻坚目标任务</a:t>
              </a:r>
              <a:endParaRPr lang="zh-CN" altLang="en-US" sz="2000" b="1" kern="0" spc="200" dirty="0">
                <a:ln cmpd="sng">
                  <a:noFill/>
                  <a:prstDash val="solid"/>
                </a:ln>
                <a:solidFill>
                  <a:schemeClr val="bg1"/>
                </a:solidFill>
                <a:cs typeface="+mn-ea"/>
                <a:sym typeface="+mn-lt"/>
              </a:endParaRPr>
            </a:p>
          </p:txBody>
        </p:sp>
        <p:sp>
          <p:nvSpPr>
            <p:cNvPr id="12" name="MH_Number_2">
              <a:extLst>
                <a:ext uri="{FF2B5EF4-FFF2-40B4-BE49-F238E27FC236}">
                  <a16:creationId xmlns="" xmlns:a16="http://schemas.microsoft.com/office/drawing/2014/main" id="{5632AE4F-61F7-4CDE-BAF5-95737C377A3D}"/>
                </a:ext>
              </a:extLst>
            </p:cNvPr>
            <p:cNvSpPr/>
            <p:nvPr>
              <p:custDataLst>
                <p:tags r:id="rId6"/>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03</a:t>
              </a:r>
            </a:p>
          </p:txBody>
        </p:sp>
      </p:grpSp>
    </p:spTree>
    <p:extLst>
      <p:ext uri="{BB962C8B-B14F-4D97-AF65-F5344CB8AC3E}">
        <p14:creationId xmlns:p14="http://schemas.microsoft.com/office/powerpoint/2010/main" val="7508655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04519"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0" y="2057809"/>
            <a:ext cx="4576321" cy="4854323"/>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5" name="文本框 14">
            <a:extLst>
              <a:ext uri="{FF2B5EF4-FFF2-40B4-BE49-F238E27FC236}">
                <a16:creationId xmlns="" xmlns:a16="http://schemas.microsoft.com/office/drawing/2014/main" id="{591329EE-52B4-4DC9-8B93-CDB96A000794}"/>
              </a:ext>
            </a:extLst>
          </p:cNvPr>
          <p:cNvSpPr txBox="1"/>
          <p:nvPr/>
        </p:nvSpPr>
        <p:spPr>
          <a:xfrm>
            <a:off x="4583831" y="1889379"/>
            <a:ext cx="4003005" cy="1015663"/>
          </a:xfrm>
          <a:prstGeom prst="rect">
            <a:avLst/>
          </a:prstGeom>
          <a:noFill/>
          <a:effectLst>
            <a:innerShdw blurRad="114300">
              <a:prstClr val="black">
                <a:alpha val="10000"/>
              </a:prstClr>
            </a:innerShdw>
          </a:effectLst>
        </p:spPr>
        <p:txBody>
          <a:bodyPr wrap="square" rtlCol="0">
            <a:spAutoFit/>
          </a:bodyPr>
          <a:lstStyle/>
          <a:p>
            <a:r>
              <a:rPr lang="zh-CN" altLang="en-US" sz="6000" b="1" spc="50" dirty="0">
                <a:ln w="0"/>
                <a:solidFill>
                  <a:srgbClr val="CC0F00"/>
                </a:solidFill>
                <a:effectLst>
                  <a:innerShdw blurRad="63500" dist="50800" dir="13500000">
                    <a:srgbClr val="000000">
                      <a:alpha val="18000"/>
                    </a:srgbClr>
                  </a:innerShdw>
                </a:effectLst>
                <a:cs typeface="+mn-ea"/>
                <a:sym typeface="+mn-lt"/>
              </a:rPr>
              <a:t>第四章节</a:t>
            </a: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70723" y="1429790"/>
            <a:ext cx="1873971" cy="1161933"/>
          </a:xfrm>
          <a:prstGeom prst="rect">
            <a:avLst/>
          </a:prstGeom>
        </p:spPr>
      </p:pic>
      <p:sp>
        <p:nvSpPr>
          <p:cNvPr id="3" name="矩形 2">
            <a:extLst>
              <a:ext uri="{FF2B5EF4-FFF2-40B4-BE49-F238E27FC236}">
                <a16:creationId xmlns="" xmlns:a16="http://schemas.microsoft.com/office/drawing/2014/main" id="{72ADE313-F73F-463E-B1C4-D4DED5BCFAA5}"/>
              </a:ext>
            </a:extLst>
          </p:cNvPr>
          <p:cNvSpPr/>
          <p:nvPr/>
        </p:nvSpPr>
        <p:spPr>
          <a:xfrm>
            <a:off x="4529809" y="3015783"/>
            <a:ext cx="4288353" cy="1323439"/>
          </a:xfrm>
          <a:prstGeom prst="rect">
            <a:avLst/>
          </a:prstGeom>
        </p:spPr>
        <p:txBody>
          <a:bodyPr wrap="none">
            <a:spAutoFit/>
          </a:bodyPr>
          <a:lstStyle/>
          <a:p>
            <a:pP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加强党对打赢脱贫</a:t>
            </a:r>
            <a:endParaRPr lang="en-US" altLang="zh-CN" sz="4000" b="1" dirty="0">
              <a:ln cmpd="sng">
                <a:noFill/>
                <a:prstDash val="solid"/>
              </a:ln>
              <a:solidFill>
                <a:schemeClr val="tx1">
                  <a:lumMod val="75000"/>
                  <a:lumOff val="25000"/>
                </a:schemeClr>
              </a:solidFill>
              <a:cs typeface="+mn-ea"/>
              <a:sym typeface="+mn-lt"/>
            </a:endParaRPr>
          </a:p>
          <a:p>
            <a:pP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攻坚战的领导</a:t>
            </a:r>
            <a:endParaRPr lang="zh-CN" altLang="en-US" sz="4000" b="1" kern="0" spc="200" dirty="0">
              <a:ln cmpd="sng">
                <a:noFill/>
                <a:prstDash val="solid"/>
              </a:ln>
              <a:solidFill>
                <a:schemeClr val="tx1">
                  <a:lumMod val="75000"/>
                  <a:lumOff val="25000"/>
                </a:schemeClr>
              </a:solidFill>
              <a:cs typeface="+mn-ea"/>
              <a:sym typeface="+mn-lt"/>
            </a:endParaRPr>
          </a:p>
        </p:txBody>
      </p:sp>
    </p:spTree>
    <p:extLst>
      <p:ext uri="{BB962C8B-B14F-4D97-AF65-F5344CB8AC3E}">
        <p14:creationId xmlns:p14="http://schemas.microsoft.com/office/powerpoint/2010/main" val="29484452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56"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 by="(-#ppt_w*2)" calcmode="lin" valueType="num">
                                      <p:cBhvr rctx="PPT">
                                        <p:cTn id="42" dur="250" autoRev="1" fill="hold">
                                          <p:stCondLst>
                                            <p:cond delay="0"/>
                                          </p:stCondLst>
                                        </p:cTn>
                                        <p:tgtEl>
                                          <p:spTgt spid="15"/>
                                        </p:tgtEl>
                                        <p:attrNameLst>
                                          <p:attrName>ppt_w</p:attrName>
                                        </p:attrNameLst>
                                      </p:cBhvr>
                                    </p:anim>
                                    <p:anim by="(#ppt_w*0.50)" calcmode="lin" valueType="num">
                                      <p:cBhvr>
                                        <p:cTn id="43" dur="250" decel="50000" autoRev="1" fill="hold">
                                          <p:stCondLst>
                                            <p:cond delay="0"/>
                                          </p:stCondLst>
                                        </p:cTn>
                                        <p:tgtEl>
                                          <p:spTgt spid="15"/>
                                        </p:tgtEl>
                                        <p:attrNameLst>
                                          <p:attrName>ppt_x</p:attrName>
                                        </p:attrNameLst>
                                      </p:cBhvr>
                                    </p:anim>
                                    <p:anim from="(-#ppt_h/2)" to="(#ppt_y)" calcmode="lin" valueType="num">
                                      <p:cBhvr>
                                        <p:cTn id="44" dur="500" fill="hold">
                                          <p:stCondLst>
                                            <p:cond delay="0"/>
                                          </p:stCondLst>
                                        </p:cTn>
                                        <p:tgtEl>
                                          <p:spTgt spid="15"/>
                                        </p:tgtEl>
                                        <p:attrNameLst>
                                          <p:attrName>ppt_y</p:attrName>
                                        </p:attrNameLst>
                                      </p:cBhvr>
                                    </p:anim>
                                    <p:animRot by="21600000">
                                      <p:cBhvr>
                                        <p:cTn id="45" dur="500" fill="hold">
                                          <p:stCondLst>
                                            <p:cond delay="0"/>
                                          </p:stCondLst>
                                        </p:cTn>
                                        <p:tgtEl>
                                          <p:spTgt spid="15"/>
                                        </p:tgtEl>
                                        <p:attrNameLst>
                                          <p:attrName>r</p:attrName>
                                        </p:attrNameLst>
                                      </p:cBhvr>
                                    </p:animRot>
                                  </p:childTnLst>
                                </p:cTn>
                              </p:par>
                            </p:childTnLst>
                          </p:cTn>
                        </p:par>
                        <p:par>
                          <p:cTn id="46" fill="hold">
                            <p:stCondLst>
                              <p:cond delay="4150"/>
                            </p:stCondLst>
                            <p:childTnLst>
                              <p:par>
                                <p:cTn id="47" presetID="38" presetClass="entr" presetSubtype="0" accel="50000" fill="hold" grpId="0" nodeType="afterEffect">
                                  <p:stCondLst>
                                    <p:cond delay="0"/>
                                  </p:stCondLst>
                                  <p:iterate type="lt">
                                    <p:tmPct val="50000"/>
                                  </p:iterate>
                                  <p:childTnLst>
                                    <p:set>
                                      <p:cBhvr>
                                        <p:cTn id="48" dur="1" fill="hold">
                                          <p:stCondLst>
                                            <p:cond delay="0"/>
                                          </p:stCondLst>
                                        </p:cTn>
                                        <p:tgtEl>
                                          <p:spTgt spid="3"/>
                                        </p:tgtEl>
                                        <p:attrNameLst>
                                          <p:attrName>style.visibility</p:attrName>
                                        </p:attrNameLst>
                                      </p:cBhvr>
                                      <p:to>
                                        <p:strVal val="visible"/>
                                      </p:to>
                                    </p:set>
                                    <p:set>
                                      <p:cBhvr>
                                        <p:cTn id="49" dur="227" fill="hold">
                                          <p:stCondLst>
                                            <p:cond delay="0"/>
                                          </p:stCondLst>
                                        </p:cTn>
                                        <p:tgtEl>
                                          <p:spTgt spid="3"/>
                                        </p:tgtEl>
                                        <p:attrNameLst>
                                          <p:attrName>style.rotation</p:attrName>
                                        </p:attrNameLst>
                                      </p:cBhvr>
                                      <p:to>
                                        <p:strVal val="-45.0"/>
                                      </p:to>
                                    </p:set>
                                    <p:anim calcmode="lin" valueType="num">
                                      <p:cBhvr>
                                        <p:cTn id="50"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51"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52" dur="2"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53" dur="1" fill="hold">
                                          <p:stCondLst>
                                            <p:cond delay="499"/>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D6DF9C9-9FFA-4430-B899-DA98805F2EAF}"/>
              </a:ext>
            </a:extLst>
          </p:cNvPr>
          <p:cNvSpPr/>
          <p:nvPr/>
        </p:nvSpPr>
        <p:spPr>
          <a:xfrm>
            <a:off x="-40640" y="3470275"/>
            <a:ext cx="12273915" cy="1725930"/>
          </a:xfrm>
          <a:prstGeom prst="rect">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 xmlns:a16="http://schemas.microsoft.com/office/drawing/2014/main" id="{4A3E50F4-16E1-4A0F-95DB-405094D48AC9}"/>
              </a:ext>
            </a:extLst>
          </p:cNvPr>
          <p:cNvSpPr txBox="1"/>
          <p:nvPr/>
        </p:nvSpPr>
        <p:spPr>
          <a:xfrm>
            <a:off x="-11430" y="4010660"/>
            <a:ext cx="12203430" cy="853567"/>
          </a:xfrm>
          <a:prstGeom prst="rect">
            <a:avLst/>
          </a:prstGeom>
          <a:noFill/>
        </p:spPr>
        <p:txBody>
          <a:bodyPr wrap="square" rtlCol="0">
            <a:spAutoFit/>
          </a:bodyPr>
          <a:lstStyle/>
          <a:p>
            <a:pPr algn="ctr">
              <a:lnSpc>
                <a:spcPct val="130000"/>
              </a:lnSpc>
            </a:pPr>
            <a:r>
              <a:rPr lang="zh-CN" altLang="en-US" sz="2000" dirty="0">
                <a:solidFill>
                  <a:schemeClr val="bg1"/>
                </a:solidFill>
                <a:cs typeface="+mn-ea"/>
                <a:sym typeface="+mn-lt"/>
              </a:rPr>
              <a:t>“其作始也简，其将毕也必巨。”脱贫攻坚越到最后越要加强和改善党的领导。各级党委（党组）一定要履职尽责、不辱使命。</a:t>
            </a:r>
          </a:p>
        </p:txBody>
      </p:sp>
      <p:sp>
        <p:nvSpPr>
          <p:cNvPr id="4" name="文本框 3">
            <a:extLst>
              <a:ext uri="{FF2B5EF4-FFF2-40B4-BE49-F238E27FC236}">
                <a16:creationId xmlns="" xmlns:a16="http://schemas.microsoft.com/office/drawing/2014/main" id="{476936D9-1BF0-46E6-B57F-158D0D6A1669}"/>
              </a:ext>
            </a:extLst>
          </p:cNvPr>
          <p:cNvSpPr txBox="1"/>
          <p:nvPr/>
        </p:nvSpPr>
        <p:spPr>
          <a:xfrm>
            <a:off x="2805546" y="2057515"/>
            <a:ext cx="6391984" cy="1200329"/>
          </a:xfrm>
          <a:prstGeom prst="rect">
            <a:avLst/>
          </a:prstGeom>
          <a:noFill/>
        </p:spPr>
        <p:txBody>
          <a:bodyPr wrap="square" rtlCol="0">
            <a:spAutoFit/>
          </a:bodyPr>
          <a:lstStyle/>
          <a:p>
            <a:r>
              <a:rPr lang="zh-CN" altLang="en-US" sz="3600" b="1" dirty="0">
                <a:solidFill>
                  <a:srgbClr val="D41519"/>
                </a:solidFill>
                <a:cs typeface="+mn-ea"/>
                <a:sym typeface="+mn-lt"/>
              </a:rPr>
              <a:t>其作始也简          其将毕也必巨</a:t>
            </a:r>
          </a:p>
        </p:txBody>
      </p:sp>
      <p:grpSp>
        <p:nvGrpSpPr>
          <p:cNvPr id="5" name="PA_组合 4">
            <a:extLst>
              <a:ext uri="{FF2B5EF4-FFF2-40B4-BE49-F238E27FC236}">
                <a16:creationId xmlns="" xmlns:a16="http://schemas.microsoft.com/office/drawing/2014/main" id="{14A8467F-CFB5-4145-BF1C-962B06FD9603}"/>
              </a:ext>
            </a:extLst>
          </p:cNvPr>
          <p:cNvGrpSpPr/>
          <p:nvPr>
            <p:custDataLst>
              <p:tags r:id="rId1"/>
            </p:custDataLst>
          </p:nvPr>
        </p:nvGrpSpPr>
        <p:grpSpPr>
          <a:xfrm>
            <a:off x="250883" y="122613"/>
            <a:ext cx="5822314" cy="470535"/>
            <a:chOff x="4207328" y="1864280"/>
            <a:chExt cx="4026839" cy="427368"/>
          </a:xfrm>
        </p:grpSpPr>
        <p:sp>
          <p:nvSpPr>
            <p:cNvPr id="6" name="MH_Entry_2">
              <a:extLst>
                <a:ext uri="{FF2B5EF4-FFF2-40B4-BE49-F238E27FC236}">
                  <a16:creationId xmlns="" xmlns:a16="http://schemas.microsoft.com/office/drawing/2014/main" id="{82D8FB9F-BDDE-481E-B001-6A9FE478D373}"/>
                </a:ext>
              </a:extLst>
            </p:cNvPr>
            <p:cNvSpPr/>
            <p:nvPr>
              <p:custDataLst>
                <p:tags r:id="rId2"/>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加强党对打赢脱贫攻坚战的领导</a:t>
              </a:r>
              <a:endParaRPr lang="zh-CN" altLang="en-US" sz="2000" b="1" kern="0" spc="200" dirty="0">
                <a:ln cmpd="sng">
                  <a:noFill/>
                  <a:prstDash val="solid"/>
                </a:ln>
                <a:solidFill>
                  <a:schemeClr val="bg1"/>
                </a:solidFill>
                <a:cs typeface="+mn-ea"/>
                <a:sym typeface="+mn-lt"/>
              </a:endParaRPr>
            </a:p>
          </p:txBody>
        </p:sp>
        <p:sp>
          <p:nvSpPr>
            <p:cNvPr id="7" name="MH_Number_2">
              <a:extLst>
                <a:ext uri="{FF2B5EF4-FFF2-40B4-BE49-F238E27FC236}">
                  <a16:creationId xmlns="" xmlns:a16="http://schemas.microsoft.com/office/drawing/2014/main" id="{F656AC60-F832-4A65-8C9C-14EF9C952FBA}"/>
                </a:ext>
              </a:extLst>
            </p:cNvPr>
            <p:cNvSpPr/>
            <p:nvPr>
              <p:custDataLst>
                <p:tags r:id="rId3"/>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04</a:t>
              </a:r>
            </a:p>
          </p:txBody>
        </p:sp>
      </p:grpSp>
    </p:spTree>
    <p:extLst>
      <p:ext uri="{BB962C8B-B14F-4D97-AF65-F5344CB8AC3E}">
        <p14:creationId xmlns:p14="http://schemas.microsoft.com/office/powerpoint/2010/main" val="21759829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1">
            <a:extLst>
              <a:ext uri="{FF2B5EF4-FFF2-40B4-BE49-F238E27FC236}">
                <a16:creationId xmlns="" xmlns:a16="http://schemas.microsoft.com/office/drawing/2014/main" id="{FE380279-F54A-41BF-A14C-FC52CDCE5CA5}"/>
              </a:ext>
            </a:extLst>
          </p:cNvPr>
          <p:cNvSpPr/>
          <p:nvPr>
            <p:custDataLst>
              <p:tags r:id="rId1"/>
            </p:custDataLst>
          </p:nvPr>
        </p:nvSpPr>
        <p:spPr>
          <a:xfrm>
            <a:off x="1554093" y="2316686"/>
            <a:ext cx="1632119" cy="1544452"/>
          </a:xfrm>
          <a:prstGeom prst="roundRect">
            <a:avLst>
              <a:gd name="adj" fmla="val 0"/>
            </a:avLst>
          </a:prstGeom>
          <a:solidFill>
            <a:srgbClr val="C9110E"/>
          </a:solidFill>
          <a:ln>
            <a:noFill/>
          </a:ln>
          <a:effectLst>
            <a:reflection blurRad="6350" stA="52000" endA="3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800" b="1" spc="300" dirty="0">
                <a:solidFill>
                  <a:srgbClr val="FEFDFD"/>
                </a:solidFill>
                <a:cs typeface="+mn-ea"/>
                <a:sym typeface="+mn-lt"/>
              </a:rPr>
              <a:t>脱贫</a:t>
            </a:r>
          </a:p>
          <a:p>
            <a:pPr algn="ctr">
              <a:lnSpc>
                <a:spcPct val="120000"/>
              </a:lnSpc>
            </a:pPr>
            <a:r>
              <a:rPr lang="zh-CN" altLang="en-US" sz="2800" b="1" spc="300" dirty="0">
                <a:solidFill>
                  <a:srgbClr val="FEFDFD"/>
                </a:solidFill>
                <a:cs typeface="+mn-ea"/>
                <a:sym typeface="+mn-lt"/>
              </a:rPr>
              <a:t>攻坚</a:t>
            </a:r>
          </a:p>
        </p:txBody>
      </p:sp>
      <p:sp>
        <p:nvSpPr>
          <p:cNvPr id="3" name="PA-102252">
            <a:extLst>
              <a:ext uri="{FF2B5EF4-FFF2-40B4-BE49-F238E27FC236}">
                <a16:creationId xmlns="" xmlns:a16="http://schemas.microsoft.com/office/drawing/2014/main" id="{0E54FA56-2873-4CC3-BB74-F129404457C9}"/>
              </a:ext>
            </a:extLst>
          </p:cNvPr>
          <p:cNvSpPr/>
          <p:nvPr>
            <p:custDataLst>
              <p:tags r:id="rId2"/>
            </p:custDataLst>
          </p:nvPr>
        </p:nvSpPr>
        <p:spPr>
          <a:xfrm>
            <a:off x="3679026" y="3077839"/>
            <a:ext cx="330654" cy="384270"/>
          </a:xfrm>
          <a:prstGeom prst="chevron">
            <a:avLst>
              <a:gd name="adj" fmla="val 59827"/>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 name="文本框 3">
            <a:extLst>
              <a:ext uri="{FF2B5EF4-FFF2-40B4-BE49-F238E27FC236}">
                <a16:creationId xmlns="" xmlns:a16="http://schemas.microsoft.com/office/drawing/2014/main" id="{06DF8061-80B9-4AEF-A206-936097885AC2}"/>
              </a:ext>
            </a:extLst>
          </p:cNvPr>
          <p:cNvSpPr txBox="1"/>
          <p:nvPr/>
        </p:nvSpPr>
        <p:spPr>
          <a:xfrm>
            <a:off x="4440497" y="1635298"/>
            <a:ext cx="6820535" cy="3425553"/>
          </a:xfrm>
          <a:prstGeom prst="rect">
            <a:avLst/>
          </a:prstGeom>
          <a:noFill/>
        </p:spPr>
        <p:txBody>
          <a:bodyPr wrap="square" rtlCol="0">
            <a:spAutoFit/>
          </a:bodyPr>
          <a:lstStyle/>
          <a:p>
            <a:pPr eaLnBrk="0" fontAlgn="base" hangingPunct="0">
              <a:lnSpc>
                <a:spcPct val="130000"/>
              </a:lnSpc>
              <a:spcBef>
                <a:spcPct val="0"/>
              </a:spcBef>
              <a:spcAft>
                <a:spcPct val="0"/>
              </a:spcAft>
            </a:pPr>
            <a:r>
              <a:rPr lang="zh-CN" altLang="en-US" sz="2400" dirty="0">
                <a:ln w="3175" cmpd="sng">
                  <a:noFill/>
                  <a:prstDash val="solid"/>
                </a:ln>
                <a:solidFill>
                  <a:schemeClr val="tx1">
                    <a:lumMod val="75000"/>
                    <a:lumOff val="25000"/>
                  </a:schemeClr>
                </a:solidFill>
                <a:cs typeface="+mn-ea"/>
                <a:sym typeface="+mn-lt"/>
              </a:rPr>
              <a:t>        到</a:t>
            </a:r>
            <a:r>
              <a:rPr lang="en-US" altLang="zh-CN" sz="2400" dirty="0">
                <a:ln w="3175" cmpd="sng">
                  <a:noFill/>
                  <a:prstDash val="solid"/>
                </a:ln>
                <a:solidFill>
                  <a:schemeClr val="tx1">
                    <a:lumMod val="75000"/>
                    <a:lumOff val="25000"/>
                  </a:schemeClr>
                </a:solidFill>
                <a:cs typeface="+mn-ea"/>
                <a:sym typeface="+mn-lt"/>
              </a:rPr>
              <a:t>2020</a:t>
            </a:r>
            <a:r>
              <a:rPr lang="zh-CN" altLang="en-US" sz="2400" dirty="0">
                <a:ln w="3175" cmpd="sng">
                  <a:noFill/>
                  <a:prstDash val="solid"/>
                </a:ln>
                <a:solidFill>
                  <a:schemeClr val="tx1">
                    <a:lumMod val="75000"/>
                    <a:lumOff val="25000"/>
                  </a:schemeClr>
                </a:solidFill>
                <a:cs typeface="+mn-ea"/>
                <a:sym typeface="+mn-lt"/>
              </a:rPr>
              <a:t>年现行标准下的农村贫困人口全部脱贫，是党中央向全国人民作出的郑重承诺，必须如期实现，没有任何退路和弹性。这是一场硬仗，越到最后越要紧绷这根弦，不能停顿、不能大意、不能放松。各省区市都层层签了军令状，承诺了就要兑现。时间一晃就过去了，上上下下必须把工作抓得很紧很紧。</a:t>
            </a:r>
          </a:p>
        </p:txBody>
      </p:sp>
      <p:grpSp>
        <p:nvGrpSpPr>
          <p:cNvPr id="5" name="PA_组合 4">
            <a:extLst>
              <a:ext uri="{FF2B5EF4-FFF2-40B4-BE49-F238E27FC236}">
                <a16:creationId xmlns="" xmlns:a16="http://schemas.microsoft.com/office/drawing/2014/main" id="{BC8E1168-BB45-4027-BDB8-58AC0E9D23BD}"/>
              </a:ext>
            </a:extLst>
          </p:cNvPr>
          <p:cNvGrpSpPr/>
          <p:nvPr>
            <p:custDataLst>
              <p:tags r:id="rId3"/>
            </p:custDataLst>
          </p:nvPr>
        </p:nvGrpSpPr>
        <p:grpSpPr>
          <a:xfrm>
            <a:off x="250883" y="122613"/>
            <a:ext cx="5822314" cy="470535"/>
            <a:chOff x="4207328" y="1864280"/>
            <a:chExt cx="4026839" cy="427368"/>
          </a:xfrm>
        </p:grpSpPr>
        <p:sp>
          <p:nvSpPr>
            <p:cNvPr id="6" name="MH_Entry_2">
              <a:extLst>
                <a:ext uri="{FF2B5EF4-FFF2-40B4-BE49-F238E27FC236}">
                  <a16:creationId xmlns="" xmlns:a16="http://schemas.microsoft.com/office/drawing/2014/main" id="{0CE9193C-E4A2-4401-8A01-73BC8D5E0EF1}"/>
                </a:ext>
              </a:extLst>
            </p:cNvPr>
            <p:cNvSpPr/>
            <p:nvPr>
              <p:custDataLst>
                <p:tags r:id="rId4"/>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加强党对打赢脱贫攻坚战的领导</a:t>
              </a:r>
              <a:endParaRPr lang="zh-CN" altLang="en-US" sz="2000" b="1" kern="0" spc="200" dirty="0">
                <a:ln cmpd="sng">
                  <a:noFill/>
                  <a:prstDash val="solid"/>
                </a:ln>
                <a:solidFill>
                  <a:schemeClr val="bg1"/>
                </a:solidFill>
                <a:cs typeface="+mn-ea"/>
                <a:sym typeface="+mn-lt"/>
              </a:endParaRPr>
            </a:p>
          </p:txBody>
        </p:sp>
        <p:sp>
          <p:nvSpPr>
            <p:cNvPr id="7" name="MH_Number_2">
              <a:extLst>
                <a:ext uri="{FF2B5EF4-FFF2-40B4-BE49-F238E27FC236}">
                  <a16:creationId xmlns="" xmlns:a16="http://schemas.microsoft.com/office/drawing/2014/main" id="{BB5A2981-A468-49D4-A49F-12CFE50C5AF2}"/>
                </a:ext>
              </a:extLst>
            </p:cNvPr>
            <p:cNvSpPr/>
            <p:nvPr>
              <p:custDataLst>
                <p:tags r:id="rId5"/>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04</a:t>
              </a:r>
            </a:p>
          </p:txBody>
        </p:sp>
      </p:grpSp>
    </p:spTree>
    <p:extLst>
      <p:ext uri="{BB962C8B-B14F-4D97-AF65-F5344CB8AC3E}">
        <p14:creationId xmlns:p14="http://schemas.microsoft.com/office/powerpoint/2010/main" val="11557475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04519"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0" y="2057809"/>
            <a:ext cx="4576321" cy="4854323"/>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5" name="文本框 14">
            <a:extLst>
              <a:ext uri="{FF2B5EF4-FFF2-40B4-BE49-F238E27FC236}">
                <a16:creationId xmlns="" xmlns:a16="http://schemas.microsoft.com/office/drawing/2014/main" id="{591329EE-52B4-4DC9-8B93-CDB96A000794}"/>
              </a:ext>
            </a:extLst>
          </p:cNvPr>
          <p:cNvSpPr txBox="1"/>
          <p:nvPr/>
        </p:nvSpPr>
        <p:spPr>
          <a:xfrm>
            <a:off x="4583831" y="1889379"/>
            <a:ext cx="4003005" cy="1015663"/>
          </a:xfrm>
          <a:prstGeom prst="rect">
            <a:avLst/>
          </a:prstGeom>
          <a:noFill/>
          <a:effectLst>
            <a:innerShdw blurRad="114300">
              <a:prstClr val="black">
                <a:alpha val="10000"/>
              </a:prstClr>
            </a:innerShdw>
          </a:effectLst>
        </p:spPr>
        <p:txBody>
          <a:bodyPr wrap="square" rtlCol="0">
            <a:spAutoFit/>
          </a:bodyPr>
          <a:lstStyle/>
          <a:p>
            <a:r>
              <a:rPr lang="zh-CN" altLang="en-US" sz="6000" b="1" spc="50" dirty="0">
                <a:ln w="0"/>
                <a:solidFill>
                  <a:srgbClr val="CC0F00"/>
                </a:solidFill>
                <a:effectLst>
                  <a:innerShdw blurRad="63500" dist="50800" dir="13500000">
                    <a:srgbClr val="000000">
                      <a:alpha val="18000"/>
                    </a:srgbClr>
                  </a:innerShdw>
                </a:effectLst>
                <a:cs typeface="+mn-ea"/>
                <a:sym typeface="+mn-lt"/>
              </a:rPr>
              <a:t>第一章节</a:t>
            </a: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70723" y="1429790"/>
            <a:ext cx="1873971" cy="1161933"/>
          </a:xfrm>
          <a:prstGeom prst="rect">
            <a:avLst/>
          </a:prstGeom>
        </p:spPr>
      </p:pic>
      <p:sp>
        <p:nvSpPr>
          <p:cNvPr id="3" name="矩形 2">
            <a:extLst>
              <a:ext uri="{FF2B5EF4-FFF2-40B4-BE49-F238E27FC236}">
                <a16:creationId xmlns="" xmlns:a16="http://schemas.microsoft.com/office/drawing/2014/main" id="{72ADE313-F73F-463E-B1C4-D4DED5BCFAA5}"/>
              </a:ext>
            </a:extLst>
          </p:cNvPr>
          <p:cNvSpPr/>
          <p:nvPr/>
        </p:nvSpPr>
        <p:spPr>
          <a:xfrm>
            <a:off x="4477712" y="3015783"/>
            <a:ext cx="6853158" cy="707886"/>
          </a:xfrm>
          <a:prstGeom prst="rect">
            <a:avLst/>
          </a:prstGeom>
        </p:spPr>
        <p:txBody>
          <a:bodyPr wrap="none">
            <a:spAutoFit/>
          </a:bodyPr>
          <a:lstStyle/>
          <a:p>
            <a:pPr algn="ct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我国脱贫攻坚取得决定性成就</a:t>
            </a:r>
            <a:endParaRPr lang="zh-CN" altLang="en-US" sz="4000" b="1" kern="0" spc="200" dirty="0">
              <a:ln cmpd="sng">
                <a:noFill/>
                <a:prstDash val="solid"/>
              </a:ln>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488836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56"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 by="(-#ppt_w*2)" calcmode="lin" valueType="num">
                                      <p:cBhvr rctx="PPT">
                                        <p:cTn id="42" dur="250" autoRev="1" fill="hold">
                                          <p:stCondLst>
                                            <p:cond delay="0"/>
                                          </p:stCondLst>
                                        </p:cTn>
                                        <p:tgtEl>
                                          <p:spTgt spid="15"/>
                                        </p:tgtEl>
                                        <p:attrNameLst>
                                          <p:attrName>ppt_w</p:attrName>
                                        </p:attrNameLst>
                                      </p:cBhvr>
                                    </p:anim>
                                    <p:anim by="(#ppt_w*0.50)" calcmode="lin" valueType="num">
                                      <p:cBhvr>
                                        <p:cTn id="43" dur="250" decel="50000" autoRev="1" fill="hold">
                                          <p:stCondLst>
                                            <p:cond delay="0"/>
                                          </p:stCondLst>
                                        </p:cTn>
                                        <p:tgtEl>
                                          <p:spTgt spid="15"/>
                                        </p:tgtEl>
                                        <p:attrNameLst>
                                          <p:attrName>ppt_x</p:attrName>
                                        </p:attrNameLst>
                                      </p:cBhvr>
                                    </p:anim>
                                    <p:anim from="(-#ppt_h/2)" to="(#ppt_y)" calcmode="lin" valueType="num">
                                      <p:cBhvr>
                                        <p:cTn id="44" dur="500" fill="hold">
                                          <p:stCondLst>
                                            <p:cond delay="0"/>
                                          </p:stCondLst>
                                        </p:cTn>
                                        <p:tgtEl>
                                          <p:spTgt spid="15"/>
                                        </p:tgtEl>
                                        <p:attrNameLst>
                                          <p:attrName>ppt_y</p:attrName>
                                        </p:attrNameLst>
                                      </p:cBhvr>
                                    </p:anim>
                                    <p:animRot by="21600000">
                                      <p:cBhvr>
                                        <p:cTn id="45" dur="500" fill="hold">
                                          <p:stCondLst>
                                            <p:cond delay="0"/>
                                          </p:stCondLst>
                                        </p:cTn>
                                        <p:tgtEl>
                                          <p:spTgt spid="15"/>
                                        </p:tgtEl>
                                        <p:attrNameLst>
                                          <p:attrName>r</p:attrName>
                                        </p:attrNameLst>
                                      </p:cBhvr>
                                    </p:animRot>
                                  </p:childTnLst>
                                </p:cTn>
                              </p:par>
                            </p:childTnLst>
                          </p:cTn>
                        </p:par>
                        <p:par>
                          <p:cTn id="46" fill="hold">
                            <p:stCondLst>
                              <p:cond delay="4150"/>
                            </p:stCondLst>
                            <p:childTnLst>
                              <p:par>
                                <p:cTn id="47" presetID="38" presetClass="entr" presetSubtype="0" accel="50000" fill="hold" grpId="0" nodeType="afterEffect">
                                  <p:stCondLst>
                                    <p:cond delay="0"/>
                                  </p:stCondLst>
                                  <p:iterate type="lt">
                                    <p:tmPct val="50000"/>
                                  </p:iterate>
                                  <p:childTnLst>
                                    <p:set>
                                      <p:cBhvr>
                                        <p:cTn id="48" dur="1" fill="hold">
                                          <p:stCondLst>
                                            <p:cond delay="0"/>
                                          </p:stCondLst>
                                        </p:cTn>
                                        <p:tgtEl>
                                          <p:spTgt spid="3"/>
                                        </p:tgtEl>
                                        <p:attrNameLst>
                                          <p:attrName>style.visibility</p:attrName>
                                        </p:attrNameLst>
                                      </p:cBhvr>
                                      <p:to>
                                        <p:strVal val="visible"/>
                                      </p:to>
                                    </p:set>
                                    <p:set>
                                      <p:cBhvr>
                                        <p:cTn id="49" dur="227" fill="hold">
                                          <p:stCondLst>
                                            <p:cond delay="0"/>
                                          </p:stCondLst>
                                        </p:cTn>
                                        <p:tgtEl>
                                          <p:spTgt spid="3"/>
                                        </p:tgtEl>
                                        <p:attrNameLst>
                                          <p:attrName>style.rotation</p:attrName>
                                        </p:attrNameLst>
                                      </p:cBhvr>
                                      <p:to>
                                        <p:strVal val="-45.0"/>
                                      </p:to>
                                    </p:set>
                                    <p:anim calcmode="lin" valueType="num">
                                      <p:cBhvr>
                                        <p:cTn id="50"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51"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52" dur="2"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53" dur="1" fill="hold">
                                          <p:stCondLst>
                                            <p:cond delay="499"/>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04519"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0" y="2057809"/>
            <a:ext cx="4576321" cy="4854323"/>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5" name="文本框 14">
            <a:extLst>
              <a:ext uri="{FF2B5EF4-FFF2-40B4-BE49-F238E27FC236}">
                <a16:creationId xmlns="" xmlns:a16="http://schemas.microsoft.com/office/drawing/2014/main" id="{591329EE-52B4-4DC9-8B93-CDB96A000794}"/>
              </a:ext>
            </a:extLst>
          </p:cNvPr>
          <p:cNvSpPr txBox="1"/>
          <p:nvPr/>
        </p:nvSpPr>
        <p:spPr>
          <a:xfrm>
            <a:off x="4583831" y="1889379"/>
            <a:ext cx="4003005" cy="1015663"/>
          </a:xfrm>
          <a:prstGeom prst="rect">
            <a:avLst/>
          </a:prstGeom>
          <a:noFill/>
          <a:effectLst>
            <a:innerShdw blurRad="114300">
              <a:prstClr val="black">
                <a:alpha val="10000"/>
              </a:prstClr>
            </a:innerShdw>
          </a:effectLst>
        </p:spPr>
        <p:txBody>
          <a:bodyPr wrap="square" rtlCol="0">
            <a:spAutoFit/>
          </a:bodyPr>
          <a:lstStyle/>
          <a:p>
            <a:r>
              <a:rPr lang="zh-CN" altLang="en-US" sz="6000" b="1" spc="50" dirty="0">
                <a:ln w="0"/>
                <a:solidFill>
                  <a:srgbClr val="CC0F00"/>
                </a:solidFill>
                <a:effectLst>
                  <a:innerShdw blurRad="63500" dist="50800" dir="13500000">
                    <a:srgbClr val="000000">
                      <a:alpha val="18000"/>
                    </a:srgbClr>
                  </a:innerShdw>
                </a:effectLst>
                <a:cs typeface="+mn-ea"/>
                <a:sym typeface="+mn-lt"/>
              </a:rPr>
              <a:t>第五章节</a:t>
            </a: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70723" y="1429790"/>
            <a:ext cx="1873971" cy="1161933"/>
          </a:xfrm>
          <a:prstGeom prst="rect">
            <a:avLst/>
          </a:prstGeom>
        </p:spPr>
      </p:pic>
      <p:sp>
        <p:nvSpPr>
          <p:cNvPr id="3" name="矩形 2">
            <a:extLst>
              <a:ext uri="{FF2B5EF4-FFF2-40B4-BE49-F238E27FC236}">
                <a16:creationId xmlns="" xmlns:a16="http://schemas.microsoft.com/office/drawing/2014/main" id="{72ADE313-F73F-463E-B1C4-D4DED5BCFAA5}"/>
              </a:ext>
            </a:extLst>
          </p:cNvPr>
          <p:cNvSpPr/>
          <p:nvPr/>
        </p:nvSpPr>
        <p:spPr>
          <a:xfrm>
            <a:off x="4496146" y="3015783"/>
            <a:ext cx="4288353" cy="707886"/>
          </a:xfrm>
          <a:prstGeom prst="rect">
            <a:avLst/>
          </a:prstGeom>
        </p:spPr>
        <p:txBody>
          <a:bodyPr wrap="none">
            <a:spAutoFit/>
          </a:bodyPr>
          <a:lstStyle/>
          <a:p>
            <a:pPr algn="ctr" eaLnBrk="0" fontAlgn="base" hangingPunct="0">
              <a:spcBef>
                <a:spcPct val="0"/>
              </a:spcBef>
              <a:spcAft>
                <a:spcPct val="0"/>
              </a:spcAft>
            </a:pPr>
            <a:r>
              <a:rPr lang="zh-CN" altLang="en-US" sz="4000" b="1" dirty="0">
                <a:ln cmpd="sng">
                  <a:noFill/>
                  <a:prstDash val="solid"/>
                </a:ln>
                <a:solidFill>
                  <a:schemeClr val="tx1">
                    <a:lumMod val="75000"/>
                    <a:lumOff val="25000"/>
                  </a:schemeClr>
                </a:solidFill>
                <a:cs typeface="+mn-ea"/>
                <a:sym typeface="+mn-lt"/>
              </a:rPr>
              <a:t>总书记座谈会金句</a:t>
            </a:r>
            <a:endParaRPr lang="zh-CN" altLang="en-US" sz="4000" b="1" kern="0" spc="200" dirty="0">
              <a:ln cmpd="sng">
                <a:noFill/>
                <a:prstDash val="solid"/>
              </a:ln>
              <a:solidFill>
                <a:schemeClr val="tx1">
                  <a:lumMod val="75000"/>
                  <a:lumOff val="25000"/>
                </a:schemeClr>
              </a:solidFill>
              <a:cs typeface="+mn-ea"/>
              <a:sym typeface="+mn-lt"/>
            </a:endParaRPr>
          </a:p>
        </p:txBody>
      </p:sp>
    </p:spTree>
    <p:extLst>
      <p:ext uri="{BB962C8B-B14F-4D97-AF65-F5344CB8AC3E}">
        <p14:creationId xmlns:p14="http://schemas.microsoft.com/office/powerpoint/2010/main" val="5434138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56"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 by="(-#ppt_w*2)" calcmode="lin" valueType="num">
                                      <p:cBhvr rctx="PPT">
                                        <p:cTn id="42" dur="250" autoRev="1" fill="hold">
                                          <p:stCondLst>
                                            <p:cond delay="0"/>
                                          </p:stCondLst>
                                        </p:cTn>
                                        <p:tgtEl>
                                          <p:spTgt spid="15"/>
                                        </p:tgtEl>
                                        <p:attrNameLst>
                                          <p:attrName>ppt_w</p:attrName>
                                        </p:attrNameLst>
                                      </p:cBhvr>
                                    </p:anim>
                                    <p:anim by="(#ppt_w*0.50)" calcmode="lin" valueType="num">
                                      <p:cBhvr>
                                        <p:cTn id="43" dur="250" decel="50000" autoRev="1" fill="hold">
                                          <p:stCondLst>
                                            <p:cond delay="0"/>
                                          </p:stCondLst>
                                        </p:cTn>
                                        <p:tgtEl>
                                          <p:spTgt spid="15"/>
                                        </p:tgtEl>
                                        <p:attrNameLst>
                                          <p:attrName>ppt_x</p:attrName>
                                        </p:attrNameLst>
                                      </p:cBhvr>
                                    </p:anim>
                                    <p:anim from="(-#ppt_h/2)" to="(#ppt_y)" calcmode="lin" valueType="num">
                                      <p:cBhvr>
                                        <p:cTn id="44" dur="500" fill="hold">
                                          <p:stCondLst>
                                            <p:cond delay="0"/>
                                          </p:stCondLst>
                                        </p:cTn>
                                        <p:tgtEl>
                                          <p:spTgt spid="15"/>
                                        </p:tgtEl>
                                        <p:attrNameLst>
                                          <p:attrName>ppt_y</p:attrName>
                                        </p:attrNameLst>
                                      </p:cBhvr>
                                    </p:anim>
                                    <p:animRot by="21600000">
                                      <p:cBhvr>
                                        <p:cTn id="45" dur="500" fill="hold">
                                          <p:stCondLst>
                                            <p:cond delay="0"/>
                                          </p:stCondLst>
                                        </p:cTn>
                                        <p:tgtEl>
                                          <p:spTgt spid="15"/>
                                        </p:tgtEl>
                                        <p:attrNameLst>
                                          <p:attrName>r</p:attrName>
                                        </p:attrNameLst>
                                      </p:cBhvr>
                                    </p:animRot>
                                  </p:childTnLst>
                                </p:cTn>
                              </p:par>
                            </p:childTnLst>
                          </p:cTn>
                        </p:par>
                        <p:par>
                          <p:cTn id="46" fill="hold">
                            <p:stCondLst>
                              <p:cond delay="4150"/>
                            </p:stCondLst>
                            <p:childTnLst>
                              <p:par>
                                <p:cTn id="47" presetID="38" presetClass="entr" presetSubtype="0" accel="50000" fill="hold" grpId="0" nodeType="afterEffect">
                                  <p:stCondLst>
                                    <p:cond delay="0"/>
                                  </p:stCondLst>
                                  <p:iterate type="lt">
                                    <p:tmPct val="50000"/>
                                  </p:iterate>
                                  <p:childTnLst>
                                    <p:set>
                                      <p:cBhvr>
                                        <p:cTn id="48" dur="1" fill="hold">
                                          <p:stCondLst>
                                            <p:cond delay="0"/>
                                          </p:stCondLst>
                                        </p:cTn>
                                        <p:tgtEl>
                                          <p:spTgt spid="3"/>
                                        </p:tgtEl>
                                        <p:attrNameLst>
                                          <p:attrName>style.visibility</p:attrName>
                                        </p:attrNameLst>
                                      </p:cBhvr>
                                      <p:to>
                                        <p:strVal val="visible"/>
                                      </p:to>
                                    </p:set>
                                    <p:set>
                                      <p:cBhvr>
                                        <p:cTn id="49" dur="227" fill="hold">
                                          <p:stCondLst>
                                            <p:cond delay="0"/>
                                          </p:stCondLst>
                                        </p:cTn>
                                        <p:tgtEl>
                                          <p:spTgt spid="3"/>
                                        </p:tgtEl>
                                        <p:attrNameLst>
                                          <p:attrName>style.rotation</p:attrName>
                                        </p:attrNameLst>
                                      </p:cBhvr>
                                      <p:to>
                                        <p:strVal val="-45.0"/>
                                      </p:to>
                                    </p:set>
                                    <p:anim calcmode="lin" valueType="num">
                                      <p:cBhvr>
                                        <p:cTn id="50"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51"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52" dur="2"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53" dur="1" fill="hold">
                                          <p:stCondLst>
                                            <p:cond delay="499"/>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C061DC2-63E1-476F-9803-FFDABF689692}"/>
              </a:ext>
            </a:extLst>
          </p:cNvPr>
          <p:cNvSpPr/>
          <p:nvPr/>
        </p:nvSpPr>
        <p:spPr>
          <a:xfrm>
            <a:off x="-41275" y="2867660"/>
            <a:ext cx="12273915" cy="1725930"/>
          </a:xfrm>
          <a:prstGeom prst="rect">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 xmlns:a16="http://schemas.microsoft.com/office/drawing/2014/main" id="{BDAB5918-B489-4CAB-8B54-48E07FD98DF4}"/>
              </a:ext>
            </a:extLst>
          </p:cNvPr>
          <p:cNvSpPr txBox="1"/>
          <p:nvPr/>
        </p:nvSpPr>
        <p:spPr>
          <a:xfrm>
            <a:off x="-78567" y="3191914"/>
            <a:ext cx="12203430" cy="1077218"/>
          </a:xfrm>
          <a:prstGeom prst="rect">
            <a:avLst/>
          </a:prstGeom>
          <a:noFill/>
        </p:spPr>
        <p:txBody>
          <a:bodyPr wrap="square" rtlCol="0">
            <a:spAutoFit/>
          </a:bodyPr>
          <a:lstStyle/>
          <a:p>
            <a:pPr algn="ctr"/>
            <a:r>
              <a:rPr lang="zh-CN" altLang="en-US" sz="3200" dirty="0">
                <a:solidFill>
                  <a:schemeClr val="bg1"/>
                </a:solidFill>
                <a:effectLst>
                  <a:outerShdw blurRad="165100" dist="101600" dir="2700000" algn="tl">
                    <a:srgbClr val="000000">
                      <a:alpha val="59000"/>
                    </a:srgbClr>
                  </a:outerShdw>
                </a:effectLst>
                <a:cs typeface="+mn-ea"/>
                <a:sym typeface="+mn-lt"/>
              </a:rPr>
              <a:t>这是一场硬仗，越到最后越要紧绷这根弦，不能停顿、不能大意、不能放松</a:t>
            </a:r>
          </a:p>
        </p:txBody>
      </p:sp>
      <p:grpSp>
        <p:nvGrpSpPr>
          <p:cNvPr id="4" name="PA_组合 4">
            <a:extLst>
              <a:ext uri="{FF2B5EF4-FFF2-40B4-BE49-F238E27FC236}">
                <a16:creationId xmlns="" xmlns:a16="http://schemas.microsoft.com/office/drawing/2014/main" id="{768BA0DE-22A0-4716-9E1F-4CCAE929A081}"/>
              </a:ext>
            </a:extLst>
          </p:cNvPr>
          <p:cNvGrpSpPr/>
          <p:nvPr>
            <p:custDataLst>
              <p:tags r:id="rId1"/>
            </p:custDataLst>
          </p:nvPr>
        </p:nvGrpSpPr>
        <p:grpSpPr>
          <a:xfrm>
            <a:off x="201642" y="115455"/>
            <a:ext cx="5822314" cy="470535"/>
            <a:chOff x="4207328" y="1864280"/>
            <a:chExt cx="4026839" cy="427368"/>
          </a:xfrm>
        </p:grpSpPr>
        <p:sp>
          <p:nvSpPr>
            <p:cNvPr id="5" name="MH_Entry_2">
              <a:extLst>
                <a:ext uri="{FF2B5EF4-FFF2-40B4-BE49-F238E27FC236}">
                  <a16:creationId xmlns="" xmlns:a16="http://schemas.microsoft.com/office/drawing/2014/main" id="{9728EAEB-C08F-420D-A3B0-E8F3B5913D02}"/>
                </a:ext>
              </a:extLst>
            </p:cNvPr>
            <p:cNvSpPr/>
            <p:nvPr>
              <p:custDataLst>
                <p:tags r:id="rId2"/>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总书记座谈会金句</a:t>
              </a:r>
              <a:endParaRPr lang="zh-CN" altLang="en-US" sz="2000" b="1" kern="0" spc="200" dirty="0">
                <a:ln cmpd="sng">
                  <a:noFill/>
                  <a:prstDash val="solid"/>
                </a:ln>
                <a:solidFill>
                  <a:schemeClr val="bg1"/>
                </a:solidFill>
                <a:cs typeface="+mn-ea"/>
                <a:sym typeface="+mn-lt"/>
              </a:endParaRPr>
            </a:p>
          </p:txBody>
        </p:sp>
        <p:sp>
          <p:nvSpPr>
            <p:cNvPr id="6" name="MH_Number_2">
              <a:extLst>
                <a:ext uri="{FF2B5EF4-FFF2-40B4-BE49-F238E27FC236}">
                  <a16:creationId xmlns="" xmlns:a16="http://schemas.microsoft.com/office/drawing/2014/main" id="{B31D4E04-BC82-47CE-B7BB-E376B2BEFECE}"/>
                </a:ext>
              </a:extLst>
            </p:cNvPr>
            <p:cNvSpPr/>
            <p:nvPr>
              <p:custDataLst>
                <p:tags r:id="rId3"/>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05</a:t>
              </a:r>
            </a:p>
          </p:txBody>
        </p:sp>
      </p:grpSp>
      <p:pic>
        <p:nvPicPr>
          <p:cNvPr id="8" name="图片 7">
            <a:extLst>
              <a:ext uri="{FF2B5EF4-FFF2-40B4-BE49-F238E27FC236}">
                <a16:creationId xmlns="" xmlns:a16="http://schemas.microsoft.com/office/drawing/2014/main" id="{A7A0C824-0769-4B23-9781-73E5E87DAA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422691">
            <a:off x="4716903" y="1252566"/>
            <a:ext cx="2353638" cy="2284010"/>
          </a:xfrm>
          <a:prstGeom prst="rect">
            <a:avLst/>
          </a:prstGeom>
        </p:spPr>
      </p:pic>
    </p:spTree>
    <p:extLst>
      <p:ext uri="{BB962C8B-B14F-4D97-AF65-F5344CB8AC3E}">
        <p14:creationId xmlns:p14="http://schemas.microsoft.com/office/powerpoint/2010/main" val="37907268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90C74D45-1EB0-4D6F-A919-7571EA24B7A1}"/>
              </a:ext>
            </a:extLst>
          </p:cNvPr>
          <p:cNvSpPr/>
          <p:nvPr/>
        </p:nvSpPr>
        <p:spPr>
          <a:xfrm>
            <a:off x="5081270" y="2867660"/>
            <a:ext cx="7151370" cy="1725930"/>
          </a:xfrm>
          <a:prstGeom prst="rect">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 xmlns:a16="http://schemas.microsoft.com/office/drawing/2014/main" id="{188615A8-922C-4516-BD99-5F13A51A805E}"/>
              </a:ext>
            </a:extLst>
          </p:cNvPr>
          <p:cNvSpPr txBox="1"/>
          <p:nvPr/>
        </p:nvSpPr>
        <p:spPr>
          <a:xfrm>
            <a:off x="5982854" y="3075767"/>
            <a:ext cx="5518785" cy="1323439"/>
          </a:xfrm>
          <a:prstGeom prst="rect">
            <a:avLst/>
          </a:prstGeom>
          <a:noFill/>
        </p:spPr>
        <p:txBody>
          <a:bodyPr wrap="square" rtlCol="0">
            <a:spAutoFit/>
          </a:bodyPr>
          <a:lstStyle/>
          <a:p>
            <a:pPr algn="ctr"/>
            <a:r>
              <a:rPr lang="zh-CN" altLang="en-US" sz="4000" dirty="0">
                <a:solidFill>
                  <a:schemeClr val="bg1"/>
                </a:solidFill>
                <a:effectLst>
                  <a:outerShdw blurRad="165100" dist="101600" dir="2700000" algn="tl">
                    <a:srgbClr val="000000">
                      <a:alpha val="59000"/>
                    </a:srgbClr>
                  </a:outerShdw>
                </a:effectLst>
                <a:cs typeface="+mn-ea"/>
                <a:sym typeface="+mn-lt"/>
              </a:rPr>
              <a:t>不忘初心  牢记使命</a:t>
            </a:r>
            <a:endParaRPr lang="en-US" altLang="zh-CN" sz="4000" dirty="0">
              <a:solidFill>
                <a:schemeClr val="bg1"/>
              </a:solidFill>
              <a:effectLst>
                <a:outerShdw blurRad="165100" dist="101600" dir="2700000" algn="tl">
                  <a:srgbClr val="000000">
                    <a:alpha val="59000"/>
                  </a:srgbClr>
                </a:outerShdw>
              </a:effectLst>
              <a:cs typeface="+mn-ea"/>
              <a:sym typeface="+mn-lt"/>
            </a:endParaRPr>
          </a:p>
          <a:p>
            <a:pPr algn="ctr"/>
            <a:r>
              <a:rPr lang="zh-CN" altLang="en-US" sz="4000" dirty="0">
                <a:solidFill>
                  <a:schemeClr val="bg1"/>
                </a:solidFill>
                <a:effectLst>
                  <a:outerShdw blurRad="165100" dist="101600" dir="2700000" algn="tl">
                    <a:srgbClr val="000000">
                      <a:alpha val="59000"/>
                    </a:srgbClr>
                  </a:outerShdw>
                </a:effectLst>
                <a:cs typeface="+mn-ea"/>
                <a:sym typeface="+mn-lt"/>
              </a:rPr>
              <a:t>坚定信心  顽强奋斗</a:t>
            </a:r>
          </a:p>
        </p:txBody>
      </p:sp>
      <p:grpSp>
        <p:nvGrpSpPr>
          <p:cNvPr id="5" name="PA_组合 4">
            <a:extLst>
              <a:ext uri="{FF2B5EF4-FFF2-40B4-BE49-F238E27FC236}">
                <a16:creationId xmlns="" xmlns:a16="http://schemas.microsoft.com/office/drawing/2014/main" id="{B2A725A5-0213-4E4E-9F34-04F2635522CD}"/>
              </a:ext>
            </a:extLst>
          </p:cNvPr>
          <p:cNvGrpSpPr/>
          <p:nvPr>
            <p:custDataLst>
              <p:tags r:id="rId1"/>
            </p:custDataLst>
          </p:nvPr>
        </p:nvGrpSpPr>
        <p:grpSpPr>
          <a:xfrm>
            <a:off x="201642" y="115455"/>
            <a:ext cx="5822314" cy="470535"/>
            <a:chOff x="4207328" y="1864280"/>
            <a:chExt cx="4026839" cy="427368"/>
          </a:xfrm>
        </p:grpSpPr>
        <p:sp>
          <p:nvSpPr>
            <p:cNvPr id="6" name="MH_Entry_2">
              <a:extLst>
                <a:ext uri="{FF2B5EF4-FFF2-40B4-BE49-F238E27FC236}">
                  <a16:creationId xmlns="" xmlns:a16="http://schemas.microsoft.com/office/drawing/2014/main" id="{3F1C66B2-199A-4446-81D2-FB5C6E840739}"/>
                </a:ext>
              </a:extLst>
            </p:cNvPr>
            <p:cNvSpPr/>
            <p:nvPr>
              <p:custDataLst>
                <p:tags r:id="rId2"/>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总书记座谈会金句</a:t>
              </a:r>
              <a:endParaRPr lang="zh-CN" altLang="en-US" sz="2000" b="1" kern="0" spc="200" dirty="0">
                <a:ln cmpd="sng">
                  <a:noFill/>
                  <a:prstDash val="solid"/>
                </a:ln>
                <a:solidFill>
                  <a:schemeClr val="bg1"/>
                </a:solidFill>
                <a:cs typeface="+mn-ea"/>
                <a:sym typeface="+mn-lt"/>
              </a:endParaRPr>
            </a:p>
          </p:txBody>
        </p:sp>
        <p:sp>
          <p:nvSpPr>
            <p:cNvPr id="7" name="MH_Number_2">
              <a:extLst>
                <a:ext uri="{FF2B5EF4-FFF2-40B4-BE49-F238E27FC236}">
                  <a16:creationId xmlns="" xmlns:a16="http://schemas.microsoft.com/office/drawing/2014/main" id="{F9E74C92-ED69-41E5-817E-E85F61CD6CB1}"/>
                </a:ext>
              </a:extLst>
            </p:cNvPr>
            <p:cNvSpPr/>
            <p:nvPr>
              <p:custDataLst>
                <p:tags r:id="rId3"/>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05</a:t>
              </a:r>
            </a:p>
          </p:txBody>
        </p:sp>
      </p:grpSp>
      <p:pic>
        <p:nvPicPr>
          <p:cNvPr id="9" name="图片 8">
            <a:extLst>
              <a:ext uri="{FF2B5EF4-FFF2-40B4-BE49-F238E27FC236}">
                <a16:creationId xmlns="" xmlns:a16="http://schemas.microsoft.com/office/drawing/2014/main" id="{BD34C8F0-DBC0-4130-8253-A4943260C408}"/>
              </a:ext>
            </a:extLst>
          </p:cNvPr>
          <p:cNvPicPr>
            <a:picLocks noChangeAspect="1"/>
          </p:cNvPicPr>
          <p:nvPr/>
        </p:nvPicPr>
        <p:blipFill rotWithShape="1">
          <a:blip r:embed="rId5">
            <a:extLst>
              <a:ext uri="{28A0092B-C50C-407E-A947-70E740481C1C}">
                <a14:useLocalDpi xmlns:a14="http://schemas.microsoft.com/office/drawing/2010/main" val="0"/>
              </a:ext>
            </a:extLst>
          </a:blip>
          <a:srcRect l="22513" t="14695" r="28887" b="9467"/>
          <a:stretch/>
        </p:blipFill>
        <p:spPr>
          <a:xfrm>
            <a:off x="988424" y="1052736"/>
            <a:ext cx="2539713" cy="5038250"/>
          </a:xfrm>
          <a:prstGeom prst="rect">
            <a:avLst/>
          </a:prstGeom>
        </p:spPr>
      </p:pic>
    </p:spTree>
    <p:extLst>
      <p:ext uri="{BB962C8B-B14F-4D97-AF65-F5344CB8AC3E}">
        <p14:creationId xmlns:p14="http://schemas.microsoft.com/office/powerpoint/2010/main" val="29481604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6E0F2F87-5CA5-4D23-B841-AE966C21DCD9}"/>
              </a:ext>
            </a:extLst>
          </p:cNvPr>
          <p:cNvSpPr/>
          <p:nvPr/>
        </p:nvSpPr>
        <p:spPr>
          <a:xfrm>
            <a:off x="0" y="2771775"/>
            <a:ext cx="7151370" cy="1725930"/>
          </a:xfrm>
          <a:prstGeom prst="rect">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 xmlns:a16="http://schemas.microsoft.com/office/drawing/2014/main" id="{22F768F3-F220-49EF-AC0F-9ADB7BCC38B3}"/>
              </a:ext>
            </a:extLst>
          </p:cNvPr>
          <p:cNvSpPr txBox="1"/>
          <p:nvPr/>
        </p:nvSpPr>
        <p:spPr>
          <a:xfrm>
            <a:off x="74757" y="3096895"/>
            <a:ext cx="6800215" cy="1076325"/>
          </a:xfrm>
          <a:prstGeom prst="rect">
            <a:avLst/>
          </a:prstGeom>
          <a:noFill/>
        </p:spPr>
        <p:txBody>
          <a:bodyPr wrap="square" rtlCol="0">
            <a:spAutoFit/>
          </a:bodyPr>
          <a:lstStyle/>
          <a:p>
            <a:pPr algn="r"/>
            <a:r>
              <a:rPr lang="zh-CN" altLang="en-US" sz="3200" dirty="0">
                <a:solidFill>
                  <a:schemeClr val="bg1"/>
                </a:solidFill>
                <a:effectLst>
                  <a:outerShdw blurRad="165100" dist="101600" dir="2700000" algn="tl">
                    <a:srgbClr val="000000">
                      <a:alpha val="59000"/>
                    </a:srgbClr>
                  </a:outerShdw>
                </a:effectLst>
                <a:cs typeface="+mn-ea"/>
                <a:sym typeface="+mn-lt"/>
              </a:rPr>
              <a:t>国务院扶贫开发领导小组要较真碰硬“督”，各省区市要凝心聚力“战”</a:t>
            </a:r>
          </a:p>
        </p:txBody>
      </p:sp>
      <p:grpSp>
        <p:nvGrpSpPr>
          <p:cNvPr id="5" name="PA_组合 4">
            <a:extLst>
              <a:ext uri="{FF2B5EF4-FFF2-40B4-BE49-F238E27FC236}">
                <a16:creationId xmlns="" xmlns:a16="http://schemas.microsoft.com/office/drawing/2014/main" id="{67CF49DE-087C-4BB3-A384-C75487BF357B}"/>
              </a:ext>
            </a:extLst>
          </p:cNvPr>
          <p:cNvGrpSpPr/>
          <p:nvPr>
            <p:custDataLst>
              <p:tags r:id="rId1"/>
            </p:custDataLst>
          </p:nvPr>
        </p:nvGrpSpPr>
        <p:grpSpPr>
          <a:xfrm>
            <a:off x="201642" y="115455"/>
            <a:ext cx="5822314" cy="470535"/>
            <a:chOff x="4207328" y="1864280"/>
            <a:chExt cx="4026839" cy="427368"/>
          </a:xfrm>
        </p:grpSpPr>
        <p:sp>
          <p:nvSpPr>
            <p:cNvPr id="6" name="MH_Entry_2">
              <a:extLst>
                <a:ext uri="{FF2B5EF4-FFF2-40B4-BE49-F238E27FC236}">
                  <a16:creationId xmlns="" xmlns:a16="http://schemas.microsoft.com/office/drawing/2014/main" id="{09256E8F-90AA-406E-B7F6-FEE7AB6E9CBD}"/>
                </a:ext>
              </a:extLst>
            </p:cNvPr>
            <p:cNvSpPr/>
            <p:nvPr>
              <p:custDataLst>
                <p:tags r:id="rId2"/>
              </p:custDataLst>
            </p:nvPr>
          </p:nvSpPr>
          <p:spPr>
            <a:xfrm>
              <a:off x="4781842" y="1864280"/>
              <a:ext cx="3452325"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总书记座谈会金句</a:t>
              </a:r>
              <a:endParaRPr lang="zh-CN" altLang="en-US" sz="2000" b="1" kern="0" spc="200" dirty="0">
                <a:ln cmpd="sng">
                  <a:noFill/>
                  <a:prstDash val="solid"/>
                </a:ln>
                <a:solidFill>
                  <a:schemeClr val="bg1"/>
                </a:solidFill>
                <a:cs typeface="+mn-ea"/>
                <a:sym typeface="+mn-lt"/>
              </a:endParaRPr>
            </a:p>
          </p:txBody>
        </p:sp>
        <p:sp>
          <p:nvSpPr>
            <p:cNvPr id="7" name="MH_Number_2">
              <a:extLst>
                <a:ext uri="{FF2B5EF4-FFF2-40B4-BE49-F238E27FC236}">
                  <a16:creationId xmlns="" xmlns:a16="http://schemas.microsoft.com/office/drawing/2014/main" id="{1482E396-887B-4FC5-90A4-53F0E0A253A8}"/>
                </a:ext>
              </a:extLst>
            </p:cNvPr>
            <p:cNvSpPr/>
            <p:nvPr>
              <p:custDataLst>
                <p:tags r:id="rId3"/>
              </p:custDataLst>
            </p:nvPr>
          </p:nvSpPr>
          <p:spPr>
            <a:xfrm>
              <a:off x="4207328" y="1864280"/>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05</a:t>
              </a:r>
            </a:p>
          </p:txBody>
        </p:sp>
      </p:grpSp>
      <p:pic>
        <p:nvPicPr>
          <p:cNvPr id="8" name="图片 7">
            <a:extLst>
              <a:ext uri="{FF2B5EF4-FFF2-40B4-BE49-F238E27FC236}">
                <a16:creationId xmlns="" xmlns:a16="http://schemas.microsoft.com/office/drawing/2014/main" id="{35B7E811-50A3-4478-AEC6-15A1B7D00544}"/>
              </a:ext>
            </a:extLst>
          </p:cNvPr>
          <p:cNvPicPr>
            <a:picLocks noChangeAspect="1"/>
          </p:cNvPicPr>
          <p:nvPr/>
        </p:nvPicPr>
        <p:blipFill rotWithShape="1">
          <a:blip r:embed="rId5">
            <a:extLst>
              <a:ext uri="{28A0092B-C50C-407E-A947-70E740481C1C}">
                <a14:useLocalDpi xmlns:a14="http://schemas.microsoft.com/office/drawing/2010/main" val="0"/>
              </a:ext>
            </a:extLst>
          </a:blip>
          <a:srcRect l="22513" t="14695" r="28887" b="9467"/>
          <a:stretch/>
        </p:blipFill>
        <p:spPr>
          <a:xfrm flipH="1">
            <a:off x="8150014" y="1135864"/>
            <a:ext cx="2440401" cy="5038250"/>
          </a:xfrm>
          <a:prstGeom prst="rect">
            <a:avLst/>
          </a:prstGeom>
        </p:spPr>
      </p:pic>
    </p:spTree>
    <p:extLst>
      <p:ext uri="{BB962C8B-B14F-4D97-AF65-F5344CB8AC3E}">
        <p14:creationId xmlns:p14="http://schemas.microsoft.com/office/powerpoint/2010/main" val="23921377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452EB812-6724-416B-B0DD-22E819953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48" y="-23182"/>
            <a:ext cx="12184010" cy="6955997"/>
          </a:xfrm>
          <a:prstGeom prst="rect">
            <a:avLst/>
          </a:prstGeom>
        </p:spPr>
      </p:pic>
      <p:pic>
        <p:nvPicPr>
          <p:cNvPr id="10" name="图片 9">
            <a:extLst>
              <a:ext uri="{FF2B5EF4-FFF2-40B4-BE49-F238E27FC236}">
                <a16:creationId xmlns="" xmlns:a16="http://schemas.microsoft.com/office/drawing/2014/main" id="{8C557FFF-A896-44F4-804A-2A2846394241}"/>
              </a:ext>
            </a:extLst>
          </p:cNvPr>
          <p:cNvPicPr>
            <a:picLocks noChangeAspect="1"/>
          </p:cNvPicPr>
          <p:nvPr/>
        </p:nvPicPr>
        <p:blipFill rotWithShape="1">
          <a:blip r:embed="rId3">
            <a:extLst>
              <a:ext uri="{28A0092B-C50C-407E-A947-70E740481C1C}">
                <a14:useLocalDpi xmlns:a14="http://schemas.microsoft.com/office/drawing/2010/main" val="0"/>
              </a:ext>
            </a:extLst>
          </a:blip>
          <a:srcRect b="24947"/>
          <a:stretch/>
        </p:blipFill>
        <p:spPr>
          <a:xfrm>
            <a:off x="-71408" y="4314259"/>
            <a:ext cx="12274491" cy="2712210"/>
          </a:xfrm>
          <a:prstGeom prst="rect">
            <a:avLst/>
          </a:prstGeom>
        </p:spPr>
      </p:pic>
      <p:pic>
        <p:nvPicPr>
          <p:cNvPr id="8" name="图片 7">
            <a:extLst>
              <a:ext uri="{FF2B5EF4-FFF2-40B4-BE49-F238E27FC236}">
                <a16:creationId xmlns="" xmlns:a16="http://schemas.microsoft.com/office/drawing/2014/main" id="{E120D311-A2AE-447F-BE14-C05D3BBDC471}"/>
              </a:ext>
            </a:extLst>
          </p:cNvPr>
          <p:cNvPicPr>
            <a:picLocks noChangeAspect="1"/>
          </p:cNvPicPr>
          <p:nvPr/>
        </p:nvPicPr>
        <p:blipFill rotWithShape="1">
          <a:blip r:embed="rId4">
            <a:extLst>
              <a:ext uri="{28A0092B-C50C-407E-A947-70E740481C1C}">
                <a14:useLocalDpi xmlns:a14="http://schemas.microsoft.com/office/drawing/2010/main" val="0"/>
              </a:ext>
            </a:extLst>
          </a:blip>
          <a:srcRect l="25912" t="59658"/>
          <a:stretch/>
        </p:blipFill>
        <p:spPr>
          <a:xfrm>
            <a:off x="-20030" y="4705004"/>
            <a:ext cx="12242070" cy="2207128"/>
          </a:xfrm>
          <a:prstGeom prst="rect">
            <a:avLst/>
          </a:prstGeom>
        </p:spPr>
      </p:pic>
      <p:pic>
        <p:nvPicPr>
          <p:cNvPr id="2" name="图片 1">
            <a:extLst>
              <a:ext uri="{FF2B5EF4-FFF2-40B4-BE49-F238E27FC236}">
                <a16:creationId xmlns="" xmlns:a16="http://schemas.microsoft.com/office/drawing/2014/main" id="{8A758BEC-DEE5-4115-A42B-15C2F33E27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51" y="2292121"/>
            <a:ext cx="4397823" cy="4664982"/>
          </a:xfrm>
          <a:prstGeom prst="rect">
            <a:avLst/>
          </a:prstGeom>
        </p:spPr>
      </p:pic>
      <p:pic>
        <p:nvPicPr>
          <p:cNvPr id="4" name="图片 3">
            <a:extLst>
              <a:ext uri="{FF2B5EF4-FFF2-40B4-BE49-F238E27FC236}">
                <a16:creationId xmlns="" xmlns:a16="http://schemas.microsoft.com/office/drawing/2014/main" id="{BD948F0A-7B44-4BA1-87E7-993CED62AA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326" y="5319817"/>
            <a:ext cx="1354762" cy="1392817"/>
          </a:xfrm>
          <a:prstGeom prst="rect">
            <a:avLst/>
          </a:prstGeom>
        </p:spPr>
      </p:pic>
      <p:pic>
        <p:nvPicPr>
          <p:cNvPr id="5" name="图片 4">
            <a:extLst>
              <a:ext uri="{FF2B5EF4-FFF2-40B4-BE49-F238E27FC236}">
                <a16:creationId xmlns="" xmlns:a16="http://schemas.microsoft.com/office/drawing/2014/main" id="{07947E9B-443F-47FA-9242-E8C25AECC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7859" y="5583992"/>
            <a:ext cx="1867841" cy="988430"/>
          </a:xfrm>
          <a:prstGeom prst="rect">
            <a:avLst/>
          </a:prstGeom>
        </p:spPr>
      </p:pic>
      <p:pic>
        <p:nvPicPr>
          <p:cNvPr id="6" name="图片 5">
            <a:extLst>
              <a:ext uri="{FF2B5EF4-FFF2-40B4-BE49-F238E27FC236}">
                <a16:creationId xmlns="" xmlns:a16="http://schemas.microsoft.com/office/drawing/2014/main" id="{801FE0E5-70DD-4AF3-AAB7-9C7F8621C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0" y="-34154"/>
            <a:ext cx="5098013" cy="1676517"/>
          </a:xfrm>
          <a:prstGeom prst="rect">
            <a:avLst/>
          </a:prstGeom>
        </p:spPr>
      </p:pic>
      <p:sp>
        <p:nvSpPr>
          <p:cNvPr id="12" name="文本框 11">
            <a:extLst>
              <a:ext uri="{FF2B5EF4-FFF2-40B4-BE49-F238E27FC236}">
                <a16:creationId xmlns="" xmlns:a16="http://schemas.microsoft.com/office/drawing/2014/main" id="{CA6EFE1F-EB07-40D2-ABD0-8FBD9F66063E}"/>
              </a:ext>
            </a:extLst>
          </p:cNvPr>
          <p:cNvSpPr txBox="1"/>
          <p:nvPr/>
        </p:nvSpPr>
        <p:spPr>
          <a:xfrm>
            <a:off x="4338423" y="3788628"/>
            <a:ext cx="7287754" cy="369332"/>
          </a:xfrm>
          <a:prstGeom prst="rect">
            <a:avLst/>
          </a:prstGeom>
          <a:noFill/>
        </p:spPr>
        <p:txBody>
          <a:bodyPr wrap="square" rtlCol="0">
            <a:spAutoFit/>
          </a:bodyPr>
          <a:lstStyle/>
          <a:p>
            <a:pPr algn="ctr"/>
            <a:r>
              <a:rPr lang="zh-CN" altLang="en-US" dirty="0">
                <a:solidFill>
                  <a:schemeClr val="tx1">
                    <a:lumMod val="75000"/>
                    <a:lumOff val="25000"/>
                  </a:schemeClr>
                </a:solidFill>
                <a:cs typeface="+mn-ea"/>
                <a:sym typeface="+mn-lt"/>
              </a:rPr>
              <a:t>学习解读总书记在决战决胜脱贫攻坚座谈会上的讲</a:t>
            </a:r>
            <a:r>
              <a:rPr lang="zh-CN" altLang="en-US" dirty="0" smtClean="0">
                <a:solidFill>
                  <a:schemeClr val="tx1">
                    <a:lumMod val="75000"/>
                    <a:lumOff val="25000"/>
                  </a:schemeClr>
                </a:solidFill>
                <a:cs typeface="+mn-ea"/>
                <a:sym typeface="+mn-lt"/>
              </a:rPr>
              <a:t>话</a:t>
            </a:r>
            <a:endParaRPr lang="zh-CN" altLang="en-US" dirty="0">
              <a:solidFill>
                <a:schemeClr val="tx1">
                  <a:lumMod val="75000"/>
                  <a:lumOff val="25000"/>
                </a:schemeClr>
              </a:solidFill>
              <a:cs typeface="+mn-ea"/>
              <a:sym typeface="+mn-lt"/>
            </a:endParaRPr>
          </a:p>
        </p:txBody>
      </p:sp>
      <p:sp>
        <p:nvSpPr>
          <p:cNvPr id="13" name="文本框 12">
            <a:extLst>
              <a:ext uri="{FF2B5EF4-FFF2-40B4-BE49-F238E27FC236}">
                <a16:creationId xmlns="" xmlns:a16="http://schemas.microsoft.com/office/drawing/2014/main" id="{F456FCDB-86DB-42BB-8DE6-6C54481DF74F}"/>
              </a:ext>
            </a:extLst>
          </p:cNvPr>
          <p:cNvSpPr txBox="1"/>
          <p:nvPr/>
        </p:nvSpPr>
        <p:spPr>
          <a:xfrm>
            <a:off x="5705644" y="4622470"/>
            <a:ext cx="1974531"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演讲人</a:t>
            </a:r>
            <a:r>
              <a:rPr lang="zh-CN" altLang="en-US" dirty="0" smtClean="0">
                <a:solidFill>
                  <a:schemeClr val="tx1">
                    <a:lumMod val="75000"/>
                    <a:lumOff val="25000"/>
                  </a:schemeClr>
                </a:solidFill>
                <a:cs typeface="+mn-ea"/>
                <a:sym typeface="+mn-lt"/>
              </a:rPr>
              <a:t>：第一</a:t>
            </a:r>
            <a:r>
              <a:rPr lang="en-US" altLang="zh-CN" dirty="0" smtClean="0">
                <a:solidFill>
                  <a:schemeClr val="tx1">
                    <a:lumMod val="75000"/>
                    <a:lumOff val="25000"/>
                  </a:schemeClr>
                </a:solidFill>
                <a:cs typeface="+mn-ea"/>
                <a:sym typeface="+mn-lt"/>
              </a:rPr>
              <a:t>PPT</a:t>
            </a:r>
            <a:endParaRPr lang="zh-CN" altLang="en-US" dirty="0">
              <a:solidFill>
                <a:schemeClr val="tx1">
                  <a:lumMod val="75000"/>
                  <a:lumOff val="25000"/>
                </a:schemeClr>
              </a:solidFill>
              <a:cs typeface="+mn-ea"/>
              <a:sym typeface="+mn-lt"/>
            </a:endParaRPr>
          </a:p>
        </p:txBody>
      </p:sp>
      <p:sp>
        <p:nvSpPr>
          <p:cNvPr id="15" name="文本框 14">
            <a:extLst>
              <a:ext uri="{FF2B5EF4-FFF2-40B4-BE49-F238E27FC236}">
                <a16:creationId xmlns="" xmlns:a16="http://schemas.microsoft.com/office/drawing/2014/main" id="{591329EE-52B4-4DC9-8B93-CDB96A000794}"/>
              </a:ext>
            </a:extLst>
          </p:cNvPr>
          <p:cNvSpPr txBox="1"/>
          <p:nvPr/>
        </p:nvSpPr>
        <p:spPr>
          <a:xfrm>
            <a:off x="4400271" y="1675020"/>
            <a:ext cx="7691671" cy="1323439"/>
          </a:xfrm>
          <a:prstGeom prst="rect">
            <a:avLst/>
          </a:prstGeom>
          <a:noFill/>
          <a:effectLst>
            <a:innerShdw blurRad="114300">
              <a:prstClr val="black">
                <a:alpha val="10000"/>
              </a:prstClr>
            </a:innerShdw>
          </a:effectLst>
        </p:spPr>
        <p:txBody>
          <a:bodyPr wrap="square" rtlCol="0">
            <a:spAutoFit/>
          </a:bodyPr>
          <a:lstStyle/>
          <a:p>
            <a:r>
              <a:rPr lang="zh-CN" altLang="en-US" sz="8000" b="1" spc="50" dirty="0">
                <a:ln w="0"/>
                <a:solidFill>
                  <a:srgbClr val="CC0F00"/>
                </a:solidFill>
                <a:effectLst>
                  <a:innerShdw blurRad="63500" dist="50800" dir="13500000">
                    <a:srgbClr val="000000">
                      <a:alpha val="18000"/>
                    </a:srgbClr>
                  </a:innerShdw>
                </a:effectLst>
                <a:cs typeface="+mn-ea"/>
                <a:sym typeface="+mn-lt"/>
              </a:rPr>
              <a:t>打赢脱贫攻坚战</a:t>
            </a:r>
          </a:p>
        </p:txBody>
      </p:sp>
      <p:sp>
        <p:nvSpPr>
          <p:cNvPr id="18" name="椭圆 17">
            <a:extLst>
              <a:ext uri="{FF2B5EF4-FFF2-40B4-BE49-F238E27FC236}">
                <a16:creationId xmlns="" xmlns:a16="http://schemas.microsoft.com/office/drawing/2014/main" id="{4B40A0BF-D9E6-417B-87C0-383AEC6FD04A}"/>
              </a:ext>
            </a:extLst>
          </p:cNvPr>
          <p:cNvSpPr/>
          <p:nvPr/>
        </p:nvSpPr>
        <p:spPr>
          <a:xfrm>
            <a:off x="5378656" y="4672347"/>
            <a:ext cx="287533" cy="271756"/>
          </a:xfrm>
          <a:prstGeom prst="ellipse">
            <a:avLst/>
          </a:prstGeom>
          <a:solidFill>
            <a:srgbClr val="CC0F00"/>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 xmlns:a16="http://schemas.microsoft.com/office/drawing/2014/main" id="{7CFEF903-445F-4EAF-975B-C170831EA4C6}"/>
              </a:ext>
            </a:extLst>
          </p:cNvPr>
          <p:cNvSpPr txBox="1"/>
          <p:nvPr/>
        </p:nvSpPr>
        <p:spPr>
          <a:xfrm>
            <a:off x="8342014" y="4622470"/>
            <a:ext cx="2790825" cy="368300"/>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汇报时间：</a:t>
            </a:r>
            <a:r>
              <a:rPr lang="en-US" altLang="zh-CN" dirty="0" smtClean="0">
                <a:solidFill>
                  <a:schemeClr val="tx1">
                    <a:lumMod val="75000"/>
                    <a:lumOff val="25000"/>
                  </a:schemeClr>
                </a:solidFill>
                <a:cs typeface="+mn-ea"/>
                <a:sym typeface="+mn-lt"/>
              </a:rPr>
              <a:t>2021.05.01</a:t>
            </a:r>
            <a:endParaRPr lang="zh-CN" altLang="en-US" dirty="0">
              <a:solidFill>
                <a:schemeClr val="tx1">
                  <a:lumMod val="75000"/>
                  <a:lumOff val="25000"/>
                </a:schemeClr>
              </a:solidFill>
              <a:cs typeface="+mn-ea"/>
              <a:sym typeface="+mn-lt"/>
            </a:endParaRPr>
          </a:p>
        </p:txBody>
      </p:sp>
      <p:sp>
        <p:nvSpPr>
          <p:cNvPr id="20" name="椭圆 19">
            <a:extLst>
              <a:ext uri="{FF2B5EF4-FFF2-40B4-BE49-F238E27FC236}">
                <a16:creationId xmlns="" xmlns:a16="http://schemas.microsoft.com/office/drawing/2014/main" id="{511D067C-1999-4444-87A8-DB354BCB4FE6}"/>
              </a:ext>
            </a:extLst>
          </p:cNvPr>
          <p:cNvSpPr/>
          <p:nvPr/>
        </p:nvSpPr>
        <p:spPr>
          <a:xfrm>
            <a:off x="8015026" y="4672347"/>
            <a:ext cx="287533" cy="271756"/>
          </a:xfrm>
          <a:prstGeom prst="ellipse">
            <a:avLst/>
          </a:prstGeom>
          <a:solidFill>
            <a:srgbClr val="CC0F00"/>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3" name="图片 22">
            <a:extLst>
              <a:ext uri="{FF2B5EF4-FFF2-40B4-BE49-F238E27FC236}">
                <a16:creationId xmlns="" xmlns:a16="http://schemas.microsoft.com/office/drawing/2014/main" id="{4EFFA003-9E85-4362-9565-75FFC776AB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682745" y="1085218"/>
            <a:ext cx="1873971" cy="1161933"/>
          </a:xfrm>
          <a:prstGeom prst="rect">
            <a:avLst/>
          </a:prstGeom>
        </p:spPr>
      </p:pic>
      <p:pic>
        <p:nvPicPr>
          <p:cNvPr id="21" name="图片 20">
            <a:extLst>
              <a:ext uri="{FF2B5EF4-FFF2-40B4-BE49-F238E27FC236}">
                <a16:creationId xmlns="" xmlns:a16="http://schemas.microsoft.com/office/drawing/2014/main" id="{F0606081-8F08-419B-BB83-E6B70B1EA3A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2885" y="1220725"/>
            <a:ext cx="5764282" cy="454295"/>
          </a:xfrm>
          <a:prstGeom prst="rect">
            <a:avLst/>
          </a:prstGeom>
        </p:spPr>
      </p:pic>
      <p:sp>
        <p:nvSpPr>
          <p:cNvPr id="28" name="矩形: 圆角 27">
            <a:extLst>
              <a:ext uri="{FF2B5EF4-FFF2-40B4-BE49-F238E27FC236}">
                <a16:creationId xmlns="" xmlns:a16="http://schemas.microsoft.com/office/drawing/2014/main" id="{1FEC25F9-58E2-4EDE-BE40-63C9488F5D01}"/>
              </a:ext>
            </a:extLst>
          </p:cNvPr>
          <p:cNvSpPr/>
          <p:nvPr/>
        </p:nvSpPr>
        <p:spPr>
          <a:xfrm>
            <a:off x="4493783" y="3102124"/>
            <a:ext cx="7137721" cy="556104"/>
          </a:xfrm>
          <a:prstGeom prst="roundRect">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C0F00"/>
              </a:solidFill>
              <a:cs typeface="+mn-ea"/>
              <a:sym typeface="+mn-lt"/>
            </a:endParaRPr>
          </a:p>
        </p:txBody>
      </p:sp>
      <p:sp>
        <p:nvSpPr>
          <p:cNvPr id="29" name="文本框 28">
            <a:extLst>
              <a:ext uri="{FF2B5EF4-FFF2-40B4-BE49-F238E27FC236}">
                <a16:creationId xmlns="" xmlns:a16="http://schemas.microsoft.com/office/drawing/2014/main" id="{C96F3B8D-246E-4130-88B3-95D28980640A}"/>
              </a:ext>
            </a:extLst>
          </p:cNvPr>
          <p:cNvSpPr txBox="1"/>
          <p:nvPr/>
        </p:nvSpPr>
        <p:spPr>
          <a:xfrm>
            <a:off x="5092886" y="3060313"/>
            <a:ext cx="6131812" cy="646331"/>
          </a:xfrm>
          <a:prstGeom prst="rect">
            <a:avLst/>
          </a:prstGeom>
          <a:noFill/>
        </p:spPr>
        <p:txBody>
          <a:bodyPr wrap="square" rtlCol="0">
            <a:spAutoFit/>
          </a:bodyPr>
          <a:lstStyle/>
          <a:p>
            <a:r>
              <a:rPr lang="zh-CN" altLang="en-US" sz="3600" dirty="0">
                <a:solidFill>
                  <a:schemeClr val="bg1"/>
                </a:solidFill>
                <a:cs typeface="+mn-ea"/>
                <a:sym typeface="+mn-lt"/>
              </a:rPr>
              <a:t>打赢脱贫攻坚   建成小康社会</a:t>
            </a:r>
          </a:p>
        </p:txBody>
      </p:sp>
    </p:spTree>
    <p:extLst>
      <p:ext uri="{BB962C8B-B14F-4D97-AF65-F5344CB8AC3E}">
        <p14:creationId xmlns:p14="http://schemas.microsoft.com/office/powerpoint/2010/main" val="23361383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9000">
        <p15:prstTrans prst="prestige"/>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5"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ppt_w</p:attrName>
                                        </p:attrNameLst>
                                      </p:cBhvr>
                                      <p:tavLst>
                                        <p:tav tm="0" fmla="#ppt_w*sin(2.5*pi*$)">
                                          <p:val>
                                            <p:fltVal val="0"/>
                                          </p:val>
                                        </p:tav>
                                        <p:tav tm="100000">
                                          <p:val>
                                            <p:fltVal val="1"/>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par>
                          <p:cTn id="39" fill="hold">
                            <p:stCondLst>
                              <p:cond delay="3500"/>
                            </p:stCondLst>
                            <p:childTnLst>
                              <p:par>
                                <p:cTn id="40" presetID="16" presetClass="entr" presetSubtype="21"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par>
                          <p:cTn id="43" fill="hold">
                            <p:stCondLst>
                              <p:cond delay="4000"/>
                            </p:stCondLst>
                            <p:childTnLst>
                              <p:par>
                                <p:cTn id="44" presetID="56" presetClass="entr" presetSubtype="0" fill="hold" grpId="0" nodeType="afterEffect">
                                  <p:stCondLst>
                                    <p:cond delay="0"/>
                                  </p:stCondLst>
                                  <p:iterate type="lt">
                                    <p:tmPct val="10000"/>
                                  </p:iterate>
                                  <p:childTnLst>
                                    <p:set>
                                      <p:cBhvr>
                                        <p:cTn id="45" dur="1" fill="hold">
                                          <p:stCondLst>
                                            <p:cond delay="0"/>
                                          </p:stCondLst>
                                        </p:cTn>
                                        <p:tgtEl>
                                          <p:spTgt spid="15"/>
                                        </p:tgtEl>
                                        <p:attrNameLst>
                                          <p:attrName>style.visibility</p:attrName>
                                        </p:attrNameLst>
                                      </p:cBhvr>
                                      <p:to>
                                        <p:strVal val="visible"/>
                                      </p:to>
                                    </p:set>
                                    <p:anim by="(-#ppt_w*2)" calcmode="lin" valueType="num">
                                      <p:cBhvr rctx="PPT">
                                        <p:cTn id="46" dur="250" autoRev="1" fill="hold">
                                          <p:stCondLst>
                                            <p:cond delay="0"/>
                                          </p:stCondLst>
                                        </p:cTn>
                                        <p:tgtEl>
                                          <p:spTgt spid="15"/>
                                        </p:tgtEl>
                                        <p:attrNameLst>
                                          <p:attrName>ppt_w</p:attrName>
                                        </p:attrNameLst>
                                      </p:cBhvr>
                                    </p:anim>
                                    <p:anim by="(#ppt_w*0.50)" calcmode="lin" valueType="num">
                                      <p:cBhvr>
                                        <p:cTn id="47" dur="250" decel="50000" autoRev="1" fill="hold">
                                          <p:stCondLst>
                                            <p:cond delay="0"/>
                                          </p:stCondLst>
                                        </p:cTn>
                                        <p:tgtEl>
                                          <p:spTgt spid="15"/>
                                        </p:tgtEl>
                                        <p:attrNameLst>
                                          <p:attrName>ppt_x</p:attrName>
                                        </p:attrNameLst>
                                      </p:cBhvr>
                                    </p:anim>
                                    <p:anim from="(-#ppt_h/2)" to="(#ppt_y)" calcmode="lin" valueType="num">
                                      <p:cBhvr>
                                        <p:cTn id="48" dur="500" fill="hold">
                                          <p:stCondLst>
                                            <p:cond delay="0"/>
                                          </p:stCondLst>
                                        </p:cTn>
                                        <p:tgtEl>
                                          <p:spTgt spid="15"/>
                                        </p:tgtEl>
                                        <p:attrNameLst>
                                          <p:attrName>ppt_y</p:attrName>
                                        </p:attrNameLst>
                                      </p:cBhvr>
                                    </p:anim>
                                    <p:animRot by="21600000">
                                      <p:cBhvr>
                                        <p:cTn id="49" dur="500" fill="hold">
                                          <p:stCondLst>
                                            <p:cond delay="0"/>
                                          </p:stCondLst>
                                        </p:cTn>
                                        <p:tgtEl>
                                          <p:spTgt spid="15"/>
                                        </p:tgtEl>
                                        <p:attrNameLst>
                                          <p:attrName>r</p:attrName>
                                        </p:attrNameLst>
                                      </p:cBhvr>
                                    </p:animRot>
                                  </p:childTnLst>
                                </p:cTn>
                              </p:par>
                            </p:childTnLst>
                          </p:cTn>
                        </p:par>
                        <p:par>
                          <p:cTn id="50" fill="hold">
                            <p:stCondLst>
                              <p:cond delay="4800"/>
                            </p:stCondLst>
                            <p:childTnLst>
                              <p:par>
                                <p:cTn id="51" presetID="2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par>
                          <p:cTn id="54" fill="hold">
                            <p:stCondLst>
                              <p:cond delay="530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29"/>
                                        </p:tgtEl>
                                        <p:attrNameLst>
                                          <p:attrName>style.visibility</p:attrName>
                                        </p:attrNameLst>
                                      </p:cBhvr>
                                      <p:to>
                                        <p:strVal val="visible"/>
                                      </p:to>
                                    </p:set>
                                    <p:anim by="(-#ppt_w*2)" calcmode="lin" valueType="num">
                                      <p:cBhvr rctx="PPT">
                                        <p:cTn id="57" dur="250" autoRev="1" fill="hold">
                                          <p:stCondLst>
                                            <p:cond delay="0"/>
                                          </p:stCondLst>
                                        </p:cTn>
                                        <p:tgtEl>
                                          <p:spTgt spid="29"/>
                                        </p:tgtEl>
                                        <p:attrNameLst>
                                          <p:attrName>ppt_w</p:attrName>
                                        </p:attrNameLst>
                                      </p:cBhvr>
                                    </p:anim>
                                    <p:anim by="(#ppt_w*0.50)" calcmode="lin" valueType="num">
                                      <p:cBhvr>
                                        <p:cTn id="58" dur="250" decel="50000" autoRev="1" fill="hold">
                                          <p:stCondLst>
                                            <p:cond delay="0"/>
                                          </p:stCondLst>
                                        </p:cTn>
                                        <p:tgtEl>
                                          <p:spTgt spid="29"/>
                                        </p:tgtEl>
                                        <p:attrNameLst>
                                          <p:attrName>ppt_x</p:attrName>
                                        </p:attrNameLst>
                                      </p:cBhvr>
                                    </p:anim>
                                    <p:anim from="(-#ppt_h/2)" to="(#ppt_y)" calcmode="lin" valueType="num">
                                      <p:cBhvr>
                                        <p:cTn id="59" dur="500" fill="hold">
                                          <p:stCondLst>
                                            <p:cond delay="0"/>
                                          </p:stCondLst>
                                        </p:cTn>
                                        <p:tgtEl>
                                          <p:spTgt spid="29"/>
                                        </p:tgtEl>
                                        <p:attrNameLst>
                                          <p:attrName>ppt_y</p:attrName>
                                        </p:attrNameLst>
                                      </p:cBhvr>
                                    </p:anim>
                                    <p:animRot by="21600000">
                                      <p:cBhvr>
                                        <p:cTn id="60" dur="500" fill="hold">
                                          <p:stCondLst>
                                            <p:cond delay="0"/>
                                          </p:stCondLst>
                                        </p:cTn>
                                        <p:tgtEl>
                                          <p:spTgt spid="29"/>
                                        </p:tgtEl>
                                        <p:attrNameLst>
                                          <p:attrName>r</p:attrName>
                                        </p:attrNameLst>
                                      </p:cBhvr>
                                    </p:animRot>
                                  </p:childTnLst>
                                </p:cTn>
                              </p:par>
                            </p:childTnLst>
                          </p:cTn>
                        </p:par>
                        <p:par>
                          <p:cTn id="61" fill="hold">
                            <p:stCondLst>
                              <p:cond delay="6350"/>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12"/>
                                        </p:tgtEl>
                                        <p:attrNameLst>
                                          <p:attrName>style.visibility</p:attrName>
                                        </p:attrNameLst>
                                      </p:cBhvr>
                                      <p:to>
                                        <p:strVal val="visible"/>
                                      </p:to>
                                    </p:set>
                                    <p:anim calcmode="lin" valueType="num">
                                      <p:cBhvr>
                                        <p:cTn id="6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12"/>
                                        </p:tgtEl>
                                        <p:attrNameLst>
                                          <p:attrName>ppt_y</p:attrName>
                                        </p:attrNameLst>
                                      </p:cBhvr>
                                      <p:tavLst>
                                        <p:tav tm="0">
                                          <p:val>
                                            <p:strVal val="#ppt_y"/>
                                          </p:val>
                                        </p:tav>
                                        <p:tav tm="100000">
                                          <p:val>
                                            <p:strVal val="#ppt_y"/>
                                          </p:val>
                                        </p:tav>
                                      </p:tavLst>
                                    </p:anim>
                                    <p:anim calcmode="lin" valueType="num">
                                      <p:cBhvr>
                                        <p:cTn id="6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12"/>
                                        </p:tgtEl>
                                      </p:cBhvr>
                                    </p:animEffect>
                                  </p:childTnLst>
                                </p:cTn>
                              </p:par>
                            </p:childTnLst>
                          </p:cTn>
                        </p:par>
                        <p:par>
                          <p:cTn id="69" fill="hold">
                            <p:stCondLst>
                              <p:cond delay="7950"/>
                            </p:stCondLst>
                            <p:childTnLst>
                              <p:par>
                                <p:cTn id="70" presetID="22" presetClass="entr" presetSubtype="4"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par>
                          <p:cTn id="73" fill="hold">
                            <p:stCondLst>
                              <p:cond delay="8450"/>
                            </p:stCondLst>
                            <p:childTnLst>
                              <p:par>
                                <p:cTn id="74" presetID="22" presetClass="entr" presetSubtype="4"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par>
                          <p:cTn id="77" fill="hold">
                            <p:stCondLst>
                              <p:cond delay="8950"/>
                            </p:stCondLst>
                            <p:childTnLst>
                              <p:par>
                                <p:cTn id="78" presetID="22" presetClass="entr" presetSubtype="4"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down)">
                                      <p:cBhvr>
                                        <p:cTn id="80" dur="500"/>
                                        <p:tgtEl>
                                          <p:spTgt spid="20"/>
                                        </p:tgtEl>
                                      </p:cBhvr>
                                    </p:animEffect>
                                  </p:childTnLst>
                                </p:cTn>
                              </p:par>
                            </p:childTnLst>
                          </p:cTn>
                        </p:par>
                        <p:par>
                          <p:cTn id="81" fill="hold">
                            <p:stCondLst>
                              <p:cond delay="9450"/>
                            </p:stCondLst>
                            <p:childTnLst>
                              <p:par>
                                <p:cTn id="82" presetID="22" presetClass="entr" presetSubtype="4"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8" grpId="0" animBg="1"/>
      <p:bldP spid="19" grpId="0"/>
      <p:bldP spid="20" grpId="0" animBg="1"/>
      <p:bldP spid="28" grpId="0" animBg="1"/>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43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EF0CC86A-8FDC-438A-8C8A-6C6BD775C3EB}"/>
              </a:ext>
            </a:extLst>
          </p:cNvPr>
          <p:cNvSpPr/>
          <p:nvPr/>
        </p:nvSpPr>
        <p:spPr>
          <a:xfrm>
            <a:off x="-40640" y="3470275"/>
            <a:ext cx="12273915" cy="17259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 xmlns:a16="http://schemas.microsoft.com/office/drawing/2014/main" id="{F811F449-FBA3-4796-AAB6-948539DAC523}"/>
              </a:ext>
            </a:extLst>
          </p:cNvPr>
          <p:cNvSpPr txBox="1"/>
          <p:nvPr/>
        </p:nvSpPr>
        <p:spPr>
          <a:xfrm>
            <a:off x="-11430" y="4010660"/>
            <a:ext cx="12203430" cy="645160"/>
          </a:xfrm>
          <a:prstGeom prst="rect">
            <a:avLst/>
          </a:prstGeom>
          <a:noFill/>
        </p:spPr>
        <p:txBody>
          <a:bodyPr wrap="square" rtlCol="0">
            <a:spAutoFit/>
          </a:bodyPr>
          <a:lstStyle/>
          <a:p>
            <a:r>
              <a:rPr lang="zh-CN" altLang="en-US" dirty="0">
                <a:solidFill>
                  <a:schemeClr val="bg1"/>
                </a:solidFill>
                <a:cs typeface="+mn-ea"/>
                <a:sym typeface="+mn-lt"/>
              </a:rPr>
              <a:t>党的十八大以来，我们坚持以人民为中心的发展思想，明确了到</a:t>
            </a:r>
            <a:r>
              <a:rPr lang="en-US" altLang="zh-CN" dirty="0">
                <a:solidFill>
                  <a:schemeClr val="bg1"/>
                </a:solidFill>
                <a:cs typeface="+mn-ea"/>
                <a:sym typeface="+mn-lt"/>
              </a:rPr>
              <a:t>2020</a:t>
            </a:r>
            <a:r>
              <a:rPr lang="zh-CN" altLang="en-US" dirty="0">
                <a:solidFill>
                  <a:schemeClr val="bg1"/>
                </a:solidFill>
                <a:cs typeface="+mn-ea"/>
                <a:sym typeface="+mn-lt"/>
              </a:rPr>
              <a:t>年我国现行标准下农村贫困人口实现脱贫、贫困县全部摘帽、解决区域性整体贫困的目标任务。目前看，脱贫进度符合预期，成就举世瞩目。</a:t>
            </a:r>
          </a:p>
        </p:txBody>
      </p:sp>
      <p:grpSp>
        <p:nvGrpSpPr>
          <p:cNvPr id="5" name="PA_组合 1">
            <a:extLst>
              <a:ext uri="{FF2B5EF4-FFF2-40B4-BE49-F238E27FC236}">
                <a16:creationId xmlns="" xmlns:a16="http://schemas.microsoft.com/office/drawing/2014/main" id="{D21D8669-836B-44B6-9E5B-212B83C3CDAA}"/>
              </a:ext>
            </a:extLst>
          </p:cNvPr>
          <p:cNvGrpSpPr/>
          <p:nvPr>
            <p:custDataLst>
              <p:tags r:id="rId1"/>
            </p:custDataLst>
          </p:nvPr>
        </p:nvGrpSpPr>
        <p:grpSpPr>
          <a:xfrm>
            <a:off x="100618" y="145589"/>
            <a:ext cx="5823585" cy="493395"/>
            <a:chOff x="4207328" y="1075281"/>
            <a:chExt cx="4026839" cy="427368"/>
          </a:xfrm>
        </p:grpSpPr>
        <p:sp>
          <p:nvSpPr>
            <p:cNvPr id="6" name="MH_Number_1">
              <a:extLst>
                <a:ext uri="{FF2B5EF4-FFF2-40B4-BE49-F238E27FC236}">
                  <a16:creationId xmlns="" xmlns:a16="http://schemas.microsoft.com/office/drawing/2014/main" id="{3D8035FD-8937-4A61-9F77-DA24120DE4E0}"/>
                </a:ext>
              </a:extLst>
            </p:cNvPr>
            <p:cNvSpPr/>
            <p:nvPr>
              <p:custDataLst>
                <p:tags r:id="rId2"/>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7" name="MH_Entry_1">
              <a:extLst>
                <a:ext uri="{FF2B5EF4-FFF2-40B4-BE49-F238E27FC236}">
                  <a16:creationId xmlns="" xmlns:a16="http://schemas.microsoft.com/office/drawing/2014/main" id="{FE57D499-F93B-4D84-83F4-A80EFF5A2516}"/>
                </a:ext>
              </a:extLst>
            </p:cNvPr>
            <p:cNvSpPr/>
            <p:nvPr>
              <p:custDataLst>
                <p:tags r:id="rId3"/>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
        <p:nvSpPr>
          <p:cNvPr id="8" name="文本框 7">
            <a:extLst>
              <a:ext uri="{FF2B5EF4-FFF2-40B4-BE49-F238E27FC236}">
                <a16:creationId xmlns="" xmlns:a16="http://schemas.microsoft.com/office/drawing/2014/main" id="{11CE0565-920E-45F3-A9A6-2155D6D8D025}"/>
              </a:ext>
            </a:extLst>
          </p:cNvPr>
          <p:cNvSpPr txBox="1"/>
          <p:nvPr/>
        </p:nvSpPr>
        <p:spPr>
          <a:xfrm>
            <a:off x="2726576" y="1901473"/>
            <a:ext cx="6801428" cy="1200329"/>
          </a:xfrm>
          <a:prstGeom prst="rect">
            <a:avLst/>
          </a:prstGeom>
          <a:noFill/>
          <a:effectLst>
            <a:innerShdw blurRad="114300">
              <a:prstClr val="black">
                <a:alpha val="10000"/>
              </a:prstClr>
            </a:innerShdw>
          </a:effectLst>
        </p:spPr>
        <p:txBody>
          <a:bodyPr wrap="square" rtlCol="0">
            <a:spAutoFit/>
          </a:bodyPr>
          <a:lstStyle/>
          <a:p>
            <a:r>
              <a:rPr lang="zh-CN" altLang="en-US" sz="7200" spc="50" dirty="0">
                <a:ln w="0"/>
                <a:solidFill>
                  <a:srgbClr val="CC0F00"/>
                </a:solidFill>
                <a:effectLst>
                  <a:innerShdw blurRad="63500" dist="50800" dir="13500000">
                    <a:srgbClr val="000000">
                      <a:alpha val="18000"/>
                    </a:srgbClr>
                  </a:innerShdw>
                </a:effectLst>
                <a:cs typeface="+mn-ea"/>
                <a:sym typeface="+mn-lt"/>
              </a:rPr>
              <a:t>打赢脱贫攻坚战</a:t>
            </a:r>
          </a:p>
        </p:txBody>
      </p:sp>
    </p:spTree>
    <p:extLst>
      <p:ext uri="{BB962C8B-B14F-4D97-AF65-F5344CB8AC3E}">
        <p14:creationId xmlns:p14="http://schemas.microsoft.com/office/powerpoint/2010/main" val="39814233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1">
            <a:extLst>
              <a:ext uri="{FF2B5EF4-FFF2-40B4-BE49-F238E27FC236}">
                <a16:creationId xmlns="" xmlns:a16="http://schemas.microsoft.com/office/drawing/2014/main" id="{9068D87B-2750-42BE-9B3A-E89B65F3249A}"/>
              </a:ext>
            </a:extLst>
          </p:cNvPr>
          <p:cNvSpPr/>
          <p:nvPr>
            <p:custDataLst>
              <p:tags r:id="rId1"/>
            </p:custDataLst>
          </p:nvPr>
        </p:nvSpPr>
        <p:spPr>
          <a:xfrm>
            <a:off x="1254835" y="2815451"/>
            <a:ext cx="1632119" cy="1544452"/>
          </a:xfrm>
          <a:prstGeom prst="roundRect">
            <a:avLst>
              <a:gd name="adj" fmla="val 0"/>
            </a:avLst>
          </a:prstGeom>
          <a:solidFill>
            <a:srgbClr val="C9110E"/>
          </a:solidFill>
          <a:ln>
            <a:noFill/>
          </a:ln>
          <a:effectLst>
            <a:reflection blurRad="6350" stA="52000" endA="3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cs typeface="+mn-ea"/>
                <a:sym typeface="+mn-lt"/>
              </a:rPr>
              <a:t>六个</a:t>
            </a:r>
          </a:p>
          <a:p>
            <a:pPr algn="ctr"/>
            <a:r>
              <a:rPr lang="zh-CN" altLang="en-US" sz="2800" b="1" dirty="0">
                <a:solidFill>
                  <a:schemeClr val="bg1"/>
                </a:solidFill>
                <a:cs typeface="+mn-ea"/>
                <a:sym typeface="+mn-lt"/>
              </a:rPr>
              <a:t>成就</a:t>
            </a:r>
          </a:p>
        </p:txBody>
      </p:sp>
      <p:sp>
        <p:nvSpPr>
          <p:cNvPr id="3" name="PA-102252">
            <a:extLst>
              <a:ext uri="{FF2B5EF4-FFF2-40B4-BE49-F238E27FC236}">
                <a16:creationId xmlns="" xmlns:a16="http://schemas.microsoft.com/office/drawing/2014/main" id="{47E4A59C-8833-4D0F-8981-626952E2B6E4}"/>
              </a:ext>
            </a:extLst>
          </p:cNvPr>
          <p:cNvSpPr/>
          <p:nvPr>
            <p:custDataLst>
              <p:tags r:id="rId2"/>
            </p:custDataLst>
          </p:nvPr>
        </p:nvSpPr>
        <p:spPr>
          <a:xfrm>
            <a:off x="3379768" y="3576604"/>
            <a:ext cx="330654" cy="384270"/>
          </a:xfrm>
          <a:prstGeom prst="chevron">
            <a:avLst>
              <a:gd name="adj" fmla="val 59827"/>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PA-102254">
            <a:extLst>
              <a:ext uri="{FF2B5EF4-FFF2-40B4-BE49-F238E27FC236}">
                <a16:creationId xmlns="" xmlns:a16="http://schemas.microsoft.com/office/drawing/2014/main" id="{EDABA521-DD35-4A08-B36C-33077FF8F421}"/>
              </a:ext>
            </a:extLst>
          </p:cNvPr>
          <p:cNvGrpSpPr/>
          <p:nvPr>
            <p:custDataLst>
              <p:tags r:id="rId3"/>
            </p:custDataLst>
          </p:nvPr>
        </p:nvGrpSpPr>
        <p:grpSpPr>
          <a:xfrm>
            <a:off x="4098001" y="1558406"/>
            <a:ext cx="6932930" cy="483870"/>
            <a:chOff x="4490647" y="2639281"/>
            <a:chExt cx="6275417" cy="468630"/>
          </a:xfrm>
        </p:grpSpPr>
        <p:sp>
          <p:nvSpPr>
            <p:cNvPr id="5" name="PA-圆角矩形 11">
              <a:extLst>
                <a:ext uri="{FF2B5EF4-FFF2-40B4-BE49-F238E27FC236}">
                  <a16:creationId xmlns="" xmlns:a16="http://schemas.microsoft.com/office/drawing/2014/main" id="{CCD99C9F-ECF6-4214-8D81-5F7D28B181F1}"/>
                </a:ext>
              </a:extLst>
            </p:cNvPr>
            <p:cNvSpPr/>
            <p:nvPr>
              <p:custDataLst>
                <p:tags r:id="rId27"/>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6" name="PA-圆角矩形 12">
              <a:extLst>
                <a:ext uri="{FF2B5EF4-FFF2-40B4-BE49-F238E27FC236}">
                  <a16:creationId xmlns="" xmlns:a16="http://schemas.microsoft.com/office/drawing/2014/main" id="{B5694874-74F9-4305-B634-F28E5BB6E649}"/>
                </a:ext>
              </a:extLst>
            </p:cNvPr>
            <p:cNvSpPr/>
            <p:nvPr>
              <p:custDataLst>
                <p:tags r:id="rId28"/>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1</a:t>
              </a:r>
            </a:p>
          </p:txBody>
        </p:sp>
        <p:sp>
          <p:nvSpPr>
            <p:cNvPr id="7" name="PA-矩形 13">
              <a:extLst>
                <a:ext uri="{FF2B5EF4-FFF2-40B4-BE49-F238E27FC236}">
                  <a16:creationId xmlns="" xmlns:a16="http://schemas.microsoft.com/office/drawing/2014/main" id="{D57B18E6-3A75-4909-9ACE-749839323470}"/>
                </a:ext>
              </a:extLst>
            </p:cNvPr>
            <p:cNvSpPr/>
            <p:nvPr>
              <p:custDataLst>
                <p:tags r:id="rId29"/>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中国减贫方案和减贫成就得到国际社会普遍认可</a:t>
              </a:r>
            </a:p>
          </p:txBody>
        </p:sp>
      </p:grpSp>
      <p:grpSp>
        <p:nvGrpSpPr>
          <p:cNvPr id="8" name="PA-102254">
            <a:extLst>
              <a:ext uri="{FF2B5EF4-FFF2-40B4-BE49-F238E27FC236}">
                <a16:creationId xmlns="" xmlns:a16="http://schemas.microsoft.com/office/drawing/2014/main" id="{AA0F5888-C836-46C9-A39D-DBD1B909730D}"/>
              </a:ext>
            </a:extLst>
          </p:cNvPr>
          <p:cNvGrpSpPr/>
          <p:nvPr>
            <p:custDataLst>
              <p:tags r:id="rId4"/>
            </p:custDataLst>
          </p:nvPr>
        </p:nvGrpSpPr>
        <p:grpSpPr>
          <a:xfrm>
            <a:off x="4104986" y="2232141"/>
            <a:ext cx="6932930" cy="483870"/>
            <a:chOff x="4490647" y="2639281"/>
            <a:chExt cx="6275417" cy="468630"/>
          </a:xfrm>
        </p:grpSpPr>
        <p:sp>
          <p:nvSpPr>
            <p:cNvPr id="9" name="PA-圆角矩形 11">
              <a:extLst>
                <a:ext uri="{FF2B5EF4-FFF2-40B4-BE49-F238E27FC236}">
                  <a16:creationId xmlns="" xmlns:a16="http://schemas.microsoft.com/office/drawing/2014/main" id="{F76B3D30-3C61-4DD4-8C3F-F57C2420F109}"/>
                </a:ext>
              </a:extLst>
            </p:cNvPr>
            <p:cNvSpPr/>
            <p:nvPr>
              <p:custDataLst>
                <p:tags r:id="rId24"/>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0" name="PA-圆角矩形 12">
              <a:extLst>
                <a:ext uri="{FF2B5EF4-FFF2-40B4-BE49-F238E27FC236}">
                  <a16:creationId xmlns="" xmlns:a16="http://schemas.microsoft.com/office/drawing/2014/main" id="{1950419F-96A9-42EF-97A2-97BC2BD5E428}"/>
                </a:ext>
              </a:extLst>
            </p:cNvPr>
            <p:cNvSpPr/>
            <p:nvPr>
              <p:custDataLst>
                <p:tags r:id="rId25"/>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a:t>
              </a:r>
            </a:p>
          </p:txBody>
        </p:sp>
        <p:sp>
          <p:nvSpPr>
            <p:cNvPr id="11" name="PA-矩形 13">
              <a:extLst>
                <a:ext uri="{FF2B5EF4-FFF2-40B4-BE49-F238E27FC236}">
                  <a16:creationId xmlns="" xmlns:a16="http://schemas.microsoft.com/office/drawing/2014/main" id="{3F01F57D-3623-4705-B455-81E322D5A774}"/>
                </a:ext>
              </a:extLst>
            </p:cNvPr>
            <p:cNvSpPr/>
            <p:nvPr>
              <p:custDataLst>
                <p:tags r:id="rId26"/>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贫困治理能力明显提升</a:t>
              </a:r>
            </a:p>
          </p:txBody>
        </p:sp>
      </p:grpSp>
      <p:grpSp>
        <p:nvGrpSpPr>
          <p:cNvPr id="12" name="PA-102254">
            <a:extLst>
              <a:ext uri="{FF2B5EF4-FFF2-40B4-BE49-F238E27FC236}">
                <a16:creationId xmlns="" xmlns:a16="http://schemas.microsoft.com/office/drawing/2014/main" id="{0AFFA3D4-7A27-429A-B1DE-AB209EB12613}"/>
              </a:ext>
            </a:extLst>
          </p:cNvPr>
          <p:cNvGrpSpPr/>
          <p:nvPr>
            <p:custDataLst>
              <p:tags r:id="rId5"/>
            </p:custDataLst>
          </p:nvPr>
        </p:nvGrpSpPr>
        <p:grpSpPr>
          <a:xfrm>
            <a:off x="4098636" y="2879206"/>
            <a:ext cx="6932930" cy="483870"/>
            <a:chOff x="4490647" y="2639281"/>
            <a:chExt cx="6275417" cy="468630"/>
          </a:xfrm>
        </p:grpSpPr>
        <p:sp>
          <p:nvSpPr>
            <p:cNvPr id="13" name="PA-圆角矩形 11">
              <a:extLst>
                <a:ext uri="{FF2B5EF4-FFF2-40B4-BE49-F238E27FC236}">
                  <a16:creationId xmlns="" xmlns:a16="http://schemas.microsoft.com/office/drawing/2014/main" id="{99E2EDFA-3817-4DAC-AEF0-D43793FA7A07}"/>
                </a:ext>
              </a:extLst>
            </p:cNvPr>
            <p:cNvSpPr/>
            <p:nvPr>
              <p:custDataLst>
                <p:tags r:id="rId21"/>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4" name="PA-圆角矩形 12">
              <a:extLst>
                <a:ext uri="{FF2B5EF4-FFF2-40B4-BE49-F238E27FC236}">
                  <a16:creationId xmlns="" xmlns:a16="http://schemas.microsoft.com/office/drawing/2014/main" id="{3A768C21-F6A3-4800-8E18-9AAC5399EC3D}"/>
                </a:ext>
              </a:extLst>
            </p:cNvPr>
            <p:cNvSpPr/>
            <p:nvPr>
              <p:custDataLst>
                <p:tags r:id="rId22"/>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3</a:t>
              </a:r>
            </a:p>
          </p:txBody>
        </p:sp>
        <p:sp>
          <p:nvSpPr>
            <p:cNvPr id="15" name="PA-矩形 13">
              <a:extLst>
                <a:ext uri="{FF2B5EF4-FFF2-40B4-BE49-F238E27FC236}">
                  <a16:creationId xmlns="" xmlns:a16="http://schemas.microsoft.com/office/drawing/2014/main" id="{2314EFB6-CE42-441A-97E6-DD0F749BE91C}"/>
                </a:ext>
              </a:extLst>
            </p:cNvPr>
            <p:cNvSpPr/>
            <p:nvPr>
              <p:custDataLst>
                <p:tags r:id="rId23"/>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贫困地区经济社会发展明显加快</a:t>
              </a:r>
            </a:p>
          </p:txBody>
        </p:sp>
      </p:grpSp>
      <p:grpSp>
        <p:nvGrpSpPr>
          <p:cNvPr id="16" name="PA-102254">
            <a:extLst>
              <a:ext uri="{FF2B5EF4-FFF2-40B4-BE49-F238E27FC236}">
                <a16:creationId xmlns="" xmlns:a16="http://schemas.microsoft.com/office/drawing/2014/main" id="{B01D9F8A-008D-4B64-979E-4F7812023BA9}"/>
              </a:ext>
            </a:extLst>
          </p:cNvPr>
          <p:cNvGrpSpPr/>
          <p:nvPr>
            <p:custDataLst>
              <p:tags r:id="rId6"/>
            </p:custDataLst>
          </p:nvPr>
        </p:nvGrpSpPr>
        <p:grpSpPr>
          <a:xfrm>
            <a:off x="4118321" y="3485631"/>
            <a:ext cx="6932930" cy="483870"/>
            <a:chOff x="4490647" y="2639281"/>
            <a:chExt cx="6275417" cy="468630"/>
          </a:xfrm>
        </p:grpSpPr>
        <p:sp>
          <p:nvSpPr>
            <p:cNvPr id="17" name="PA-圆角矩形 11">
              <a:extLst>
                <a:ext uri="{FF2B5EF4-FFF2-40B4-BE49-F238E27FC236}">
                  <a16:creationId xmlns="" xmlns:a16="http://schemas.microsoft.com/office/drawing/2014/main" id="{2C444DCB-0065-449C-93E1-10300291DC3E}"/>
                </a:ext>
              </a:extLst>
            </p:cNvPr>
            <p:cNvSpPr/>
            <p:nvPr>
              <p:custDataLst>
                <p:tags r:id="rId18"/>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18" name="PA-圆角矩形 12">
              <a:extLst>
                <a:ext uri="{FF2B5EF4-FFF2-40B4-BE49-F238E27FC236}">
                  <a16:creationId xmlns="" xmlns:a16="http://schemas.microsoft.com/office/drawing/2014/main" id="{7AC45DD7-5B35-4619-AC22-95E5A59C862F}"/>
                </a:ext>
              </a:extLst>
            </p:cNvPr>
            <p:cNvSpPr/>
            <p:nvPr>
              <p:custDataLst>
                <p:tags r:id="rId19"/>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4</a:t>
              </a:r>
            </a:p>
          </p:txBody>
        </p:sp>
        <p:sp>
          <p:nvSpPr>
            <p:cNvPr id="19" name="PA-矩形 13">
              <a:extLst>
                <a:ext uri="{FF2B5EF4-FFF2-40B4-BE49-F238E27FC236}">
                  <a16:creationId xmlns="" xmlns:a16="http://schemas.microsoft.com/office/drawing/2014/main" id="{8CDC2BE1-E3AA-4430-9900-4C9BDFBC6687}"/>
                </a:ext>
              </a:extLst>
            </p:cNvPr>
            <p:cNvSpPr/>
            <p:nvPr>
              <p:custDataLst>
                <p:tags r:id="rId20"/>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脱贫攻坚目标任务接近完成</a:t>
              </a:r>
            </a:p>
          </p:txBody>
        </p:sp>
      </p:grpSp>
      <p:grpSp>
        <p:nvGrpSpPr>
          <p:cNvPr id="20" name="PA-102254">
            <a:extLst>
              <a:ext uri="{FF2B5EF4-FFF2-40B4-BE49-F238E27FC236}">
                <a16:creationId xmlns="" xmlns:a16="http://schemas.microsoft.com/office/drawing/2014/main" id="{5B06A7C0-F402-4F21-9FE8-59C7A409D819}"/>
              </a:ext>
            </a:extLst>
          </p:cNvPr>
          <p:cNvGrpSpPr/>
          <p:nvPr>
            <p:custDataLst>
              <p:tags r:id="rId7"/>
            </p:custDataLst>
          </p:nvPr>
        </p:nvGrpSpPr>
        <p:grpSpPr>
          <a:xfrm>
            <a:off x="4125306" y="4159366"/>
            <a:ext cx="6932930" cy="483870"/>
            <a:chOff x="4490647" y="2639281"/>
            <a:chExt cx="6275417" cy="468630"/>
          </a:xfrm>
        </p:grpSpPr>
        <p:sp>
          <p:nvSpPr>
            <p:cNvPr id="21" name="PA-圆角矩形 11">
              <a:extLst>
                <a:ext uri="{FF2B5EF4-FFF2-40B4-BE49-F238E27FC236}">
                  <a16:creationId xmlns="" xmlns:a16="http://schemas.microsoft.com/office/drawing/2014/main" id="{88F4E0A0-98F0-4F81-8112-129687779CE1}"/>
                </a:ext>
              </a:extLst>
            </p:cNvPr>
            <p:cNvSpPr/>
            <p:nvPr>
              <p:custDataLst>
                <p:tags r:id="rId15"/>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22" name="PA-圆角矩形 12">
              <a:extLst>
                <a:ext uri="{FF2B5EF4-FFF2-40B4-BE49-F238E27FC236}">
                  <a16:creationId xmlns="" xmlns:a16="http://schemas.microsoft.com/office/drawing/2014/main" id="{AA04CB36-20EC-4251-A884-F43993771268}"/>
                </a:ext>
              </a:extLst>
            </p:cNvPr>
            <p:cNvSpPr/>
            <p:nvPr>
              <p:custDataLst>
                <p:tags r:id="rId16"/>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5</a:t>
              </a:r>
            </a:p>
          </p:txBody>
        </p:sp>
        <p:sp>
          <p:nvSpPr>
            <p:cNvPr id="23" name="PA-矩形 13">
              <a:extLst>
                <a:ext uri="{FF2B5EF4-FFF2-40B4-BE49-F238E27FC236}">
                  <a16:creationId xmlns="" xmlns:a16="http://schemas.microsoft.com/office/drawing/2014/main" id="{AA4074BE-3D5B-4CB9-AB7A-69B72416E03C}"/>
                </a:ext>
              </a:extLst>
            </p:cNvPr>
            <p:cNvSpPr/>
            <p:nvPr>
              <p:custDataLst>
                <p:tags r:id="rId17"/>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贫困群众收入水平大幅度提高</a:t>
              </a:r>
            </a:p>
          </p:txBody>
        </p:sp>
      </p:grpSp>
      <p:grpSp>
        <p:nvGrpSpPr>
          <p:cNvPr id="24" name="PA-102254">
            <a:extLst>
              <a:ext uri="{FF2B5EF4-FFF2-40B4-BE49-F238E27FC236}">
                <a16:creationId xmlns="" xmlns:a16="http://schemas.microsoft.com/office/drawing/2014/main" id="{48D8FE0A-CD62-406B-A982-438D08CC19F6}"/>
              </a:ext>
            </a:extLst>
          </p:cNvPr>
          <p:cNvGrpSpPr/>
          <p:nvPr>
            <p:custDataLst>
              <p:tags r:id="rId8"/>
            </p:custDataLst>
          </p:nvPr>
        </p:nvGrpSpPr>
        <p:grpSpPr>
          <a:xfrm>
            <a:off x="4118956" y="4806431"/>
            <a:ext cx="6932930" cy="483870"/>
            <a:chOff x="4490647" y="2639281"/>
            <a:chExt cx="6275417" cy="468630"/>
          </a:xfrm>
        </p:grpSpPr>
        <p:sp>
          <p:nvSpPr>
            <p:cNvPr id="25" name="PA-圆角矩形 11">
              <a:extLst>
                <a:ext uri="{FF2B5EF4-FFF2-40B4-BE49-F238E27FC236}">
                  <a16:creationId xmlns="" xmlns:a16="http://schemas.microsoft.com/office/drawing/2014/main" id="{2DC5D841-AD0B-4AFE-A288-3F2F238AE65A}"/>
                </a:ext>
              </a:extLst>
            </p:cNvPr>
            <p:cNvSpPr/>
            <p:nvPr>
              <p:custDataLst>
                <p:tags r:id="rId12"/>
              </p:custDataLst>
            </p:nvPr>
          </p:nvSpPr>
          <p:spPr>
            <a:xfrm>
              <a:off x="4706763" y="2639281"/>
              <a:ext cx="6059301" cy="468630"/>
            </a:xfrm>
            <a:prstGeom prst="roundRect">
              <a:avLst>
                <a:gd name="adj" fmla="val 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FCE1"/>
                </a:solidFill>
                <a:cs typeface="+mn-ea"/>
                <a:sym typeface="+mn-lt"/>
              </a:endParaRPr>
            </a:p>
          </p:txBody>
        </p:sp>
        <p:sp>
          <p:nvSpPr>
            <p:cNvPr id="26" name="PA-圆角矩形 12">
              <a:extLst>
                <a:ext uri="{FF2B5EF4-FFF2-40B4-BE49-F238E27FC236}">
                  <a16:creationId xmlns="" xmlns:a16="http://schemas.microsoft.com/office/drawing/2014/main" id="{3D73BC8B-552B-4BEA-B251-B6E2C2DA2E15}"/>
                </a:ext>
              </a:extLst>
            </p:cNvPr>
            <p:cNvSpPr/>
            <p:nvPr>
              <p:custDataLst>
                <p:tags r:id="rId13"/>
              </p:custDataLst>
            </p:nvPr>
          </p:nvSpPr>
          <p:spPr>
            <a:xfrm>
              <a:off x="4490647" y="2641051"/>
              <a:ext cx="432000" cy="432000"/>
            </a:xfrm>
            <a:prstGeom prst="roundRect">
              <a:avLst>
                <a:gd name="adj" fmla="val 50000"/>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6</a:t>
              </a:r>
            </a:p>
          </p:txBody>
        </p:sp>
        <p:sp>
          <p:nvSpPr>
            <p:cNvPr id="27" name="PA-矩形 13">
              <a:extLst>
                <a:ext uri="{FF2B5EF4-FFF2-40B4-BE49-F238E27FC236}">
                  <a16:creationId xmlns="" xmlns:a16="http://schemas.microsoft.com/office/drawing/2014/main" id="{50F174B5-767A-444F-8382-8D04F380D3E6}"/>
                </a:ext>
              </a:extLst>
            </p:cNvPr>
            <p:cNvSpPr/>
            <p:nvPr>
              <p:custDataLst>
                <p:tags r:id="rId14"/>
              </p:custDataLst>
            </p:nvPr>
          </p:nvSpPr>
          <p:spPr>
            <a:xfrm>
              <a:off x="5105083" y="2667044"/>
              <a:ext cx="5432474" cy="363972"/>
            </a:xfrm>
            <a:prstGeom prst="rect">
              <a:avLst/>
            </a:prstGeom>
          </p:spPr>
          <p:txBody>
            <a:bodyPr wrap="square">
              <a:spAutoFit/>
            </a:bodyPr>
            <a:lstStyle/>
            <a:p>
              <a:pPr algn="ctr">
                <a:lnSpc>
                  <a:spcPct val="110000"/>
                </a:lnSpc>
              </a:pPr>
              <a:r>
                <a:rPr lang="zh-CN" altLang="en-US" kern="0" dirty="0">
                  <a:solidFill>
                    <a:srgbClr val="C00000"/>
                  </a:solidFill>
                  <a:cs typeface="+mn-ea"/>
                  <a:sym typeface="+mn-lt"/>
                </a:rPr>
                <a:t>贫困地区基本生产生活条件明显改善</a:t>
              </a:r>
            </a:p>
          </p:txBody>
        </p:sp>
      </p:grpSp>
      <p:grpSp>
        <p:nvGrpSpPr>
          <p:cNvPr id="28" name="PA_组合 1">
            <a:extLst>
              <a:ext uri="{FF2B5EF4-FFF2-40B4-BE49-F238E27FC236}">
                <a16:creationId xmlns="" xmlns:a16="http://schemas.microsoft.com/office/drawing/2014/main" id="{F1A5A45C-2ABC-48A9-B4E1-12DB07EC3D0B}"/>
              </a:ext>
            </a:extLst>
          </p:cNvPr>
          <p:cNvGrpSpPr/>
          <p:nvPr>
            <p:custDataLst>
              <p:tags r:id="rId9"/>
            </p:custDataLst>
          </p:nvPr>
        </p:nvGrpSpPr>
        <p:grpSpPr>
          <a:xfrm>
            <a:off x="100618" y="145589"/>
            <a:ext cx="5823585" cy="493395"/>
            <a:chOff x="4207328" y="1075281"/>
            <a:chExt cx="4026839" cy="427368"/>
          </a:xfrm>
        </p:grpSpPr>
        <p:sp>
          <p:nvSpPr>
            <p:cNvPr id="29" name="MH_Number_1">
              <a:extLst>
                <a:ext uri="{FF2B5EF4-FFF2-40B4-BE49-F238E27FC236}">
                  <a16:creationId xmlns="" xmlns:a16="http://schemas.microsoft.com/office/drawing/2014/main" id="{38DF6DD8-6310-4C12-9656-F5F579DBC990}"/>
                </a:ext>
              </a:extLst>
            </p:cNvPr>
            <p:cNvSpPr/>
            <p:nvPr>
              <p:custDataLst>
                <p:tags r:id="rId10"/>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30" name="MH_Entry_1">
              <a:extLst>
                <a:ext uri="{FF2B5EF4-FFF2-40B4-BE49-F238E27FC236}">
                  <a16:creationId xmlns="" xmlns:a16="http://schemas.microsoft.com/office/drawing/2014/main" id="{77FAB49A-872B-44F2-9FBF-71FD99829891}"/>
                </a:ext>
              </a:extLst>
            </p:cNvPr>
            <p:cNvSpPr/>
            <p:nvPr>
              <p:custDataLst>
                <p:tags r:id="rId11"/>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25688233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09">
            <a:extLst>
              <a:ext uri="{FF2B5EF4-FFF2-40B4-BE49-F238E27FC236}">
                <a16:creationId xmlns="" xmlns:a16="http://schemas.microsoft.com/office/drawing/2014/main" id="{4C65C515-ADA9-436B-9F0A-B53B9843E274}"/>
              </a:ext>
            </a:extLst>
          </p:cNvPr>
          <p:cNvSpPr>
            <a:spLocks noChangeArrowheads="1"/>
          </p:cNvSpPr>
          <p:nvPr>
            <p:custDataLst>
              <p:tags r:id="rId1"/>
            </p:custDataLst>
          </p:nvPr>
        </p:nvSpPr>
        <p:spPr bwMode="auto">
          <a:xfrm>
            <a:off x="1403350" y="2494337"/>
            <a:ext cx="9879965" cy="2938780"/>
          </a:xfrm>
          <a:prstGeom prst="rect">
            <a:avLst/>
          </a:prstGeom>
          <a:noFill/>
          <a:ln w="3175">
            <a:solidFill>
              <a:srgbClr val="E71E17"/>
            </a:solidFill>
            <a:miter lim="800000"/>
          </a:ln>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defTabSz="1219200"/>
            <a:endParaRPr lang="zh-CN" altLang="zh-CN" sz="2665">
              <a:solidFill>
                <a:srgbClr val="FFFFFF"/>
              </a:solidFill>
              <a:latin typeface="+mn-lt"/>
              <a:ea typeface="+mn-ea"/>
              <a:cs typeface="+mn-ea"/>
              <a:sym typeface="+mn-lt"/>
            </a:endParaRPr>
          </a:p>
        </p:txBody>
      </p:sp>
      <p:sp>
        <p:nvSpPr>
          <p:cNvPr id="4" name="PA-1022111">
            <a:extLst>
              <a:ext uri="{FF2B5EF4-FFF2-40B4-BE49-F238E27FC236}">
                <a16:creationId xmlns="" xmlns:a16="http://schemas.microsoft.com/office/drawing/2014/main" id="{443A7937-3FA1-440E-A446-585283002071}"/>
              </a:ext>
            </a:extLst>
          </p:cNvPr>
          <p:cNvSpPr txBox="1"/>
          <p:nvPr>
            <p:custDataLst>
              <p:tags r:id="rId2"/>
            </p:custDataLst>
          </p:nvPr>
        </p:nvSpPr>
        <p:spPr>
          <a:xfrm>
            <a:off x="1765935" y="2872797"/>
            <a:ext cx="9282430" cy="2217851"/>
          </a:xfrm>
          <a:prstGeom prst="rect">
            <a:avLst/>
          </a:prstGeom>
          <a:noFill/>
        </p:spPr>
        <p:txBody>
          <a:bodyPr wrap="square" rtlCol="0">
            <a:spAutoFit/>
          </a:bodyPr>
          <a:lstStyle/>
          <a:p>
            <a:pPr algn="just">
              <a:lnSpc>
                <a:spcPct val="130000"/>
              </a:lnSpc>
            </a:pPr>
            <a:r>
              <a:rPr lang="zh-CN" altLang="en-US" dirty="0">
                <a:solidFill>
                  <a:schemeClr val="tx1">
                    <a:lumMod val="75000"/>
                    <a:lumOff val="25000"/>
                  </a:schemeClr>
                </a:solidFill>
                <a:cs typeface="+mn-ea"/>
                <a:sym typeface="+mn-lt"/>
              </a:rPr>
              <a:t>我国从上世纪</a:t>
            </a:r>
            <a:r>
              <a:rPr lang="en-US" altLang="zh-CN" dirty="0">
                <a:solidFill>
                  <a:srgbClr val="D41519"/>
                </a:solidFill>
                <a:cs typeface="+mn-ea"/>
                <a:sym typeface="+mn-lt"/>
              </a:rPr>
              <a:t>80</a:t>
            </a:r>
            <a:r>
              <a:rPr lang="zh-CN" altLang="en-US" dirty="0">
                <a:solidFill>
                  <a:schemeClr val="tx1">
                    <a:lumMod val="75000"/>
                    <a:lumOff val="25000"/>
                  </a:schemeClr>
                </a:solidFill>
                <a:cs typeface="+mn-ea"/>
                <a:sym typeface="+mn-lt"/>
              </a:rPr>
              <a:t>年代开始扶贫，有两个基本情况。一个是以当时的扶贫标准，贫困人口减到</a:t>
            </a:r>
            <a:r>
              <a:rPr lang="en-US" altLang="zh-CN" dirty="0">
                <a:solidFill>
                  <a:srgbClr val="D41519"/>
                </a:solidFill>
                <a:cs typeface="+mn-ea"/>
                <a:sym typeface="+mn-lt"/>
              </a:rPr>
              <a:t>3000</a:t>
            </a:r>
            <a:r>
              <a:rPr lang="zh-CN" altLang="en-US" dirty="0">
                <a:solidFill>
                  <a:schemeClr val="tx1">
                    <a:lumMod val="75000"/>
                    <a:lumOff val="25000"/>
                  </a:schemeClr>
                </a:solidFill>
                <a:cs typeface="+mn-ea"/>
                <a:sym typeface="+mn-lt"/>
              </a:rPr>
              <a:t>万左右就减不动了，另一个是戴贫困县帽子的越扶越多。这次脱贫攻坚扭转了这种趋势。贫困人口从</a:t>
            </a:r>
            <a:r>
              <a:rPr lang="en-US" altLang="zh-CN" dirty="0">
                <a:solidFill>
                  <a:schemeClr val="tx1">
                    <a:lumMod val="75000"/>
                    <a:lumOff val="25000"/>
                  </a:schemeClr>
                </a:solidFill>
                <a:cs typeface="+mn-ea"/>
                <a:sym typeface="+mn-lt"/>
              </a:rPr>
              <a:t>2012</a:t>
            </a:r>
            <a:r>
              <a:rPr lang="zh-CN" altLang="en-US" dirty="0">
                <a:solidFill>
                  <a:schemeClr val="tx1">
                    <a:lumMod val="75000"/>
                    <a:lumOff val="25000"/>
                  </a:schemeClr>
                </a:solidFill>
                <a:cs typeface="+mn-ea"/>
                <a:sym typeface="+mn-lt"/>
              </a:rPr>
              <a:t>年年底的</a:t>
            </a:r>
            <a:r>
              <a:rPr lang="en-US" altLang="zh-CN" dirty="0">
                <a:solidFill>
                  <a:srgbClr val="D41519"/>
                </a:solidFill>
                <a:cs typeface="+mn-ea"/>
                <a:sym typeface="+mn-lt"/>
              </a:rPr>
              <a:t>9899</a:t>
            </a:r>
            <a:r>
              <a:rPr lang="zh-CN" altLang="en-US" dirty="0">
                <a:solidFill>
                  <a:schemeClr val="tx1">
                    <a:lumMod val="75000"/>
                    <a:lumOff val="25000"/>
                  </a:schemeClr>
                </a:solidFill>
                <a:cs typeface="+mn-ea"/>
                <a:sym typeface="+mn-lt"/>
              </a:rPr>
              <a:t>万人减到</a:t>
            </a:r>
            <a:r>
              <a:rPr lang="en-US" altLang="zh-CN" dirty="0">
                <a:solidFill>
                  <a:schemeClr val="tx1">
                    <a:lumMod val="75000"/>
                    <a:lumOff val="25000"/>
                  </a:schemeClr>
                </a:solidFill>
                <a:cs typeface="+mn-ea"/>
                <a:sym typeface="+mn-lt"/>
              </a:rPr>
              <a:t>2019</a:t>
            </a:r>
            <a:r>
              <a:rPr lang="zh-CN" altLang="en-US" dirty="0">
                <a:solidFill>
                  <a:schemeClr val="tx1">
                    <a:lumMod val="75000"/>
                    <a:lumOff val="25000"/>
                  </a:schemeClr>
                </a:solidFill>
                <a:cs typeface="+mn-ea"/>
                <a:sym typeface="+mn-lt"/>
              </a:rPr>
              <a:t>年年底的</a:t>
            </a:r>
            <a:r>
              <a:rPr lang="en-US" altLang="zh-CN" dirty="0">
                <a:solidFill>
                  <a:srgbClr val="D41519"/>
                </a:solidFill>
                <a:cs typeface="+mn-ea"/>
                <a:sym typeface="+mn-lt"/>
              </a:rPr>
              <a:t>551</a:t>
            </a:r>
            <a:r>
              <a:rPr lang="zh-CN" altLang="en-US" dirty="0">
                <a:solidFill>
                  <a:schemeClr val="tx1">
                    <a:lumMod val="75000"/>
                    <a:lumOff val="25000"/>
                  </a:schemeClr>
                </a:solidFill>
                <a:cs typeface="+mn-ea"/>
                <a:sym typeface="+mn-lt"/>
              </a:rPr>
              <a:t>万人，贫困发生率由</a:t>
            </a:r>
            <a:r>
              <a:rPr lang="en-US" altLang="zh-CN" dirty="0">
                <a:solidFill>
                  <a:srgbClr val="D41519"/>
                </a:solidFill>
                <a:cs typeface="+mn-ea"/>
                <a:sym typeface="+mn-lt"/>
              </a:rPr>
              <a:t>10.2%</a:t>
            </a:r>
            <a:r>
              <a:rPr lang="zh-CN" altLang="en-US" dirty="0">
                <a:solidFill>
                  <a:schemeClr val="tx1">
                    <a:lumMod val="75000"/>
                    <a:lumOff val="25000"/>
                  </a:schemeClr>
                </a:solidFill>
                <a:cs typeface="+mn-ea"/>
                <a:sym typeface="+mn-lt"/>
              </a:rPr>
              <a:t>降至</a:t>
            </a:r>
            <a:r>
              <a:rPr lang="en-US" altLang="zh-CN" dirty="0">
                <a:solidFill>
                  <a:srgbClr val="D41519"/>
                </a:solidFill>
                <a:cs typeface="+mn-ea"/>
                <a:sym typeface="+mn-lt"/>
              </a:rPr>
              <a:t>0.6%</a:t>
            </a:r>
            <a:r>
              <a:rPr lang="zh-CN" altLang="en-US" dirty="0">
                <a:solidFill>
                  <a:schemeClr val="tx1">
                    <a:lumMod val="75000"/>
                    <a:lumOff val="25000"/>
                  </a:schemeClr>
                </a:solidFill>
                <a:cs typeface="+mn-ea"/>
                <a:sym typeface="+mn-lt"/>
              </a:rPr>
              <a:t>，连续</a:t>
            </a:r>
            <a:r>
              <a:rPr lang="en-US" altLang="zh-CN" dirty="0">
                <a:solidFill>
                  <a:schemeClr val="tx1">
                    <a:lumMod val="75000"/>
                    <a:lumOff val="25000"/>
                  </a:schemeClr>
                </a:solidFill>
                <a:cs typeface="+mn-ea"/>
                <a:sym typeface="+mn-lt"/>
              </a:rPr>
              <a:t>7</a:t>
            </a:r>
            <a:r>
              <a:rPr lang="zh-CN" altLang="en-US" dirty="0">
                <a:solidFill>
                  <a:schemeClr val="tx1">
                    <a:lumMod val="75000"/>
                    <a:lumOff val="25000"/>
                  </a:schemeClr>
                </a:solidFill>
                <a:cs typeface="+mn-ea"/>
                <a:sym typeface="+mn-lt"/>
              </a:rPr>
              <a:t>年每年减贫</a:t>
            </a:r>
            <a:r>
              <a:rPr lang="en-US" altLang="zh-CN" dirty="0">
                <a:solidFill>
                  <a:schemeClr val="tx1">
                    <a:lumMod val="75000"/>
                    <a:lumOff val="25000"/>
                  </a:schemeClr>
                </a:solidFill>
                <a:cs typeface="+mn-ea"/>
                <a:sym typeface="+mn-lt"/>
              </a:rPr>
              <a:t>1000</a:t>
            </a:r>
            <a:r>
              <a:rPr lang="zh-CN" altLang="en-US" dirty="0">
                <a:solidFill>
                  <a:schemeClr val="tx1">
                    <a:lumMod val="75000"/>
                    <a:lumOff val="25000"/>
                  </a:schemeClr>
                </a:solidFill>
                <a:cs typeface="+mn-ea"/>
                <a:sym typeface="+mn-lt"/>
              </a:rPr>
              <a:t>万人以上。到今年</a:t>
            </a: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月底，全国</a:t>
            </a:r>
            <a:r>
              <a:rPr lang="en-US" altLang="zh-CN" dirty="0">
                <a:solidFill>
                  <a:srgbClr val="D41519"/>
                </a:solidFill>
                <a:cs typeface="+mn-ea"/>
                <a:sym typeface="+mn-lt"/>
              </a:rPr>
              <a:t>832</a:t>
            </a:r>
            <a:r>
              <a:rPr lang="zh-CN" altLang="en-US" dirty="0">
                <a:solidFill>
                  <a:schemeClr val="tx1">
                    <a:lumMod val="75000"/>
                    <a:lumOff val="25000"/>
                  </a:schemeClr>
                </a:solidFill>
                <a:cs typeface="+mn-ea"/>
                <a:sym typeface="+mn-lt"/>
              </a:rPr>
              <a:t>个贫困县中已有</a:t>
            </a:r>
            <a:r>
              <a:rPr lang="en-US" altLang="zh-CN" dirty="0">
                <a:solidFill>
                  <a:srgbClr val="D41519"/>
                </a:solidFill>
                <a:cs typeface="+mn-ea"/>
                <a:sym typeface="+mn-lt"/>
              </a:rPr>
              <a:t>601</a:t>
            </a:r>
            <a:r>
              <a:rPr lang="zh-CN" altLang="en-US" dirty="0">
                <a:solidFill>
                  <a:schemeClr val="tx1">
                    <a:lumMod val="75000"/>
                    <a:lumOff val="25000"/>
                  </a:schemeClr>
                </a:solidFill>
                <a:cs typeface="+mn-ea"/>
                <a:sym typeface="+mn-lt"/>
              </a:rPr>
              <a:t>个宣布摘帽，</a:t>
            </a:r>
            <a:r>
              <a:rPr lang="en-US" altLang="zh-CN" dirty="0">
                <a:solidFill>
                  <a:schemeClr val="tx1">
                    <a:lumMod val="75000"/>
                    <a:lumOff val="25000"/>
                  </a:schemeClr>
                </a:solidFill>
                <a:cs typeface="+mn-ea"/>
                <a:sym typeface="+mn-lt"/>
              </a:rPr>
              <a:t>179</a:t>
            </a:r>
            <a:r>
              <a:rPr lang="zh-CN" altLang="en-US" dirty="0">
                <a:solidFill>
                  <a:schemeClr val="tx1">
                    <a:lumMod val="75000"/>
                    <a:lumOff val="25000"/>
                  </a:schemeClr>
                </a:solidFill>
                <a:cs typeface="+mn-ea"/>
                <a:sym typeface="+mn-lt"/>
              </a:rPr>
              <a:t>个正在进行退出检查，未摘帽县还有</a:t>
            </a:r>
            <a:r>
              <a:rPr lang="en-US" altLang="zh-CN" dirty="0">
                <a:solidFill>
                  <a:srgbClr val="D41519"/>
                </a:solidFill>
                <a:cs typeface="+mn-ea"/>
                <a:sym typeface="+mn-lt"/>
              </a:rPr>
              <a:t>52</a:t>
            </a:r>
            <a:r>
              <a:rPr lang="zh-CN" altLang="en-US" dirty="0">
                <a:solidFill>
                  <a:schemeClr val="tx1">
                    <a:lumMod val="75000"/>
                    <a:lumOff val="25000"/>
                  </a:schemeClr>
                </a:solidFill>
                <a:cs typeface="+mn-ea"/>
                <a:sym typeface="+mn-lt"/>
              </a:rPr>
              <a:t>个，区域性整体贫困基本得到解决。</a:t>
            </a:r>
          </a:p>
        </p:txBody>
      </p:sp>
      <p:grpSp>
        <p:nvGrpSpPr>
          <p:cNvPr id="5" name="PA-102253">
            <a:extLst>
              <a:ext uri="{FF2B5EF4-FFF2-40B4-BE49-F238E27FC236}">
                <a16:creationId xmlns="" xmlns:a16="http://schemas.microsoft.com/office/drawing/2014/main" id="{77F3C780-1ECC-49AD-A780-01441524B193}"/>
              </a:ext>
            </a:extLst>
          </p:cNvPr>
          <p:cNvGrpSpPr/>
          <p:nvPr>
            <p:custDataLst>
              <p:tags r:id="rId3"/>
            </p:custDataLst>
          </p:nvPr>
        </p:nvGrpSpPr>
        <p:grpSpPr>
          <a:xfrm>
            <a:off x="1403308" y="1830512"/>
            <a:ext cx="9880007" cy="432000"/>
            <a:chOff x="1413469" y="1934777"/>
            <a:chExt cx="9880007" cy="432000"/>
          </a:xfrm>
        </p:grpSpPr>
        <p:cxnSp>
          <p:nvCxnSpPr>
            <p:cNvPr id="6" name="PA-直接连接符 7">
              <a:extLst>
                <a:ext uri="{FF2B5EF4-FFF2-40B4-BE49-F238E27FC236}">
                  <a16:creationId xmlns="" xmlns:a16="http://schemas.microsoft.com/office/drawing/2014/main" id="{6937BDF0-D9B0-457F-A6BE-3CECB83A5E00}"/>
                </a:ext>
              </a:extLst>
            </p:cNvPr>
            <p:cNvCxnSpPr/>
            <p:nvPr>
              <p:custDataLst>
                <p:tags r:id="rId8"/>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CA7BF08C-33DE-478F-AEDF-EAFF7FC788C9}"/>
                </a:ext>
              </a:extLst>
            </p:cNvPr>
            <p:cNvSpPr/>
            <p:nvPr>
              <p:custDataLst>
                <p:tags r:id="rId9"/>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05A6E78A-465A-4BD7-A35D-2CA067E5CFAB}"/>
                </a:ext>
              </a:extLst>
            </p:cNvPr>
            <p:cNvCxnSpPr/>
            <p:nvPr>
              <p:custDataLst>
                <p:tags r:id="rId10"/>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2E9ADEF6-C10B-4F1E-B474-094555CA77D7}"/>
              </a:ext>
            </a:extLst>
          </p:cNvPr>
          <p:cNvSpPr/>
          <p:nvPr>
            <p:custDataLst>
              <p:tags r:id="rId4"/>
            </p:custDataLst>
          </p:nvPr>
        </p:nvSpPr>
        <p:spPr>
          <a:xfrm>
            <a:off x="1962059" y="1237244"/>
            <a:ext cx="8267882" cy="460375"/>
          </a:xfrm>
          <a:prstGeom prst="rect">
            <a:avLst/>
          </a:prstGeom>
        </p:spPr>
        <p:txBody>
          <a:bodyPr wrap="square">
            <a:spAutoFit/>
          </a:bodyPr>
          <a:lstStyle/>
          <a:p>
            <a:pPr algn="ctr"/>
            <a:r>
              <a:rPr lang="zh-CN" altLang="en-US" sz="2400" b="1" dirty="0">
                <a:solidFill>
                  <a:srgbClr val="C00000"/>
                </a:solidFill>
                <a:cs typeface="+mn-ea"/>
                <a:sym typeface="+mn-lt"/>
              </a:rPr>
              <a:t>脱贫攻坚目标任务接近完成</a:t>
            </a:r>
          </a:p>
        </p:txBody>
      </p:sp>
      <p:grpSp>
        <p:nvGrpSpPr>
          <p:cNvPr id="10" name="PA_组合 1">
            <a:extLst>
              <a:ext uri="{FF2B5EF4-FFF2-40B4-BE49-F238E27FC236}">
                <a16:creationId xmlns="" xmlns:a16="http://schemas.microsoft.com/office/drawing/2014/main" id="{8F148D5A-77AC-4CC2-940E-449447FFBB64}"/>
              </a:ext>
            </a:extLst>
          </p:cNvPr>
          <p:cNvGrpSpPr/>
          <p:nvPr>
            <p:custDataLst>
              <p:tags r:id="rId5"/>
            </p:custDataLst>
          </p:nvPr>
        </p:nvGrpSpPr>
        <p:grpSpPr>
          <a:xfrm>
            <a:off x="100618" y="145589"/>
            <a:ext cx="5823585" cy="493395"/>
            <a:chOff x="4207328" y="1075281"/>
            <a:chExt cx="4026839" cy="427368"/>
          </a:xfrm>
        </p:grpSpPr>
        <p:sp>
          <p:nvSpPr>
            <p:cNvPr id="11" name="MH_Number_1">
              <a:extLst>
                <a:ext uri="{FF2B5EF4-FFF2-40B4-BE49-F238E27FC236}">
                  <a16:creationId xmlns="" xmlns:a16="http://schemas.microsoft.com/office/drawing/2014/main" id="{8CCA4C30-D47E-4EB5-A16B-FA6C3378BC6F}"/>
                </a:ext>
              </a:extLst>
            </p:cNvPr>
            <p:cNvSpPr/>
            <p:nvPr>
              <p:custDataLst>
                <p:tags r:id="rId6"/>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12" name="MH_Entry_1">
              <a:extLst>
                <a:ext uri="{FF2B5EF4-FFF2-40B4-BE49-F238E27FC236}">
                  <a16:creationId xmlns="" xmlns:a16="http://schemas.microsoft.com/office/drawing/2014/main" id="{9DD98B6A-DF5D-423D-AFD9-D00271EFCC59}"/>
                </a:ext>
              </a:extLst>
            </p:cNvPr>
            <p:cNvSpPr/>
            <p:nvPr>
              <p:custDataLst>
                <p:tags r:id="rId7"/>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10585648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022109">
            <a:extLst>
              <a:ext uri="{FF2B5EF4-FFF2-40B4-BE49-F238E27FC236}">
                <a16:creationId xmlns="" xmlns:a16="http://schemas.microsoft.com/office/drawing/2014/main" id="{1360AC40-6A13-4A92-A9E7-805D755CC142}"/>
              </a:ext>
            </a:extLst>
          </p:cNvPr>
          <p:cNvSpPr>
            <a:spLocks noChangeArrowheads="1"/>
          </p:cNvSpPr>
          <p:nvPr>
            <p:custDataLst>
              <p:tags r:id="rId1"/>
            </p:custDataLst>
          </p:nvPr>
        </p:nvSpPr>
        <p:spPr bwMode="auto">
          <a:xfrm>
            <a:off x="1370099" y="2544214"/>
            <a:ext cx="9879965" cy="2938780"/>
          </a:xfrm>
          <a:prstGeom prst="rect">
            <a:avLst/>
          </a:prstGeom>
          <a:noFill/>
          <a:ln w="3175">
            <a:solidFill>
              <a:srgbClr val="E71E17"/>
            </a:solidFill>
            <a:miter lim="800000"/>
          </a:ln>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defTabSz="1219200"/>
            <a:endParaRPr lang="zh-CN" altLang="zh-CN" sz="2665">
              <a:solidFill>
                <a:srgbClr val="FFFFFF"/>
              </a:solidFill>
              <a:latin typeface="+mn-lt"/>
              <a:ea typeface="+mn-ea"/>
              <a:cs typeface="+mn-ea"/>
              <a:sym typeface="+mn-lt"/>
            </a:endParaRPr>
          </a:p>
        </p:txBody>
      </p:sp>
      <p:sp>
        <p:nvSpPr>
          <p:cNvPr id="5" name="PA-1022111">
            <a:extLst>
              <a:ext uri="{FF2B5EF4-FFF2-40B4-BE49-F238E27FC236}">
                <a16:creationId xmlns="" xmlns:a16="http://schemas.microsoft.com/office/drawing/2014/main" id="{8E225140-0AAC-4189-ADF5-0ECD1E3D4365}"/>
              </a:ext>
            </a:extLst>
          </p:cNvPr>
          <p:cNvSpPr txBox="1"/>
          <p:nvPr>
            <p:custDataLst>
              <p:tags r:id="rId2"/>
            </p:custDataLst>
          </p:nvPr>
        </p:nvSpPr>
        <p:spPr>
          <a:xfrm>
            <a:off x="1732684" y="2735984"/>
            <a:ext cx="9282430" cy="2609215"/>
          </a:xfrm>
          <a:prstGeom prst="rect">
            <a:avLst/>
          </a:prstGeom>
          <a:noFill/>
        </p:spPr>
        <p:txBody>
          <a:bodyPr wrap="square" rtlCol="0">
            <a:spAutoFit/>
          </a:bodyPr>
          <a:lstStyle/>
          <a:p>
            <a:pPr algn="just">
              <a:lnSpc>
                <a:spcPct val="130000"/>
              </a:lnSpc>
            </a:pPr>
            <a:r>
              <a:rPr lang="zh-CN" altLang="en-US" dirty="0">
                <a:solidFill>
                  <a:schemeClr val="tx1">
                    <a:lumMod val="75000"/>
                    <a:lumOff val="25000"/>
                  </a:schemeClr>
                </a:solidFill>
                <a:cs typeface="+mn-ea"/>
                <a:sym typeface="+mn-lt"/>
              </a:rPr>
              <a:t>我们坚持开发式扶贫方针，引导和支持所有有劳动能力的贫困人口依靠自己的双手创造美好明天。建档立卡贫困人口中，</a:t>
            </a:r>
            <a:r>
              <a:rPr lang="en-US" altLang="zh-CN" dirty="0">
                <a:solidFill>
                  <a:schemeClr val="tx1">
                    <a:lumMod val="75000"/>
                    <a:lumOff val="25000"/>
                  </a:schemeClr>
                </a:solidFill>
                <a:cs typeface="+mn-ea"/>
                <a:sym typeface="+mn-lt"/>
              </a:rPr>
              <a:t>90%</a:t>
            </a:r>
            <a:r>
              <a:rPr lang="zh-CN" altLang="en-US" dirty="0">
                <a:solidFill>
                  <a:schemeClr val="tx1">
                    <a:lumMod val="75000"/>
                    <a:lumOff val="25000"/>
                  </a:schemeClr>
                </a:solidFill>
                <a:cs typeface="+mn-ea"/>
                <a:sym typeface="+mn-lt"/>
              </a:rPr>
              <a:t>以上得到了产业扶贫和就业扶贫支持，三分之二以上主要靠外出务工和产业脱贫，工资性收入和生产经营性收入占比上升，转移性收入占比逐年下降，自主脱贫能力稳步提高。</a:t>
            </a:r>
            <a:r>
              <a:rPr lang="en-US" altLang="zh-CN" dirty="0">
                <a:solidFill>
                  <a:schemeClr val="tx1">
                    <a:lumMod val="75000"/>
                    <a:lumOff val="25000"/>
                  </a:schemeClr>
                </a:solidFill>
                <a:cs typeface="+mn-ea"/>
                <a:sym typeface="+mn-lt"/>
              </a:rPr>
              <a:t>2013</a:t>
            </a:r>
            <a:r>
              <a:rPr lang="zh-CN" altLang="en-US" dirty="0">
                <a:solidFill>
                  <a:schemeClr val="tx1">
                    <a:lumMod val="75000"/>
                    <a:lumOff val="25000"/>
                  </a:schemeClr>
                </a:solidFill>
                <a:cs typeface="+mn-ea"/>
                <a:sym typeface="+mn-lt"/>
              </a:rPr>
              <a:t>年至</a:t>
            </a:r>
            <a:r>
              <a:rPr lang="en-US" altLang="zh-CN" dirty="0">
                <a:solidFill>
                  <a:schemeClr val="tx1">
                    <a:lumMod val="75000"/>
                    <a:lumOff val="25000"/>
                  </a:schemeClr>
                </a:solidFill>
                <a:cs typeface="+mn-ea"/>
                <a:sym typeface="+mn-lt"/>
              </a:rPr>
              <a:t>2019</a:t>
            </a:r>
            <a:r>
              <a:rPr lang="zh-CN" altLang="en-US" dirty="0">
                <a:solidFill>
                  <a:schemeClr val="tx1">
                    <a:lumMod val="75000"/>
                    <a:lumOff val="25000"/>
                  </a:schemeClr>
                </a:solidFill>
                <a:cs typeface="+mn-ea"/>
                <a:sym typeface="+mn-lt"/>
              </a:rPr>
              <a:t>年，</a:t>
            </a:r>
            <a:r>
              <a:rPr lang="en-US" altLang="zh-CN" dirty="0">
                <a:solidFill>
                  <a:srgbClr val="D41519"/>
                </a:solidFill>
                <a:cs typeface="+mn-ea"/>
                <a:sym typeface="+mn-lt"/>
              </a:rPr>
              <a:t>832</a:t>
            </a:r>
            <a:r>
              <a:rPr lang="zh-CN" altLang="en-US" dirty="0">
                <a:solidFill>
                  <a:schemeClr val="tx1">
                    <a:lumMod val="75000"/>
                    <a:lumOff val="25000"/>
                  </a:schemeClr>
                </a:solidFill>
                <a:cs typeface="+mn-ea"/>
                <a:sym typeface="+mn-lt"/>
              </a:rPr>
              <a:t>个贫困县农民人均可支配收入由</a:t>
            </a:r>
            <a:r>
              <a:rPr lang="en-US" altLang="zh-CN" dirty="0">
                <a:solidFill>
                  <a:srgbClr val="D41519"/>
                </a:solidFill>
                <a:cs typeface="+mn-ea"/>
                <a:sym typeface="+mn-lt"/>
              </a:rPr>
              <a:t>6079</a:t>
            </a:r>
            <a:r>
              <a:rPr lang="zh-CN" altLang="en-US" dirty="0">
                <a:solidFill>
                  <a:schemeClr val="tx1">
                    <a:lumMod val="75000"/>
                    <a:lumOff val="25000"/>
                  </a:schemeClr>
                </a:solidFill>
                <a:cs typeface="+mn-ea"/>
                <a:sym typeface="+mn-lt"/>
              </a:rPr>
              <a:t>元增加到</a:t>
            </a:r>
            <a:r>
              <a:rPr lang="en-US" altLang="zh-CN" dirty="0">
                <a:solidFill>
                  <a:srgbClr val="D41519"/>
                </a:solidFill>
                <a:cs typeface="+mn-ea"/>
                <a:sym typeface="+mn-lt"/>
              </a:rPr>
              <a:t>11567</a:t>
            </a:r>
            <a:r>
              <a:rPr lang="zh-CN" altLang="en-US" dirty="0">
                <a:solidFill>
                  <a:schemeClr val="tx1">
                    <a:lumMod val="75000"/>
                    <a:lumOff val="25000"/>
                  </a:schemeClr>
                </a:solidFill>
                <a:cs typeface="+mn-ea"/>
                <a:sym typeface="+mn-lt"/>
              </a:rPr>
              <a:t>元，年均增长</a:t>
            </a:r>
            <a:r>
              <a:rPr lang="en-US" altLang="zh-CN" dirty="0">
                <a:solidFill>
                  <a:schemeClr val="tx1">
                    <a:lumMod val="75000"/>
                    <a:lumOff val="25000"/>
                  </a:schemeClr>
                </a:solidFill>
                <a:cs typeface="+mn-ea"/>
                <a:sym typeface="+mn-lt"/>
              </a:rPr>
              <a:t>9.7%</a:t>
            </a:r>
            <a:r>
              <a:rPr lang="zh-CN" altLang="en-US" dirty="0">
                <a:solidFill>
                  <a:schemeClr val="tx1">
                    <a:lumMod val="75000"/>
                    <a:lumOff val="25000"/>
                  </a:schemeClr>
                </a:solidFill>
                <a:cs typeface="+mn-ea"/>
                <a:sym typeface="+mn-lt"/>
              </a:rPr>
              <a:t>，比同期全国农民人均可支配收入增幅高</a:t>
            </a:r>
            <a:r>
              <a:rPr lang="en-US" altLang="zh-CN" dirty="0">
                <a:solidFill>
                  <a:schemeClr val="tx1">
                    <a:lumMod val="75000"/>
                    <a:lumOff val="25000"/>
                  </a:schemeClr>
                </a:solidFill>
                <a:cs typeface="+mn-ea"/>
                <a:sym typeface="+mn-lt"/>
              </a:rPr>
              <a:t>2.2</a:t>
            </a:r>
            <a:r>
              <a:rPr lang="zh-CN" altLang="en-US" dirty="0">
                <a:solidFill>
                  <a:schemeClr val="tx1">
                    <a:lumMod val="75000"/>
                    <a:lumOff val="25000"/>
                  </a:schemeClr>
                </a:solidFill>
                <a:cs typeface="+mn-ea"/>
                <a:sym typeface="+mn-lt"/>
              </a:rPr>
              <a:t>个百分点。全国建档立卡贫困户人均纯收入由</a:t>
            </a:r>
            <a:r>
              <a:rPr lang="en-US" altLang="zh-CN" dirty="0">
                <a:solidFill>
                  <a:schemeClr val="tx1">
                    <a:lumMod val="75000"/>
                    <a:lumOff val="25000"/>
                  </a:schemeClr>
                </a:solidFill>
                <a:cs typeface="+mn-ea"/>
                <a:sym typeface="+mn-lt"/>
              </a:rPr>
              <a:t>2015</a:t>
            </a:r>
            <a:r>
              <a:rPr lang="zh-CN" altLang="en-US" dirty="0">
                <a:solidFill>
                  <a:schemeClr val="tx1">
                    <a:lumMod val="75000"/>
                    <a:lumOff val="25000"/>
                  </a:schemeClr>
                </a:solidFill>
                <a:cs typeface="+mn-ea"/>
                <a:sym typeface="+mn-lt"/>
              </a:rPr>
              <a:t>年的</a:t>
            </a:r>
            <a:r>
              <a:rPr lang="en-US" altLang="zh-CN" dirty="0">
                <a:solidFill>
                  <a:srgbClr val="D41519"/>
                </a:solidFill>
                <a:cs typeface="+mn-ea"/>
                <a:sym typeface="+mn-lt"/>
              </a:rPr>
              <a:t>3416</a:t>
            </a:r>
            <a:r>
              <a:rPr lang="zh-CN" altLang="en-US" dirty="0">
                <a:solidFill>
                  <a:schemeClr val="tx1">
                    <a:lumMod val="75000"/>
                    <a:lumOff val="25000"/>
                  </a:schemeClr>
                </a:solidFill>
                <a:cs typeface="+mn-ea"/>
                <a:sym typeface="+mn-lt"/>
              </a:rPr>
              <a:t>元增加到</a:t>
            </a:r>
            <a:r>
              <a:rPr lang="en-US" altLang="zh-CN" dirty="0">
                <a:solidFill>
                  <a:schemeClr val="tx1">
                    <a:lumMod val="75000"/>
                    <a:lumOff val="25000"/>
                  </a:schemeClr>
                </a:solidFill>
                <a:cs typeface="+mn-ea"/>
                <a:sym typeface="+mn-lt"/>
              </a:rPr>
              <a:t>2019</a:t>
            </a:r>
            <a:r>
              <a:rPr lang="zh-CN" altLang="en-US" dirty="0">
                <a:solidFill>
                  <a:schemeClr val="tx1">
                    <a:lumMod val="75000"/>
                    <a:lumOff val="25000"/>
                  </a:schemeClr>
                </a:solidFill>
                <a:cs typeface="+mn-ea"/>
                <a:sym typeface="+mn-lt"/>
              </a:rPr>
              <a:t>年的</a:t>
            </a:r>
            <a:r>
              <a:rPr lang="en-US" altLang="zh-CN" dirty="0">
                <a:solidFill>
                  <a:srgbClr val="D41519"/>
                </a:solidFill>
                <a:cs typeface="+mn-ea"/>
                <a:sym typeface="+mn-lt"/>
              </a:rPr>
              <a:t>9808</a:t>
            </a:r>
            <a:r>
              <a:rPr lang="zh-CN" altLang="en-US" dirty="0">
                <a:solidFill>
                  <a:schemeClr val="tx1">
                    <a:lumMod val="75000"/>
                    <a:lumOff val="25000"/>
                  </a:schemeClr>
                </a:solidFill>
                <a:cs typeface="+mn-ea"/>
                <a:sym typeface="+mn-lt"/>
              </a:rPr>
              <a:t>元，年均增幅</a:t>
            </a:r>
            <a:r>
              <a:rPr lang="en-US" altLang="zh-CN" dirty="0">
                <a:solidFill>
                  <a:srgbClr val="D41519"/>
                </a:solidFill>
                <a:cs typeface="+mn-ea"/>
                <a:sym typeface="+mn-lt"/>
              </a:rPr>
              <a:t>30.2%</a:t>
            </a:r>
            <a:r>
              <a:rPr lang="zh-CN" altLang="en-US" dirty="0">
                <a:solidFill>
                  <a:schemeClr val="tx1">
                    <a:lumMod val="75000"/>
                    <a:lumOff val="25000"/>
                  </a:schemeClr>
                </a:solidFill>
                <a:cs typeface="+mn-ea"/>
                <a:sym typeface="+mn-lt"/>
              </a:rPr>
              <a:t>。贫困群众“两不愁”质量水平明显提升，“三保障”突出问题总体解决。</a:t>
            </a:r>
          </a:p>
        </p:txBody>
      </p:sp>
      <p:grpSp>
        <p:nvGrpSpPr>
          <p:cNvPr id="6" name="PA-102253">
            <a:extLst>
              <a:ext uri="{FF2B5EF4-FFF2-40B4-BE49-F238E27FC236}">
                <a16:creationId xmlns="" xmlns:a16="http://schemas.microsoft.com/office/drawing/2014/main" id="{B890431C-9A1C-46F1-A3A0-3484AE868135}"/>
              </a:ext>
            </a:extLst>
          </p:cNvPr>
          <p:cNvGrpSpPr/>
          <p:nvPr>
            <p:custDataLst>
              <p:tags r:id="rId3"/>
            </p:custDataLst>
          </p:nvPr>
        </p:nvGrpSpPr>
        <p:grpSpPr>
          <a:xfrm>
            <a:off x="1370057" y="1880389"/>
            <a:ext cx="9880007" cy="432000"/>
            <a:chOff x="1413469" y="1934777"/>
            <a:chExt cx="9880007" cy="432000"/>
          </a:xfrm>
        </p:grpSpPr>
        <p:cxnSp>
          <p:nvCxnSpPr>
            <p:cNvPr id="7" name="PA-直接连接符 7">
              <a:extLst>
                <a:ext uri="{FF2B5EF4-FFF2-40B4-BE49-F238E27FC236}">
                  <a16:creationId xmlns="" xmlns:a16="http://schemas.microsoft.com/office/drawing/2014/main" id="{125E052A-69D0-4626-B0AE-5C43A148AD76}"/>
                </a:ext>
              </a:extLst>
            </p:cNvPr>
            <p:cNvCxnSpPr/>
            <p:nvPr>
              <p:custDataLst>
                <p:tags r:id="rId8"/>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PA-5-Point Star 8">
              <a:extLst>
                <a:ext uri="{FF2B5EF4-FFF2-40B4-BE49-F238E27FC236}">
                  <a16:creationId xmlns="" xmlns:a16="http://schemas.microsoft.com/office/drawing/2014/main" id="{9595A889-C311-420D-A55D-40735B43DC62}"/>
                </a:ext>
              </a:extLst>
            </p:cNvPr>
            <p:cNvSpPr/>
            <p:nvPr>
              <p:custDataLst>
                <p:tags r:id="rId9"/>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PA-直接连接符 9">
              <a:extLst>
                <a:ext uri="{FF2B5EF4-FFF2-40B4-BE49-F238E27FC236}">
                  <a16:creationId xmlns="" xmlns:a16="http://schemas.microsoft.com/office/drawing/2014/main" id="{629C2F21-EE32-446E-80ED-CEB888B5ECA0}"/>
                </a:ext>
              </a:extLst>
            </p:cNvPr>
            <p:cNvCxnSpPr/>
            <p:nvPr>
              <p:custDataLst>
                <p:tags r:id="rId10"/>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 name="PA-102250">
            <a:extLst>
              <a:ext uri="{FF2B5EF4-FFF2-40B4-BE49-F238E27FC236}">
                <a16:creationId xmlns="" xmlns:a16="http://schemas.microsoft.com/office/drawing/2014/main" id="{0692379D-1108-4379-BC63-EFCE11F360EA}"/>
              </a:ext>
            </a:extLst>
          </p:cNvPr>
          <p:cNvSpPr/>
          <p:nvPr>
            <p:custDataLst>
              <p:tags r:id="rId4"/>
            </p:custDataLst>
          </p:nvPr>
        </p:nvSpPr>
        <p:spPr>
          <a:xfrm>
            <a:off x="1928808" y="1287121"/>
            <a:ext cx="8267882" cy="460375"/>
          </a:xfrm>
          <a:prstGeom prst="rect">
            <a:avLst/>
          </a:prstGeom>
        </p:spPr>
        <p:txBody>
          <a:bodyPr wrap="square">
            <a:spAutoFit/>
          </a:bodyPr>
          <a:lstStyle/>
          <a:p>
            <a:pPr algn="ctr"/>
            <a:r>
              <a:rPr lang="zh-CN" altLang="en-US" sz="2400" b="1" dirty="0">
                <a:solidFill>
                  <a:srgbClr val="D41519"/>
                </a:solidFill>
                <a:cs typeface="+mn-ea"/>
                <a:sym typeface="+mn-lt"/>
              </a:rPr>
              <a:t>贫困群众收入水平大幅度提高</a:t>
            </a:r>
          </a:p>
        </p:txBody>
      </p:sp>
      <p:grpSp>
        <p:nvGrpSpPr>
          <p:cNvPr id="11" name="PA_组合 1">
            <a:extLst>
              <a:ext uri="{FF2B5EF4-FFF2-40B4-BE49-F238E27FC236}">
                <a16:creationId xmlns="" xmlns:a16="http://schemas.microsoft.com/office/drawing/2014/main" id="{04B4D60C-C5E0-48DC-9C65-999606660B4A}"/>
              </a:ext>
            </a:extLst>
          </p:cNvPr>
          <p:cNvGrpSpPr/>
          <p:nvPr>
            <p:custDataLst>
              <p:tags r:id="rId5"/>
            </p:custDataLst>
          </p:nvPr>
        </p:nvGrpSpPr>
        <p:grpSpPr>
          <a:xfrm>
            <a:off x="100618" y="145589"/>
            <a:ext cx="5823585" cy="493395"/>
            <a:chOff x="4207328" y="1075281"/>
            <a:chExt cx="4026839" cy="427368"/>
          </a:xfrm>
        </p:grpSpPr>
        <p:sp>
          <p:nvSpPr>
            <p:cNvPr id="12" name="MH_Number_1">
              <a:extLst>
                <a:ext uri="{FF2B5EF4-FFF2-40B4-BE49-F238E27FC236}">
                  <a16:creationId xmlns="" xmlns:a16="http://schemas.microsoft.com/office/drawing/2014/main" id="{33F877C2-B765-4122-8B23-99E420D24045}"/>
                </a:ext>
              </a:extLst>
            </p:cNvPr>
            <p:cNvSpPr/>
            <p:nvPr>
              <p:custDataLst>
                <p:tags r:id="rId6"/>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13" name="MH_Entry_1">
              <a:extLst>
                <a:ext uri="{FF2B5EF4-FFF2-40B4-BE49-F238E27FC236}">
                  <a16:creationId xmlns="" xmlns:a16="http://schemas.microsoft.com/office/drawing/2014/main" id="{0D79BFE1-C4FF-42F6-9874-9ED2690B3145}"/>
                </a:ext>
              </a:extLst>
            </p:cNvPr>
            <p:cNvSpPr/>
            <p:nvPr>
              <p:custDataLst>
                <p:tags r:id="rId7"/>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12603844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022109">
            <a:extLst>
              <a:ext uri="{FF2B5EF4-FFF2-40B4-BE49-F238E27FC236}">
                <a16:creationId xmlns="" xmlns:a16="http://schemas.microsoft.com/office/drawing/2014/main" id="{1111DBFF-DDC1-40BF-A4EA-6D7141FB93B4}"/>
              </a:ext>
            </a:extLst>
          </p:cNvPr>
          <p:cNvSpPr>
            <a:spLocks noChangeArrowheads="1"/>
          </p:cNvSpPr>
          <p:nvPr>
            <p:custDataLst>
              <p:tags r:id="rId1"/>
            </p:custDataLst>
          </p:nvPr>
        </p:nvSpPr>
        <p:spPr bwMode="auto">
          <a:xfrm>
            <a:off x="1403350" y="2305916"/>
            <a:ext cx="9879965" cy="3306445"/>
          </a:xfrm>
          <a:prstGeom prst="rect">
            <a:avLst/>
          </a:prstGeom>
          <a:noFill/>
          <a:ln w="3175">
            <a:solidFill>
              <a:srgbClr val="E71E17"/>
            </a:solidFill>
            <a:miter lim="800000"/>
          </a:ln>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defTabSz="1219200"/>
            <a:endParaRPr lang="zh-CN" altLang="zh-CN" sz="2665">
              <a:solidFill>
                <a:srgbClr val="FFFFFF"/>
              </a:solidFill>
              <a:latin typeface="+mn-lt"/>
              <a:ea typeface="+mn-ea"/>
              <a:cs typeface="+mn-ea"/>
              <a:sym typeface="+mn-lt"/>
            </a:endParaRPr>
          </a:p>
        </p:txBody>
      </p:sp>
      <p:sp>
        <p:nvSpPr>
          <p:cNvPr id="5" name="PA-1022111">
            <a:extLst>
              <a:ext uri="{FF2B5EF4-FFF2-40B4-BE49-F238E27FC236}">
                <a16:creationId xmlns="" xmlns:a16="http://schemas.microsoft.com/office/drawing/2014/main" id="{CD5B4468-FB46-44D1-97B4-2F9F344DFFEF}"/>
              </a:ext>
            </a:extLst>
          </p:cNvPr>
          <p:cNvSpPr txBox="1"/>
          <p:nvPr>
            <p:custDataLst>
              <p:tags r:id="rId2"/>
            </p:custDataLst>
          </p:nvPr>
        </p:nvSpPr>
        <p:spPr>
          <a:xfrm>
            <a:off x="1455420" y="2500226"/>
            <a:ext cx="9827895" cy="2941959"/>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cs typeface="+mn-ea"/>
                <a:sym typeface="+mn-lt"/>
              </a:rPr>
              <a:t>具备条件的建制村全部通硬化路，村村都有卫生室和村医，</a:t>
            </a:r>
            <a:r>
              <a:rPr lang="en-US" altLang="zh-CN" sz="1600" dirty="0">
                <a:solidFill>
                  <a:srgbClr val="C00000"/>
                </a:solidFill>
                <a:cs typeface="+mn-ea"/>
                <a:sym typeface="+mn-lt"/>
              </a:rPr>
              <a:t>10.8</a:t>
            </a:r>
            <a:r>
              <a:rPr lang="zh-CN" altLang="en-US" sz="1600" dirty="0">
                <a:solidFill>
                  <a:schemeClr val="tx1">
                    <a:lumMod val="75000"/>
                    <a:lumOff val="25000"/>
                  </a:schemeClr>
                </a:solidFill>
                <a:cs typeface="+mn-ea"/>
                <a:sym typeface="+mn-lt"/>
              </a:rPr>
              <a:t>万所义务教育薄弱学校的办学条件得到改善，农网供电可靠率达到</a:t>
            </a:r>
            <a:r>
              <a:rPr lang="en-US" altLang="zh-CN" sz="1600" dirty="0">
                <a:solidFill>
                  <a:srgbClr val="C00000"/>
                </a:solidFill>
                <a:cs typeface="+mn-ea"/>
                <a:sym typeface="+mn-lt"/>
              </a:rPr>
              <a:t>99%</a:t>
            </a:r>
            <a:r>
              <a:rPr lang="zh-CN" altLang="en-US" sz="1600" dirty="0">
                <a:solidFill>
                  <a:schemeClr val="tx1">
                    <a:lumMod val="75000"/>
                    <a:lumOff val="25000"/>
                  </a:schemeClr>
                </a:solidFill>
                <a:cs typeface="+mn-ea"/>
                <a:sym typeface="+mn-lt"/>
              </a:rPr>
              <a:t>，深度贫困地区贫困村通宽带比例达到</a:t>
            </a:r>
            <a:r>
              <a:rPr lang="en-US" altLang="zh-CN" sz="1600" dirty="0">
                <a:solidFill>
                  <a:schemeClr val="tx1">
                    <a:lumMod val="75000"/>
                    <a:lumOff val="25000"/>
                  </a:schemeClr>
                </a:solidFill>
                <a:cs typeface="+mn-ea"/>
                <a:sym typeface="+mn-lt"/>
              </a:rPr>
              <a:t>98%</a:t>
            </a:r>
            <a:r>
              <a:rPr lang="zh-CN" altLang="en-US" sz="1600" dirty="0">
                <a:solidFill>
                  <a:schemeClr val="tx1">
                    <a:lumMod val="75000"/>
                    <a:lumOff val="25000"/>
                  </a:schemeClr>
                </a:solidFill>
                <a:cs typeface="+mn-ea"/>
                <a:sym typeface="+mn-lt"/>
              </a:rPr>
              <a:t>，</a:t>
            </a:r>
            <a:r>
              <a:rPr lang="en-US" altLang="zh-CN" sz="1600" dirty="0">
                <a:solidFill>
                  <a:srgbClr val="C00000"/>
                </a:solidFill>
                <a:cs typeface="+mn-ea"/>
                <a:sym typeface="+mn-lt"/>
              </a:rPr>
              <a:t>960</a:t>
            </a:r>
            <a:r>
              <a:rPr lang="zh-CN" altLang="en-US" sz="1600" dirty="0">
                <a:solidFill>
                  <a:schemeClr val="tx1">
                    <a:lumMod val="75000"/>
                    <a:lumOff val="25000"/>
                  </a:schemeClr>
                </a:solidFill>
                <a:cs typeface="+mn-ea"/>
                <a:sym typeface="+mn-lt"/>
              </a:rPr>
              <a:t>多万贫困人口通过易地扶贫搬迁摆脱了“一方水土养活不了一方人”的困境。贫困地区群众出行难、用电难、上学难、看病难、通信难等长期没有解决的老大难问题普遍解决，义务教育、基本医疗、住房安全有了保障。党的十八大以来，我每年都到贫困地区考察调研，前几年去，沿途山路颠颠簸簸，进了村坑坑洼洼，晴天尘土满鞋，雨天道路泥泞，贫困户房子破破烂烂、有的家徒四壁，一些贫困群众一年也吃不上几次肉，不少孩子没有上学或中途辍学，很多人生病基本靠扛，看了心里确实很沉重。这几年，我再去一些贫困村，看到了实实在在的变化，道路平坦通畅，新房子一片连着一片，贫困群众吃穿不成问题。看到群众脸上洋溢着真诚淳朴的笑容，我心里非常高兴。</a:t>
            </a:r>
          </a:p>
        </p:txBody>
      </p:sp>
      <p:grpSp>
        <p:nvGrpSpPr>
          <p:cNvPr id="6" name="PA-102253">
            <a:extLst>
              <a:ext uri="{FF2B5EF4-FFF2-40B4-BE49-F238E27FC236}">
                <a16:creationId xmlns="" xmlns:a16="http://schemas.microsoft.com/office/drawing/2014/main" id="{585944B1-D250-4978-B9F1-76892A718675}"/>
              </a:ext>
            </a:extLst>
          </p:cNvPr>
          <p:cNvGrpSpPr/>
          <p:nvPr>
            <p:custDataLst>
              <p:tags r:id="rId3"/>
            </p:custDataLst>
          </p:nvPr>
        </p:nvGrpSpPr>
        <p:grpSpPr>
          <a:xfrm>
            <a:off x="1403308" y="1764011"/>
            <a:ext cx="9880007" cy="432000"/>
            <a:chOff x="1413469" y="1934777"/>
            <a:chExt cx="9880007" cy="432000"/>
          </a:xfrm>
        </p:grpSpPr>
        <p:cxnSp>
          <p:nvCxnSpPr>
            <p:cNvPr id="7" name="PA-直接连接符 7">
              <a:extLst>
                <a:ext uri="{FF2B5EF4-FFF2-40B4-BE49-F238E27FC236}">
                  <a16:creationId xmlns="" xmlns:a16="http://schemas.microsoft.com/office/drawing/2014/main" id="{5F9B6D3F-4F70-4505-A32D-33643E392003}"/>
                </a:ext>
              </a:extLst>
            </p:cNvPr>
            <p:cNvCxnSpPr/>
            <p:nvPr>
              <p:custDataLst>
                <p:tags r:id="rId8"/>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PA-5-Point Star 8">
              <a:extLst>
                <a:ext uri="{FF2B5EF4-FFF2-40B4-BE49-F238E27FC236}">
                  <a16:creationId xmlns="" xmlns:a16="http://schemas.microsoft.com/office/drawing/2014/main" id="{B3AE38B9-B866-4713-9A31-0D83AE177966}"/>
                </a:ext>
              </a:extLst>
            </p:cNvPr>
            <p:cNvSpPr/>
            <p:nvPr>
              <p:custDataLst>
                <p:tags r:id="rId9"/>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PA-直接连接符 9">
              <a:extLst>
                <a:ext uri="{FF2B5EF4-FFF2-40B4-BE49-F238E27FC236}">
                  <a16:creationId xmlns="" xmlns:a16="http://schemas.microsoft.com/office/drawing/2014/main" id="{22E09A6E-78FE-4346-8563-D71683CD22E9}"/>
                </a:ext>
              </a:extLst>
            </p:cNvPr>
            <p:cNvCxnSpPr/>
            <p:nvPr>
              <p:custDataLst>
                <p:tags r:id="rId10"/>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 name="PA-102250">
            <a:extLst>
              <a:ext uri="{FF2B5EF4-FFF2-40B4-BE49-F238E27FC236}">
                <a16:creationId xmlns="" xmlns:a16="http://schemas.microsoft.com/office/drawing/2014/main" id="{AE961742-4B2D-4A4B-B866-06D17814C3BE}"/>
              </a:ext>
            </a:extLst>
          </p:cNvPr>
          <p:cNvSpPr/>
          <p:nvPr>
            <p:custDataLst>
              <p:tags r:id="rId4"/>
            </p:custDataLst>
          </p:nvPr>
        </p:nvSpPr>
        <p:spPr>
          <a:xfrm>
            <a:off x="2002064" y="1171378"/>
            <a:ext cx="8267882" cy="460375"/>
          </a:xfrm>
          <a:prstGeom prst="rect">
            <a:avLst/>
          </a:prstGeom>
        </p:spPr>
        <p:txBody>
          <a:bodyPr wrap="square">
            <a:spAutoFit/>
          </a:bodyPr>
          <a:lstStyle/>
          <a:p>
            <a:pPr algn="ctr"/>
            <a:r>
              <a:rPr lang="zh-CN" altLang="en-US" sz="2400" b="1" dirty="0">
                <a:solidFill>
                  <a:srgbClr val="D41519"/>
                </a:solidFill>
                <a:cs typeface="+mn-ea"/>
                <a:sym typeface="+mn-lt"/>
              </a:rPr>
              <a:t>贫困地区基本生产生活条件明显改善</a:t>
            </a:r>
          </a:p>
        </p:txBody>
      </p:sp>
      <p:grpSp>
        <p:nvGrpSpPr>
          <p:cNvPr id="11" name="PA_组合 1">
            <a:extLst>
              <a:ext uri="{FF2B5EF4-FFF2-40B4-BE49-F238E27FC236}">
                <a16:creationId xmlns="" xmlns:a16="http://schemas.microsoft.com/office/drawing/2014/main" id="{A566BB2E-D2FB-4137-B525-F09967E6EF29}"/>
              </a:ext>
            </a:extLst>
          </p:cNvPr>
          <p:cNvGrpSpPr/>
          <p:nvPr>
            <p:custDataLst>
              <p:tags r:id="rId5"/>
            </p:custDataLst>
          </p:nvPr>
        </p:nvGrpSpPr>
        <p:grpSpPr>
          <a:xfrm>
            <a:off x="100618" y="145589"/>
            <a:ext cx="5823585" cy="493395"/>
            <a:chOff x="4207328" y="1075281"/>
            <a:chExt cx="4026839" cy="427368"/>
          </a:xfrm>
        </p:grpSpPr>
        <p:sp>
          <p:nvSpPr>
            <p:cNvPr id="12" name="MH_Number_1">
              <a:extLst>
                <a:ext uri="{FF2B5EF4-FFF2-40B4-BE49-F238E27FC236}">
                  <a16:creationId xmlns="" xmlns:a16="http://schemas.microsoft.com/office/drawing/2014/main" id="{03457F3E-09F6-4755-80E3-FF481DD12617}"/>
                </a:ext>
              </a:extLst>
            </p:cNvPr>
            <p:cNvSpPr/>
            <p:nvPr>
              <p:custDataLst>
                <p:tags r:id="rId6"/>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13" name="MH_Entry_1">
              <a:extLst>
                <a:ext uri="{FF2B5EF4-FFF2-40B4-BE49-F238E27FC236}">
                  <a16:creationId xmlns="" xmlns:a16="http://schemas.microsoft.com/office/drawing/2014/main" id="{17CFDD50-8DAA-4268-995C-8CD9A0DD6A09}"/>
                </a:ext>
              </a:extLst>
            </p:cNvPr>
            <p:cNvSpPr/>
            <p:nvPr>
              <p:custDataLst>
                <p:tags r:id="rId7"/>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42436256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09">
            <a:extLst>
              <a:ext uri="{FF2B5EF4-FFF2-40B4-BE49-F238E27FC236}">
                <a16:creationId xmlns="" xmlns:a16="http://schemas.microsoft.com/office/drawing/2014/main" id="{24A99EE4-EFEF-4D8F-89A6-D94BF61DE2CC}"/>
              </a:ext>
            </a:extLst>
          </p:cNvPr>
          <p:cNvSpPr>
            <a:spLocks noChangeArrowheads="1"/>
          </p:cNvSpPr>
          <p:nvPr>
            <p:custDataLst>
              <p:tags r:id="rId1"/>
            </p:custDataLst>
          </p:nvPr>
        </p:nvSpPr>
        <p:spPr bwMode="auto">
          <a:xfrm>
            <a:off x="1403350" y="2422294"/>
            <a:ext cx="9879965" cy="2786380"/>
          </a:xfrm>
          <a:prstGeom prst="rect">
            <a:avLst/>
          </a:prstGeom>
          <a:noFill/>
          <a:ln w="3175">
            <a:solidFill>
              <a:srgbClr val="E71E17"/>
            </a:solidFill>
            <a:miter lim="800000"/>
          </a:ln>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defTabSz="1219200"/>
            <a:endParaRPr lang="zh-CN" altLang="zh-CN" sz="2665">
              <a:solidFill>
                <a:srgbClr val="FFFFFF"/>
              </a:solidFill>
              <a:latin typeface="+mn-lt"/>
              <a:ea typeface="+mn-ea"/>
              <a:cs typeface="+mn-ea"/>
              <a:sym typeface="+mn-lt"/>
            </a:endParaRPr>
          </a:p>
        </p:txBody>
      </p:sp>
      <p:sp>
        <p:nvSpPr>
          <p:cNvPr id="4" name="PA-1022111">
            <a:extLst>
              <a:ext uri="{FF2B5EF4-FFF2-40B4-BE49-F238E27FC236}">
                <a16:creationId xmlns="" xmlns:a16="http://schemas.microsoft.com/office/drawing/2014/main" id="{BC1576A0-2B41-441E-ABED-9998294D09F3}"/>
              </a:ext>
            </a:extLst>
          </p:cNvPr>
          <p:cNvSpPr txBox="1"/>
          <p:nvPr>
            <p:custDataLst>
              <p:tags r:id="rId2"/>
            </p:custDataLst>
          </p:nvPr>
        </p:nvSpPr>
        <p:spPr>
          <a:xfrm>
            <a:off x="1592580" y="3000144"/>
            <a:ext cx="9334500" cy="1529715"/>
          </a:xfrm>
          <a:prstGeom prst="rect">
            <a:avLst/>
          </a:prstGeom>
          <a:noFill/>
        </p:spPr>
        <p:txBody>
          <a:bodyPr wrap="square" rtlCol="0">
            <a:spAutoFit/>
          </a:bodyPr>
          <a:lstStyle/>
          <a:p>
            <a:pPr algn="just">
              <a:lnSpc>
                <a:spcPct val="130000"/>
              </a:lnSpc>
            </a:pPr>
            <a:r>
              <a:rPr lang="zh-CN" altLang="en-US" dirty="0">
                <a:solidFill>
                  <a:schemeClr val="tx1">
                    <a:lumMod val="75000"/>
                    <a:lumOff val="25000"/>
                  </a:schemeClr>
                </a:solidFill>
                <a:cs typeface="+mn-ea"/>
                <a:sym typeface="+mn-lt"/>
              </a:rPr>
              <a:t>我们坚持以脱贫攻坚统揽贫困地区经济社会发展全局，贫困地区呈现出新的发展局面。特色产业不断壮大，产业扶贫、电商扶贫、光伏扶贫、旅游扶贫等较快发展，贫困地区经济活力和发展后劲明显增强。通过生态扶贫、易地扶贫搬迁、退耕还林还草等，贫困地区生态环境明显改善，贫困户就业增收渠道明显增多，基本公共服务日益完善。</a:t>
            </a:r>
          </a:p>
        </p:txBody>
      </p:sp>
      <p:grpSp>
        <p:nvGrpSpPr>
          <p:cNvPr id="5" name="PA-102253">
            <a:extLst>
              <a:ext uri="{FF2B5EF4-FFF2-40B4-BE49-F238E27FC236}">
                <a16:creationId xmlns="" xmlns:a16="http://schemas.microsoft.com/office/drawing/2014/main" id="{CFD57279-42C0-4BDD-90A2-1F69EA5EE362}"/>
              </a:ext>
            </a:extLst>
          </p:cNvPr>
          <p:cNvGrpSpPr/>
          <p:nvPr>
            <p:custDataLst>
              <p:tags r:id="rId3"/>
            </p:custDataLst>
          </p:nvPr>
        </p:nvGrpSpPr>
        <p:grpSpPr>
          <a:xfrm>
            <a:off x="1403308" y="1880389"/>
            <a:ext cx="9880007" cy="432000"/>
            <a:chOff x="1413469" y="1934777"/>
            <a:chExt cx="9880007" cy="432000"/>
          </a:xfrm>
        </p:grpSpPr>
        <p:cxnSp>
          <p:nvCxnSpPr>
            <p:cNvPr id="6" name="PA-直接连接符 7">
              <a:extLst>
                <a:ext uri="{FF2B5EF4-FFF2-40B4-BE49-F238E27FC236}">
                  <a16:creationId xmlns="" xmlns:a16="http://schemas.microsoft.com/office/drawing/2014/main" id="{166CE676-740A-477E-8A81-86EB53E4F96A}"/>
                </a:ext>
              </a:extLst>
            </p:cNvPr>
            <p:cNvCxnSpPr/>
            <p:nvPr>
              <p:custDataLst>
                <p:tags r:id="rId8"/>
              </p:custDataLst>
            </p:nvPr>
          </p:nvCxnSpPr>
          <p:spPr>
            <a:xfrm>
              <a:off x="1413469" y="2150777"/>
              <a:ext cx="4320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PA-5-Point Star 8">
              <a:extLst>
                <a:ext uri="{FF2B5EF4-FFF2-40B4-BE49-F238E27FC236}">
                  <a16:creationId xmlns="" xmlns:a16="http://schemas.microsoft.com/office/drawing/2014/main" id="{C59A7EA7-E36E-47EC-836A-DECF4D7E2606}"/>
                </a:ext>
              </a:extLst>
            </p:cNvPr>
            <p:cNvSpPr/>
            <p:nvPr>
              <p:custDataLst>
                <p:tags r:id="rId9"/>
              </p:custDataLst>
            </p:nvPr>
          </p:nvSpPr>
          <p:spPr>
            <a:xfrm>
              <a:off x="5880001" y="1934777"/>
              <a:ext cx="432000" cy="432000"/>
            </a:xfrm>
            <a:prstGeom prst="star5">
              <a:avLst/>
            </a:prstGeom>
            <a:solidFill>
              <a:srgbClr val="C911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PA-直接连接符 9">
              <a:extLst>
                <a:ext uri="{FF2B5EF4-FFF2-40B4-BE49-F238E27FC236}">
                  <a16:creationId xmlns="" xmlns:a16="http://schemas.microsoft.com/office/drawing/2014/main" id="{A5DEA8B9-DC20-42D2-B1A1-22C87297FABD}"/>
                </a:ext>
              </a:extLst>
            </p:cNvPr>
            <p:cNvCxnSpPr/>
            <p:nvPr>
              <p:custDataLst>
                <p:tags r:id="rId10"/>
              </p:custDataLst>
            </p:nvPr>
          </p:nvCxnSpPr>
          <p:spPr>
            <a:xfrm>
              <a:off x="6523481" y="2150777"/>
              <a:ext cx="47699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PA-102250">
            <a:extLst>
              <a:ext uri="{FF2B5EF4-FFF2-40B4-BE49-F238E27FC236}">
                <a16:creationId xmlns="" xmlns:a16="http://schemas.microsoft.com/office/drawing/2014/main" id="{0FEDCE40-49F1-45C8-B790-0691BE74E10F}"/>
              </a:ext>
            </a:extLst>
          </p:cNvPr>
          <p:cNvSpPr/>
          <p:nvPr>
            <p:custDataLst>
              <p:tags r:id="rId4"/>
            </p:custDataLst>
          </p:nvPr>
        </p:nvSpPr>
        <p:spPr>
          <a:xfrm>
            <a:off x="2002064" y="1287756"/>
            <a:ext cx="8267882" cy="460375"/>
          </a:xfrm>
          <a:prstGeom prst="rect">
            <a:avLst/>
          </a:prstGeom>
        </p:spPr>
        <p:txBody>
          <a:bodyPr wrap="square">
            <a:spAutoFit/>
          </a:bodyPr>
          <a:lstStyle/>
          <a:p>
            <a:pPr algn="ctr"/>
            <a:r>
              <a:rPr lang="zh-CN" altLang="en-US" sz="2400" b="1" dirty="0">
                <a:solidFill>
                  <a:srgbClr val="C00000"/>
                </a:solidFill>
                <a:cs typeface="+mn-ea"/>
                <a:sym typeface="+mn-lt"/>
              </a:rPr>
              <a:t>贫困地区经济社会发展明显加快</a:t>
            </a:r>
          </a:p>
        </p:txBody>
      </p:sp>
      <p:grpSp>
        <p:nvGrpSpPr>
          <p:cNvPr id="10" name="PA_组合 1">
            <a:extLst>
              <a:ext uri="{FF2B5EF4-FFF2-40B4-BE49-F238E27FC236}">
                <a16:creationId xmlns="" xmlns:a16="http://schemas.microsoft.com/office/drawing/2014/main" id="{85CFFE81-7997-4D19-BCC2-01FFA34EAC9E}"/>
              </a:ext>
            </a:extLst>
          </p:cNvPr>
          <p:cNvGrpSpPr/>
          <p:nvPr>
            <p:custDataLst>
              <p:tags r:id="rId5"/>
            </p:custDataLst>
          </p:nvPr>
        </p:nvGrpSpPr>
        <p:grpSpPr>
          <a:xfrm>
            <a:off x="100618" y="145589"/>
            <a:ext cx="5823585" cy="493395"/>
            <a:chOff x="4207328" y="1075281"/>
            <a:chExt cx="4026839" cy="427368"/>
          </a:xfrm>
        </p:grpSpPr>
        <p:sp>
          <p:nvSpPr>
            <p:cNvPr id="11" name="MH_Number_1">
              <a:extLst>
                <a:ext uri="{FF2B5EF4-FFF2-40B4-BE49-F238E27FC236}">
                  <a16:creationId xmlns="" xmlns:a16="http://schemas.microsoft.com/office/drawing/2014/main" id="{9A1BEFDC-944B-4459-ACEA-7973F6DF943F}"/>
                </a:ext>
              </a:extLst>
            </p:cNvPr>
            <p:cNvSpPr/>
            <p:nvPr>
              <p:custDataLst>
                <p:tags r:id="rId6"/>
              </p:custDataLst>
            </p:nvPr>
          </p:nvSpPr>
          <p:spPr>
            <a:xfrm>
              <a:off x="4207328" y="1075281"/>
              <a:ext cx="427658" cy="427368"/>
            </a:xfrm>
            <a:prstGeom prst="roundRect">
              <a:avLst>
                <a:gd name="adj" fmla="val 7615"/>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cs typeface="+mn-ea"/>
                  <a:sym typeface="+mn-lt"/>
                </a:rPr>
                <a:t>01</a:t>
              </a:r>
            </a:p>
          </p:txBody>
        </p:sp>
        <p:sp>
          <p:nvSpPr>
            <p:cNvPr id="12" name="MH_Entry_1">
              <a:extLst>
                <a:ext uri="{FF2B5EF4-FFF2-40B4-BE49-F238E27FC236}">
                  <a16:creationId xmlns="" xmlns:a16="http://schemas.microsoft.com/office/drawing/2014/main" id="{EF93D91F-005E-4B5C-A8A2-D43879D6BB17}"/>
                </a:ext>
              </a:extLst>
            </p:cNvPr>
            <p:cNvSpPr/>
            <p:nvPr>
              <p:custDataLst>
                <p:tags r:id="rId7"/>
              </p:custDataLst>
            </p:nvPr>
          </p:nvSpPr>
          <p:spPr>
            <a:xfrm>
              <a:off x="4782064" y="1075281"/>
              <a:ext cx="3452103" cy="427368"/>
            </a:xfrm>
            <a:prstGeom prst="roundRect">
              <a:avLst>
                <a:gd name="adj" fmla="val 9124"/>
              </a:avLst>
            </a:prstGeom>
            <a:solidFill>
              <a:srgbClr val="CC0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0" fontAlgn="base" hangingPunct="0">
                <a:spcBef>
                  <a:spcPct val="0"/>
                </a:spcBef>
                <a:spcAft>
                  <a:spcPct val="0"/>
                </a:spcAft>
              </a:pPr>
              <a:r>
                <a:rPr lang="zh-CN" altLang="en-US" sz="2000" dirty="0">
                  <a:ln cmpd="sng">
                    <a:noFill/>
                    <a:prstDash val="solid"/>
                  </a:ln>
                  <a:solidFill>
                    <a:schemeClr val="bg1"/>
                  </a:solidFill>
                  <a:cs typeface="+mn-ea"/>
                  <a:sym typeface="+mn-lt"/>
                </a:rPr>
                <a:t>我国脱贫攻坚取得决定性成就</a:t>
              </a:r>
              <a:endParaRPr lang="zh-CN" altLang="en-US" sz="2000" b="1" kern="0" spc="200" dirty="0">
                <a:ln cmpd="sng">
                  <a:noFill/>
                  <a:prstDash val="solid"/>
                </a:ln>
                <a:solidFill>
                  <a:schemeClr val="bg1"/>
                </a:solidFill>
                <a:cs typeface="+mn-ea"/>
                <a:sym typeface="+mn-lt"/>
              </a:endParaRPr>
            </a:p>
          </p:txBody>
        </p:sp>
      </p:grpSp>
    </p:spTree>
    <p:extLst>
      <p:ext uri="{BB962C8B-B14F-4D97-AF65-F5344CB8AC3E}">
        <p14:creationId xmlns:p14="http://schemas.microsoft.com/office/powerpoint/2010/main" val="33369488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Tm="2000">
        <p15:prstTrans prst="curtains"/>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PA" val="v5.2.8"/>
</p:tagLst>
</file>

<file path=ppt/tags/tag101.xml><?xml version="1.0" encoding="utf-8"?>
<p:tagLst xmlns:a="http://schemas.openxmlformats.org/drawingml/2006/main" xmlns:r="http://schemas.openxmlformats.org/officeDocument/2006/relationships" xmlns:p="http://schemas.openxmlformats.org/presentationml/2006/main">
  <p:tag name="PA" val="v5.2.8"/>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PA" val="v5.2.8"/>
</p:tagLst>
</file>

<file path=ppt/tags/tag106.xml><?xml version="1.0" encoding="utf-8"?>
<p:tagLst xmlns:a="http://schemas.openxmlformats.org/drawingml/2006/main" xmlns:r="http://schemas.openxmlformats.org/officeDocument/2006/relationships" xmlns:p="http://schemas.openxmlformats.org/presentationml/2006/main">
  <p:tag name="PA" val="v5.2.8"/>
</p:tagLst>
</file>

<file path=ppt/tags/tag107.xml><?xml version="1.0" encoding="utf-8"?>
<p:tagLst xmlns:a="http://schemas.openxmlformats.org/drawingml/2006/main" xmlns:r="http://schemas.openxmlformats.org/officeDocument/2006/relationships" xmlns:p="http://schemas.openxmlformats.org/presentationml/2006/main">
  <p:tag name="PA" val="v5.2.8"/>
</p:tagLst>
</file>

<file path=ppt/tags/tag108.xml><?xml version="1.0" encoding="utf-8"?>
<p:tagLst xmlns:a="http://schemas.openxmlformats.org/drawingml/2006/main" xmlns:r="http://schemas.openxmlformats.org/officeDocument/2006/relationships" xmlns:p="http://schemas.openxmlformats.org/presentationml/2006/main">
  <p:tag name="PA" val="v5.2.8"/>
</p:tagLst>
</file>

<file path=ppt/tags/tag109.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PA" val="v5.2.8"/>
</p:tagLst>
</file>

<file path=ppt/tags/tag111.xml><?xml version="1.0" encoding="utf-8"?>
<p:tagLst xmlns:a="http://schemas.openxmlformats.org/drawingml/2006/main" xmlns:r="http://schemas.openxmlformats.org/officeDocument/2006/relationships" xmlns:p="http://schemas.openxmlformats.org/presentationml/2006/main">
  <p:tag name="PA" val="v5.2.8"/>
</p:tagLst>
</file>

<file path=ppt/tags/tag112.xml><?xml version="1.0" encoding="utf-8"?>
<p:tagLst xmlns:a="http://schemas.openxmlformats.org/drawingml/2006/main" xmlns:r="http://schemas.openxmlformats.org/officeDocument/2006/relationships" xmlns:p="http://schemas.openxmlformats.org/presentationml/2006/main">
  <p:tag name="PA" val="v5.2.8"/>
</p:tagLst>
</file>

<file path=ppt/tags/tag113.xml><?xml version="1.0" encoding="utf-8"?>
<p:tagLst xmlns:a="http://schemas.openxmlformats.org/drawingml/2006/main" xmlns:r="http://schemas.openxmlformats.org/officeDocument/2006/relationships" xmlns:p="http://schemas.openxmlformats.org/presentationml/2006/main">
  <p:tag name="PA" val="v5.2.8"/>
</p:tagLst>
</file>

<file path=ppt/tags/tag114.xml><?xml version="1.0" encoding="utf-8"?>
<p:tagLst xmlns:a="http://schemas.openxmlformats.org/drawingml/2006/main" xmlns:r="http://schemas.openxmlformats.org/officeDocument/2006/relationships" xmlns:p="http://schemas.openxmlformats.org/presentationml/2006/main">
  <p:tag name="PA" val="v3.0.1"/>
</p:tagLst>
</file>

<file path=ppt/tags/tag11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PA" val="v5.2.8"/>
</p:tagLst>
</file>

<file path=ppt/tags/tag118.xml><?xml version="1.0" encoding="utf-8"?>
<p:tagLst xmlns:a="http://schemas.openxmlformats.org/drawingml/2006/main" xmlns:r="http://schemas.openxmlformats.org/officeDocument/2006/relationships" xmlns:p="http://schemas.openxmlformats.org/presentationml/2006/main">
  <p:tag name="PA" val="v5.2.8"/>
</p:tagLst>
</file>

<file path=ppt/tags/tag119.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PA" val="v5.2.8"/>
</p:tagLst>
</file>

<file path=ppt/tags/tag121.xml><?xml version="1.0" encoding="utf-8"?>
<p:tagLst xmlns:a="http://schemas.openxmlformats.org/drawingml/2006/main" xmlns:r="http://schemas.openxmlformats.org/officeDocument/2006/relationships" xmlns:p="http://schemas.openxmlformats.org/presentationml/2006/main">
  <p:tag name="PA" val="v5.2.8"/>
</p:tagLst>
</file>

<file path=ppt/tags/tag122.xml><?xml version="1.0" encoding="utf-8"?>
<p:tagLst xmlns:a="http://schemas.openxmlformats.org/drawingml/2006/main" xmlns:r="http://schemas.openxmlformats.org/officeDocument/2006/relationships" xmlns:p="http://schemas.openxmlformats.org/presentationml/2006/main">
  <p:tag name="PA" val="v5.2.8"/>
</p:tagLst>
</file>

<file path=ppt/tags/tag123.xml><?xml version="1.0" encoding="utf-8"?>
<p:tagLst xmlns:a="http://schemas.openxmlformats.org/drawingml/2006/main" xmlns:r="http://schemas.openxmlformats.org/officeDocument/2006/relationships" xmlns:p="http://schemas.openxmlformats.org/presentationml/2006/main">
  <p:tag name="PA" val="v5.2.8"/>
</p:tagLst>
</file>

<file path=ppt/tags/tag124.xml><?xml version="1.0" encoding="utf-8"?>
<p:tagLst xmlns:a="http://schemas.openxmlformats.org/drawingml/2006/main" xmlns:r="http://schemas.openxmlformats.org/officeDocument/2006/relationships" xmlns:p="http://schemas.openxmlformats.org/presentationml/2006/main">
  <p:tag name="PA" val="v5.2.8"/>
</p:tagLst>
</file>

<file path=ppt/tags/tag125.xml><?xml version="1.0" encoding="utf-8"?>
<p:tagLst xmlns:a="http://schemas.openxmlformats.org/drawingml/2006/main" xmlns:r="http://schemas.openxmlformats.org/officeDocument/2006/relationships" xmlns:p="http://schemas.openxmlformats.org/presentationml/2006/main">
  <p:tag name="PA" val="v5.2.7"/>
</p:tagLst>
</file>

<file path=ppt/tags/tag126.xml><?xml version="1.0" encoding="utf-8"?>
<p:tagLst xmlns:a="http://schemas.openxmlformats.org/drawingml/2006/main" xmlns:r="http://schemas.openxmlformats.org/officeDocument/2006/relationships" xmlns:p="http://schemas.openxmlformats.org/presentationml/2006/main">
  <p:tag name="PA" val="v5.2.7"/>
</p:tagLst>
</file>

<file path=ppt/tags/tag127.xml><?xml version="1.0" encoding="utf-8"?>
<p:tagLst xmlns:a="http://schemas.openxmlformats.org/drawingml/2006/main" xmlns:r="http://schemas.openxmlformats.org/officeDocument/2006/relationships" xmlns:p="http://schemas.openxmlformats.org/presentationml/2006/main">
  <p:tag name="PA" val="v5.2.7"/>
</p:tagLst>
</file>

<file path=ppt/tags/tag128.xml><?xml version="1.0" encoding="utf-8"?>
<p:tagLst xmlns:a="http://schemas.openxmlformats.org/drawingml/2006/main" xmlns:r="http://schemas.openxmlformats.org/officeDocument/2006/relationships" xmlns:p="http://schemas.openxmlformats.org/presentationml/2006/main">
  <p:tag name="PA" val="v3.0.1"/>
</p:tagLst>
</file>

<file path=ppt/tags/tag129.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31.xml><?xml version="1.0" encoding="utf-8"?>
<p:tagLst xmlns:a="http://schemas.openxmlformats.org/drawingml/2006/main" xmlns:r="http://schemas.openxmlformats.org/officeDocument/2006/relationships" xmlns:p="http://schemas.openxmlformats.org/presentationml/2006/main">
  <p:tag name="PA" val="v5.2.7"/>
</p:tagLst>
</file>

<file path=ppt/tags/tag132.xml><?xml version="1.0" encoding="utf-8"?>
<p:tagLst xmlns:a="http://schemas.openxmlformats.org/drawingml/2006/main" xmlns:r="http://schemas.openxmlformats.org/officeDocument/2006/relationships" xmlns:p="http://schemas.openxmlformats.org/presentationml/2006/main">
  <p:tag name="PA" val="v5.2.7"/>
</p:tagLst>
</file>

<file path=ppt/tags/tag133.xml><?xml version="1.0" encoding="utf-8"?>
<p:tagLst xmlns:a="http://schemas.openxmlformats.org/drawingml/2006/main" xmlns:r="http://schemas.openxmlformats.org/officeDocument/2006/relationships" xmlns:p="http://schemas.openxmlformats.org/presentationml/2006/main">
  <p:tag name="PA" val="v5.2.7"/>
</p:tagLst>
</file>

<file path=ppt/tags/tag134.xml><?xml version="1.0" encoding="utf-8"?>
<p:tagLst xmlns:a="http://schemas.openxmlformats.org/drawingml/2006/main" xmlns:r="http://schemas.openxmlformats.org/officeDocument/2006/relationships" xmlns:p="http://schemas.openxmlformats.org/presentationml/2006/main">
  <p:tag name="PA" val="v5.2.7"/>
</p:tagLst>
</file>

<file path=ppt/tags/tag135.xml><?xml version="1.0" encoding="utf-8"?>
<p:tagLst xmlns:a="http://schemas.openxmlformats.org/drawingml/2006/main" xmlns:r="http://schemas.openxmlformats.org/officeDocument/2006/relationships" xmlns:p="http://schemas.openxmlformats.org/presentationml/2006/main">
  <p:tag name="PA" val="v5.2.7"/>
</p:tagLst>
</file>

<file path=ppt/tags/tag136.xml><?xml version="1.0" encoding="utf-8"?>
<p:tagLst xmlns:a="http://schemas.openxmlformats.org/drawingml/2006/main" xmlns:r="http://schemas.openxmlformats.org/officeDocument/2006/relationships" xmlns:p="http://schemas.openxmlformats.org/presentationml/2006/main">
  <p:tag name="PA" val="v3.0.1"/>
</p:tagLst>
</file>

<file path=ppt/tags/tag137.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PA" val="v5.2.7"/>
</p:tagLst>
</file>

<file path=ppt/tags/tag1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PA" val="v5.2.7"/>
</p:tagLst>
</file>

<file path=ppt/tags/tag141.xml><?xml version="1.0" encoding="utf-8"?>
<p:tagLst xmlns:a="http://schemas.openxmlformats.org/drawingml/2006/main" xmlns:r="http://schemas.openxmlformats.org/officeDocument/2006/relationships" xmlns:p="http://schemas.openxmlformats.org/presentationml/2006/main">
  <p:tag name="PA" val="v5.2.7"/>
</p:tagLst>
</file>

<file path=ppt/tags/tag142.xml><?xml version="1.0" encoding="utf-8"?>
<p:tagLst xmlns:a="http://schemas.openxmlformats.org/drawingml/2006/main" xmlns:r="http://schemas.openxmlformats.org/officeDocument/2006/relationships" xmlns:p="http://schemas.openxmlformats.org/presentationml/2006/main">
  <p:tag name="PA" val="v5.2.7"/>
</p:tagLst>
</file>

<file path=ppt/tags/tag143.xml><?xml version="1.0" encoding="utf-8"?>
<p:tagLst xmlns:a="http://schemas.openxmlformats.org/drawingml/2006/main" xmlns:r="http://schemas.openxmlformats.org/officeDocument/2006/relationships" xmlns:p="http://schemas.openxmlformats.org/presentationml/2006/main">
  <p:tag name="PA" val="v5.2.7"/>
</p:tagLst>
</file>

<file path=ppt/tags/tag144.xml><?xml version="1.0" encoding="utf-8"?>
<p:tagLst xmlns:a="http://schemas.openxmlformats.org/drawingml/2006/main" xmlns:r="http://schemas.openxmlformats.org/officeDocument/2006/relationships" xmlns:p="http://schemas.openxmlformats.org/presentationml/2006/main">
  <p:tag name="PA" val="v3.0.1"/>
</p:tagLst>
</file>

<file path=ppt/tags/tag14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4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PA" val="v5.2.7"/>
</p:tagLst>
</file>

<file path=ppt/tags/tag148.xml><?xml version="1.0" encoding="utf-8"?>
<p:tagLst xmlns:a="http://schemas.openxmlformats.org/drawingml/2006/main" xmlns:r="http://schemas.openxmlformats.org/officeDocument/2006/relationships" xmlns:p="http://schemas.openxmlformats.org/presentationml/2006/main">
  <p:tag name="PA" val="v5.2.7"/>
</p:tagLst>
</file>

<file path=ppt/tags/tag149.xml><?xml version="1.0" encoding="utf-8"?>
<p:tagLst xmlns:a="http://schemas.openxmlformats.org/drawingml/2006/main" xmlns:r="http://schemas.openxmlformats.org/officeDocument/2006/relationships" xmlns:p="http://schemas.openxmlformats.org/presentationml/2006/main">
  <p:tag name="PA" val="v5.2.7"/>
</p:tagLst>
</file>

<file path=ppt/tags/tag1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PA" val="v5.2.7"/>
</p:tagLst>
</file>

<file path=ppt/tags/tag151.xml><?xml version="1.0" encoding="utf-8"?>
<p:tagLst xmlns:a="http://schemas.openxmlformats.org/drawingml/2006/main" xmlns:r="http://schemas.openxmlformats.org/officeDocument/2006/relationships" xmlns:p="http://schemas.openxmlformats.org/presentationml/2006/main">
  <p:tag name="PA" val="v5.2.7"/>
</p:tagLst>
</file>

<file path=ppt/tags/tag152.xml><?xml version="1.0" encoding="utf-8"?>
<p:tagLst xmlns:a="http://schemas.openxmlformats.org/drawingml/2006/main" xmlns:r="http://schemas.openxmlformats.org/officeDocument/2006/relationships" xmlns:p="http://schemas.openxmlformats.org/presentationml/2006/main">
  <p:tag name="PA" val="v3.0.1"/>
</p:tagLst>
</file>

<file path=ppt/tags/tag15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55.xml><?xml version="1.0" encoding="utf-8"?>
<p:tagLst xmlns:a="http://schemas.openxmlformats.org/drawingml/2006/main" xmlns:r="http://schemas.openxmlformats.org/officeDocument/2006/relationships" xmlns:p="http://schemas.openxmlformats.org/presentationml/2006/main">
  <p:tag name="PA" val="v5.2.7"/>
</p:tagLst>
</file>

<file path=ppt/tags/tag156.xml><?xml version="1.0" encoding="utf-8"?>
<p:tagLst xmlns:a="http://schemas.openxmlformats.org/drawingml/2006/main" xmlns:r="http://schemas.openxmlformats.org/officeDocument/2006/relationships" xmlns:p="http://schemas.openxmlformats.org/presentationml/2006/main">
  <p:tag name="PA" val="v5.2.7"/>
</p:tagLst>
</file>

<file path=ppt/tags/tag157.xml><?xml version="1.0" encoding="utf-8"?>
<p:tagLst xmlns:a="http://schemas.openxmlformats.org/drawingml/2006/main" xmlns:r="http://schemas.openxmlformats.org/officeDocument/2006/relationships" xmlns:p="http://schemas.openxmlformats.org/presentationml/2006/main">
  <p:tag name="PA" val="v5.2.8"/>
</p:tagLst>
</file>

<file path=ppt/tags/tag158.xml><?xml version="1.0" encoding="utf-8"?>
<p:tagLst xmlns:a="http://schemas.openxmlformats.org/drawingml/2006/main" xmlns:r="http://schemas.openxmlformats.org/officeDocument/2006/relationships" xmlns:p="http://schemas.openxmlformats.org/presentationml/2006/main">
  <p:tag name="PA" val="v5.2.8"/>
</p:tagLst>
</file>

<file path=ppt/tags/tag159.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60.xml><?xml version="1.0" encoding="utf-8"?>
<p:tagLst xmlns:a="http://schemas.openxmlformats.org/drawingml/2006/main" xmlns:r="http://schemas.openxmlformats.org/officeDocument/2006/relationships" xmlns:p="http://schemas.openxmlformats.org/presentationml/2006/main">
  <p:tag name="PA" val="v5.2.8"/>
</p:tagLst>
</file>

<file path=ppt/tags/tag161.xml><?xml version="1.0" encoding="utf-8"?>
<p:tagLst xmlns:a="http://schemas.openxmlformats.org/drawingml/2006/main" xmlns:r="http://schemas.openxmlformats.org/officeDocument/2006/relationships" xmlns:p="http://schemas.openxmlformats.org/presentationml/2006/main">
  <p:tag name="PA" val="v5.2.8"/>
</p:tagLst>
</file>

<file path=ppt/tags/tag162.xml><?xml version="1.0" encoding="utf-8"?>
<p:tagLst xmlns:a="http://schemas.openxmlformats.org/drawingml/2006/main" xmlns:r="http://schemas.openxmlformats.org/officeDocument/2006/relationships" xmlns:p="http://schemas.openxmlformats.org/presentationml/2006/main">
  <p:tag name="PA" val="v5.2.8"/>
</p:tagLst>
</file>

<file path=ppt/tags/tag163.xml><?xml version="1.0" encoding="utf-8"?>
<p:tagLst xmlns:a="http://schemas.openxmlformats.org/drawingml/2006/main" xmlns:r="http://schemas.openxmlformats.org/officeDocument/2006/relationships" xmlns:p="http://schemas.openxmlformats.org/presentationml/2006/main">
  <p:tag name="PA" val="v5.2.8"/>
</p:tagLst>
</file>

<file path=ppt/tags/tag164.xml><?xml version="1.0" encoding="utf-8"?>
<p:tagLst xmlns:a="http://schemas.openxmlformats.org/drawingml/2006/main" xmlns:r="http://schemas.openxmlformats.org/officeDocument/2006/relationships" xmlns:p="http://schemas.openxmlformats.org/presentationml/2006/main">
  <p:tag name="PA" val="v5.2.8"/>
</p:tagLst>
</file>

<file path=ppt/tags/tag165.xml><?xml version="1.0" encoding="utf-8"?>
<p:tagLst xmlns:a="http://schemas.openxmlformats.org/drawingml/2006/main" xmlns:r="http://schemas.openxmlformats.org/officeDocument/2006/relationships" xmlns:p="http://schemas.openxmlformats.org/presentationml/2006/main">
  <p:tag name="PA" val="v3.0.1"/>
</p:tagLst>
</file>

<file path=ppt/tags/tag16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67.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68.xml><?xml version="1.0" encoding="utf-8"?>
<p:tagLst xmlns:a="http://schemas.openxmlformats.org/drawingml/2006/main" xmlns:r="http://schemas.openxmlformats.org/officeDocument/2006/relationships" xmlns:p="http://schemas.openxmlformats.org/presentationml/2006/main">
  <p:tag name="PA" val="v5.2.8"/>
</p:tagLst>
</file>

<file path=ppt/tags/tag169.xml><?xml version="1.0" encoding="utf-8"?>
<p:tagLst xmlns:a="http://schemas.openxmlformats.org/drawingml/2006/main" xmlns:r="http://schemas.openxmlformats.org/officeDocument/2006/relationships" xmlns:p="http://schemas.openxmlformats.org/presentationml/2006/main">
  <p:tag name="PA" val="v5.2.8"/>
</p:tagLst>
</file>

<file path=ppt/tags/tag17.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PA" val="v5.2.8"/>
</p:tagLst>
</file>

<file path=ppt/tags/tag171.xml><?xml version="1.0" encoding="utf-8"?>
<p:tagLst xmlns:a="http://schemas.openxmlformats.org/drawingml/2006/main" xmlns:r="http://schemas.openxmlformats.org/officeDocument/2006/relationships" xmlns:p="http://schemas.openxmlformats.org/presentationml/2006/main">
  <p:tag name="PA" val="v5.2.8"/>
</p:tagLst>
</file>

<file path=ppt/tags/tag172.xml><?xml version="1.0" encoding="utf-8"?>
<p:tagLst xmlns:a="http://schemas.openxmlformats.org/drawingml/2006/main" xmlns:r="http://schemas.openxmlformats.org/officeDocument/2006/relationships" xmlns:p="http://schemas.openxmlformats.org/presentationml/2006/main">
  <p:tag name="PA" val="v5.2.8"/>
</p:tagLst>
</file>

<file path=ppt/tags/tag173.xml><?xml version="1.0" encoding="utf-8"?>
<p:tagLst xmlns:a="http://schemas.openxmlformats.org/drawingml/2006/main" xmlns:r="http://schemas.openxmlformats.org/officeDocument/2006/relationships" xmlns:p="http://schemas.openxmlformats.org/presentationml/2006/main">
  <p:tag name="PA" val="v5.2.8"/>
</p:tagLst>
</file>

<file path=ppt/tags/tag174.xml><?xml version="1.0" encoding="utf-8"?>
<p:tagLst xmlns:a="http://schemas.openxmlformats.org/drawingml/2006/main" xmlns:r="http://schemas.openxmlformats.org/officeDocument/2006/relationships" xmlns:p="http://schemas.openxmlformats.org/presentationml/2006/main">
  <p:tag name="PA" val="v5.2.8"/>
</p:tagLst>
</file>

<file path=ppt/tags/tag175.xml><?xml version="1.0" encoding="utf-8"?>
<p:tagLst xmlns:a="http://schemas.openxmlformats.org/drawingml/2006/main" xmlns:r="http://schemas.openxmlformats.org/officeDocument/2006/relationships" xmlns:p="http://schemas.openxmlformats.org/presentationml/2006/main">
  <p:tag name="PA" val="v5.2.8"/>
</p:tagLst>
</file>

<file path=ppt/tags/tag176.xml><?xml version="1.0" encoding="utf-8"?>
<p:tagLst xmlns:a="http://schemas.openxmlformats.org/drawingml/2006/main" xmlns:r="http://schemas.openxmlformats.org/officeDocument/2006/relationships" xmlns:p="http://schemas.openxmlformats.org/presentationml/2006/main">
  <p:tag name="PA" val="v5.2.8"/>
</p:tagLst>
</file>

<file path=ppt/tags/tag177.xml><?xml version="1.0" encoding="utf-8"?>
<p:tagLst xmlns:a="http://schemas.openxmlformats.org/drawingml/2006/main" xmlns:r="http://schemas.openxmlformats.org/officeDocument/2006/relationships" xmlns:p="http://schemas.openxmlformats.org/presentationml/2006/main">
  <p:tag name="PA" val="v5.2.8"/>
</p:tagLst>
</file>

<file path=ppt/tags/tag178.xml><?xml version="1.0" encoding="utf-8"?>
<p:tagLst xmlns:a="http://schemas.openxmlformats.org/drawingml/2006/main" xmlns:r="http://schemas.openxmlformats.org/officeDocument/2006/relationships" xmlns:p="http://schemas.openxmlformats.org/presentationml/2006/main">
  <p:tag name="PA" val="v5.2.8"/>
</p:tagLst>
</file>

<file path=ppt/tags/tag179.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PA" val="v5.2.8"/>
</p:tagLst>
</file>

<file path=ppt/tags/tag181.xml><?xml version="1.0" encoding="utf-8"?>
<p:tagLst xmlns:a="http://schemas.openxmlformats.org/drawingml/2006/main" xmlns:r="http://schemas.openxmlformats.org/officeDocument/2006/relationships" xmlns:p="http://schemas.openxmlformats.org/presentationml/2006/main">
  <p:tag name="PA" val="v5.2.8"/>
</p:tagLst>
</file>

<file path=ppt/tags/tag182.xml><?xml version="1.0" encoding="utf-8"?>
<p:tagLst xmlns:a="http://schemas.openxmlformats.org/drawingml/2006/main" xmlns:r="http://schemas.openxmlformats.org/officeDocument/2006/relationships" xmlns:p="http://schemas.openxmlformats.org/presentationml/2006/main">
  <p:tag name="PA" val="v5.2.8"/>
</p:tagLst>
</file>

<file path=ppt/tags/tag183.xml><?xml version="1.0" encoding="utf-8"?>
<p:tagLst xmlns:a="http://schemas.openxmlformats.org/drawingml/2006/main" xmlns:r="http://schemas.openxmlformats.org/officeDocument/2006/relationships" xmlns:p="http://schemas.openxmlformats.org/presentationml/2006/main">
  <p:tag name="PA" val="v5.2.8"/>
</p:tagLst>
</file>

<file path=ppt/tags/tag184.xml><?xml version="1.0" encoding="utf-8"?>
<p:tagLst xmlns:a="http://schemas.openxmlformats.org/drawingml/2006/main" xmlns:r="http://schemas.openxmlformats.org/officeDocument/2006/relationships" xmlns:p="http://schemas.openxmlformats.org/presentationml/2006/main">
  <p:tag name="PA" val="v5.2.8"/>
</p:tagLst>
</file>

<file path=ppt/tags/tag185.xml><?xml version="1.0" encoding="utf-8"?>
<p:tagLst xmlns:a="http://schemas.openxmlformats.org/drawingml/2006/main" xmlns:r="http://schemas.openxmlformats.org/officeDocument/2006/relationships" xmlns:p="http://schemas.openxmlformats.org/presentationml/2006/main">
  <p:tag name="PA" val="v5.2.8"/>
</p:tagLst>
</file>

<file path=ppt/tags/tag186.xml><?xml version="1.0" encoding="utf-8"?>
<p:tagLst xmlns:a="http://schemas.openxmlformats.org/drawingml/2006/main" xmlns:r="http://schemas.openxmlformats.org/officeDocument/2006/relationships" xmlns:p="http://schemas.openxmlformats.org/presentationml/2006/main">
  <p:tag name="PA" val="v5.2.8"/>
</p:tagLst>
</file>

<file path=ppt/tags/tag187.xml><?xml version="1.0" encoding="utf-8"?>
<p:tagLst xmlns:a="http://schemas.openxmlformats.org/drawingml/2006/main" xmlns:r="http://schemas.openxmlformats.org/officeDocument/2006/relationships" xmlns:p="http://schemas.openxmlformats.org/presentationml/2006/main">
  <p:tag name="PA" val="v5.2.8"/>
</p:tagLst>
</file>

<file path=ppt/tags/tag188.xml><?xml version="1.0" encoding="utf-8"?>
<p:tagLst xmlns:a="http://schemas.openxmlformats.org/drawingml/2006/main" xmlns:r="http://schemas.openxmlformats.org/officeDocument/2006/relationships" xmlns:p="http://schemas.openxmlformats.org/presentationml/2006/main">
  <p:tag name="PA" val="v5.2.8"/>
</p:tagLst>
</file>

<file path=ppt/tags/tag189.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5.2.8"/>
</p:tagLst>
</file>

<file path=ppt/tags/tag190.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191.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PA" val="v5.2.8"/>
</p:tagLst>
</file>

<file path=ppt/tags/tag193.xml><?xml version="1.0" encoding="utf-8"?>
<p:tagLst xmlns:a="http://schemas.openxmlformats.org/drawingml/2006/main" xmlns:r="http://schemas.openxmlformats.org/officeDocument/2006/relationships" xmlns:p="http://schemas.openxmlformats.org/presentationml/2006/main">
  <p:tag name="PA" val="v5.2.8"/>
</p:tagLst>
</file>

<file path=ppt/tags/tag194.xml><?xml version="1.0" encoding="utf-8"?>
<p:tagLst xmlns:a="http://schemas.openxmlformats.org/drawingml/2006/main" xmlns:r="http://schemas.openxmlformats.org/officeDocument/2006/relationships" xmlns:p="http://schemas.openxmlformats.org/presentationml/2006/main">
  <p:tag name="PA" val="v5.2.8"/>
</p:tagLst>
</file>

<file path=ppt/tags/tag195.xml><?xml version="1.0" encoding="utf-8"?>
<p:tagLst xmlns:a="http://schemas.openxmlformats.org/drawingml/2006/main" xmlns:r="http://schemas.openxmlformats.org/officeDocument/2006/relationships" xmlns:p="http://schemas.openxmlformats.org/presentationml/2006/main">
  <p:tag name="PA" val="v5.2.8"/>
</p:tagLst>
</file>

<file path=ppt/tags/tag196.xml><?xml version="1.0" encoding="utf-8"?>
<p:tagLst xmlns:a="http://schemas.openxmlformats.org/drawingml/2006/main" xmlns:r="http://schemas.openxmlformats.org/officeDocument/2006/relationships" xmlns:p="http://schemas.openxmlformats.org/presentationml/2006/main">
  <p:tag name="PA" val="v5.2.8"/>
</p:tagLst>
</file>

<file path=ppt/tags/tag197.xml><?xml version="1.0" encoding="utf-8"?>
<p:tagLst xmlns:a="http://schemas.openxmlformats.org/drawingml/2006/main" xmlns:r="http://schemas.openxmlformats.org/officeDocument/2006/relationships" xmlns:p="http://schemas.openxmlformats.org/presentationml/2006/main">
  <p:tag name="PA" val="v5.2.8"/>
</p:tagLst>
</file>

<file path=ppt/tags/tag198.xml><?xml version="1.0" encoding="utf-8"?>
<p:tagLst xmlns:a="http://schemas.openxmlformats.org/drawingml/2006/main" xmlns:r="http://schemas.openxmlformats.org/officeDocument/2006/relationships" xmlns:p="http://schemas.openxmlformats.org/presentationml/2006/main">
  <p:tag name="PA" val="v3.0.1"/>
</p:tagLst>
</file>

<file path=ppt/tags/tag199.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00.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01.xml><?xml version="1.0" encoding="utf-8"?>
<p:tagLst xmlns:a="http://schemas.openxmlformats.org/drawingml/2006/main" xmlns:r="http://schemas.openxmlformats.org/officeDocument/2006/relationships" xmlns:p="http://schemas.openxmlformats.org/presentationml/2006/main">
  <p:tag name="PA" val="v5.2.8"/>
</p:tagLst>
</file>

<file path=ppt/tags/tag202.xml><?xml version="1.0" encoding="utf-8"?>
<p:tagLst xmlns:a="http://schemas.openxmlformats.org/drawingml/2006/main" xmlns:r="http://schemas.openxmlformats.org/officeDocument/2006/relationships" xmlns:p="http://schemas.openxmlformats.org/presentationml/2006/main">
  <p:tag name="PA" val="v5.2.8"/>
</p:tagLst>
</file>

<file path=ppt/tags/tag203.xml><?xml version="1.0" encoding="utf-8"?>
<p:tagLst xmlns:a="http://schemas.openxmlformats.org/drawingml/2006/main" xmlns:r="http://schemas.openxmlformats.org/officeDocument/2006/relationships" xmlns:p="http://schemas.openxmlformats.org/presentationml/2006/main">
  <p:tag name="PA" val="v5.2.8"/>
</p:tagLst>
</file>

<file path=ppt/tags/tag204.xml><?xml version="1.0" encoding="utf-8"?>
<p:tagLst xmlns:a="http://schemas.openxmlformats.org/drawingml/2006/main" xmlns:r="http://schemas.openxmlformats.org/officeDocument/2006/relationships" xmlns:p="http://schemas.openxmlformats.org/presentationml/2006/main">
  <p:tag name="PA" val="v5.2.8"/>
</p:tagLst>
</file>

<file path=ppt/tags/tag205.xml><?xml version="1.0" encoding="utf-8"?>
<p:tagLst xmlns:a="http://schemas.openxmlformats.org/drawingml/2006/main" xmlns:r="http://schemas.openxmlformats.org/officeDocument/2006/relationships" xmlns:p="http://schemas.openxmlformats.org/presentationml/2006/main">
  <p:tag name="PA" val="v5.2.8"/>
</p:tagLst>
</file>

<file path=ppt/tags/tag206.xml><?xml version="1.0" encoding="utf-8"?>
<p:tagLst xmlns:a="http://schemas.openxmlformats.org/drawingml/2006/main" xmlns:r="http://schemas.openxmlformats.org/officeDocument/2006/relationships" xmlns:p="http://schemas.openxmlformats.org/presentationml/2006/main">
  <p:tag name="PA" val="v5.2.8"/>
</p:tagLst>
</file>

<file path=ppt/tags/tag207.xml><?xml version="1.0" encoding="utf-8"?>
<p:tagLst xmlns:a="http://schemas.openxmlformats.org/drawingml/2006/main" xmlns:r="http://schemas.openxmlformats.org/officeDocument/2006/relationships" xmlns:p="http://schemas.openxmlformats.org/presentationml/2006/main">
  <p:tag name="PA" val="v3.0.1"/>
</p:tagLst>
</file>

<file path=ppt/tags/tag20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09.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10.xml><?xml version="1.0" encoding="utf-8"?>
<p:tagLst xmlns:a="http://schemas.openxmlformats.org/drawingml/2006/main" xmlns:r="http://schemas.openxmlformats.org/officeDocument/2006/relationships" xmlns:p="http://schemas.openxmlformats.org/presentationml/2006/main">
  <p:tag name="PA" val="v5.2.8"/>
</p:tagLst>
</file>

<file path=ppt/tags/tag211.xml><?xml version="1.0" encoding="utf-8"?>
<p:tagLst xmlns:a="http://schemas.openxmlformats.org/drawingml/2006/main" xmlns:r="http://schemas.openxmlformats.org/officeDocument/2006/relationships" xmlns:p="http://schemas.openxmlformats.org/presentationml/2006/main">
  <p:tag name="PA" val="v5.2.8"/>
</p:tagLst>
</file>

<file path=ppt/tags/tag212.xml><?xml version="1.0" encoding="utf-8"?>
<p:tagLst xmlns:a="http://schemas.openxmlformats.org/drawingml/2006/main" xmlns:r="http://schemas.openxmlformats.org/officeDocument/2006/relationships" xmlns:p="http://schemas.openxmlformats.org/presentationml/2006/main">
  <p:tag name="PA" val="v5.2.8"/>
</p:tagLst>
</file>

<file path=ppt/tags/tag213.xml><?xml version="1.0" encoding="utf-8"?>
<p:tagLst xmlns:a="http://schemas.openxmlformats.org/drawingml/2006/main" xmlns:r="http://schemas.openxmlformats.org/officeDocument/2006/relationships" xmlns:p="http://schemas.openxmlformats.org/presentationml/2006/main">
  <p:tag name="PA" val="v5.2.8"/>
</p:tagLst>
</file>

<file path=ppt/tags/tag214.xml><?xml version="1.0" encoding="utf-8"?>
<p:tagLst xmlns:a="http://schemas.openxmlformats.org/drawingml/2006/main" xmlns:r="http://schemas.openxmlformats.org/officeDocument/2006/relationships" xmlns:p="http://schemas.openxmlformats.org/presentationml/2006/main">
  <p:tag name="PA" val="v5.2.8"/>
</p:tagLst>
</file>

<file path=ppt/tags/tag215.xml><?xml version="1.0" encoding="utf-8"?>
<p:tagLst xmlns:a="http://schemas.openxmlformats.org/drawingml/2006/main" xmlns:r="http://schemas.openxmlformats.org/officeDocument/2006/relationships" xmlns:p="http://schemas.openxmlformats.org/presentationml/2006/main">
  <p:tag name="PA" val="v5.2.8"/>
</p:tagLst>
</file>

<file path=ppt/tags/tag216.xml><?xml version="1.0" encoding="utf-8"?>
<p:tagLst xmlns:a="http://schemas.openxmlformats.org/drawingml/2006/main" xmlns:r="http://schemas.openxmlformats.org/officeDocument/2006/relationships" xmlns:p="http://schemas.openxmlformats.org/presentationml/2006/main">
  <p:tag name="PA" val="v3.0.1"/>
</p:tagLst>
</file>

<file path=ppt/tags/tag217.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1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8"/>
</p:tagLst>
</file>

<file path=ppt/tags/tag220.xml><?xml version="1.0" encoding="utf-8"?>
<p:tagLst xmlns:a="http://schemas.openxmlformats.org/drawingml/2006/main" xmlns:r="http://schemas.openxmlformats.org/officeDocument/2006/relationships" xmlns:p="http://schemas.openxmlformats.org/presentationml/2006/main">
  <p:tag name="PA" val="v5.2.8"/>
</p:tagLst>
</file>

<file path=ppt/tags/tag221.xml><?xml version="1.0" encoding="utf-8"?>
<p:tagLst xmlns:a="http://schemas.openxmlformats.org/drawingml/2006/main" xmlns:r="http://schemas.openxmlformats.org/officeDocument/2006/relationships" xmlns:p="http://schemas.openxmlformats.org/presentationml/2006/main">
  <p:tag name="PA" val="v5.2.8"/>
</p:tagLst>
</file>

<file path=ppt/tags/tag222.xml><?xml version="1.0" encoding="utf-8"?>
<p:tagLst xmlns:a="http://schemas.openxmlformats.org/drawingml/2006/main" xmlns:r="http://schemas.openxmlformats.org/officeDocument/2006/relationships" xmlns:p="http://schemas.openxmlformats.org/presentationml/2006/main">
  <p:tag name="PA" val="v5.2.8"/>
</p:tagLst>
</file>

<file path=ppt/tags/tag223.xml><?xml version="1.0" encoding="utf-8"?>
<p:tagLst xmlns:a="http://schemas.openxmlformats.org/drawingml/2006/main" xmlns:r="http://schemas.openxmlformats.org/officeDocument/2006/relationships" xmlns:p="http://schemas.openxmlformats.org/presentationml/2006/main">
  <p:tag name="PA" val="v5.2.8"/>
</p:tagLst>
</file>

<file path=ppt/tags/tag224.xml><?xml version="1.0" encoding="utf-8"?>
<p:tagLst xmlns:a="http://schemas.openxmlformats.org/drawingml/2006/main" xmlns:r="http://schemas.openxmlformats.org/officeDocument/2006/relationships" xmlns:p="http://schemas.openxmlformats.org/presentationml/2006/main">
  <p:tag name="PA" val="v5.2.8"/>
</p:tagLst>
</file>

<file path=ppt/tags/tag225.xml><?xml version="1.0" encoding="utf-8"?>
<p:tagLst xmlns:a="http://schemas.openxmlformats.org/drawingml/2006/main" xmlns:r="http://schemas.openxmlformats.org/officeDocument/2006/relationships" xmlns:p="http://schemas.openxmlformats.org/presentationml/2006/main">
  <p:tag name="PA" val="v3.0.1"/>
</p:tagLst>
</file>

<file path=ppt/tags/tag22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27.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PA" val="v5.2.8"/>
</p:tagLst>
</file>

<file path=ppt/tags/tag229.xml><?xml version="1.0" encoding="utf-8"?>
<p:tagLst xmlns:a="http://schemas.openxmlformats.org/drawingml/2006/main" xmlns:r="http://schemas.openxmlformats.org/officeDocument/2006/relationships" xmlns:p="http://schemas.openxmlformats.org/presentationml/2006/main">
  <p:tag name="PA" val="v5.2.8"/>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230.xml><?xml version="1.0" encoding="utf-8"?>
<p:tagLst xmlns:a="http://schemas.openxmlformats.org/drawingml/2006/main" xmlns:r="http://schemas.openxmlformats.org/officeDocument/2006/relationships" xmlns:p="http://schemas.openxmlformats.org/presentationml/2006/main">
  <p:tag name="PA" val="v5.2.8"/>
</p:tagLst>
</file>

<file path=ppt/tags/tag231.xml><?xml version="1.0" encoding="utf-8"?>
<p:tagLst xmlns:a="http://schemas.openxmlformats.org/drawingml/2006/main" xmlns:r="http://schemas.openxmlformats.org/officeDocument/2006/relationships" xmlns:p="http://schemas.openxmlformats.org/presentationml/2006/main">
  <p:tag name="PA" val="v5.2.8"/>
</p:tagLst>
</file>

<file path=ppt/tags/tag232.xml><?xml version="1.0" encoding="utf-8"?>
<p:tagLst xmlns:a="http://schemas.openxmlformats.org/drawingml/2006/main" xmlns:r="http://schemas.openxmlformats.org/officeDocument/2006/relationships" xmlns:p="http://schemas.openxmlformats.org/presentationml/2006/main">
  <p:tag name="PA" val="v5.2.8"/>
</p:tagLst>
</file>

<file path=ppt/tags/tag233.xml><?xml version="1.0" encoding="utf-8"?>
<p:tagLst xmlns:a="http://schemas.openxmlformats.org/drawingml/2006/main" xmlns:r="http://schemas.openxmlformats.org/officeDocument/2006/relationships" xmlns:p="http://schemas.openxmlformats.org/presentationml/2006/main">
  <p:tag name="PA" val="v5.2.8"/>
</p:tagLst>
</file>

<file path=ppt/tags/tag234.xml><?xml version="1.0" encoding="utf-8"?>
<p:tagLst xmlns:a="http://schemas.openxmlformats.org/drawingml/2006/main" xmlns:r="http://schemas.openxmlformats.org/officeDocument/2006/relationships" xmlns:p="http://schemas.openxmlformats.org/presentationml/2006/main">
  <p:tag name="PA" val="v3.0.1"/>
</p:tagLst>
</file>

<file path=ppt/tags/tag23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37.xml><?xml version="1.0" encoding="utf-8"?>
<p:tagLst xmlns:a="http://schemas.openxmlformats.org/drawingml/2006/main" xmlns:r="http://schemas.openxmlformats.org/officeDocument/2006/relationships" xmlns:p="http://schemas.openxmlformats.org/presentationml/2006/main">
  <p:tag name="PA" val="v5.2.8"/>
</p:tagLst>
</file>

<file path=ppt/tags/tag238.xml><?xml version="1.0" encoding="utf-8"?>
<p:tagLst xmlns:a="http://schemas.openxmlformats.org/drawingml/2006/main" xmlns:r="http://schemas.openxmlformats.org/officeDocument/2006/relationships" xmlns:p="http://schemas.openxmlformats.org/presentationml/2006/main">
  <p:tag name="PA" val="v5.2.8"/>
</p:tagLst>
</file>

<file path=ppt/tags/tag239.xml><?xml version="1.0" encoding="utf-8"?>
<p:tagLst xmlns:a="http://schemas.openxmlformats.org/drawingml/2006/main" xmlns:r="http://schemas.openxmlformats.org/officeDocument/2006/relationships" xmlns:p="http://schemas.openxmlformats.org/presentationml/2006/main">
  <p:tag name="PA" val="v5.2.8"/>
</p:tagLst>
</file>

<file path=ppt/tags/tag24.xml><?xml version="1.0" encoding="utf-8"?>
<p:tagLst xmlns:a="http://schemas.openxmlformats.org/drawingml/2006/main" xmlns:r="http://schemas.openxmlformats.org/officeDocument/2006/relationships" xmlns:p="http://schemas.openxmlformats.org/presentationml/2006/main">
  <p:tag name="PA" val="v5.2.8"/>
</p:tagLst>
</file>

<file path=ppt/tags/tag240.xml><?xml version="1.0" encoding="utf-8"?>
<p:tagLst xmlns:a="http://schemas.openxmlformats.org/drawingml/2006/main" xmlns:r="http://schemas.openxmlformats.org/officeDocument/2006/relationships" xmlns:p="http://schemas.openxmlformats.org/presentationml/2006/main">
  <p:tag name="PA" val="v5.2.8"/>
</p:tagLst>
</file>

<file path=ppt/tags/tag241.xml><?xml version="1.0" encoding="utf-8"?>
<p:tagLst xmlns:a="http://schemas.openxmlformats.org/drawingml/2006/main" xmlns:r="http://schemas.openxmlformats.org/officeDocument/2006/relationships" xmlns:p="http://schemas.openxmlformats.org/presentationml/2006/main">
  <p:tag name="PA" val="v5.2.8"/>
</p:tagLst>
</file>

<file path=ppt/tags/tag242.xml><?xml version="1.0" encoding="utf-8"?>
<p:tagLst xmlns:a="http://schemas.openxmlformats.org/drawingml/2006/main" xmlns:r="http://schemas.openxmlformats.org/officeDocument/2006/relationships" xmlns:p="http://schemas.openxmlformats.org/presentationml/2006/main">
  <p:tag name="PA" val="v5.2.8"/>
</p:tagLst>
</file>

<file path=ppt/tags/tag243.xml><?xml version="1.0" encoding="utf-8"?>
<p:tagLst xmlns:a="http://schemas.openxmlformats.org/drawingml/2006/main" xmlns:r="http://schemas.openxmlformats.org/officeDocument/2006/relationships" xmlns:p="http://schemas.openxmlformats.org/presentationml/2006/main">
  <p:tag name="PA" val="v3.0.1"/>
</p:tagLst>
</file>

<file path=ppt/tags/tag24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4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46.xml><?xml version="1.0" encoding="utf-8"?>
<p:tagLst xmlns:a="http://schemas.openxmlformats.org/drawingml/2006/main" xmlns:r="http://schemas.openxmlformats.org/officeDocument/2006/relationships" xmlns:p="http://schemas.openxmlformats.org/presentationml/2006/main">
  <p:tag name="PA" val="v5.2.8"/>
</p:tagLst>
</file>

<file path=ppt/tags/tag247.xml><?xml version="1.0" encoding="utf-8"?>
<p:tagLst xmlns:a="http://schemas.openxmlformats.org/drawingml/2006/main" xmlns:r="http://schemas.openxmlformats.org/officeDocument/2006/relationships" xmlns:p="http://schemas.openxmlformats.org/presentationml/2006/main">
  <p:tag name="PA" val="v5.2.8"/>
</p:tagLst>
</file>

<file path=ppt/tags/tag248.xml><?xml version="1.0" encoding="utf-8"?>
<p:tagLst xmlns:a="http://schemas.openxmlformats.org/drawingml/2006/main" xmlns:r="http://schemas.openxmlformats.org/officeDocument/2006/relationships" xmlns:p="http://schemas.openxmlformats.org/presentationml/2006/main">
  <p:tag name="PA" val="v5.2.8"/>
</p:tagLst>
</file>

<file path=ppt/tags/tag249.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5.2.8"/>
</p:tagLst>
</file>

<file path=ppt/tags/tag250.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51.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PA" val="v5.2.8"/>
</p:tagLst>
</file>

<file path=ppt/tags/tag253.xml><?xml version="1.0" encoding="utf-8"?>
<p:tagLst xmlns:a="http://schemas.openxmlformats.org/drawingml/2006/main" xmlns:r="http://schemas.openxmlformats.org/officeDocument/2006/relationships" xmlns:p="http://schemas.openxmlformats.org/presentationml/2006/main">
  <p:tag name="PA" val="v5.2.8"/>
</p:tagLst>
</file>

<file path=ppt/tags/tag254.xml><?xml version="1.0" encoding="utf-8"?>
<p:tagLst xmlns:a="http://schemas.openxmlformats.org/drawingml/2006/main" xmlns:r="http://schemas.openxmlformats.org/officeDocument/2006/relationships" xmlns:p="http://schemas.openxmlformats.org/presentationml/2006/main">
  <p:tag name="PA" val="v3.0.1"/>
</p:tagLst>
</file>

<file path=ppt/tags/tag25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5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57.xml><?xml version="1.0" encoding="utf-8"?>
<p:tagLst xmlns:a="http://schemas.openxmlformats.org/drawingml/2006/main" xmlns:r="http://schemas.openxmlformats.org/officeDocument/2006/relationships" xmlns:p="http://schemas.openxmlformats.org/presentationml/2006/main">
  <p:tag name="PA" val="v3.0.1"/>
</p:tagLst>
</file>

<file path=ppt/tags/tag25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59.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PA" val="v5.2.8"/>
</p:tagLst>
</file>

<file path=ppt/tags/tag260.xml><?xml version="1.0" encoding="utf-8"?>
<p:tagLst xmlns:a="http://schemas.openxmlformats.org/drawingml/2006/main" xmlns:r="http://schemas.openxmlformats.org/officeDocument/2006/relationships" xmlns:p="http://schemas.openxmlformats.org/presentationml/2006/main">
  <p:tag name="PA" val="v3.0.1"/>
</p:tagLst>
</file>

<file path=ppt/tags/tag261.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62.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63.xml><?xml version="1.0" encoding="utf-8"?>
<p:tagLst xmlns:a="http://schemas.openxmlformats.org/drawingml/2006/main" xmlns:r="http://schemas.openxmlformats.org/officeDocument/2006/relationships" xmlns:p="http://schemas.openxmlformats.org/presentationml/2006/main">
  <p:tag name="PA" val="v3.0.1"/>
</p:tagLst>
</file>

<file path=ppt/tags/tag26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265.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5.2.8"/>
</p:tagLst>
</file>

<file path=ppt/tags/tag31.xml><?xml version="1.0" encoding="utf-8"?>
<p:tagLst xmlns:a="http://schemas.openxmlformats.org/drawingml/2006/main" xmlns:r="http://schemas.openxmlformats.org/officeDocument/2006/relationships" xmlns:p="http://schemas.openxmlformats.org/presentationml/2006/main">
  <p:tag name="PA" val="v5.2.8"/>
</p:tagLst>
</file>

<file path=ppt/tags/tag32.xml><?xml version="1.0" encoding="utf-8"?>
<p:tagLst xmlns:a="http://schemas.openxmlformats.org/drawingml/2006/main" xmlns:r="http://schemas.openxmlformats.org/officeDocument/2006/relationships" xmlns:p="http://schemas.openxmlformats.org/presentationml/2006/main">
  <p:tag name="PA" val="v5.2.8"/>
</p:tagLst>
</file>

<file path=ppt/tags/tag33.xml><?xml version="1.0" encoding="utf-8"?>
<p:tagLst xmlns:a="http://schemas.openxmlformats.org/drawingml/2006/main" xmlns:r="http://schemas.openxmlformats.org/officeDocument/2006/relationships" xmlns:p="http://schemas.openxmlformats.org/presentationml/2006/main">
  <p:tag name="PA" val="v5.2.8"/>
</p:tagLst>
</file>

<file path=ppt/tags/tag34.xml><?xml version="1.0" encoding="utf-8"?>
<p:tagLst xmlns:a="http://schemas.openxmlformats.org/drawingml/2006/main" xmlns:r="http://schemas.openxmlformats.org/officeDocument/2006/relationships" xmlns:p="http://schemas.openxmlformats.org/presentationml/2006/main">
  <p:tag name="PA" val="v5.2.8"/>
</p:tagLst>
</file>

<file path=ppt/tags/tag35.xml><?xml version="1.0" encoding="utf-8"?>
<p:tagLst xmlns:a="http://schemas.openxmlformats.org/drawingml/2006/main" xmlns:r="http://schemas.openxmlformats.org/officeDocument/2006/relationships" xmlns:p="http://schemas.openxmlformats.org/presentationml/2006/main">
  <p:tag name="PA" val="v5.2.8"/>
</p:tagLst>
</file>

<file path=ppt/tags/tag36.xml><?xml version="1.0" encoding="utf-8"?>
<p:tagLst xmlns:a="http://schemas.openxmlformats.org/drawingml/2006/main" xmlns:r="http://schemas.openxmlformats.org/officeDocument/2006/relationships" xmlns:p="http://schemas.openxmlformats.org/presentationml/2006/main">
  <p:tag name="PA" val="v5.2.8"/>
</p:tagLst>
</file>

<file path=ppt/tags/tag37.xml><?xml version="1.0" encoding="utf-8"?>
<p:tagLst xmlns:a="http://schemas.openxmlformats.org/drawingml/2006/main" xmlns:r="http://schemas.openxmlformats.org/officeDocument/2006/relationships" xmlns:p="http://schemas.openxmlformats.org/presentationml/2006/main">
  <p:tag name="PA" val="v5.2.8"/>
</p:tagLst>
</file>

<file path=ppt/tags/tag38.xml><?xml version="1.0" encoding="utf-8"?>
<p:tagLst xmlns:a="http://schemas.openxmlformats.org/drawingml/2006/main" xmlns:r="http://schemas.openxmlformats.org/officeDocument/2006/relationships" xmlns:p="http://schemas.openxmlformats.org/presentationml/2006/main">
  <p:tag name="PA" val="v5.2.8"/>
</p:tagLst>
</file>

<file path=ppt/tags/tag39.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5.2.8"/>
</p:tagLst>
</file>

<file path=ppt/tags/tag41.xml><?xml version="1.0" encoding="utf-8"?>
<p:tagLst xmlns:a="http://schemas.openxmlformats.org/drawingml/2006/main" xmlns:r="http://schemas.openxmlformats.org/officeDocument/2006/relationships" xmlns:p="http://schemas.openxmlformats.org/presentationml/2006/main">
  <p:tag name="PA" val="v5.2.8"/>
</p:tagLst>
</file>

<file path=ppt/tags/tag42.xml><?xml version="1.0" encoding="utf-8"?>
<p:tagLst xmlns:a="http://schemas.openxmlformats.org/drawingml/2006/main" xmlns:r="http://schemas.openxmlformats.org/officeDocument/2006/relationships" xmlns:p="http://schemas.openxmlformats.org/presentationml/2006/main">
  <p:tag name="PA" val="v5.2.8"/>
</p:tagLst>
</file>

<file path=ppt/tags/tag43.xml><?xml version="1.0" encoding="utf-8"?>
<p:tagLst xmlns:a="http://schemas.openxmlformats.org/drawingml/2006/main" xmlns:r="http://schemas.openxmlformats.org/officeDocument/2006/relationships" xmlns:p="http://schemas.openxmlformats.org/presentationml/2006/main">
  <p:tag name="PA" val="v5.2.8"/>
</p:tagLst>
</file>

<file path=ppt/tags/tag44.xml><?xml version="1.0" encoding="utf-8"?>
<p:tagLst xmlns:a="http://schemas.openxmlformats.org/drawingml/2006/main" xmlns:r="http://schemas.openxmlformats.org/officeDocument/2006/relationships" xmlns:p="http://schemas.openxmlformats.org/presentationml/2006/main">
  <p:tag name="PA" val="v5.2.8"/>
</p:tagLst>
</file>

<file path=ppt/tags/tag45.xml><?xml version="1.0" encoding="utf-8"?>
<p:tagLst xmlns:a="http://schemas.openxmlformats.org/drawingml/2006/main" xmlns:r="http://schemas.openxmlformats.org/officeDocument/2006/relationships" xmlns:p="http://schemas.openxmlformats.org/presentationml/2006/main">
  <p:tag name="PA" val="v5.2.8"/>
</p:tagLst>
</file>

<file path=ppt/tags/tag46.xml><?xml version="1.0" encoding="utf-8"?>
<p:tagLst xmlns:a="http://schemas.openxmlformats.org/drawingml/2006/main" xmlns:r="http://schemas.openxmlformats.org/officeDocument/2006/relationships" xmlns:p="http://schemas.openxmlformats.org/presentationml/2006/main">
  <p:tag name="PA" val="v5.2.8"/>
</p:tagLst>
</file>

<file path=ppt/tags/tag47.xml><?xml version="1.0" encoding="utf-8"?>
<p:tagLst xmlns:a="http://schemas.openxmlformats.org/drawingml/2006/main" xmlns:r="http://schemas.openxmlformats.org/officeDocument/2006/relationships" xmlns:p="http://schemas.openxmlformats.org/presentationml/2006/main">
  <p:tag name="PA" val="v5.2.8"/>
</p:tagLst>
</file>

<file path=ppt/tags/tag48.xml><?xml version="1.0" encoding="utf-8"?>
<p:tagLst xmlns:a="http://schemas.openxmlformats.org/drawingml/2006/main" xmlns:r="http://schemas.openxmlformats.org/officeDocument/2006/relationships" xmlns:p="http://schemas.openxmlformats.org/presentationml/2006/main">
  <p:tag name="PA" val="v5.2.8"/>
</p:tagLst>
</file>

<file path=ppt/tags/tag49.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5.2.8"/>
</p:tagLst>
</file>

<file path=ppt/tags/tag51.xml><?xml version="1.0" encoding="utf-8"?>
<p:tagLst xmlns:a="http://schemas.openxmlformats.org/drawingml/2006/main" xmlns:r="http://schemas.openxmlformats.org/officeDocument/2006/relationships" xmlns:p="http://schemas.openxmlformats.org/presentationml/2006/main">
  <p:tag name="PA" val="v5.2.8"/>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PA" val="v5.2.8"/>
</p:tagLst>
</file>

<file path=ppt/tags/tag56.xml><?xml version="1.0" encoding="utf-8"?>
<p:tagLst xmlns:a="http://schemas.openxmlformats.org/drawingml/2006/main" xmlns:r="http://schemas.openxmlformats.org/officeDocument/2006/relationships" xmlns:p="http://schemas.openxmlformats.org/presentationml/2006/main">
  <p:tag name="PA" val="v5.2.8"/>
</p:tagLst>
</file>

<file path=ppt/tags/tag57.xml><?xml version="1.0" encoding="utf-8"?>
<p:tagLst xmlns:a="http://schemas.openxmlformats.org/drawingml/2006/main" xmlns:r="http://schemas.openxmlformats.org/officeDocument/2006/relationships" xmlns:p="http://schemas.openxmlformats.org/presentationml/2006/main">
  <p:tag name="PA" val="v5.2.8"/>
</p:tagLst>
</file>

<file path=ppt/tags/tag58.xml><?xml version="1.0" encoding="utf-8"?>
<p:tagLst xmlns:a="http://schemas.openxmlformats.org/drawingml/2006/main" xmlns:r="http://schemas.openxmlformats.org/officeDocument/2006/relationships" xmlns:p="http://schemas.openxmlformats.org/presentationml/2006/main">
  <p:tag name="PA" val="v5.2.8"/>
</p:tagLst>
</file>

<file path=ppt/tags/tag59.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PA" val="v5.2.8"/>
</p:tagLst>
</file>

<file path=ppt/tags/tag61.xml><?xml version="1.0" encoding="utf-8"?>
<p:tagLst xmlns:a="http://schemas.openxmlformats.org/drawingml/2006/main" xmlns:r="http://schemas.openxmlformats.org/officeDocument/2006/relationships" xmlns:p="http://schemas.openxmlformats.org/presentationml/2006/main">
  <p:tag name="PA" val="v5.2.8"/>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PA" val="v5.2.8"/>
</p:tagLst>
</file>

<file path=ppt/tags/tag66.xml><?xml version="1.0" encoding="utf-8"?>
<p:tagLst xmlns:a="http://schemas.openxmlformats.org/drawingml/2006/main" xmlns:r="http://schemas.openxmlformats.org/officeDocument/2006/relationships" xmlns:p="http://schemas.openxmlformats.org/presentationml/2006/main">
  <p:tag name="PA" val="v5.2.8"/>
</p:tagLst>
</file>

<file path=ppt/tags/tag67.xml><?xml version="1.0" encoding="utf-8"?>
<p:tagLst xmlns:a="http://schemas.openxmlformats.org/drawingml/2006/main" xmlns:r="http://schemas.openxmlformats.org/officeDocument/2006/relationships" xmlns:p="http://schemas.openxmlformats.org/presentationml/2006/main">
  <p:tag name="PA" val="v5.2.8"/>
</p:tagLst>
</file>

<file path=ppt/tags/tag68.xml><?xml version="1.0" encoding="utf-8"?>
<p:tagLst xmlns:a="http://schemas.openxmlformats.org/drawingml/2006/main" xmlns:r="http://schemas.openxmlformats.org/officeDocument/2006/relationships" xmlns:p="http://schemas.openxmlformats.org/presentationml/2006/main">
  <p:tag name="PA" val="v5.2.8"/>
</p:tagLst>
</file>

<file path=ppt/tags/tag69.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PA" val="v5.2.8"/>
</p:tagLst>
</file>

<file path=ppt/tags/tag71.xml><?xml version="1.0" encoding="utf-8"?>
<p:tagLst xmlns:a="http://schemas.openxmlformats.org/drawingml/2006/main" xmlns:r="http://schemas.openxmlformats.org/officeDocument/2006/relationships" xmlns:p="http://schemas.openxmlformats.org/presentationml/2006/main">
  <p:tag name="PA" val="v5.2.8"/>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PA" val="v5.2.8"/>
</p:tagLst>
</file>

<file path=ppt/tags/tag76.xml><?xml version="1.0" encoding="utf-8"?>
<p:tagLst xmlns:a="http://schemas.openxmlformats.org/drawingml/2006/main" xmlns:r="http://schemas.openxmlformats.org/officeDocument/2006/relationships" xmlns:p="http://schemas.openxmlformats.org/presentationml/2006/main">
  <p:tag name="PA" val="v5.2.8"/>
</p:tagLst>
</file>

<file path=ppt/tags/tag77.xml><?xml version="1.0" encoding="utf-8"?>
<p:tagLst xmlns:a="http://schemas.openxmlformats.org/drawingml/2006/main" xmlns:r="http://schemas.openxmlformats.org/officeDocument/2006/relationships" xmlns:p="http://schemas.openxmlformats.org/presentationml/2006/main">
  <p:tag name="PA" val="v5.2.8"/>
</p:tagLst>
</file>

<file path=ppt/tags/tag78.xml><?xml version="1.0" encoding="utf-8"?>
<p:tagLst xmlns:a="http://schemas.openxmlformats.org/drawingml/2006/main" xmlns:r="http://schemas.openxmlformats.org/officeDocument/2006/relationships" xmlns:p="http://schemas.openxmlformats.org/presentationml/2006/main">
  <p:tag name="PA" val="v5.2.8"/>
</p:tagLst>
</file>

<file path=ppt/tags/tag79.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PA" val="v5.2.8"/>
</p:tagLst>
</file>

<file path=ppt/tags/tag81.xml><?xml version="1.0" encoding="utf-8"?>
<p:tagLst xmlns:a="http://schemas.openxmlformats.org/drawingml/2006/main" xmlns:r="http://schemas.openxmlformats.org/officeDocument/2006/relationships" xmlns:p="http://schemas.openxmlformats.org/presentationml/2006/main">
  <p:tag name="PA" val="v5.2.8"/>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PA" val="v5.2.8"/>
</p:tagLst>
</file>

<file path=ppt/tags/tag86.xml><?xml version="1.0" encoding="utf-8"?>
<p:tagLst xmlns:a="http://schemas.openxmlformats.org/drawingml/2006/main" xmlns:r="http://schemas.openxmlformats.org/officeDocument/2006/relationships" xmlns:p="http://schemas.openxmlformats.org/presentationml/2006/main">
  <p:tag name="PA" val="v5.2.8"/>
</p:tagLst>
</file>

<file path=ppt/tags/tag87.xml><?xml version="1.0" encoding="utf-8"?>
<p:tagLst xmlns:a="http://schemas.openxmlformats.org/drawingml/2006/main" xmlns:r="http://schemas.openxmlformats.org/officeDocument/2006/relationships" xmlns:p="http://schemas.openxmlformats.org/presentationml/2006/main">
  <p:tag name="PA" val="v5.2.8"/>
</p:tagLst>
</file>

<file path=ppt/tags/tag88.xml><?xml version="1.0" encoding="utf-8"?>
<p:tagLst xmlns:a="http://schemas.openxmlformats.org/drawingml/2006/main" xmlns:r="http://schemas.openxmlformats.org/officeDocument/2006/relationships" xmlns:p="http://schemas.openxmlformats.org/presentationml/2006/main">
  <p:tag name="PA" val="v5.2.8"/>
</p:tagLst>
</file>

<file path=ppt/tags/tag89.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PA" val="v5.2.8"/>
</p:tagLst>
</file>

<file path=ppt/tags/tag91.xml><?xml version="1.0" encoding="utf-8"?>
<p:tagLst xmlns:a="http://schemas.openxmlformats.org/drawingml/2006/main" xmlns:r="http://schemas.openxmlformats.org/officeDocument/2006/relationships" xmlns:p="http://schemas.openxmlformats.org/presentationml/2006/main">
  <p:tag name="PA" val="v5.2.8"/>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NUMBER"/>
  <p:tag name="ID" val="547142"/>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116234333"/>
  <p:tag name="MH_LIBRARY" val="CONTENTS"/>
  <p:tag name="MH_TYPE" val="ENTRY"/>
  <p:tag name="ID" val="547142"/>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PA" val="v5.2.8"/>
</p:tagLst>
</file>

<file path=ppt/tags/tag96.xml><?xml version="1.0" encoding="utf-8"?>
<p:tagLst xmlns:a="http://schemas.openxmlformats.org/drawingml/2006/main" xmlns:r="http://schemas.openxmlformats.org/officeDocument/2006/relationships" xmlns:p="http://schemas.openxmlformats.org/presentationml/2006/main">
  <p:tag name="PA" val="v5.2.8"/>
</p:tagLst>
</file>

<file path=ppt/tags/tag97.xml><?xml version="1.0" encoding="utf-8"?>
<p:tagLst xmlns:a="http://schemas.openxmlformats.org/drawingml/2006/main" xmlns:r="http://schemas.openxmlformats.org/officeDocument/2006/relationships" xmlns:p="http://schemas.openxmlformats.org/presentationml/2006/main">
  <p:tag name="PA" val="v5.2.8"/>
</p:tagLst>
</file>

<file path=ppt/tags/tag98.xml><?xml version="1.0" encoding="utf-8"?>
<p:tagLst xmlns:a="http://schemas.openxmlformats.org/drawingml/2006/main" xmlns:r="http://schemas.openxmlformats.org/officeDocument/2006/relationships" xmlns:p="http://schemas.openxmlformats.org/presentationml/2006/main">
  <p:tag name="PA" val="v5.2.8"/>
</p:tagLst>
</file>

<file path=ppt/tags/tag9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fwpw2d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5676</Words>
  <Application>Microsoft Office PowerPoint</Application>
  <PresentationFormat>自定义</PresentationFormat>
  <Paragraphs>181</Paragraphs>
  <Slides>35</Slides>
  <Notes>0</Notes>
  <HiddenSlides>0</HiddenSlides>
  <MMClips>0</MMClips>
  <ScaleCrop>false</ScaleCrop>
  <HeadingPairs>
    <vt:vector size="4" baseType="variant">
      <vt:variant>
        <vt:lpstr>主题</vt:lpstr>
      </vt:variant>
      <vt:variant>
        <vt:i4>2</vt:i4>
      </vt:variant>
      <vt:variant>
        <vt:lpstr>幻灯片标题</vt:lpstr>
      </vt:variant>
      <vt:variant>
        <vt:i4>35</vt:i4>
      </vt:variant>
    </vt:vector>
  </HeadingPairs>
  <TitlesOfParts>
    <vt:vector size="37"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打赢脱贫攻坚战</dc:title>
  <dc:creator>第一PPT</dc:creator>
  <cp:keywords>www.1ppt.com</cp:keywords>
  <dc:description>www.1ppt.com</dc:description>
  <cp:lastModifiedBy>Windows User</cp:lastModifiedBy>
  <cp:revision>265</cp:revision>
  <dcterms:created xsi:type="dcterms:W3CDTF">2020-02-01T02:54:32Z</dcterms:created>
  <dcterms:modified xsi:type="dcterms:W3CDTF">2020-11-15T12:59:27Z</dcterms:modified>
</cp:coreProperties>
</file>