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5" r:id="rId2"/>
  </p:sldMasterIdLst>
  <p:notesMasterIdLst>
    <p:notesMasterId r:id="rId31"/>
  </p:notesMasterIdLst>
  <p:handoutMasterIdLst>
    <p:handoutMasterId r:id="rId32"/>
  </p:handoutMasterIdLst>
  <p:sldIdLst>
    <p:sldId id="309" r:id="rId3"/>
    <p:sldId id="257" r:id="rId4"/>
    <p:sldId id="258" r:id="rId5"/>
    <p:sldId id="261" r:id="rId6"/>
    <p:sldId id="260" r:id="rId7"/>
    <p:sldId id="263" r:id="rId8"/>
    <p:sldId id="267" r:id="rId9"/>
    <p:sldId id="268" r:id="rId10"/>
    <p:sldId id="269" r:id="rId11"/>
    <p:sldId id="289" r:id="rId12"/>
    <p:sldId id="290" r:id="rId13"/>
    <p:sldId id="291" r:id="rId14"/>
    <p:sldId id="292" r:id="rId15"/>
    <p:sldId id="293" r:id="rId16"/>
    <p:sldId id="295" r:id="rId17"/>
    <p:sldId id="296" r:id="rId18"/>
    <p:sldId id="297" r:id="rId19"/>
    <p:sldId id="298" r:id="rId20"/>
    <p:sldId id="299" r:id="rId21"/>
    <p:sldId id="302" r:id="rId22"/>
    <p:sldId id="303" r:id="rId23"/>
    <p:sldId id="304" r:id="rId24"/>
    <p:sldId id="305" r:id="rId25"/>
    <p:sldId id="262" r:id="rId26"/>
    <p:sldId id="307" r:id="rId27"/>
    <p:sldId id="306" r:id="rId28"/>
    <p:sldId id="310" r:id="rId29"/>
    <p:sldId id="31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B5B"/>
    <a:srgbClr val="646464"/>
    <a:srgbClr val="808080"/>
    <a:srgbClr val="C8350D"/>
    <a:srgbClr val="A3A3A3"/>
    <a:srgbClr val="010101"/>
    <a:srgbClr val="7F7E7E"/>
    <a:srgbClr val="4D4D4D"/>
    <a:srgbClr val="E5E1D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p:cViewPr varScale="1">
        <p:scale>
          <a:sx n="58" d="100"/>
          <a:sy n="58" d="100"/>
        </p:scale>
        <p:origin x="-84" y="-1176"/>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28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D93AE4-6462-45C1-B733-3312CFF9EF67}" type="datetimeFigureOut">
              <a:rPr lang="zh-CN" altLang="en-US" smtClean="0"/>
              <a:t>2021/1/28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3F2172-6EA6-49B7-9033-E4C05D474893}" type="slidenum">
              <a:rPr lang="zh-CN" altLang="en-US" smtClean="0"/>
              <a:t>‹#›</a:t>
            </a:fld>
            <a:endParaRPr lang="zh-CN" altLang="en-US"/>
          </a:p>
        </p:txBody>
      </p:sp>
    </p:spTree>
    <p:extLst>
      <p:ext uri="{BB962C8B-B14F-4D97-AF65-F5344CB8AC3E}">
        <p14:creationId xmlns:p14="http://schemas.microsoft.com/office/powerpoint/2010/main" val="41716006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83715-F5C2-452A-A13E-C37C14FE4C35}"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DF52B-C30B-4597-9298-2EBA901996EC}" type="slidenum">
              <a:rPr lang="zh-CN" altLang="en-US" smtClean="0"/>
              <a:t>‹#›</a:t>
            </a:fld>
            <a:endParaRPr lang="zh-CN" altLang="en-US"/>
          </a:p>
        </p:txBody>
      </p:sp>
    </p:spTree>
    <p:extLst>
      <p:ext uri="{BB962C8B-B14F-4D97-AF65-F5344CB8AC3E}">
        <p14:creationId xmlns:p14="http://schemas.microsoft.com/office/powerpoint/2010/main" val="163686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a:t>
            </a:fld>
            <a:endParaRPr lang="zh-CN" altLang="en-US"/>
          </a:p>
        </p:txBody>
      </p:sp>
    </p:spTree>
    <p:extLst>
      <p:ext uri="{BB962C8B-B14F-4D97-AF65-F5344CB8AC3E}">
        <p14:creationId xmlns:p14="http://schemas.microsoft.com/office/powerpoint/2010/main" val="105373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18</a:t>
            </a:fld>
            <a:endParaRPr lang="zh-CN" altLang="en-US"/>
          </a:p>
        </p:txBody>
      </p:sp>
    </p:spTree>
    <p:extLst>
      <p:ext uri="{BB962C8B-B14F-4D97-AF65-F5344CB8AC3E}">
        <p14:creationId xmlns:p14="http://schemas.microsoft.com/office/powerpoint/2010/main" val="299297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19</a:t>
            </a:fld>
            <a:endParaRPr lang="zh-CN" altLang="en-US"/>
          </a:p>
        </p:txBody>
      </p:sp>
    </p:spTree>
    <p:extLst>
      <p:ext uri="{BB962C8B-B14F-4D97-AF65-F5344CB8AC3E}">
        <p14:creationId xmlns:p14="http://schemas.microsoft.com/office/powerpoint/2010/main" val="1370978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20</a:t>
            </a:fld>
            <a:endParaRPr lang="zh-CN" altLang="en-US"/>
          </a:p>
        </p:txBody>
      </p:sp>
    </p:spTree>
    <p:extLst>
      <p:ext uri="{BB962C8B-B14F-4D97-AF65-F5344CB8AC3E}">
        <p14:creationId xmlns:p14="http://schemas.microsoft.com/office/powerpoint/2010/main" val="1305028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21</a:t>
            </a:fld>
            <a:endParaRPr lang="zh-CN" altLang="en-US"/>
          </a:p>
        </p:txBody>
      </p:sp>
    </p:spTree>
    <p:extLst>
      <p:ext uri="{BB962C8B-B14F-4D97-AF65-F5344CB8AC3E}">
        <p14:creationId xmlns:p14="http://schemas.microsoft.com/office/powerpoint/2010/main" val="163820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22</a:t>
            </a:fld>
            <a:endParaRPr lang="zh-CN" altLang="en-US"/>
          </a:p>
        </p:txBody>
      </p:sp>
    </p:spTree>
    <p:extLst>
      <p:ext uri="{BB962C8B-B14F-4D97-AF65-F5344CB8AC3E}">
        <p14:creationId xmlns:p14="http://schemas.microsoft.com/office/powerpoint/2010/main" val="2342794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23</a:t>
            </a:fld>
            <a:endParaRPr lang="zh-CN" altLang="en-US"/>
          </a:p>
        </p:txBody>
      </p:sp>
    </p:spTree>
    <p:extLst>
      <p:ext uri="{BB962C8B-B14F-4D97-AF65-F5344CB8AC3E}">
        <p14:creationId xmlns:p14="http://schemas.microsoft.com/office/powerpoint/2010/main" val="2220630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24</a:t>
            </a:fld>
            <a:endParaRPr lang="zh-CN" altLang="en-US"/>
          </a:p>
        </p:txBody>
      </p:sp>
    </p:spTree>
    <p:extLst>
      <p:ext uri="{BB962C8B-B14F-4D97-AF65-F5344CB8AC3E}">
        <p14:creationId xmlns:p14="http://schemas.microsoft.com/office/powerpoint/2010/main" val="3763234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26</a:t>
            </a:fld>
            <a:endParaRPr lang="zh-CN" altLang="en-US"/>
          </a:p>
        </p:txBody>
      </p:sp>
    </p:spTree>
    <p:extLst>
      <p:ext uri="{BB962C8B-B14F-4D97-AF65-F5344CB8AC3E}">
        <p14:creationId xmlns:p14="http://schemas.microsoft.com/office/powerpoint/2010/main" val="3267765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27</a:t>
            </a:fld>
            <a:endParaRPr lang="zh-CN" altLang="en-US"/>
          </a:p>
        </p:txBody>
      </p:sp>
    </p:spTree>
    <p:extLst>
      <p:ext uri="{BB962C8B-B14F-4D97-AF65-F5344CB8AC3E}">
        <p14:creationId xmlns:p14="http://schemas.microsoft.com/office/powerpoint/2010/main" val="354972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10</a:t>
            </a:fld>
            <a:endParaRPr lang="zh-CN" altLang="en-US"/>
          </a:p>
        </p:txBody>
      </p:sp>
    </p:spTree>
    <p:extLst>
      <p:ext uri="{BB962C8B-B14F-4D97-AF65-F5344CB8AC3E}">
        <p14:creationId xmlns:p14="http://schemas.microsoft.com/office/powerpoint/2010/main" val="309544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11</a:t>
            </a:fld>
            <a:endParaRPr lang="zh-CN" altLang="en-US"/>
          </a:p>
        </p:txBody>
      </p:sp>
    </p:spTree>
    <p:extLst>
      <p:ext uri="{BB962C8B-B14F-4D97-AF65-F5344CB8AC3E}">
        <p14:creationId xmlns:p14="http://schemas.microsoft.com/office/powerpoint/2010/main" val="316762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12</a:t>
            </a:fld>
            <a:endParaRPr lang="zh-CN" altLang="en-US"/>
          </a:p>
        </p:txBody>
      </p:sp>
    </p:spTree>
    <p:extLst>
      <p:ext uri="{BB962C8B-B14F-4D97-AF65-F5344CB8AC3E}">
        <p14:creationId xmlns:p14="http://schemas.microsoft.com/office/powerpoint/2010/main" val="47022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13</a:t>
            </a:fld>
            <a:endParaRPr lang="zh-CN" altLang="en-US"/>
          </a:p>
        </p:txBody>
      </p:sp>
    </p:spTree>
    <p:extLst>
      <p:ext uri="{BB962C8B-B14F-4D97-AF65-F5344CB8AC3E}">
        <p14:creationId xmlns:p14="http://schemas.microsoft.com/office/powerpoint/2010/main" val="717646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14</a:t>
            </a:fld>
            <a:endParaRPr lang="zh-CN" altLang="en-US"/>
          </a:p>
        </p:txBody>
      </p:sp>
    </p:spTree>
    <p:extLst>
      <p:ext uri="{BB962C8B-B14F-4D97-AF65-F5344CB8AC3E}">
        <p14:creationId xmlns:p14="http://schemas.microsoft.com/office/powerpoint/2010/main" val="1795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15</a:t>
            </a:fld>
            <a:endParaRPr lang="zh-CN" altLang="en-US"/>
          </a:p>
        </p:txBody>
      </p:sp>
    </p:spTree>
    <p:extLst>
      <p:ext uri="{BB962C8B-B14F-4D97-AF65-F5344CB8AC3E}">
        <p14:creationId xmlns:p14="http://schemas.microsoft.com/office/powerpoint/2010/main" val="4044684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16</a:t>
            </a:fld>
            <a:endParaRPr lang="zh-CN" altLang="en-US"/>
          </a:p>
        </p:txBody>
      </p:sp>
    </p:spTree>
    <p:extLst>
      <p:ext uri="{BB962C8B-B14F-4D97-AF65-F5344CB8AC3E}">
        <p14:creationId xmlns:p14="http://schemas.microsoft.com/office/powerpoint/2010/main" val="2708657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CDF52B-C30B-4597-9298-2EBA901996EC}" type="slidenum">
              <a:rPr lang="zh-CN" altLang="en-US" smtClean="0"/>
              <a:t>17</a:t>
            </a:fld>
            <a:endParaRPr lang="zh-CN" altLang="en-US"/>
          </a:p>
        </p:txBody>
      </p:sp>
    </p:spTree>
    <p:extLst>
      <p:ext uri="{BB962C8B-B14F-4D97-AF65-F5344CB8AC3E}">
        <p14:creationId xmlns:p14="http://schemas.microsoft.com/office/powerpoint/2010/main" val="319696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1754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030541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396438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163008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664216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393564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455556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9766788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585271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217589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249545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36522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791344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0292082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6718079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856311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424373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8944290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7009780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2749555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20041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693074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509086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819058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462876" y="6858000"/>
            <a:ext cx="1440159" cy="118430"/>
          </a:xfrm>
          <a:prstGeom prst="rect">
            <a:avLst/>
          </a:prstGeom>
          <a:noFill/>
        </p:spPr>
        <p:txBody>
          <a:bodyPr wrap="square" rtlCol="0">
            <a:spAutoFit/>
          </a:bodyPr>
          <a:lstStyle/>
          <a:p>
            <a:pPr>
              <a:lnSpc>
                <a:spcPct val="200000"/>
              </a:lnSpc>
            </a:pPr>
            <a:r>
              <a:rPr lang="zh-CN" altLang="en-US" sz="100" dirty="0">
                <a:solidFill>
                  <a:prstClr val="black"/>
                </a:solidFill>
                <a:latin typeface="微软雅黑" panose="020B0503020204020204" pitchFamily="34" charset="-122"/>
                <a:ea typeface="微软雅黑" panose="020B0503020204020204" pitchFamily="34" charset="-122"/>
                <a:hlinkClick r:id="rId2"/>
              </a:rPr>
              <a:t>行</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业</a:t>
            </a: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en-US" altLang="zh-CN" sz="100" dirty="0">
                <a:solidFill>
                  <a:prstClr val="black"/>
                </a:solidFill>
                <a:latin typeface="微软雅黑" panose="020B0503020204020204" pitchFamily="34" charset="-122"/>
                <a:ea typeface="微软雅黑" panose="020B0503020204020204" pitchFamily="34" charset="-122"/>
              </a:rPr>
              <a:t>http://www.1ppt.com/hangye/</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452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2892077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30092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2021/1/28</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990180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50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2779030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301599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4433054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43028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805551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grpSp>
        <p:nvGrpSpPr>
          <p:cNvPr id="2" name="组合 1"/>
          <p:cNvGrpSpPr/>
          <p:nvPr userDrawn="1"/>
        </p:nvGrpSpPr>
        <p:grpSpPr>
          <a:xfrm flipH="1">
            <a:off x="10437915" y="920997"/>
            <a:ext cx="959333" cy="406414"/>
            <a:chOff x="1126643" y="1109185"/>
            <a:chExt cx="959333" cy="406414"/>
          </a:xfrm>
        </p:grpSpPr>
        <p:sp>
          <p:nvSpPr>
            <p:cNvPr id="3" name="矩形 2"/>
            <p:cNvSpPr/>
            <p:nvPr/>
          </p:nvSpPr>
          <p:spPr>
            <a:xfrm>
              <a:off x="1126643" y="1109186"/>
              <a:ext cx="466166" cy="406413"/>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92810" y="1109185"/>
              <a:ext cx="493166" cy="406413"/>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3610956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21010495"/>
      </p:ext>
    </p:extLst>
  </p:cSld>
  <p:clrMap bg1="lt1" tx1="dk1" bg2="lt2" tx2="dk2" accent1="accent1" accent2="accent2" accent3="accent3" accent4="accent4" accent5="accent5" accent6="accent6" hlink="hlink" folHlink="folHlink"/>
  <p:sldLayoutIdLst>
    <p:sldLayoutId id="2147483649" r:id="rId1"/>
    <p:sldLayoutId id="2147483753"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52" r:id="rId28"/>
    <p:sldLayoutId id="2147483791" r:id="rId29"/>
    <p:sldLayoutId id="2147483792" r:id="rId30"/>
    <p:sldLayoutId id="2147483793" r:id="rId31"/>
    <p:sldLayoutId id="2147483794" r:id="rId32"/>
  </p:sldLayoutIdLst>
  <mc:AlternateContent xmlns:mc="http://schemas.openxmlformats.org/markup-compatibility/2006">
    <mc:Choice xmlns:p15="http://schemas.microsoft.com/office/powerpoint/2012/main" xmlns="" Requires="p15">
      <p:transition xmlns:p14="http://schemas.microsoft.com/office/powerpoint/2010/main" p14:dur="30" advTm="3000">
        <p15:prstTrans prst="curtains"/>
      </p:transition>
    </mc:Choice>
    <mc:Fallback>
      <p:transition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22762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33.jpe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35.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3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1250" t="72344" r="53906" b="16406"/>
          <a:stretch/>
        </p:blipFill>
        <p:spPr>
          <a:xfrm>
            <a:off x="3810000" y="4791074"/>
            <a:ext cx="1809750" cy="685801"/>
          </a:xfrm>
          <a:prstGeom prst="rect">
            <a:avLst/>
          </a:prstGeom>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r="61094" b="60469"/>
          <a:stretch/>
        </p:blipFill>
        <p:spPr>
          <a:xfrm>
            <a:off x="0" y="9525"/>
            <a:ext cx="4743450" cy="2409825"/>
          </a:xfrm>
          <a:prstGeom prst="rect">
            <a:avLst/>
          </a:prstGeom>
        </p:spPr>
      </p:pic>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l="59922" t="3594"/>
          <a:stretch/>
        </p:blipFill>
        <p:spPr>
          <a:xfrm>
            <a:off x="7305675" y="857250"/>
            <a:ext cx="4886325" cy="5876925"/>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13672" t="31562" r="37968" b="41406"/>
          <a:stretch/>
        </p:blipFill>
        <p:spPr>
          <a:xfrm>
            <a:off x="1666875" y="1990725"/>
            <a:ext cx="5895976" cy="1647825"/>
          </a:xfrm>
          <a:prstGeom prst="rect">
            <a:avLst/>
          </a:prstGeom>
        </p:spPr>
      </p:pic>
      <p:pic>
        <p:nvPicPr>
          <p:cNvPr id="11" name="图片 10"/>
          <p:cNvPicPr>
            <a:picLocks noChangeAspect="1"/>
          </p:cNvPicPr>
          <p:nvPr/>
        </p:nvPicPr>
        <p:blipFill rotWithShape="1">
          <a:blip r:embed="rId7" cstate="print">
            <a:extLst>
              <a:ext uri="{28A0092B-C50C-407E-A947-70E740481C1C}">
                <a14:useLocalDpi xmlns:a14="http://schemas.microsoft.com/office/drawing/2010/main" val="0"/>
              </a:ext>
            </a:extLst>
          </a:blip>
          <a:srcRect l="20312" t="62813" r="42422" b="30625"/>
          <a:stretch/>
        </p:blipFill>
        <p:spPr>
          <a:xfrm>
            <a:off x="2471737" y="4095750"/>
            <a:ext cx="4543425" cy="400050"/>
          </a:xfrm>
          <a:prstGeom prst="rect">
            <a:avLst/>
          </a:prstGeom>
        </p:spPr>
      </p:pic>
      <p:sp>
        <p:nvSpPr>
          <p:cNvPr id="17" name="文本框 16"/>
          <p:cNvSpPr txBox="1"/>
          <p:nvPr/>
        </p:nvSpPr>
        <p:spPr>
          <a:xfrm>
            <a:off x="3535706" y="5373171"/>
            <a:ext cx="2122697" cy="292388"/>
          </a:xfrm>
          <a:prstGeom prst="rect">
            <a:avLst/>
          </a:prstGeom>
          <a:noFill/>
        </p:spPr>
        <p:txBody>
          <a:bodyPr wrap="none" rtlCol="0">
            <a:spAutoFit/>
          </a:bodyPr>
          <a:lstStyle/>
          <a:p>
            <a:r>
              <a:rPr lang="en-US" altLang="zh-CN" sz="1300" dirty="0" smtClean="0">
                <a:latin typeface="华文中宋" panose="02010600040101010101" pitchFamily="2" charset="-122"/>
                <a:ea typeface="华文中宋" panose="02010600040101010101" pitchFamily="2" charset="-122"/>
              </a:rPr>
              <a:t>1893.12.26-202X.12.26</a:t>
            </a:r>
            <a:endParaRPr lang="zh-CN" altLang="en-US" sz="13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2962275" y="3844409"/>
            <a:ext cx="3215945" cy="400110"/>
          </a:xfrm>
          <a:prstGeom prst="rect">
            <a:avLst/>
          </a:prstGeom>
          <a:noFill/>
        </p:spPr>
        <p:txBody>
          <a:bodyPr wrap="none" rtlCol="0">
            <a:spAutoFit/>
          </a:bodyPr>
          <a:lstStyle/>
          <a:p>
            <a:r>
              <a:rPr lang="zh-CN" altLang="en-US" sz="2000" dirty="0" smtClean="0">
                <a:solidFill>
                  <a:srgbClr val="C8350D"/>
                </a:solidFill>
                <a:latin typeface="微软雅黑" panose="020B0503020204020204" pitchFamily="34" charset="-122"/>
                <a:ea typeface="微软雅黑" panose="020B0503020204020204" pitchFamily="34" charset="-122"/>
              </a:rPr>
              <a:t>毛主席诞辰</a:t>
            </a:r>
            <a:r>
              <a:rPr lang="en-US" altLang="zh-CN" sz="2000" dirty="0" smtClean="0">
                <a:solidFill>
                  <a:srgbClr val="C8350D"/>
                </a:solidFill>
                <a:latin typeface="微软雅黑" panose="020B0503020204020204" pitchFamily="34" charset="-122"/>
                <a:ea typeface="微软雅黑" panose="020B0503020204020204" pitchFamily="34" charset="-122"/>
              </a:rPr>
              <a:t>12X</a:t>
            </a:r>
            <a:r>
              <a:rPr lang="zh-CN" altLang="en-US" sz="2000" dirty="0" smtClean="0">
                <a:solidFill>
                  <a:srgbClr val="C8350D"/>
                </a:solidFill>
                <a:latin typeface="微软雅黑" panose="020B0503020204020204" pitchFamily="34" charset="-122"/>
                <a:ea typeface="微软雅黑" panose="020B0503020204020204" pitchFamily="34" charset="-122"/>
              </a:rPr>
              <a:t>周年纪念日</a:t>
            </a:r>
            <a:endParaRPr lang="zh-CN" altLang="en-US" sz="2000" dirty="0">
              <a:solidFill>
                <a:srgbClr val="C8350D"/>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944955" y="4999136"/>
            <a:ext cx="1298753" cy="292388"/>
          </a:xfrm>
          <a:prstGeom prst="rect">
            <a:avLst/>
          </a:prstGeom>
          <a:noFill/>
        </p:spPr>
        <p:txBody>
          <a:bodyPr wrap="none" rtlCol="0">
            <a:spAutoFit/>
          </a:bodyPr>
          <a:lstStyle/>
          <a:p>
            <a:r>
              <a:rPr lang="zh-CN" altLang="en-US" sz="1300" dirty="0" smtClean="0">
                <a:solidFill>
                  <a:schemeClr val="bg1"/>
                </a:solidFill>
                <a:latin typeface="微软雅黑" panose="020B0503020204020204" pitchFamily="34" charset="-122"/>
                <a:ea typeface="微软雅黑" panose="020B0503020204020204" pitchFamily="34" charset="-122"/>
              </a:rPr>
              <a:t>一   代   伟   人</a:t>
            </a:r>
            <a:endParaRPr lang="zh-CN" altLang="en-US" sz="1300" dirty="0">
              <a:solidFill>
                <a:schemeClr val="bg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rotWithShape="1">
          <a:blip r:embed="rId8" cstate="print">
            <a:extLst>
              <a:ext uri="{28A0092B-C50C-407E-A947-70E740481C1C}">
                <a14:useLocalDpi xmlns:a14="http://schemas.microsoft.com/office/drawing/2010/main" val="0"/>
              </a:ext>
            </a:extLst>
          </a:blip>
          <a:srcRect l="17578" t="21094" r="39219" b="65469"/>
          <a:stretch/>
        </p:blipFill>
        <p:spPr>
          <a:xfrm>
            <a:off x="2143124" y="1352550"/>
            <a:ext cx="5267325" cy="819150"/>
          </a:xfrm>
          <a:prstGeom prst="rect">
            <a:avLst/>
          </a:prstGeom>
        </p:spPr>
      </p:pic>
      <p:pic>
        <p:nvPicPr>
          <p:cNvPr id="26" name="图片 25"/>
          <p:cNvPicPr>
            <a:picLocks noChangeAspect="1"/>
          </p:cNvPicPr>
          <p:nvPr/>
        </p:nvPicPr>
        <p:blipFill rotWithShape="1">
          <a:blip r:embed="rId9" cstate="print">
            <a:extLst>
              <a:ext uri="{28A0092B-C50C-407E-A947-70E740481C1C}">
                <a14:useLocalDpi xmlns:a14="http://schemas.microsoft.com/office/drawing/2010/main" val="0"/>
              </a:ext>
            </a:extLst>
          </a:blip>
          <a:srcRect l="15313" t="34531" r="38359" b="42969"/>
          <a:stretch/>
        </p:blipFill>
        <p:spPr>
          <a:xfrm>
            <a:off x="1866900" y="2171699"/>
            <a:ext cx="5648325" cy="1371601"/>
          </a:xfrm>
          <a:prstGeom prst="rect">
            <a:avLst/>
          </a:prstGeom>
        </p:spPr>
      </p:pic>
      <p:sp>
        <p:nvSpPr>
          <p:cNvPr id="7" name="文本框 6"/>
          <p:cNvSpPr txBox="1"/>
          <p:nvPr/>
        </p:nvSpPr>
        <p:spPr>
          <a:xfrm>
            <a:off x="2683905" y="4362437"/>
            <a:ext cx="4185761" cy="452432"/>
          </a:xfrm>
          <a:prstGeom prst="rect">
            <a:avLst/>
          </a:prstGeom>
          <a:noFill/>
        </p:spPr>
        <p:txBody>
          <a:bodyPr wrap="none" rtlCol="0">
            <a:spAutoFit/>
          </a:bodyPr>
          <a:lstStyle/>
          <a:p>
            <a:pPr algn="ctr">
              <a:lnSpc>
                <a:spcPct val="120000"/>
              </a:lnSpc>
            </a:pPr>
            <a:r>
              <a:rPr lang="zh-CN" altLang="en-US" sz="650" dirty="0">
                <a:latin typeface="微软雅黑" panose="020B0503020204020204" pitchFamily="34" charset="-122"/>
                <a:ea typeface="微软雅黑" panose="020B0503020204020204" pitchFamily="34" charset="-122"/>
              </a:rPr>
              <a:t>毛泽东（</a:t>
            </a:r>
            <a:r>
              <a:rPr lang="en-US" altLang="zh-CN" sz="650" dirty="0">
                <a:latin typeface="微软雅黑" panose="020B0503020204020204" pitchFamily="34" charset="-122"/>
                <a:ea typeface="微软雅黑" panose="020B0503020204020204" pitchFamily="34" charset="-122"/>
              </a:rPr>
              <a:t>1893</a:t>
            </a:r>
            <a:r>
              <a:rPr lang="zh-CN" altLang="en-US" sz="650" dirty="0">
                <a:latin typeface="微软雅黑" panose="020B0503020204020204" pitchFamily="34" charset="-122"/>
                <a:ea typeface="微软雅黑" panose="020B0503020204020204" pitchFamily="34" charset="-122"/>
              </a:rPr>
              <a:t>年</a:t>
            </a:r>
            <a:r>
              <a:rPr lang="en-US" altLang="zh-CN" sz="650" dirty="0">
                <a:latin typeface="微软雅黑" panose="020B0503020204020204" pitchFamily="34" charset="-122"/>
                <a:ea typeface="微软雅黑" panose="020B0503020204020204" pitchFamily="34" charset="-122"/>
              </a:rPr>
              <a:t>12</a:t>
            </a:r>
            <a:r>
              <a:rPr lang="zh-CN" altLang="en-US" sz="650" dirty="0">
                <a:latin typeface="微软雅黑" panose="020B0503020204020204" pitchFamily="34" charset="-122"/>
                <a:ea typeface="微软雅黑" panose="020B0503020204020204" pitchFamily="34" charset="-122"/>
              </a:rPr>
              <a:t>月</a:t>
            </a:r>
            <a:r>
              <a:rPr lang="en-US" altLang="zh-CN" sz="650" dirty="0">
                <a:latin typeface="微软雅黑" panose="020B0503020204020204" pitchFamily="34" charset="-122"/>
                <a:ea typeface="微软雅黑" panose="020B0503020204020204" pitchFamily="34" charset="-122"/>
              </a:rPr>
              <a:t>26</a:t>
            </a:r>
            <a:r>
              <a:rPr lang="zh-CN" altLang="en-US" sz="650" dirty="0">
                <a:latin typeface="微软雅黑" panose="020B0503020204020204" pitchFamily="34" charset="-122"/>
                <a:ea typeface="微软雅黑" panose="020B0503020204020204" pitchFamily="34" charset="-122"/>
              </a:rPr>
              <a:t>日－</a:t>
            </a:r>
            <a:r>
              <a:rPr lang="en-US" altLang="zh-CN" sz="650" dirty="0">
                <a:latin typeface="微软雅黑" panose="020B0503020204020204" pitchFamily="34" charset="-122"/>
                <a:ea typeface="微软雅黑" panose="020B0503020204020204" pitchFamily="34" charset="-122"/>
              </a:rPr>
              <a:t>1976</a:t>
            </a:r>
            <a:r>
              <a:rPr lang="zh-CN" altLang="en-US" sz="650" dirty="0">
                <a:latin typeface="微软雅黑" panose="020B0503020204020204" pitchFamily="34" charset="-122"/>
                <a:ea typeface="微软雅黑" panose="020B0503020204020204" pitchFamily="34" charset="-122"/>
              </a:rPr>
              <a:t>年</a:t>
            </a:r>
            <a:r>
              <a:rPr lang="en-US" altLang="zh-CN" sz="650" dirty="0">
                <a:latin typeface="微软雅黑" panose="020B0503020204020204" pitchFamily="34" charset="-122"/>
                <a:ea typeface="微软雅黑" panose="020B0503020204020204" pitchFamily="34" charset="-122"/>
              </a:rPr>
              <a:t>9</a:t>
            </a:r>
            <a:r>
              <a:rPr lang="zh-CN" altLang="en-US" sz="650" dirty="0">
                <a:latin typeface="微软雅黑" panose="020B0503020204020204" pitchFamily="34" charset="-122"/>
                <a:ea typeface="微软雅黑" panose="020B0503020204020204" pitchFamily="34" charset="-122"/>
              </a:rPr>
              <a:t>月</a:t>
            </a:r>
            <a:r>
              <a:rPr lang="en-US" altLang="zh-CN" sz="650" dirty="0">
                <a:latin typeface="微软雅黑" panose="020B0503020204020204" pitchFamily="34" charset="-122"/>
                <a:ea typeface="微软雅黑" panose="020B0503020204020204" pitchFamily="34" charset="-122"/>
              </a:rPr>
              <a:t>9</a:t>
            </a:r>
            <a:r>
              <a:rPr lang="zh-CN" altLang="en-US" sz="650" dirty="0">
                <a:latin typeface="微软雅黑" panose="020B0503020204020204" pitchFamily="34" charset="-122"/>
                <a:ea typeface="微软雅黑" panose="020B0503020204020204" pitchFamily="34" charset="-122"/>
              </a:rPr>
              <a:t>日），字润之（原作咏芝，后改润芝），笔名子任。</a:t>
            </a:r>
          </a:p>
          <a:p>
            <a:pPr algn="ctr">
              <a:lnSpc>
                <a:spcPct val="120000"/>
              </a:lnSpc>
            </a:pPr>
            <a:r>
              <a:rPr lang="zh-CN" altLang="en-US" sz="650" dirty="0">
                <a:latin typeface="微软雅黑" panose="020B0503020204020204" pitchFamily="34" charset="-122"/>
                <a:ea typeface="微软雅黑" panose="020B0503020204020204" pitchFamily="34" charset="-122"/>
              </a:rPr>
              <a:t>湖南湘潭人。诗人，伟大的马克思主义者，无产阶级革命家、战略家和理论家，中国共产党、中国人民解放军</a:t>
            </a:r>
          </a:p>
          <a:p>
            <a:pPr algn="ctr">
              <a:lnSpc>
                <a:spcPct val="120000"/>
              </a:lnSpc>
            </a:pPr>
            <a:r>
              <a:rPr lang="zh-CN" altLang="en-US" sz="650" dirty="0">
                <a:latin typeface="微软雅黑" panose="020B0503020204020204" pitchFamily="34" charset="-122"/>
                <a:ea typeface="微软雅黑" panose="020B0503020204020204" pitchFamily="34" charset="-122"/>
              </a:rPr>
              <a:t>和中华人民共和国的主要缔造者和领导人</a:t>
            </a:r>
          </a:p>
        </p:txBody>
      </p:sp>
      <p:sp>
        <p:nvSpPr>
          <p:cNvPr id="9" name="文本框 8"/>
          <p:cNvSpPr txBox="1"/>
          <p:nvPr/>
        </p:nvSpPr>
        <p:spPr>
          <a:xfrm>
            <a:off x="3640619" y="1021319"/>
            <a:ext cx="3646286" cy="246221"/>
          </a:xfrm>
          <a:prstGeom prst="rect">
            <a:avLst/>
          </a:prstGeom>
          <a:noFill/>
        </p:spPr>
        <p:txBody>
          <a:bodyPr wrap="square" rtlCol="0">
            <a:spAutoFit/>
          </a:bodyPr>
          <a:lstStyle/>
          <a:p>
            <a:pPr algn="dist"/>
            <a:r>
              <a:rPr lang="en-US" altLang="zh-CN" sz="950" dirty="0"/>
              <a:t>/</a:t>
            </a:r>
            <a:r>
              <a:rPr lang="zh-CN" altLang="en-US" sz="950" dirty="0"/>
              <a:t>毛</a:t>
            </a:r>
            <a:r>
              <a:rPr lang="en-US" altLang="zh-CN" sz="950" dirty="0"/>
              <a:t>/</a:t>
            </a:r>
            <a:r>
              <a:rPr lang="zh-CN" altLang="en-US" sz="950" dirty="0"/>
              <a:t>泽</a:t>
            </a:r>
            <a:r>
              <a:rPr lang="en-US" altLang="zh-CN" sz="950" dirty="0"/>
              <a:t>/</a:t>
            </a:r>
            <a:r>
              <a:rPr lang="zh-CN" altLang="en-US" sz="950" dirty="0"/>
              <a:t>东</a:t>
            </a:r>
            <a:r>
              <a:rPr lang="en-US" altLang="zh-CN" sz="950" dirty="0"/>
              <a:t>/</a:t>
            </a:r>
            <a:r>
              <a:rPr lang="zh-CN" altLang="en-US" sz="950" dirty="0"/>
              <a:t>诞</a:t>
            </a:r>
            <a:r>
              <a:rPr lang="en-US" altLang="zh-CN" sz="950" dirty="0"/>
              <a:t>/</a:t>
            </a:r>
            <a:r>
              <a:rPr lang="zh-CN" altLang="en-US" sz="950" dirty="0"/>
              <a:t>辰</a:t>
            </a:r>
            <a:r>
              <a:rPr lang="en-US" altLang="zh-CN" sz="950" dirty="0"/>
              <a:t>/126/</a:t>
            </a:r>
            <a:r>
              <a:rPr lang="zh-CN" altLang="en-US" sz="950" dirty="0"/>
              <a:t>周</a:t>
            </a:r>
            <a:r>
              <a:rPr lang="en-US" altLang="zh-CN" sz="950" dirty="0"/>
              <a:t>/</a:t>
            </a:r>
            <a:r>
              <a:rPr lang="zh-CN" altLang="en-US" sz="950" dirty="0"/>
              <a:t>年</a:t>
            </a:r>
            <a:r>
              <a:rPr lang="en-US" altLang="zh-CN" sz="950" dirty="0"/>
              <a:t>/</a:t>
            </a:r>
            <a:endParaRPr lang="zh-CN" altLang="en-US" sz="950" dirty="0"/>
          </a:p>
        </p:txBody>
      </p:sp>
      <p:sp>
        <p:nvSpPr>
          <p:cNvPr id="23" name="文本框 22"/>
          <p:cNvSpPr txBox="1"/>
          <p:nvPr/>
        </p:nvSpPr>
        <p:spPr>
          <a:xfrm>
            <a:off x="11216946" y="2302137"/>
            <a:ext cx="330860" cy="2177526"/>
          </a:xfrm>
          <a:prstGeom prst="rect">
            <a:avLst/>
          </a:prstGeom>
          <a:noFill/>
        </p:spPr>
        <p:txBody>
          <a:bodyPr vert="eaVert" wrap="square" rtlCol="0">
            <a:spAutoFit/>
          </a:bodyPr>
          <a:lstStyle/>
          <a:p>
            <a:pPr algn="dist"/>
            <a:r>
              <a:rPr lang="zh-CN" altLang="en-US" sz="950" dirty="0"/>
              <a:t>伟</a:t>
            </a:r>
            <a:r>
              <a:rPr lang="en-US" altLang="zh-CN" sz="950" dirty="0"/>
              <a:t>/</a:t>
            </a:r>
            <a:r>
              <a:rPr lang="zh-CN" altLang="en-US" sz="950" dirty="0"/>
              <a:t>大</a:t>
            </a:r>
            <a:r>
              <a:rPr lang="en-US" altLang="zh-CN" sz="950" dirty="0"/>
              <a:t>/</a:t>
            </a:r>
            <a:r>
              <a:rPr lang="zh-CN" altLang="en-US" sz="950" dirty="0"/>
              <a:t>领</a:t>
            </a:r>
            <a:r>
              <a:rPr lang="en-US" altLang="zh-CN" sz="950" dirty="0"/>
              <a:t>/</a:t>
            </a:r>
            <a:r>
              <a:rPr lang="zh-CN" altLang="en-US" sz="950" dirty="0"/>
              <a:t>袖</a:t>
            </a:r>
            <a:r>
              <a:rPr lang="en-US" altLang="zh-CN" sz="950" dirty="0"/>
              <a:t>/</a:t>
            </a:r>
            <a:r>
              <a:rPr lang="zh-CN" altLang="en-US" sz="950" dirty="0"/>
              <a:t>毛</a:t>
            </a:r>
            <a:r>
              <a:rPr lang="en-US" altLang="zh-CN" sz="950" dirty="0"/>
              <a:t>/</a:t>
            </a:r>
            <a:r>
              <a:rPr lang="zh-CN" altLang="en-US" sz="950" dirty="0"/>
              <a:t>泽</a:t>
            </a:r>
            <a:r>
              <a:rPr lang="en-US" altLang="zh-CN" sz="950" dirty="0"/>
              <a:t>/</a:t>
            </a:r>
            <a:r>
              <a:rPr lang="zh-CN" altLang="en-US" sz="950" dirty="0"/>
              <a:t>东</a:t>
            </a:r>
          </a:p>
        </p:txBody>
      </p:sp>
      <p:grpSp>
        <p:nvGrpSpPr>
          <p:cNvPr id="36" name="组合 35"/>
          <p:cNvGrpSpPr/>
          <p:nvPr/>
        </p:nvGrpSpPr>
        <p:grpSpPr>
          <a:xfrm>
            <a:off x="730236" y="4731115"/>
            <a:ext cx="395319" cy="1120820"/>
            <a:chOff x="730236" y="4731115"/>
            <a:chExt cx="395319" cy="1120820"/>
          </a:xfrm>
        </p:grpSpPr>
        <p:sp>
          <p:nvSpPr>
            <p:cNvPr id="22" name="文本框 21"/>
            <p:cNvSpPr txBox="1"/>
            <p:nvPr/>
          </p:nvSpPr>
          <p:spPr>
            <a:xfrm>
              <a:off x="808431" y="4793427"/>
              <a:ext cx="317124" cy="1015663"/>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毛泽东诞辰 </a:t>
              </a:r>
            </a:p>
          </p:txBody>
        </p:sp>
        <p:sp>
          <p:nvSpPr>
            <p:cNvPr id="28" name="文本框 27"/>
            <p:cNvSpPr txBox="1"/>
            <p:nvPr/>
          </p:nvSpPr>
          <p:spPr>
            <a:xfrm rot="5400000">
              <a:off x="269854" y="5191497"/>
              <a:ext cx="1120820" cy="200055"/>
            </a:xfrm>
            <a:prstGeom prst="rect">
              <a:avLst/>
            </a:prstGeom>
            <a:noFill/>
          </p:spPr>
          <p:txBody>
            <a:bodyPr wrap="none" rtlCol="0">
              <a:spAutoFit/>
            </a:bodyPr>
            <a:lstStyle/>
            <a:p>
              <a:r>
                <a:rPr lang="en-US" altLang="zh-CN" sz="700" dirty="0" smtClean="0">
                  <a:latin typeface="华文中宋" panose="02010600040101010101" pitchFamily="2" charset="-122"/>
                  <a:ea typeface="华文中宋" panose="02010600040101010101" pitchFamily="2" charset="-122"/>
                </a:rPr>
                <a:t>1893.12.26-1976.9.9</a:t>
              </a:r>
              <a:endParaRPr lang="zh-CN" altLang="en-US" sz="700" dirty="0">
                <a:latin typeface="华文中宋" panose="02010600040101010101" pitchFamily="2" charset="-122"/>
                <a:ea typeface="华文中宋" panose="02010600040101010101" pitchFamily="2" charset="-122"/>
              </a:endParaRPr>
            </a:p>
          </p:txBody>
        </p:sp>
      </p:grpSp>
      <p:sp>
        <p:nvSpPr>
          <p:cNvPr id="30" name="文本框 29"/>
          <p:cNvSpPr txBox="1"/>
          <p:nvPr/>
        </p:nvSpPr>
        <p:spPr>
          <a:xfrm>
            <a:off x="628650" y="3080166"/>
            <a:ext cx="702469" cy="438582"/>
          </a:xfrm>
          <a:prstGeom prst="rect">
            <a:avLst/>
          </a:prstGeom>
          <a:noFill/>
        </p:spPr>
        <p:txBody>
          <a:bodyPr wrap="square" rtlCol="0">
            <a:spAutoFit/>
          </a:bodyPr>
          <a:lstStyle/>
          <a:p>
            <a:r>
              <a:rPr lang="zh-CN" altLang="en-US" sz="750" dirty="0">
                <a:latin typeface="微软雅黑" panose="020B0503020204020204" pitchFamily="34" charset="-122"/>
                <a:ea typeface="微软雅黑" panose="020B0503020204020204" pitchFamily="34" charset="-122"/>
              </a:rPr>
              <a:t>毛泽东诞辰</a:t>
            </a:r>
          </a:p>
          <a:p>
            <a:r>
              <a:rPr lang="zh-CN" altLang="en-US" sz="750" dirty="0">
                <a:latin typeface="微软雅黑" panose="020B0503020204020204" pitchFamily="34" charset="-122"/>
                <a:ea typeface="微软雅黑" panose="020B0503020204020204" pitchFamily="34" charset="-122"/>
              </a:rPr>
              <a:t>一代伟人</a:t>
            </a:r>
          </a:p>
          <a:p>
            <a:r>
              <a:rPr lang="zh-CN" altLang="en-US" sz="750" dirty="0">
                <a:latin typeface="微软雅黑" panose="020B0503020204020204" pitchFamily="34" charset="-122"/>
                <a:ea typeface="微软雅黑" panose="020B0503020204020204" pitchFamily="34" charset="-122"/>
              </a:rPr>
              <a:t>重要领导人</a:t>
            </a:r>
          </a:p>
        </p:txBody>
      </p:sp>
      <p:grpSp>
        <p:nvGrpSpPr>
          <p:cNvPr id="35" name="组合 34"/>
          <p:cNvGrpSpPr/>
          <p:nvPr/>
        </p:nvGrpSpPr>
        <p:grpSpPr>
          <a:xfrm>
            <a:off x="757486" y="4786311"/>
            <a:ext cx="289312" cy="1051560"/>
            <a:chOff x="757486" y="4786311"/>
            <a:chExt cx="289312" cy="1051560"/>
          </a:xfrm>
        </p:grpSpPr>
        <p:cxnSp>
          <p:nvCxnSpPr>
            <p:cNvPr id="29" name="直接连接符 28"/>
            <p:cNvCxnSpPr/>
            <p:nvPr/>
          </p:nvCxnSpPr>
          <p:spPr>
            <a:xfrm>
              <a:off x="757486" y="4786311"/>
              <a:ext cx="28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58798" y="5837871"/>
              <a:ext cx="28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90538" y="2729778"/>
            <a:ext cx="1066800" cy="1076325"/>
            <a:chOff x="490538" y="2729778"/>
            <a:chExt cx="1066800" cy="1076325"/>
          </a:xfrm>
        </p:grpSpPr>
        <p:pic>
          <p:nvPicPr>
            <p:cNvPr id="10" name="图片 9"/>
            <p:cNvPicPr>
              <a:picLocks noChangeAspect="1"/>
            </p:cNvPicPr>
            <p:nvPr/>
          </p:nvPicPr>
          <p:blipFill rotWithShape="1">
            <a:blip r:embed="rId10" cstate="print">
              <a:extLst>
                <a:ext uri="{28A0092B-C50C-407E-A947-70E740481C1C}">
                  <a14:useLocalDpi xmlns:a14="http://schemas.microsoft.com/office/drawing/2010/main" val="0"/>
                </a:ext>
              </a:extLst>
            </a:blip>
            <a:srcRect l="4062" t="54633" r="87188" b="40157"/>
            <a:stretch/>
          </p:blipFill>
          <p:spPr>
            <a:xfrm>
              <a:off x="490538" y="3488531"/>
              <a:ext cx="1066800" cy="317572"/>
            </a:xfrm>
            <a:prstGeom prst="rect">
              <a:avLst/>
            </a:prstGeom>
          </p:spPr>
        </p:pic>
        <p:pic>
          <p:nvPicPr>
            <p:cNvPr id="33" name="图片 32"/>
            <p:cNvPicPr>
              <a:picLocks noChangeAspect="1"/>
            </p:cNvPicPr>
            <p:nvPr/>
          </p:nvPicPr>
          <p:blipFill rotWithShape="1">
            <a:blip r:embed="rId10" cstate="print">
              <a:extLst>
                <a:ext uri="{28A0092B-C50C-407E-A947-70E740481C1C}">
                  <a14:useLocalDpi xmlns:a14="http://schemas.microsoft.com/office/drawing/2010/main" val="0"/>
                </a:ext>
              </a:extLst>
            </a:blip>
            <a:srcRect l="4062" t="42187" r="87188" b="51563"/>
            <a:stretch/>
          </p:blipFill>
          <p:spPr>
            <a:xfrm>
              <a:off x="490538" y="2729778"/>
              <a:ext cx="1066800" cy="381000"/>
            </a:xfrm>
            <a:prstGeom prst="rect">
              <a:avLst/>
            </a:prstGeom>
          </p:spPr>
        </p:pic>
      </p:grpSp>
    </p:spTree>
    <p:extLst>
      <p:ext uri="{BB962C8B-B14F-4D97-AF65-F5344CB8AC3E}">
        <p14:creationId xmlns:p14="http://schemas.microsoft.com/office/powerpoint/2010/main" val="3265588046"/>
      </p:ext>
    </p:extLst>
  </p:cSld>
  <p:clrMapOvr>
    <a:masterClrMapping/>
  </p:clrMapOvr>
  <mc:AlternateContent xmlns:mc="http://schemas.openxmlformats.org/markup-compatibility/2006" xmlns:p14="http://schemas.microsoft.com/office/powerpoint/2010/main">
    <mc:Choice Requires="p14">
      <p:transition spd="slow" p14:dur="1400" advClick="0" advTm="9000">
        <p14:doors dir="ver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749"/>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7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75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74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75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750"/>
                                        <p:tgtEl>
                                          <p:spTgt spid="23"/>
                                        </p:tgtEl>
                                      </p:cBhvr>
                                    </p:animEffect>
                                  </p:childTnLst>
                                </p:cTn>
                              </p:par>
                            </p:childTnLst>
                          </p:cTn>
                        </p:par>
                        <p:par>
                          <p:cTn id="37" fill="hold">
                            <p:stCondLst>
                              <p:cond delay="750"/>
                            </p:stCondLst>
                            <p:childTnLst>
                              <p:par>
                                <p:cTn id="38" presetID="21" presetClass="entr" presetSubtype="1"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75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circle(in)">
                                      <p:cBhvr>
                                        <p:cTn id="45" dur="750"/>
                                        <p:tgtEl>
                                          <p:spTgt spid="8"/>
                                        </p:tgtEl>
                                      </p:cBhvr>
                                    </p:animEffect>
                                  </p:childTnLst>
                                </p:cTn>
                              </p:par>
                              <p:par>
                                <p:cTn id="46" presetID="2" presetClass="entr" presetSubtype="8"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750" fill="hold"/>
                                        <p:tgtEl>
                                          <p:spTgt spid="26"/>
                                        </p:tgtEl>
                                        <p:attrNameLst>
                                          <p:attrName>ppt_x</p:attrName>
                                        </p:attrNameLst>
                                      </p:cBhvr>
                                      <p:tavLst>
                                        <p:tav tm="0">
                                          <p:val>
                                            <p:strVal val="0-#ppt_w/2"/>
                                          </p:val>
                                        </p:tav>
                                        <p:tav tm="100000">
                                          <p:val>
                                            <p:strVal val="#ppt_x"/>
                                          </p:val>
                                        </p:tav>
                                      </p:tavLst>
                                    </p:anim>
                                    <p:anim calcmode="lin" valueType="num">
                                      <p:cBhvr additive="base">
                                        <p:cTn id="49" dur="750" fill="hold"/>
                                        <p:tgtEl>
                                          <p:spTgt spid="26"/>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750" fill="hold"/>
                                        <p:tgtEl>
                                          <p:spTgt spid="18"/>
                                        </p:tgtEl>
                                        <p:attrNameLst>
                                          <p:attrName>ppt_x</p:attrName>
                                        </p:attrNameLst>
                                      </p:cBhvr>
                                      <p:tavLst>
                                        <p:tav tm="0">
                                          <p:val>
                                            <p:strVal val="0-#ppt_w/2"/>
                                          </p:val>
                                        </p:tav>
                                        <p:tav tm="100000">
                                          <p:val>
                                            <p:strVal val="#ppt_x"/>
                                          </p:val>
                                        </p:tav>
                                      </p:tavLst>
                                    </p:anim>
                                    <p:anim calcmode="lin" valueType="num">
                                      <p:cBhvr additive="base">
                                        <p:cTn id="59"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750"/>
                                        <p:tgtEl>
                                          <p:spTgt spid="11"/>
                                        </p:tgtEl>
                                      </p:cBhvr>
                                    </p:animEffect>
                                  </p:childTnLst>
                                </p:cTn>
                              </p:par>
                            </p:childTnLst>
                          </p:cTn>
                        </p:par>
                        <p:par>
                          <p:cTn id="65" fill="hold">
                            <p:stCondLst>
                              <p:cond delay="750"/>
                            </p:stCondLst>
                            <p:childTnLst>
                              <p:par>
                                <p:cTn id="66" presetID="6" presetClass="entr" presetSubtype="16" fill="hold"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circle(in)">
                                      <p:cBhvr>
                                        <p:cTn id="68" dur="75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749"/>
                                          </p:stCondLst>
                                        </p:cTn>
                                        <p:tgtEl>
                                          <p:spTgt spid="7"/>
                                        </p:tgtEl>
                                        <p:attrNameLst>
                                          <p:attrName>style.visibility</p:attrName>
                                        </p:attrNameLst>
                                      </p:cBhvr>
                                      <p:to>
                                        <p:strVal val="visible"/>
                                      </p:to>
                                    </p:set>
                                  </p:childTnLst>
                                </p:cTn>
                              </p:par>
                            </p:childTnLst>
                          </p:cTn>
                        </p:par>
                        <p:par>
                          <p:cTn id="73" fill="hold">
                            <p:stCondLst>
                              <p:cond delay="750"/>
                            </p:stCondLst>
                            <p:childTnLst>
                              <p:par>
                                <p:cTn id="74" presetID="2" presetClass="entr" presetSubtype="4" fill="hold" grpId="0"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additive="base">
                                        <p:cTn id="76" dur="750" fill="hold"/>
                                        <p:tgtEl>
                                          <p:spTgt spid="19"/>
                                        </p:tgtEl>
                                        <p:attrNameLst>
                                          <p:attrName>ppt_x</p:attrName>
                                        </p:attrNameLst>
                                      </p:cBhvr>
                                      <p:tavLst>
                                        <p:tav tm="0">
                                          <p:val>
                                            <p:strVal val="#ppt_x"/>
                                          </p:val>
                                        </p:tav>
                                        <p:tav tm="100000">
                                          <p:val>
                                            <p:strVal val="#ppt_x"/>
                                          </p:val>
                                        </p:tav>
                                      </p:tavLst>
                                    </p:anim>
                                    <p:anim calcmode="lin" valueType="num">
                                      <p:cBhvr additive="base">
                                        <p:cTn id="77" dur="750" fill="hold"/>
                                        <p:tgtEl>
                                          <p:spTgt spid="19"/>
                                        </p:tgtEl>
                                        <p:attrNameLst>
                                          <p:attrName>ppt_y</p:attrName>
                                        </p:attrNameLst>
                                      </p:cBhvr>
                                      <p:tavLst>
                                        <p:tav tm="0">
                                          <p:val>
                                            <p:strVal val="1+#ppt_h/2"/>
                                          </p:val>
                                        </p:tav>
                                        <p:tav tm="100000">
                                          <p:val>
                                            <p:strVal val="#ppt_y"/>
                                          </p:val>
                                        </p:tav>
                                      </p:tavLst>
                                    </p:anim>
                                  </p:childTnLst>
                                </p:cTn>
                              </p:par>
                            </p:childTnLst>
                          </p:cTn>
                        </p:par>
                        <p:par>
                          <p:cTn id="78" fill="hold">
                            <p:stCondLst>
                              <p:cond delay="1500"/>
                            </p:stCondLst>
                            <p:childTnLst>
                              <p:par>
                                <p:cTn id="79" presetID="2" presetClass="entr" presetSubtype="4"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750" fill="hold"/>
                                        <p:tgtEl>
                                          <p:spTgt spid="17"/>
                                        </p:tgtEl>
                                        <p:attrNameLst>
                                          <p:attrName>ppt_x</p:attrName>
                                        </p:attrNameLst>
                                      </p:cBhvr>
                                      <p:tavLst>
                                        <p:tav tm="0">
                                          <p:val>
                                            <p:strVal val="#ppt_x"/>
                                          </p:val>
                                        </p:tav>
                                        <p:tav tm="100000">
                                          <p:val>
                                            <p:strVal val="#ppt_x"/>
                                          </p:val>
                                        </p:tav>
                                      </p:tavLst>
                                    </p:anim>
                                    <p:anim calcmode="lin" valueType="num">
                                      <p:cBhvr additive="base">
                                        <p:cTn id="82"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7" grpId="0"/>
      <p:bldP spid="9" grpId="0"/>
      <p:bldP spid="23"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061423" y="2590801"/>
            <a:ext cx="5120100" cy="3286184"/>
          </a:xfrm>
          <a:prstGeom prst="rect">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913814" y="735050"/>
            <a:ext cx="3972055"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投身农民</a:t>
            </a:r>
            <a:r>
              <a:rPr lang="zh-CN" altLang="en-US" sz="4600" spc="300" dirty="0" smtClean="0">
                <a:solidFill>
                  <a:srgbClr val="FF0000"/>
                </a:solidFill>
                <a:latin typeface="微软雅黑" panose="020B0503020204020204" pitchFamily="34" charset="-122"/>
                <a:ea typeface="微软雅黑" panose="020B0503020204020204" pitchFamily="34" charset="-122"/>
              </a:rPr>
              <a:t>运动</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 xmlns:a16="http://schemas.microsoft.com/office/drawing/2014/main" id="{53BEB18F-FA81-4E01-B0B5-3CF5ECFA8EDB}"/>
              </a:ext>
            </a:extLst>
          </p:cNvPr>
          <p:cNvSpPr/>
          <p:nvPr/>
        </p:nvSpPr>
        <p:spPr>
          <a:xfrm>
            <a:off x="6615715" y="1635700"/>
            <a:ext cx="4170113" cy="4385816"/>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对农民，毛泽东自然是熟悉的。他自己是农民的儿子，从小在农村长大</a:t>
            </a:r>
            <a:r>
              <a:rPr lang="zh-CN" altLang="en-US" dirty="0" smtClean="0">
                <a:latin typeface="微软雅黑" panose="020B0503020204020204" pitchFamily="34" charset="-122"/>
                <a:ea typeface="微软雅黑" panose="020B0503020204020204" pitchFamily="34" charset="-122"/>
              </a:rPr>
              <a:t>。然而</a:t>
            </a:r>
            <a:r>
              <a:rPr lang="zh-CN" altLang="en-US" dirty="0">
                <a:latin typeface="微软雅黑" panose="020B0503020204020204" pitchFamily="34" charset="-122"/>
                <a:ea typeface="微软雅黑" panose="020B0503020204020204" pitchFamily="34" charset="-122"/>
              </a:rPr>
              <a:t>，对农民问题在中国革命中所处的地位，他的认识仍然经历了一个过程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6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建党</a:t>
            </a:r>
            <a:r>
              <a:rPr lang="zh-CN" altLang="en-US" dirty="0">
                <a:latin typeface="微软雅黑" panose="020B0503020204020204" pitchFamily="34" charset="-122"/>
                <a:ea typeface="微软雅黑" panose="020B0503020204020204" pitchFamily="34" charset="-122"/>
              </a:rPr>
              <a:t>初期，他首先关注的是工人运动。那时，陶行知等正在提倡乡村教育</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恽代英</a:t>
            </a:r>
            <a:r>
              <a:rPr lang="zh-CN" altLang="en-US" dirty="0">
                <a:latin typeface="微软雅黑" panose="020B0503020204020204" pitchFamily="34" charset="-122"/>
                <a:ea typeface="微软雅黑" panose="020B0503020204020204" pitchFamily="34" charset="-122"/>
              </a:rPr>
              <a:t>一九二三年曾写信给毛泽东说，我们也可以学习陶行知到乡村里去搞一搞</a:t>
            </a:r>
            <a:r>
              <a:rPr lang="zh-CN" altLang="en-US" dirty="0" smtClean="0">
                <a:latin typeface="微软雅黑" panose="020B0503020204020204" pitchFamily="34" charset="-122"/>
                <a:ea typeface="微软雅黑" panose="020B0503020204020204" pitchFamily="34" charset="-122"/>
              </a:rPr>
              <a:t>。毛泽东</a:t>
            </a:r>
            <a:r>
              <a:rPr lang="zh-CN" altLang="en-US" dirty="0">
                <a:latin typeface="微软雅黑" panose="020B0503020204020204" pitchFamily="34" charset="-122"/>
                <a:ea typeface="微软雅黑" panose="020B0503020204020204" pitchFamily="34" charset="-122"/>
              </a:rPr>
              <a:t>认为，现在城市工作还忙不过来，怎么顾得上农村呢？ </a:t>
            </a:r>
          </a:p>
        </p:txBody>
      </p:sp>
      <p:sp>
        <p:nvSpPr>
          <p:cNvPr id="12" name="矩形 11">
            <a:extLst>
              <a:ext uri="{FF2B5EF4-FFF2-40B4-BE49-F238E27FC236}">
                <a16:creationId xmlns="" xmlns:a16="http://schemas.microsoft.com/office/drawing/2014/main" id="{53BEB18F-FA81-4E01-B0B5-3CF5ECFA8EDB}"/>
              </a:ext>
            </a:extLst>
          </p:cNvPr>
          <p:cNvSpPr/>
          <p:nvPr/>
        </p:nvSpPr>
        <p:spPr>
          <a:xfrm>
            <a:off x="2216933" y="5198942"/>
            <a:ext cx="2847721" cy="45890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毛泽东考察农民运动</a:t>
            </a:r>
            <a:r>
              <a:rPr lang="zh-CN" altLang="en-US" dirty="0" smtClean="0">
                <a:latin typeface="微软雅黑" panose="020B0503020204020204" pitchFamily="34" charset="-122"/>
                <a:ea typeface="微软雅黑" panose="020B0503020204020204" pitchFamily="34" charset="-122"/>
              </a:rPr>
              <a:t>旧址</a:t>
            </a:r>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330565" y="2414319"/>
            <a:ext cx="4581815" cy="352964"/>
            <a:chOff x="2133310" y="1297291"/>
            <a:chExt cx="4581815" cy="352964"/>
          </a:xfrm>
        </p:grpSpPr>
        <p:sp>
          <p:nvSpPr>
            <p:cNvPr id="7" name="矩形 6"/>
            <p:cNvSpPr/>
            <p:nvPr/>
          </p:nvSpPr>
          <p:spPr>
            <a:xfrm>
              <a:off x="2133310" y="1297291"/>
              <a:ext cx="171740" cy="352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43385" y="1297291"/>
              <a:ext cx="171740" cy="352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19" y="1258984"/>
            <a:ext cx="5285150" cy="4456016"/>
          </a:xfrm>
          <a:prstGeom prst="rect">
            <a:avLst/>
          </a:prstGeom>
          <a:effectLst>
            <a:outerShdw blurRad="50800" dist="76200" dir="9180000" algn="ctr" rotWithShape="0">
              <a:srgbClr val="000000">
                <a:alpha val="43137"/>
              </a:srgbClr>
            </a:outerShdw>
          </a:effectLst>
        </p:spPr>
      </p:pic>
    </p:spTree>
    <p:extLst>
      <p:ext uri="{BB962C8B-B14F-4D97-AF65-F5344CB8AC3E}">
        <p14:creationId xmlns:p14="http://schemas.microsoft.com/office/powerpoint/2010/main" val="28321841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anim calcmode="lin" valueType="num">
                                      <p:cBhvr>
                                        <p:cTn id="12" dur="750" fill="hold"/>
                                        <p:tgtEl>
                                          <p:spTgt spid="52"/>
                                        </p:tgtEl>
                                        <p:attrNameLst>
                                          <p:attrName>ppt_x</p:attrName>
                                        </p:attrNameLst>
                                      </p:cBhvr>
                                      <p:tavLst>
                                        <p:tav tm="0">
                                          <p:val>
                                            <p:strVal val="#ppt_x"/>
                                          </p:val>
                                        </p:tav>
                                        <p:tav tm="100000">
                                          <p:val>
                                            <p:strVal val="#ppt_x"/>
                                          </p:val>
                                        </p:tav>
                                      </p:tavLst>
                                    </p:anim>
                                    <p:anim calcmode="lin" valueType="num">
                                      <p:cBhvr>
                                        <p:cTn id="13" dur="750" fill="hold"/>
                                        <p:tgtEl>
                                          <p:spTgt spid="5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750"/>
                                        <p:tgtEl>
                                          <p:spTgt spid="27"/>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750"/>
                                        <p:tgtEl>
                                          <p:spTgt spid="12"/>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3"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609600" y="2337009"/>
            <a:ext cx="10972800" cy="1787470"/>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0762" y="1480363"/>
            <a:ext cx="5246508" cy="3048425"/>
          </a:xfrm>
          <a:prstGeom prst="rect">
            <a:avLst/>
          </a:prstGeom>
          <a:effectLst>
            <a:outerShdw blurRad="50800" dist="76200" dir="9180000" algn="ctr" rotWithShape="0">
              <a:srgbClr val="000000">
                <a:alpha val="43137"/>
              </a:srgbClr>
            </a:outerShdw>
          </a:effectLst>
        </p:spPr>
      </p:pic>
      <p:sp>
        <p:nvSpPr>
          <p:cNvPr id="23" name="文本框 22">
            <a:extLst>
              <a:ext uri="{FF2B5EF4-FFF2-40B4-BE49-F238E27FC236}">
                <a16:creationId xmlns="" xmlns:a16="http://schemas.microsoft.com/office/drawing/2014/main" id="{74AE2668-1724-4B11-8EF4-B5D27416DBF1}"/>
              </a:ext>
            </a:extLst>
          </p:cNvPr>
          <p:cNvSpPr txBox="1"/>
          <p:nvPr/>
        </p:nvSpPr>
        <p:spPr>
          <a:xfrm>
            <a:off x="972526" y="708358"/>
            <a:ext cx="6876639"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建立井冈山</a:t>
            </a:r>
            <a:r>
              <a:rPr lang="zh-CN" altLang="en-US" sz="4600" spc="300" dirty="0">
                <a:solidFill>
                  <a:srgbClr val="FF0000"/>
                </a:solidFill>
                <a:latin typeface="微软雅黑" panose="020B0503020204020204" pitchFamily="34" charset="-122"/>
                <a:ea typeface="微软雅黑" panose="020B0503020204020204" pitchFamily="34" charset="-122"/>
              </a:rPr>
              <a:t>革命根据地</a:t>
            </a:r>
          </a:p>
        </p:txBody>
      </p:sp>
      <p:sp>
        <p:nvSpPr>
          <p:cNvPr id="10" name="矩形 9">
            <a:extLst>
              <a:ext uri="{FF2B5EF4-FFF2-40B4-BE49-F238E27FC236}">
                <a16:creationId xmlns="" xmlns:a16="http://schemas.microsoft.com/office/drawing/2014/main" id="{53BEB18F-FA81-4E01-B0B5-3CF5ECFA8EDB}"/>
              </a:ext>
            </a:extLst>
          </p:cNvPr>
          <p:cNvSpPr/>
          <p:nvPr/>
        </p:nvSpPr>
        <p:spPr>
          <a:xfrm>
            <a:off x="711071" y="4684762"/>
            <a:ext cx="5128256" cy="1289905"/>
          </a:xfrm>
          <a:prstGeom prst="rect">
            <a:avLst/>
          </a:prstGeom>
        </p:spPr>
        <p:txBody>
          <a:bodyPr wrap="square">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1927</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日，毛泽东率领工农革命军第一师第一团</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余人，到达井冈山地区的茨坪，开始了创建井冈山革命根据地的斗争</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 xmlns:a16="http://schemas.microsoft.com/office/drawing/2014/main" id="{53BEB18F-FA81-4E01-B0B5-3CF5ECFA8EDB}"/>
              </a:ext>
            </a:extLst>
          </p:cNvPr>
          <p:cNvSpPr/>
          <p:nvPr/>
        </p:nvSpPr>
        <p:spPr>
          <a:xfrm>
            <a:off x="6341555" y="4669187"/>
            <a:ext cx="5128256" cy="1289905"/>
          </a:xfrm>
          <a:prstGeom prst="rect">
            <a:avLst/>
          </a:prstGeom>
        </p:spPr>
        <p:txBody>
          <a:bodyPr wrap="square">
            <a:spAutoFit/>
          </a:bodyPr>
          <a:lstStyle/>
          <a:p>
            <a:pPr algn="just">
              <a:lnSpc>
                <a:spcPct val="150000"/>
              </a:lnSpc>
            </a:pPr>
            <a:r>
              <a:rPr lang="en-US" altLang="zh-CN" dirty="0" smtClean="0">
                <a:latin typeface="微软雅黑" panose="020B0503020204020204" pitchFamily="34" charset="-122"/>
                <a:ea typeface="微软雅黑" panose="020B0503020204020204" pitchFamily="34" charset="-122"/>
              </a:rPr>
              <a:t>1928</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月，井冈山革命根据地初步形成，中国革命从此走上农村包围城市、最后夺取全国胜利的正确道路</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6016336" y="5091545"/>
            <a:ext cx="72737" cy="675410"/>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7098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anim calcmode="lin" valueType="num">
                                      <p:cBhvr>
                                        <p:cTn id="12" dur="750" fill="hold"/>
                                        <p:tgtEl>
                                          <p:spTgt spid="52"/>
                                        </p:tgtEl>
                                        <p:attrNameLst>
                                          <p:attrName>ppt_x</p:attrName>
                                        </p:attrNameLst>
                                      </p:cBhvr>
                                      <p:tavLst>
                                        <p:tav tm="0">
                                          <p:val>
                                            <p:strVal val="#ppt_x"/>
                                          </p:val>
                                        </p:tav>
                                        <p:tav tm="100000">
                                          <p:val>
                                            <p:strVal val="#ppt_x"/>
                                          </p:val>
                                        </p:tav>
                                      </p:tavLst>
                                    </p:anim>
                                    <p:anim calcmode="lin" valueType="num">
                                      <p:cBhvr>
                                        <p:cTn id="13" dur="750" fill="hold"/>
                                        <p:tgtEl>
                                          <p:spTgt spid="5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750"/>
                                        <p:tgtEl>
                                          <p:spTgt spid="27"/>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75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3" grpId="0"/>
      <p:bldP spid="10" grpId="0"/>
      <p:bldP spid="16"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609600" y="2908743"/>
            <a:ext cx="10985500" cy="1787470"/>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1024598" y="725103"/>
            <a:ext cx="6876639" cy="830997"/>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建立中华苏维埃共和国</a:t>
            </a:r>
            <a:endParaRPr lang="en-US" altLang="zh-CN" sz="4600" spc="300" dirty="0">
              <a:solidFill>
                <a:srgbClr val="FF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 xmlns:a16="http://schemas.microsoft.com/office/drawing/2014/main" id="{53BEB18F-FA81-4E01-B0B5-3CF5ECFA8EDB}"/>
              </a:ext>
            </a:extLst>
          </p:cNvPr>
          <p:cNvSpPr/>
          <p:nvPr/>
        </p:nvSpPr>
        <p:spPr>
          <a:xfrm>
            <a:off x="1216630" y="5200984"/>
            <a:ext cx="9669841" cy="562783"/>
          </a:xfrm>
          <a:prstGeom prst="rect">
            <a:avLst/>
          </a:prstGeom>
        </p:spPr>
        <p:txBody>
          <a:bodyPr wrap="square">
            <a:spAutoFit/>
          </a:bodyPr>
          <a:lstStyle/>
          <a:p>
            <a:pPr>
              <a:lnSpc>
                <a:spcPct val="200000"/>
              </a:lnSpc>
            </a:pPr>
            <a:r>
              <a:rPr lang="en-US" altLang="zh-CN" dirty="0">
                <a:latin typeface="微软雅黑" panose="020B0503020204020204" pitchFamily="34" charset="-122"/>
                <a:ea typeface="微软雅黑" panose="020B0503020204020204" pitchFamily="34" charset="-122"/>
              </a:rPr>
              <a:t>1931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日，中央执行委员会发布第一号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布告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，庄严宣布中华苏维埃共和国成立。 </a:t>
            </a:r>
          </a:p>
        </p:txBody>
      </p:sp>
      <p:grpSp>
        <p:nvGrpSpPr>
          <p:cNvPr id="2" name="组合 1"/>
          <p:cNvGrpSpPr/>
          <p:nvPr/>
        </p:nvGrpSpPr>
        <p:grpSpPr>
          <a:xfrm>
            <a:off x="3593873" y="1808486"/>
            <a:ext cx="4437993" cy="3392498"/>
            <a:chOff x="3593873" y="557202"/>
            <a:chExt cx="4437993" cy="3392498"/>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873" y="557202"/>
              <a:ext cx="4437993" cy="3392498"/>
            </a:xfrm>
            <a:prstGeom prst="rect">
              <a:avLst/>
            </a:prstGeom>
            <a:effectLst>
              <a:outerShdw blurRad="50800" dist="76200" dir="9180000" algn="ctr" rotWithShape="0">
                <a:srgbClr val="000000">
                  <a:alpha val="43137"/>
                </a:srgbClr>
              </a:outerShdw>
            </a:effectLst>
          </p:spPr>
        </p:pic>
        <p:sp>
          <p:nvSpPr>
            <p:cNvPr id="9" name="矩形 8">
              <a:extLst>
                <a:ext uri="{FF2B5EF4-FFF2-40B4-BE49-F238E27FC236}">
                  <a16:creationId xmlns="" xmlns:a16="http://schemas.microsoft.com/office/drawing/2014/main" id="{E79FD76A-AB43-4679-A914-FBBFF7FE8536}"/>
                </a:ext>
              </a:extLst>
            </p:cNvPr>
            <p:cNvSpPr/>
            <p:nvPr/>
          </p:nvSpPr>
          <p:spPr>
            <a:xfrm>
              <a:off x="3793205" y="3571121"/>
              <a:ext cx="4238661" cy="369332"/>
            </a:xfrm>
            <a:prstGeom prst="rect">
              <a:avLst/>
            </a:prstGeom>
          </p:spPr>
          <p:txBody>
            <a:bodyPr wrap="none">
              <a:spAutoFit/>
            </a:bodyPr>
            <a:lstStyle/>
            <a:p>
              <a:r>
                <a:rPr lang="zh-CN" altLang="en-US" b="1" dirty="0">
                  <a:solidFill>
                    <a:schemeClr val="bg1">
                      <a:lumMod val="65000"/>
                    </a:schemeClr>
                  </a:solidFill>
                  <a:latin typeface="微软雅黑" panose="020B0503020204020204" pitchFamily="34" charset="-122"/>
                  <a:ea typeface="微软雅黑" panose="020B0503020204020204" pitchFamily="34" charset="-122"/>
                </a:rPr>
                <a:t>中华苏维埃共和国临时中央政府</a:t>
              </a:r>
              <a:r>
                <a:rPr lang="en-US" altLang="zh-CN" b="1" dirty="0">
                  <a:solidFill>
                    <a:schemeClr val="bg1">
                      <a:lumMod val="65000"/>
                    </a:schemeClr>
                  </a:solidFill>
                  <a:latin typeface="微软雅黑" panose="020B0503020204020204" pitchFamily="34" charset="-122"/>
                  <a:ea typeface="微软雅黑" panose="020B0503020204020204" pitchFamily="34" charset="-122"/>
                </a:rPr>
                <a:t>(</a:t>
              </a:r>
              <a:r>
                <a:rPr lang="zh-CN" altLang="en-US" b="1" dirty="0">
                  <a:solidFill>
                    <a:schemeClr val="bg1">
                      <a:lumMod val="65000"/>
                    </a:schemeClr>
                  </a:solidFill>
                  <a:latin typeface="微软雅黑" panose="020B0503020204020204" pitchFamily="34" charset="-122"/>
                  <a:ea typeface="微软雅黑" panose="020B0503020204020204" pitchFamily="34" charset="-122"/>
                </a:rPr>
                <a:t>瑞金 ）</a:t>
              </a:r>
            </a:p>
          </p:txBody>
        </p:sp>
      </p:grpSp>
    </p:spTree>
    <p:extLst>
      <p:ext uri="{BB962C8B-B14F-4D97-AF65-F5344CB8AC3E}">
        <p14:creationId xmlns:p14="http://schemas.microsoft.com/office/powerpoint/2010/main" val="10346497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anim calcmode="lin" valueType="num">
                                      <p:cBhvr>
                                        <p:cTn id="12" dur="750" fill="hold"/>
                                        <p:tgtEl>
                                          <p:spTgt spid="52"/>
                                        </p:tgtEl>
                                        <p:attrNameLst>
                                          <p:attrName>ppt_x</p:attrName>
                                        </p:attrNameLst>
                                      </p:cBhvr>
                                      <p:tavLst>
                                        <p:tav tm="0">
                                          <p:val>
                                            <p:strVal val="#ppt_x"/>
                                          </p:val>
                                        </p:tav>
                                        <p:tav tm="100000">
                                          <p:val>
                                            <p:strVal val="#ppt_x"/>
                                          </p:val>
                                        </p:tav>
                                      </p:tavLst>
                                    </p:anim>
                                    <p:anim calcmode="lin" valueType="num">
                                      <p:cBhvr>
                                        <p:cTn id="13" dur="750" fill="hold"/>
                                        <p:tgtEl>
                                          <p:spTgt spid="5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750"/>
                                        <p:tgtEl>
                                          <p:spTgt spid="2"/>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975" y="2272259"/>
            <a:ext cx="5097658" cy="3690096"/>
          </a:xfrm>
          <a:prstGeom prst="rect">
            <a:avLst/>
          </a:prstGeom>
          <a:effectLst>
            <a:outerShdw blurRad="50800" dist="76200" dir="9180000" algn="ctr" rotWithShape="0">
              <a:srgbClr val="000000">
                <a:alpha val="43137"/>
              </a:srgbClr>
            </a:outerShdw>
          </a:effectLst>
          <a:scene3d>
            <a:camera prst="isometricOffAxis2Left"/>
            <a:lightRig rig="threePt" dir="t"/>
          </a:scene3d>
        </p:spPr>
      </p:pic>
      <p:sp>
        <p:nvSpPr>
          <p:cNvPr id="23" name="文本框 22">
            <a:extLst>
              <a:ext uri="{FF2B5EF4-FFF2-40B4-BE49-F238E27FC236}">
                <a16:creationId xmlns="" xmlns:a16="http://schemas.microsoft.com/office/drawing/2014/main" id="{74AE2668-1724-4B11-8EF4-B5D27416DBF1}"/>
              </a:ext>
            </a:extLst>
          </p:cNvPr>
          <p:cNvSpPr txBox="1"/>
          <p:nvPr/>
        </p:nvSpPr>
        <p:spPr>
          <a:xfrm>
            <a:off x="1132409" y="644623"/>
            <a:ext cx="1433052"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长征</a:t>
            </a:r>
            <a:endParaRPr lang="en-US" altLang="zh-CN" sz="4600" spc="300" dirty="0">
              <a:solidFill>
                <a:srgbClr val="FF0000"/>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flipH="1">
            <a:off x="1329490" y="4297604"/>
            <a:ext cx="4525302" cy="1845603"/>
            <a:chOff x="6863133" y="4250044"/>
            <a:chExt cx="4525302" cy="1845603"/>
          </a:xfrm>
        </p:grpSpPr>
        <p:sp>
          <p:nvSpPr>
            <p:cNvPr id="17" name="单圆角矩形 16"/>
            <p:cNvSpPr/>
            <p:nvPr/>
          </p:nvSpPr>
          <p:spPr>
            <a:xfrm rot="5400000">
              <a:off x="8202982" y="2910195"/>
              <a:ext cx="1845603" cy="4525302"/>
            </a:xfrm>
            <a:prstGeom prst="round1Rect">
              <a:avLst/>
            </a:prstGeom>
            <a:solidFill>
              <a:schemeClr val="bg1"/>
            </a:solidFill>
            <a:ln w="28575">
              <a:solidFill>
                <a:srgbClr val="C8350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9">
              <a:extLst>
                <a:ext uri="{FF2B5EF4-FFF2-40B4-BE49-F238E27FC236}">
                  <a16:creationId xmlns="" xmlns:a16="http://schemas.microsoft.com/office/drawing/2014/main" id="{53BEB18F-FA81-4E01-B0B5-3CF5ECFA8EDB}"/>
                </a:ext>
              </a:extLst>
            </p:cNvPr>
            <p:cNvSpPr/>
            <p:nvPr/>
          </p:nvSpPr>
          <p:spPr>
            <a:xfrm>
              <a:off x="6951771" y="4257507"/>
              <a:ext cx="4170086" cy="1705403"/>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然而</a:t>
              </a:r>
              <a:r>
                <a:rPr lang="zh-CN" altLang="en-US" dirty="0">
                  <a:latin typeface="微软雅黑" panose="020B0503020204020204" pitchFamily="34" charset="-122"/>
                  <a:ea typeface="微软雅黑" panose="020B0503020204020204" pitchFamily="34" charset="-122"/>
                </a:rPr>
                <a:t>在第五次围剿败北时，您并没有放弃战斗，因为睿智的您知道有一种胜利叫撤退，有一种失败叫占领，所以您选择了前无古人后无来者的大撤退</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446" y="1655467"/>
            <a:ext cx="5242022" cy="3911354"/>
          </a:xfrm>
          <a:prstGeom prst="rect">
            <a:avLst/>
          </a:prstGeom>
          <a:effectLst>
            <a:outerShdw blurRad="50800" dist="76200" dir="9180000" algn="ctr" rotWithShape="0">
              <a:srgbClr val="000000">
                <a:alpha val="43137"/>
              </a:srgbClr>
            </a:outerShdw>
          </a:effectLst>
          <a:scene3d>
            <a:camera prst="isometricOffAxis2Left"/>
            <a:lightRig rig="threePt" dir="t"/>
          </a:scene3d>
        </p:spPr>
      </p:pic>
      <p:grpSp>
        <p:nvGrpSpPr>
          <p:cNvPr id="20" name="组合 19"/>
          <p:cNvGrpSpPr/>
          <p:nvPr/>
        </p:nvGrpSpPr>
        <p:grpSpPr>
          <a:xfrm flipH="1">
            <a:off x="1329490" y="1502898"/>
            <a:ext cx="4525302" cy="2672464"/>
            <a:chOff x="6198116" y="814592"/>
            <a:chExt cx="4525302" cy="2672464"/>
          </a:xfrm>
        </p:grpSpPr>
        <p:sp>
          <p:nvSpPr>
            <p:cNvPr id="6" name="单圆角矩形 5"/>
            <p:cNvSpPr/>
            <p:nvPr/>
          </p:nvSpPr>
          <p:spPr>
            <a:xfrm rot="5400000" flipH="1">
              <a:off x="7124535" y="-111827"/>
              <a:ext cx="2672464" cy="4525302"/>
            </a:xfrm>
            <a:prstGeom prst="round1Rect">
              <a:avLst/>
            </a:prstGeom>
            <a:solidFill>
              <a:schemeClr val="bg1"/>
            </a:solidFill>
            <a:ln w="28575">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13">
              <a:extLst>
                <a:ext uri="{FF2B5EF4-FFF2-40B4-BE49-F238E27FC236}">
                  <a16:creationId xmlns="" xmlns:a16="http://schemas.microsoft.com/office/drawing/2014/main" id="{53BEB18F-FA81-4E01-B0B5-3CF5ECFA8EDB}"/>
                </a:ext>
              </a:extLst>
            </p:cNvPr>
            <p:cNvSpPr/>
            <p:nvPr/>
          </p:nvSpPr>
          <p:spPr>
            <a:xfrm>
              <a:off x="6234798" y="882122"/>
              <a:ext cx="4216970" cy="258532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面对国民党的围剿，您英明决策，带领红军战士去英勇作战，诱敌深入，稳扎稳打，步步为营，分进合击等战术被您发挥到极致，在多次反围剿斗争之后，红军粉碎了敌人的包围，取得了重大的胜利，这与您的功劳是密不可分的</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498909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750"/>
                                        <p:tgtEl>
                                          <p:spTgt spid="11"/>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750"/>
                                        <p:tgtEl>
                                          <p:spTgt spid="20"/>
                                        </p:tgtEl>
                                      </p:cBhvr>
                                    </p:animEffect>
                                  </p:childTnLst>
                                </p:cTn>
                              </p:par>
                            </p:childTnLst>
                          </p:cTn>
                        </p:par>
                        <p:par>
                          <p:cTn id="16" fill="hold">
                            <p:stCondLst>
                              <p:cond delay="2250"/>
                            </p:stCondLst>
                            <p:childTnLst>
                              <p:par>
                                <p:cTn id="17" presetID="2" presetClass="entr" presetSubtype="4"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750" fill="hold"/>
                                        <p:tgtEl>
                                          <p:spTgt spid="27"/>
                                        </p:tgtEl>
                                        <p:attrNameLst>
                                          <p:attrName>ppt_x</p:attrName>
                                        </p:attrNameLst>
                                      </p:cBhvr>
                                      <p:tavLst>
                                        <p:tav tm="0">
                                          <p:val>
                                            <p:strVal val="#ppt_x"/>
                                          </p:val>
                                        </p:tav>
                                        <p:tav tm="100000">
                                          <p:val>
                                            <p:strVal val="#ppt_x"/>
                                          </p:val>
                                        </p:tav>
                                      </p:tavLst>
                                    </p:anim>
                                    <p:anim calcmode="lin" valueType="num">
                                      <p:cBhvr additive="base">
                                        <p:cTn id="20" dur="750" fill="hold"/>
                                        <p:tgtEl>
                                          <p:spTgt spid="27"/>
                                        </p:tgtEl>
                                        <p:attrNameLst>
                                          <p:attrName>ppt_y</p:attrName>
                                        </p:attrNameLst>
                                      </p:cBhvr>
                                      <p:tavLst>
                                        <p:tav tm="0">
                                          <p:val>
                                            <p:strVal val="1+#ppt_h/2"/>
                                          </p:val>
                                        </p:tav>
                                        <p:tav tm="100000">
                                          <p:val>
                                            <p:strVal val="#ppt_y"/>
                                          </p:val>
                                        </p:tav>
                                      </p:tavLst>
                                    </p:anim>
                                  </p:childTnLst>
                                </p:cTn>
                              </p:par>
                            </p:childTnLst>
                          </p:cTn>
                        </p:par>
                        <p:par>
                          <p:cTn id="21" fill="hold">
                            <p:stCondLst>
                              <p:cond delay="30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3"/>
          <p:cNvSpPr/>
          <p:nvPr/>
        </p:nvSpPr>
        <p:spPr>
          <a:xfrm>
            <a:off x="966355" y="2358171"/>
            <a:ext cx="4831772" cy="2765659"/>
          </a:xfrm>
          <a:prstGeom prst="round2SameRect">
            <a:avLst/>
          </a:prstGeom>
          <a:solidFill>
            <a:schemeClr val="bg1"/>
          </a:solidFill>
          <a:ln w="28575">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410" y="2384006"/>
            <a:ext cx="4206554" cy="2713987"/>
          </a:xfrm>
          <a:prstGeom prst="round2SameRect">
            <a:avLst/>
          </a:prstGeom>
          <a:ln w="38100">
            <a:solidFill>
              <a:srgbClr val="D2D2D2"/>
            </a:solidFill>
          </a:ln>
          <a:effectLst>
            <a:outerShdw blurRad="50800" dist="76200" dir="9180000" algn="ctr" rotWithShape="0">
              <a:srgbClr val="000000">
                <a:alpha val="43137"/>
              </a:srgbClr>
            </a:outerShdw>
          </a:effectLst>
        </p:spPr>
      </p:pic>
      <p:sp>
        <p:nvSpPr>
          <p:cNvPr id="14" name="矩形 13">
            <a:extLst>
              <a:ext uri="{FF2B5EF4-FFF2-40B4-BE49-F238E27FC236}">
                <a16:creationId xmlns="" xmlns:a16="http://schemas.microsoft.com/office/drawing/2014/main" id="{53BEB18F-FA81-4E01-B0B5-3CF5ECFA8EDB}"/>
              </a:ext>
            </a:extLst>
          </p:cNvPr>
          <p:cNvSpPr/>
          <p:nvPr/>
        </p:nvSpPr>
        <p:spPr>
          <a:xfrm flipH="1">
            <a:off x="1132408" y="2656088"/>
            <a:ext cx="4602296" cy="216982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1934</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月，中央红军被迫进行了空前绝后的战略大转移，史称长征</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国民党军的围追堵截下，红军途经</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个省，跨越二万五千里，于</a:t>
            </a:r>
            <a:r>
              <a:rPr lang="en-US" altLang="zh-CN" dirty="0">
                <a:latin typeface="微软雅黑" panose="020B0503020204020204" pitchFamily="34" charset="-122"/>
                <a:ea typeface="微软雅黑" panose="020B0503020204020204" pitchFamily="34" charset="-122"/>
              </a:rPr>
              <a:t>1935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月胜利到达陕甘北</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966355" y="904975"/>
            <a:ext cx="5767155"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两万五千里</a:t>
            </a:r>
            <a:r>
              <a:rPr lang="zh-CN" altLang="en-US" sz="4600" spc="300" dirty="0" smtClean="0">
                <a:solidFill>
                  <a:srgbClr val="FF0000"/>
                </a:solidFill>
                <a:latin typeface="微软雅黑" panose="020B0503020204020204" pitchFamily="34" charset="-122"/>
                <a:ea typeface="微软雅黑" panose="020B0503020204020204" pitchFamily="34" charset="-122"/>
              </a:rPr>
              <a:t>长征</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91629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6" presetClass="entr" presetSubtype="16"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ircle(in)">
                                      <p:cBhvr>
                                        <p:cTn id="16" dur="750"/>
                                        <p:tgtEl>
                                          <p:spTgt spid="14"/>
                                        </p:tgtEl>
                                      </p:cBhvr>
                                    </p:animEffect>
                                  </p:childTnLst>
                                </p:cTn>
                              </p:par>
                            </p:childTnLst>
                          </p:cTn>
                        </p:par>
                        <p:par>
                          <p:cTn id="17" fill="hold">
                            <p:stCondLst>
                              <p:cond delay="2250"/>
                            </p:stCondLst>
                            <p:childTnLst>
                              <p:par>
                                <p:cTn id="18" presetID="21" presetClass="entr" presetSubtype="1"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3"/>
          <p:cNvSpPr/>
          <p:nvPr/>
        </p:nvSpPr>
        <p:spPr>
          <a:xfrm>
            <a:off x="6156616" y="2179581"/>
            <a:ext cx="4831772" cy="3572092"/>
          </a:xfrm>
          <a:prstGeom prst="round2SameRect">
            <a:avLst/>
          </a:prstGeom>
          <a:solidFill>
            <a:schemeClr val="bg1"/>
          </a:solidFill>
          <a:ln w="28575">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b="4047"/>
          <a:stretch/>
        </p:blipFill>
        <p:spPr>
          <a:xfrm>
            <a:off x="1194954" y="2179580"/>
            <a:ext cx="4456335" cy="3572093"/>
          </a:xfrm>
          <a:prstGeom prst="round2SameRect">
            <a:avLst/>
          </a:prstGeom>
          <a:ln w="38100">
            <a:solidFill>
              <a:srgbClr val="E0E0E0"/>
            </a:solidFill>
          </a:ln>
          <a:effectLst>
            <a:outerShdw blurRad="50800" dist="76200" dir="9180000" algn="ctr" rotWithShape="0">
              <a:srgbClr val="000000">
                <a:alpha val="43137"/>
              </a:srgbClr>
            </a:outerShdw>
          </a:effectLst>
        </p:spPr>
      </p:pic>
      <p:sp>
        <p:nvSpPr>
          <p:cNvPr id="14" name="矩形 13">
            <a:extLst>
              <a:ext uri="{FF2B5EF4-FFF2-40B4-BE49-F238E27FC236}">
                <a16:creationId xmlns="" xmlns:a16="http://schemas.microsoft.com/office/drawing/2014/main" id="{53BEB18F-FA81-4E01-B0B5-3CF5ECFA8EDB}"/>
              </a:ext>
            </a:extLst>
          </p:cNvPr>
          <p:cNvSpPr/>
          <p:nvPr/>
        </p:nvSpPr>
        <p:spPr>
          <a:xfrm flipH="1">
            <a:off x="6250572" y="2880714"/>
            <a:ext cx="4602296" cy="2169824"/>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一九三五年，中国整个时局发生巨大的变动。日本帝国主义大大加快了他们企图独占中国、不断扩大对中国的侵略的步伐 ，十二月十七日到二十五日，中共中央在瓦窑堡举行政治局扩大会议 。</a:t>
            </a: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966355" y="876566"/>
            <a:ext cx="7429500"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陕北迈出抗日救国第一步</a:t>
            </a:r>
          </a:p>
        </p:txBody>
      </p:sp>
      <p:sp>
        <p:nvSpPr>
          <p:cNvPr id="6" name="文本框 5">
            <a:extLst>
              <a:ext uri="{FF2B5EF4-FFF2-40B4-BE49-F238E27FC236}">
                <a16:creationId xmlns="" xmlns:a16="http://schemas.microsoft.com/office/drawing/2014/main" id="{0B78CC65-20EA-49F8-AB56-515676175266}"/>
              </a:ext>
            </a:extLst>
          </p:cNvPr>
          <p:cNvSpPr txBox="1"/>
          <p:nvPr/>
        </p:nvSpPr>
        <p:spPr>
          <a:xfrm>
            <a:off x="3938306" y="5382341"/>
            <a:ext cx="1877323" cy="369332"/>
          </a:xfrm>
          <a:prstGeom prst="rect">
            <a:avLst/>
          </a:prstGeom>
          <a:noFill/>
        </p:spPr>
        <p:txBody>
          <a:bodyPr wrap="square" rtlCol="0">
            <a:spAutoFit/>
          </a:bodyPr>
          <a:lstStyle/>
          <a:p>
            <a:r>
              <a:rPr lang="zh-CN" altLang="en-US" b="1" dirty="0">
                <a:solidFill>
                  <a:schemeClr val="bg1">
                    <a:lumMod val="65000"/>
                  </a:schemeClr>
                </a:solidFill>
                <a:latin typeface="微软雅黑" panose="020B0503020204020204" pitchFamily="34" charset="-122"/>
                <a:ea typeface="微软雅黑" panose="020B0503020204020204" pitchFamily="34" charset="-122"/>
              </a:rPr>
              <a:t>瓦窑堡会议会址 </a:t>
            </a:r>
          </a:p>
        </p:txBody>
      </p:sp>
    </p:spTree>
    <p:extLst>
      <p:ext uri="{BB962C8B-B14F-4D97-AF65-F5344CB8AC3E}">
        <p14:creationId xmlns:p14="http://schemas.microsoft.com/office/powerpoint/2010/main" val="408482234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1"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75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childTnLst>
                                </p:cTn>
                              </p:par>
                            </p:childTnLst>
                          </p:cTn>
                        </p:par>
                        <p:par>
                          <p:cTn id="16" fill="hold">
                            <p:stCondLst>
                              <p:cond delay="2250"/>
                            </p:stCondLst>
                            <p:childTnLst>
                              <p:par>
                                <p:cTn id="17" presetID="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3000"/>
                            </p:stCondLst>
                            <p:childTnLst>
                              <p:par>
                                <p:cTn id="22" presetID="6" presetClass="entr" presetSubtype="16"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p:bldP spid="2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664" y="1939081"/>
            <a:ext cx="3492684" cy="3973344"/>
          </a:xfrm>
          <a:prstGeom prst="rect">
            <a:avLst/>
          </a:prstGeom>
          <a:ln w="38100">
            <a:solidFill>
              <a:srgbClr val="FBFBFB"/>
            </a:solidFill>
          </a:ln>
          <a:effectLst>
            <a:outerShdw blurRad="50800" dist="76200" dir="9180000" algn="ctr" rotWithShape="0">
              <a:srgbClr val="000000">
                <a:alpha val="43137"/>
              </a:srgbClr>
            </a:outerShdw>
          </a:effectLst>
        </p:spPr>
      </p:pic>
      <p:sp>
        <p:nvSpPr>
          <p:cNvPr id="14" name="矩形 13">
            <a:extLst>
              <a:ext uri="{FF2B5EF4-FFF2-40B4-BE49-F238E27FC236}">
                <a16:creationId xmlns="" xmlns:a16="http://schemas.microsoft.com/office/drawing/2014/main" id="{53BEB18F-FA81-4E01-B0B5-3CF5ECFA8EDB}"/>
              </a:ext>
            </a:extLst>
          </p:cNvPr>
          <p:cNvSpPr/>
          <p:nvPr/>
        </p:nvSpPr>
        <p:spPr>
          <a:xfrm flipH="1">
            <a:off x="5221870" y="1775463"/>
            <a:ext cx="4602296" cy="662554"/>
          </a:xfrm>
          <a:prstGeom prst="rect">
            <a:avLst/>
          </a:prstGeom>
        </p:spPr>
        <p:txBody>
          <a:bodyPr wrap="square">
            <a:spAutoFit/>
          </a:bodyPr>
          <a:lstStyle/>
          <a:p>
            <a:pPr algn="just">
              <a:lnSpc>
                <a:spcPct val="150000"/>
              </a:lnSpc>
            </a:pPr>
            <a:r>
              <a:rPr lang="zh-CN" altLang="en-US" sz="2800" dirty="0" smtClean="0">
                <a:latin typeface="微软雅黑" panose="020B0503020204020204" pitchFamily="34" charset="-122"/>
                <a:ea typeface="微软雅黑" panose="020B0503020204020204" pitchFamily="34" charset="-122"/>
              </a:rPr>
              <a:t>毛泽东 </a:t>
            </a:r>
            <a:r>
              <a:rPr lang="zh-CN" altLang="en-US" dirty="0" smtClean="0">
                <a:latin typeface="微软雅黑" panose="020B0503020204020204" pitchFamily="34" charset="-122"/>
                <a:ea typeface="微软雅黑" panose="020B0503020204020204" pitchFamily="34" charset="-122"/>
              </a:rPr>
              <a:t>这样</a:t>
            </a:r>
            <a:r>
              <a:rPr lang="zh-CN" altLang="en-US" dirty="0">
                <a:latin typeface="微软雅黑" panose="020B0503020204020204" pitchFamily="34" charset="-122"/>
                <a:ea typeface="微软雅黑" panose="020B0503020204020204" pitchFamily="34" charset="-122"/>
              </a:rPr>
              <a:t>写道：</a:t>
            </a: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966355" y="876566"/>
            <a:ext cx="7429500"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自己动手</a:t>
            </a:r>
            <a:r>
              <a:rPr lang="zh-CN" altLang="en-US" sz="4600" spc="300" dirty="0" smtClean="0">
                <a:solidFill>
                  <a:srgbClr val="FF0000"/>
                </a:solidFill>
                <a:latin typeface="微软雅黑" panose="020B0503020204020204" pitchFamily="34" charset="-122"/>
                <a:ea typeface="微软雅黑" panose="020B0503020204020204" pitchFamily="34" charset="-122"/>
              </a:rPr>
              <a:t>丰衣足食</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5276132" y="2475671"/>
            <a:ext cx="5417267" cy="3332772"/>
            <a:chOff x="5304997" y="2255474"/>
            <a:chExt cx="4701448" cy="3332772"/>
          </a:xfrm>
        </p:grpSpPr>
        <p:sp>
          <p:nvSpPr>
            <p:cNvPr id="9" name="矩形 8">
              <a:extLst>
                <a:ext uri="{FF2B5EF4-FFF2-40B4-BE49-F238E27FC236}">
                  <a16:creationId xmlns="" xmlns:a16="http://schemas.microsoft.com/office/drawing/2014/main" id="{53BEB18F-FA81-4E01-B0B5-3CF5ECFA8EDB}"/>
                </a:ext>
              </a:extLst>
            </p:cNvPr>
            <p:cNvSpPr/>
            <p:nvPr/>
          </p:nvSpPr>
          <p:spPr>
            <a:xfrm flipH="1">
              <a:off x="5304997" y="2255474"/>
              <a:ext cx="4701448" cy="3332772"/>
            </a:xfrm>
            <a:prstGeom prst="rect">
              <a:avLst/>
            </a:prstGeom>
          </p:spPr>
          <p:txBody>
            <a:bodyPr wrap="square">
              <a:spAutoFit/>
            </a:bodyPr>
            <a:lstStyle/>
            <a:p>
              <a:pPr algn="just">
                <a:lnSpc>
                  <a:spcPct val="2000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最大</a:t>
              </a:r>
              <a:r>
                <a:rPr lang="zh-CN" altLang="en-US" dirty="0">
                  <a:latin typeface="微软雅黑" panose="020B0503020204020204" pitchFamily="34" charset="-122"/>
                  <a:ea typeface="微软雅黑" panose="020B0503020204020204" pitchFamily="34" charset="-122"/>
                </a:rPr>
                <a:t>的一次困难是在一九四</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年和一九四一年，国民党的两次反共磨擦，都在这一时期。我们曾经弄到几乎没有衣穿，没有油吃，没有纸，没有菜，战士没有鞋袜，工作人员在冬天没有被盖。国民党用停发经费和经济封锁来对待我们，企图把我们困死，我们的困难真是大</a:t>
              </a:r>
              <a:r>
                <a:rPr lang="zh-CN" altLang="en-US" dirty="0" smtClean="0">
                  <a:latin typeface="微软雅黑" panose="020B0503020204020204" pitchFamily="34" charset="-122"/>
                  <a:ea typeface="微软雅黑" panose="020B0503020204020204" pitchFamily="34" charset="-122"/>
                </a:rPr>
                <a:t>极了</a:t>
              </a:r>
              <a:r>
                <a:rPr lang="zh-CN" altLang="en-US" dirty="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endParaRPr lang="zh-CN" altLang="en-US" sz="6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5376106" y="2826327"/>
              <a:ext cx="4623954" cy="2743199"/>
              <a:chOff x="5376106" y="2826327"/>
              <a:chExt cx="4623954" cy="2743199"/>
            </a:xfrm>
          </p:grpSpPr>
          <p:cxnSp>
            <p:nvCxnSpPr>
              <p:cNvPr id="5" name="直接连接符 4"/>
              <p:cNvCxnSpPr/>
              <p:nvPr/>
            </p:nvCxnSpPr>
            <p:spPr>
              <a:xfrm>
                <a:off x="5376106" y="2826327"/>
                <a:ext cx="4623954" cy="0"/>
              </a:xfrm>
              <a:prstGeom prst="line">
                <a:avLst/>
              </a:prstGeom>
              <a:ln w="28575">
                <a:solidFill>
                  <a:srgbClr val="C8350D"/>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76106" y="3366655"/>
                <a:ext cx="4623954" cy="0"/>
              </a:xfrm>
              <a:prstGeom prst="line">
                <a:avLst/>
              </a:prstGeom>
              <a:ln w="28575">
                <a:solidFill>
                  <a:srgbClr val="C8350D"/>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76106" y="3938154"/>
                <a:ext cx="4623954" cy="0"/>
              </a:xfrm>
              <a:prstGeom prst="line">
                <a:avLst/>
              </a:prstGeom>
              <a:ln w="28575">
                <a:solidFill>
                  <a:srgbClr val="C8350D"/>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76106" y="4457699"/>
                <a:ext cx="4623954" cy="0"/>
              </a:xfrm>
              <a:prstGeom prst="line">
                <a:avLst/>
              </a:prstGeom>
              <a:ln w="28575">
                <a:solidFill>
                  <a:srgbClr val="C8350D"/>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76106" y="5008417"/>
                <a:ext cx="4623954" cy="0"/>
              </a:xfrm>
              <a:prstGeom prst="line">
                <a:avLst/>
              </a:prstGeom>
              <a:ln w="28575">
                <a:solidFill>
                  <a:srgbClr val="C8350D"/>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76106" y="5569526"/>
                <a:ext cx="4623954" cy="0"/>
              </a:xfrm>
              <a:prstGeom prst="line">
                <a:avLst/>
              </a:prstGeom>
              <a:ln w="28575">
                <a:solidFill>
                  <a:srgbClr val="C8350D"/>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19559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1"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750"/>
                                        <p:tgtEl>
                                          <p:spTgt spid="11"/>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75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750"/>
                                        <p:tgtEl>
                                          <p:spTgt spid="10"/>
                                        </p:tgtEl>
                                      </p:cBhvr>
                                    </p:animEffect>
                                    <p:anim calcmode="lin" valueType="num">
                                      <p:cBhvr>
                                        <p:cTn id="21" dur="750" fill="hold"/>
                                        <p:tgtEl>
                                          <p:spTgt spid="10"/>
                                        </p:tgtEl>
                                        <p:attrNameLst>
                                          <p:attrName>ppt_x</p:attrName>
                                        </p:attrNameLst>
                                      </p:cBhvr>
                                      <p:tavLst>
                                        <p:tav tm="0">
                                          <p:val>
                                            <p:strVal val="#ppt_x"/>
                                          </p:val>
                                        </p:tav>
                                        <p:tav tm="100000">
                                          <p:val>
                                            <p:strVal val="#ppt_x"/>
                                          </p:val>
                                        </p:tav>
                                      </p:tavLst>
                                    </p:anim>
                                    <p:anim calcmode="lin" valueType="num">
                                      <p:cBhvr>
                                        <p:cTn id="22"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五边形 21"/>
          <p:cNvSpPr/>
          <p:nvPr/>
        </p:nvSpPr>
        <p:spPr>
          <a:xfrm rot="5821213">
            <a:off x="1315916" y="1465949"/>
            <a:ext cx="3736425" cy="4675220"/>
          </a:xfrm>
          <a:custGeom>
            <a:avLst/>
            <a:gdLst>
              <a:gd name="connsiteX0" fmla="*/ 4 w 4170214"/>
              <a:gd name="connsiteY0" fmla="*/ 1764186 h 4618711"/>
              <a:gd name="connsiteX1" fmla="*/ 2085107 w 4170214"/>
              <a:gd name="connsiteY1" fmla="*/ 0 h 4618711"/>
              <a:gd name="connsiteX2" fmla="*/ 4170210 w 4170214"/>
              <a:gd name="connsiteY2" fmla="*/ 1764186 h 4618711"/>
              <a:gd name="connsiteX3" fmla="*/ 3373771 w 4170214"/>
              <a:gd name="connsiteY3" fmla="*/ 4618699 h 4618711"/>
              <a:gd name="connsiteX4" fmla="*/ 796443 w 4170214"/>
              <a:gd name="connsiteY4" fmla="*/ 4618699 h 4618711"/>
              <a:gd name="connsiteX5" fmla="*/ 4 w 4170214"/>
              <a:gd name="connsiteY5" fmla="*/ 1764186 h 4618711"/>
              <a:gd name="connsiteX0" fmla="*/ 0 w 4170206"/>
              <a:gd name="connsiteY0" fmla="*/ 1764186 h 4618699"/>
              <a:gd name="connsiteX1" fmla="*/ 2085103 w 4170206"/>
              <a:gd name="connsiteY1" fmla="*/ 0 h 4618699"/>
              <a:gd name="connsiteX2" fmla="*/ 4170206 w 4170206"/>
              <a:gd name="connsiteY2" fmla="*/ 1764186 h 4618699"/>
              <a:gd name="connsiteX3" fmla="*/ 3393142 w 4170206"/>
              <a:gd name="connsiteY3" fmla="*/ 4360394 h 4618699"/>
              <a:gd name="connsiteX4" fmla="*/ 796439 w 4170206"/>
              <a:gd name="connsiteY4" fmla="*/ 4618699 h 4618699"/>
              <a:gd name="connsiteX5" fmla="*/ 0 w 4170206"/>
              <a:gd name="connsiteY5" fmla="*/ 1764186 h 4618699"/>
              <a:gd name="connsiteX0" fmla="*/ 0 w 3736425"/>
              <a:gd name="connsiteY0" fmla="*/ 1442055 h 4618699"/>
              <a:gd name="connsiteX1" fmla="*/ 1651322 w 3736425"/>
              <a:gd name="connsiteY1" fmla="*/ 0 h 4618699"/>
              <a:gd name="connsiteX2" fmla="*/ 3736425 w 3736425"/>
              <a:gd name="connsiteY2" fmla="*/ 1764186 h 4618699"/>
              <a:gd name="connsiteX3" fmla="*/ 2959361 w 3736425"/>
              <a:gd name="connsiteY3" fmla="*/ 4360394 h 4618699"/>
              <a:gd name="connsiteX4" fmla="*/ 362658 w 3736425"/>
              <a:gd name="connsiteY4" fmla="*/ 4618699 h 4618699"/>
              <a:gd name="connsiteX5" fmla="*/ 0 w 3736425"/>
              <a:gd name="connsiteY5" fmla="*/ 1442055 h 461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36425" h="4618699">
                <a:moveTo>
                  <a:pt x="0" y="1442055"/>
                </a:moveTo>
                <a:lnTo>
                  <a:pt x="1651322" y="0"/>
                </a:lnTo>
                <a:lnTo>
                  <a:pt x="3736425" y="1764186"/>
                </a:lnTo>
                <a:lnTo>
                  <a:pt x="2959361" y="4360394"/>
                </a:lnTo>
                <a:lnTo>
                  <a:pt x="362658" y="4618699"/>
                </a:lnTo>
                <a:lnTo>
                  <a:pt x="0" y="1442055"/>
                </a:lnTo>
                <a:close/>
              </a:path>
            </a:pathLst>
          </a:custGeom>
          <a:noFill/>
          <a:ln w="28575">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966355" y="876566"/>
            <a:ext cx="7429500"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为了和平赴重庆</a:t>
            </a:r>
            <a:r>
              <a:rPr lang="zh-CN" altLang="en-US" sz="4600" spc="300" dirty="0" smtClean="0">
                <a:solidFill>
                  <a:srgbClr val="FF0000"/>
                </a:solidFill>
                <a:latin typeface="微软雅黑" panose="020B0503020204020204" pitchFamily="34" charset="-122"/>
                <a:ea typeface="微软雅黑" panose="020B0503020204020204" pitchFamily="34" charset="-122"/>
              </a:rPr>
              <a:t>谈判</a:t>
            </a:r>
            <a:endParaRPr lang="en-US" altLang="zh-CN" sz="4600" spc="300" dirty="0">
              <a:solidFill>
                <a:srgbClr val="FF0000"/>
              </a:solidFill>
              <a:latin typeface="微软雅黑" panose="020B0503020204020204" pitchFamily="34" charset="-122"/>
              <a:ea typeface="微软雅黑" panose="020B0503020204020204" pitchFamily="34" charset="-122"/>
            </a:endParaRPr>
          </a:p>
        </p:txBody>
      </p:sp>
      <p:sp>
        <p:nvSpPr>
          <p:cNvPr id="8" name="任意多边形 7"/>
          <p:cNvSpPr/>
          <p:nvPr/>
        </p:nvSpPr>
        <p:spPr>
          <a:xfrm>
            <a:off x="5903255" y="1676786"/>
            <a:ext cx="5475622" cy="3101502"/>
          </a:xfrm>
          <a:custGeom>
            <a:avLst/>
            <a:gdLst>
              <a:gd name="connsiteX0" fmla="*/ 0 w 5454800"/>
              <a:gd name="connsiteY0" fmla="*/ 0 h 1257221"/>
              <a:gd name="connsiteX1" fmla="*/ 4826190 w 5454800"/>
              <a:gd name="connsiteY1" fmla="*/ 0 h 1257221"/>
              <a:gd name="connsiteX2" fmla="*/ 5454800 w 5454800"/>
              <a:gd name="connsiteY2" fmla="*/ 628611 h 1257221"/>
              <a:gd name="connsiteX3" fmla="*/ 4826190 w 5454800"/>
              <a:gd name="connsiteY3" fmla="*/ 1257221 h 1257221"/>
              <a:gd name="connsiteX4" fmla="*/ 0 w 5454800"/>
              <a:gd name="connsiteY4" fmla="*/ 1257221 h 1257221"/>
              <a:gd name="connsiteX5" fmla="*/ 0 w 5454800"/>
              <a:gd name="connsiteY5" fmla="*/ 0 h 125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800" h="1257221">
                <a:moveTo>
                  <a:pt x="5454800" y="1257220"/>
                </a:moveTo>
                <a:lnTo>
                  <a:pt x="628610" y="1257220"/>
                </a:lnTo>
                <a:lnTo>
                  <a:pt x="0" y="628610"/>
                </a:lnTo>
                <a:lnTo>
                  <a:pt x="628610" y="1"/>
                </a:lnTo>
                <a:lnTo>
                  <a:pt x="5454800" y="1"/>
                </a:lnTo>
                <a:lnTo>
                  <a:pt x="5454800" y="1257220"/>
                </a:lnTo>
                <a:close/>
              </a:path>
            </a:pathLst>
          </a:custGeom>
          <a:noFill/>
          <a:ln w="28575">
            <a:solidFill>
              <a:srgbClr val="C8350D"/>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8705" tIns="53341" rIns="99568" bIns="53340" numCol="1" spcCol="1270" anchor="ctr" anchorCtr="0">
            <a:noAutofit/>
          </a:bodyPr>
          <a:lstStyle/>
          <a:p>
            <a:pPr defTabSz="622300">
              <a:lnSpc>
                <a:spcPct val="150000"/>
              </a:lnSpc>
              <a:spcBef>
                <a:spcPct val="0"/>
              </a:spcBef>
              <a:spcAft>
                <a:spcPct val="35000"/>
              </a:spcAft>
            </a:pPr>
            <a:r>
              <a:rPr lang="zh-CN" dirty="0" smtClean="0">
                <a:solidFill>
                  <a:schemeClr val="tx1"/>
                </a:solidFill>
                <a:latin typeface="微软雅黑" panose="020B0503020204020204" pitchFamily="34" charset="-122"/>
                <a:ea typeface="微软雅黑" panose="020B0503020204020204" pitchFamily="34" charset="-122"/>
              </a:rPr>
              <a:t>如果</a:t>
            </a:r>
            <a:r>
              <a:rPr lang="zh-CN" dirty="0">
                <a:solidFill>
                  <a:schemeClr val="tx1"/>
                </a:solidFill>
                <a:latin typeface="微软雅黑" panose="020B0503020204020204" pitchFamily="34" charset="-122"/>
                <a:ea typeface="微软雅黑" panose="020B0503020204020204" pitchFamily="34" charset="-122"/>
              </a:rPr>
              <a:t>毛泽东拒绝到重庆来，就给共产党安上拒绝谈判、蓄意内战的罪名，把战争的责任推到共产党身上，使自己在政治上处于有利地位；如果毛泽东来了，就给共产党几个内阁职位，迫使共产党交出解放区，交出军队</a:t>
            </a:r>
            <a:r>
              <a:rPr lang="en-US" dirty="0">
                <a:solidFill>
                  <a:schemeClr val="tx1"/>
                </a:solidFill>
                <a:latin typeface="微软雅黑" panose="020B0503020204020204" pitchFamily="34" charset="-122"/>
                <a:ea typeface="微软雅黑" panose="020B0503020204020204" pitchFamily="34" charset="-122"/>
              </a:rPr>
              <a:t>,</a:t>
            </a:r>
            <a:r>
              <a:rPr lang="zh-CN" dirty="0">
                <a:solidFill>
                  <a:schemeClr val="tx1"/>
                </a:solidFill>
                <a:latin typeface="微软雅黑" panose="020B0503020204020204" pitchFamily="34" charset="-122"/>
                <a:ea typeface="微软雅黑" panose="020B0503020204020204" pitchFamily="34" charset="-122"/>
              </a:rPr>
              <a:t>这样</a:t>
            </a:r>
            <a:r>
              <a:rPr lang="en-US" dirty="0">
                <a:solidFill>
                  <a:schemeClr val="tx1"/>
                </a:solidFill>
                <a:latin typeface="微软雅黑" panose="020B0503020204020204" pitchFamily="34" charset="-122"/>
                <a:ea typeface="微软雅黑" panose="020B0503020204020204" pitchFamily="34" charset="-122"/>
              </a:rPr>
              <a:t>,</a:t>
            </a:r>
            <a:r>
              <a:rPr lang="zh-CN" dirty="0">
                <a:solidFill>
                  <a:schemeClr val="tx1"/>
                </a:solidFill>
                <a:latin typeface="微软雅黑" panose="020B0503020204020204" pitchFamily="34" charset="-122"/>
                <a:ea typeface="微软雅黑" panose="020B0503020204020204" pitchFamily="34" charset="-122"/>
              </a:rPr>
              <a:t>他最后仍可以消灭已变成</a:t>
            </a:r>
            <a:r>
              <a:rPr lang="zh-CN" dirty="0" smtClean="0">
                <a:solidFill>
                  <a:schemeClr val="tx1"/>
                </a:solidFill>
                <a:latin typeface="微软雅黑" panose="020B0503020204020204" pitchFamily="34" charset="-122"/>
                <a:ea typeface="微软雅黑" panose="020B0503020204020204" pitchFamily="34" charset="-122"/>
              </a:rPr>
              <a:t>赤</a:t>
            </a:r>
            <a:endParaRPr lang="en-US" altLang="zh-CN" dirty="0" smtClean="0">
              <a:solidFill>
                <a:schemeClr val="tx1"/>
              </a:solidFill>
              <a:latin typeface="微软雅黑" panose="020B0503020204020204" pitchFamily="34" charset="-122"/>
              <a:ea typeface="微软雅黑" panose="020B0503020204020204" pitchFamily="34" charset="-122"/>
            </a:endParaRPr>
          </a:p>
          <a:p>
            <a:pPr defTabSz="622300">
              <a:lnSpc>
                <a:spcPct val="150000"/>
              </a:lnSpc>
              <a:spcBef>
                <a:spcPct val="0"/>
              </a:spcBef>
              <a:spcAft>
                <a:spcPct val="35000"/>
              </a:spcAft>
            </a:pPr>
            <a:r>
              <a:rPr lang="zh-CN" dirty="0" smtClean="0">
                <a:solidFill>
                  <a:schemeClr val="tx1"/>
                </a:solidFill>
                <a:latin typeface="微软雅黑" panose="020B0503020204020204" pitchFamily="34" charset="-122"/>
                <a:ea typeface="微软雅黑" panose="020B0503020204020204" pitchFamily="34" charset="-122"/>
              </a:rPr>
              <a:t>手</a:t>
            </a:r>
            <a:r>
              <a:rPr lang="zh-CN" dirty="0">
                <a:solidFill>
                  <a:schemeClr val="tx1"/>
                </a:solidFill>
                <a:latin typeface="微软雅黑" panose="020B0503020204020204" pitchFamily="34" charset="-122"/>
                <a:ea typeface="微软雅黑" panose="020B0503020204020204" pitchFamily="34" charset="-122"/>
              </a:rPr>
              <a:t>空拳的共产党。</a:t>
            </a:r>
          </a:p>
        </p:txBody>
      </p:sp>
      <p:sp>
        <p:nvSpPr>
          <p:cNvPr id="11" name="椭圆 10"/>
          <p:cNvSpPr/>
          <p:nvPr/>
        </p:nvSpPr>
        <p:spPr>
          <a:xfrm>
            <a:off x="5530365" y="2662729"/>
            <a:ext cx="1075158" cy="1071070"/>
          </a:xfrm>
          <a:prstGeom prst="ellipse">
            <a:avLst/>
          </a:prstGeom>
          <a:solidFill>
            <a:srgbClr val="DD8269"/>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8" name="任意多边形 17"/>
          <p:cNvSpPr/>
          <p:nvPr/>
        </p:nvSpPr>
        <p:spPr>
          <a:xfrm>
            <a:off x="5876359" y="4858971"/>
            <a:ext cx="5502517" cy="1257222"/>
          </a:xfrm>
          <a:custGeom>
            <a:avLst/>
            <a:gdLst>
              <a:gd name="connsiteX0" fmla="*/ 0 w 5454800"/>
              <a:gd name="connsiteY0" fmla="*/ 0 h 1257221"/>
              <a:gd name="connsiteX1" fmla="*/ 4826190 w 5454800"/>
              <a:gd name="connsiteY1" fmla="*/ 0 h 1257221"/>
              <a:gd name="connsiteX2" fmla="*/ 5454800 w 5454800"/>
              <a:gd name="connsiteY2" fmla="*/ 628611 h 1257221"/>
              <a:gd name="connsiteX3" fmla="*/ 4826190 w 5454800"/>
              <a:gd name="connsiteY3" fmla="*/ 1257221 h 1257221"/>
              <a:gd name="connsiteX4" fmla="*/ 0 w 5454800"/>
              <a:gd name="connsiteY4" fmla="*/ 1257221 h 1257221"/>
              <a:gd name="connsiteX5" fmla="*/ 0 w 5454800"/>
              <a:gd name="connsiteY5" fmla="*/ 0 h 125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800" h="1257221">
                <a:moveTo>
                  <a:pt x="5454800" y="1257220"/>
                </a:moveTo>
                <a:lnTo>
                  <a:pt x="628610" y="1257220"/>
                </a:lnTo>
                <a:lnTo>
                  <a:pt x="0" y="628610"/>
                </a:lnTo>
                <a:lnTo>
                  <a:pt x="628610" y="1"/>
                </a:lnTo>
                <a:lnTo>
                  <a:pt x="5454800" y="1"/>
                </a:lnTo>
                <a:lnTo>
                  <a:pt x="5454800" y="1257220"/>
                </a:lnTo>
                <a:close/>
              </a:path>
            </a:pathLst>
          </a:custGeom>
          <a:noFill/>
          <a:ln w="28575">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8705" tIns="53341" rIns="99568" bIns="53340" numCol="1" spcCol="1270" anchor="ctr" anchorCtr="0">
            <a:noAutofit/>
          </a:bodyPr>
          <a:lstStyle/>
          <a:p>
            <a:pPr lvl="0" defTabSz="622300">
              <a:lnSpc>
                <a:spcPct val="150000"/>
              </a:lnSpc>
              <a:spcBef>
                <a:spcPct val="0"/>
              </a:spcBef>
              <a:spcAft>
                <a:spcPct val="35000"/>
              </a:spcAft>
            </a:pPr>
            <a:r>
              <a:rPr lang="zh-CN" dirty="0" smtClean="0">
                <a:solidFill>
                  <a:schemeClr val="tx1"/>
                </a:solidFill>
                <a:latin typeface="微软雅黑" panose="020B0503020204020204" pitchFamily="34" charset="-122"/>
                <a:ea typeface="微软雅黑" panose="020B0503020204020204" pitchFamily="34" charset="-122"/>
              </a:rPr>
              <a:t>可以</a:t>
            </a:r>
            <a:r>
              <a:rPr lang="zh-CN" dirty="0">
                <a:solidFill>
                  <a:schemeClr val="tx1"/>
                </a:solidFill>
                <a:latin typeface="微软雅黑" panose="020B0503020204020204" pitchFamily="34" charset="-122"/>
                <a:ea typeface="微软雅黑" panose="020B0503020204020204" pitchFamily="34" charset="-122"/>
              </a:rPr>
              <a:t>用谈判来取得准备全面内战、特别是调兵遣将所必需的时间。 </a:t>
            </a:r>
          </a:p>
        </p:txBody>
      </p:sp>
      <p:sp>
        <p:nvSpPr>
          <p:cNvPr id="19" name="椭圆 18"/>
          <p:cNvSpPr/>
          <p:nvPr/>
        </p:nvSpPr>
        <p:spPr>
          <a:xfrm>
            <a:off x="5394637" y="4952047"/>
            <a:ext cx="1075158" cy="1071070"/>
          </a:xfrm>
          <a:prstGeom prst="ellipse">
            <a:avLst/>
          </a:prstGeom>
          <a:solidFill>
            <a:srgbClr val="DD8269"/>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1" name="矩形 20"/>
          <p:cNvSpPr/>
          <p:nvPr/>
        </p:nvSpPr>
        <p:spPr>
          <a:xfrm>
            <a:off x="1074926" y="2115766"/>
            <a:ext cx="3595933" cy="2585323"/>
          </a:xfrm>
          <a:prstGeom prst="rect">
            <a:avLst/>
          </a:prstGeom>
        </p:spPr>
        <p:txBody>
          <a:bodyPr wrap="square">
            <a:spAutoFit/>
          </a:bodyPr>
          <a:lstStyle/>
          <a:p>
            <a:pPr lvl="0" algn="dist">
              <a:lnSpc>
                <a:spcPct val="150000"/>
              </a:lnSpc>
            </a:pPr>
            <a:r>
              <a:rPr lang="zh-CN" altLang="zh-CN" dirty="0">
                <a:latin typeface="微软雅黑" panose="020B0503020204020204" pitchFamily="34" charset="-122"/>
                <a:ea typeface="微软雅黑" panose="020B0503020204020204" pitchFamily="34" charset="-122"/>
              </a:rPr>
              <a:t>蒋介石在八月十四日、二十日、二十三日连续三次致电毛泽东，邀请毛泽东速到重庆</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共定大计</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。蒋介石并不是真的想通过谈判来实现国内和平。他的如意算盘是想利用这一着来达到两个目的：</a:t>
            </a:r>
          </a:p>
        </p:txBody>
      </p:sp>
      <p:sp>
        <p:nvSpPr>
          <p:cNvPr id="26" name="文本框 25"/>
          <p:cNvSpPr txBox="1"/>
          <p:nvPr/>
        </p:nvSpPr>
        <p:spPr>
          <a:xfrm>
            <a:off x="5612530" y="5180400"/>
            <a:ext cx="646331" cy="646331"/>
          </a:xfrm>
          <a:prstGeom prst="rect">
            <a:avLst/>
          </a:prstGeom>
          <a:noFill/>
        </p:spPr>
        <p:txBody>
          <a:bodyPr wrap="none" rtlCol="0">
            <a:spAutoFit/>
          </a:bodyPr>
          <a:lstStyle/>
          <a:p>
            <a:r>
              <a:rPr lang="zh-CN" altLang="zh-CN" b="1" dirty="0">
                <a:latin typeface="微软雅黑" panose="020B0503020204020204" pitchFamily="34" charset="-122"/>
                <a:ea typeface="微软雅黑" panose="020B0503020204020204" pitchFamily="34" charset="-122"/>
              </a:rPr>
              <a:t>另</a:t>
            </a:r>
            <a:r>
              <a:rPr lang="zh-CN" altLang="en-US" b="1" dirty="0" smtClean="0">
                <a:latin typeface="微软雅黑" panose="020B0503020204020204" pitchFamily="34" charset="-122"/>
                <a:ea typeface="微软雅黑" panose="020B0503020204020204" pitchFamily="34" charset="-122"/>
              </a:rPr>
              <a:t>一</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是</a:t>
            </a:r>
          </a:p>
        </p:txBody>
      </p:sp>
      <p:sp>
        <p:nvSpPr>
          <p:cNvPr id="29" name="文本框 28"/>
          <p:cNvSpPr txBox="1"/>
          <p:nvPr/>
        </p:nvSpPr>
        <p:spPr>
          <a:xfrm>
            <a:off x="5612530" y="3013598"/>
            <a:ext cx="910827"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一个是</a:t>
            </a:r>
          </a:p>
        </p:txBody>
      </p:sp>
      <p:grpSp>
        <p:nvGrpSpPr>
          <p:cNvPr id="31" name="组合 30"/>
          <p:cNvGrpSpPr/>
          <p:nvPr/>
        </p:nvGrpSpPr>
        <p:grpSpPr>
          <a:xfrm>
            <a:off x="2872892" y="4674796"/>
            <a:ext cx="1081044" cy="1071070"/>
            <a:chOff x="2990584" y="4968030"/>
            <a:chExt cx="1081044" cy="1071070"/>
          </a:xfrm>
        </p:grpSpPr>
        <p:sp>
          <p:nvSpPr>
            <p:cNvPr id="24" name="椭圆 23"/>
            <p:cNvSpPr/>
            <p:nvPr/>
          </p:nvSpPr>
          <p:spPr>
            <a:xfrm flipV="1">
              <a:off x="2990584" y="4968030"/>
              <a:ext cx="1081044" cy="1071070"/>
            </a:xfrm>
            <a:prstGeom prst="ellipse">
              <a:avLst/>
            </a:prstGeom>
            <a:solidFill>
              <a:srgbClr val="C8350D"/>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椭圆 29"/>
            <p:cNvSpPr/>
            <p:nvPr/>
          </p:nvSpPr>
          <p:spPr>
            <a:xfrm flipV="1">
              <a:off x="3232428" y="5207643"/>
              <a:ext cx="823067" cy="815474"/>
            </a:xfrm>
            <a:prstGeom prst="ellipse">
              <a:avLst/>
            </a:prstGeom>
            <a:solidFill>
              <a:srgbClr val="DD8269"/>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0076030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1" presetClass="entr" presetSubtype="0" fill="hold" grpId="0" nodeType="afterEffect">
                                  <p:stCondLst>
                                    <p:cond delay="0"/>
                                  </p:stCondLst>
                                  <p:childTnLst>
                                    <p:set>
                                      <p:cBhvr>
                                        <p:cTn id="10" dur="1" fill="hold">
                                          <p:stCondLst>
                                            <p:cond delay="749"/>
                                          </p:stCondLst>
                                        </p:cTn>
                                        <p:tgtEl>
                                          <p:spTgt spid="22"/>
                                        </p:tgtEl>
                                        <p:attrNameLst>
                                          <p:attrName>style.visibility</p:attrName>
                                        </p:attrNameLst>
                                      </p:cBhvr>
                                      <p:to>
                                        <p:strVal val="visible"/>
                                      </p:to>
                                    </p:set>
                                  </p:childTnLst>
                                </p:cTn>
                              </p:par>
                            </p:childTnLst>
                          </p:cTn>
                        </p:par>
                        <p:par>
                          <p:cTn id="11" fill="hold">
                            <p:stCondLst>
                              <p:cond delay="1500"/>
                            </p:stCondLst>
                            <p:childTnLst>
                              <p:par>
                                <p:cTn id="12" presetID="42"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anim calcmode="lin" valueType="num">
                                      <p:cBhvr>
                                        <p:cTn id="15" dur="750" fill="hold"/>
                                        <p:tgtEl>
                                          <p:spTgt spid="21"/>
                                        </p:tgtEl>
                                        <p:attrNameLst>
                                          <p:attrName>ppt_x</p:attrName>
                                        </p:attrNameLst>
                                      </p:cBhvr>
                                      <p:tavLst>
                                        <p:tav tm="0">
                                          <p:val>
                                            <p:strVal val="#ppt_x"/>
                                          </p:val>
                                        </p:tav>
                                        <p:tav tm="100000">
                                          <p:val>
                                            <p:strVal val="#ppt_x"/>
                                          </p:val>
                                        </p:tav>
                                      </p:tavLst>
                                    </p:anim>
                                    <p:anim calcmode="lin" valueType="num">
                                      <p:cBhvr>
                                        <p:cTn id="16" dur="750" fill="hold"/>
                                        <p:tgtEl>
                                          <p:spTgt spid="21"/>
                                        </p:tgtEl>
                                        <p:attrNameLst>
                                          <p:attrName>ppt_y</p:attrName>
                                        </p:attrNameLst>
                                      </p:cBhvr>
                                      <p:tavLst>
                                        <p:tav tm="0">
                                          <p:val>
                                            <p:strVal val="#ppt_y+.1"/>
                                          </p:val>
                                        </p:tav>
                                        <p:tav tm="100000">
                                          <p:val>
                                            <p:strVal val="#ppt_y"/>
                                          </p:val>
                                        </p:tav>
                                      </p:tavLst>
                                    </p:anim>
                                  </p:childTnLst>
                                </p:cTn>
                              </p:par>
                            </p:childTnLst>
                          </p:cTn>
                        </p:par>
                        <p:par>
                          <p:cTn id="17" fill="hold">
                            <p:stCondLst>
                              <p:cond delay="225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750"/>
                                        <p:tgtEl>
                                          <p:spTgt spid="11"/>
                                        </p:tgtEl>
                                      </p:cBhvr>
                                    </p:animEffect>
                                  </p:childTnLst>
                                </p:cTn>
                              </p:par>
                            </p:childTnLst>
                          </p:cTn>
                        </p:par>
                        <p:par>
                          <p:cTn id="21" fill="hold">
                            <p:stCondLst>
                              <p:cond delay="3000"/>
                            </p:stCondLst>
                            <p:childTnLst>
                              <p:par>
                                <p:cTn id="22" presetID="1" presetClass="entr" presetSubtype="0" fill="hold" grpId="0" nodeType="afterEffect">
                                  <p:stCondLst>
                                    <p:cond delay="0"/>
                                  </p:stCondLst>
                                  <p:childTnLst>
                                    <p:set>
                                      <p:cBhvr>
                                        <p:cTn id="23" dur="1" fill="hold">
                                          <p:stCondLst>
                                            <p:cond delay="749"/>
                                          </p:stCondLst>
                                        </p:cTn>
                                        <p:tgtEl>
                                          <p:spTgt spid="29"/>
                                        </p:tgtEl>
                                        <p:attrNameLst>
                                          <p:attrName>style.visibility</p:attrName>
                                        </p:attrNameLst>
                                      </p:cBhvr>
                                      <p:to>
                                        <p:strVal val="visible"/>
                                      </p:to>
                                    </p:set>
                                  </p:childTnLst>
                                </p:cTn>
                              </p:par>
                            </p:childTnLst>
                          </p:cTn>
                        </p:par>
                        <p:par>
                          <p:cTn id="24" fill="hold">
                            <p:stCondLst>
                              <p:cond delay="375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4500"/>
                            </p:stCondLst>
                            <p:childTnLst>
                              <p:par>
                                <p:cTn id="31" presetID="10"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childTnLst>
                          </p:cTn>
                        </p:par>
                        <p:par>
                          <p:cTn id="34" fill="hold">
                            <p:stCondLst>
                              <p:cond delay="5250"/>
                            </p:stCondLst>
                            <p:childTnLst>
                              <p:par>
                                <p:cTn id="35" presetID="10"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750"/>
                                        <p:tgtEl>
                                          <p:spTgt spid="26"/>
                                        </p:tgtEl>
                                      </p:cBhvr>
                                    </p:animEffect>
                                  </p:childTnLst>
                                </p:cTn>
                              </p:par>
                            </p:childTnLst>
                          </p:cTn>
                        </p:par>
                        <p:par>
                          <p:cTn id="38" fill="hold">
                            <p:stCondLst>
                              <p:cond delay="6000"/>
                            </p:stCondLst>
                            <p:childTnLst>
                              <p:par>
                                <p:cTn id="39" presetID="42"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750"/>
                                        <p:tgtEl>
                                          <p:spTgt spid="18"/>
                                        </p:tgtEl>
                                      </p:cBhvr>
                                    </p:animEffect>
                                    <p:anim calcmode="lin" valueType="num">
                                      <p:cBhvr>
                                        <p:cTn id="42" dur="750" fill="hold"/>
                                        <p:tgtEl>
                                          <p:spTgt spid="18"/>
                                        </p:tgtEl>
                                        <p:attrNameLst>
                                          <p:attrName>ppt_x</p:attrName>
                                        </p:attrNameLst>
                                      </p:cBhvr>
                                      <p:tavLst>
                                        <p:tav tm="0">
                                          <p:val>
                                            <p:strVal val="#ppt_x"/>
                                          </p:val>
                                        </p:tav>
                                        <p:tav tm="100000">
                                          <p:val>
                                            <p:strVal val="#ppt_x"/>
                                          </p:val>
                                        </p:tav>
                                      </p:tavLst>
                                    </p:anim>
                                    <p:anim calcmode="lin" valueType="num">
                                      <p:cBhvr>
                                        <p:cTn id="43" dur="7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500" fill="hold"/>
                                        <p:tgtEl>
                                          <p:spTgt spid="31"/>
                                        </p:tgtEl>
                                        <p:attrNameLst>
                                          <p:attrName>ppt_x</p:attrName>
                                        </p:attrNameLst>
                                      </p:cBhvr>
                                      <p:tavLst>
                                        <p:tav tm="0">
                                          <p:val>
                                            <p:strVal val="#ppt_x"/>
                                          </p:val>
                                        </p:tav>
                                        <p:tav tm="100000">
                                          <p:val>
                                            <p:strVal val="#ppt_x"/>
                                          </p:val>
                                        </p:tav>
                                      </p:tavLst>
                                    </p:anim>
                                    <p:anim calcmode="lin" valueType="num">
                                      <p:cBhvr additive="base">
                                        <p:cTn id="4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8" grpId="0" animBg="1"/>
      <p:bldP spid="18" grpId="0" animBg="1"/>
      <p:bldP spid="21" grpId="0"/>
      <p:bldP spid="26"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261" y="1433225"/>
            <a:ext cx="4668253" cy="5014179"/>
          </a:xfrm>
          <a:prstGeom prst="rect">
            <a:avLst/>
          </a:prstGeom>
          <a:ln w="38100">
            <a:solidFill>
              <a:srgbClr val="FFFFFF"/>
            </a:solidFill>
          </a:ln>
          <a:effectLst>
            <a:outerShdw blurRad="50800" dist="76200" dir="9180000" algn="ctr" rotWithShape="0">
              <a:srgbClr val="000000">
                <a:alpha val="43137"/>
              </a:srgbClr>
            </a:outerShdw>
          </a:effectLst>
        </p:spPr>
      </p:pic>
      <p:sp>
        <p:nvSpPr>
          <p:cNvPr id="23" name="文本框 22">
            <a:extLst>
              <a:ext uri="{FF2B5EF4-FFF2-40B4-BE49-F238E27FC236}">
                <a16:creationId xmlns="" xmlns:a16="http://schemas.microsoft.com/office/drawing/2014/main" id="{74AE2668-1724-4B11-8EF4-B5D27416DBF1}"/>
              </a:ext>
            </a:extLst>
          </p:cNvPr>
          <p:cNvSpPr txBox="1"/>
          <p:nvPr/>
        </p:nvSpPr>
        <p:spPr>
          <a:xfrm>
            <a:off x="1028700" y="691307"/>
            <a:ext cx="3295650"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指挥内战</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 xmlns:a16="http://schemas.microsoft.com/office/drawing/2014/main" id="{53BEB18F-FA81-4E01-B0B5-3CF5ECFA8EDB}"/>
              </a:ext>
            </a:extLst>
          </p:cNvPr>
          <p:cNvSpPr/>
          <p:nvPr/>
        </p:nvSpPr>
        <p:spPr>
          <a:xfrm flipH="1">
            <a:off x="1108638" y="1521276"/>
            <a:ext cx="4783005" cy="1985159"/>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为了争取在有利条件下实现国内和平，毛泽东把自己的工作重点放回到作战指挥上来</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0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他</a:t>
            </a:r>
            <a:r>
              <a:rPr lang="zh-CN" altLang="en-US" dirty="0">
                <a:latin typeface="微软雅黑" panose="020B0503020204020204" pitchFamily="34" charset="-122"/>
                <a:ea typeface="微软雅黑" panose="020B0503020204020204" pitchFamily="34" charset="-122"/>
              </a:rPr>
              <a:t>在给各大战略区的许多指示中</a:t>
            </a:r>
            <a:r>
              <a:rPr lang="zh-CN" altLang="en-US" dirty="0" smtClean="0">
                <a:latin typeface="微软雅黑" panose="020B0503020204020204" pitchFamily="34" charset="-122"/>
                <a:ea typeface="微软雅黑" panose="020B0503020204020204" pitchFamily="34" charset="-122"/>
              </a:rPr>
              <a:t>，一再</a:t>
            </a:r>
            <a:r>
              <a:rPr lang="zh-CN" altLang="en-US" dirty="0">
                <a:latin typeface="微软雅黑" panose="020B0503020204020204" pitchFamily="34" charset="-122"/>
                <a:ea typeface="微软雅黑" panose="020B0503020204020204" pitchFamily="34" charset="-122"/>
              </a:rPr>
              <a:t>强调对付国民党军进攻一定要遵守两个基本原则</a:t>
            </a:r>
            <a:r>
              <a:rPr lang="zh-CN" altLang="en-US"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 xmlns:a16="http://schemas.microsoft.com/office/drawing/2014/main" id="{54542AFB-FF88-4D8C-8E99-92CD711E0F81}"/>
              </a:ext>
            </a:extLst>
          </p:cNvPr>
          <p:cNvSpPr/>
          <p:nvPr/>
        </p:nvSpPr>
        <p:spPr>
          <a:xfrm>
            <a:off x="5981972" y="3518833"/>
            <a:ext cx="461665" cy="1708160"/>
          </a:xfrm>
          <a:prstGeom prst="rect">
            <a:avLst/>
          </a:prstGeom>
        </p:spPr>
        <p:txBody>
          <a:bodyPr vert="eaVert" wrap="none">
            <a:spAutoFit/>
          </a:bodyPr>
          <a:lstStyle/>
          <a:p>
            <a:r>
              <a:rPr lang="zh-CN" altLang="en-US" b="1" dirty="0">
                <a:latin typeface="微软雅黑" panose="020B0503020204020204" pitchFamily="34" charset="-122"/>
                <a:ea typeface="微软雅黑" panose="020B0503020204020204" pitchFamily="34" charset="-122"/>
              </a:rPr>
              <a:t>三大战役局试图</a:t>
            </a:r>
          </a:p>
        </p:txBody>
      </p:sp>
      <p:grpSp>
        <p:nvGrpSpPr>
          <p:cNvPr id="33" name="组合 32"/>
          <p:cNvGrpSpPr/>
          <p:nvPr/>
        </p:nvGrpSpPr>
        <p:grpSpPr>
          <a:xfrm>
            <a:off x="1218334" y="3688204"/>
            <a:ext cx="4548780" cy="1115027"/>
            <a:chOff x="1218334" y="3326075"/>
            <a:chExt cx="4018104" cy="1115027"/>
          </a:xfrm>
          <a:solidFill>
            <a:schemeClr val="bg1"/>
          </a:solidFill>
        </p:grpSpPr>
        <p:grpSp>
          <p:nvGrpSpPr>
            <p:cNvPr id="26" name="组合 25"/>
            <p:cNvGrpSpPr/>
            <p:nvPr/>
          </p:nvGrpSpPr>
          <p:grpSpPr>
            <a:xfrm>
              <a:off x="1218334" y="3326075"/>
              <a:ext cx="4018104" cy="1115027"/>
              <a:chOff x="1150620" y="5720382"/>
              <a:chExt cx="4018104" cy="1115027"/>
            </a:xfrm>
            <a:grpFill/>
          </p:grpSpPr>
          <p:sp>
            <p:nvSpPr>
              <p:cNvPr id="8" name="任意多边形 7"/>
              <p:cNvSpPr/>
              <p:nvPr/>
            </p:nvSpPr>
            <p:spPr>
              <a:xfrm>
                <a:off x="1150620" y="5720382"/>
                <a:ext cx="3723778" cy="1115027"/>
              </a:xfrm>
              <a:custGeom>
                <a:avLst/>
                <a:gdLst>
                  <a:gd name="connsiteX0" fmla="*/ 0 w 1044711"/>
                  <a:gd name="connsiteY0" fmla="*/ 0 h 335337"/>
                  <a:gd name="connsiteX1" fmla="*/ 1044711 w 1044711"/>
                  <a:gd name="connsiteY1" fmla="*/ 0 h 335337"/>
                  <a:gd name="connsiteX2" fmla="*/ 1044711 w 1044711"/>
                  <a:gd name="connsiteY2" fmla="*/ 335337 h 335337"/>
                  <a:gd name="connsiteX3" fmla="*/ 0 w 1044711"/>
                  <a:gd name="connsiteY3" fmla="*/ 335337 h 335337"/>
                  <a:gd name="connsiteX4" fmla="*/ 0 w 1044711"/>
                  <a:gd name="connsiteY4" fmla="*/ 0 h 335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711" h="335337">
                    <a:moveTo>
                      <a:pt x="0" y="0"/>
                    </a:moveTo>
                    <a:lnTo>
                      <a:pt x="1044711" y="0"/>
                    </a:lnTo>
                    <a:lnTo>
                      <a:pt x="1044711" y="335337"/>
                    </a:lnTo>
                    <a:lnTo>
                      <a:pt x="0" y="335337"/>
                    </a:lnTo>
                    <a:lnTo>
                      <a:pt x="0" y="0"/>
                    </a:lnTo>
                    <a:close/>
                  </a:path>
                </a:pathLst>
              </a:custGeom>
              <a:grpFill/>
              <a:ln w="38100">
                <a:solidFill>
                  <a:srgbClr val="C8350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0" rIns="315349" bIns="0" numCol="1" spcCol="1270" anchor="ctr" anchorCtr="0">
                <a:noAutofit/>
              </a:bodyPr>
              <a:lstStyle/>
              <a:p>
                <a:pPr lvl="0" algn="ctr" defTabSz="222250" rtl="0">
                  <a:lnSpc>
                    <a:spcPct val="90000"/>
                  </a:lnSpc>
                  <a:spcBef>
                    <a:spcPct val="0"/>
                  </a:spcBef>
                  <a:spcAft>
                    <a:spcPct val="35000"/>
                  </a:spcAft>
                </a:pPr>
                <a:r>
                  <a:rPr lang="zh-CN" dirty="0">
                    <a:solidFill>
                      <a:schemeClr val="tx1"/>
                    </a:solidFill>
                    <a:latin typeface="微软雅黑" panose="020B0503020204020204" pitchFamily="34" charset="-122"/>
                    <a:ea typeface="微软雅黑" panose="020B0503020204020204" pitchFamily="34" charset="-122"/>
                  </a:rPr>
                  <a:t>第一是自卫的原则</a:t>
                </a:r>
                <a:r>
                  <a:rPr lang="zh-CN"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lvl="0" algn="ctr" defTabSz="222250" rtl="0">
                  <a:lnSpc>
                    <a:spcPct val="90000"/>
                  </a:lnSpc>
                  <a:spcBef>
                    <a:spcPct val="0"/>
                  </a:spcBef>
                  <a:spcAft>
                    <a:spcPct val="35000"/>
                  </a:spcAft>
                </a:pPr>
                <a:r>
                  <a:rPr lang="zh-CN" dirty="0" smtClean="0">
                    <a:solidFill>
                      <a:schemeClr val="tx1"/>
                    </a:solidFill>
                    <a:latin typeface="微软雅黑" panose="020B0503020204020204" pitchFamily="34" charset="-122"/>
                    <a:ea typeface="微软雅黑" panose="020B0503020204020204" pitchFamily="34" charset="-122"/>
                  </a:rPr>
                  <a:t>即</a:t>
                </a:r>
                <a:r>
                  <a:rPr lang="en-US" dirty="0">
                    <a:solidFill>
                      <a:schemeClr val="tx1"/>
                    </a:solidFill>
                    <a:latin typeface="微软雅黑" panose="020B0503020204020204" pitchFamily="34" charset="-122"/>
                    <a:ea typeface="微软雅黑" panose="020B0503020204020204" pitchFamily="34" charset="-122"/>
                  </a:rPr>
                  <a:t>"</a:t>
                </a:r>
                <a:r>
                  <a:rPr lang="zh-CN" dirty="0">
                    <a:solidFill>
                      <a:schemeClr val="tx1"/>
                    </a:solidFill>
                    <a:latin typeface="微软雅黑" panose="020B0503020204020204" pitchFamily="34" charset="-122"/>
                    <a:ea typeface="微软雅黑" panose="020B0503020204020204" pitchFamily="34" charset="-122"/>
                  </a:rPr>
                  <a:t>人不犯我，我不犯人</a:t>
                </a:r>
                <a:r>
                  <a:rPr lang="en-US" dirty="0">
                    <a:solidFill>
                      <a:schemeClr val="tx1"/>
                    </a:solidFill>
                    <a:latin typeface="微软雅黑" panose="020B0503020204020204" pitchFamily="34" charset="-122"/>
                    <a:ea typeface="微软雅黑" panose="020B0503020204020204" pitchFamily="34" charset="-122"/>
                  </a:rPr>
                  <a:t>"</a:t>
                </a:r>
                <a:r>
                  <a:rPr lang="zh-CN"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lvl="0" algn="ctr" defTabSz="222250" rtl="0">
                  <a:lnSpc>
                    <a:spcPct val="90000"/>
                  </a:lnSpc>
                  <a:spcBef>
                    <a:spcPct val="0"/>
                  </a:spcBef>
                  <a:spcAft>
                    <a:spcPct val="35000"/>
                  </a:spcAft>
                </a:pPr>
                <a:r>
                  <a:rPr lang="en-US" dirty="0" smtClean="0">
                    <a:solidFill>
                      <a:schemeClr val="tx1"/>
                    </a:solidFill>
                    <a:latin typeface="微软雅黑" panose="020B0503020204020204" pitchFamily="34" charset="-122"/>
                    <a:ea typeface="微软雅黑" panose="020B0503020204020204" pitchFamily="34" charset="-122"/>
                  </a:rPr>
                  <a:t>"</a:t>
                </a:r>
                <a:r>
                  <a:rPr lang="zh-CN" dirty="0">
                    <a:solidFill>
                      <a:schemeClr val="tx1"/>
                    </a:solidFill>
                    <a:latin typeface="微软雅黑" panose="020B0503020204020204" pitchFamily="34" charset="-122"/>
                    <a:ea typeface="微软雅黑" panose="020B0503020204020204" pitchFamily="34" charset="-122"/>
                  </a:rPr>
                  <a:t>蒋反我亦反，蒋停我亦停</a:t>
                </a:r>
                <a:r>
                  <a:rPr lang="en-US" dirty="0">
                    <a:solidFill>
                      <a:schemeClr val="tx1"/>
                    </a:solidFill>
                    <a:latin typeface="微软雅黑" panose="020B0503020204020204" pitchFamily="34" charset="-122"/>
                    <a:ea typeface="微软雅黑" panose="020B0503020204020204" pitchFamily="34" charset="-122"/>
                  </a:rPr>
                  <a:t>"</a:t>
                </a:r>
                <a:r>
                  <a:rPr lang="zh-CN" dirty="0">
                    <a:solidFill>
                      <a:schemeClr val="tx1"/>
                    </a:solidFill>
                    <a:latin typeface="微软雅黑" panose="020B0503020204020204" pitchFamily="34" charset="-122"/>
                    <a:ea typeface="微软雅黑" panose="020B0503020204020204" pitchFamily="34" charset="-122"/>
                  </a:rPr>
                  <a:t>；</a:t>
                </a:r>
              </a:p>
            </p:txBody>
          </p:sp>
          <p:sp>
            <p:nvSpPr>
              <p:cNvPr id="21" name="椭圆 20"/>
              <p:cNvSpPr/>
              <p:nvPr/>
            </p:nvSpPr>
            <p:spPr>
              <a:xfrm>
                <a:off x="4481129" y="5938660"/>
                <a:ext cx="687595" cy="687596"/>
              </a:xfrm>
              <a:prstGeom prst="ellipse">
                <a:avLst/>
              </a:prstGeom>
              <a:grpFill/>
              <a:ln w="38100">
                <a:solidFill>
                  <a:srgbClr val="C8350D"/>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sp>
          <p:nvSpPr>
            <p:cNvPr id="31" name="文本框 30"/>
            <p:cNvSpPr txBox="1"/>
            <p:nvPr/>
          </p:nvSpPr>
          <p:spPr>
            <a:xfrm>
              <a:off x="4699462" y="3609249"/>
              <a:ext cx="386359" cy="646331"/>
            </a:xfrm>
            <a:prstGeom prst="rect">
              <a:avLst/>
            </a:prstGeom>
            <a:noFill/>
            <a:ln w="38100">
              <a:noFill/>
            </a:ln>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1</a:t>
              </a:r>
              <a:endParaRPr lang="zh-CN" altLang="en-US" sz="3600" dirty="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1218334" y="4927551"/>
            <a:ext cx="4576685" cy="1115027"/>
            <a:chOff x="1218334" y="4791755"/>
            <a:chExt cx="4042754" cy="1115027"/>
          </a:xfrm>
          <a:solidFill>
            <a:schemeClr val="bg1"/>
          </a:solidFill>
        </p:grpSpPr>
        <p:grpSp>
          <p:nvGrpSpPr>
            <p:cNvPr id="28" name="组合 27"/>
            <p:cNvGrpSpPr/>
            <p:nvPr/>
          </p:nvGrpSpPr>
          <p:grpSpPr>
            <a:xfrm>
              <a:off x="1218334" y="4791755"/>
              <a:ext cx="4042754" cy="1115027"/>
              <a:chOff x="1150620" y="5720382"/>
              <a:chExt cx="4042754" cy="1115027"/>
            </a:xfrm>
            <a:grpFill/>
          </p:grpSpPr>
          <p:sp>
            <p:nvSpPr>
              <p:cNvPr id="29" name="任意多边形 28"/>
              <p:cNvSpPr/>
              <p:nvPr/>
            </p:nvSpPr>
            <p:spPr>
              <a:xfrm>
                <a:off x="1150620" y="5720382"/>
                <a:ext cx="3723778" cy="1115027"/>
              </a:xfrm>
              <a:custGeom>
                <a:avLst/>
                <a:gdLst>
                  <a:gd name="connsiteX0" fmla="*/ 0 w 1044711"/>
                  <a:gd name="connsiteY0" fmla="*/ 0 h 335337"/>
                  <a:gd name="connsiteX1" fmla="*/ 1044711 w 1044711"/>
                  <a:gd name="connsiteY1" fmla="*/ 0 h 335337"/>
                  <a:gd name="connsiteX2" fmla="*/ 1044711 w 1044711"/>
                  <a:gd name="connsiteY2" fmla="*/ 335337 h 335337"/>
                  <a:gd name="connsiteX3" fmla="*/ 0 w 1044711"/>
                  <a:gd name="connsiteY3" fmla="*/ 335337 h 335337"/>
                  <a:gd name="connsiteX4" fmla="*/ 0 w 1044711"/>
                  <a:gd name="connsiteY4" fmla="*/ 0 h 335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4711" h="335337">
                    <a:moveTo>
                      <a:pt x="0" y="0"/>
                    </a:moveTo>
                    <a:lnTo>
                      <a:pt x="1044711" y="0"/>
                    </a:lnTo>
                    <a:lnTo>
                      <a:pt x="1044711" y="335337"/>
                    </a:lnTo>
                    <a:lnTo>
                      <a:pt x="0" y="335337"/>
                    </a:lnTo>
                    <a:lnTo>
                      <a:pt x="0" y="0"/>
                    </a:lnTo>
                    <a:close/>
                  </a:path>
                </a:pathLst>
              </a:custGeom>
              <a:grpFill/>
              <a:ln w="38100">
                <a:solidFill>
                  <a:srgbClr val="C8350D"/>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050" tIns="0" rIns="315349" bIns="0" numCol="1" spcCol="1270" anchor="ctr" anchorCtr="0">
                <a:noAutofit/>
              </a:bodyPr>
              <a:lstStyle/>
              <a:p>
                <a:pPr algn="ctr">
                  <a:lnSpc>
                    <a:spcPct val="150000"/>
                  </a:lnSpc>
                </a:pPr>
                <a:r>
                  <a:rPr lang="zh-CN" altLang="en-US" dirty="0">
                    <a:solidFill>
                      <a:schemeClr val="tx1"/>
                    </a:solidFill>
                    <a:latin typeface="微软雅黑" panose="020B0503020204020204" pitchFamily="34" charset="-122"/>
                    <a:ea typeface="微软雅黑" panose="020B0503020204020204" pitchFamily="34" charset="-122"/>
                  </a:rPr>
                  <a:t>第二是胜利的原则</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smtClean="0">
                  <a:solidFill>
                    <a:schemeClr val="tx1"/>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tx1"/>
                    </a:solidFill>
                    <a:latin typeface="微软雅黑" panose="020B0503020204020204" pitchFamily="34" charset="-122"/>
                    <a:ea typeface="微软雅黑" panose="020B0503020204020204" pitchFamily="34" charset="-122"/>
                  </a:rPr>
                  <a:t>即</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反则必胜</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 </a:t>
                </a:r>
              </a:p>
            </p:txBody>
          </p:sp>
          <p:sp>
            <p:nvSpPr>
              <p:cNvPr id="30" name="椭圆 29"/>
              <p:cNvSpPr/>
              <p:nvPr/>
            </p:nvSpPr>
            <p:spPr>
              <a:xfrm>
                <a:off x="4500090" y="5961238"/>
                <a:ext cx="693284" cy="693284"/>
              </a:xfrm>
              <a:prstGeom prst="ellipse">
                <a:avLst/>
              </a:prstGeom>
              <a:grpFill/>
              <a:ln w="38100">
                <a:solidFill>
                  <a:srgbClr val="C8350D"/>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sp>
          <p:nvSpPr>
            <p:cNvPr id="32" name="文本框 31"/>
            <p:cNvSpPr txBox="1"/>
            <p:nvPr/>
          </p:nvSpPr>
          <p:spPr>
            <a:xfrm>
              <a:off x="4717274" y="5032611"/>
              <a:ext cx="394346" cy="646331"/>
            </a:xfrm>
            <a:prstGeom prst="rect">
              <a:avLst/>
            </a:prstGeom>
            <a:noFill/>
            <a:ln w="38100">
              <a:noFill/>
            </a:ln>
          </p:spPr>
          <p:txBody>
            <a:bodyPr wrap="square" rtlCol="0">
              <a:spAutoFit/>
            </a:bodyPr>
            <a:lstStyle/>
            <a:p>
              <a:r>
                <a:rPr lang="en-US" altLang="zh-CN" sz="3600" dirty="0" smtClean="0">
                  <a:latin typeface="微软雅黑" panose="020B0503020204020204" pitchFamily="34" charset="-122"/>
                  <a:ea typeface="微软雅黑" panose="020B0503020204020204" pitchFamily="34" charset="-122"/>
                </a:rPr>
                <a:t>2</a:t>
              </a:r>
              <a:endParaRPr lang="zh-CN" altLang="en-US" sz="3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045331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1"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750"/>
                                        <p:tgtEl>
                                          <p:spTgt spid="11"/>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75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anim calcmode="lin" valueType="num">
                                      <p:cBhvr>
                                        <p:cTn id="26" dur="1000" fill="hold"/>
                                        <p:tgtEl>
                                          <p:spTgt spid="33"/>
                                        </p:tgtEl>
                                        <p:attrNameLst>
                                          <p:attrName>ppt_x</p:attrName>
                                        </p:attrNameLst>
                                      </p:cBhvr>
                                      <p:tavLst>
                                        <p:tav tm="0">
                                          <p:val>
                                            <p:strVal val="#ppt_x"/>
                                          </p:val>
                                        </p:tav>
                                        <p:tav tm="100000">
                                          <p:val>
                                            <p:strVal val="#ppt_x"/>
                                          </p:val>
                                        </p:tav>
                                      </p:tavLst>
                                    </p:anim>
                                    <p:anim calcmode="lin" valueType="num">
                                      <p:cBhvr>
                                        <p:cTn id="2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1000"/>
                                        <p:tgtEl>
                                          <p:spTgt spid="34"/>
                                        </p:tgtEl>
                                      </p:cBhvr>
                                    </p:animEffect>
                                    <p:anim calcmode="lin" valueType="num">
                                      <p:cBhvr>
                                        <p:cTn id="33" dur="1000" fill="hold"/>
                                        <p:tgtEl>
                                          <p:spTgt spid="34"/>
                                        </p:tgtEl>
                                        <p:attrNameLst>
                                          <p:attrName>ppt_x</p:attrName>
                                        </p:attrNameLst>
                                      </p:cBhvr>
                                      <p:tavLst>
                                        <p:tav tm="0">
                                          <p:val>
                                            <p:strVal val="#ppt_x"/>
                                          </p:val>
                                        </p:tav>
                                        <p:tav tm="100000">
                                          <p:val>
                                            <p:strVal val="#ppt_x"/>
                                          </p:val>
                                        </p:tav>
                                      </p:tavLst>
                                    </p:anim>
                                    <p:anim calcmode="lin" valueType="num">
                                      <p:cBhvr>
                                        <p:cTn id="3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9"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 xmlns:a16="http://schemas.microsoft.com/office/drawing/2014/main" id="{53BEB18F-FA81-4E01-B0B5-3CF5ECFA8EDB}"/>
              </a:ext>
            </a:extLst>
          </p:cNvPr>
          <p:cNvSpPr/>
          <p:nvPr/>
        </p:nvSpPr>
        <p:spPr>
          <a:xfrm flipH="1">
            <a:off x="5723893" y="4278965"/>
            <a:ext cx="5343923" cy="1289905"/>
          </a:xfrm>
          <a:prstGeom prst="rect">
            <a:avLst/>
          </a:prstGeom>
        </p:spPr>
        <p:txBody>
          <a:bodyPr wrap="square">
            <a:spAutoFit/>
          </a:bodyPr>
          <a:lstStyle/>
          <a:p>
            <a:pPr algn="just">
              <a:lnSpc>
                <a:spcPct val="150000"/>
              </a:lnSpc>
            </a:pPr>
            <a:r>
              <a:rPr lang="en-US" altLang="zh-CN" dirty="0" smtClean="0">
                <a:latin typeface="微软雅黑" panose="020B0503020204020204" pitchFamily="34" charset="-122"/>
                <a:ea typeface="微软雅黑" panose="020B0503020204020204" pitchFamily="34" charset="-122"/>
              </a:rPr>
              <a:t>1923</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月中共六届四中全会后，以王明代表的“左”倾教条主义在中共中央取得统治地位，处处排挤毛泽东，把毛泽东置于艰难的境地</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928" y="2165580"/>
            <a:ext cx="3749018" cy="3785323"/>
          </a:xfrm>
          <a:prstGeom prst="rect">
            <a:avLst/>
          </a:prstGeom>
          <a:ln w="57150">
            <a:solidFill>
              <a:srgbClr val="BEB9B5"/>
            </a:solidFill>
          </a:ln>
          <a:effectLst>
            <a:outerShdw blurRad="50800" dist="76200" dir="9180000" algn="ctr" rotWithShape="0">
              <a:srgbClr val="000000">
                <a:alpha val="43137"/>
              </a:srgbClr>
            </a:outerShdw>
          </a:effectLst>
        </p:spPr>
      </p:pic>
      <p:sp>
        <p:nvSpPr>
          <p:cNvPr id="14" name="矩形 13">
            <a:extLst>
              <a:ext uri="{FF2B5EF4-FFF2-40B4-BE49-F238E27FC236}">
                <a16:creationId xmlns="" xmlns:a16="http://schemas.microsoft.com/office/drawing/2014/main" id="{53BEB18F-FA81-4E01-B0B5-3CF5ECFA8EDB}"/>
              </a:ext>
            </a:extLst>
          </p:cNvPr>
          <p:cNvSpPr/>
          <p:nvPr/>
        </p:nvSpPr>
        <p:spPr>
          <a:xfrm flipH="1">
            <a:off x="5723893" y="2211813"/>
            <a:ext cx="5343923" cy="1705403"/>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在坚持的理想道路上，中年时期的毛泽东同志屡屡受到打击，但他的坚韧不拔的毅力，顽强地保护着理想。</a:t>
            </a:r>
            <a:r>
              <a:rPr lang="en-US" altLang="zh-CN" dirty="0">
                <a:latin typeface="微软雅黑" panose="020B0503020204020204" pitchFamily="34" charset="-122"/>
                <a:ea typeface="微软雅黑" panose="020B0503020204020204" pitchFamily="34" charset="-122"/>
              </a:rPr>
              <a:t>1922</a:t>
            </a:r>
            <a:r>
              <a:rPr lang="zh-CN" altLang="en-US" dirty="0">
                <a:latin typeface="微软雅黑" panose="020B0503020204020204" pitchFamily="34" charset="-122"/>
                <a:ea typeface="微软雅黑" panose="020B0503020204020204" pitchFamily="34" charset="-122"/>
              </a:rPr>
              <a:t>年发动秋收起义，毛泽东带领队伍创立了井冈山红色根据地</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966355" y="876566"/>
            <a:ext cx="7429500"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中年时候的</a:t>
            </a:r>
            <a:r>
              <a:rPr lang="zh-CN" altLang="en-US" sz="4600" spc="300" dirty="0" smtClean="0">
                <a:solidFill>
                  <a:srgbClr val="FF0000"/>
                </a:solidFill>
                <a:latin typeface="微软雅黑" panose="020B0503020204020204" pitchFamily="34" charset="-122"/>
                <a:ea typeface="微软雅黑" panose="020B0503020204020204" pitchFamily="34" charset="-122"/>
              </a:rPr>
              <a:t>他</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5397968" y="2393464"/>
            <a:ext cx="325925" cy="298677"/>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97968" y="4452245"/>
            <a:ext cx="325925" cy="298677"/>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17044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7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ircle(in)">
                                      <p:cBhvr>
                                        <p:cTn id="17" dur="75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750"/>
                                        <p:tgtEl>
                                          <p:spTgt spid="14"/>
                                        </p:tgtEl>
                                      </p:cBhvr>
                                    </p:animEffect>
                                    <p:anim calcmode="lin" valueType="num">
                                      <p:cBhvr>
                                        <p:cTn id="23" dur="750" fill="hold"/>
                                        <p:tgtEl>
                                          <p:spTgt spid="14"/>
                                        </p:tgtEl>
                                        <p:attrNameLst>
                                          <p:attrName>ppt_x</p:attrName>
                                        </p:attrNameLst>
                                      </p:cBhvr>
                                      <p:tavLst>
                                        <p:tav tm="0">
                                          <p:val>
                                            <p:strVal val="#ppt_x"/>
                                          </p:val>
                                        </p:tav>
                                        <p:tav tm="100000">
                                          <p:val>
                                            <p:strVal val="#ppt_x"/>
                                          </p:val>
                                        </p:tav>
                                      </p:tavLst>
                                    </p:anim>
                                    <p:anim calcmode="lin" valueType="num">
                                      <p:cBhvr>
                                        <p:cTn id="24"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75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ppt_x</p:attrName>
                                        </p:attrNameLst>
                                      </p:cBhvr>
                                      <p:tavLst>
                                        <p:tav tm="0">
                                          <p:val>
                                            <p:strVal val="#ppt_x"/>
                                          </p:val>
                                        </p:tav>
                                        <p:tav tm="100000">
                                          <p:val>
                                            <p:strVal val="#ppt_x"/>
                                          </p:val>
                                        </p:tav>
                                      </p:tavLst>
                                    </p:anim>
                                    <p:anim calcmode="lin" valueType="num">
                                      <p:cBhvr>
                                        <p:cTn id="36"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23" grpId="0"/>
      <p:bldP spid="2"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7607D0D7-4295-482E-B68A-92F37D997779}"/>
              </a:ext>
            </a:extLst>
          </p:cNvPr>
          <p:cNvSpPr/>
          <p:nvPr/>
        </p:nvSpPr>
        <p:spPr>
          <a:xfrm>
            <a:off x="3153164" y="3082898"/>
            <a:ext cx="6388965" cy="3154710"/>
          </a:xfrm>
          <a:prstGeom prst="rect">
            <a:avLst/>
          </a:prstGeom>
        </p:spPr>
        <p:txBody>
          <a:bodyPr wrap="square">
            <a:spAutoFit/>
          </a:bodyPr>
          <a:lstStyle/>
          <a:p>
            <a:pPr algn="just">
              <a:lnSpc>
                <a:spcPct val="150000"/>
              </a:lnSpc>
            </a:pPr>
            <a:r>
              <a:rPr lang="zh-CN" altLang="en-US" sz="20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1893 年12 月26 日 生于湖南湘潭韶山冲一个农民家庭</a:t>
            </a:r>
            <a:endParaRPr lang="en-US" altLang="zh-CN" dirty="0" smtClean="0">
              <a:latin typeface="微软雅黑" panose="020B0503020204020204" pitchFamily="34" charset="-122"/>
              <a:ea typeface="微软雅黑" panose="020B0503020204020204" pitchFamily="34" charset="-122"/>
            </a:endParaRPr>
          </a:p>
          <a:p>
            <a:endParaRPr lang="en-US" altLang="zh-CN" sz="105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（1936 ～1976）中国共产党中央军事委员会主席</a:t>
            </a:r>
            <a:endParaRPr lang="en-US" altLang="zh-CN" dirty="0" smtClean="0">
              <a:latin typeface="微软雅黑" panose="020B0503020204020204" pitchFamily="34" charset="-122"/>
              <a:ea typeface="微软雅黑" panose="020B0503020204020204" pitchFamily="34" charset="-122"/>
            </a:endParaRPr>
          </a:p>
          <a:p>
            <a:endParaRPr lang="en-US" altLang="zh-CN" sz="105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（1943 ～1945）中国共产党中央政治局主席</a:t>
            </a:r>
            <a:endParaRPr lang="en-US" altLang="zh-CN" dirty="0" smtClean="0">
              <a:latin typeface="微软雅黑" panose="020B0503020204020204" pitchFamily="34" charset="-122"/>
              <a:ea typeface="微软雅黑" panose="020B0503020204020204" pitchFamily="34" charset="-122"/>
            </a:endParaRPr>
          </a:p>
          <a:p>
            <a:endParaRPr lang="en-US" altLang="zh-CN" sz="10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19</a:t>
            </a:r>
            <a:r>
              <a:rPr lang="en-US" altLang="zh-CN" dirty="0">
                <a:latin typeface="微软雅黑" panose="020B0503020204020204" pitchFamily="34" charset="-122"/>
                <a:ea typeface="微软雅黑" panose="020B0503020204020204" pitchFamily="34" charset="-122"/>
              </a:rPr>
              <a:t>49</a:t>
            </a:r>
            <a:r>
              <a:rPr lang="zh-CN" altLang="en-US" dirty="0">
                <a:latin typeface="微软雅黑" panose="020B0503020204020204" pitchFamily="34" charset="-122"/>
                <a:ea typeface="微软雅黑" panose="020B0503020204020204" pitchFamily="34" charset="-122"/>
              </a:rPr>
              <a:t>～19</a:t>
            </a:r>
            <a:r>
              <a:rPr lang="en-US" altLang="zh-CN" dirty="0">
                <a:latin typeface="微软雅黑" panose="020B0503020204020204" pitchFamily="34" charset="-122"/>
                <a:ea typeface="微软雅黑" panose="020B0503020204020204" pitchFamily="34" charset="-122"/>
              </a:rPr>
              <a:t>54</a:t>
            </a: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中华人民共和国</a:t>
            </a:r>
            <a:r>
              <a:rPr lang="zh-CN" altLang="en-US" dirty="0">
                <a:latin typeface="微软雅黑" panose="020B0503020204020204" pitchFamily="34" charset="-122"/>
                <a:ea typeface="微软雅黑" panose="020B0503020204020204" pitchFamily="34" charset="-122"/>
              </a:rPr>
              <a:t>中央人民政府</a:t>
            </a:r>
            <a:r>
              <a:rPr lang="zh-CN" altLang="en-US" dirty="0" smtClean="0">
                <a:latin typeface="微软雅黑" panose="020B0503020204020204" pitchFamily="34" charset="-122"/>
                <a:ea typeface="微软雅黑" panose="020B0503020204020204" pitchFamily="34" charset="-122"/>
              </a:rPr>
              <a:t>主席</a:t>
            </a:r>
            <a:endParaRPr lang="en-US" altLang="zh-CN" dirty="0" smtClean="0">
              <a:latin typeface="微软雅黑" panose="020B0503020204020204" pitchFamily="34" charset="-122"/>
              <a:ea typeface="微软雅黑" panose="020B0503020204020204" pitchFamily="34" charset="-122"/>
            </a:endParaRPr>
          </a:p>
          <a:p>
            <a:endParaRPr lang="en-US" altLang="zh-CN" sz="10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1954 ～1959）中华人民共和国</a:t>
            </a:r>
            <a:r>
              <a:rPr lang="zh-CN" altLang="en-US" dirty="0" smtClean="0">
                <a:latin typeface="微软雅黑" panose="020B0503020204020204" pitchFamily="34" charset="-122"/>
                <a:ea typeface="微软雅黑" panose="020B0503020204020204" pitchFamily="34" charset="-122"/>
              </a:rPr>
              <a:t>主席</a:t>
            </a:r>
            <a:endParaRPr lang="en-US" altLang="zh-CN" dirty="0" smtClean="0">
              <a:latin typeface="微软雅黑" panose="020B0503020204020204" pitchFamily="34" charset="-122"/>
              <a:ea typeface="微软雅黑" panose="020B0503020204020204" pitchFamily="34" charset="-122"/>
            </a:endParaRPr>
          </a:p>
          <a:p>
            <a:endParaRPr lang="en-US" altLang="zh-CN" sz="1000"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（1945 ～1976）中央委员会主席</a:t>
            </a:r>
            <a:endParaRPr lang="en-US" altLang="zh-CN" dirty="0" smtClean="0">
              <a:latin typeface="微软雅黑" panose="020B0503020204020204" pitchFamily="34" charset="-122"/>
              <a:ea typeface="微软雅黑" panose="020B0503020204020204" pitchFamily="34" charset="-122"/>
            </a:endParaRPr>
          </a:p>
          <a:p>
            <a:endParaRPr lang="en-US" altLang="zh-CN" sz="1000"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  1976 年9 月9 日 在北京逝世。</a:t>
            </a:r>
          </a:p>
        </p:txBody>
      </p:sp>
      <p:grpSp>
        <p:nvGrpSpPr>
          <p:cNvPr id="11" name="组合 10"/>
          <p:cNvGrpSpPr/>
          <p:nvPr/>
        </p:nvGrpSpPr>
        <p:grpSpPr>
          <a:xfrm rot="5400000">
            <a:off x="-854443" y="2967226"/>
            <a:ext cx="5017700" cy="1059591"/>
            <a:chOff x="2312053" y="725229"/>
            <a:chExt cx="5017700" cy="1059591"/>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2312053" y="725229"/>
              <a:ext cx="1134739" cy="1059591"/>
            </a:xfrm>
            <a:prstGeom prst="rect">
              <a:avLst/>
            </a:prstGeom>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3283027" y="725229"/>
              <a:ext cx="1134739" cy="1059591"/>
            </a:xfrm>
            <a:prstGeom prst="rect">
              <a:avLst/>
            </a:prstGeom>
          </p:spPr>
        </p:pic>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4254009" y="725229"/>
              <a:ext cx="1134739" cy="1059591"/>
            </a:xfrm>
            <a:prstGeom prst="rect">
              <a:avLst/>
            </a:prstGeom>
          </p:spPr>
        </p:pic>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5225561" y="725229"/>
              <a:ext cx="1134739" cy="1059591"/>
            </a:xfrm>
            <a:prstGeom prst="rect">
              <a:avLst/>
            </a:prstGeom>
          </p:spPr>
        </p:pic>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6195014" y="725229"/>
              <a:ext cx="1134739" cy="1059591"/>
            </a:xfrm>
            <a:prstGeom prst="rect">
              <a:avLst/>
            </a:prstGeom>
          </p:spPr>
        </p:pic>
      </p:grpSp>
      <p:grpSp>
        <p:nvGrpSpPr>
          <p:cNvPr id="20" name="组合 19"/>
          <p:cNvGrpSpPr/>
          <p:nvPr/>
        </p:nvGrpSpPr>
        <p:grpSpPr>
          <a:xfrm>
            <a:off x="1186430" y="1030560"/>
            <a:ext cx="954107" cy="4792662"/>
            <a:chOff x="944648" y="932664"/>
            <a:chExt cx="954107" cy="4792662"/>
          </a:xfrm>
        </p:grpSpPr>
        <p:sp>
          <p:nvSpPr>
            <p:cNvPr id="13" name="文本框 12"/>
            <p:cNvSpPr txBox="1"/>
            <p:nvPr/>
          </p:nvSpPr>
          <p:spPr>
            <a:xfrm>
              <a:off x="944648" y="932664"/>
              <a:ext cx="954107" cy="1015663"/>
            </a:xfrm>
            <a:prstGeom prst="rect">
              <a:avLst/>
            </a:prstGeom>
            <a:noFill/>
          </p:spPr>
          <p:txBody>
            <a:bodyPr wrap="none" rtlCol="0">
              <a:spAutoFit/>
            </a:bodyPr>
            <a:lstStyle/>
            <a:p>
              <a:r>
                <a:rPr lang="zh-CN" altLang="en-US" sz="6000" b="1" dirty="0">
                  <a:solidFill>
                    <a:srgbClr val="FF0000"/>
                  </a:solidFill>
                </a:rPr>
                <a:t>毛</a:t>
              </a:r>
            </a:p>
          </p:txBody>
        </p:sp>
        <p:sp>
          <p:nvSpPr>
            <p:cNvPr id="14" name="文本框 13"/>
            <p:cNvSpPr txBox="1"/>
            <p:nvPr/>
          </p:nvSpPr>
          <p:spPr>
            <a:xfrm>
              <a:off x="944648" y="1915951"/>
              <a:ext cx="954107" cy="1015663"/>
            </a:xfrm>
            <a:prstGeom prst="rect">
              <a:avLst/>
            </a:prstGeom>
            <a:noFill/>
          </p:spPr>
          <p:txBody>
            <a:bodyPr wrap="none" rtlCol="0">
              <a:spAutoFit/>
            </a:bodyPr>
            <a:lstStyle/>
            <a:p>
              <a:r>
                <a:rPr lang="zh-CN" altLang="en-US" sz="6000" b="1" dirty="0" smtClean="0">
                  <a:solidFill>
                    <a:srgbClr val="FF0000"/>
                  </a:solidFill>
                </a:rPr>
                <a:t>泽</a:t>
              </a:r>
              <a:endParaRPr lang="zh-CN" altLang="en-US" sz="6000" b="1" dirty="0">
                <a:solidFill>
                  <a:srgbClr val="FF0000"/>
                </a:solidFill>
              </a:endParaRPr>
            </a:p>
          </p:txBody>
        </p:sp>
        <p:sp>
          <p:nvSpPr>
            <p:cNvPr id="15" name="文本框 14"/>
            <p:cNvSpPr txBox="1"/>
            <p:nvPr/>
          </p:nvSpPr>
          <p:spPr>
            <a:xfrm>
              <a:off x="944648" y="2903593"/>
              <a:ext cx="954107" cy="1015663"/>
            </a:xfrm>
            <a:prstGeom prst="rect">
              <a:avLst/>
            </a:prstGeom>
            <a:noFill/>
          </p:spPr>
          <p:txBody>
            <a:bodyPr wrap="none" rtlCol="0">
              <a:spAutoFit/>
            </a:bodyPr>
            <a:lstStyle/>
            <a:p>
              <a:r>
                <a:rPr lang="zh-CN" altLang="en-US" sz="6000" b="1" dirty="0" smtClean="0">
                  <a:solidFill>
                    <a:srgbClr val="FF0000"/>
                  </a:solidFill>
                </a:rPr>
                <a:t>东</a:t>
              </a:r>
              <a:endParaRPr lang="zh-CN" altLang="en-US" sz="6000" b="1" dirty="0">
                <a:solidFill>
                  <a:srgbClr val="FF0000"/>
                </a:solidFill>
              </a:endParaRPr>
            </a:p>
          </p:txBody>
        </p:sp>
        <p:sp>
          <p:nvSpPr>
            <p:cNvPr id="16" name="文本框 15"/>
            <p:cNvSpPr txBox="1"/>
            <p:nvPr/>
          </p:nvSpPr>
          <p:spPr>
            <a:xfrm>
              <a:off x="1047239" y="3956081"/>
              <a:ext cx="748923" cy="769441"/>
            </a:xfrm>
            <a:prstGeom prst="rect">
              <a:avLst/>
            </a:prstGeom>
            <a:noFill/>
          </p:spPr>
          <p:txBody>
            <a:bodyPr wrap="none" rtlCol="0">
              <a:spAutoFit/>
            </a:bodyPr>
            <a:lstStyle/>
            <a:p>
              <a:r>
                <a:rPr lang="zh-CN" altLang="en-US" sz="4400" dirty="0" smtClean="0">
                  <a:solidFill>
                    <a:srgbClr val="FF0000"/>
                  </a:solidFill>
                </a:rPr>
                <a:t>简</a:t>
              </a:r>
              <a:endParaRPr lang="zh-CN" altLang="en-US" sz="4400" dirty="0">
                <a:solidFill>
                  <a:srgbClr val="FF0000"/>
                </a:solidFill>
              </a:endParaRPr>
            </a:p>
          </p:txBody>
        </p:sp>
        <p:sp>
          <p:nvSpPr>
            <p:cNvPr id="17" name="文本框 16"/>
            <p:cNvSpPr txBox="1"/>
            <p:nvPr/>
          </p:nvSpPr>
          <p:spPr>
            <a:xfrm>
              <a:off x="1034409" y="4955885"/>
              <a:ext cx="748923" cy="769441"/>
            </a:xfrm>
            <a:prstGeom prst="rect">
              <a:avLst/>
            </a:prstGeom>
            <a:noFill/>
          </p:spPr>
          <p:txBody>
            <a:bodyPr wrap="none" rtlCol="0">
              <a:spAutoFit/>
            </a:bodyPr>
            <a:lstStyle/>
            <a:p>
              <a:r>
                <a:rPr lang="zh-CN" altLang="en-US" sz="4400" dirty="0" smtClean="0">
                  <a:solidFill>
                    <a:srgbClr val="FF0000"/>
                  </a:solidFill>
                </a:rPr>
                <a:t>介</a:t>
              </a:r>
              <a:endParaRPr lang="zh-CN" altLang="en-US" sz="4400" dirty="0">
                <a:solidFill>
                  <a:srgbClr val="FF0000"/>
                </a:solidFill>
              </a:endParaRPr>
            </a:p>
          </p:txBody>
        </p:sp>
      </p:grpSp>
      <p:grpSp>
        <p:nvGrpSpPr>
          <p:cNvPr id="33" name="组合 32"/>
          <p:cNvGrpSpPr/>
          <p:nvPr/>
        </p:nvGrpSpPr>
        <p:grpSpPr>
          <a:xfrm>
            <a:off x="2867452" y="3139644"/>
            <a:ext cx="164712" cy="3060000"/>
            <a:chOff x="2179298" y="2778999"/>
            <a:chExt cx="164712" cy="3060000"/>
          </a:xfrm>
          <a:solidFill>
            <a:srgbClr val="C8350D"/>
          </a:solidFill>
        </p:grpSpPr>
        <p:cxnSp>
          <p:nvCxnSpPr>
            <p:cNvPr id="32" name="直接连接符 31"/>
            <p:cNvCxnSpPr/>
            <p:nvPr/>
          </p:nvCxnSpPr>
          <p:spPr>
            <a:xfrm>
              <a:off x="2261654" y="2778999"/>
              <a:ext cx="0" cy="3060000"/>
            </a:xfrm>
            <a:prstGeom prst="line">
              <a:avLst/>
            </a:prstGeom>
            <a:grpFill/>
            <a:ln w="28575">
              <a:solidFill>
                <a:srgbClr val="C8350D"/>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2179298" y="2995988"/>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sp>
          <p:nvSpPr>
            <p:cNvPr id="25" name="椭圆 24"/>
            <p:cNvSpPr/>
            <p:nvPr/>
          </p:nvSpPr>
          <p:spPr>
            <a:xfrm>
              <a:off x="2179298" y="3423697"/>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sp>
          <p:nvSpPr>
            <p:cNvPr id="26" name="椭圆 25"/>
            <p:cNvSpPr/>
            <p:nvPr/>
          </p:nvSpPr>
          <p:spPr>
            <a:xfrm>
              <a:off x="2179298" y="3851406"/>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sp>
          <p:nvSpPr>
            <p:cNvPr id="27" name="椭圆 26"/>
            <p:cNvSpPr/>
            <p:nvPr/>
          </p:nvSpPr>
          <p:spPr>
            <a:xfrm>
              <a:off x="2179298" y="4279115"/>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sp>
          <p:nvSpPr>
            <p:cNvPr id="28" name="椭圆 27"/>
            <p:cNvSpPr/>
            <p:nvPr/>
          </p:nvSpPr>
          <p:spPr>
            <a:xfrm>
              <a:off x="2179298" y="4706824"/>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sp>
          <p:nvSpPr>
            <p:cNvPr id="29" name="椭圆 28"/>
            <p:cNvSpPr/>
            <p:nvPr/>
          </p:nvSpPr>
          <p:spPr>
            <a:xfrm>
              <a:off x="2179298" y="5562242"/>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sp>
          <p:nvSpPr>
            <p:cNvPr id="30" name="椭圆 29"/>
            <p:cNvSpPr/>
            <p:nvPr/>
          </p:nvSpPr>
          <p:spPr>
            <a:xfrm>
              <a:off x="2179298" y="5134533"/>
              <a:ext cx="164712" cy="164712"/>
            </a:xfrm>
            <a:prstGeom prst="ellipse">
              <a:avLst/>
            </a:prstGeom>
            <a:grp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8350D"/>
                </a:solidFill>
              </a:endParaRPr>
            </a:p>
          </p:txBody>
        </p:sp>
      </p:grpSp>
      <p:sp>
        <p:nvSpPr>
          <p:cNvPr id="34" name="文本框 33"/>
          <p:cNvSpPr txBox="1"/>
          <p:nvPr/>
        </p:nvSpPr>
        <p:spPr>
          <a:xfrm>
            <a:off x="4857101" y="992088"/>
            <a:ext cx="1723549" cy="707886"/>
          </a:xfrm>
          <a:prstGeom prst="rect">
            <a:avLst/>
          </a:prstGeom>
          <a:noFill/>
        </p:spPr>
        <p:txBody>
          <a:bodyPr wrap="none" rtlCol="0">
            <a:spAutoFit/>
          </a:bodyPr>
          <a:lstStyle/>
          <a:p>
            <a:r>
              <a:rPr lang="zh-CN" altLang="en-US" sz="4000" b="1" dirty="0">
                <a:latin typeface="微软雅黑" panose="020B0503020204020204" pitchFamily="34" charset="-122"/>
                <a:ea typeface="微软雅黑" panose="020B0503020204020204" pitchFamily="34" charset="-122"/>
              </a:rPr>
              <a:t>毛泽东</a:t>
            </a:r>
          </a:p>
        </p:txBody>
      </p:sp>
      <p:sp>
        <p:nvSpPr>
          <p:cNvPr id="37" name="文本框 36"/>
          <p:cNvSpPr txBox="1"/>
          <p:nvPr/>
        </p:nvSpPr>
        <p:spPr>
          <a:xfrm>
            <a:off x="4857101" y="1719567"/>
            <a:ext cx="6186309" cy="1615827"/>
          </a:xfrm>
          <a:prstGeom prst="rect">
            <a:avLst/>
          </a:prstGeom>
          <a:noFill/>
        </p:spPr>
        <p:txBody>
          <a:bodyPr wrap="non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中国人民的领袖，马克思主义者，伟大的无产阶级革命家、</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战略家</a:t>
            </a:r>
            <a:r>
              <a:rPr lang="zh-CN" altLang="en-US" dirty="0">
                <a:latin typeface="微软雅黑" panose="020B0503020204020204" pitchFamily="34" charset="-122"/>
                <a:ea typeface="微软雅黑" panose="020B0503020204020204" pitchFamily="34" charset="-122"/>
              </a:rPr>
              <a:t>和理论家，中国共产党、中国人民解放军和</a:t>
            </a:r>
            <a:r>
              <a:rPr lang="zh-CN" altLang="en-US" dirty="0" smtClean="0">
                <a:latin typeface="微软雅黑" panose="020B0503020204020204" pitchFamily="34" charset="-122"/>
                <a:ea typeface="微软雅黑" panose="020B0503020204020204" pitchFamily="34" charset="-122"/>
              </a:rPr>
              <a:t>中华</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人民共和国的主要缔造者和领导人，诗人，书法家。 </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grpSp>
        <p:nvGrpSpPr>
          <p:cNvPr id="40" name="组合 39"/>
          <p:cNvGrpSpPr/>
          <p:nvPr/>
        </p:nvGrpSpPr>
        <p:grpSpPr>
          <a:xfrm>
            <a:off x="6579526" y="1042857"/>
            <a:ext cx="1415772" cy="621828"/>
            <a:chOff x="4010142" y="791001"/>
            <a:chExt cx="1415772" cy="621828"/>
          </a:xfrm>
        </p:grpSpPr>
        <p:sp>
          <p:nvSpPr>
            <p:cNvPr id="35" name="文本框 34"/>
            <p:cNvSpPr txBox="1"/>
            <p:nvPr/>
          </p:nvSpPr>
          <p:spPr>
            <a:xfrm>
              <a:off x="4010142" y="791001"/>
              <a:ext cx="1415772" cy="369332"/>
            </a:xfrm>
            <a:prstGeom prst="rect">
              <a:avLst/>
            </a:prstGeom>
            <a:noFill/>
          </p:spPr>
          <p:txBody>
            <a:bodyPr wrap="none" rtlCol="0">
              <a:spAutoFit/>
            </a:bodyPr>
            <a:lstStyle/>
            <a:p>
              <a:r>
                <a:rPr lang="zh-CN" altLang="en-US" spc="600" dirty="0">
                  <a:latin typeface="微软雅黑" panose="020B0503020204020204" pitchFamily="34" charset="-122"/>
                  <a:ea typeface="微软雅黑" panose="020B0503020204020204" pitchFamily="34" charset="-122"/>
                </a:rPr>
                <a:t>字润</a:t>
              </a:r>
              <a:r>
                <a:rPr lang="zh-CN" altLang="en-US" spc="600" dirty="0" smtClean="0">
                  <a:latin typeface="微软雅黑" panose="020B0503020204020204" pitchFamily="34" charset="-122"/>
                  <a:ea typeface="微软雅黑" panose="020B0503020204020204" pitchFamily="34" charset="-122"/>
                </a:rPr>
                <a:t>之，</a:t>
              </a:r>
              <a:endParaRPr lang="zh-CN" altLang="en-US" spc="6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4010142" y="1043497"/>
              <a:ext cx="1338828"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笔名子任。</a:t>
              </a:r>
              <a:endParaRPr lang="zh-CN" altLang="en-US"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4010143" y="845090"/>
              <a:ext cx="0" cy="4981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1" name="图片 40">
            <a:extLst>
              <a:ext uri="{FF2B5EF4-FFF2-40B4-BE49-F238E27FC236}">
                <a16:creationId xmlns="" xmlns:a16="http://schemas.microsoft.com/office/drawing/2014/main" id="{053EE7D9-6943-420C-9573-5C3D72F7A4A1}"/>
              </a:ext>
            </a:extLst>
          </p:cNvPr>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flipH="1">
            <a:off x="2952438" y="936931"/>
            <a:ext cx="1560580" cy="2044428"/>
          </a:xfrm>
          <a:prstGeom prst="rect">
            <a:avLst/>
          </a:prstGeom>
          <a:ln w="76200">
            <a:solidFill>
              <a:srgbClr val="494949"/>
            </a:solidFill>
          </a:ln>
        </p:spPr>
      </p:pic>
      <p:grpSp>
        <p:nvGrpSpPr>
          <p:cNvPr id="54" name="组合 53"/>
          <p:cNvGrpSpPr/>
          <p:nvPr/>
        </p:nvGrpSpPr>
        <p:grpSpPr>
          <a:xfrm>
            <a:off x="8591195" y="3847566"/>
            <a:ext cx="2656453" cy="2240033"/>
            <a:chOff x="7726245" y="3056409"/>
            <a:chExt cx="3486087" cy="2991586"/>
          </a:xfrm>
        </p:grpSpPr>
        <p:sp>
          <p:nvSpPr>
            <p:cNvPr id="42" name="矩形 41"/>
            <p:cNvSpPr/>
            <p:nvPr/>
          </p:nvSpPr>
          <p:spPr>
            <a:xfrm>
              <a:off x="10600578" y="3882776"/>
              <a:ext cx="611754" cy="532674"/>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0600578" y="4743801"/>
              <a:ext cx="611754" cy="542768"/>
            </a:xfrm>
            <a:prstGeom prst="rect">
              <a:avLst/>
            </a:prstGeom>
            <a:solidFill>
              <a:srgbClr val="C8350D">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600578" y="5505227"/>
              <a:ext cx="611754" cy="542768"/>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9647526" y="5505227"/>
              <a:ext cx="611754" cy="542768"/>
            </a:xfrm>
            <a:prstGeom prst="rect">
              <a:avLst/>
            </a:prstGeom>
            <a:solidFill>
              <a:srgbClr val="C8350D">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12499" y="5515321"/>
              <a:ext cx="611754" cy="532674"/>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9647526" y="4753895"/>
              <a:ext cx="611754" cy="532674"/>
            </a:xfrm>
            <a:prstGeom prst="rect">
              <a:avLst/>
            </a:prstGeom>
            <a:solidFill>
              <a:srgbClr val="C8350D">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0600578" y="3056409"/>
              <a:ext cx="611753" cy="542767"/>
            </a:xfrm>
            <a:prstGeom prst="rect">
              <a:avLst/>
            </a:prstGeom>
            <a:solidFill>
              <a:srgbClr val="C8350D">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9647526" y="3882776"/>
              <a:ext cx="611753" cy="542767"/>
            </a:xfrm>
            <a:prstGeom prst="rect">
              <a:avLst/>
            </a:prstGeom>
            <a:solidFill>
              <a:srgbClr val="C8350D">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712499" y="4743801"/>
              <a:ext cx="611753" cy="542767"/>
            </a:xfrm>
            <a:prstGeom prst="rect">
              <a:avLst/>
            </a:prstGeom>
            <a:solidFill>
              <a:srgbClr val="C8350D">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726245" y="5505227"/>
              <a:ext cx="611753" cy="542767"/>
            </a:xfrm>
            <a:prstGeom prst="rect">
              <a:avLst/>
            </a:prstGeom>
            <a:solidFill>
              <a:srgbClr val="C8350D">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8986592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749"/>
                                          </p:stCondLst>
                                        </p:cTn>
                                        <p:tgtEl>
                                          <p:spTgt spid="11"/>
                                        </p:tgtEl>
                                        <p:attrNameLst>
                                          <p:attrName>style.visibility</p:attrName>
                                        </p:attrNameLst>
                                      </p:cBhvr>
                                      <p:to>
                                        <p:strVal val="visible"/>
                                      </p:to>
                                    </p:set>
                                  </p:childTnLst>
                                </p:cTn>
                              </p:par>
                            </p:childTnLst>
                          </p:cTn>
                        </p:par>
                        <p:par>
                          <p:cTn id="7" fill="hold">
                            <p:stCondLst>
                              <p:cond delay="750"/>
                            </p:stCondLst>
                            <p:childTnLst>
                              <p:par>
                                <p:cTn id="8" presetID="2" presetClass="entr" presetSubtype="8"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 calcmode="lin" valueType="num">
                                      <p:cBhvr additive="base">
                                        <p:cTn id="10" dur="750" fill="hold"/>
                                        <p:tgtEl>
                                          <p:spTgt spid="20"/>
                                        </p:tgtEl>
                                        <p:attrNameLst>
                                          <p:attrName>ppt_x</p:attrName>
                                        </p:attrNameLst>
                                      </p:cBhvr>
                                      <p:tavLst>
                                        <p:tav tm="0">
                                          <p:val>
                                            <p:strVal val="0-#ppt_w/2"/>
                                          </p:val>
                                        </p:tav>
                                        <p:tav tm="100000">
                                          <p:val>
                                            <p:strVal val="#ppt_x"/>
                                          </p:val>
                                        </p:tav>
                                      </p:tavLst>
                                    </p:anim>
                                    <p:anim calcmode="lin" valueType="num">
                                      <p:cBhvr additive="base">
                                        <p:cTn id="11" dur="750" fill="hold"/>
                                        <p:tgtEl>
                                          <p:spTgt spid="20"/>
                                        </p:tgtEl>
                                        <p:attrNameLst>
                                          <p:attrName>ppt_y</p:attrName>
                                        </p:attrNameLst>
                                      </p:cBhvr>
                                      <p:tavLst>
                                        <p:tav tm="0">
                                          <p:val>
                                            <p:strVal val="#ppt_y"/>
                                          </p:val>
                                        </p:tav>
                                        <p:tav tm="100000">
                                          <p:val>
                                            <p:strVal val="#ppt_y"/>
                                          </p:val>
                                        </p:tav>
                                      </p:tavLst>
                                    </p:anim>
                                  </p:childTnLst>
                                </p:cTn>
                              </p:par>
                            </p:childTnLst>
                          </p:cTn>
                        </p:par>
                        <p:par>
                          <p:cTn id="12" fill="hold">
                            <p:stCondLst>
                              <p:cond delay="1500"/>
                            </p:stCondLst>
                            <p:childTnLst>
                              <p:par>
                                <p:cTn id="13" presetID="6" presetClass="entr" presetSubtype="16"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circle(in)">
                                      <p:cBhvr>
                                        <p:cTn id="15" dur="750"/>
                                        <p:tgtEl>
                                          <p:spTgt spid="41"/>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down)">
                                      <p:cBhvr>
                                        <p:cTn id="19" dur="750"/>
                                        <p:tgtEl>
                                          <p:spTgt spid="34"/>
                                        </p:tgtEl>
                                      </p:cBhvr>
                                    </p:animEffect>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750"/>
                                        <p:tgtEl>
                                          <p:spTgt spid="40"/>
                                        </p:tgtEl>
                                      </p:cBhvr>
                                    </p:animEffect>
                                  </p:childTnLst>
                                </p:cTn>
                              </p:par>
                            </p:childTnLst>
                          </p:cTn>
                        </p:par>
                        <p:par>
                          <p:cTn id="24" fill="hold">
                            <p:stCondLst>
                              <p:cond delay="3750"/>
                            </p:stCondLst>
                            <p:childTnLst>
                              <p:par>
                                <p:cTn id="25" presetID="21" presetClass="entr" presetSubtype="1"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heel(1)">
                                      <p:cBhvr>
                                        <p:cTn id="27" dur="750"/>
                                        <p:tgtEl>
                                          <p:spTgt spid="37"/>
                                        </p:tgtEl>
                                      </p:cBhvr>
                                    </p:animEffect>
                                  </p:childTnLst>
                                </p:cTn>
                              </p:par>
                            </p:childTnLst>
                          </p:cTn>
                        </p:par>
                        <p:par>
                          <p:cTn id="28" fill="hold">
                            <p:stCondLst>
                              <p:cond delay="4500"/>
                            </p:stCondLst>
                            <p:childTnLst>
                              <p:par>
                                <p:cTn id="29" presetID="2" presetClass="entr" presetSubtype="4"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750" fill="hold"/>
                                        <p:tgtEl>
                                          <p:spTgt spid="33"/>
                                        </p:tgtEl>
                                        <p:attrNameLst>
                                          <p:attrName>ppt_x</p:attrName>
                                        </p:attrNameLst>
                                      </p:cBhvr>
                                      <p:tavLst>
                                        <p:tav tm="0">
                                          <p:val>
                                            <p:strVal val="#ppt_x"/>
                                          </p:val>
                                        </p:tav>
                                        <p:tav tm="100000">
                                          <p:val>
                                            <p:strVal val="#ppt_x"/>
                                          </p:val>
                                        </p:tav>
                                      </p:tavLst>
                                    </p:anim>
                                    <p:anim calcmode="lin" valueType="num">
                                      <p:cBhvr additive="base">
                                        <p:cTn id="32" dur="750" fill="hold"/>
                                        <p:tgtEl>
                                          <p:spTgt spid="33"/>
                                        </p:tgtEl>
                                        <p:attrNameLst>
                                          <p:attrName>ppt_y</p:attrName>
                                        </p:attrNameLst>
                                      </p:cBhvr>
                                      <p:tavLst>
                                        <p:tav tm="0">
                                          <p:val>
                                            <p:strVal val="1+#ppt_h/2"/>
                                          </p:val>
                                        </p:tav>
                                        <p:tav tm="100000">
                                          <p:val>
                                            <p:strVal val="#ppt_y"/>
                                          </p:val>
                                        </p:tav>
                                      </p:tavLst>
                                    </p:anim>
                                  </p:childTnLst>
                                </p:cTn>
                              </p:par>
                            </p:childTnLst>
                          </p:cTn>
                        </p:par>
                        <p:par>
                          <p:cTn id="33" fill="hold">
                            <p:stCondLst>
                              <p:cond delay="5250"/>
                            </p:stCondLst>
                            <p:childTnLst>
                              <p:par>
                                <p:cTn id="34" presetID="42" presetClass="entr" presetSubtype="0"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750"/>
                                        <p:tgtEl>
                                          <p:spTgt spid="3"/>
                                        </p:tgtEl>
                                      </p:cBhvr>
                                    </p:animEffect>
                                    <p:anim calcmode="lin" valueType="num">
                                      <p:cBhvr>
                                        <p:cTn id="37" dur="750" fill="hold"/>
                                        <p:tgtEl>
                                          <p:spTgt spid="3"/>
                                        </p:tgtEl>
                                        <p:attrNameLst>
                                          <p:attrName>ppt_x</p:attrName>
                                        </p:attrNameLst>
                                      </p:cBhvr>
                                      <p:tavLst>
                                        <p:tav tm="0">
                                          <p:val>
                                            <p:strVal val="#ppt_x"/>
                                          </p:val>
                                        </p:tav>
                                        <p:tav tm="100000">
                                          <p:val>
                                            <p:strVal val="#ppt_x"/>
                                          </p:val>
                                        </p:tav>
                                      </p:tavLst>
                                    </p:anim>
                                    <p:anim calcmode="lin" valueType="num">
                                      <p:cBhvr>
                                        <p:cTn id="38" dur="750" fill="hold"/>
                                        <p:tgtEl>
                                          <p:spTgt spid="3"/>
                                        </p:tgtEl>
                                        <p:attrNameLst>
                                          <p:attrName>ppt_y</p:attrName>
                                        </p:attrNameLst>
                                      </p:cBhvr>
                                      <p:tavLst>
                                        <p:tav tm="0">
                                          <p:val>
                                            <p:strVal val="#ppt_y+.1"/>
                                          </p:val>
                                        </p:tav>
                                        <p:tav tm="100000">
                                          <p:val>
                                            <p:strVal val="#ppt_y"/>
                                          </p:val>
                                        </p:tav>
                                      </p:tavLst>
                                    </p:anim>
                                  </p:childTnLst>
                                </p:cTn>
                              </p:par>
                            </p:childTnLst>
                          </p:cTn>
                        </p:par>
                        <p:par>
                          <p:cTn id="39" fill="hold">
                            <p:stCondLst>
                              <p:cond delay="6000"/>
                            </p:stCondLst>
                            <p:childTnLst>
                              <p:par>
                                <p:cTn id="40" presetID="21" presetClass="entr" presetSubtype="1"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heel(1)">
                                      <p:cBhvr>
                                        <p:cTn id="42" dur="7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204" y="1780241"/>
            <a:ext cx="5209809" cy="3539551"/>
          </a:xfrm>
          <a:prstGeom prst="rect">
            <a:avLst/>
          </a:prstGeom>
          <a:ln w="38100">
            <a:solidFill>
              <a:srgbClr val="E5E1D8"/>
            </a:solidFill>
          </a:ln>
          <a:effectLst>
            <a:outerShdw blurRad="50800" dist="38100" dir="5400000" algn="t" rotWithShape="0">
              <a:prstClr val="black">
                <a:alpha val="40000"/>
              </a:prstClr>
            </a:outerShdw>
          </a:effectLst>
        </p:spPr>
      </p:pic>
      <p:sp>
        <p:nvSpPr>
          <p:cNvPr id="23" name="文本框 22">
            <a:extLst>
              <a:ext uri="{FF2B5EF4-FFF2-40B4-BE49-F238E27FC236}">
                <a16:creationId xmlns="" xmlns:a16="http://schemas.microsoft.com/office/drawing/2014/main" id="{74AE2668-1724-4B11-8EF4-B5D27416DBF1}"/>
              </a:ext>
            </a:extLst>
          </p:cNvPr>
          <p:cNvSpPr txBox="1"/>
          <p:nvPr/>
        </p:nvSpPr>
        <p:spPr>
          <a:xfrm>
            <a:off x="709180" y="828491"/>
            <a:ext cx="7429500"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开辟</a:t>
            </a:r>
            <a:r>
              <a:rPr lang="zh-CN" altLang="en-US" sz="4600" spc="300" dirty="0" smtClean="0">
                <a:solidFill>
                  <a:srgbClr val="FF0000"/>
                </a:solidFill>
                <a:latin typeface="微软雅黑" panose="020B0503020204020204" pitchFamily="34" charset="-122"/>
                <a:ea typeface="微软雅黑" panose="020B0503020204020204" pitchFamily="34" charset="-122"/>
              </a:rPr>
              <a:t>中国历史新时代</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 xmlns:a16="http://schemas.microsoft.com/office/drawing/2014/main" id="{53BEB18F-FA81-4E01-B0B5-3CF5ECFA8EDB}"/>
              </a:ext>
            </a:extLst>
          </p:cNvPr>
          <p:cNvSpPr/>
          <p:nvPr/>
        </p:nvSpPr>
        <p:spPr>
          <a:xfrm flipH="1">
            <a:off x="6610871" y="1780242"/>
            <a:ext cx="4800079" cy="2423740"/>
          </a:xfrm>
          <a:prstGeom prst="rect">
            <a:avLst/>
          </a:prstGeom>
        </p:spPr>
        <p:txBody>
          <a:bodyPr wrap="square">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 这</a:t>
            </a:r>
            <a:r>
              <a:rPr lang="zh-CN" altLang="en-US" dirty="0">
                <a:latin typeface="微软雅黑" panose="020B0503020204020204" pitchFamily="34" charset="-122"/>
                <a:ea typeface="微软雅黑" panose="020B0503020204020204" pitchFamily="34" charset="-122"/>
              </a:rPr>
              <a:t>是一个具有历史意义的庄严时刻</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毛泽东在会上致开幕词</a:t>
            </a:r>
            <a:r>
              <a:rPr lang="zh-CN" altLang="en-US" dirty="0" smtClean="0">
                <a:latin typeface="微软雅黑" panose="020B0503020204020204" pitchFamily="34" charset="-122"/>
                <a:ea typeface="微软雅黑" panose="020B0503020204020204" pitchFamily="34" charset="-122"/>
              </a:rPr>
              <a:t>。他</a:t>
            </a:r>
            <a:r>
              <a:rPr lang="zh-CN" altLang="en-US" dirty="0">
                <a:latin typeface="微软雅黑" panose="020B0503020204020204" pitchFamily="34" charset="-122"/>
                <a:ea typeface="微软雅黑" panose="020B0503020204020204" pitchFamily="34" charset="-122"/>
              </a:rPr>
              <a:t>说： </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zh-CN" altLang="en-US" sz="1100"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诸位</a:t>
            </a:r>
            <a:r>
              <a:rPr lang="zh-CN" altLang="en-US" dirty="0">
                <a:latin typeface="微软雅黑" panose="020B0503020204020204" pitchFamily="34" charset="-122"/>
                <a:ea typeface="微软雅黑" panose="020B0503020204020204" pitchFamily="34" charset="-122"/>
              </a:rPr>
              <a:t>代表先生们，我们有一个共同的感觉</a:t>
            </a:r>
            <a:r>
              <a:rPr lang="zh-CN" altLang="en-US" dirty="0" smtClean="0">
                <a:latin typeface="微软雅黑" panose="020B0503020204020204" pitchFamily="34" charset="-122"/>
                <a:ea typeface="微软雅黑" panose="020B0503020204020204" pitchFamily="34" charset="-122"/>
              </a:rPr>
              <a:t>，    这</a:t>
            </a:r>
            <a:r>
              <a:rPr lang="zh-CN" altLang="en-US" dirty="0">
                <a:latin typeface="微软雅黑" panose="020B0503020204020204" pitchFamily="34" charset="-122"/>
                <a:ea typeface="微软雅黑" panose="020B0503020204020204" pitchFamily="34" charset="-122"/>
              </a:rPr>
              <a:t>就是我们的工作将写在人类的历史上</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它</a:t>
            </a:r>
            <a:r>
              <a:rPr lang="zh-CN" altLang="en-US" dirty="0">
                <a:latin typeface="微软雅黑" panose="020B0503020204020204" pitchFamily="34" charset="-122"/>
                <a:ea typeface="微软雅黑" panose="020B0503020204020204" pitchFamily="34" charset="-122"/>
              </a:rPr>
              <a:t>将表明：占人类总数四分之一</a:t>
            </a:r>
            <a:r>
              <a:rPr lang="zh-CN" altLang="en-US" dirty="0" smtClean="0">
                <a:latin typeface="微软雅黑" panose="020B0503020204020204" pitchFamily="34" charset="-122"/>
                <a:ea typeface="微软雅黑" panose="020B0503020204020204" pitchFamily="34" charset="-122"/>
              </a:rPr>
              <a:t>的</a:t>
            </a:r>
            <a:endParaRPr lang="zh-CN" altLang="en-US" sz="32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 xmlns:a16="http://schemas.microsoft.com/office/drawing/2014/main" id="{53BEB18F-FA81-4E01-B0B5-3CF5ECFA8EDB}"/>
              </a:ext>
            </a:extLst>
          </p:cNvPr>
          <p:cNvSpPr/>
          <p:nvPr/>
        </p:nvSpPr>
        <p:spPr>
          <a:xfrm flipH="1">
            <a:off x="823480" y="5376943"/>
            <a:ext cx="10587470" cy="787523"/>
          </a:xfrm>
          <a:prstGeom prst="rect">
            <a:avLst/>
          </a:prstGeom>
        </p:spPr>
        <p:txBody>
          <a:bodyPr wrap="square">
            <a:spAutoFit/>
          </a:bodyPr>
          <a:lstStyle/>
          <a:p>
            <a:pPr algn="just">
              <a:lnSpc>
                <a:spcPct val="150000"/>
              </a:lnSpc>
            </a:pPr>
            <a:r>
              <a:rPr lang="zh-CN" altLang="en-US" sz="1600" dirty="0" smtClean="0">
                <a:latin typeface="微软雅黑" panose="020B0503020204020204" pitchFamily="34" charset="-122"/>
                <a:ea typeface="微软雅黑" panose="020B0503020204020204" pitchFamily="34" charset="-122"/>
              </a:rPr>
              <a:t>       一九四九年九月二十一日下午七时</a:t>
            </a:r>
            <a:r>
              <a:rPr lang="zh-CN" altLang="en-US" sz="1600" dirty="0">
                <a:latin typeface="微软雅黑" panose="020B0503020204020204" pitchFamily="34" charset="-122"/>
                <a:ea typeface="微软雅黑" panose="020B0503020204020204" pitchFamily="34" charset="-122"/>
              </a:rPr>
              <a:t>，毛泽东等来到中南海怀仁堂 ，出席中国人民政治协商会议第一次全体会议</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gn="just">
              <a:lnSpc>
                <a:spcPct val="150000"/>
              </a:lnSpc>
            </a:pPr>
            <a:r>
              <a:rPr lang="zh-CN" altLang="en-US" sz="1600" dirty="0" smtClean="0">
                <a:latin typeface="微软雅黑" panose="020B0503020204020204" pitchFamily="34" charset="-122"/>
                <a:ea typeface="微软雅黑" panose="020B0503020204020204" pitchFamily="34" charset="-122"/>
              </a:rPr>
              <a:t>大会</a:t>
            </a:r>
            <a:r>
              <a:rPr lang="zh-CN" altLang="en-US" sz="1600" dirty="0">
                <a:latin typeface="微软雅黑" panose="020B0503020204020204" pitchFamily="34" charset="-122"/>
                <a:ea typeface="微软雅黑" panose="020B0503020204020204" pitchFamily="34" charset="-122"/>
              </a:rPr>
              <a:t>在欢快的中国人民解放军进行曲和场外鸣放五十四响礼炮声中隆重开幕，全体代表起立，热烈鼓掌达五分钟之久</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909205" y="5493764"/>
            <a:ext cx="325925" cy="298677"/>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84946" y="1910071"/>
            <a:ext cx="325925" cy="298677"/>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53BEB18F-FA81-4E01-B0B5-3CF5ECFA8EDB}"/>
              </a:ext>
            </a:extLst>
          </p:cNvPr>
          <p:cNvSpPr/>
          <p:nvPr/>
        </p:nvSpPr>
        <p:spPr>
          <a:xfrm flipH="1">
            <a:off x="6610871" y="4192578"/>
            <a:ext cx="4800079" cy="743986"/>
          </a:xfrm>
          <a:prstGeom prst="rect">
            <a:avLst/>
          </a:prstGeom>
        </p:spPr>
        <p:txBody>
          <a:bodyPr wrap="square">
            <a:spAutoFit/>
          </a:bodyPr>
          <a:lstStyle/>
          <a:p>
            <a:pPr algn="just">
              <a:lnSpc>
                <a:spcPct val="150000"/>
              </a:lnSpc>
            </a:pPr>
            <a:r>
              <a:rPr lang="zh-CN" altLang="en-US" sz="3200" b="1" dirty="0" smtClean="0">
                <a:solidFill>
                  <a:srgbClr val="FF0000"/>
                </a:solidFill>
                <a:latin typeface="微软雅黑" panose="020B0503020204020204" pitchFamily="34" charset="-122"/>
                <a:ea typeface="微软雅黑" panose="020B0503020204020204" pitchFamily="34" charset="-122"/>
              </a:rPr>
              <a:t>中国人 从此 站起来</a:t>
            </a:r>
            <a:r>
              <a:rPr lang="zh-CN" altLang="en-US" sz="3200" b="1" dirty="0">
                <a:solidFill>
                  <a:srgbClr val="FF0000"/>
                </a:solidFill>
                <a:latin typeface="微软雅黑" panose="020B0503020204020204" pitchFamily="34" charset="-122"/>
                <a:ea typeface="微软雅黑" panose="020B0503020204020204" pitchFamily="34" charset="-122"/>
              </a:rPr>
              <a:t>了</a:t>
            </a:r>
            <a:r>
              <a:rPr lang="zh-CN" altLang="en-US" sz="3200" b="1" dirty="0">
                <a:latin typeface="微软雅黑" panose="020B0503020204020204" pitchFamily="34" charset="-122"/>
                <a:ea typeface="微软雅黑" panose="020B0503020204020204" pitchFamily="34" charset="-122"/>
              </a:rPr>
              <a:t>。</a:t>
            </a:r>
            <a:r>
              <a:rPr lang="en-US" altLang="zh-CN" sz="3200" b="1" dirty="0">
                <a:latin typeface="微软雅黑" panose="020B0503020204020204" pitchFamily="34" charset="-122"/>
                <a:ea typeface="微软雅黑" panose="020B0503020204020204" pitchFamily="34" charset="-122"/>
              </a:rPr>
              <a:t>"</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857807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750"/>
                                        <p:tgtEl>
                                          <p:spTgt spid="11"/>
                                        </p:tgtEl>
                                      </p:cBhvr>
                                    </p:animEffect>
                                  </p:childTnLst>
                                </p:cTn>
                              </p:par>
                            </p:childTnLst>
                          </p:cTn>
                        </p:par>
                        <p:par>
                          <p:cTn id="12" fill="hold">
                            <p:stCondLst>
                              <p:cond delay="15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750"/>
                                        <p:tgtEl>
                                          <p:spTgt spid="9"/>
                                        </p:tgtEl>
                                      </p:cBhvr>
                                    </p:animEffect>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750"/>
                                        <p:tgtEl>
                                          <p:spTgt spid="14"/>
                                        </p:tgtEl>
                                      </p:cBhvr>
                                    </p:animEffect>
                                    <p:anim calcmode="lin" valueType="num">
                                      <p:cBhvr>
                                        <p:cTn id="20" dur="750" fill="hold"/>
                                        <p:tgtEl>
                                          <p:spTgt spid="14"/>
                                        </p:tgtEl>
                                        <p:attrNameLst>
                                          <p:attrName>ppt_x</p:attrName>
                                        </p:attrNameLst>
                                      </p:cBhvr>
                                      <p:tavLst>
                                        <p:tav tm="0">
                                          <p:val>
                                            <p:strVal val="#ppt_x"/>
                                          </p:val>
                                        </p:tav>
                                        <p:tav tm="100000">
                                          <p:val>
                                            <p:strVal val="#ppt_x"/>
                                          </p:val>
                                        </p:tav>
                                      </p:tavLst>
                                    </p:anim>
                                    <p:anim calcmode="lin" valueType="num">
                                      <p:cBhvr>
                                        <p:cTn id="21" dur="75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6" presetClass="entr" presetSubtype="16"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ircle(in)">
                                      <p:cBhvr>
                                        <p:cTn id="25" dur="750"/>
                                        <p:tgtEl>
                                          <p:spTgt spid="10"/>
                                        </p:tgtEl>
                                      </p:cBhvr>
                                    </p:animEffect>
                                  </p:childTnLst>
                                </p:cTn>
                              </p:par>
                            </p:childTnLst>
                          </p:cTn>
                        </p:par>
                        <p:par>
                          <p:cTn id="26" fill="hold">
                            <p:stCondLst>
                              <p:cond delay="3750"/>
                            </p:stCondLst>
                            <p:childTnLst>
                              <p:par>
                                <p:cTn id="27" presetID="42"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anim calcmode="lin" valueType="num">
                                      <p:cBhvr>
                                        <p:cTn id="30" dur="750" fill="hold"/>
                                        <p:tgtEl>
                                          <p:spTgt spid="8"/>
                                        </p:tgtEl>
                                        <p:attrNameLst>
                                          <p:attrName>ppt_x</p:attrName>
                                        </p:attrNameLst>
                                      </p:cBhvr>
                                      <p:tavLst>
                                        <p:tav tm="0">
                                          <p:val>
                                            <p:strVal val="#ppt_x"/>
                                          </p:val>
                                        </p:tav>
                                        <p:tav tm="100000">
                                          <p:val>
                                            <p:strVal val="#ppt_x"/>
                                          </p:val>
                                        </p:tav>
                                      </p:tavLst>
                                    </p:anim>
                                    <p:anim calcmode="lin" valueType="num">
                                      <p:cBhvr>
                                        <p:cTn id="31"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1+#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14" grpId="0"/>
      <p:bldP spid="9" grpId="0" animBg="1"/>
      <p:bldP spid="10"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 xmlns:a16="http://schemas.microsoft.com/office/drawing/2014/main" id="{53BEB18F-FA81-4E01-B0B5-3CF5ECFA8EDB}"/>
              </a:ext>
            </a:extLst>
          </p:cNvPr>
          <p:cNvSpPr/>
          <p:nvPr/>
        </p:nvSpPr>
        <p:spPr>
          <a:xfrm flipH="1">
            <a:off x="928252" y="3738714"/>
            <a:ext cx="5129647" cy="2169825"/>
          </a:xfrm>
          <a:prstGeom prst="rect">
            <a:avLst/>
          </a:prstGeom>
        </p:spPr>
        <p:txBody>
          <a:bodyPr wrap="square">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中共中央</a:t>
            </a:r>
            <a:r>
              <a:rPr lang="zh-CN" altLang="en-US" dirty="0">
                <a:latin typeface="微软雅黑" panose="020B0503020204020204" pitchFamily="34" charset="-122"/>
                <a:ea typeface="微软雅黑" panose="020B0503020204020204" pitchFamily="34" charset="-122"/>
              </a:rPr>
              <a:t>、全国人大、国务院、中央军委为此联合发出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告全党全军全国各族人民书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，报告了这一噩耗，并高度评价毛泽东是“我党我军我国各族人民敬爱的伟大领袖，国际无阶级和被压迫民族被压迫人民的伟大导师</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b="6326"/>
          <a:stretch/>
        </p:blipFill>
        <p:spPr>
          <a:xfrm>
            <a:off x="6734175" y="2189815"/>
            <a:ext cx="4486809" cy="3549958"/>
          </a:xfrm>
          <a:prstGeom prst="rect">
            <a:avLst/>
          </a:prstGeom>
          <a:ln w="38100">
            <a:solidFill>
              <a:srgbClr val="E5E1D8"/>
            </a:solidFill>
          </a:ln>
          <a:effectLst>
            <a:outerShdw blurRad="50800" dist="38100" dir="5400000" algn="t" rotWithShape="0">
              <a:prstClr val="black">
                <a:alpha val="40000"/>
              </a:prstClr>
            </a:outerShdw>
          </a:effectLst>
        </p:spPr>
      </p:pic>
      <p:sp>
        <p:nvSpPr>
          <p:cNvPr id="8" name="矩形 7">
            <a:extLst>
              <a:ext uri="{FF2B5EF4-FFF2-40B4-BE49-F238E27FC236}">
                <a16:creationId xmlns="" xmlns:a16="http://schemas.microsoft.com/office/drawing/2014/main" id="{53BEB18F-FA81-4E01-B0B5-3CF5ECFA8EDB}"/>
              </a:ext>
            </a:extLst>
          </p:cNvPr>
          <p:cNvSpPr/>
          <p:nvPr/>
        </p:nvSpPr>
        <p:spPr>
          <a:xfrm flipH="1">
            <a:off x="928252" y="1806034"/>
            <a:ext cx="5424921" cy="1754326"/>
          </a:xfrm>
          <a:prstGeom prst="rect">
            <a:avLst/>
          </a:prstGeom>
        </p:spPr>
        <p:txBody>
          <a:bodyPr wrap="square">
            <a:spAutoFit/>
          </a:bodyPr>
          <a:lstStyle/>
          <a:p>
            <a:pPr algn="just">
              <a:lnSpc>
                <a:spcPct val="150000"/>
              </a:lnSpc>
            </a:pPr>
            <a:r>
              <a:rPr lang="en-US" altLang="zh-CN" dirty="0" smtClean="0">
                <a:latin typeface="微软雅黑" panose="020B0503020204020204" pitchFamily="34" charset="-122"/>
                <a:ea typeface="微软雅黑" panose="020B0503020204020204" pitchFamily="34" charset="-122"/>
              </a:rPr>
              <a:t>                                       1976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日，中国共产党中央委员会主席、</a:t>
            </a:r>
            <a:r>
              <a:rPr lang="zh-CN" altLang="en-US" dirty="0" smtClean="0">
                <a:latin typeface="微软雅黑" panose="020B0503020204020204" pitchFamily="34" charset="-122"/>
                <a:ea typeface="微软雅黑" panose="020B0503020204020204" pitchFamily="34" charset="-122"/>
              </a:rPr>
              <a:t>中国共产党中央军事委员会</a:t>
            </a:r>
            <a:r>
              <a:rPr lang="zh-CN" altLang="en-US" dirty="0">
                <a:latin typeface="微软雅黑" panose="020B0503020204020204" pitchFamily="34" charset="-122"/>
                <a:ea typeface="微软雅黑" panose="020B0503020204020204" pitchFamily="34" charset="-122"/>
              </a:rPr>
              <a:t>主席、中国人民政治协商会议全国委员会名誉主席毛泽东，零时</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分在北京逝世，享年</a:t>
            </a:r>
            <a:r>
              <a:rPr lang="en-US" altLang="zh-CN" dirty="0">
                <a:latin typeface="微软雅黑" panose="020B0503020204020204" pitchFamily="34" charset="-122"/>
                <a:ea typeface="微软雅黑" panose="020B0503020204020204" pitchFamily="34" charset="-122"/>
              </a:rPr>
              <a:t>83</a:t>
            </a:r>
            <a:r>
              <a:rPr lang="zh-CN" altLang="en-US" dirty="0">
                <a:latin typeface="微软雅黑" panose="020B0503020204020204" pitchFamily="34" charset="-122"/>
                <a:ea typeface="微软雅黑" panose="020B0503020204020204" pitchFamily="34" charset="-122"/>
              </a:rPr>
              <a:t>岁</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3503" y="5010149"/>
            <a:ext cx="4960575" cy="839600"/>
            <a:chOff x="747278" y="5133974"/>
            <a:chExt cx="4960575" cy="839600"/>
          </a:xfrm>
        </p:grpSpPr>
        <p:cxnSp>
          <p:nvCxnSpPr>
            <p:cNvPr id="5" name="直接连接符 4"/>
            <p:cNvCxnSpPr/>
            <p:nvPr/>
          </p:nvCxnSpPr>
          <p:spPr>
            <a:xfrm>
              <a:off x="775853" y="5562599"/>
              <a:ext cx="4932000" cy="1905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47278" y="5973574"/>
              <a:ext cx="49320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237329" y="5133974"/>
              <a:ext cx="14400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 xmlns:a16="http://schemas.microsoft.com/office/drawing/2014/main" id="{53BEB18F-FA81-4E01-B0B5-3CF5ECFA8EDB}"/>
              </a:ext>
            </a:extLst>
          </p:cNvPr>
          <p:cNvSpPr/>
          <p:nvPr/>
        </p:nvSpPr>
        <p:spPr>
          <a:xfrm flipH="1">
            <a:off x="928252" y="1228953"/>
            <a:ext cx="2548373" cy="1154162"/>
          </a:xfrm>
          <a:prstGeom prst="rect">
            <a:avLst/>
          </a:prstGeom>
        </p:spPr>
        <p:txBody>
          <a:bodyPr wrap="square">
            <a:spAutoFit/>
          </a:bodyPr>
          <a:lstStyle/>
          <a:p>
            <a:pPr algn="just">
              <a:lnSpc>
                <a:spcPct val="150000"/>
              </a:lnSpc>
            </a:pPr>
            <a:r>
              <a:rPr lang="zh-CN" altLang="en-US" sz="4600" dirty="0">
                <a:latin typeface="微软雅黑" panose="020B0503020204020204" pitchFamily="34" charset="-122"/>
                <a:ea typeface="微软雅黑" panose="020B0503020204020204" pitchFamily="34" charset="-122"/>
              </a:rPr>
              <a:t>巨人睡</a:t>
            </a:r>
            <a:r>
              <a:rPr lang="zh-CN" altLang="en-US" sz="4600" dirty="0" smtClean="0">
                <a:latin typeface="微软雅黑" panose="020B0503020204020204" pitchFamily="34" charset="-122"/>
                <a:ea typeface="微软雅黑" panose="020B0503020204020204" pitchFamily="34" charset="-122"/>
              </a:rPr>
              <a:t>去 </a:t>
            </a:r>
            <a:endParaRPr lang="zh-CN" altLang="en-US" sz="4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3058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advTm="3000">
        <p15:prstTrans prst="curtains"/>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750"/>
                                        <p:tgtEl>
                                          <p:spTgt spid="8"/>
                                        </p:tgtEl>
                                      </p:cBhvr>
                                    </p:animEffect>
                                    <p:anim calcmode="lin" valueType="num">
                                      <p:cBhvr>
                                        <p:cTn id="14" dur="750" fill="hold"/>
                                        <p:tgtEl>
                                          <p:spTgt spid="8"/>
                                        </p:tgtEl>
                                        <p:attrNameLst>
                                          <p:attrName>ppt_x</p:attrName>
                                        </p:attrNameLst>
                                      </p:cBhvr>
                                      <p:tavLst>
                                        <p:tav tm="0">
                                          <p:val>
                                            <p:strVal val="#ppt_x"/>
                                          </p:val>
                                        </p:tav>
                                        <p:tav tm="100000">
                                          <p:val>
                                            <p:strVal val="#ppt_x"/>
                                          </p:val>
                                        </p:tav>
                                      </p:tavLst>
                                    </p:anim>
                                    <p:anim calcmode="lin" valueType="num">
                                      <p:cBhvr>
                                        <p:cTn id="15" dur="75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42"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ppt_x</p:attrName>
                                        </p:attrNameLst>
                                      </p:cBhvr>
                                      <p:tavLst>
                                        <p:tav tm="0">
                                          <p:val>
                                            <p:strVal val="#ppt_x"/>
                                          </p:val>
                                        </p:tav>
                                        <p:tav tm="100000">
                                          <p:val>
                                            <p:strVal val="#ppt_x"/>
                                          </p:val>
                                        </p:tav>
                                      </p:tavLst>
                                    </p:anim>
                                    <p:anim calcmode="lin" valueType="num">
                                      <p:cBhvr>
                                        <p:cTn id="21" dur="75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0-#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 xmlns:a16="http://schemas.microsoft.com/office/drawing/2014/main" id="{53BEB18F-FA81-4E01-B0B5-3CF5ECFA8EDB}"/>
              </a:ext>
            </a:extLst>
          </p:cNvPr>
          <p:cNvSpPr/>
          <p:nvPr/>
        </p:nvSpPr>
        <p:spPr>
          <a:xfrm flipH="1">
            <a:off x="5842251" y="4453089"/>
            <a:ext cx="4987674" cy="923330"/>
          </a:xfrm>
          <a:prstGeom prst="rect">
            <a:avLst/>
          </a:prstGeom>
        </p:spPr>
        <p:txBody>
          <a:bodyPr wrap="square">
            <a:spAutoFit/>
          </a:bodyPr>
          <a:lstStyle/>
          <a:p>
            <a:pPr>
              <a:lnSpc>
                <a:spcPct val="150000"/>
              </a:lnSpc>
            </a:pPr>
            <a:r>
              <a:rPr lang="zh-CN" altLang="en-US" sz="3600" dirty="0" smtClean="0">
                <a:latin typeface="微软雅黑" panose="020B0503020204020204" pitchFamily="34" charset="-122"/>
                <a:ea typeface="微软雅黑" panose="020B0503020204020204" pitchFamily="34" charset="-122"/>
              </a:rPr>
              <a:t>人们</a:t>
            </a:r>
            <a:r>
              <a:rPr lang="zh-CN" altLang="en-US" sz="3600" dirty="0">
                <a:latin typeface="微软雅黑" panose="020B0503020204020204" pitchFamily="34" charset="-122"/>
                <a:ea typeface="微软雅黑" panose="020B0503020204020204" pitchFamily="34" charset="-122"/>
              </a:rPr>
              <a:t>无不感到无比</a:t>
            </a:r>
            <a:r>
              <a:rPr lang="zh-CN" altLang="en-US" sz="3600" dirty="0" smtClean="0">
                <a:latin typeface="微软雅黑" panose="020B0503020204020204" pitchFamily="34" charset="-122"/>
                <a:ea typeface="微软雅黑" panose="020B0503020204020204" pitchFamily="34" charset="-122"/>
              </a:rPr>
              <a:t>悲痛</a:t>
            </a:r>
            <a:endParaRPr lang="zh-CN" altLang="en-US" sz="36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2600990"/>
            <a:ext cx="3650214" cy="2610422"/>
          </a:xfrm>
          <a:prstGeom prst="rect">
            <a:avLst/>
          </a:prstGeom>
          <a:ln w="38100">
            <a:solidFill>
              <a:srgbClr val="E5E1D8"/>
            </a:solidFill>
          </a:ln>
          <a:effectLst>
            <a:outerShdw blurRad="50800" dist="38100" dir="5400000" algn="t" rotWithShape="0">
              <a:prstClr val="black">
                <a:alpha val="40000"/>
              </a:prstClr>
            </a:outerShdw>
          </a:effectLst>
        </p:spPr>
      </p:pic>
      <p:sp>
        <p:nvSpPr>
          <p:cNvPr id="8" name="矩形 7">
            <a:extLst>
              <a:ext uri="{FF2B5EF4-FFF2-40B4-BE49-F238E27FC236}">
                <a16:creationId xmlns="" xmlns:a16="http://schemas.microsoft.com/office/drawing/2014/main" id="{53BEB18F-FA81-4E01-B0B5-3CF5ECFA8EDB}"/>
              </a:ext>
            </a:extLst>
          </p:cNvPr>
          <p:cNvSpPr/>
          <p:nvPr/>
        </p:nvSpPr>
        <p:spPr>
          <a:xfrm flipH="1">
            <a:off x="1646296" y="1344854"/>
            <a:ext cx="4108196" cy="923330"/>
          </a:xfrm>
          <a:prstGeom prst="rect">
            <a:avLst/>
          </a:prstGeom>
        </p:spPr>
        <p:txBody>
          <a:bodyPr wrap="square">
            <a:spAutoFit/>
          </a:bodyPr>
          <a:lstStyle/>
          <a:p>
            <a:pPr>
              <a:lnSpc>
                <a:spcPct val="150000"/>
              </a:lnSpc>
            </a:pPr>
            <a:r>
              <a:rPr lang="zh-CN" altLang="en-US" sz="3600" dirty="0">
                <a:latin typeface="微软雅黑" panose="020B0503020204020204" pitchFamily="34" charset="-122"/>
                <a:ea typeface="微软雅黑" panose="020B0503020204020204" pitchFamily="34" charset="-122"/>
              </a:rPr>
              <a:t>对于伟人的离去</a:t>
            </a:r>
            <a:r>
              <a:rPr lang="zh-CN" altLang="en-US" sz="3600" dirty="0" smtClean="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599" y="1449629"/>
            <a:ext cx="3098152" cy="2610422"/>
          </a:xfrm>
          <a:prstGeom prst="rect">
            <a:avLst/>
          </a:prstGeom>
          <a:ln w="38100">
            <a:solidFill>
              <a:srgbClr val="E5E1D8"/>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4948192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advTm="3000">
        <p15:prstTrans prst="curtains"/>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75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22" presetClass="entr" presetSubtype="4"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750"/>
                                        <p:tgtEl>
                                          <p:spTgt spid="11"/>
                                        </p:tgtEl>
                                      </p:cBhvr>
                                    </p:animEffect>
                                  </p:childTnLst>
                                </p:cTn>
                              </p:par>
                            </p:childTnLst>
                          </p:cTn>
                        </p:par>
                        <p:par>
                          <p:cTn id="14" fill="hold">
                            <p:stCondLst>
                              <p:cond delay="2250"/>
                            </p:stCondLst>
                            <p:childTnLst>
                              <p:par>
                                <p:cTn id="15" presetID="42"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anim calcmode="lin" valueType="num">
                                      <p:cBhvr>
                                        <p:cTn id="18" dur="750" fill="hold"/>
                                        <p:tgtEl>
                                          <p:spTgt spid="19"/>
                                        </p:tgtEl>
                                        <p:attrNameLst>
                                          <p:attrName>ppt_x</p:attrName>
                                        </p:attrNameLst>
                                      </p:cBhvr>
                                      <p:tavLst>
                                        <p:tav tm="0">
                                          <p:val>
                                            <p:strVal val="#ppt_x"/>
                                          </p:val>
                                        </p:tav>
                                        <p:tav tm="100000">
                                          <p:val>
                                            <p:strVal val="#ppt_x"/>
                                          </p:val>
                                        </p:tav>
                                      </p:tavLst>
                                    </p:anim>
                                    <p:anim calcmode="lin" valueType="num">
                                      <p:cBhvr>
                                        <p:cTn id="19" dur="750" fill="hold"/>
                                        <p:tgtEl>
                                          <p:spTgt spid="19"/>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36073" y="1772534"/>
            <a:ext cx="3734114" cy="3568126"/>
            <a:chOff x="991938" y="1780241"/>
            <a:chExt cx="3734114" cy="3568126"/>
          </a:xfrm>
        </p:grpSpPr>
        <p:sp>
          <p:nvSpPr>
            <p:cNvPr id="15" name="直角三角形 14"/>
            <p:cNvSpPr/>
            <p:nvPr/>
          </p:nvSpPr>
          <p:spPr>
            <a:xfrm flipH="1">
              <a:off x="3214116" y="1808816"/>
              <a:ext cx="1153863" cy="3539551"/>
            </a:xfrm>
            <a:prstGeom prst="rtTriangle">
              <a:avLst/>
            </a:prstGeom>
            <a:solidFill>
              <a:srgbClr val="7F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938" y="1780241"/>
              <a:ext cx="3734114" cy="3539551"/>
            </a:xfrm>
            <a:prstGeom prst="parallelogram">
              <a:avLst/>
            </a:prstGeom>
            <a:ln w="38100">
              <a:solidFill>
                <a:srgbClr val="E5E1D8"/>
              </a:solidFill>
            </a:ln>
            <a:effectLst>
              <a:outerShdw blurRad="50800" dist="38100" dir="5400000" algn="t" rotWithShape="0">
                <a:prstClr val="black">
                  <a:alpha val="40000"/>
                </a:prstClr>
              </a:outerShdw>
            </a:effectLst>
          </p:spPr>
        </p:pic>
      </p:grpSp>
      <p:sp>
        <p:nvSpPr>
          <p:cNvPr id="23" name="文本框 22">
            <a:extLst>
              <a:ext uri="{FF2B5EF4-FFF2-40B4-BE49-F238E27FC236}">
                <a16:creationId xmlns="" xmlns:a16="http://schemas.microsoft.com/office/drawing/2014/main" id="{74AE2668-1724-4B11-8EF4-B5D27416DBF1}"/>
              </a:ext>
            </a:extLst>
          </p:cNvPr>
          <p:cNvSpPr txBox="1"/>
          <p:nvPr/>
        </p:nvSpPr>
        <p:spPr>
          <a:xfrm>
            <a:off x="823480" y="762873"/>
            <a:ext cx="2681720"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三大</a:t>
            </a:r>
            <a:r>
              <a:rPr lang="zh-CN" altLang="en-US" sz="4600" spc="300" dirty="0" smtClean="0">
                <a:solidFill>
                  <a:srgbClr val="FF0000"/>
                </a:solidFill>
                <a:latin typeface="微软雅黑" panose="020B0503020204020204" pitchFamily="34" charset="-122"/>
                <a:ea typeface="微软雅黑" panose="020B0503020204020204" pitchFamily="34" charset="-122"/>
              </a:rPr>
              <a:t>改造</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111336" y="1772534"/>
            <a:ext cx="3907833" cy="3615750"/>
            <a:chOff x="4152900" y="1772534"/>
            <a:chExt cx="3907833" cy="3615750"/>
          </a:xfrm>
        </p:grpSpPr>
        <p:sp>
          <p:nvSpPr>
            <p:cNvPr id="16" name="直角三角形 15"/>
            <p:cNvSpPr/>
            <p:nvPr/>
          </p:nvSpPr>
          <p:spPr>
            <a:xfrm flipH="1">
              <a:off x="6439378" y="2781300"/>
              <a:ext cx="1426929" cy="2567067"/>
            </a:xfrm>
            <a:prstGeom prst="rtTriangle">
              <a:avLst/>
            </a:prstGeom>
            <a:solidFill>
              <a:srgbClr val="7F7E7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4152900" y="1772534"/>
              <a:ext cx="3907833" cy="3615750"/>
            </a:xfrm>
            <a:prstGeom prst="parallelogram">
              <a:avLst>
                <a:gd name="adj" fmla="val 20258"/>
              </a:avLst>
            </a:prstGeom>
            <a:solidFill>
              <a:schemeClr val="bg1"/>
            </a:solidFill>
            <a:ln w="28575">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 xmlns:a16="http://schemas.microsoft.com/office/drawing/2014/main" id="{53BEB18F-FA81-4E01-B0B5-3CF5ECFA8EDB}"/>
              </a:ext>
            </a:extLst>
          </p:cNvPr>
          <p:cNvSpPr/>
          <p:nvPr/>
        </p:nvSpPr>
        <p:spPr>
          <a:xfrm flipH="1">
            <a:off x="4959131" y="1866317"/>
            <a:ext cx="2318778" cy="336739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我国对农业、手工业和资本主义工商业生产资料私有制的社会主义改造，在理论上和实践上丰富和发展了马克思列宁主义的科学社会主义理论</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极大地促进</a:t>
            </a:r>
            <a:r>
              <a:rPr lang="zh-CN" altLang="en-US" dirty="0" smtClean="0">
                <a:latin typeface="微软雅黑" panose="020B0503020204020204" pitchFamily="34" charset="-122"/>
                <a:ea typeface="微软雅黑" panose="020B0503020204020204" pitchFamily="34" charset="-122"/>
              </a:rPr>
              <a:t>了</a:t>
            </a:r>
            <a:r>
              <a:rPr lang="zh-CN" altLang="en-US" dirty="0">
                <a:latin typeface="微软雅黑" panose="020B0503020204020204" pitchFamily="34" charset="-122"/>
                <a:ea typeface="微软雅黑" panose="020B0503020204020204" pitchFamily="34" charset="-122"/>
              </a:rPr>
              <a:t>工、</a:t>
            </a:r>
            <a:r>
              <a:rPr lang="zh-CN" altLang="en-US" dirty="0" smtClean="0">
                <a:latin typeface="微软雅黑" panose="020B0503020204020204" pitchFamily="34" charset="-122"/>
                <a:ea typeface="微软雅黑" panose="020B0503020204020204" pitchFamily="34" charset="-122"/>
              </a:rPr>
              <a:t>农</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7556199" y="1772534"/>
            <a:ext cx="3908418" cy="3608043"/>
            <a:chOff x="7556199" y="1780241"/>
            <a:chExt cx="3908418" cy="3608043"/>
          </a:xfrm>
        </p:grpSpPr>
        <p:sp>
          <p:nvSpPr>
            <p:cNvPr id="4" name="直角三角形 3"/>
            <p:cNvSpPr/>
            <p:nvPr/>
          </p:nvSpPr>
          <p:spPr>
            <a:xfrm flipH="1">
              <a:off x="10190057" y="1780241"/>
              <a:ext cx="1153863" cy="3539551"/>
            </a:xfrm>
            <a:prstGeom prst="rtTriangle">
              <a:avLst/>
            </a:prstGeom>
            <a:solidFill>
              <a:srgbClr val="7F7E7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7556199" y="1780241"/>
              <a:ext cx="3908418" cy="3608043"/>
            </a:xfrm>
            <a:prstGeom prst="parallelogram">
              <a:avLst>
                <a:gd name="adj" fmla="val 22675"/>
              </a:avLst>
            </a:prstGeom>
            <a:solidFill>
              <a:schemeClr val="bg1"/>
            </a:solidFill>
            <a:ln w="28575">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 xmlns:a16="http://schemas.microsoft.com/office/drawing/2014/main" id="{53BEB18F-FA81-4E01-B0B5-3CF5ECFA8EDB}"/>
              </a:ext>
            </a:extLst>
          </p:cNvPr>
          <p:cNvSpPr/>
          <p:nvPr/>
        </p:nvSpPr>
        <p:spPr>
          <a:xfrm flipH="1">
            <a:off x="8404016" y="1866317"/>
            <a:ext cx="2358258" cy="3367397"/>
          </a:xfrm>
          <a:prstGeom prst="rect">
            <a:avLst/>
          </a:prstGeom>
        </p:spPr>
        <p:txBody>
          <a:bodyPr wrap="square">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商业的社会变革</a:t>
            </a:r>
            <a:r>
              <a:rPr lang="zh-CN" altLang="en-US" dirty="0">
                <a:latin typeface="微软雅黑" panose="020B0503020204020204" pitchFamily="34" charset="-122"/>
                <a:ea typeface="微软雅黑" panose="020B0503020204020204" pitchFamily="34" charset="-122"/>
              </a:rPr>
              <a:t>和整个国民经济的发展。实现了把生产资料私有制转变为社会主义公有制的任务。我国初步建立起社会主义的基本制度，从此进入社会主义初级阶段。 </a:t>
            </a:r>
          </a:p>
        </p:txBody>
      </p:sp>
    </p:spTree>
    <p:extLst>
      <p:ext uri="{BB962C8B-B14F-4D97-AF65-F5344CB8AC3E}">
        <p14:creationId xmlns:p14="http://schemas.microsoft.com/office/powerpoint/2010/main" val="5280674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750"/>
                                        <p:tgtEl>
                                          <p:spTgt spid="8"/>
                                        </p:tgtEl>
                                      </p:cBhvr>
                                    </p:animEffect>
                                    <p:anim calcmode="lin" valueType="num">
                                      <p:cBhvr>
                                        <p:cTn id="25" dur="750" fill="hold"/>
                                        <p:tgtEl>
                                          <p:spTgt spid="8"/>
                                        </p:tgtEl>
                                        <p:attrNameLst>
                                          <p:attrName>ppt_x</p:attrName>
                                        </p:attrNameLst>
                                      </p:cBhvr>
                                      <p:tavLst>
                                        <p:tav tm="0">
                                          <p:val>
                                            <p:strVal val="#ppt_x"/>
                                          </p:val>
                                        </p:tav>
                                        <p:tav tm="100000">
                                          <p:val>
                                            <p:strVal val="#ppt_x"/>
                                          </p:val>
                                        </p:tav>
                                      </p:tavLst>
                                    </p:anim>
                                    <p:anim calcmode="lin" valueType="num">
                                      <p:cBhvr>
                                        <p:cTn id="26"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750" fill="hold"/>
                                        <p:tgtEl>
                                          <p:spTgt spid="7"/>
                                        </p:tgtEl>
                                        <p:attrNameLst>
                                          <p:attrName>ppt_x</p:attrName>
                                        </p:attrNameLst>
                                      </p:cBhvr>
                                      <p:tavLst>
                                        <p:tav tm="0">
                                          <p:val>
                                            <p:strVal val="#ppt_x"/>
                                          </p:val>
                                        </p:tav>
                                        <p:tav tm="100000">
                                          <p:val>
                                            <p:strVal val="#ppt_x"/>
                                          </p:val>
                                        </p:tav>
                                      </p:tavLst>
                                    </p:anim>
                                    <p:anim calcmode="lin" valueType="num">
                                      <p:cBhvr additive="base">
                                        <p:cTn id="32" dur="750" fill="hold"/>
                                        <p:tgtEl>
                                          <p:spTgt spid="7"/>
                                        </p:tgtEl>
                                        <p:attrNameLst>
                                          <p:attrName>ppt_y</p:attrName>
                                        </p:attrNameLst>
                                      </p:cBhvr>
                                      <p:tavLst>
                                        <p:tav tm="0">
                                          <p:val>
                                            <p:strVal val="1+#ppt_h/2"/>
                                          </p:val>
                                        </p:tav>
                                        <p:tav tm="100000">
                                          <p:val>
                                            <p:strVal val="#ppt_y"/>
                                          </p:val>
                                        </p:tav>
                                      </p:tavLst>
                                    </p:anim>
                                  </p:childTnLst>
                                </p:cTn>
                              </p:par>
                            </p:childTnLst>
                          </p:cTn>
                        </p:par>
                        <p:par>
                          <p:cTn id="33" fill="hold">
                            <p:stCondLst>
                              <p:cond delay="750"/>
                            </p:stCondLst>
                            <p:childTnLst>
                              <p:par>
                                <p:cTn id="34" presetID="42"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750"/>
                                        <p:tgtEl>
                                          <p:spTgt spid="12"/>
                                        </p:tgtEl>
                                      </p:cBhvr>
                                    </p:animEffect>
                                    <p:anim calcmode="lin" valueType="num">
                                      <p:cBhvr>
                                        <p:cTn id="37" dur="750" fill="hold"/>
                                        <p:tgtEl>
                                          <p:spTgt spid="12"/>
                                        </p:tgtEl>
                                        <p:attrNameLst>
                                          <p:attrName>ppt_x</p:attrName>
                                        </p:attrNameLst>
                                      </p:cBhvr>
                                      <p:tavLst>
                                        <p:tav tm="0">
                                          <p:val>
                                            <p:strVal val="#ppt_x"/>
                                          </p:val>
                                        </p:tav>
                                        <p:tav tm="100000">
                                          <p:val>
                                            <p:strVal val="#ppt_x"/>
                                          </p:val>
                                        </p:tav>
                                      </p:tavLst>
                                    </p:anim>
                                    <p:anim calcmode="lin" valueType="num">
                                      <p:cBhvr>
                                        <p:cTn id="38"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7E14208-9FD1-42B9-9491-C38E7D924606}"/>
              </a:ext>
            </a:extLst>
          </p:cNvPr>
          <p:cNvSpPr/>
          <p:nvPr/>
        </p:nvSpPr>
        <p:spPr>
          <a:xfrm>
            <a:off x="6555766" y="1153271"/>
            <a:ext cx="2648832" cy="2377574"/>
          </a:xfrm>
          <a:prstGeom prst="rect">
            <a:avLst/>
          </a:prstGeom>
        </p:spPr>
        <p:txBody>
          <a:bodyPr wrap="square">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最终</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您</a:t>
            </a:r>
            <a:r>
              <a:rPr lang="zh-CN" altLang="en-US" dirty="0">
                <a:latin typeface="微软雅黑" panose="020B0503020204020204" pitchFamily="34" charset="-122"/>
                <a:ea typeface="微软雅黑" panose="020B0503020204020204" pitchFamily="34" charset="-122"/>
              </a:rPr>
              <a:t>庄严地说</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rPr>
              <a:t>中国人民从此站起来了</a:t>
            </a:r>
            <a:r>
              <a:rPr lang="zh-CN" altLang="en-US"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gn="ctr">
              <a:lnSpc>
                <a:spcPct val="150000"/>
              </a:lnSpc>
            </a:pPr>
            <a:endParaRPr lang="en-US" altLang="zh-CN" sz="900"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中华人民共和国</a:t>
            </a:r>
            <a:r>
              <a:rPr lang="zh-CN" altLang="en-US" dirty="0">
                <a:latin typeface="微软雅黑" panose="020B0503020204020204" pitchFamily="34" charset="-122"/>
                <a:ea typeface="微软雅黑" panose="020B0503020204020204" pitchFamily="34" charset="-122"/>
              </a:rPr>
              <a:t>成立了</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rPr>
              <a:t>您是一位伟大的战略家</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1306018" y="450832"/>
            <a:ext cx="3740847" cy="5809917"/>
            <a:chOff x="6034729" y="450831"/>
            <a:chExt cx="3740847" cy="5809917"/>
          </a:xfrm>
        </p:grpSpPr>
        <p:pic>
          <p:nvPicPr>
            <p:cNvPr id="3" name="图片 2" descr="图片包含 人员, 户外, 男士, 站立&#10;&#10;已生成极高可信度的说明">
              <a:extLst>
                <a:ext uri="{FF2B5EF4-FFF2-40B4-BE49-F238E27FC236}">
                  <a16:creationId xmlns="" xmlns:a16="http://schemas.microsoft.com/office/drawing/2014/main" id="{56F5186B-FB9D-49A1-8FF6-8ED2A4EE73E8}"/>
                </a:ext>
              </a:extLst>
            </p:cNvPr>
            <p:cNvPicPr>
              <a:picLocks noChangeAspect="1"/>
            </p:cNvPicPr>
            <p:nvPr/>
          </p:nvPicPr>
          <p:blipFill rotWithShape="1">
            <a:blip r:embed="rId3">
              <a:extLst>
                <a:ext uri="{28A0092B-C50C-407E-A947-70E740481C1C}">
                  <a14:useLocalDpi xmlns:a14="http://schemas.microsoft.com/office/drawing/2010/main" val="0"/>
                </a:ext>
              </a:extLst>
            </a:blip>
            <a:srcRect l="27652"/>
            <a:stretch/>
          </p:blipFill>
          <p:spPr>
            <a:xfrm flipH="1">
              <a:off x="6034729" y="450831"/>
              <a:ext cx="3740847" cy="5170651"/>
            </a:xfrm>
            <a:prstGeom prst="rect">
              <a:avLst/>
            </a:prstGeom>
          </p:spPr>
        </p:pic>
        <p:sp>
          <p:nvSpPr>
            <p:cNvPr id="4" name="梯形 3"/>
            <p:cNvSpPr/>
            <p:nvPr/>
          </p:nvSpPr>
          <p:spPr>
            <a:xfrm>
              <a:off x="6847610" y="5621482"/>
              <a:ext cx="2722418" cy="639266"/>
            </a:xfrm>
            <a:prstGeom prst="trapezoid">
              <a:avLst/>
            </a:prstGeom>
            <a:blipFill>
              <a:blip r:embed="rId4"/>
              <a:tile tx="0" ty="0" sx="100000" sy="100000" flip="none" algn="tl"/>
            </a:blipFill>
            <a:ln w="38100">
              <a:solidFill>
                <a:srgbClr val="A3A3A3"/>
              </a:solidFill>
            </a:ln>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a:off x="5452799" y="1111827"/>
            <a:ext cx="4707852" cy="4941104"/>
            <a:chOff x="1226885" y="818776"/>
            <a:chExt cx="5060385" cy="5492367"/>
          </a:xfrm>
        </p:grpSpPr>
        <p:grpSp>
          <p:nvGrpSpPr>
            <p:cNvPr id="19" name="组合 18"/>
            <p:cNvGrpSpPr/>
            <p:nvPr/>
          </p:nvGrpSpPr>
          <p:grpSpPr>
            <a:xfrm>
              <a:off x="1693717" y="818776"/>
              <a:ext cx="4135464" cy="5492367"/>
              <a:chOff x="1693717" y="818776"/>
              <a:chExt cx="4135464" cy="5492367"/>
            </a:xfrm>
          </p:grpSpPr>
          <p:sp>
            <p:nvSpPr>
              <p:cNvPr id="10" name="梯形 9"/>
              <p:cNvSpPr/>
              <p:nvPr/>
            </p:nvSpPr>
            <p:spPr>
              <a:xfrm>
                <a:off x="1693718" y="818776"/>
                <a:ext cx="4135463" cy="2720986"/>
              </a:xfrm>
              <a:prstGeom prst="trapezoid">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梯形 10"/>
              <p:cNvSpPr/>
              <p:nvPr/>
            </p:nvSpPr>
            <p:spPr>
              <a:xfrm rot="10800000">
                <a:off x="1693717" y="3590157"/>
                <a:ext cx="4135463" cy="2720986"/>
              </a:xfrm>
              <a:prstGeom prst="trapezoid">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731816" y="3500873"/>
                <a:ext cx="3764975" cy="118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饼形 13"/>
            <p:cNvSpPr/>
            <p:nvPr/>
          </p:nvSpPr>
          <p:spPr>
            <a:xfrm rot="16810843">
              <a:off x="1208129" y="3064423"/>
              <a:ext cx="988187" cy="950676"/>
            </a:xfrm>
            <a:prstGeom prst="pie">
              <a:avLst>
                <a:gd name="adj1" fmla="val 366979"/>
                <a:gd name="adj2" fmla="val 9358268"/>
              </a:avLst>
            </a:prstGeom>
            <a:solidFill>
              <a:schemeClr val="bg1"/>
            </a:solid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饼形 14"/>
            <p:cNvSpPr/>
            <p:nvPr/>
          </p:nvSpPr>
          <p:spPr>
            <a:xfrm rot="4789157" flipH="1">
              <a:off x="5317838" y="3064423"/>
              <a:ext cx="988187" cy="950676"/>
            </a:xfrm>
            <a:prstGeom prst="pie">
              <a:avLst>
                <a:gd name="adj1" fmla="val 366979"/>
                <a:gd name="adj2" fmla="val 9358268"/>
              </a:avLst>
            </a:prstGeom>
            <a:solidFill>
              <a:schemeClr val="bg1"/>
            </a:solidFill>
            <a:ln>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矩形 5">
            <a:extLst>
              <a:ext uri="{FF2B5EF4-FFF2-40B4-BE49-F238E27FC236}">
                <a16:creationId xmlns="" xmlns:a16="http://schemas.microsoft.com/office/drawing/2014/main" id="{27E14208-9FD1-42B9-9491-C38E7D924606}"/>
              </a:ext>
            </a:extLst>
          </p:cNvPr>
          <p:cNvSpPr/>
          <p:nvPr/>
        </p:nvSpPr>
        <p:spPr>
          <a:xfrm>
            <a:off x="6234834" y="3660984"/>
            <a:ext cx="3345023" cy="2377574"/>
          </a:xfrm>
          <a:prstGeom prst="rect">
            <a:avLst/>
          </a:prstGeom>
        </p:spPr>
        <p:txBody>
          <a:bodyPr wrap="square">
            <a:spAutoFit/>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同时</a:t>
            </a:r>
            <a:r>
              <a:rPr lang="zh-CN" altLang="en-US" dirty="0">
                <a:latin typeface="微软雅黑" panose="020B0503020204020204" pitchFamily="34" charset="-122"/>
                <a:ea typeface="微软雅黑" panose="020B0503020204020204" pitchFamily="34" charset="-122"/>
              </a:rPr>
              <a:t>您也是一位豪放的诗人</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rPr>
              <a:t>是我们优秀而伟大的领袖</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nSpc>
                <a:spcPct val="150000"/>
              </a:lnSpc>
            </a:pPr>
            <a:endParaRPr lang="en-US" altLang="zh-CN" sz="900"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您</a:t>
            </a:r>
            <a:r>
              <a:rPr lang="zh-CN" altLang="en-US" dirty="0">
                <a:latin typeface="微软雅黑" panose="020B0503020204020204" pitchFamily="34" charset="-122"/>
                <a:ea typeface="微软雅黑" panose="020B0503020204020204" pitchFamily="34" charset="-122"/>
              </a:rPr>
              <a:t>将永远被世人所仰慕</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ctr">
              <a:lnSpc>
                <a:spcPct val="150000"/>
              </a:lnSpc>
            </a:pPr>
            <a:r>
              <a:rPr lang="zh-CN" altLang="en-US" dirty="0">
                <a:latin typeface="微软雅黑" panose="020B0503020204020204" pitchFamily="34" charset="-122"/>
                <a:ea typeface="微软雅黑" panose="020B0503020204020204" pitchFamily="34" charset="-122"/>
              </a:rPr>
              <a:t>从此，流芳百世</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永垂不朽</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817554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wipe(up)">
                                      <p:cBhvr>
                                        <p:cTn id="11" dur="750"/>
                                        <p:tgtEl>
                                          <p:spTgt spid="2"/>
                                        </p:tgtEl>
                                      </p:cBhvr>
                                    </p:animEffect>
                                  </p:childTnLst>
                                </p:cTn>
                              </p:par>
                            </p:childTnLst>
                          </p:cTn>
                        </p:par>
                        <p:par>
                          <p:cTn id="12" fill="hold">
                            <p:stCondLst>
                              <p:cond delay="4575"/>
                            </p:stCondLst>
                            <p:childTnLst>
                              <p:par>
                                <p:cTn id="13" presetID="22" presetClass="entr" presetSubtype="1"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Effect transition="in" filter="wipe(up)">
                                      <p:cBhvr>
                                        <p:cTn id="15" dur="75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rot="5400000">
            <a:off x="-854443" y="2967226"/>
            <a:ext cx="5017700" cy="1059591"/>
            <a:chOff x="2312053" y="725229"/>
            <a:chExt cx="5017700" cy="1059591"/>
          </a:xfrm>
        </p:grpSpPr>
        <p:pic>
          <p:nvPicPr>
            <p:cNvPr id="9" name="图片 8"/>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2312053" y="725229"/>
              <a:ext cx="1134739" cy="1059591"/>
            </a:xfrm>
            <a:prstGeom prst="rect">
              <a:avLst/>
            </a:prstGeom>
          </p:spPr>
        </p:pic>
        <p:pic>
          <p:nvPicPr>
            <p:cNvPr id="10" name="图片 9"/>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3283027" y="725229"/>
              <a:ext cx="1134739" cy="1059591"/>
            </a:xfrm>
            <a:prstGeom prst="rect">
              <a:avLst/>
            </a:prstGeom>
          </p:spPr>
        </p:pic>
        <p:pic>
          <p:nvPicPr>
            <p:cNvPr id="11" name="图片 10"/>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4254009" y="725229"/>
              <a:ext cx="1134739" cy="1059591"/>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5225561" y="725229"/>
              <a:ext cx="1134739" cy="1059591"/>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25301" t="31340" r="61054" b="43178"/>
            <a:stretch/>
          </p:blipFill>
          <p:spPr>
            <a:xfrm>
              <a:off x="6195014" y="725229"/>
              <a:ext cx="1134739" cy="1059591"/>
            </a:xfrm>
            <a:prstGeom prst="rect">
              <a:avLst/>
            </a:prstGeom>
          </p:spPr>
        </p:pic>
      </p:grpSp>
      <p:grpSp>
        <p:nvGrpSpPr>
          <p:cNvPr id="14" name="组合 13"/>
          <p:cNvGrpSpPr/>
          <p:nvPr/>
        </p:nvGrpSpPr>
        <p:grpSpPr>
          <a:xfrm>
            <a:off x="1135003" y="1084143"/>
            <a:ext cx="998060" cy="4936168"/>
            <a:chOff x="893221" y="986247"/>
            <a:chExt cx="998060" cy="4936168"/>
          </a:xfrm>
        </p:grpSpPr>
        <p:sp>
          <p:nvSpPr>
            <p:cNvPr id="15" name="文本框 14"/>
            <p:cNvSpPr txBox="1"/>
            <p:nvPr/>
          </p:nvSpPr>
          <p:spPr>
            <a:xfrm>
              <a:off x="893221" y="2935823"/>
              <a:ext cx="954107" cy="1015663"/>
            </a:xfrm>
            <a:prstGeom prst="rect">
              <a:avLst/>
            </a:prstGeom>
            <a:noFill/>
          </p:spPr>
          <p:txBody>
            <a:bodyPr wrap="none" rtlCol="0">
              <a:spAutoFit/>
            </a:bodyPr>
            <a:lstStyle/>
            <a:p>
              <a:r>
                <a:rPr lang="zh-CN" altLang="en-US" sz="6000" b="1" dirty="0" smtClean="0">
                  <a:solidFill>
                    <a:srgbClr val="FF0000"/>
                  </a:solidFill>
                </a:rPr>
                <a:t>毛</a:t>
              </a:r>
              <a:endParaRPr lang="zh-CN" altLang="en-US" sz="6000" b="1" dirty="0">
                <a:solidFill>
                  <a:srgbClr val="FF0000"/>
                </a:solidFill>
              </a:endParaRPr>
            </a:p>
          </p:txBody>
        </p:sp>
        <p:sp>
          <p:nvSpPr>
            <p:cNvPr id="16" name="文本框 15"/>
            <p:cNvSpPr txBox="1"/>
            <p:nvPr/>
          </p:nvSpPr>
          <p:spPr>
            <a:xfrm>
              <a:off x="893221" y="3919110"/>
              <a:ext cx="954107" cy="1015663"/>
            </a:xfrm>
            <a:prstGeom prst="rect">
              <a:avLst/>
            </a:prstGeom>
            <a:noFill/>
          </p:spPr>
          <p:txBody>
            <a:bodyPr wrap="none" rtlCol="0">
              <a:spAutoFit/>
            </a:bodyPr>
            <a:lstStyle/>
            <a:p>
              <a:r>
                <a:rPr lang="zh-CN" altLang="en-US" sz="6000" b="1" dirty="0" smtClean="0">
                  <a:solidFill>
                    <a:srgbClr val="FF0000"/>
                  </a:solidFill>
                </a:rPr>
                <a:t>泽</a:t>
              </a:r>
              <a:endParaRPr lang="zh-CN" altLang="en-US" sz="6000" b="1" dirty="0">
                <a:solidFill>
                  <a:srgbClr val="FF0000"/>
                </a:solidFill>
              </a:endParaRPr>
            </a:p>
          </p:txBody>
        </p:sp>
        <p:sp>
          <p:nvSpPr>
            <p:cNvPr id="17" name="文本框 16"/>
            <p:cNvSpPr txBox="1"/>
            <p:nvPr/>
          </p:nvSpPr>
          <p:spPr>
            <a:xfrm>
              <a:off x="893221" y="4906752"/>
              <a:ext cx="954107" cy="1015663"/>
            </a:xfrm>
            <a:prstGeom prst="rect">
              <a:avLst/>
            </a:prstGeom>
            <a:noFill/>
          </p:spPr>
          <p:txBody>
            <a:bodyPr wrap="none" rtlCol="0">
              <a:spAutoFit/>
            </a:bodyPr>
            <a:lstStyle/>
            <a:p>
              <a:r>
                <a:rPr lang="zh-CN" altLang="en-US" sz="6000" b="1" dirty="0" smtClean="0">
                  <a:solidFill>
                    <a:srgbClr val="FF0000"/>
                  </a:solidFill>
                </a:rPr>
                <a:t>东</a:t>
              </a:r>
              <a:endParaRPr lang="zh-CN" altLang="en-US" sz="6000" b="1" dirty="0">
                <a:solidFill>
                  <a:srgbClr val="FF0000"/>
                </a:solidFill>
              </a:endParaRPr>
            </a:p>
          </p:txBody>
        </p:sp>
        <p:sp>
          <p:nvSpPr>
            <p:cNvPr id="18" name="文本框 17"/>
            <p:cNvSpPr txBox="1"/>
            <p:nvPr/>
          </p:nvSpPr>
          <p:spPr>
            <a:xfrm>
              <a:off x="933968" y="986247"/>
              <a:ext cx="957313" cy="1015663"/>
            </a:xfrm>
            <a:prstGeom prst="rect">
              <a:avLst/>
            </a:prstGeom>
            <a:noFill/>
          </p:spPr>
          <p:txBody>
            <a:bodyPr wrap="none" rtlCol="0">
              <a:spAutoFit/>
            </a:bodyPr>
            <a:lstStyle/>
            <a:p>
              <a:r>
                <a:rPr lang="zh-CN" altLang="en-US" sz="6000" b="1" dirty="0">
                  <a:solidFill>
                    <a:srgbClr val="FF0000"/>
                  </a:solidFill>
                </a:rPr>
                <a:t>巍</a:t>
              </a:r>
            </a:p>
          </p:txBody>
        </p:sp>
        <p:sp>
          <p:nvSpPr>
            <p:cNvPr id="19" name="文本框 18"/>
            <p:cNvSpPr txBox="1"/>
            <p:nvPr/>
          </p:nvSpPr>
          <p:spPr>
            <a:xfrm>
              <a:off x="933967" y="1920787"/>
              <a:ext cx="957313" cy="1015663"/>
            </a:xfrm>
            <a:prstGeom prst="rect">
              <a:avLst/>
            </a:prstGeom>
            <a:noFill/>
          </p:spPr>
          <p:txBody>
            <a:bodyPr wrap="none" rtlCol="0">
              <a:spAutoFit/>
            </a:bodyPr>
            <a:lstStyle/>
            <a:p>
              <a:r>
                <a:rPr lang="zh-CN" altLang="en-US" sz="6000" b="1" dirty="0">
                  <a:solidFill>
                    <a:srgbClr val="FF0000"/>
                  </a:solidFill>
                </a:rPr>
                <a:t>巍</a:t>
              </a:r>
            </a:p>
          </p:txBody>
        </p:sp>
      </p:grpSp>
      <p:pic>
        <p:nvPicPr>
          <p:cNvPr id="20" name="图片 19" descr="图片包含 建筑物, 雕塑, 就坐&#10;&#10;已生成高可信度的说明">
            <a:extLst>
              <a:ext uri="{FF2B5EF4-FFF2-40B4-BE49-F238E27FC236}">
                <a16:creationId xmlns="" xmlns:a16="http://schemas.microsoft.com/office/drawing/2014/main" id="{37AFE012-3EF7-4CE5-BF90-78B57676E34A}"/>
              </a:ext>
            </a:extLst>
          </p:cNvPr>
          <p:cNvPicPr>
            <a:picLocks noChangeAspect="1"/>
          </p:cNvPicPr>
          <p:nvPr/>
        </p:nvPicPr>
        <p:blipFill rotWithShape="1">
          <a:blip r:embed="rId3">
            <a:extLst>
              <a:ext uri="{28A0092B-C50C-407E-A947-70E740481C1C}">
                <a14:useLocalDpi xmlns:a14="http://schemas.microsoft.com/office/drawing/2010/main" val="0"/>
              </a:ext>
            </a:extLst>
          </a:blip>
          <a:srcRect l="13999" t="4738" r="12953"/>
          <a:stretch/>
        </p:blipFill>
        <p:spPr>
          <a:xfrm>
            <a:off x="7616537" y="1432133"/>
            <a:ext cx="3553692" cy="4634345"/>
          </a:xfrm>
          <a:prstGeom prst="rect">
            <a:avLst/>
          </a:prstGeom>
        </p:spPr>
      </p:pic>
      <p:sp>
        <p:nvSpPr>
          <p:cNvPr id="21" name="矩形 20">
            <a:extLst>
              <a:ext uri="{FF2B5EF4-FFF2-40B4-BE49-F238E27FC236}">
                <a16:creationId xmlns="" xmlns:a16="http://schemas.microsoft.com/office/drawing/2014/main" id="{469A79FE-9CB7-441A-928E-6067985034D1}"/>
              </a:ext>
            </a:extLst>
          </p:cNvPr>
          <p:cNvSpPr/>
          <p:nvPr/>
        </p:nvSpPr>
        <p:spPr>
          <a:xfrm>
            <a:off x="2486299" y="958177"/>
            <a:ext cx="5381196" cy="5101397"/>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毛泽东出生于中华民族命运最为黑暗沉重之岁月</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9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他</a:t>
            </a:r>
            <a:r>
              <a:rPr lang="zh-CN" altLang="en-US" dirty="0">
                <a:latin typeface="微软雅黑" panose="020B0503020204020204" pitchFamily="34" charset="-122"/>
                <a:ea typeface="微软雅黑" panose="020B0503020204020204" pitchFamily="34" charset="-122"/>
              </a:rPr>
              <a:t>发宏愿，立雄心，养浩气，救万民。立足湘江，胸纳寰宇，北游红楼，南结黄埔，东谋建党盛举，西挽灭顶危局。遇千难而不挫，经百战而愈奋</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终</a:t>
            </a:r>
            <a:r>
              <a:rPr lang="zh-CN" altLang="en-US" dirty="0">
                <a:latin typeface="微软雅黑" panose="020B0503020204020204" pitchFamily="34" charset="-122"/>
                <a:ea typeface="微软雅黑" panose="020B0503020204020204" pitchFamily="34" charset="-122"/>
              </a:rPr>
              <a:t>成一代民族舵手，驱倭寇，扫民贼</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新中国</a:t>
            </a:r>
            <a:r>
              <a:rPr lang="zh-CN" altLang="en-US" dirty="0">
                <a:latin typeface="微软雅黑" panose="020B0503020204020204" pitchFamily="34" charset="-122"/>
                <a:ea typeface="微软雅黑" panose="020B0503020204020204" pitchFamily="34" charset="-122"/>
              </a:rPr>
              <a:t>乃巍巍然崛起东方</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000"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毛氏</a:t>
            </a:r>
            <a:r>
              <a:rPr lang="zh-CN" altLang="en-US" dirty="0">
                <a:latin typeface="微软雅黑" panose="020B0503020204020204" pitchFamily="34" charset="-122"/>
                <a:ea typeface="微软雅黑" panose="020B0503020204020204" pitchFamily="34" charset="-122"/>
              </a:rPr>
              <a:t>毕生，与庶民同呼吸，谋国家千秋业</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戒</a:t>
            </a:r>
            <a:r>
              <a:rPr lang="zh-CN" altLang="en-US" dirty="0">
                <a:latin typeface="微软雅黑" panose="020B0503020204020204" pitchFamily="34" charset="-122"/>
                <a:ea typeface="微软雅黑" panose="020B0503020204020204" pitchFamily="34" charset="-122"/>
              </a:rPr>
              <a:t>骄戒腐，反帝反霸。一穷二白之赤县</a:t>
            </a:r>
            <a:r>
              <a:rPr lang="zh-CN" altLang="en-US" dirty="0" smtClean="0">
                <a:latin typeface="微软雅黑" panose="020B0503020204020204" pitchFamily="34" charset="-122"/>
                <a:ea typeface="微软雅黑" panose="020B0503020204020204" pitchFamily="34" charset="-122"/>
              </a:rPr>
              <a:t>，转为</a:t>
            </a:r>
            <a:r>
              <a:rPr lang="zh-CN" altLang="en-US" dirty="0">
                <a:latin typeface="微软雅黑" panose="020B0503020204020204" pitchFamily="34" charset="-122"/>
                <a:ea typeface="微软雅黑" panose="020B0503020204020204" pitchFamily="34" charset="-122"/>
              </a:rPr>
              <a:t>粮油滚滚，钢花烁烁，书声琅琅</a:t>
            </a:r>
            <a:r>
              <a:rPr lang="zh-CN" altLang="en-US" dirty="0" smtClean="0">
                <a:latin typeface="微软雅黑" panose="020B0503020204020204" pitchFamily="34" charset="-122"/>
                <a:ea typeface="微软雅黑" panose="020B0503020204020204" pitchFamily="34" charset="-122"/>
              </a:rPr>
              <a:t>，欢歌</a:t>
            </a:r>
            <a:r>
              <a:rPr lang="zh-CN" altLang="en-US" dirty="0">
                <a:latin typeface="微软雅黑" panose="020B0503020204020204" pitchFamily="34" charset="-122"/>
                <a:ea typeface="微软雅黑" panose="020B0503020204020204" pitchFamily="34" charset="-122"/>
              </a:rPr>
              <a:t>阵阵之强邦</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更</a:t>
            </a:r>
            <a:r>
              <a:rPr lang="zh-CN" altLang="en-US" dirty="0">
                <a:latin typeface="微软雅黑" panose="020B0503020204020204" pitchFamily="34" charset="-122"/>
                <a:ea typeface="微软雅黑" panose="020B0503020204020204" pitchFamily="34" charset="-122"/>
              </a:rPr>
              <a:t>有两弹一星，护民万福，哲思雄文，厚馈子孙。华夏神州之命运，已跃出低谷，冉冉行天矣。 </a:t>
            </a:r>
          </a:p>
        </p:txBody>
      </p:sp>
    </p:spTree>
    <p:extLst>
      <p:ext uri="{BB962C8B-B14F-4D97-AF65-F5344CB8AC3E}">
        <p14:creationId xmlns:p14="http://schemas.microsoft.com/office/powerpoint/2010/main" val="5348317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0-#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2750"/>
                            </p:stCondLst>
                            <p:childTnLst>
                              <p:par>
                                <p:cTn id="14" presetID="42" presetClass="entr" presetSubtype="0"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750"/>
                                        <p:tgtEl>
                                          <p:spTgt spid="20"/>
                                        </p:tgtEl>
                                      </p:cBhvr>
                                    </p:animEffect>
                                    <p:anim calcmode="lin" valueType="num">
                                      <p:cBhvr>
                                        <p:cTn id="17" dur="750" fill="hold"/>
                                        <p:tgtEl>
                                          <p:spTgt spid="20"/>
                                        </p:tgtEl>
                                        <p:attrNameLst>
                                          <p:attrName>ppt_x</p:attrName>
                                        </p:attrNameLst>
                                      </p:cBhvr>
                                      <p:tavLst>
                                        <p:tav tm="0">
                                          <p:val>
                                            <p:strVal val="#ppt_x"/>
                                          </p:val>
                                        </p:tav>
                                        <p:tav tm="100000">
                                          <p:val>
                                            <p:strVal val="#ppt_x"/>
                                          </p:val>
                                        </p:tav>
                                      </p:tavLst>
                                    </p:anim>
                                    <p:anim calcmode="lin" valueType="num">
                                      <p:cBhvr>
                                        <p:cTn id="18" dur="750" fill="hold"/>
                                        <p:tgtEl>
                                          <p:spTgt spid="20"/>
                                        </p:tgtEl>
                                        <p:attrNameLst>
                                          <p:attrName>ppt_y</p:attrName>
                                        </p:attrNameLst>
                                      </p:cBhvr>
                                      <p:tavLst>
                                        <p:tav tm="0">
                                          <p:val>
                                            <p:strVal val="#ppt_y+.1"/>
                                          </p:val>
                                        </p:tav>
                                        <p:tav tm="100000">
                                          <p:val>
                                            <p:strVal val="#ppt_y"/>
                                          </p:val>
                                        </p:tav>
                                      </p:tavLst>
                                    </p:anim>
                                  </p:childTnLst>
                                </p:cTn>
                              </p:par>
                            </p:childTnLst>
                          </p:cTn>
                        </p:par>
                        <p:par>
                          <p:cTn id="19" fill="hold">
                            <p:stCondLst>
                              <p:cond delay="3500"/>
                            </p:stCondLst>
                            <p:childTnLst>
                              <p:par>
                                <p:cTn id="20" presetID="22" presetClass="entr" presetSubtype="1" fill="hold" nodeType="after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animEffect transition="in" filter="wipe(up)">
                                      <p:cBhvr>
                                        <p:cTn id="22" dur="750"/>
                                        <p:tgtEl>
                                          <p:spTgt spid="21">
                                            <p:txEl>
                                              <p:pRg st="0" end="0"/>
                                            </p:txEl>
                                          </p:spTgt>
                                        </p:tgtEl>
                                      </p:cBhvr>
                                    </p:animEffect>
                                  </p:childTnLst>
                                </p:cTn>
                              </p:par>
                            </p:childTnLst>
                          </p:cTn>
                        </p:par>
                        <p:par>
                          <p:cTn id="23" fill="hold">
                            <p:stCondLst>
                              <p:cond delay="4250"/>
                            </p:stCondLst>
                            <p:childTnLst>
                              <p:par>
                                <p:cTn id="24" presetID="22" presetClass="entr" presetSubtype="1" fill="hold" nodeType="afterEffect">
                                  <p:stCondLst>
                                    <p:cond delay="0"/>
                                  </p:stCondLst>
                                  <p:childTnLst>
                                    <p:set>
                                      <p:cBhvr>
                                        <p:cTn id="25" dur="1" fill="hold">
                                          <p:stCondLst>
                                            <p:cond delay="0"/>
                                          </p:stCondLst>
                                        </p:cTn>
                                        <p:tgtEl>
                                          <p:spTgt spid="21">
                                            <p:txEl>
                                              <p:pRg st="2" end="2"/>
                                            </p:txEl>
                                          </p:spTgt>
                                        </p:tgtEl>
                                        <p:attrNameLst>
                                          <p:attrName>style.visibility</p:attrName>
                                        </p:attrNameLst>
                                      </p:cBhvr>
                                      <p:to>
                                        <p:strVal val="visible"/>
                                      </p:to>
                                    </p:set>
                                    <p:animEffect transition="in" filter="wipe(up)">
                                      <p:cBhvr>
                                        <p:cTn id="26" dur="750"/>
                                        <p:tgtEl>
                                          <p:spTgt spid="21">
                                            <p:txEl>
                                              <p:pRg st="2" end="2"/>
                                            </p:txEl>
                                          </p:spTgt>
                                        </p:tgtEl>
                                      </p:cBhvr>
                                    </p:animEffect>
                                  </p:childTnLst>
                                </p:cTn>
                              </p:par>
                            </p:childTnLst>
                          </p:cTn>
                        </p:par>
                        <p:par>
                          <p:cTn id="27" fill="hold">
                            <p:stCondLst>
                              <p:cond delay="5000"/>
                            </p:stCondLst>
                            <p:childTnLst>
                              <p:par>
                                <p:cTn id="28" presetID="22" presetClass="entr" presetSubtype="1" fill="hold" nodeType="afterEffect">
                                  <p:stCondLst>
                                    <p:cond delay="0"/>
                                  </p:stCondLst>
                                  <p:childTnLst>
                                    <p:set>
                                      <p:cBhvr>
                                        <p:cTn id="29" dur="1" fill="hold">
                                          <p:stCondLst>
                                            <p:cond delay="0"/>
                                          </p:stCondLst>
                                        </p:cTn>
                                        <p:tgtEl>
                                          <p:spTgt spid="21">
                                            <p:txEl>
                                              <p:pRg st="3" end="3"/>
                                            </p:txEl>
                                          </p:spTgt>
                                        </p:tgtEl>
                                        <p:attrNameLst>
                                          <p:attrName>style.visibility</p:attrName>
                                        </p:attrNameLst>
                                      </p:cBhvr>
                                      <p:to>
                                        <p:strVal val="visible"/>
                                      </p:to>
                                    </p:set>
                                    <p:animEffect transition="in" filter="wipe(up)">
                                      <p:cBhvr>
                                        <p:cTn id="30" dur="750"/>
                                        <p:tgtEl>
                                          <p:spTgt spid="21">
                                            <p:txEl>
                                              <p:pRg st="3" end="3"/>
                                            </p:txEl>
                                          </p:spTgt>
                                        </p:tgtEl>
                                      </p:cBhvr>
                                    </p:animEffect>
                                  </p:childTnLst>
                                </p:cTn>
                              </p:par>
                            </p:childTnLst>
                          </p:cTn>
                        </p:par>
                        <p:par>
                          <p:cTn id="31" fill="hold">
                            <p:stCondLst>
                              <p:cond delay="5750"/>
                            </p:stCondLst>
                            <p:childTnLst>
                              <p:par>
                                <p:cTn id="32" presetID="22" presetClass="entr" presetSubtype="1" fill="hold" nodeType="afterEffect">
                                  <p:stCondLst>
                                    <p:cond delay="0"/>
                                  </p:stCondLst>
                                  <p:childTnLst>
                                    <p:set>
                                      <p:cBhvr>
                                        <p:cTn id="33" dur="1" fill="hold">
                                          <p:stCondLst>
                                            <p:cond delay="0"/>
                                          </p:stCondLst>
                                        </p:cTn>
                                        <p:tgtEl>
                                          <p:spTgt spid="21">
                                            <p:txEl>
                                              <p:pRg st="4" end="4"/>
                                            </p:txEl>
                                          </p:spTgt>
                                        </p:tgtEl>
                                        <p:attrNameLst>
                                          <p:attrName>style.visibility</p:attrName>
                                        </p:attrNameLst>
                                      </p:cBhvr>
                                      <p:to>
                                        <p:strVal val="visible"/>
                                      </p:to>
                                    </p:set>
                                    <p:animEffect transition="in" filter="wipe(up)">
                                      <p:cBhvr>
                                        <p:cTn id="34" dur="750"/>
                                        <p:tgtEl>
                                          <p:spTgt spid="21">
                                            <p:txEl>
                                              <p:pRg st="4" end="4"/>
                                            </p:txEl>
                                          </p:spTgt>
                                        </p:tgtEl>
                                      </p:cBhvr>
                                    </p:animEffect>
                                  </p:childTnLst>
                                </p:cTn>
                              </p:par>
                            </p:childTnLst>
                          </p:cTn>
                        </p:par>
                        <p:par>
                          <p:cTn id="35" fill="hold">
                            <p:stCondLst>
                              <p:cond delay="6500"/>
                            </p:stCondLst>
                            <p:childTnLst>
                              <p:par>
                                <p:cTn id="36" presetID="22" presetClass="entr" presetSubtype="1" fill="hold" nodeType="afterEffect">
                                  <p:stCondLst>
                                    <p:cond delay="0"/>
                                  </p:stCondLst>
                                  <p:childTnLst>
                                    <p:set>
                                      <p:cBhvr>
                                        <p:cTn id="37" dur="1" fill="hold">
                                          <p:stCondLst>
                                            <p:cond delay="0"/>
                                          </p:stCondLst>
                                        </p:cTn>
                                        <p:tgtEl>
                                          <p:spTgt spid="21">
                                            <p:txEl>
                                              <p:pRg st="6" end="6"/>
                                            </p:txEl>
                                          </p:spTgt>
                                        </p:tgtEl>
                                        <p:attrNameLst>
                                          <p:attrName>style.visibility</p:attrName>
                                        </p:attrNameLst>
                                      </p:cBhvr>
                                      <p:to>
                                        <p:strVal val="visible"/>
                                      </p:to>
                                    </p:set>
                                    <p:animEffect transition="in" filter="wipe(up)">
                                      <p:cBhvr>
                                        <p:cTn id="38" dur="750"/>
                                        <p:tgtEl>
                                          <p:spTgt spid="21">
                                            <p:txEl>
                                              <p:pRg st="6" end="6"/>
                                            </p:txEl>
                                          </p:spTgt>
                                        </p:tgtEl>
                                      </p:cBhvr>
                                    </p:animEffect>
                                  </p:childTnLst>
                                </p:cTn>
                              </p:par>
                            </p:childTnLst>
                          </p:cTn>
                        </p:par>
                        <p:par>
                          <p:cTn id="39" fill="hold">
                            <p:stCondLst>
                              <p:cond delay="7250"/>
                            </p:stCondLst>
                            <p:childTnLst>
                              <p:par>
                                <p:cTn id="40" presetID="22" presetClass="entr" presetSubtype="1" fill="hold" nodeType="after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wipe(up)">
                                      <p:cBhvr>
                                        <p:cTn id="42" dur="750"/>
                                        <p:tgtEl>
                                          <p:spTgt spid="21">
                                            <p:txEl>
                                              <p:pRg st="7" end="7"/>
                                            </p:txEl>
                                          </p:spTgt>
                                        </p:tgtEl>
                                      </p:cBhvr>
                                    </p:animEffect>
                                  </p:childTnLst>
                                </p:cTn>
                              </p:par>
                            </p:childTnLst>
                          </p:cTn>
                        </p:par>
                        <p:par>
                          <p:cTn id="43" fill="hold">
                            <p:stCondLst>
                              <p:cond delay="8000"/>
                            </p:stCondLst>
                            <p:childTnLst>
                              <p:par>
                                <p:cTn id="44" presetID="22" presetClass="entr" presetSubtype="1" fill="hold" nodeType="afterEffect">
                                  <p:stCondLst>
                                    <p:cond delay="0"/>
                                  </p:stCondLst>
                                  <p:childTnLst>
                                    <p:set>
                                      <p:cBhvr>
                                        <p:cTn id="45" dur="1" fill="hold">
                                          <p:stCondLst>
                                            <p:cond delay="0"/>
                                          </p:stCondLst>
                                        </p:cTn>
                                        <p:tgtEl>
                                          <p:spTgt spid="21">
                                            <p:txEl>
                                              <p:pRg st="8" end="8"/>
                                            </p:txEl>
                                          </p:spTgt>
                                        </p:tgtEl>
                                        <p:attrNameLst>
                                          <p:attrName>style.visibility</p:attrName>
                                        </p:attrNameLst>
                                      </p:cBhvr>
                                      <p:to>
                                        <p:strVal val="visible"/>
                                      </p:to>
                                    </p:set>
                                    <p:animEffect transition="in" filter="wipe(up)">
                                      <p:cBhvr>
                                        <p:cTn id="46" dur="750"/>
                                        <p:tgtEl>
                                          <p:spTgt spid="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31655" y="2123284"/>
            <a:ext cx="4667769" cy="3320493"/>
            <a:chOff x="4152900" y="1772534"/>
            <a:chExt cx="3907833" cy="3615750"/>
          </a:xfrm>
        </p:grpSpPr>
        <p:sp>
          <p:nvSpPr>
            <p:cNvPr id="16" name="直角三角形 15"/>
            <p:cNvSpPr/>
            <p:nvPr/>
          </p:nvSpPr>
          <p:spPr>
            <a:xfrm flipH="1">
              <a:off x="6439378" y="2781300"/>
              <a:ext cx="1426929" cy="2567067"/>
            </a:xfrm>
            <a:prstGeom prst="rtTriangle">
              <a:avLst/>
            </a:prstGeom>
            <a:solidFill>
              <a:srgbClr val="7F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平行四边形 2"/>
            <p:cNvSpPr/>
            <p:nvPr/>
          </p:nvSpPr>
          <p:spPr>
            <a:xfrm>
              <a:off x="4152900" y="1772534"/>
              <a:ext cx="3907833" cy="3615750"/>
            </a:xfrm>
            <a:prstGeom prst="parallelogram">
              <a:avLst>
                <a:gd name="adj" fmla="val 20258"/>
              </a:avLst>
            </a:prstGeom>
            <a:solidFill>
              <a:schemeClr val="bg1"/>
            </a:solid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 xmlns:a16="http://schemas.microsoft.com/office/drawing/2014/main" id="{53BEB18F-FA81-4E01-B0B5-3CF5ECFA8EDB}"/>
              </a:ext>
            </a:extLst>
          </p:cNvPr>
          <p:cNvSpPr/>
          <p:nvPr/>
        </p:nvSpPr>
        <p:spPr>
          <a:xfrm flipH="1">
            <a:off x="1639010" y="2746658"/>
            <a:ext cx="3928179" cy="1754326"/>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他用简单的形式，表现生动而深刻的革命题材，是国内有人都能够理解的，也是世世代代的人都能够理解的。 </a:t>
            </a:r>
          </a:p>
          <a:p>
            <a:pPr algn="r">
              <a:lnSpc>
                <a:spcPct val="150000"/>
              </a:lnSpc>
            </a:pPr>
            <a:r>
              <a:rPr lang="zh-CN" altLang="en-US" dirty="0">
                <a:latin typeface="微软雅黑" panose="020B0503020204020204" pitchFamily="34" charset="-122"/>
                <a:ea typeface="微软雅黑" panose="020B0503020204020204" pitchFamily="34" charset="-122"/>
              </a:rPr>
              <a:t>　　</a:t>
            </a:r>
          </a:p>
        </p:txBody>
      </p:sp>
      <p:grpSp>
        <p:nvGrpSpPr>
          <p:cNvPr id="7" name="组合 6"/>
          <p:cNvGrpSpPr/>
          <p:nvPr/>
        </p:nvGrpSpPr>
        <p:grpSpPr>
          <a:xfrm>
            <a:off x="6182588" y="1979509"/>
            <a:ext cx="4888970" cy="3608043"/>
            <a:chOff x="7556199" y="1780241"/>
            <a:chExt cx="3908418" cy="3608043"/>
          </a:xfrm>
        </p:grpSpPr>
        <p:sp>
          <p:nvSpPr>
            <p:cNvPr id="4" name="直角三角形 3"/>
            <p:cNvSpPr/>
            <p:nvPr/>
          </p:nvSpPr>
          <p:spPr>
            <a:xfrm flipH="1">
              <a:off x="10190057" y="1780241"/>
              <a:ext cx="1153863" cy="3539551"/>
            </a:xfrm>
            <a:prstGeom prst="rtTriangle">
              <a:avLst/>
            </a:prstGeom>
            <a:solidFill>
              <a:srgbClr val="7F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7556199" y="1780241"/>
              <a:ext cx="3908418" cy="3608043"/>
            </a:xfrm>
            <a:prstGeom prst="parallelogram">
              <a:avLst>
                <a:gd name="adj" fmla="val 22675"/>
              </a:avLst>
            </a:prstGeom>
            <a:solidFill>
              <a:schemeClr val="bg1"/>
            </a:solid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矩形 11">
            <a:extLst>
              <a:ext uri="{FF2B5EF4-FFF2-40B4-BE49-F238E27FC236}">
                <a16:creationId xmlns="" xmlns:a16="http://schemas.microsoft.com/office/drawing/2014/main" id="{53BEB18F-FA81-4E01-B0B5-3CF5ECFA8EDB}"/>
              </a:ext>
            </a:extLst>
          </p:cNvPr>
          <p:cNvSpPr/>
          <p:nvPr/>
        </p:nvSpPr>
        <p:spPr>
          <a:xfrm flipH="1">
            <a:off x="6902049" y="2954407"/>
            <a:ext cx="3547599" cy="1338828"/>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毛泽东是一位伟大的战略家。哪个领袖能像他这样在这么多不同类型的冲突中长期立于不败之地</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 xmlns:a16="http://schemas.microsoft.com/office/drawing/2014/main" id="{53BEB18F-FA81-4E01-B0B5-3CF5ECFA8EDB}"/>
              </a:ext>
            </a:extLst>
          </p:cNvPr>
          <p:cNvSpPr/>
          <p:nvPr/>
        </p:nvSpPr>
        <p:spPr>
          <a:xfrm flipH="1">
            <a:off x="1078891" y="942683"/>
            <a:ext cx="7325125" cy="646331"/>
          </a:xfrm>
          <a:prstGeom prst="rect">
            <a:avLst/>
          </a:prstGeom>
        </p:spPr>
        <p:txBody>
          <a:bodyPr wrap="square">
            <a:spAutoFit/>
          </a:bodyPr>
          <a:lstStyle/>
          <a:p>
            <a:r>
              <a:rPr lang="zh-CN" altLang="en-US" sz="3600" spc="300" dirty="0">
                <a:solidFill>
                  <a:srgbClr val="FF0000"/>
                </a:solidFill>
                <a:latin typeface="微软雅黑" panose="020B0503020204020204" pitchFamily="34" charset="-122"/>
                <a:ea typeface="微软雅黑" panose="020B0503020204020204" pitchFamily="34" charset="-122"/>
              </a:rPr>
              <a:t>各国领导人对毛泽东的评价</a:t>
            </a:r>
          </a:p>
        </p:txBody>
      </p:sp>
      <p:sp>
        <p:nvSpPr>
          <p:cNvPr id="20" name="矩形 19">
            <a:extLst>
              <a:ext uri="{FF2B5EF4-FFF2-40B4-BE49-F238E27FC236}">
                <a16:creationId xmlns="" xmlns:a16="http://schemas.microsoft.com/office/drawing/2014/main" id="{53BEB18F-FA81-4E01-B0B5-3CF5ECFA8EDB}"/>
              </a:ext>
            </a:extLst>
          </p:cNvPr>
          <p:cNvSpPr/>
          <p:nvPr/>
        </p:nvSpPr>
        <p:spPr>
          <a:xfrm flipH="1">
            <a:off x="2731865" y="4884070"/>
            <a:ext cx="2443223" cy="507831"/>
          </a:xfrm>
          <a:prstGeom prst="rect">
            <a:avLst/>
          </a:prstGeom>
        </p:spPr>
        <p:txBody>
          <a:bodyPr wrap="square">
            <a:spAutoFit/>
          </a:bodyPr>
          <a:lstStyle/>
          <a:p>
            <a:pPr>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法国前总理富尔 </a:t>
            </a:r>
          </a:p>
        </p:txBody>
      </p:sp>
      <p:sp>
        <p:nvSpPr>
          <p:cNvPr id="21" name="矩形 20">
            <a:extLst>
              <a:ext uri="{FF2B5EF4-FFF2-40B4-BE49-F238E27FC236}">
                <a16:creationId xmlns="" xmlns:a16="http://schemas.microsoft.com/office/drawing/2014/main" id="{53BEB18F-FA81-4E01-B0B5-3CF5ECFA8EDB}"/>
              </a:ext>
            </a:extLst>
          </p:cNvPr>
          <p:cNvSpPr/>
          <p:nvPr/>
        </p:nvSpPr>
        <p:spPr>
          <a:xfrm flipH="1">
            <a:off x="7055022" y="4884070"/>
            <a:ext cx="3133729" cy="646331"/>
          </a:xfrm>
          <a:prstGeom prst="rect">
            <a:avLst/>
          </a:prstGeom>
        </p:spPr>
        <p:txBody>
          <a:bodyPr wrap="square">
            <a:spAutoFit/>
          </a:bodyPr>
          <a:lstStyle/>
          <a:p>
            <a:pPr algn="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美国国防部长</a:t>
            </a:r>
            <a:r>
              <a:rPr lang="zh-CN" altLang="en-US" dirty="0" smtClean="0">
                <a:latin typeface="微软雅黑" panose="020B0503020204020204" pitchFamily="34" charset="-122"/>
                <a:ea typeface="微软雅黑" panose="020B0503020204020204" pitchFamily="34" charset="-122"/>
              </a:rPr>
              <a:t>助理</a:t>
            </a:r>
            <a:endParaRPr lang="en-US" altLang="zh-CN" dirty="0" smtClean="0">
              <a:latin typeface="微软雅黑" panose="020B0503020204020204" pitchFamily="34" charset="-122"/>
              <a:ea typeface="微软雅黑" panose="020B0503020204020204" pitchFamily="34" charset="-122"/>
            </a:endParaRPr>
          </a:p>
          <a:p>
            <a:pPr algn="r"/>
            <a:r>
              <a:rPr lang="zh-CN" altLang="en-US" dirty="0" smtClean="0">
                <a:latin typeface="微软雅黑" panose="020B0503020204020204" pitchFamily="34" charset="-122"/>
                <a:ea typeface="微软雅黑" panose="020B0503020204020204" pitchFamily="34" charset="-122"/>
              </a:rPr>
              <a:t>菲利普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戴维逊 </a:t>
            </a:r>
          </a:p>
        </p:txBody>
      </p:sp>
    </p:spTree>
    <p:extLst>
      <p:ext uri="{BB962C8B-B14F-4D97-AF65-F5344CB8AC3E}">
        <p14:creationId xmlns:p14="http://schemas.microsoft.com/office/powerpoint/2010/main" val="22543821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anim calcmode="lin" valueType="num">
                                      <p:cBhvr>
                                        <p:cTn id="8" dur="750" fill="hold"/>
                                        <p:tgtEl>
                                          <p:spTgt spid="19"/>
                                        </p:tgtEl>
                                        <p:attrNameLst>
                                          <p:attrName>ppt_x</p:attrName>
                                        </p:attrNameLst>
                                      </p:cBhvr>
                                      <p:tavLst>
                                        <p:tav tm="0">
                                          <p:val>
                                            <p:strVal val="#ppt_x"/>
                                          </p:val>
                                        </p:tav>
                                        <p:tav tm="100000">
                                          <p:val>
                                            <p:strVal val="#ppt_x"/>
                                          </p:val>
                                        </p:tav>
                                      </p:tavLst>
                                    </p:anim>
                                    <p:anim calcmode="lin" valueType="num">
                                      <p:cBhvr>
                                        <p:cTn id="9" dur="75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750" fill="hold"/>
                                        <p:tgtEl>
                                          <p:spTgt spid="6"/>
                                        </p:tgtEl>
                                        <p:attrNameLst>
                                          <p:attrName>ppt_x</p:attrName>
                                        </p:attrNameLst>
                                      </p:cBhvr>
                                      <p:tavLst>
                                        <p:tav tm="0">
                                          <p:val>
                                            <p:strVal val="#ppt_x"/>
                                          </p:val>
                                        </p:tav>
                                        <p:tav tm="100000">
                                          <p:val>
                                            <p:strVal val="#ppt_x"/>
                                          </p:val>
                                        </p:tav>
                                      </p:tavLst>
                                    </p:anim>
                                    <p:anim calcmode="lin" valueType="num">
                                      <p:cBhvr additive="base">
                                        <p:cTn id="14" dur="750" fill="hold"/>
                                        <p:tgtEl>
                                          <p:spTgt spid="6"/>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750"/>
                                        <p:tgtEl>
                                          <p:spTgt spid="8"/>
                                        </p:tgtEl>
                                      </p:cBhvr>
                                    </p:animEffect>
                                    <p:anim calcmode="lin" valueType="num">
                                      <p:cBhvr>
                                        <p:cTn id="19" dur="750" fill="hold"/>
                                        <p:tgtEl>
                                          <p:spTgt spid="8"/>
                                        </p:tgtEl>
                                        <p:attrNameLst>
                                          <p:attrName>ppt_x</p:attrName>
                                        </p:attrNameLst>
                                      </p:cBhvr>
                                      <p:tavLst>
                                        <p:tav tm="0">
                                          <p:val>
                                            <p:strVal val="#ppt_x"/>
                                          </p:val>
                                        </p:tav>
                                        <p:tav tm="100000">
                                          <p:val>
                                            <p:strVal val="#ppt_x"/>
                                          </p:val>
                                        </p:tav>
                                      </p:tavLst>
                                    </p:anim>
                                    <p:anim calcmode="lin" valueType="num">
                                      <p:cBhvr>
                                        <p:cTn id="20" dur="750" fill="hold"/>
                                        <p:tgtEl>
                                          <p:spTgt spid="8"/>
                                        </p:tgtEl>
                                        <p:attrNameLst>
                                          <p:attrName>ppt_y</p:attrName>
                                        </p:attrNameLst>
                                      </p:cBhvr>
                                      <p:tavLst>
                                        <p:tav tm="0">
                                          <p:val>
                                            <p:strVal val="#ppt_y+.1"/>
                                          </p:val>
                                        </p:tav>
                                        <p:tav tm="100000">
                                          <p:val>
                                            <p:strVal val="#ppt_y"/>
                                          </p:val>
                                        </p:tav>
                                      </p:tavLst>
                                    </p:anim>
                                  </p:childTnLst>
                                </p:cTn>
                              </p:par>
                            </p:childTnLst>
                          </p:cTn>
                        </p:par>
                        <p:par>
                          <p:cTn id="21" fill="hold">
                            <p:stCondLst>
                              <p:cond delay="2250"/>
                            </p:stCondLst>
                            <p:childTnLst>
                              <p:par>
                                <p:cTn id="22" presetID="42"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anim calcmode="lin" valueType="num">
                                      <p:cBhvr>
                                        <p:cTn id="25" dur="750" fill="hold"/>
                                        <p:tgtEl>
                                          <p:spTgt spid="20"/>
                                        </p:tgtEl>
                                        <p:attrNameLst>
                                          <p:attrName>ppt_x</p:attrName>
                                        </p:attrNameLst>
                                      </p:cBhvr>
                                      <p:tavLst>
                                        <p:tav tm="0">
                                          <p:val>
                                            <p:strVal val="#ppt_x"/>
                                          </p:val>
                                        </p:tav>
                                        <p:tav tm="100000">
                                          <p:val>
                                            <p:strVal val="#ppt_x"/>
                                          </p:val>
                                        </p:tav>
                                      </p:tavLst>
                                    </p:anim>
                                    <p:anim calcmode="lin" valueType="num">
                                      <p:cBhvr>
                                        <p:cTn id="26" dur="750" fill="hold"/>
                                        <p:tgtEl>
                                          <p:spTgt spid="20"/>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ppt_x"/>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childTnLst>
                          </p:cTn>
                        </p:par>
                        <p:par>
                          <p:cTn id="32" fill="hold">
                            <p:stCondLst>
                              <p:cond delay="3750"/>
                            </p:stCondLst>
                            <p:childTnLst>
                              <p:par>
                                <p:cTn id="33" presetID="42"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750"/>
                                        <p:tgtEl>
                                          <p:spTgt spid="12"/>
                                        </p:tgtEl>
                                      </p:cBhvr>
                                    </p:animEffect>
                                    <p:anim calcmode="lin" valueType="num">
                                      <p:cBhvr>
                                        <p:cTn id="36" dur="750" fill="hold"/>
                                        <p:tgtEl>
                                          <p:spTgt spid="12"/>
                                        </p:tgtEl>
                                        <p:attrNameLst>
                                          <p:attrName>ppt_x</p:attrName>
                                        </p:attrNameLst>
                                      </p:cBhvr>
                                      <p:tavLst>
                                        <p:tav tm="0">
                                          <p:val>
                                            <p:strVal val="#ppt_x"/>
                                          </p:val>
                                        </p:tav>
                                        <p:tav tm="100000">
                                          <p:val>
                                            <p:strVal val="#ppt_x"/>
                                          </p:val>
                                        </p:tav>
                                      </p:tavLst>
                                    </p:anim>
                                    <p:anim calcmode="lin" valueType="num">
                                      <p:cBhvr>
                                        <p:cTn id="37" dur="75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750"/>
                                        <p:tgtEl>
                                          <p:spTgt spid="21"/>
                                        </p:tgtEl>
                                      </p:cBhvr>
                                    </p:animEffect>
                                    <p:anim calcmode="lin" valueType="num">
                                      <p:cBhvr>
                                        <p:cTn id="42" dur="750" fill="hold"/>
                                        <p:tgtEl>
                                          <p:spTgt spid="21"/>
                                        </p:tgtEl>
                                        <p:attrNameLst>
                                          <p:attrName>ppt_x</p:attrName>
                                        </p:attrNameLst>
                                      </p:cBhvr>
                                      <p:tavLst>
                                        <p:tav tm="0">
                                          <p:val>
                                            <p:strVal val="#ppt_x"/>
                                          </p:val>
                                        </p:tav>
                                        <p:tav tm="100000">
                                          <p:val>
                                            <p:strVal val="#ppt_x"/>
                                          </p:val>
                                        </p:tav>
                                      </p:tavLst>
                                    </p:anim>
                                    <p:anim calcmode="lin" valueType="num">
                                      <p:cBhvr>
                                        <p:cTn id="43"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bldP spid="20"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1250" t="72344" r="53906" b="16406"/>
          <a:stretch/>
        </p:blipFill>
        <p:spPr>
          <a:xfrm>
            <a:off x="3810000" y="4791074"/>
            <a:ext cx="1809750" cy="685801"/>
          </a:xfrm>
          <a:prstGeom prst="rect">
            <a:avLst/>
          </a:prstGeom>
        </p:spPr>
      </p:pic>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r="61094" b="60469"/>
          <a:stretch/>
        </p:blipFill>
        <p:spPr>
          <a:xfrm>
            <a:off x="0" y="9525"/>
            <a:ext cx="4743450" cy="2409825"/>
          </a:xfrm>
          <a:prstGeom prst="rect">
            <a:avLst/>
          </a:prstGeom>
        </p:spPr>
      </p:pic>
      <p:pic>
        <p:nvPicPr>
          <p:cNvPr id="3" name="图片 2"/>
          <p:cNvPicPr>
            <a:picLocks noChangeAspect="1"/>
          </p:cNvPicPr>
          <p:nvPr/>
        </p:nvPicPr>
        <p:blipFill rotWithShape="1">
          <a:blip r:embed="rId5" cstate="print">
            <a:extLst>
              <a:ext uri="{28A0092B-C50C-407E-A947-70E740481C1C}">
                <a14:useLocalDpi xmlns:a14="http://schemas.microsoft.com/office/drawing/2010/main" val="0"/>
              </a:ext>
            </a:extLst>
          </a:blip>
          <a:srcRect l="59922" t="3594"/>
          <a:stretch/>
        </p:blipFill>
        <p:spPr>
          <a:xfrm>
            <a:off x="7305675" y="857250"/>
            <a:ext cx="4886325" cy="5876925"/>
          </a:xfrm>
          <a:prstGeom prst="rect">
            <a:avLst/>
          </a:prstGeom>
        </p:spPr>
      </p:pic>
      <p:pic>
        <p:nvPicPr>
          <p:cNvPr id="8" name="图片 7"/>
          <p:cNvPicPr>
            <a:picLocks noChangeAspect="1"/>
          </p:cNvPicPr>
          <p:nvPr/>
        </p:nvPicPr>
        <p:blipFill rotWithShape="1">
          <a:blip r:embed="rId6" cstate="print">
            <a:extLst>
              <a:ext uri="{28A0092B-C50C-407E-A947-70E740481C1C}">
                <a14:useLocalDpi xmlns:a14="http://schemas.microsoft.com/office/drawing/2010/main" val="0"/>
              </a:ext>
            </a:extLst>
          </a:blip>
          <a:srcRect l="13672" t="31562" r="37968" b="41406"/>
          <a:stretch/>
        </p:blipFill>
        <p:spPr>
          <a:xfrm>
            <a:off x="1666875" y="1990725"/>
            <a:ext cx="5895976" cy="1647825"/>
          </a:xfrm>
          <a:prstGeom prst="rect">
            <a:avLst/>
          </a:prstGeom>
        </p:spPr>
      </p:pic>
      <p:pic>
        <p:nvPicPr>
          <p:cNvPr id="11" name="图片 10"/>
          <p:cNvPicPr>
            <a:picLocks noChangeAspect="1"/>
          </p:cNvPicPr>
          <p:nvPr/>
        </p:nvPicPr>
        <p:blipFill rotWithShape="1">
          <a:blip r:embed="rId7" cstate="print">
            <a:extLst>
              <a:ext uri="{28A0092B-C50C-407E-A947-70E740481C1C}">
                <a14:useLocalDpi xmlns:a14="http://schemas.microsoft.com/office/drawing/2010/main" val="0"/>
              </a:ext>
            </a:extLst>
          </a:blip>
          <a:srcRect l="20312" t="62813" r="42422" b="30625"/>
          <a:stretch/>
        </p:blipFill>
        <p:spPr>
          <a:xfrm>
            <a:off x="2471737" y="4095750"/>
            <a:ext cx="4543425" cy="400050"/>
          </a:xfrm>
          <a:prstGeom prst="rect">
            <a:avLst/>
          </a:prstGeom>
        </p:spPr>
      </p:pic>
      <p:sp>
        <p:nvSpPr>
          <p:cNvPr id="17" name="文本框 16"/>
          <p:cNvSpPr txBox="1"/>
          <p:nvPr/>
        </p:nvSpPr>
        <p:spPr>
          <a:xfrm>
            <a:off x="3535706" y="5373171"/>
            <a:ext cx="2122697" cy="292388"/>
          </a:xfrm>
          <a:prstGeom prst="rect">
            <a:avLst/>
          </a:prstGeom>
          <a:noFill/>
        </p:spPr>
        <p:txBody>
          <a:bodyPr wrap="none" rtlCol="0">
            <a:spAutoFit/>
          </a:bodyPr>
          <a:lstStyle/>
          <a:p>
            <a:r>
              <a:rPr lang="en-US" altLang="zh-CN" sz="1300" dirty="0" smtClean="0">
                <a:latin typeface="华文中宋" panose="02010600040101010101" pitchFamily="2" charset="-122"/>
                <a:ea typeface="华文中宋" panose="02010600040101010101" pitchFamily="2" charset="-122"/>
              </a:rPr>
              <a:t>1893.12.26-202X.12.26</a:t>
            </a:r>
            <a:endParaRPr lang="zh-CN" altLang="en-US" sz="13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2962275" y="3844409"/>
            <a:ext cx="3215945" cy="400110"/>
          </a:xfrm>
          <a:prstGeom prst="rect">
            <a:avLst/>
          </a:prstGeom>
          <a:noFill/>
        </p:spPr>
        <p:txBody>
          <a:bodyPr wrap="none" rtlCol="0">
            <a:spAutoFit/>
          </a:bodyPr>
          <a:lstStyle/>
          <a:p>
            <a:r>
              <a:rPr lang="zh-CN" altLang="en-US" sz="2000" dirty="0" smtClean="0">
                <a:solidFill>
                  <a:srgbClr val="C8350D"/>
                </a:solidFill>
                <a:latin typeface="微软雅黑" panose="020B0503020204020204" pitchFamily="34" charset="-122"/>
                <a:ea typeface="微软雅黑" panose="020B0503020204020204" pitchFamily="34" charset="-122"/>
              </a:rPr>
              <a:t>毛主席诞辰</a:t>
            </a:r>
            <a:r>
              <a:rPr lang="en-US" altLang="zh-CN" sz="2000" dirty="0" smtClean="0">
                <a:solidFill>
                  <a:srgbClr val="C8350D"/>
                </a:solidFill>
                <a:latin typeface="微软雅黑" panose="020B0503020204020204" pitchFamily="34" charset="-122"/>
                <a:ea typeface="微软雅黑" panose="020B0503020204020204" pitchFamily="34" charset="-122"/>
              </a:rPr>
              <a:t>12X</a:t>
            </a:r>
            <a:r>
              <a:rPr lang="zh-CN" altLang="en-US" sz="2000" dirty="0" smtClean="0">
                <a:solidFill>
                  <a:srgbClr val="C8350D"/>
                </a:solidFill>
                <a:latin typeface="微软雅黑" panose="020B0503020204020204" pitchFamily="34" charset="-122"/>
                <a:ea typeface="微软雅黑" panose="020B0503020204020204" pitchFamily="34" charset="-122"/>
              </a:rPr>
              <a:t>周年纪念日</a:t>
            </a:r>
            <a:endParaRPr lang="zh-CN" altLang="en-US" sz="2000" dirty="0">
              <a:solidFill>
                <a:srgbClr val="C8350D"/>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944955" y="4999136"/>
            <a:ext cx="1298753" cy="292388"/>
          </a:xfrm>
          <a:prstGeom prst="rect">
            <a:avLst/>
          </a:prstGeom>
          <a:noFill/>
        </p:spPr>
        <p:txBody>
          <a:bodyPr wrap="none" rtlCol="0">
            <a:spAutoFit/>
          </a:bodyPr>
          <a:lstStyle/>
          <a:p>
            <a:r>
              <a:rPr lang="zh-CN" altLang="en-US" sz="1300" dirty="0" smtClean="0">
                <a:solidFill>
                  <a:schemeClr val="bg1"/>
                </a:solidFill>
                <a:latin typeface="微软雅黑" panose="020B0503020204020204" pitchFamily="34" charset="-122"/>
                <a:ea typeface="微软雅黑" panose="020B0503020204020204" pitchFamily="34" charset="-122"/>
              </a:rPr>
              <a:t>一   代   伟   人</a:t>
            </a:r>
            <a:endParaRPr lang="zh-CN" altLang="en-US" sz="1300" dirty="0">
              <a:solidFill>
                <a:schemeClr val="bg1"/>
              </a:solidFill>
              <a:latin typeface="微软雅黑" panose="020B0503020204020204" pitchFamily="34" charset="-122"/>
              <a:ea typeface="微软雅黑" panose="020B0503020204020204" pitchFamily="34" charset="-122"/>
            </a:endParaRPr>
          </a:p>
        </p:txBody>
      </p:sp>
      <p:pic>
        <p:nvPicPr>
          <p:cNvPr id="25" name="图片 24"/>
          <p:cNvPicPr>
            <a:picLocks noChangeAspect="1"/>
          </p:cNvPicPr>
          <p:nvPr/>
        </p:nvPicPr>
        <p:blipFill rotWithShape="1">
          <a:blip r:embed="rId8" cstate="print">
            <a:extLst>
              <a:ext uri="{28A0092B-C50C-407E-A947-70E740481C1C}">
                <a14:useLocalDpi xmlns:a14="http://schemas.microsoft.com/office/drawing/2010/main" val="0"/>
              </a:ext>
            </a:extLst>
          </a:blip>
          <a:srcRect l="17578" t="21094" r="39219" b="65469"/>
          <a:stretch/>
        </p:blipFill>
        <p:spPr>
          <a:xfrm>
            <a:off x="2143124" y="1352550"/>
            <a:ext cx="5267325" cy="819150"/>
          </a:xfrm>
          <a:prstGeom prst="rect">
            <a:avLst/>
          </a:prstGeom>
        </p:spPr>
      </p:pic>
      <p:sp>
        <p:nvSpPr>
          <p:cNvPr id="7" name="文本框 6"/>
          <p:cNvSpPr txBox="1"/>
          <p:nvPr/>
        </p:nvSpPr>
        <p:spPr>
          <a:xfrm>
            <a:off x="2683905" y="4362437"/>
            <a:ext cx="4185761" cy="452432"/>
          </a:xfrm>
          <a:prstGeom prst="rect">
            <a:avLst/>
          </a:prstGeom>
          <a:noFill/>
        </p:spPr>
        <p:txBody>
          <a:bodyPr wrap="none" rtlCol="0">
            <a:spAutoFit/>
          </a:bodyPr>
          <a:lstStyle/>
          <a:p>
            <a:pPr algn="ctr">
              <a:lnSpc>
                <a:spcPct val="120000"/>
              </a:lnSpc>
            </a:pPr>
            <a:r>
              <a:rPr lang="zh-CN" altLang="en-US" sz="650" dirty="0">
                <a:latin typeface="微软雅黑" panose="020B0503020204020204" pitchFamily="34" charset="-122"/>
                <a:ea typeface="微软雅黑" panose="020B0503020204020204" pitchFamily="34" charset="-122"/>
              </a:rPr>
              <a:t>毛泽东（</a:t>
            </a:r>
            <a:r>
              <a:rPr lang="en-US" altLang="zh-CN" sz="650" dirty="0">
                <a:latin typeface="微软雅黑" panose="020B0503020204020204" pitchFamily="34" charset="-122"/>
                <a:ea typeface="微软雅黑" panose="020B0503020204020204" pitchFamily="34" charset="-122"/>
              </a:rPr>
              <a:t>1893</a:t>
            </a:r>
            <a:r>
              <a:rPr lang="zh-CN" altLang="en-US" sz="650" dirty="0">
                <a:latin typeface="微软雅黑" panose="020B0503020204020204" pitchFamily="34" charset="-122"/>
                <a:ea typeface="微软雅黑" panose="020B0503020204020204" pitchFamily="34" charset="-122"/>
              </a:rPr>
              <a:t>年</a:t>
            </a:r>
            <a:r>
              <a:rPr lang="en-US" altLang="zh-CN" sz="650" dirty="0">
                <a:latin typeface="微软雅黑" panose="020B0503020204020204" pitchFamily="34" charset="-122"/>
                <a:ea typeface="微软雅黑" panose="020B0503020204020204" pitchFamily="34" charset="-122"/>
              </a:rPr>
              <a:t>12</a:t>
            </a:r>
            <a:r>
              <a:rPr lang="zh-CN" altLang="en-US" sz="650" dirty="0">
                <a:latin typeface="微软雅黑" panose="020B0503020204020204" pitchFamily="34" charset="-122"/>
                <a:ea typeface="微软雅黑" panose="020B0503020204020204" pitchFamily="34" charset="-122"/>
              </a:rPr>
              <a:t>月</a:t>
            </a:r>
            <a:r>
              <a:rPr lang="en-US" altLang="zh-CN" sz="650" dirty="0">
                <a:latin typeface="微软雅黑" panose="020B0503020204020204" pitchFamily="34" charset="-122"/>
                <a:ea typeface="微软雅黑" panose="020B0503020204020204" pitchFamily="34" charset="-122"/>
              </a:rPr>
              <a:t>26</a:t>
            </a:r>
            <a:r>
              <a:rPr lang="zh-CN" altLang="en-US" sz="650" dirty="0">
                <a:latin typeface="微软雅黑" panose="020B0503020204020204" pitchFamily="34" charset="-122"/>
                <a:ea typeface="微软雅黑" panose="020B0503020204020204" pitchFamily="34" charset="-122"/>
              </a:rPr>
              <a:t>日－</a:t>
            </a:r>
            <a:r>
              <a:rPr lang="en-US" altLang="zh-CN" sz="650" dirty="0">
                <a:latin typeface="微软雅黑" panose="020B0503020204020204" pitchFamily="34" charset="-122"/>
                <a:ea typeface="微软雅黑" panose="020B0503020204020204" pitchFamily="34" charset="-122"/>
              </a:rPr>
              <a:t>1976</a:t>
            </a:r>
            <a:r>
              <a:rPr lang="zh-CN" altLang="en-US" sz="650" dirty="0">
                <a:latin typeface="微软雅黑" panose="020B0503020204020204" pitchFamily="34" charset="-122"/>
                <a:ea typeface="微软雅黑" panose="020B0503020204020204" pitchFamily="34" charset="-122"/>
              </a:rPr>
              <a:t>年</a:t>
            </a:r>
            <a:r>
              <a:rPr lang="en-US" altLang="zh-CN" sz="650" dirty="0">
                <a:latin typeface="微软雅黑" panose="020B0503020204020204" pitchFamily="34" charset="-122"/>
                <a:ea typeface="微软雅黑" panose="020B0503020204020204" pitchFamily="34" charset="-122"/>
              </a:rPr>
              <a:t>9</a:t>
            </a:r>
            <a:r>
              <a:rPr lang="zh-CN" altLang="en-US" sz="650" dirty="0">
                <a:latin typeface="微软雅黑" panose="020B0503020204020204" pitchFamily="34" charset="-122"/>
                <a:ea typeface="微软雅黑" panose="020B0503020204020204" pitchFamily="34" charset="-122"/>
              </a:rPr>
              <a:t>月</a:t>
            </a:r>
            <a:r>
              <a:rPr lang="en-US" altLang="zh-CN" sz="650" dirty="0">
                <a:latin typeface="微软雅黑" panose="020B0503020204020204" pitchFamily="34" charset="-122"/>
                <a:ea typeface="微软雅黑" panose="020B0503020204020204" pitchFamily="34" charset="-122"/>
              </a:rPr>
              <a:t>9</a:t>
            </a:r>
            <a:r>
              <a:rPr lang="zh-CN" altLang="en-US" sz="650" dirty="0">
                <a:latin typeface="微软雅黑" panose="020B0503020204020204" pitchFamily="34" charset="-122"/>
                <a:ea typeface="微软雅黑" panose="020B0503020204020204" pitchFamily="34" charset="-122"/>
              </a:rPr>
              <a:t>日），字润之（原作咏芝，后改润芝），笔名子任。</a:t>
            </a:r>
          </a:p>
          <a:p>
            <a:pPr algn="ctr">
              <a:lnSpc>
                <a:spcPct val="120000"/>
              </a:lnSpc>
            </a:pPr>
            <a:r>
              <a:rPr lang="zh-CN" altLang="en-US" sz="650" dirty="0">
                <a:latin typeface="微软雅黑" panose="020B0503020204020204" pitchFamily="34" charset="-122"/>
                <a:ea typeface="微软雅黑" panose="020B0503020204020204" pitchFamily="34" charset="-122"/>
              </a:rPr>
              <a:t>湖南湘潭人。诗人，伟大的马克思主义者，无产阶级革命家、战略家和理论家，中国共产党、中国人民解放军</a:t>
            </a:r>
          </a:p>
          <a:p>
            <a:pPr algn="ctr">
              <a:lnSpc>
                <a:spcPct val="120000"/>
              </a:lnSpc>
            </a:pPr>
            <a:r>
              <a:rPr lang="zh-CN" altLang="en-US" sz="650" dirty="0">
                <a:latin typeface="微软雅黑" panose="020B0503020204020204" pitchFamily="34" charset="-122"/>
                <a:ea typeface="微软雅黑" panose="020B0503020204020204" pitchFamily="34" charset="-122"/>
              </a:rPr>
              <a:t>和中华人民共和国的主要缔造者和领导人</a:t>
            </a:r>
          </a:p>
        </p:txBody>
      </p:sp>
      <p:sp>
        <p:nvSpPr>
          <p:cNvPr id="9" name="文本框 8"/>
          <p:cNvSpPr txBox="1"/>
          <p:nvPr/>
        </p:nvSpPr>
        <p:spPr>
          <a:xfrm>
            <a:off x="3640619" y="1021319"/>
            <a:ext cx="3646286" cy="246221"/>
          </a:xfrm>
          <a:prstGeom prst="rect">
            <a:avLst/>
          </a:prstGeom>
          <a:noFill/>
        </p:spPr>
        <p:txBody>
          <a:bodyPr wrap="square" rtlCol="0">
            <a:spAutoFit/>
          </a:bodyPr>
          <a:lstStyle/>
          <a:p>
            <a:pPr algn="dist"/>
            <a:r>
              <a:rPr lang="en-US" altLang="zh-CN" sz="950" dirty="0"/>
              <a:t>/</a:t>
            </a:r>
            <a:r>
              <a:rPr lang="zh-CN" altLang="en-US" sz="950" dirty="0"/>
              <a:t>毛</a:t>
            </a:r>
            <a:r>
              <a:rPr lang="en-US" altLang="zh-CN" sz="950" dirty="0"/>
              <a:t>/</a:t>
            </a:r>
            <a:r>
              <a:rPr lang="zh-CN" altLang="en-US" sz="950" dirty="0"/>
              <a:t>泽</a:t>
            </a:r>
            <a:r>
              <a:rPr lang="en-US" altLang="zh-CN" sz="950" dirty="0"/>
              <a:t>/</a:t>
            </a:r>
            <a:r>
              <a:rPr lang="zh-CN" altLang="en-US" sz="950" dirty="0"/>
              <a:t>东</a:t>
            </a:r>
            <a:r>
              <a:rPr lang="en-US" altLang="zh-CN" sz="950" dirty="0"/>
              <a:t>/</a:t>
            </a:r>
            <a:r>
              <a:rPr lang="zh-CN" altLang="en-US" sz="950" dirty="0"/>
              <a:t>诞</a:t>
            </a:r>
            <a:r>
              <a:rPr lang="en-US" altLang="zh-CN" sz="950" dirty="0"/>
              <a:t>/</a:t>
            </a:r>
            <a:r>
              <a:rPr lang="zh-CN" altLang="en-US" sz="950" dirty="0"/>
              <a:t>辰</a:t>
            </a:r>
            <a:r>
              <a:rPr lang="en-US" altLang="zh-CN" sz="950" dirty="0"/>
              <a:t>/126/</a:t>
            </a:r>
            <a:r>
              <a:rPr lang="zh-CN" altLang="en-US" sz="950" dirty="0"/>
              <a:t>周</a:t>
            </a:r>
            <a:r>
              <a:rPr lang="en-US" altLang="zh-CN" sz="950" dirty="0"/>
              <a:t>/</a:t>
            </a:r>
            <a:r>
              <a:rPr lang="zh-CN" altLang="en-US" sz="950" dirty="0"/>
              <a:t>年</a:t>
            </a:r>
            <a:r>
              <a:rPr lang="en-US" altLang="zh-CN" sz="950" dirty="0"/>
              <a:t>/</a:t>
            </a:r>
            <a:endParaRPr lang="zh-CN" altLang="en-US" sz="950" dirty="0"/>
          </a:p>
        </p:txBody>
      </p:sp>
      <p:sp>
        <p:nvSpPr>
          <p:cNvPr id="23" name="文本框 22"/>
          <p:cNvSpPr txBox="1"/>
          <p:nvPr/>
        </p:nvSpPr>
        <p:spPr>
          <a:xfrm>
            <a:off x="11216946" y="2302137"/>
            <a:ext cx="330860" cy="2177526"/>
          </a:xfrm>
          <a:prstGeom prst="rect">
            <a:avLst/>
          </a:prstGeom>
          <a:noFill/>
        </p:spPr>
        <p:txBody>
          <a:bodyPr vert="eaVert" wrap="square" rtlCol="0">
            <a:spAutoFit/>
          </a:bodyPr>
          <a:lstStyle/>
          <a:p>
            <a:pPr algn="dist"/>
            <a:r>
              <a:rPr lang="zh-CN" altLang="en-US" sz="950" dirty="0"/>
              <a:t>伟</a:t>
            </a:r>
            <a:r>
              <a:rPr lang="en-US" altLang="zh-CN" sz="950" dirty="0"/>
              <a:t>/</a:t>
            </a:r>
            <a:r>
              <a:rPr lang="zh-CN" altLang="en-US" sz="950" dirty="0"/>
              <a:t>大</a:t>
            </a:r>
            <a:r>
              <a:rPr lang="en-US" altLang="zh-CN" sz="950" dirty="0"/>
              <a:t>/</a:t>
            </a:r>
            <a:r>
              <a:rPr lang="zh-CN" altLang="en-US" sz="950" dirty="0"/>
              <a:t>领</a:t>
            </a:r>
            <a:r>
              <a:rPr lang="en-US" altLang="zh-CN" sz="950" dirty="0"/>
              <a:t>/</a:t>
            </a:r>
            <a:r>
              <a:rPr lang="zh-CN" altLang="en-US" sz="950" dirty="0"/>
              <a:t>袖</a:t>
            </a:r>
            <a:r>
              <a:rPr lang="en-US" altLang="zh-CN" sz="950" dirty="0"/>
              <a:t>/</a:t>
            </a:r>
            <a:r>
              <a:rPr lang="zh-CN" altLang="en-US" sz="950" dirty="0"/>
              <a:t>毛</a:t>
            </a:r>
            <a:r>
              <a:rPr lang="en-US" altLang="zh-CN" sz="950" dirty="0"/>
              <a:t>/</a:t>
            </a:r>
            <a:r>
              <a:rPr lang="zh-CN" altLang="en-US" sz="950" dirty="0"/>
              <a:t>泽</a:t>
            </a:r>
            <a:r>
              <a:rPr lang="en-US" altLang="zh-CN" sz="950" dirty="0"/>
              <a:t>/</a:t>
            </a:r>
            <a:r>
              <a:rPr lang="zh-CN" altLang="en-US" sz="950" dirty="0"/>
              <a:t>东</a:t>
            </a:r>
          </a:p>
        </p:txBody>
      </p:sp>
      <p:grpSp>
        <p:nvGrpSpPr>
          <p:cNvPr id="36" name="组合 35"/>
          <p:cNvGrpSpPr/>
          <p:nvPr/>
        </p:nvGrpSpPr>
        <p:grpSpPr>
          <a:xfrm>
            <a:off x="730236" y="4731115"/>
            <a:ext cx="395319" cy="1120820"/>
            <a:chOff x="730236" y="4731115"/>
            <a:chExt cx="395319" cy="1120820"/>
          </a:xfrm>
        </p:grpSpPr>
        <p:sp>
          <p:nvSpPr>
            <p:cNvPr id="22" name="文本框 21"/>
            <p:cNvSpPr txBox="1"/>
            <p:nvPr/>
          </p:nvSpPr>
          <p:spPr>
            <a:xfrm>
              <a:off x="808431" y="4793427"/>
              <a:ext cx="317124" cy="1015663"/>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毛泽东诞辰 </a:t>
              </a:r>
            </a:p>
          </p:txBody>
        </p:sp>
        <p:sp>
          <p:nvSpPr>
            <p:cNvPr id="28" name="文本框 27"/>
            <p:cNvSpPr txBox="1"/>
            <p:nvPr/>
          </p:nvSpPr>
          <p:spPr>
            <a:xfrm rot="5400000">
              <a:off x="269854" y="5191497"/>
              <a:ext cx="1120820" cy="200055"/>
            </a:xfrm>
            <a:prstGeom prst="rect">
              <a:avLst/>
            </a:prstGeom>
            <a:noFill/>
          </p:spPr>
          <p:txBody>
            <a:bodyPr wrap="none" rtlCol="0">
              <a:spAutoFit/>
            </a:bodyPr>
            <a:lstStyle/>
            <a:p>
              <a:r>
                <a:rPr lang="en-US" altLang="zh-CN" sz="700" dirty="0" smtClean="0">
                  <a:latin typeface="华文中宋" panose="02010600040101010101" pitchFamily="2" charset="-122"/>
                  <a:ea typeface="华文中宋" panose="02010600040101010101" pitchFamily="2" charset="-122"/>
                </a:rPr>
                <a:t>1893.12.26-1976.9.9</a:t>
              </a:r>
              <a:endParaRPr lang="zh-CN" altLang="en-US" sz="700" dirty="0">
                <a:latin typeface="华文中宋" panose="02010600040101010101" pitchFamily="2" charset="-122"/>
                <a:ea typeface="华文中宋" panose="02010600040101010101" pitchFamily="2" charset="-122"/>
              </a:endParaRPr>
            </a:p>
          </p:txBody>
        </p:sp>
      </p:grpSp>
      <p:sp>
        <p:nvSpPr>
          <p:cNvPr id="30" name="文本框 29"/>
          <p:cNvSpPr txBox="1"/>
          <p:nvPr/>
        </p:nvSpPr>
        <p:spPr>
          <a:xfrm>
            <a:off x="628650" y="3080166"/>
            <a:ext cx="702469" cy="438582"/>
          </a:xfrm>
          <a:prstGeom prst="rect">
            <a:avLst/>
          </a:prstGeom>
          <a:noFill/>
        </p:spPr>
        <p:txBody>
          <a:bodyPr wrap="square" rtlCol="0">
            <a:spAutoFit/>
          </a:bodyPr>
          <a:lstStyle/>
          <a:p>
            <a:r>
              <a:rPr lang="zh-CN" altLang="en-US" sz="750" dirty="0">
                <a:latin typeface="微软雅黑" panose="020B0503020204020204" pitchFamily="34" charset="-122"/>
                <a:ea typeface="微软雅黑" panose="020B0503020204020204" pitchFamily="34" charset="-122"/>
              </a:rPr>
              <a:t>毛泽东诞辰</a:t>
            </a:r>
          </a:p>
          <a:p>
            <a:r>
              <a:rPr lang="zh-CN" altLang="en-US" sz="750" dirty="0">
                <a:latin typeface="微软雅黑" panose="020B0503020204020204" pitchFamily="34" charset="-122"/>
                <a:ea typeface="微软雅黑" panose="020B0503020204020204" pitchFamily="34" charset="-122"/>
              </a:rPr>
              <a:t>一代伟人</a:t>
            </a:r>
          </a:p>
          <a:p>
            <a:r>
              <a:rPr lang="zh-CN" altLang="en-US" sz="750" dirty="0">
                <a:latin typeface="微软雅黑" panose="020B0503020204020204" pitchFamily="34" charset="-122"/>
                <a:ea typeface="微软雅黑" panose="020B0503020204020204" pitchFamily="34" charset="-122"/>
              </a:rPr>
              <a:t>重要领导人</a:t>
            </a:r>
          </a:p>
        </p:txBody>
      </p:sp>
      <p:grpSp>
        <p:nvGrpSpPr>
          <p:cNvPr id="35" name="组合 34"/>
          <p:cNvGrpSpPr/>
          <p:nvPr/>
        </p:nvGrpSpPr>
        <p:grpSpPr>
          <a:xfrm>
            <a:off x="757486" y="4786311"/>
            <a:ext cx="289312" cy="1051560"/>
            <a:chOff x="757486" y="4786311"/>
            <a:chExt cx="289312" cy="1051560"/>
          </a:xfrm>
        </p:grpSpPr>
        <p:cxnSp>
          <p:nvCxnSpPr>
            <p:cNvPr id="29" name="直接连接符 28"/>
            <p:cNvCxnSpPr/>
            <p:nvPr/>
          </p:nvCxnSpPr>
          <p:spPr>
            <a:xfrm>
              <a:off x="757486" y="4786311"/>
              <a:ext cx="28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758798" y="5837871"/>
              <a:ext cx="28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90538" y="2729778"/>
            <a:ext cx="1066800" cy="1076325"/>
            <a:chOff x="490538" y="2729778"/>
            <a:chExt cx="1066800" cy="1076325"/>
          </a:xfrm>
        </p:grpSpPr>
        <p:pic>
          <p:nvPicPr>
            <p:cNvPr id="10" name="图片 9"/>
            <p:cNvPicPr>
              <a:picLocks noChangeAspect="1"/>
            </p:cNvPicPr>
            <p:nvPr/>
          </p:nvPicPr>
          <p:blipFill rotWithShape="1">
            <a:blip r:embed="rId9" cstate="print">
              <a:extLst>
                <a:ext uri="{28A0092B-C50C-407E-A947-70E740481C1C}">
                  <a14:useLocalDpi xmlns:a14="http://schemas.microsoft.com/office/drawing/2010/main" val="0"/>
                </a:ext>
              </a:extLst>
            </a:blip>
            <a:srcRect l="4062" t="54633" r="87188" b="40157"/>
            <a:stretch/>
          </p:blipFill>
          <p:spPr>
            <a:xfrm>
              <a:off x="490538" y="3488531"/>
              <a:ext cx="1066800" cy="317572"/>
            </a:xfrm>
            <a:prstGeom prst="rect">
              <a:avLst/>
            </a:prstGeom>
          </p:spPr>
        </p:pic>
        <p:pic>
          <p:nvPicPr>
            <p:cNvPr id="33" name="图片 32"/>
            <p:cNvPicPr>
              <a:picLocks noChangeAspect="1"/>
            </p:cNvPicPr>
            <p:nvPr/>
          </p:nvPicPr>
          <p:blipFill rotWithShape="1">
            <a:blip r:embed="rId9" cstate="print">
              <a:extLst>
                <a:ext uri="{28A0092B-C50C-407E-A947-70E740481C1C}">
                  <a14:useLocalDpi xmlns:a14="http://schemas.microsoft.com/office/drawing/2010/main" val="0"/>
                </a:ext>
              </a:extLst>
            </a:blip>
            <a:srcRect l="4062" t="42187" r="87188" b="51563"/>
            <a:stretch/>
          </p:blipFill>
          <p:spPr>
            <a:xfrm>
              <a:off x="490538" y="2729778"/>
              <a:ext cx="1066800" cy="381000"/>
            </a:xfrm>
            <a:prstGeom prst="rect">
              <a:avLst/>
            </a:prstGeom>
          </p:spPr>
        </p:pic>
      </p:grpSp>
      <p:grpSp>
        <p:nvGrpSpPr>
          <p:cNvPr id="31" name="组合 30"/>
          <p:cNvGrpSpPr/>
          <p:nvPr/>
        </p:nvGrpSpPr>
        <p:grpSpPr>
          <a:xfrm>
            <a:off x="1981796" y="2210858"/>
            <a:ext cx="5213047" cy="1107996"/>
            <a:chOff x="1981796" y="2210858"/>
            <a:chExt cx="5213047" cy="1107996"/>
          </a:xfrm>
        </p:grpSpPr>
        <p:sp>
          <p:nvSpPr>
            <p:cNvPr id="37" name="文本框 36"/>
            <p:cNvSpPr txBox="1"/>
            <p:nvPr/>
          </p:nvSpPr>
          <p:spPr>
            <a:xfrm>
              <a:off x="1981796" y="2210858"/>
              <a:ext cx="1281120" cy="1107996"/>
            </a:xfrm>
            <a:prstGeom prst="rect">
              <a:avLst/>
            </a:prstGeom>
            <a:noFill/>
          </p:spPr>
          <p:txBody>
            <a:bodyPr wrap="none" rtlCol="0">
              <a:spAutoFit/>
            </a:bodyPr>
            <a:lstStyle/>
            <a:p>
              <a:r>
                <a:rPr lang="zh-CN" altLang="en-US" sz="6600" dirty="0">
                  <a:latin typeface="微软雅黑" panose="020B0503020204020204" pitchFamily="34" charset="-122"/>
                  <a:ea typeface="微软雅黑" panose="020B0503020204020204" pitchFamily="34" charset="-122"/>
                </a:rPr>
                <a:t>谢 </a:t>
              </a:r>
            </a:p>
          </p:txBody>
        </p:sp>
        <p:sp>
          <p:nvSpPr>
            <p:cNvPr id="38" name="文本框 37"/>
            <p:cNvSpPr txBox="1"/>
            <p:nvPr/>
          </p:nvSpPr>
          <p:spPr>
            <a:xfrm>
              <a:off x="4743449" y="2210858"/>
              <a:ext cx="1031051" cy="1107996"/>
            </a:xfrm>
            <a:prstGeom prst="rect">
              <a:avLst/>
            </a:prstGeom>
            <a:noFill/>
          </p:spPr>
          <p:txBody>
            <a:bodyPr wrap="none" rtlCol="0">
              <a:spAutoFit/>
            </a:bodyPr>
            <a:lstStyle/>
            <a:p>
              <a:r>
                <a:rPr lang="zh-CN" altLang="en-US" sz="6600" dirty="0" smtClean="0">
                  <a:latin typeface="微软雅黑" panose="020B0503020204020204" pitchFamily="34" charset="-122"/>
                  <a:ea typeface="微软雅黑" panose="020B0503020204020204" pitchFamily="34" charset="-122"/>
                </a:rPr>
                <a:t>观</a:t>
              </a:r>
              <a:endParaRPr lang="zh-CN" altLang="en-US" sz="6600" dirty="0">
                <a:latin typeface="微软雅黑" panose="020B0503020204020204" pitchFamily="34" charset="-122"/>
                <a:ea typeface="微软雅黑" panose="020B0503020204020204" pitchFamily="34" charset="-122"/>
              </a:endParaRPr>
            </a:p>
          </p:txBody>
        </p:sp>
        <p:sp>
          <p:nvSpPr>
            <p:cNvPr id="39" name="文本框 38"/>
            <p:cNvSpPr txBox="1"/>
            <p:nvPr/>
          </p:nvSpPr>
          <p:spPr>
            <a:xfrm>
              <a:off x="3384343" y="2210858"/>
              <a:ext cx="1031051" cy="1107996"/>
            </a:xfrm>
            <a:prstGeom prst="rect">
              <a:avLst/>
            </a:prstGeom>
            <a:noFill/>
          </p:spPr>
          <p:txBody>
            <a:bodyPr wrap="none" rtlCol="0">
              <a:spAutoFit/>
            </a:bodyPr>
            <a:lstStyle/>
            <a:p>
              <a:r>
                <a:rPr lang="zh-CN" altLang="en-US" sz="6600" dirty="0" smtClean="0">
                  <a:latin typeface="微软雅黑" panose="020B0503020204020204" pitchFamily="34" charset="-122"/>
                  <a:ea typeface="微软雅黑" panose="020B0503020204020204" pitchFamily="34" charset="-122"/>
                </a:rPr>
                <a:t>谢</a:t>
              </a:r>
              <a:endParaRPr lang="zh-CN" altLang="en-US" sz="66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6163792" y="2210858"/>
              <a:ext cx="1031051" cy="1107996"/>
            </a:xfrm>
            <a:prstGeom prst="rect">
              <a:avLst/>
            </a:prstGeom>
            <a:noFill/>
          </p:spPr>
          <p:txBody>
            <a:bodyPr wrap="none" rtlCol="0">
              <a:spAutoFit/>
            </a:bodyPr>
            <a:lstStyle/>
            <a:p>
              <a:r>
                <a:rPr lang="zh-CN" altLang="en-US" sz="6600" dirty="0" smtClean="0">
                  <a:latin typeface="微软雅黑" panose="020B0503020204020204" pitchFamily="34" charset="-122"/>
                  <a:ea typeface="微软雅黑" panose="020B0503020204020204" pitchFamily="34" charset="-122"/>
                </a:rPr>
                <a:t>赏</a:t>
              </a:r>
              <a:endParaRPr lang="zh-CN" altLang="en-US" sz="6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79516637"/>
      </p:ext>
    </p:extLst>
  </p:cSld>
  <p:clrMapOvr>
    <a:masterClrMapping/>
  </p:clrMapOvr>
  <mc:AlternateContent xmlns:mc="http://schemas.openxmlformats.org/markup-compatibility/2006" xmlns:p14="http://schemas.microsoft.com/office/powerpoint/2010/main">
    <mc:Choice Requires="p14">
      <p:transition spd="slow" p14:dur="1400" advClick="0" advTm="9000">
        <p14:doors dir="vert"/>
      </p:transition>
    </mc:Choice>
    <mc:Fallback xmlns="">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749"/>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7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75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749"/>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75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750"/>
                                        <p:tgtEl>
                                          <p:spTgt spid="23"/>
                                        </p:tgtEl>
                                      </p:cBhvr>
                                    </p:animEffect>
                                  </p:childTnLst>
                                </p:cTn>
                              </p:par>
                            </p:childTnLst>
                          </p:cTn>
                        </p:par>
                        <p:par>
                          <p:cTn id="37" fill="hold">
                            <p:stCondLst>
                              <p:cond delay="750"/>
                            </p:stCondLst>
                            <p:childTnLst>
                              <p:par>
                                <p:cTn id="38" presetID="21" presetClass="entr" presetSubtype="1"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75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ntr" presetSubtype="16"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circle(in)">
                                      <p:cBhvr>
                                        <p:cTn id="45" dur="750"/>
                                        <p:tgtEl>
                                          <p:spTgt spid="8"/>
                                        </p:tgtEl>
                                      </p:cBhvr>
                                    </p:animEffect>
                                  </p:childTnLst>
                                </p:cTn>
                              </p:par>
                              <p:par>
                                <p:cTn id="46" presetID="2" presetClass="entr" presetSubtype="8"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0-#ppt_w/2"/>
                                          </p:val>
                                        </p:tav>
                                        <p:tav tm="100000">
                                          <p:val>
                                            <p:strVal val="#ppt_x"/>
                                          </p:val>
                                        </p:tav>
                                      </p:tavLst>
                                    </p:anim>
                                    <p:anim calcmode="lin" valueType="num">
                                      <p:cBhvr additive="base">
                                        <p:cTn id="49" dur="75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750" fill="hold"/>
                                        <p:tgtEl>
                                          <p:spTgt spid="18"/>
                                        </p:tgtEl>
                                        <p:attrNameLst>
                                          <p:attrName>ppt_x</p:attrName>
                                        </p:attrNameLst>
                                      </p:cBhvr>
                                      <p:tavLst>
                                        <p:tav tm="0">
                                          <p:val>
                                            <p:strVal val="0-#ppt_w/2"/>
                                          </p:val>
                                        </p:tav>
                                        <p:tav tm="100000">
                                          <p:val>
                                            <p:strVal val="#ppt_x"/>
                                          </p:val>
                                        </p:tav>
                                      </p:tavLst>
                                    </p:anim>
                                    <p:anim calcmode="lin" valueType="num">
                                      <p:cBhvr additive="base">
                                        <p:cTn id="55"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750"/>
                                        <p:tgtEl>
                                          <p:spTgt spid="11"/>
                                        </p:tgtEl>
                                      </p:cBhvr>
                                    </p:animEffect>
                                  </p:childTnLst>
                                </p:cTn>
                              </p:par>
                            </p:childTnLst>
                          </p:cTn>
                        </p:par>
                        <p:par>
                          <p:cTn id="61" fill="hold">
                            <p:stCondLst>
                              <p:cond delay="750"/>
                            </p:stCondLst>
                            <p:childTnLst>
                              <p:par>
                                <p:cTn id="62" presetID="6" presetClass="entr" presetSubtype="16" fill="hold" nodeType="after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circle(in)">
                                      <p:cBhvr>
                                        <p:cTn id="64" dur="75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749"/>
                                          </p:stCondLst>
                                        </p:cTn>
                                        <p:tgtEl>
                                          <p:spTgt spid="7"/>
                                        </p:tgtEl>
                                        <p:attrNameLst>
                                          <p:attrName>style.visibility</p:attrName>
                                        </p:attrNameLst>
                                      </p:cBhvr>
                                      <p:to>
                                        <p:strVal val="visible"/>
                                      </p:to>
                                    </p:set>
                                  </p:childTnLst>
                                </p:cTn>
                              </p:par>
                            </p:childTnLst>
                          </p:cTn>
                        </p:par>
                        <p:par>
                          <p:cTn id="69" fill="hold">
                            <p:stCondLst>
                              <p:cond delay="750"/>
                            </p:stCondLst>
                            <p:childTnLst>
                              <p:par>
                                <p:cTn id="70" presetID="2" presetClass="entr" presetSubtype="4"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750" fill="hold"/>
                                        <p:tgtEl>
                                          <p:spTgt spid="19"/>
                                        </p:tgtEl>
                                        <p:attrNameLst>
                                          <p:attrName>ppt_x</p:attrName>
                                        </p:attrNameLst>
                                      </p:cBhvr>
                                      <p:tavLst>
                                        <p:tav tm="0">
                                          <p:val>
                                            <p:strVal val="#ppt_x"/>
                                          </p:val>
                                        </p:tav>
                                        <p:tav tm="100000">
                                          <p:val>
                                            <p:strVal val="#ppt_x"/>
                                          </p:val>
                                        </p:tav>
                                      </p:tavLst>
                                    </p:anim>
                                    <p:anim calcmode="lin" valueType="num">
                                      <p:cBhvr additive="base">
                                        <p:cTn id="73" dur="750" fill="hold"/>
                                        <p:tgtEl>
                                          <p:spTgt spid="19"/>
                                        </p:tgtEl>
                                        <p:attrNameLst>
                                          <p:attrName>ppt_y</p:attrName>
                                        </p:attrNameLst>
                                      </p:cBhvr>
                                      <p:tavLst>
                                        <p:tav tm="0">
                                          <p:val>
                                            <p:strVal val="1+#ppt_h/2"/>
                                          </p:val>
                                        </p:tav>
                                        <p:tav tm="100000">
                                          <p:val>
                                            <p:strVal val="#ppt_y"/>
                                          </p:val>
                                        </p:tav>
                                      </p:tavLst>
                                    </p:anim>
                                  </p:childTnLst>
                                </p:cTn>
                              </p:par>
                            </p:childTnLst>
                          </p:cTn>
                        </p:par>
                        <p:par>
                          <p:cTn id="74" fill="hold">
                            <p:stCondLst>
                              <p:cond delay="1500"/>
                            </p:stCondLst>
                            <p:childTnLst>
                              <p:par>
                                <p:cTn id="75" presetID="2" presetClass="entr" presetSubtype="4"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750" fill="hold"/>
                                        <p:tgtEl>
                                          <p:spTgt spid="17"/>
                                        </p:tgtEl>
                                        <p:attrNameLst>
                                          <p:attrName>ppt_x</p:attrName>
                                        </p:attrNameLst>
                                      </p:cBhvr>
                                      <p:tavLst>
                                        <p:tav tm="0">
                                          <p:val>
                                            <p:strVal val="#ppt_x"/>
                                          </p:val>
                                        </p:tav>
                                        <p:tav tm="100000">
                                          <p:val>
                                            <p:strVal val="#ppt_x"/>
                                          </p:val>
                                        </p:tav>
                                      </p:tavLst>
                                    </p:anim>
                                    <p:anim calcmode="lin" valueType="num">
                                      <p:cBhvr additive="base">
                                        <p:cTn id="78" dur="7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7" grpId="0"/>
      <p:bldP spid="9" grpId="0"/>
      <p:bldP spid="23"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smtClean="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151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628735" y="1873733"/>
            <a:ext cx="7912100" cy="4013766"/>
          </a:xfrm>
          <a:prstGeom prst="rect">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43AD7B48-D9EE-4ED0-8633-17962C66C7BD}"/>
              </a:ext>
            </a:extLst>
          </p:cNvPr>
          <p:cNvSpPr/>
          <p:nvPr/>
        </p:nvSpPr>
        <p:spPr>
          <a:xfrm>
            <a:off x="6182743" y="2475911"/>
            <a:ext cx="5052544" cy="258532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一九四九年十月一日，</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是您带给中国人民最激动人心的一日。</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那天，庄严肃穆的天安门上屹立着你高大的身影，</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成千上万人的目光都集聚在您的身上，</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您就是我们敬爱的毛主席。</a:t>
            </a:r>
          </a:p>
        </p:txBody>
      </p:sp>
      <p:sp>
        <p:nvSpPr>
          <p:cNvPr id="6" name="文本框 5">
            <a:extLst>
              <a:ext uri="{FF2B5EF4-FFF2-40B4-BE49-F238E27FC236}">
                <a16:creationId xmlns="" xmlns:a16="http://schemas.microsoft.com/office/drawing/2014/main" id="{74AE2668-1724-4B11-8EF4-B5D27416DBF1}"/>
              </a:ext>
            </a:extLst>
          </p:cNvPr>
          <p:cNvSpPr txBox="1"/>
          <p:nvPr/>
        </p:nvSpPr>
        <p:spPr>
          <a:xfrm>
            <a:off x="965100" y="832293"/>
            <a:ext cx="5217643"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中华人民公国成立</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3523960" y="1961611"/>
            <a:ext cx="209550" cy="76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23960" y="5722883"/>
            <a:ext cx="209550" cy="76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descr="39">
            <a:extLst>
              <a:ext uri="{FF2B5EF4-FFF2-40B4-BE49-F238E27FC236}">
                <a16:creationId xmlns="" xmlns:a16="http://schemas.microsoft.com/office/drawing/2014/main" id="{8F6E8205-F431-407D-B1DA-D98D7E5F0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30" y="2078064"/>
            <a:ext cx="5346397" cy="3605105"/>
          </a:xfrm>
          <a:prstGeom prst="rect">
            <a:avLst/>
          </a:prstGeom>
          <a:noFill/>
          <a:ln w="38100">
            <a:solidFill>
              <a:srgbClr val="000000"/>
            </a:solidFill>
            <a:miter lim="800000"/>
            <a:headEnd/>
            <a:tailEnd/>
          </a:ln>
          <a:effectLst>
            <a:outerShdw blurRad="50800" dir="5400000" sx="84000" sy="84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35923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750"/>
                                        <p:tgtEl>
                                          <p:spTgt spid="4"/>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749"/>
                                          </p:stCondLst>
                                        </p:cTn>
                                        <p:tgtEl>
                                          <p:spTgt spid="22"/>
                                        </p:tgtEl>
                                        <p:attrNameLst>
                                          <p:attrName>style.visibility</p:attrName>
                                        </p:attrNameLst>
                                      </p:cBhvr>
                                      <p:to>
                                        <p:strVal val="visible"/>
                                      </p:to>
                                    </p:set>
                                  </p:childTnLst>
                                </p:cTn>
                              </p:par>
                            </p:childTnLst>
                          </p:cTn>
                        </p:par>
                        <p:par>
                          <p:cTn id="15" fill="hold">
                            <p:stCondLst>
                              <p:cond delay="2250"/>
                            </p:stCondLst>
                            <p:childTnLst>
                              <p:par>
                                <p:cTn id="16" presetID="22" presetClass="entr" presetSubtype="1"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648855" y="1971397"/>
            <a:ext cx="7279409" cy="3818439"/>
          </a:xfrm>
          <a:prstGeom prst="rect">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43AD7B48-D9EE-4ED0-8633-17962C66C7BD}"/>
              </a:ext>
            </a:extLst>
          </p:cNvPr>
          <p:cNvSpPr/>
          <p:nvPr/>
        </p:nvSpPr>
        <p:spPr>
          <a:xfrm>
            <a:off x="804719" y="2055089"/>
            <a:ext cx="4099790" cy="3785652"/>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韶山好像一座锦屏，起伏绵亘约</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里长，它的落脉处是一座小山，草木茂密，称韶山嘴</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8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韶山嘴的对面，就是山环水抱的南岸。南岸上屋场有一栋湖南农村常见的“凹”字形住宅，当地人叫一担柴式的房子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800" dirty="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公元</a:t>
            </a:r>
            <a:r>
              <a:rPr lang="en-US" altLang="zh-CN" dirty="0">
                <a:latin typeface="微软雅黑" panose="020B0503020204020204" pitchFamily="34" charset="-122"/>
                <a:ea typeface="微软雅黑" panose="020B0503020204020204" pitchFamily="34" charset="-122"/>
              </a:rPr>
              <a:t>1893</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日，毛泽东就诞生在这里。</a:t>
            </a:r>
          </a:p>
        </p:txBody>
      </p:sp>
      <p:sp>
        <p:nvSpPr>
          <p:cNvPr id="6" name="文本框 5">
            <a:extLst>
              <a:ext uri="{FF2B5EF4-FFF2-40B4-BE49-F238E27FC236}">
                <a16:creationId xmlns="" xmlns:a16="http://schemas.microsoft.com/office/drawing/2014/main" id="{74AE2668-1724-4B11-8EF4-B5D27416DBF1}"/>
              </a:ext>
            </a:extLst>
          </p:cNvPr>
          <p:cNvSpPr txBox="1"/>
          <p:nvPr/>
        </p:nvSpPr>
        <p:spPr>
          <a:xfrm>
            <a:off x="901700" y="884442"/>
            <a:ext cx="3332721"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伟人诞生</a:t>
            </a:r>
            <a:r>
              <a:rPr lang="zh-CN" altLang="en-US" sz="4600" spc="300" dirty="0" smtClean="0">
                <a:solidFill>
                  <a:srgbClr val="FF0000"/>
                </a:solidFill>
                <a:latin typeface="微软雅黑" panose="020B0503020204020204" pitchFamily="34" charset="-122"/>
                <a:ea typeface="微软雅黑" panose="020B0503020204020204" pitchFamily="34" charset="-122"/>
              </a:rPr>
              <a:t>地</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7823489" y="2107661"/>
            <a:ext cx="209550" cy="76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823489" y="5562061"/>
            <a:ext cx="209550" cy="767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2">
            <a:extLst>
              <a:ext uri="{FF2B5EF4-FFF2-40B4-BE49-F238E27FC236}">
                <a16:creationId xmlns="" xmlns:a16="http://schemas.microsoft.com/office/drawing/2014/main" id="{8F6E8205-F431-407D-B1DA-D98D7E5F06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66297" y="1838545"/>
            <a:ext cx="7209093" cy="4043760"/>
          </a:xfrm>
          <a:prstGeom prst="rect">
            <a:avLst/>
          </a:prstGeom>
          <a:noFill/>
          <a:ln w="38100">
            <a:noFill/>
            <a:miter lim="800000"/>
            <a:headEnd/>
            <a:tailEnd/>
          </a:ln>
          <a:effectLst>
            <a:outerShdw blurRad="50800" dir="5400000" sx="84000" sy="84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4016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1" presetClass="entr" presetSubtype="0" fill="hold" grpId="0" nodeType="afterEffect">
                                  <p:stCondLst>
                                    <p:cond delay="0"/>
                                  </p:stCondLst>
                                  <p:childTnLst>
                                    <p:set>
                                      <p:cBhvr>
                                        <p:cTn id="10" dur="1" fill="hold">
                                          <p:stCondLst>
                                            <p:cond delay="749"/>
                                          </p:stCondLst>
                                        </p:cTn>
                                        <p:tgtEl>
                                          <p:spTgt spid="22"/>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750"/>
                                        <p:tgtEl>
                                          <p:spTgt spid="5"/>
                                        </p:tgtEl>
                                      </p:cBhvr>
                                    </p:animEffect>
                                  </p:childTnLst>
                                </p:cTn>
                              </p:par>
                            </p:childTnLst>
                          </p:cTn>
                        </p:par>
                        <p:par>
                          <p:cTn id="15" fill="hold">
                            <p:stCondLst>
                              <p:cond delay="2250"/>
                            </p:stCondLst>
                            <p:childTnLst>
                              <p:par>
                                <p:cTn id="16" presetID="21"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53BEB18F-FA81-4E01-B0B5-3CF5ECFA8EDB}"/>
              </a:ext>
            </a:extLst>
          </p:cNvPr>
          <p:cNvSpPr/>
          <p:nvPr/>
        </p:nvSpPr>
        <p:spPr>
          <a:xfrm>
            <a:off x="3015301" y="2734678"/>
            <a:ext cx="8898938" cy="2862322"/>
          </a:xfrm>
          <a:prstGeom prst="rect">
            <a:avLst/>
          </a:prstGeom>
        </p:spPr>
        <p:txBody>
          <a:bodyPr wrap="square">
            <a:spAutoFit/>
          </a:bodyPr>
          <a:lstStyle/>
          <a:p>
            <a:pPr algn="just">
              <a:lnSpc>
                <a:spcPct val="150000"/>
              </a:lnSpc>
            </a:pPr>
            <a:r>
              <a:rPr lang="en-US" altLang="zh-CN" dirty="0" smtClean="0">
                <a:latin typeface="微软雅黑" panose="020B0503020204020204" pitchFamily="34" charset="-122"/>
                <a:ea typeface="微软雅黑" panose="020B0503020204020204" pitchFamily="34" charset="-122"/>
              </a:rPr>
              <a:t>1914-1918</a:t>
            </a:r>
            <a:r>
              <a:rPr lang="zh-CN" altLang="en-US" dirty="0">
                <a:latin typeface="微软雅黑" panose="020B0503020204020204" pitchFamily="34" charset="-122"/>
                <a:ea typeface="微软雅黑" panose="020B0503020204020204" pitchFamily="34" charset="-122"/>
              </a:rPr>
              <a:t>年，在湖南第一师范学校求学</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毕业</a:t>
            </a:r>
            <a:r>
              <a:rPr lang="zh-CN" altLang="en-US" dirty="0">
                <a:latin typeface="微软雅黑" panose="020B0503020204020204" pitchFamily="34" charset="-122"/>
                <a:ea typeface="微软雅黑" panose="020B0503020204020204" pitchFamily="34" charset="-122"/>
              </a:rPr>
              <a:t>前夕和蔡和森等组织革命团体新主学会</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000"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1913</a:t>
            </a:r>
            <a:r>
              <a:rPr lang="zh-CN" altLang="en-US" dirty="0">
                <a:latin typeface="微软雅黑" panose="020B0503020204020204" pitchFamily="34" charset="-122"/>
                <a:ea typeface="微软雅黑" panose="020B0503020204020204" pitchFamily="34" charset="-122"/>
              </a:rPr>
              <a:t>在湖南省立第四师范学校预科读书</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000" dirty="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1920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月，在湖南创建共产主义组织</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sz="1000" dirty="0" smtClean="0">
                <a:latin typeface="微软雅黑" panose="020B0503020204020204" pitchFamily="34" charset="-122"/>
                <a:ea typeface="微软雅黑" panose="020B0503020204020204" pitchFamily="34" charset="-122"/>
              </a:rPr>
              <a:t>                         </a:t>
            </a:r>
            <a:endParaRPr lang="zh-CN" altLang="en-US" sz="1000" dirty="0">
              <a:latin typeface="微软雅黑" panose="020B0503020204020204" pitchFamily="34" charset="-122"/>
              <a:ea typeface="微软雅黑" panose="020B0503020204020204" pitchFamily="34" charset="-122"/>
            </a:endParaRPr>
          </a:p>
          <a:p>
            <a:pPr algn="just">
              <a:lnSpc>
                <a:spcPct val="150000"/>
              </a:lnSpc>
            </a:pPr>
            <a:r>
              <a:rPr lang="en-US" altLang="zh-CN" dirty="0">
                <a:latin typeface="微软雅黑" panose="020B0503020204020204" pitchFamily="34" charset="-122"/>
                <a:ea typeface="微软雅黑" panose="020B0503020204020204" pitchFamily="34" charset="-122"/>
              </a:rPr>
              <a:t>1912</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月，出席中国共产党建党的第一次全国代表大会。</a:t>
            </a:r>
          </a:p>
        </p:txBody>
      </p:sp>
      <p:grpSp>
        <p:nvGrpSpPr>
          <p:cNvPr id="22" name="组合 21"/>
          <p:cNvGrpSpPr/>
          <p:nvPr/>
        </p:nvGrpSpPr>
        <p:grpSpPr>
          <a:xfrm>
            <a:off x="2590046" y="2791774"/>
            <a:ext cx="236414" cy="2765469"/>
            <a:chOff x="3782732" y="2005349"/>
            <a:chExt cx="236414" cy="2160000"/>
          </a:xfrm>
        </p:grpSpPr>
        <p:cxnSp>
          <p:nvCxnSpPr>
            <p:cNvPr id="9" name="直接连接符 8"/>
            <p:cNvCxnSpPr/>
            <p:nvPr/>
          </p:nvCxnSpPr>
          <p:spPr>
            <a:xfrm>
              <a:off x="3900939" y="2005349"/>
              <a:ext cx="0" cy="2160000"/>
            </a:xfrm>
            <a:prstGeom prst="line">
              <a:avLst/>
            </a:prstGeom>
            <a:solidFill>
              <a:schemeClr val="tx1"/>
            </a:solidFill>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菱形 16"/>
            <p:cNvSpPr/>
            <p:nvPr/>
          </p:nvSpPr>
          <p:spPr>
            <a:xfrm>
              <a:off x="3782732" y="2075520"/>
              <a:ext cx="236414" cy="218742"/>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p:nvSpPr>
          <p:spPr>
            <a:xfrm>
              <a:off x="3782732" y="2891468"/>
              <a:ext cx="236414" cy="218742"/>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菱形 18"/>
            <p:cNvSpPr/>
            <p:nvPr/>
          </p:nvSpPr>
          <p:spPr>
            <a:xfrm>
              <a:off x="3782732" y="3378472"/>
              <a:ext cx="236414" cy="218742"/>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菱形 19"/>
            <p:cNvSpPr/>
            <p:nvPr/>
          </p:nvSpPr>
          <p:spPr>
            <a:xfrm>
              <a:off x="3782732" y="3856922"/>
              <a:ext cx="236414" cy="218742"/>
            </a:xfrm>
            <a:prstGeom prst="diamond">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p:cNvSpPr txBox="1"/>
          <p:nvPr/>
        </p:nvSpPr>
        <p:spPr>
          <a:xfrm>
            <a:off x="1890170" y="2145443"/>
            <a:ext cx="7340471" cy="646331"/>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毛泽东</a:t>
            </a:r>
            <a:r>
              <a:rPr lang="zh-CN" altLang="en-US" dirty="0" smtClean="0">
                <a:latin typeface="微软雅黑" panose="020B0503020204020204" pitchFamily="34" charset="-122"/>
                <a:ea typeface="微软雅黑" panose="020B0503020204020204" pitchFamily="34" charset="-122"/>
              </a:rPr>
              <a:t>生于一个农民家庭，辛亥革命爆发后起义的新军中当了半年兵。</a:t>
            </a:r>
            <a:endParaRPr lang="en-US" altLang="zh-CN" dirty="0" smtClean="0">
              <a:latin typeface="微软雅黑" panose="020B0503020204020204" pitchFamily="34" charset="-122"/>
              <a:ea typeface="微软雅黑" panose="020B0503020204020204" pitchFamily="34" charset="-122"/>
            </a:endParaRPr>
          </a:p>
          <a:p>
            <a:endParaRPr lang="zh-CN" altLang="en-US" dirty="0"/>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1043883" y="1047699"/>
            <a:ext cx="5098499"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青年时候的</a:t>
            </a:r>
            <a:r>
              <a:rPr lang="zh-CN" altLang="en-US" sz="4600" spc="300" dirty="0" smtClean="0">
                <a:solidFill>
                  <a:srgbClr val="FF0000"/>
                </a:solidFill>
                <a:latin typeface="微软雅黑" panose="020B0503020204020204" pitchFamily="34" charset="-122"/>
                <a:ea typeface="微软雅黑" panose="020B0503020204020204" pitchFamily="34" charset="-122"/>
              </a:rPr>
              <a:t>他</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46739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childTnLst>
                          </p:cTn>
                        </p:par>
                        <p:par>
                          <p:cTn id="12" fill="hold">
                            <p:stCondLst>
                              <p:cond delay="1500"/>
                            </p:stCondLst>
                            <p:childTnLst>
                              <p:par>
                                <p:cTn id="13" presetID="2" presetClass="entr" presetSubtype="4"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750" fill="hold"/>
                                        <p:tgtEl>
                                          <p:spTgt spid="22"/>
                                        </p:tgtEl>
                                        <p:attrNameLst>
                                          <p:attrName>ppt_x</p:attrName>
                                        </p:attrNameLst>
                                      </p:cBhvr>
                                      <p:tavLst>
                                        <p:tav tm="0">
                                          <p:val>
                                            <p:strVal val="#ppt_x"/>
                                          </p:val>
                                        </p:tav>
                                        <p:tav tm="100000">
                                          <p:val>
                                            <p:strVal val="#ppt_x"/>
                                          </p:val>
                                        </p:tav>
                                      </p:tavLst>
                                    </p:anim>
                                    <p:anim calcmode="lin" valueType="num">
                                      <p:cBhvr additive="base">
                                        <p:cTn id="16" dur="75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225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梯形 1"/>
          <p:cNvSpPr/>
          <p:nvPr/>
        </p:nvSpPr>
        <p:spPr>
          <a:xfrm>
            <a:off x="3394776" y="3765485"/>
            <a:ext cx="4719918" cy="2516045"/>
          </a:xfrm>
          <a:prstGeom prst="trapezoid">
            <a:avLst/>
          </a:prstGeom>
          <a:solidFill>
            <a:schemeClr val="bg1"/>
          </a:solidFill>
          <a:ln w="38100">
            <a:solidFill>
              <a:srgbClr val="C8350D"/>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662608" y="2143365"/>
            <a:ext cx="10933043" cy="1758252"/>
          </a:xfrm>
          <a:prstGeom prst="rect">
            <a:avLst/>
          </a:prstGeom>
          <a:solidFill>
            <a:srgbClr val="C83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28A0092B-C50C-407E-A947-70E740481C1C}">
                <a14:useLocalDpi xmlns:a14="http://schemas.microsoft.com/office/drawing/2010/main" val="0"/>
              </a:ext>
            </a:extLst>
          </a:blip>
          <a:srcRect b="13679"/>
          <a:stretch/>
        </p:blipFill>
        <p:spPr>
          <a:xfrm>
            <a:off x="4192705" y="511009"/>
            <a:ext cx="3124060" cy="3882228"/>
          </a:xfrm>
          <a:prstGeom prst="rect">
            <a:avLst/>
          </a:prstGeom>
          <a:effectLst>
            <a:outerShdw blurRad="50800" dist="76200" dir="9180000" algn="t" rotWithShape="0">
              <a:prstClr val="black">
                <a:alpha val="40000"/>
              </a:prstClr>
            </a:outerShdw>
          </a:effectLst>
        </p:spPr>
      </p:pic>
      <p:sp>
        <p:nvSpPr>
          <p:cNvPr id="5" name="矩形 4">
            <a:extLst>
              <a:ext uri="{FF2B5EF4-FFF2-40B4-BE49-F238E27FC236}">
                <a16:creationId xmlns="" xmlns:a16="http://schemas.microsoft.com/office/drawing/2014/main" id="{53BEB18F-FA81-4E01-B0B5-3CF5ECFA8EDB}"/>
              </a:ext>
            </a:extLst>
          </p:cNvPr>
          <p:cNvSpPr/>
          <p:nvPr/>
        </p:nvSpPr>
        <p:spPr>
          <a:xfrm>
            <a:off x="-170819" y="2147291"/>
            <a:ext cx="4363524" cy="1754326"/>
          </a:xfrm>
          <a:prstGeom prst="rect">
            <a:avLst/>
          </a:prstGeom>
        </p:spPr>
        <p:txBody>
          <a:bodyPr wrap="square">
            <a:spAutoFit/>
          </a:bodyPr>
          <a:lstStyle/>
          <a:p>
            <a:pPr algn="r">
              <a:lnSpc>
                <a:spcPct val="150000"/>
              </a:lnSpc>
            </a:pPr>
            <a:r>
              <a:rPr lang="zh-CN" altLang="en-US" dirty="0">
                <a:solidFill>
                  <a:schemeClr val="bg1"/>
                </a:solidFill>
                <a:latin typeface="微软雅黑" panose="020B0503020204020204" pitchFamily="34" charset="-122"/>
                <a:ea typeface="微软雅黑" panose="020B0503020204020204" pitchFamily="34" charset="-122"/>
              </a:rPr>
              <a:t>您，虽出身贫寒</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却</a:t>
            </a:r>
            <a:r>
              <a:rPr lang="zh-CN" altLang="en-US" dirty="0">
                <a:solidFill>
                  <a:schemeClr val="bg1"/>
                </a:solidFill>
                <a:latin typeface="微软雅黑" panose="020B0503020204020204" pitchFamily="34" charset="-122"/>
                <a:ea typeface="微软雅黑" panose="020B0503020204020204" pitchFamily="34" charset="-122"/>
              </a:rPr>
              <a:t>有凌云壮志，</a:t>
            </a:r>
          </a:p>
          <a:p>
            <a:pPr algn="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以雄心与魄力带领红军，</a:t>
            </a:r>
          </a:p>
          <a:p>
            <a:pPr algn="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进行了长征两万五千里</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878783" y="975367"/>
            <a:ext cx="2296217"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毛泽东</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3BEB18F-FA81-4E01-B0B5-3CF5ECFA8EDB}"/>
              </a:ext>
            </a:extLst>
          </p:cNvPr>
          <p:cNvSpPr/>
          <p:nvPr/>
        </p:nvSpPr>
        <p:spPr>
          <a:xfrm>
            <a:off x="7423505" y="2175696"/>
            <a:ext cx="4363524" cy="1754326"/>
          </a:xfrm>
          <a:prstGeom prst="rect">
            <a:avLst/>
          </a:prstGeom>
        </p:spPr>
        <p:txBody>
          <a:bodyPr wrap="square">
            <a:spAutoFit/>
          </a:bodyPr>
          <a:lstStyle/>
          <a:p>
            <a:pP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您</a:t>
            </a:r>
            <a:r>
              <a:rPr lang="zh-CN" altLang="en-US" dirty="0">
                <a:solidFill>
                  <a:schemeClr val="bg1"/>
                </a:solidFill>
                <a:latin typeface="微软雅黑" panose="020B0503020204020204" pitchFamily="34" charset="-122"/>
                <a:ea typeface="微软雅黑" panose="020B0503020204020204" pitchFamily="34" charset="-122"/>
              </a:rPr>
              <a:t>，伟大的毛主席，浩然正气，</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胸纳寰宇，遇千难而不挫，</a:t>
            </a: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经百战而愈奋</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bg1"/>
                </a:solidFill>
                <a:latin typeface="微软雅黑" panose="020B0503020204020204" pitchFamily="34" charset="-122"/>
                <a:ea typeface="微软雅黑" panose="020B0503020204020204" pitchFamily="34" charset="-122"/>
              </a:rPr>
              <a:t>成就</a:t>
            </a:r>
            <a:r>
              <a:rPr lang="zh-CN" altLang="en-US" dirty="0">
                <a:solidFill>
                  <a:schemeClr val="bg1"/>
                </a:solidFill>
                <a:latin typeface="微软雅黑" panose="020B0503020204020204" pitchFamily="34" charset="-122"/>
                <a:ea typeface="微软雅黑" panose="020B0503020204020204" pitchFamily="34" charset="-122"/>
              </a:rPr>
              <a:t>了辉煌的革命</a:t>
            </a:r>
            <a:r>
              <a:rPr lang="zh-CN" altLang="en-US" dirty="0" smtClean="0">
                <a:solidFill>
                  <a:schemeClr val="bg1"/>
                </a:solidFill>
                <a:latin typeface="微软雅黑" panose="020B0503020204020204" pitchFamily="34" charset="-122"/>
                <a:ea typeface="微软雅黑" panose="020B0503020204020204" pitchFamily="34" charset="-122"/>
              </a:rPr>
              <a:t>事业。</a:t>
            </a:r>
          </a:p>
        </p:txBody>
      </p:sp>
      <p:sp>
        <p:nvSpPr>
          <p:cNvPr id="16" name="矩形 15">
            <a:extLst>
              <a:ext uri="{FF2B5EF4-FFF2-40B4-BE49-F238E27FC236}">
                <a16:creationId xmlns="" xmlns:a16="http://schemas.microsoft.com/office/drawing/2014/main" id="{53BEB18F-FA81-4E01-B0B5-3CF5ECFA8EDB}"/>
              </a:ext>
            </a:extLst>
          </p:cNvPr>
          <p:cNvSpPr/>
          <p:nvPr/>
        </p:nvSpPr>
        <p:spPr>
          <a:xfrm>
            <a:off x="4089400" y="4377820"/>
            <a:ext cx="3414059" cy="1754326"/>
          </a:xfrm>
          <a:prstGeom prst="rect">
            <a:avLst/>
          </a:prstGeom>
        </p:spPr>
        <p:txBody>
          <a:bodyPr wrap="square">
            <a:spAutoFit/>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您</a:t>
            </a:r>
            <a:r>
              <a:rPr lang="zh-CN" altLang="en-US" dirty="0">
                <a:latin typeface="微软雅黑" panose="020B0503020204020204" pitchFamily="34" charset="-122"/>
                <a:ea typeface="微软雅黑" panose="020B0503020204020204" pitchFamily="34" charset="-122"/>
              </a:rPr>
              <a:t>，南征北战</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ctr">
              <a:lnSpc>
                <a:spcPct val="150000"/>
              </a:lnSpc>
            </a:pPr>
            <a:r>
              <a:rPr lang="zh-CN" altLang="en-US" dirty="0" smtClean="0">
                <a:latin typeface="微软雅黑" panose="020B0503020204020204" pitchFamily="34" charset="-122"/>
                <a:ea typeface="微软雅黑" panose="020B0503020204020204" pitchFamily="34" charset="-122"/>
              </a:rPr>
              <a:t>带</a:t>
            </a:r>
            <a:r>
              <a:rPr lang="zh-CN" altLang="en-US" dirty="0">
                <a:latin typeface="微软雅黑" panose="020B0503020204020204" pitchFamily="34" charset="-122"/>
                <a:ea typeface="微软雅黑" panose="020B0503020204020204" pitchFamily="34" charset="-122"/>
              </a:rPr>
              <a:t>着必胜的信念，</a:t>
            </a:r>
          </a:p>
          <a:p>
            <a:pPr algn="ctr">
              <a:lnSpc>
                <a:spcPct val="150000"/>
              </a:lnSpc>
            </a:pPr>
            <a:r>
              <a:rPr lang="zh-CN" altLang="en-US" dirty="0">
                <a:latin typeface="微软雅黑" panose="020B0503020204020204" pitchFamily="34" charset="-122"/>
                <a:ea typeface="微软雅黑" panose="020B0503020204020204" pitchFamily="34" charset="-122"/>
              </a:rPr>
              <a:t>去抗日救国，指挥作战，</a:t>
            </a:r>
          </a:p>
          <a:p>
            <a:pPr algn="ctr">
              <a:lnSpc>
                <a:spcPct val="150000"/>
              </a:lnSpc>
            </a:pPr>
            <a:r>
              <a:rPr lang="zh-CN" altLang="en-US" dirty="0">
                <a:latin typeface="微软雅黑" panose="020B0503020204020204" pitchFamily="34" charset="-122"/>
                <a:ea typeface="微软雅黑" panose="020B0503020204020204" pitchFamily="34" charset="-122"/>
              </a:rPr>
              <a:t>建立了伟大的中华人民共和国</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5868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anim calcmode="lin" valueType="num">
                                      <p:cBhvr>
                                        <p:cTn id="12" dur="750" fill="hold"/>
                                        <p:tgtEl>
                                          <p:spTgt spid="52"/>
                                        </p:tgtEl>
                                        <p:attrNameLst>
                                          <p:attrName>ppt_x</p:attrName>
                                        </p:attrNameLst>
                                      </p:cBhvr>
                                      <p:tavLst>
                                        <p:tav tm="0">
                                          <p:val>
                                            <p:strVal val="#ppt_x"/>
                                          </p:val>
                                        </p:tav>
                                        <p:tav tm="100000">
                                          <p:val>
                                            <p:strVal val="#ppt_x"/>
                                          </p:val>
                                        </p:tav>
                                      </p:tavLst>
                                    </p:anim>
                                    <p:anim calcmode="lin" valueType="num">
                                      <p:cBhvr>
                                        <p:cTn id="13" dur="750" fill="hold"/>
                                        <p:tgtEl>
                                          <p:spTgt spid="5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750"/>
                                        <p:tgtEl>
                                          <p:spTgt spid="5"/>
                                        </p:tgtEl>
                                      </p:cBhvr>
                                    </p:animEffect>
                                  </p:childTnLst>
                                </p:cTn>
                              </p:par>
                            </p:childTnLst>
                          </p:cTn>
                        </p:par>
                        <p:par>
                          <p:cTn id="18" fill="hold">
                            <p:stCondLst>
                              <p:cond delay="2250"/>
                            </p:stCondLst>
                            <p:childTnLst>
                              <p:par>
                                <p:cTn id="19" presetID="22" presetClass="entr" presetSubtype="4" fill="hold"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75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750"/>
                                        <p:tgtEl>
                                          <p:spTgt spid="16"/>
                                        </p:tgtEl>
                                      </p:cBhvr>
                                    </p:animEffect>
                                  </p:childTnLst>
                                </p:cTn>
                              </p:par>
                            </p:childTnLst>
                          </p:cTn>
                        </p:par>
                        <p:par>
                          <p:cTn id="32" fill="hold">
                            <p:stCondLst>
                              <p:cond delay="1250"/>
                            </p:stCondLst>
                            <p:childTnLst>
                              <p:par>
                                <p:cTn id="33" presetID="22" presetClass="entr" presetSubtype="1"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animBg="1"/>
      <p:bldP spid="5" grpId="0"/>
      <p:bldP spid="23"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614488" y="2270364"/>
            <a:ext cx="10993312" cy="3433024"/>
          </a:xfrm>
          <a:prstGeom prst="rect">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53BEB18F-FA81-4E01-B0B5-3CF5ECFA8EDB}"/>
              </a:ext>
            </a:extLst>
          </p:cNvPr>
          <p:cNvSpPr/>
          <p:nvPr/>
        </p:nvSpPr>
        <p:spPr>
          <a:xfrm>
            <a:off x="7065061" y="2287068"/>
            <a:ext cx="4363524" cy="3416320"/>
          </a:xfrm>
          <a:prstGeom prst="rect">
            <a:avLst/>
          </a:prstGeom>
        </p:spPr>
        <p:txBody>
          <a:bodyPr wrap="square">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1911</a:t>
            </a:r>
            <a:r>
              <a:rPr lang="zh-CN" altLang="en-US" dirty="0">
                <a:latin typeface="微软雅黑" panose="020B0503020204020204" pitchFamily="34" charset="-122"/>
                <a:ea typeface="微软雅黑" panose="020B0503020204020204" pitchFamily="34" charset="-122"/>
              </a:rPr>
              <a:t>年，毛泽东来到长沙，考取了湘乡驻省中学堂</a:t>
            </a:r>
            <a:r>
              <a:rPr lang="zh-CN" altLang="en-US" dirty="0" smtClean="0">
                <a:latin typeface="微软雅黑" panose="020B0503020204020204" pitchFamily="34" charset="-122"/>
                <a:ea typeface="微软雅黑" panose="020B0503020204020204" pitchFamily="34" charset="-122"/>
              </a:rPr>
              <a:t>。之后</a:t>
            </a:r>
            <a:r>
              <a:rPr lang="zh-CN" altLang="en-US" dirty="0">
                <a:latin typeface="微软雅黑" panose="020B0503020204020204" pitchFamily="34" charset="-122"/>
                <a:ea typeface="微软雅黑" panose="020B0503020204020204" pitchFamily="34" charset="-122"/>
              </a:rPr>
              <a:t>又在湖南省立第一师范度过了五年的学习生活。毛泽东在湖南省立第一师范学习期间，一直是学生中的佼佼者。他的求知欲非常之强，肯用苦功。晚上学校规定的自修时间到了，他就在寝室里继续读书。学校吹号熄灯了，他就在那通夜不灭灯的走廊等处看书。</a:t>
            </a: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878783" y="843586"/>
            <a:ext cx="2905817"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书生意气</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 xmlns:a16="http://schemas.microsoft.com/office/drawing/2014/main" id="{E370482A-336F-4EAD-A77C-54D5DAACE9F7}"/>
              </a:ext>
            </a:extLst>
          </p:cNvPr>
          <p:cNvSpPr/>
          <p:nvPr/>
        </p:nvSpPr>
        <p:spPr>
          <a:xfrm>
            <a:off x="1327138" y="5203219"/>
            <a:ext cx="5117193"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1913</a:t>
            </a:r>
            <a:r>
              <a:rPr lang="zh-CN" altLang="en-US" dirty="0">
                <a:latin typeface="微软雅黑" panose="020B0503020204020204" pitchFamily="34" charset="-122"/>
                <a:ea typeface="微软雅黑" panose="020B0503020204020204" pitchFamily="34" charset="-122"/>
              </a:rPr>
              <a:t>年在湖南省立第四师范学校求学时的</a:t>
            </a:r>
            <a:r>
              <a:rPr lang="zh-CN" altLang="en-US" b="1" dirty="0">
                <a:latin typeface="微软雅黑" panose="020B0503020204020204" pitchFamily="34" charset="-122"/>
                <a:ea typeface="微软雅黑" panose="020B0503020204020204" pitchFamily="34" charset="-122"/>
              </a:rPr>
              <a:t>毛泽东</a:t>
            </a:r>
            <a:r>
              <a:rPr lang="zh-CN" altLang="en-US" dirty="0">
                <a:latin typeface="微软雅黑" panose="020B0503020204020204" pitchFamily="34" charset="-122"/>
                <a:ea typeface="微软雅黑" panose="020B0503020204020204" pitchFamily="34" charset="-122"/>
              </a:rPr>
              <a:t> </a:t>
            </a:r>
          </a:p>
        </p:txBody>
      </p:sp>
      <p:sp>
        <p:nvSpPr>
          <p:cNvPr id="7" name="矩形 6"/>
          <p:cNvSpPr/>
          <p:nvPr/>
        </p:nvSpPr>
        <p:spPr>
          <a:xfrm>
            <a:off x="773718" y="2151032"/>
            <a:ext cx="171740" cy="238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959363" y="2142680"/>
            <a:ext cx="105698" cy="238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58" y="1852658"/>
            <a:ext cx="6013905" cy="3156551"/>
          </a:xfrm>
          <a:prstGeom prst="rect">
            <a:avLst/>
          </a:prstGeom>
          <a:effectLst>
            <a:outerShdw blurRad="50800" dist="76200" dir="9180000" algn="ctr" rotWithShape="0">
              <a:srgbClr val="000000">
                <a:alpha val="43137"/>
              </a:srgbClr>
            </a:outerShdw>
          </a:effectLst>
        </p:spPr>
      </p:pic>
    </p:spTree>
    <p:extLst>
      <p:ext uri="{BB962C8B-B14F-4D97-AF65-F5344CB8AC3E}">
        <p14:creationId xmlns:p14="http://schemas.microsoft.com/office/powerpoint/2010/main" val="29414217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anim calcmode="lin" valueType="num">
                                      <p:cBhvr>
                                        <p:cTn id="12" dur="750" fill="hold"/>
                                        <p:tgtEl>
                                          <p:spTgt spid="52"/>
                                        </p:tgtEl>
                                        <p:attrNameLst>
                                          <p:attrName>ppt_x</p:attrName>
                                        </p:attrNameLst>
                                      </p:cBhvr>
                                      <p:tavLst>
                                        <p:tav tm="0">
                                          <p:val>
                                            <p:strVal val="#ppt_x"/>
                                          </p:val>
                                        </p:tav>
                                        <p:tav tm="100000">
                                          <p:val>
                                            <p:strVal val="#ppt_x"/>
                                          </p:val>
                                        </p:tav>
                                      </p:tavLst>
                                    </p:anim>
                                    <p:anim calcmode="lin" valueType="num">
                                      <p:cBhvr>
                                        <p:cTn id="13" dur="750" fill="hold"/>
                                        <p:tgtEl>
                                          <p:spTgt spid="5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750"/>
                                        <p:tgtEl>
                                          <p:spTgt spid="27"/>
                                        </p:tgtEl>
                                      </p:cBhvr>
                                    </p:animEffect>
                                  </p:childTnLst>
                                </p:cTn>
                              </p:par>
                            </p:childTnLst>
                          </p:cTn>
                        </p:par>
                        <p:par>
                          <p:cTn id="18" fill="hold">
                            <p:stCondLst>
                              <p:cond delay="225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750"/>
                                        <p:tgtEl>
                                          <p:spTgt spid="11"/>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 grpId="0"/>
      <p:bldP spid="23"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53BEB18F-FA81-4E01-B0B5-3CF5ECFA8EDB}"/>
              </a:ext>
            </a:extLst>
          </p:cNvPr>
          <p:cNvSpPr/>
          <p:nvPr/>
        </p:nvSpPr>
        <p:spPr>
          <a:xfrm>
            <a:off x="1043883" y="1938120"/>
            <a:ext cx="8898938" cy="4293483"/>
          </a:xfrm>
          <a:prstGeom prst="rect">
            <a:avLst/>
          </a:prstGeom>
        </p:spPr>
        <p:txBody>
          <a:bodyPr wrap="square">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1918</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湘江评论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在长沙创刊</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创刊号</a:t>
            </a:r>
            <a:r>
              <a:rPr lang="zh-CN" altLang="en-US" dirty="0">
                <a:latin typeface="微软雅黑" panose="020B0503020204020204" pitchFamily="34" charset="-122"/>
                <a:ea typeface="微软雅黑" panose="020B0503020204020204" pitchFamily="34" charset="-122"/>
              </a:rPr>
              <a:t>上刊登了署名毛泽东的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湘江评论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创刊宣言</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0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宣言</a:t>
            </a:r>
            <a:r>
              <a:rPr lang="zh-CN" altLang="en-US" dirty="0">
                <a:latin typeface="微软雅黑" panose="020B0503020204020204" pitchFamily="34" charset="-122"/>
                <a:ea typeface="微软雅黑" panose="020B0503020204020204" pitchFamily="34" charset="-122"/>
              </a:rPr>
              <a:t>提出“由强权得自由”的号召</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主张</a:t>
            </a:r>
            <a:r>
              <a:rPr lang="zh-CN" altLang="en-US" dirty="0">
                <a:latin typeface="微软雅黑" panose="020B0503020204020204" pitchFamily="34" charset="-122"/>
                <a:ea typeface="微软雅黑" panose="020B0503020204020204" pitchFamily="34" charset="-122"/>
              </a:rPr>
              <a:t>以平民主义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德谟克拉西</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来打倒强权</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6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学术方面，主张彻底研究，努力追求真理</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sz="800"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对人的方面，主张群众联合</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向</a:t>
            </a:r>
            <a:r>
              <a:rPr lang="zh-CN" altLang="en-US" dirty="0">
                <a:latin typeface="微软雅黑" panose="020B0503020204020204" pitchFamily="34" charset="-122"/>
                <a:ea typeface="微软雅黑" panose="020B0503020204020204" pitchFamily="34" charset="-122"/>
              </a:rPr>
              <a:t>强权者实行持续的“忠告运动”</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实行</a:t>
            </a:r>
            <a:r>
              <a:rPr lang="zh-CN" altLang="en-US" dirty="0">
                <a:latin typeface="微软雅黑" panose="020B0503020204020204" pitchFamily="34" charset="-122"/>
                <a:ea typeface="微软雅黑" panose="020B0503020204020204" pitchFamily="34" charset="-122"/>
              </a:rPr>
              <a:t>“呼声革命”</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1043883" y="896369"/>
            <a:ext cx="7173017" cy="800219"/>
          </a:xfrm>
          <a:prstGeom prst="rect">
            <a:avLst/>
          </a:prstGeom>
          <a:noFill/>
        </p:spPr>
        <p:txBody>
          <a:bodyPr vert="horz" wrap="square" rtlCol="0">
            <a:spAutoFit/>
          </a:bodyPr>
          <a:lstStyle/>
          <a:p>
            <a:r>
              <a:rPr lang="zh-CN" altLang="en-US" sz="4600" spc="300" dirty="0">
                <a:solidFill>
                  <a:srgbClr val="FF0000"/>
                </a:solidFill>
                <a:latin typeface="微软雅黑" panose="020B0503020204020204" pitchFamily="34" charset="-122"/>
                <a:ea typeface="微软雅黑" panose="020B0503020204020204" pitchFamily="34" charset="-122"/>
              </a:rPr>
              <a:t>毛泽东</a:t>
            </a:r>
            <a:r>
              <a:rPr lang="zh-CN" altLang="en-US" sz="4600" spc="300" dirty="0" smtClean="0">
                <a:solidFill>
                  <a:srgbClr val="FF0000"/>
                </a:solidFill>
                <a:latin typeface="微软雅黑" panose="020B0503020204020204" pitchFamily="34" charset="-122"/>
                <a:ea typeface="微软雅黑" panose="020B0503020204020204" pitchFamily="34" charset="-122"/>
              </a:rPr>
              <a:t>创办</a:t>
            </a:r>
            <a:r>
              <a:rPr lang="en-US" altLang="zh-CN" sz="4600" spc="300" dirty="0" smtClean="0">
                <a:solidFill>
                  <a:srgbClr val="FF0000"/>
                </a:solidFill>
                <a:latin typeface="微软雅黑" panose="020B0503020204020204" pitchFamily="34" charset="-122"/>
                <a:ea typeface="微软雅黑" panose="020B0503020204020204" pitchFamily="34" charset="-122"/>
              </a:rPr>
              <a:t>《</a:t>
            </a:r>
            <a:r>
              <a:rPr lang="zh-CN" altLang="en-US" sz="4600" spc="300" dirty="0" smtClean="0">
                <a:solidFill>
                  <a:srgbClr val="FF0000"/>
                </a:solidFill>
                <a:latin typeface="微软雅黑" panose="020B0503020204020204" pitchFamily="34" charset="-122"/>
                <a:ea typeface="微软雅黑" panose="020B0503020204020204" pitchFamily="34" charset="-122"/>
              </a:rPr>
              <a:t>湘江</a:t>
            </a:r>
            <a:r>
              <a:rPr lang="zh-CN" altLang="en-US" sz="4600" spc="300" dirty="0">
                <a:solidFill>
                  <a:srgbClr val="FF0000"/>
                </a:solidFill>
                <a:latin typeface="微软雅黑" panose="020B0503020204020204" pitchFamily="34" charset="-122"/>
                <a:ea typeface="微软雅黑" panose="020B0503020204020204" pitchFamily="34" charset="-122"/>
              </a:rPr>
              <a:t>评论</a:t>
            </a:r>
            <a:r>
              <a:rPr lang="en-US" altLang="zh-CN" sz="4600" spc="300" dirty="0" smtClean="0">
                <a:solidFill>
                  <a:srgbClr val="FF0000"/>
                </a:solidFill>
                <a:latin typeface="微软雅黑" panose="020B0503020204020204" pitchFamily="34" charset="-122"/>
                <a:ea typeface="微软雅黑" panose="020B0503020204020204" pitchFamily="34" charset="-122"/>
              </a:rPr>
              <a:t>》</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 xmlns:a16="http://schemas.microsoft.com/office/drawing/2014/main" id="{53BEB18F-FA81-4E01-B0B5-3CF5ECFA8EDB}"/>
              </a:ext>
            </a:extLst>
          </p:cNvPr>
          <p:cNvSpPr/>
          <p:nvPr/>
        </p:nvSpPr>
        <p:spPr>
          <a:xfrm>
            <a:off x="6287228" y="2907616"/>
            <a:ext cx="8898938" cy="3323987"/>
          </a:xfrm>
          <a:prstGeom prst="rect">
            <a:avLst/>
          </a:prstGeom>
        </p:spPr>
        <p:txBody>
          <a:bodyPr wrap="square">
            <a:spAutoFit/>
          </a:bodyPr>
          <a:lstStyle/>
          <a:p>
            <a:pPr algn="just">
              <a:lnSpc>
                <a:spcPct val="150000"/>
              </a:lnSpc>
            </a:pPr>
            <a:r>
              <a:rPr lang="zh-CN" altLang="en-US" b="1" dirty="0" smtClean="0">
                <a:latin typeface="微软雅黑" panose="020B0503020204020204" pitchFamily="34" charset="-122"/>
                <a:ea typeface="微软雅黑" panose="020B0503020204020204" pitchFamily="34" charset="-122"/>
              </a:rPr>
              <a:t>  在</a:t>
            </a:r>
            <a:r>
              <a:rPr lang="zh-CN" altLang="en-US" b="1" dirty="0">
                <a:latin typeface="微软雅黑" panose="020B0503020204020204" pitchFamily="34" charset="-122"/>
                <a:ea typeface="微软雅黑" panose="020B0503020204020204" pitchFamily="34" charset="-122"/>
              </a:rPr>
              <a:t>宣言中毛泽东指出</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gn="just">
              <a:lnSpc>
                <a:spcPct val="150000"/>
              </a:lnSpc>
            </a:pP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世界什么问题最大？吃饭问题最大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gn="just">
              <a:lnSpc>
                <a:spcPct val="150000"/>
              </a:lnSpc>
            </a:pPr>
            <a:r>
              <a:rPr lang="zh-CN" altLang="en-US" b="1" dirty="0" smtClean="0">
                <a:latin typeface="微软雅黑" panose="020B0503020204020204" pitchFamily="34" charset="-122"/>
                <a:ea typeface="微软雅黑" panose="020B0503020204020204" pitchFamily="34" charset="-122"/>
              </a:rPr>
              <a:t>  什么</a:t>
            </a:r>
            <a:r>
              <a:rPr lang="zh-CN" altLang="en-US" b="1" dirty="0">
                <a:latin typeface="微软雅黑" panose="020B0503020204020204" pitchFamily="34" charset="-122"/>
                <a:ea typeface="微软雅黑" panose="020B0503020204020204" pitchFamily="34" charset="-122"/>
              </a:rPr>
              <a:t>力量最强？民众联合的力量最强。</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gn="just">
              <a:lnSpc>
                <a:spcPct val="150000"/>
              </a:lnSpc>
            </a:pPr>
            <a:endParaRPr lang="en-US" altLang="zh-CN" sz="1100" dirty="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湘江评论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创刊号寄到北京后</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  李大钊</a:t>
            </a:r>
            <a:r>
              <a:rPr lang="zh-CN" altLang="en-US" dirty="0">
                <a:latin typeface="微软雅黑" panose="020B0503020204020204" pitchFamily="34" charset="-122"/>
                <a:ea typeface="微软雅黑" panose="020B0503020204020204" pitchFamily="34" charset="-122"/>
              </a:rPr>
              <a:t>认为这是全国最有份量、见解最深的刊物</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晨报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也予以介绍</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en-US" dirty="0" smtClean="0">
                <a:latin typeface="微软雅黑" panose="020B0503020204020204" pitchFamily="34" charset="-122"/>
                <a:ea typeface="微软雅黑" panose="020B0503020204020204" pitchFamily="34" charset="-122"/>
              </a:rPr>
              <a:t>  说</a:t>
            </a:r>
            <a:r>
              <a:rPr lang="zh-CN" altLang="en-US" dirty="0">
                <a:latin typeface="微软雅黑" panose="020B0503020204020204" pitchFamily="34" charset="-122"/>
                <a:ea typeface="微软雅黑" panose="020B0503020204020204" pitchFamily="34" charset="-122"/>
              </a:rPr>
              <a:t>它“内容完备”、“魄力非常充足”。</a:t>
            </a:r>
          </a:p>
        </p:txBody>
      </p:sp>
    </p:spTree>
    <p:extLst>
      <p:ext uri="{BB962C8B-B14F-4D97-AF65-F5344CB8AC3E}">
        <p14:creationId xmlns:p14="http://schemas.microsoft.com/office/powerpoint/2010/main" val="347576375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75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4580431" y="2108200"/>
            <a:ext cx="3672495" cy="4191000"/>
          </a:xfrm>
          <a:prstGeom prst="rect">
            <a:avLst/>
          </a:prstGeom>
          <a:noFill/>
          <a:ln w="57150">
            <a:solidFill>
              <a:srgbClr val="C835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53BEB18F-FA81-4E01-B0B5-3CF5ECFA8EDB}"/>
              </a:ext>
            </a:extLst>
          </p:cNvPr>
          <p:cNvSpPr/>
          <p:nvPr/>
        </p:nvSpPr>
        <p:spPr>
          <a:xfrm>
            <a:off x="8367227" y="1929374"/>
            <a:ext cx="2964797" cy="3416320"/>
          </a:xfrm>
          <a:prstGeom prst="rect">
            <a:avLst/>
          </a:prstGeom>
        </p:spPr>
        <p:txBody>
          <a:bodyPr wrap="square">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因</a:t>
            </a:r>
            <a:r>
              <a:rPr lang="zh-CN" altLang="en-US" dirty="0">
                <a:latin typeface="微软雅黑" panose="020B0503020204020204" pitchFamily="34" charset="-122"/>
                <a:ea typeface="微软雅黑" panose="020B0503020204020204" pitchFamily="34" charset="-122"/>
              </a:rPr>
              <a:t>陈乘海轮赴广东，就任孙中山军政府的广东全省教育委员会委员长，未能到长沙来，经过慎重物色，毛泽东和何叔衡、彭璜等六人在建党文件上签了名，创建长沙共产主义小组。时间大约在一九二</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年十一月</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 xmlns:a16="http://schemas.microsoft.com/office/drawing/2014/main" id="{74AE2668-1724-4B11-8EF4-B5D27416DBF1}"/>
              </a:ext>
            </a:extLst>
          </p:cNvPr>
          <p:cNvSpPr txBox="1"/>
          <p:nvPr/>
        </p:nvSpPr>
        <p:spPr>
          <a:xfrm>
            <a:off x="1063436" y="694801"/>
            <a:ext cx="8416315" cy="800219"/>
          </a:xfrm>
          <a:prstGeom prst="rect">
            <a:avLst/>
          </a:prstGeom>
          <a:noFill/>
        </p:spPr>
        <p:txBody>
          <a:bodyPr vert="horz" wrap="square" rtlCol="0">
            <a:spAutoFit/>
          </a:bodyPr>
          <a:lstStyle/>
          <a:p>
            <a:r>
              <a:rPr lang="zh-CN" altLang="en-US" sz="4600" spc="300" dirty="0" smtClean="0">
                <a:solidFill>
                  <a:srgbClr val="FF0000"/>
                </a:solidFill>
                <a:latin typeface="微软雅黑" panose="020B0503020204020204" pitchFamily="34" charset="-122"/>
                <a:ea typeface="微软雅黑" panose="020B0503020204020204" pitchFamily="34" charset="-122"/>
              </a:rPr>
              <a:t>加入中国共产党</a:t>
            </a:r>
            <a:endParaRPr lang="zh-CN" altLang="en-US" sz="4600" spc="300" dirty="0">
              <a:solidFill>
                <a:srgbClr val="FF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 xmlns:a16="http://schemas.microsoft.com/office/drawing/2014/main" id="{53BEB18F-FA81-4E01-B0B5-3CF5ECFA8EDB}"/>
              </a:ext>
            </a:extLst>
          </p:cNvPr>
          <p:cNvSpPr/>
          <p:nvPr/>
        </p:nvSpPr>
        <p:spPr>
          <a:xfrm>
            <a:off x="1148575" y="1941048"/>
            <a:ext cx="3357507" cy="3492663"/>
          </a:xfrm>
          <a:prstGeom prst="rect">
            <a:avLst/>
          </a:prstGeom>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一九二零十一月间，毛泽东便收到了陈独秀、李达的来信，接受正式委托。他们还将上海成立共产主义小组、机器工会，以及</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中国共产党的宣言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起草等情况，随时告知毛泽东，还寄来了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共产党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月刊和社会主义青年团章程等</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 xmlns:a16="http://schemas.microsoft.com/office/drawing/2014/main" id="{53BEB18F-FA81-4E01-B0B5-3CF5ECFA8EDB}"/>
              </a:ext>
            </a:extLst>
          </p:cNvPr>
          <p:cNvSpPr/>
          <p:nvPr/>
        </p:nvSpPr>
        <p:spPr>
          <a:xfrm>
            <a:off x="4654558" y="4887560"/>
            <a:ext cx="3498842" cy="1338828"/>
          </a:xfrm>
          <a:prstGeom prst="rect">
            <a:avLst/>
          </a:prstGeom>
        </p:spPr>
        <p:txBody>
          <a:bodyPr wrap="square">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十一月</a:t>
            </a:r>
            <a:r>
              <a:rPr lang="zh-CN" altLang="en-US" dirty="0">
                <a:latin typeface="微软雅黑" panose="020B0503020204020204" pitchFamily="34" charset="-122"/>
                <a:ea typeface="微软雅黑" panose="020B0503020204020204" pitchFamily="34" charset="-122"/>
              </a:rPr>
              <a:t>左右，毛泽东曾邀请陈独秀来长沙，内容之一就是参加湖南社会主义青年团的成立会</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4901666" y="1936749"/>
            <a:ext cx="148475" cy="342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747935" y="1936749"/>
            <a:ext cx="148475" cy="342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415" y="1495020"/>
            <a:ext cx="2744691" cy="3443340"/>
          </a:xfrm>
          <a:prstGeom prst="rect">
            <a:avLst/>
          </a:prstGeom>
          <a:effectLst>
            <a:outerShdw blurRad="50800" dist="76200" dir="9180000" algn="ctr" rotWithShape="0">
              <a:srgbClr val="000000">
                <a:alpha val="43137"/>
              </a:srgbClr>
            </a:outerShdw>
          </a:effectLst>
        </p:spPr>
      </p:pic>
    </p:spTree>
    <p:extLst>
      <p:ext uri="{BB962C8B-B14F-4D97-AF65-F5344CB8AC3E}">
        <p14:creationId xmlns:p14="http://schemas.microsoft.com/office/powerpoint/2010/main" val="373905835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advTm="3000">
        <p15:prstTrans prst="peelOff"/>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anim calcmode="lin" valueType="num">
                                      <p:cBhvr>
                                        <p:cTn id="12" dur="750" fill="hold"/>
                                        <p:tgtEl>
                                          <p:spTgt spid="52"/>
                                        </p:tgtEl>
                                        <p:attrNameLst>
                                          <p:attrName>ppt_x</p:attrName>
                                        </p:attrNameLst>
                                      </p:cBhvr>
                                      <p:tavLst>
                                        <p:tav tm="0">
                                          <p:val>
                                            <p:strVal val="#ppt_x"/>
                                          </p:val>
                                        </p:tav>
                                        <p:tav tm="100000">
                                          <p:val>
                                            <p:strVal val="#ppt_x"/>
                                          </p:val>
                                        </p:tav>
                                      </p:tavLst>
                                    </p:anim>
                                    <p:anim calcmode="lin" valueType="num">
                                      <p:cBhvr>
                                        <p:cTn id="13" dur="750" fill="hold"/>
                                        <p:tgtEl>
                                          <p:spTgt spid="5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down)">
                                      <p:cBhvr>
                                        <p:cTn id="17" dur="750"/>
                                        <p:tgtEl>
                                          <p:spTgt spid="27"/>
                                        </p:tgtEl>
                                      </p:cBhvr>
                                    </p:animEffect>
                                  </p:childTnLst>
                                </p:cTn>
                              </p:par>
                            </p:childTnLst>
                          </p:cTn>
                        </p:par>
                        <p:par>
                          <p:cTn id="18" fill="hold">
                            <p:stCondLst>
                              <p:cond delay="225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750"/>
                                        <p:tgtEl>
                                          <p:spTgt spid="10"/>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750"/>
                                        <p:tgtEl>
                                          <p:spTgt spid="12"/>
                                        </p:tgtEl>
                                      </p:cBhvr>
                                    </p:animEffect>
                                  </p:childTnLst>
                                </p:cTn>
                              </p:par>
                            </p:childTnLst>
                          </p:cTn>
                        </p:par>
                        <p:par>
                          <p:cTn id="26" fill="hold">
                            <p:stCondLst>
                              <p:cond delay="3750"/>
                            </p:stCondLst>
                            <p:childTnLst>
                              <p:par>
                                <p:cTn id="27" presetID="22" presetClass="entr" presetSubtype="1"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 grpId="0"/>
      <p:bldP spid="23" grpId="0"/>
      <p:bldP spid="10" grpId="0"/>
      <p:bldP spid="1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4224</Words>
  <Application>Microsoft Office PowerPoint</Application>
  <PresentationFormat>自定义</PresentationFormat>
  <Paragraphs>249</Paragraphs>
  <Slides>28</Slides>
  <Notes>18</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一代伟人</dc:title>
  <dc:creator>第一PPT</dc:creator>
  <cp:keywords>www.1ppt.com</cp:keywords>
  <dc:description>www.1ppt.com</dc:description>
  <cp:lastModifiedBy>Windows User</cp:lastModifiedBy>
  <cp:revision>178</cp:revision>
  <dcterms:created xsi:type="dcterms:W3CDTF">2019-11-27T09:39:04Z</dcterms:created>
  <dcterms:modified xsi:type="dcterms:W3CDTF">2021-01-28T01:57:49Z</dcterms:modified>
</cp:coreProperties>
</file>