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23"/>
  </p:notesMasterIdLst>
  <p:sldIdLst>
    <p:sldId id="364" r:id="rId3"/>
    <p:sldId id="365" r:id="rId4"/>
    <p:sldId id="366" r:id="rId5"/>
    <p:sldId id="367" r:id="rId6"/>
    <p:sldId id="372" r:id="rId7"/>
    <p:sldId id="373" r:id="rId8"/>
    <p:sldId id="370" r:id="rId9"/>
    <p:sldId id="371" r:id="rId10"/>
    <p:sldId id="368" r:id="rId11"/>
    <p:sldId id="377" r:id="rId12"/>
    <p:sldId id="378" r:id="rId13"/>
    <p:sldId id="379" r:id="rId14"/>
    <p:sldId id="380" r:id="rId15"/>
    <p:sldId id="369" r:id="rId16"/>
    <p:sldId id="381" r:id="rId17"/>
    <p:sldId id="382" r:id="rId18"/>
    <p:sldId id="383" r:id="rId19"/>
    <p:sldId id="384" r:id="rId20"/>
    <p:sldId id="385" r:id="rId21"/>
    <p:sldId id="38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E2C3"/>
    <a:srgbClr val="F0D094"/>
    <a:srgbClr val="F6E8D5"/>
    <a:srgbClr val="FFECC6"/>
    <a:srgbClr val="D52C23"/>
    <a:srgbClr val="F8E0B6"/>
    <a:srgbClr val="F1D3A1"/>
    <a:srgbClr val="FAFC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6314" autoAdjust="0"/>
  </p:normalViewPr>
  <p:slideViewPr>
    <p:cSldViewPr snapToGrid="0" showGuides="1">
      <p:cViewPr varScale="1">
        <p:scale>
          <a:sx n="59" d="100"/>
          <a:sy n="59" d="100"/>
        </p:scale>
        <p:origin x="-90" y="-1404"/>
      </p:cViewPr>
      <p:guideLst>
        <p:guide orient="horz" pos="2183"/>
        <p:guide pos="3863"/>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7F2B2-C81D-4948-9EDF-568F71B89931}" type="datetimeFigureOut">
              <a:rPr lang="zh-CN" altLang="en-US" smtClean="0"/>
              <a:t>2020/9/3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F8009E-218E-4EEF-9489-D323FC6996E4}" type="slidenum">
              <a:rPr lang="zh-CN" altLang="en-US" smtClean="0"/>
              <a:t>‹#›</a:t>
            </a:fld>
            <a:endParaRPr lang="zh-CN" altLang="en-US"/>
          </a:p>
        </p:txBody>
      </p:sp>
    </p:spTree>
    <p:extLst>
      <p:ext uri="{BB962C8B-B14F-4D97-AF65-F5344CB8AC3E}">
        <p14:creationId xmlns:p14="http://schemas.microsoft.com/office/powerpoint/2010/main" val="3342870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177E52-FF20-4F21-94C0-F945EDCFD0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94224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177E52-FF20-4F21-94C0-F945EDCFD0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790828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177E52-FF20-4F21-94C0-F945EDCFD0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130836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177E52-FF20-4F21-94C0-F945EDCFD0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502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177E52-FF20-4F21-94C0-F945EDCFD0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37117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177E52-FF20-4F21-94C0-F945EDCFD0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58764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177E52-FF20-4F21-94C0-F945EDCFD0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20551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177E52-FF20-4F21-94C0-F945EDCFD0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999203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177E52-FF20-4F21-94C0-F945EDCFD0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24451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177E52-FF20-4F21-94C0-F945EDCFD0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91980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177E52-FF20-4F21-94C0-F945EDCFD0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74933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177E52-FF20-4F21-94C0-F945EDCFD0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138442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08614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2625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7831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55472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81161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36300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83432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88370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8898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2958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778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5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614408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69781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0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221039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1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596978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3857920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0107957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2400748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矩形 3"/>
          <p:cNvSpPr/>
          <p:nvPr userDrawn="1"/>
        </p:nvSpPr>
        <p:spPr>
          <a:xfrm>
            <a:off x="8325228" y="6545425"/>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358661323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9274721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678151B5-9BF1-4652-8106-DECF143ACEBB}"/>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77618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2020/9/3</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665547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png"/><Relationship Id="rId18" Type="http://schemas.openxmlformats.org/officeDocument/2006/relationships/image" Target="../media/image8.png"/><Relationship Id="rId3" Type="http://schemas.openxmlformats.org/officeDocument/2006/relationships/tags" Target="../tags/tag3.xml"/><Relationship Id="rId21" Type="http://schemas.openxmlformats.org/officeDocument/2006/relationships/image" Target="../media/image11.png"/><Relationship Id="rId7" Type="http://schemas.openxmlformats.org/officeDocument/2006/relationships/tags" Target="../tags/tag7.xml"/><Relationship Id="rId12" Type="http://schemas.openxmlformats.org/officeDocument/2006/relationships/image" Target="../media/image2.png"/><Relationship Id="rId17" Type="http://schemas.openxmlformats.org/officeDocument/2006/relationships/image" Target="../media/image7.png"/><Relationship Id="rId2" Type="http://schemas.openxmlformats.org/officeDocument/2006/relationships/tags" Target="../tags/tag2.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xml"/><Relationship Id="rId5" Type="http://schemas.openxmlformats.org/officeDocument/2006/relationships/tags" Target="../tags/tag5.xml"/><Relationship Id="rId15" Type="http://schemas.openxmlformats.org/officeDocument/2006/relationships/image" Target="../media/image5.png"/><Relationship Id="rId23" Type="http://schemas.openxmlformats.org/officeDocument/2006/relationships/image" Target="../media/image13.png"/><Relationship Id="rId10" Type="http://schemas.openxmlformats.org/officeDocument/2006/relationships/tags" Target="../tags/tag10.xml"/><Relationship Id="rId19" Type="http://schemas.openxmlformats.org/officeDocument/2006/relationships/image" Target="../media/image9.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4.png"/><Relationship Id="rId22"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4.png"/><Relationship Id="rId5" Type="http://schemas.openxmlformats.org/officeDocument/2006/relationships/image" Target="../media/image20.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image" Target="../media/image3.png"/><Relationship Id="rId18" Type="http://schemas.openxmlformats.org/officeDocument/2006/relationships/image" Target="../media/image8.png"/><Relationship Id="rId3" Type="http://schemas.openxmlformats.org/officeDocument/2006/relationships/tags" Target="../tags/tag17.xml"/><Relationship Id="rId21" Type="http://schemas.openxmlformats.org/officeDocument/2006/relationships/image" Target="../media/image11.png"/><Relationship Id="rId7" Type="http://schemas.openxmlformats.org/officeDocument/2006/relationships/tags" Target="../tags/tag21.xml"/><Relationship Id="rId12" Type="http://schemas.openxmlformats.org/officeDocument/2006/relationships/image" Target="../media/image2.png"/><Relationship Id="rId17" Type="http://schemas.openxmlformats.org/officeDocument/2006/relationships/image" Target="../media/image7.png"/><Relationship Id="rId2" Type="http://schemas.openxmlformats.org/officeDocument/2006/relationships/tags" Target="../tags/tag16.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slideLayout" Target="../slideLayouts/slideLayout1.xml"/><Relationship Id="rId5" Type="http://schemas.openxmlformats.org/officeDocument/2006/relationships/tags" Target="../tags/tag19.xml"/><Relationship Id="rId15" Type="http://schemas.openxmlformats.org/officeDocument/2006/relationships/image" Target="../media/image5.png"/><Relationship Id="rId23" Type="http://schemas.openxmlformats.org/officeDocument/2006/relationships/image" Target="../media/image13.png"/><Relationship Id="rId10" Type="http://schemas.openxmlformats.org/officeDocument/2006/relationships/tags" Target="../tags/tag24.xml"/><Relationship Id="rId19" Type="http://schemas.openxmlformats.org/officeDocument/2006/relationships/image" Target="../media/image9.png"/><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image" Target="../media/image4.png"/><Relationship Id="rId22"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9.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1.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xmlns="" id="{591E55DF-E40D-4088-A28C-042F6017BA8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05" y="5094670"/>
            <a:ext cx="12223163" cy="1881211"/>
          </a:xfrm>
          <a:prstGeom prst="rect">
            <a:avLst/>
          </a:prstGeom>
        </p:spPr>
      </p:pic>
      <p:pic>
        <p:nvPicPr>
          <p:cNvPr id="7" name="图片 6">
            <a:extLst>
              <a:ext uri="{FF2B5EF4-FFF2-40B4-BE49-F238E27FC236}">
                <a16:creationId xmlns:a16="http://schemas.microsoft.com/office/drawing/2014/main" xmlns="" id="{2D8BCDC0-A99A-4505-9723-A34CA5A7FEC3}"/>
              </a:ext>
            </a:extLst>
          </p:cNvPr>
          <p:cNvPicPr>
            <a:picLocks noChangeAspect="1"/>
          </p:cNvPicPr>
          <p:nvPr/>
        </p:nvPicPr>
        <p:blipFill rotWithShape="1">
          <a:blip r:embed="rId13">
            <a:extLst>
              <a:ext uri="{28A0092B-C50C-407E-A947-70E740481C1C}">
                <a14:useLocalDpi xmlns:a14="http://schemas.microsoft.com/office/drawing/2010/main" val="0"/>
              </a:ext>
            </a:extLst>
          </a:blip>
          <a:srcRect t="46421"/>
          <a:stretch/>
        </p:blipFill>
        <p:spPr>
          <a:xfrm>
            <a:off x="-22559" y="5329189"/>
            <a:ext cx="12237117" cy="1520446"/>
          </a:xfrm>
          <a:prstGeom prst="rect">
            <a:avLst/>
          </a:prstGeom>
        </p:spPr>
      </p:pic>
      <p:pic>
        <p:nvPicPr>
          <p:cNvPr id="9" name="图片 8">
            <a:extLst>
              <a:ext uri="{FF2B5EF4-FFF2-40B4-BE49-F238E27FC236}">
                <a16:creationId xmlns:a16="http://schemas.microsoft.com/office/drawing/2014/main" xmlns="" id="{6EC5D498-2658-4824-9B70-39FAADB512E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605" y="3321261"/>
            <a:ext cx="3457012" cy="2880843"/>
          </a:xfrm>
          <a:prstGeom prst="rect">
            <a:avLst/>
          </a:prstGeom>
        </p:spPr>
      </p:pic>
      <p:pic>
        <p:nvPicPr>
          <p:cNvPr id="11" name="图片 10">
            <a:extLst>
              <a:ext uri="{FF2B5EF4-FFF2-40B4-BE49-F238E27FC236}">
                <a16:creationId xmlns:a16="http://schemas.microsoft.com/office/drawing/2014/main" xmlns="" id="{0B9094CD-091E-4214-80F1-B5DCBFC1A944}"/>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262563" y="3405068"/>
            <a:ext cx="728213" cy="1844540"/>
          </a:xfrm>
          <a:prstGeom prst="rect">
            <a:avLst/>
          </a:prstGeom>
        </p:spPr>
      </p:pic>
      <p:pic>
        <p:nvPicPr>
          <p:cNvPr id="13" name="图片 12">
            <a:extLst>
              <a:ext uri="{FF2B5EF4-FFF2-40B4-BE49-F238E27FC236}">
                <a16:creationId xmlns:a16="http://schemas.microsoft.com/office/drawing/2014/main" xmlns="" id="{288FFB35-2454-4D60-9D44-39B3AE85D31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918053" y="3841581"/>
            <a:ext cx="5053960" cy="1520445"/>
          </a:xfrm>
          <a:prstGeom prst="rect">
            <a:avLst/>
          </a:prstGeom>
        </p:spPr>
      </p:pic>
      <p:pic>
        <p:nvPicPr>
          <p:cNvPr id="45" name="图片 44">
            <a:extLst>
              <a:ext uri="{FF2B5EF4-FFF2-40B4-BE49-F238E27FC236}">
                <a16:creationId xmlns:a16="http://schemas.microsoft.com/office/drawing/2014/main" xmlns="" id="{5422270A-4AAB-45EF-827E-24C978C5F62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56207" y="4603141"/>
            <a:ext cx="5121502" cy="758885"/>
          </a:xfrm>
          <a:prstGeom prst="rect">
            <a:avLst/>
          </a:prstGeom>
        </p:spPr>
      </p:pic>
      <p:pic>
        <p:nvPicPr>
          <p:cNvPr id="15" name="图片 14">
            <a:extLst>
              <a:ext uri="{FF2B5EF4-FFF2-40B4-BE49-F238E27FC236}">
                <a16:creationId xmlns:a16="http://schemas.microsoft.com/office/drawing/2014/main" xmlns="" id="{63124AD8-7267-4FC3-9738-2BD34B37227C}"/>
              </a:ext>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b="10181"/>
          <a:stretch/>
        </p:blipFill>
        <p:spPr>
          <a:xfrm>
            <a:off x="3998438" y="3970299"/>
            <a:ext cx="4297222" cy="1292935"/>
          </a:xfrm>
          <a:prstGeom prst="rect">
            <a:avLst/>
          </a:prstGeom>
        </p:spPr>
      </p:pic>
      <p:sp>
        <p:nvSpPr>
          <p:cNvPr id="46" name="PA-102224">
            <a:extLst>
              <a:ext uri="{FF2B5EF4-FFF2-40B4-BE49-F238E27FC236}">
                <a16:creationId xmlns:a16="http://schemas.microsoft.com/office/drawing/2014/main" xmlns="" id="{A3AC9ABA-F4B2-40A6-B525-3D4359374FF6}"/>
              </a:ext>
            </a:extLst>
          </p:cNvPr>
          <p:cNvSpPr/>
          <p:nvPr>
            <p:custDataLst>
              <p:tags r:id="rId1"/>
            </p:custDataLst>
          </p:nvPr>
        </p:nvSpPr>
        <p:spPr>
          <a:xfrm>
            <a:off x="1727563" y="1058937"/>
            <a:ext cx="8494634" cy="120032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200" i="0" u="none" strike="noStrike" kern="1200" cap="none" spc="0" normalizeH="0" baseline="0" noProof="0" dirty="0">
                <a:ln>
                  <a:noFill/>
                </a:ln>
                <a:solidFill>
                  <a:srgbClr val="FF0000"/>
                </a:solidFill>
                <a:uLnTx/>
                <a:uFillTx/>
                <a:latin typeface="汉仪雅酷黑 75W" panose="020B0804020202020204" pitchFamily="34" charset="-122"/>
                <a:ea typeface="汉仪雅酷黑 75W" panose="020B0804020202020204" pitchFamily="34" charset="-122"/>
                <a:cs typeface="+mn-ea"/>
                <a:sym typeface="+mn-lt"/>
              </a:rPr>
              <a:t>《</a:t>
            </a:r>
            <a:r>
              <a:rPr kumimoji="0" lang="zh-CN" altLang="en-US" sz="7200" i="0" u="none" strike="noStrike" kern="1200" cap="none" spc="0" normalizeH="0" baseline="0" noProof="0" dirty="0">
                <a:ln>
                  <a:noFill/>
                </a:ln>
                <a:solidFill>
                  <a:srgbClr val="FF0000"/>
                </a:solidFill>
                <a:uLnTx/>
                <a:uFillTx/>
                <a:latin typeface="汉仪雅酷黑 75W" panose="020B0804020202020204" pitchFamily="34" charset="-122"/>
                <a:ea typeface="汉仪雅酷黑 75W" panose="020B0804020202020204" pitchFamily="34" charset="-122"/>
                <a:cs typeface="+mn-ea"/>
                <a:sym typeface="+mn-lt"/>
              </a:rPr>
              <a:t>治国理政</a:t>
            </a:r>
            <a:r>
              <a:rPr kumimoji="0" lang="en-US" altLang="zh-CN" sz="7200" i="0" u="none" strike="noStrike" kern="1200" cap="none" spc="0" normalizeH="0" baseline="0" noProof="0" dirty="0">
                <a:ln>
                  <a:noFill/>
                </a:ln>
                <a:solidFill>
                  <a:srgbClr val="FF0000"/>
                </a:solidFill>
                <a:uLnTx/>
                <a:uFillTx/>
                <a:latin typeface="汉仪雅酷黑 75W" panose="020B0804020202020204" pitchFamily="34" charset="-122"/>
                <a:ea typeface="汉仪雅酷黑 75W" panose="020B0804020202020204" pitchFamily="34" charset="-122"/>
                <a:cs typeface="+mn-ea"/>
                <a:sym typeface="+mn-lt"/>
              </a:rPr>
              <a:t>》</a:t>
            </a:r>
            <a:r>
              <a:rPr kumimoji="0" lang="zh-CN" altLang="en-US" sz="7200" i="0" u="none" strike="noStrike" kern="1200" cap="none" spc="0" normalizeH="0" baseline="0" noProof="0" dirty="0">
                <a:ln>
                  <a:noFill/>
                </a:ln>
                <a:solidFill>
                  <a:srgbClr val="FF0000"/>
                </a:solidFill>
                <a:uLnTx/>
                <a:uFillTx/>
                <a:latin typeface="汉仪雅酷黑 75W" panose="020B0804020202020204" pitchFamily="34" charset="-122"/>
                <a:ea typeface="汉仪雅酷黑 75W" panose="020B0804020202020204" pitchFamily="34" charset="-122"/>
                <a:cs typeface="+mn-ea"/>
                <a:sym typeface="+mn-lt"/>
              </a:rPr>
              <a:t>第三卷</a:t>
            </a:r>
          </a:p>
        </p:txBody>
      </p:sp>
      <p:grpSp>
        <p:nvGrpSpPr>
          <p:cNvPr id="47" name="PA-102214">
            <a:extLst>
              <a:ext uri="{FF2B5EF4-FFF2-40B4-BE49-F238E27FC236}">
                <a16:creationId xmlns:a16="http://schemas.microsoft.com/office/drawing/2014/main" xmlns="" id="{7EAEE4AB-6408-4C8E-B7DE-8DA06D21B9A0}"/>
              </a:ext>
            </a:extLst>
          </p:cNvPr>
          <p:cNvGrpSpPr/>
          <p:nvPr>
            <p:custDataLst>
              <p:tags r:id="rId2"/>
            </p:custDataLst>
          </p:nvPr>
        </p:nvGrpSpPr>
        <p:grpSpPr>
          <a:xfrm>
            <a:off x="2384279" y="2290799"/>
            <a:ext cx="7525539" cy="315265"/>
            <a:chOff x="1188720" y="5413580"/>
            <a:chExt cx="9814562" cy="411158"/>
          </a:xfrm>
          <a:solidFill>
            <a:srgbClr val="FF0000"/>
          </a:solidFill>
        </p:grpSpPr>
        <p:sp>
          <p:nvSpPr>
            <p:cNvPr id="48" name="PA-矩形 10">
              <a:extLst>
                <a:ext uri="{FF2B5EF4-FFF2-40B4-BE49-F238E27FC236}">
                  <a16:creationId xmlns:a16="http://schemas.microsoft.com/office/drawing/2014/main" xmlns="" id="{FD9DCEF5-07B9-40E8-A48C-038CC6D5B8D7}"/>
                </a:ext>
              </a:extLst>
            </p:cNvPr>
            <p:cNvSpPr/>
            <p:nvPr>
              <p:custDataLst>
                <p:tags r:id="rId4"/>
              </p:custDataLst>
            </p:nvPr>
          </p:nvSpPr>
          <p:spPr>
            <a:xfrm>
              <a:off x="1188720" y="5604759"/>
              <a:ext cx="4003040" cy="288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cs typeface="+mn-ea"/>
                <a:sym typeface="+mn-lt"/>
              </a:endParaRPr>
            </a:p>
          </p:txBody>
        </p:sp>
        <p:sp>
          <p:nvSpPr>
            <p:cNvPr id="49" name="PA-矩形 11">
              <a:extLst>
                <a:ext uri="{FF2B5EF4-FFF2-40B4-BE49-F238E27FC236}">
                  <a16:creationId xmlns:a16="http://schemas.microsoft.com/office/drawing/2014/main" xmlns="" id="{26DC5FF8-BA85-4E3C-BBC3-2938439D654D}"/>
                </a:ext>
              </a:extLst>
            </p:cNvPr>
            <p:cNvSpPr/>
            <p:nvPr>
              <p:custDataLst>
                <p:tags r:id="rId5"/>
              </p:custDataLst>
            </p:nvPr>
          </p:nvSpPr>
          <p:spPr>
            <a:xfrm>
              <a:off x="7000242" y="5604759"/>
              <a:ext cx="4003040" cy="288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cs typeface="+mn-ea"/>
                <a:sym typeface="+mn-lt"/>
              </a:endParaRPr>
            </a:p>
          </p:txBody>
        </p:sp>
        <p:grpSp>
          <p:nvGrpSpPr>
            <p:cNvPr id="50" name="组合 49">
              <a:extLst>
                <a:ext uri="{FF2B5EF4-FFF2-40B4-BE49-F238E27FC236}">
                  <a16:creationId xmlns:a16="http://schemas.microsoft.com/office/drawing/2014/main" xmlns="" id="{1E9F8977-B23A-4BB1-B191-03D423A328CE}"/>
                </a:ext>
              </a:extLst>
            </p:cNvPr>
            <p:cNvGrpSpPr/>
            <p:nvPr/>
          </p:nvGrpSpPr>
          <p:grpSpPr>
            <a:xfrm>
              <a:off x="5406442" y="5413580"/>
              <a:ext cx="1379118" cy="411158"/>
              <a:chOff x="5402520" y="5413580"/>
              <a:chExt cx="1379118" cy="411158"/>
            </a:xfrm>
            <a:grpFill/>
          </p:grpSpPr>
          <p:sp>
            <p:nvSpPr>
              <p:cNvPr id="51" name="PA-5-Point Star 13">
                <a:extLst>
                  <a:ext uri="{FF2B5EF4-FFF2-40B4-BE49-F238E27FC236}">
                    <a16:creationId xmlns:a16="http://schemas.microsoft.com/office/drawing/2014/main" xmlns="" id="{33C0D1D7-6B26-4836-9FA4-4FF423246262}"/>
                  </a:ext>
                </a:extLst>
              </p:cNvPr>
              <p:cNvSpPr/>
              <p:nvPr>
                <p:custDataLst>
                  <p:tags r:id="rId6"/>
                </p:custDataLst>
              </p:nvPr>
            </p:nvSpPr>
            <p:spPr>
              <a:xfrm>
                <a:off x="5886500" y="5413580"/>
                <a:ext cx="411158" cy="411158"/>
              </a:xfrm>
              <a:prstGeom prst="star5">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cs typeface="+mn-ea"/>
                  <a:sym typeface="+mn-lt"/>
                </a:endParaRPr>
              </a:p>
            </p:txBody>
          </p:sp>
          <p:sp>
            <p:nvSpPr>
              <p:cNvPr id="52" name="PA-5-Point Star 14">
                <a:extLst>
                  <a:ext uri="{FF2B5EF4-FFF2-40B4-BE49-F238E27FC236}">
                    <a16:creationId xmlns:a16="http://schemas.microsoft.com/office/drawing/2014/main" xmlns="" id="{1FDD3393-C62F-4326-AD9F-499E06577CAA}"/>
                  </a:ext>
                </a:extLst>
              </p:cNvPr>
              <p:cNvSpPr/>
              <p:nvPr>
                <p:custDataLst>
                  <p:tags r:id="rId7"/>
                </p:custDataLst>
              </p:nvPr>
            </p:nvSpPr>
            <p:spPr>
              <a:xfrm>
                <a:off x="5586085" y="5494700"/>
                <a:ext cx="248918" cy="248918"/>
              </a:xfrm>
              <a:prstGeom prst="star5">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cs typeface="+mn-ea"/>
                  <a:sym typeface="+mn-lt"/>
                </a:endParaRPr>
              </a:p>
            </p:txBody>
          </p:sp>
          <p:sp>
            <p:nvSpPr>
              <p:cNvPr id="53" name="PA-5-Point Star 15">
                <a:extLst>
                  <a:ext uri="{FF2B5EF4-FFF2-40B4-BE49-F238E27FC236}">
                    <a16:creationId xmlns:a16="http://schemas.microsoft.com/office/drawing/2014/main" xmlns="" id="{46477DAB-69F7-4B9A-BEE8-BAD88BA7786C}"/>
                  </a:ext>
                </a:extLst>
              </p:cNvPr>
              <p:cNvSpPr/>
              <p:nvPr>
                <p:custDataLst>
                  <p:tags r:id="rId8"/>
                </p:custDataLst>
              </p:nvPr>
            </p:nvSpPr>
            <p:spPr>
              <a:xfrm>
                <a:off x="6349155" y="5494700"/>
                <a:ext cx="248918" cy="248918"/>
              </a:xfrm>
              <a:prstGeom prst="star5">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cs typeface="+mn-ea"/>
                  <a:sym typeface="+mn-lt"/>
                </a:endParaRPr>
              </a:p>
            </p:txBody>
          </p:sp>
          <p:sp>
            <p:nvSpPr>
              <p:cNvPr id="54" name="PA-5-Point Star 16">
                <a:extLst>
                  <a:ext uri="{FF2B5EF4-FFF2-40B4-BE49-F238E27FC236}">
                    <a16:creationId xmlns:a16="http://schemas.microsoft.com/office/drawing/2014/main" xmlns="" id="{9526F844-5B1A-438B-8A05-8D0A75A50CE5}"/>
                  </a:ext>
                </a:extLst>
              </p:cNvPr>
              <p:cNvSpPr/>
              <p:nvPr>
                <p:custDataLst>
                  <p:tags r:id="rId9"/>
                </p:custDataLst>
              </p:nvPr>
            </p:nvSpPr>
            <p:spPr>
              <a:xfrm>
                <a:off x="5402520" y="5553125"/>
                <a:ext cx="132068" cy="132068"/>
              </a:xfrm>
              <a:prstGeom prst="star5">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cs typeface="+mn-ea"/>
                  <a:sym typeface="+mn-lt"/>
                </a:endParaRPr>
              </a:p>
            </p:txBody>
          </p:sp>
          <p:sp>
            <p:nvSpPr>
              <p:cNvPr id="55" name="PA-5-Point Star 17">
                <a:extLst>
                  <a:ext uri="{FF2B5EF4-FFF2-40B4-BE49-F238E27FC236}">
                    <a16:creationId xmlns:a16="http://schemas.microsoft.com/office/drawing/2014/main" xmlns="" id="{337313C4-3C46-4884-95D1-EF501CB344EC}"/>
                  </a:ext>
                </a:extLst>
              </p:cNvPr>
              <p:cNvSpPr/>
              <p:nvPr>
                <p:custDataLst>
                  <p:tags r:id="rId10"/>
                </p:custDataLst>
              </p:nvPr>
            </p:nvSpPr>
            <p:spPr>
              <a:xfrm>
                <a:off x="6649570" y="5553125"/>
                <a:ext cx="132068" cy="132068"/>
              </a:xfrm>
              <a:prstGeom prst="star5">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cs typeface="+mn-ea"/>
                  <a:sym typeface="+mn-lt"/>
                </a:endParaRPr>
              </a:p>
            </p:txBody>
          </p:sp>
        </p:grpSp>
      </p:grpSp>
      <p:grpSp>
        <p:nvGrpSpPr>
          <p:cNvPr id="58" name="组合 57">
            <a:extLst>
              <a:ext uri="{FF2B5EF4-FFF2-40B4-BE49-F238E27FC236}">
                <a16:creationId xmlns:a16="http://schemas.microsoft.com/office/drawing/2014/main" xmlns="" id="{8E9D9A01-F36C-4E0E-A3A8-1BE31436DC61}"/>
              </a:ext>
            </a:extLst>
          </p:cNvPr>
          <p:cNvGrpSpPr/>
          <p:nvPr/>
        </p:nvGrpSpPr>
        <p:grpSpPr>
          <a:xfrm>
            <a:off x="1360484" y="2777081"/>
            <a:ext cx="9544058" cy="584775"/>
            <a:chOff x="1400202" y="2981958"/>
            <a:chExt cx="9544058" cy="584775"/>
          </a:xfrm>
        </p:grpSpPr>
        <p:pic>
          <p:nvPicPr>
            <p:cNvPr id="5" name="图片 4">
              <a:extLst>
                <a:ext uri="{FF2B5EF4-FFF2-40B4-BE49-F238E27FC236}">
                  <a16:creationId xmlns:a16="http://schemas.microsoft.com/office/drawing/2014/main" xmlns="" id="{BC870DA4-1F0A-4894-BF96-D970EEE9A997}"/>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400202" y="3058207"/>
              <a:ext cx="454754" cy="437167"/>
            </a:xfrm>
            <a:prstGeom prst="rect">
              <a:avLst/>
            </a:prstGeom>
          </p:spPr>
        </p:pic>
        <p:sp>
          <p:nvSpPr>
            <p:cNvPr id="56" name="PA-102215">
              <a:extLst>
                <a:ext uri="{FF2B5EF4-FFF2-40B4-BE49-F238E27FC236}">
                  <a16:creationId xmlns:a16="http://schemas.microsoft.com/office/drawing/2014/main" xmlns="" id="{0C70B0D3-B49A-408F-9F81-95AA0E96D904}"/>
                </a:ext>
              </a:extLst>
            </p:cNvPr>
            <p:cNvSpPr/>
            <p:nvPr>
              <p:custDataLst>
                <p:tags r:id="rId3"/>
              </p:custDataLst>
            </p:nvPr>
          </p:nvSpPr>
          <p:spPr>
            <a:xfrm>
              <a:off x="1854956" y="2981958"/>
              <a:ext cx="8634550" cy="58477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FF0000"/>
                  </a:solidFill>
                  <a:uLnTx/>
                  <a:uFillTx/>
                  <a:latin typeface="汉仪雅酷黑 75W" panose="020B0804020202020204" pitchFamily="34" charset="-122"/>
                  <a:ea typeface="汉仪雅酷黑 75W" panose="020B0804020202020204" pitchFamily="34" charset="-122"/>
                  <a:cs typeface="+mn-ea"/>
                  <a:sym typeface="+mn-lt"/>
                </a:rPr>
                <a:t>之谱写新时代中国特色社会主义新篇章</a:t>
              </a:r>
            </a:p>
          </p:txBody>
        </p:sp>
        <p:pic>
          <p:nvPicPr>
            <p:cNvPr id="57" name="图片 56">
              <a:extLst>
                <a:ext uri="{FF2B5EF4-FFF2-40B4-BE49-F238E27FC236}">
                  <a16:creationId xmlns:a16="http://schemas.microsoft.com/office/drawing/2014/main" xmlns="" id="{3F766359-B8B3-4EA2-93A3-450C9A4755FB}"/>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489506" y="3033571"/>
              <a:ext cx="454754" cy="437167"/>
            </a:xfrm>
            <a:prstGeom prst="rect">
              <a:avLst/>
            </a:prstGeom>
          </p:spPr>
        </p:pic>
      </p:grpSp>
      <p:sp>
        <p:nvSpPr>
          <p:cNvPr id="59" name="矩形 58">
            <a:extLst>
              <a:ext uri="{FF2B5EF4-FFF2-40B4-BE49-F238E27FC236}">
                <a16:creationId xmlns:a16="http://schemas.microsoft.com/office/drawing/2014/main" xmlns="" id="{6C78E66F-6E45-4BAD-A61E-0168ADE9CB50}"/>
              </a:ext>
            </a:extLst>
          </p:cNvPr>
          <p:cNvSpPr/>
          <p:nvPr/>
        </p:nvSpPr>
        <p:spPr>
          <a:xfrm>
            <a:off x="3622411" y="3510339"/>
            <a:ext cx="2018501" cy="369332"/>
          </a:xfrm>
          <a:prstGeom prst="rect">
            <a:avLst/>
          </a:prstGeom>
        </p:spPr>
        <p:txBody>
          <a:bodyPr wrap="none">
            <a:spAutoFit/>
          </a:bodyPr>
          <a:lstStyle/>
          <a:p>
            <a:pPr lvl="0">
              <a:defRPr/>
            </a:pPr>
            <a:r>
              <a:rPr lang="zh-CN" altLang="en-US" b="1" dirty="0">
                <a:solidFill>
                  <a:srgbClr val="FF0000"/>
                </a:solidFill>
                <a:latin typeface="+mn-ea"/>
                <a:cs typeface="+mn-ea"/>
                <a:sym typeface="+mn-lt"/>
              </a:rPr>
              <a:t>汇报人</a:t>
            </a:r>
            <a:r>
              <a:rPr lang="zh-CN" altLang="en-US" b="1" dirty="0" smtClean="0">
                <a:solidFill>
                  <a:srgbClr val="FF0000"/>
                </a:solidFill>
                <a:latin typeface="+mn-ea"/>
                <a:cs typeface="+mn-ea"/>
                <a:sym typeface="+mn-lt"/>
              </a:rPr>
              <a:t>：第一</a:t>
            </a:r>
            <a:r>
              <a:rPr lang="en-US" altLang="zh-CN" b="1" dirty="0" smtClean="0">
                <a:solidFill>
                  <a:srgbClr val="FF0000"/>
                </a:solidFill>
                <a:latin typeface="+mn-ea"/>
                <a:cs typeface="+mn-ea"/>
                <a:sym typeface="+mn-lt"/>
              </a:rPr>
              <a:t>PPT</a:t>
            </a:r>
            <a:endParaRPr lang="zh-CN" altLang="en-US" b="1" dirty="0">
              <a:solidFill>
                <a:srgbClr val="FF0000"/>
              </a:solidFill>
              <a:latin typeface="+mn-ea"/>
              <a:cs typeface="+mn-ea"/>
              <a:sym typeface="+mn-lt"/>
            </a:endParaRPr>
          </a:p>
        </p:txBody>
      </p:sp>
      <p:sp>
        <p:nvSpPr>
          <p:cNvPr id="60" name="矩形 59">
            <a:extLst>
              <a:ext uri="{FF2B5EF4-FFF2-40B4-BE49-F238E27FC236}">
                <a16:creationId xmlns:a16="http://schemas.microsoft.com/office/drawing/2014/main" xmlns="" id="{66E9C6A9-7097-4563-9104-5255B4FDE081}"/>
              </a:ext>
            </a:extLst>
          </p:cNvPr>
          <p:cNvSpPr/>
          <p:nvPr/>
        </p:nvSpPr>
        <p:spPr>
          <a:xfrm>
            <a:off x="6743450" y="3533087"/>
            <a:ext cx="1909497" cy="369332"/>
          </a:xfrm>
          <a:prstGeom prst="rect">
            <a:avLst/>
          </a:prstGeom>
        </p:spPr>
        <p:txBody>
          <a:bodyPr wrap="none">
            <a:spAutoFit/>
          </a:bodyPr>
          <a:lstStyle/>
          <a:p>
            <a:pPr lvl="0">
              <a:defRPr/>
            </a:pPr>
            <a:r>
              <a:rPr lang="zh-CN" altLang="en-US" b="1" dirty="0">
                <a:solidFill>
                  <a:srgbClr val="FF0000"/>
                </a:solidFill>
                <a:cs typeface="+mn-ea"/>
                <a:sym typeface="+mn-lt"/>
              </a:rPr>
              <a:t>汇报时间：</a:t>
            </a:r>
            <a:r>
              <a:rPr lang="en-US" altLang="zh-CN" b="1" dirty="0" smtClean="0">
                <a:solidFill>
                  <a:srgbClr val="FF0000"/>
                </a:solidFill>
                <a:latin typeface="+mn-ea"/>
                <a:cs typeface="+mn-ea"/>
                <a:sym typeface="+mn-lt"/>
              </a:rPr>
              <a:t>2020</a:t>
            </a:r>
            <a:endParaRPr lang="zh-CN" altLang="en-US" b="1" dirty="0">
              <a:solidFill>
                <a:srgbClr val="FF0000"/>
              </a:solidFill>
              <a:latin typeface="+mn-ea"/>
              <a:cs typeface="+mn-ea"/>
              <a:sym typeface="+mn-lt"/>
            </a:endParaRPr>
          </a:p>
        </p:txBody>
      </p:sp>
      <p:pic>
        <p:nvPicPr>
          <p:cNvPr id="62" name="图片 61">
            <a:extLst>
              <a:ext uri="{FF2B5EF4-FFF2-40B4-BE49-F238E27FC236}">
                <a16:creationId xmlns:a16="http://schemas.microsoft.com/office/drawing/2014/main" xmlns="" id="{D712457B-01DB-4570-A912-A3FEAAE69B60}"/>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92413" y="3203541"/>
            <a:ext cx="2085857" cy="2085857"/>
          </a:xfrm>
          <a:prstGeom prst="rect">
            <a:avLst/>
          </a:prstGeom>
        </p:spPr>
      </p:pic>
      <p:pic>
        <p:nvPicPr>
          <p:cNvPr id="43" name="图片 42">
            <a:extLst>
              <a:ext uri="{FF2B5EF4-FFF2-40B4-BE49-F238E27FC236}">
                <a16:creationId xmlns:a16="http://schemas.microsoft.com/office/drawing/2014/main" xmlns="" id="{80CF1C78-6DE3-457D-9F7A-C8074CA7E6AC}"/>
              </a:ext>
            </a:extLst>
          </p:cNvPr>
          <p:cNvPicPr>
            <a:picLocks noChangeAspect="1"/>
          </p:cNvPicPr>
          <p:nvPr/>
        </p:nvPicPr>
        <p:blipFill rotWithShape="1">
          <a:blip r:embed="rId21">
            <a:extLst>
              <a:ext uri="{28A0092B-C50C-407E-A947-70E740481C1C}">
                <a14:useLocalDpi xmlns:a14="http://schemas.microsoft.com/office/drawing/2010/main" val="0"/>
              </a:ext>
            </a:extLst>
          </a:blip>
          <a:srcRect t="54197"/>
          <a:stretch/>
        </p:blipFill>
        <p:spPr>
          <a:xfrm>
            <a:off x="-8605" y="4013973"/>
            <a:ext cx="12237118" cy="2818423"/>
          </a:xfrm>
          <a:prstGeom prst="rect">
            <a:avLst/>
          </a:prstGeom>
        </p:spPr>
      </p:pic>
      <p:pic>
        <p:nvPicPr>
          <p:cNvPr id="64" name="图片 63">
            <a:extLst>
              <a:ext uri="{FF2B5EF4-FFF2-40B4-BE49-F238E27FC236}">
                <a16:creationId xmlns:a16="http://schemas.microsoft.com/office/drawing/2014/main" xmlns="" id="{D73C666F-B970-42E1-9276-88F3B6FA7FF5}"/>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0259946" y="419358"/>
            <a:ext cx="1289191" cy="938966"/>
          </a:xfrm>
          <a:prstGeom prst="rect">
            <a:avLst/>
          </a:prstGeom>
        </p:spPr>
      </p:pic>
      <p:pic>
        <p:nvPicPr>
          <p:cNvPr id="65" name="图片 64">
            <a:extLst>
              <a:ext uri="{FF2B5EF4-FFF2-40B4-BE49-F238E27FC236}">
                <a16:creationId xmlns:a16="http://schemas.microsoft.com/office/drawing/2014/main" xmlns="" id="{AAF79DD0-F196-49DC-AE61-F730263B3D40}"/>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29191" y="1767926"/>
            <a:ext cx="1609818" cy="518312"/>
          </a:xfrm>
          <a:prstGeom prst="rect">
            <a:avLst/>
          </a:prstGeom>
        </p:spPr>
      </p:pic>
    </p:spTree>
    <p:extLst>
      <p:ext uri="{BB962C8B-B14F-4D97-AF65-F5344CB8AC3E}">
        <p14:creationId xmlns:p14="http://schemas.microsoft.com/office/powerpoint/2010/main" val="16838930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2500"/>
                            </p:stCondLst>
                            <p:childTnLst>
                              <p:par>
                                <p:cTn id="23" presetID="22" presetClass="entr" presetSubtype="4"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1000"/>
                                        <p:tgtEl>
                                          <p:spTgt spid="45"/>
                                        </p:tgtEl>
                                      </p:cBhvr>
                                    </p:animEffect>
                                    <p:anim calcmode="lin" valueType="num">
                                      <p:cBhvr>
                                        <p:cTn id="30" dur="1000" fill="hold"/>
                                        <p:tgtEl>
                                          <p:spTgt spid="45"/>
                                        </p:tgtEl>
                                        <p:attrNameLst>
                                          <p:attrName>ppt_x</p:attrName>
                                        </p:attrNameLst>
                                      </p:cBhvr>
                                      <p:tavLst>
                                        <p:tav tm="0">
                                          <p:val>
                                            <p:strVal val="#ppt_x"/>
                                          </p:val>
                                        </p:tav>
                                        <p:tav tm="100000">
                                          <p:val>
                                            <p:strVal val="#ppt_x"/>
                                          </p:val>
                                        </p:tav>
                                      </p:tavLst>
                                    </p:anim>
                                    <p:anim calcmode="lin" valueType="num">
                                      <p:cBhvr>
                                        <p:cTn id="31" dur="1000" fill="hold"/>
                                        <p:tgtEl>
                                          <p:spTgt spid="45"/>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42"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22" presetClass="entr" presetSubtype="4"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par>
                          <p:cTn id="42" fill="hold">
                            <p:stCondLst>
                              <p:cond delay="5500"/>
                            </p:stCondLst>
                            <p:childTnLst>
                              <p:par>
                                <p:cTn id="43" presetID="22" presetClass="entr" presetSubtype="4" fill="hold" nodeType="after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wipe(down)">
                                      <p:cBhvr>
                                        <p:cTn id="45" dur="500"/>
                                        <p:tgtEl>
                                          <p:spTgt spid="62"/>
                                        </p:tgtEl>
                                      </p:cBhvr>
                                    </p:animEffect>
                                  </p:childTnLst>
                                </p:cTn>
                              </p:par>
                            </p:childTnLst>
                          </p:cTn>
                        </p:par>
                        <p:par>
                          <p:cTn id="46" fill="hold">
                            <p:stCondLst>
                              <p:cond delay="6000"/>
                            </p:stCondLst>
                            <p:childTnLst>
                              <p:par>
                                <p:cTn id="47" presetID="23" presetClass="entr" presetSubtype="36" fill="hold" grpId="0" nodeType="afterEffect">
                                  <p:stCondLst>
                                    <p:cond delay="0"/>
                                  </p:stCondLst>
                                  <p:childTnLst>
                                    <p:set>
                                      <p:cBhvr>
                                        <p:cTn id="48" dur="1" fill="hold">
                                          <p:stCondLst>
                                            <p:cond delay="0"/>
                                          </p:stCondLst>
                                        </p:cTn>
                                        <p:tgtEl>
                                          <p:spTgt spid="46"/>
                                        </p:tgtEl>
                                        <p:attrNameLst>
                                          <p:attrName>style.visibility</p:attrName>
                                        </p:attrNameLst>
                                      </p:cBhvr>
                                      <p:to>
                                        <p:strVal val="visible"/>
                                      </p:to>
                                    </p:set>
                                    <p:anim calcmode="lin" valueType="num">
                                      <p:cBhvr>
                                        <p:cTn id="49" dur="500" fill="hold"/>
                                        <p:tgtEl>
                                          <p:spTgt spid="46"/>
                                        </p:tgtEl>
                                        <p:attrNameLst>
                                          <p:attrName>ppt_w</p:attrName>
                                        </p:attrNameLst>
                                      </p:cBhvr>
                                      <p:tavLst>
                                        <p:tav tm="0">
                                          <p:val>
                                            <p:strVal val="(6*min(max(#ppt_w*#ppt_h,.3),1)-7.4)/-.7*#ppt_w"/>
                                          </p:val>
                                        </p:tav>
                                        <p:tav tm="100000">
                                          <p:val>
                                            <p:strVal val="#ppt_w"/>
                                          </p:val>
                                        </p:tav>
                                      </p:tavLst>
                                    </p:anim>
                                    <p:anim calcmode="lin" valueType="num">
                                      <p:cBhvr>
                                        <p:cTn id="50" dur="500" fill="hold"/>
                                        <p:tgtEl>
                                          <p:spTgt spid="46"/>
                                        </p:tgtEl>
                                        <p:attrNameLst>
                                          <p:attrName>ppt_h</p:attrName>
                                        </p:attrNameLst>
                                      </p:cBhvr>
                                      <p:tavLst>
                                        <p:tav tm="0">
                                          <p:val>
                                            <p:strVal val="(6*min(max(#ppt_w*#ppt_h,.3),1)-7.4)/-.7*#ppt_h"/>
                                          </p:val>
                                        </p:tav>
                                        <p:tav tm="100000">
                                          <p:val>
                                            <p:strVal val="#ppt_h"/>
                                          </p:val>
                                        </p:tav>
                                      </p:tavLst>
                                    </p:anim>
                                    <p:anim calcmode="lin" valueType="num">
                                      <p:cBhvr>
                                        <p:cTn id="51" dur="500" fill="hold"/>
                                        <p:tgtEl>
                                          <p:spTgt spid="46"/>
                                        </p:tgtEl>
                                        <p:attrNameLst>
                                          <p:attrName>ppt_x</p:attrName>
                                        </p:attrNameLst>
                                      </p:cBhvr>
                                      <p:tavLst>
                                        <p:tav tm="0">
                                          <p:val>
                                            <p:fltVal val="0.5"/>
                                          </p:val>
                                        </p:tav>
                                        <p:tav tm="100000">
                                          <p:val>
                                            <p:strVal val="#ppt_x"/>
                                          </p:val>
                                        </p:tav>
                                      </p:tavLst>
                                    </p:anim>
                                    <p:anim calcmode="lin" valueType="num">
                                      <p:cBhvr>
                                        <p:cTn id="52" dur="500" fill="hold"/>
                                        <p:tgtEl>
                                          <p:spTgt spid="46"/>
                                        </p:tgtEl>
                                        <p:attrNameLst>
                                          <p:attrName>ppt_y</p:attrName>
                                        </p:attrNameLst>
                                      </p:cBhvr>
                                      <p:tavLst>
                                        <p:tav tm="0">
                                          <p:val>
                                            <p:strVal val="1+(6*min(max(#ppt_w*#ppt_h,.3),1)-7.4)/-.7*#ppt_h/2"/>
                                          </p:val>
                                        </p:tav>
                                        <p:tav tm="100000">
                                          <p:val>
                                            <p:strVal val="#ppt_y"/>
                                          </p:val>
                                        </p:tav>
                                      </p:tavLst>
                                    </p:anim>
                                  </p:childTnLst>
                                </p:cTn>
                              </p:par>
                            </p:childTnLst>
                          </p:cTn>
                        </p:par>
                        <p:par>
                          <p:cTn id="53" fill="hold">
                            <p:stCondLst>
                              <p:cond delay="6500"/>
                            </p:stCondLst>
                            <p:childTnLst>
                              <p:par>
                                <p:cTn id="54" presetID="53" presetClass="entr" presetSubtype="16" fill="hold" nodeType="after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p:cTn id="56" dur="500" fill="hold"/>
                                        <p:tgtEl>
                                          <p:spTgt spid="47"/>
                                        </p:tgtEl>
                                        <p:attrNameLst>
                                          <p:attrName>ppt_w</p:attrName>
                                        </p:attrNameLst>
                                      </p:cBhvr>
                                      <p:tavLst>
                                        <p:tav tm="0">
                                          <p:val>
                                            <p:fltVal val="0"/>
                                          </p:val>
                                        </p:tav>
                                        <p:tav tm="100000">
                                          <p:val>
                                            <p:strVal val="#ppt_w"/>
                                          </p:val>
                                        </p:tav>
                                      </p:tavLst>
                                    </p:anim>
                                    <p:anim calcmode="lin" valueType="num">
                                      <p:cBhvr>
                                        <p:cTn id="57" dur="500" fill="hold"/>
                                        <p:tgtEl>
                                          <p:spTgt spid="47"/>
                                        </p:tgtEl>
                                        <p:attrNameLst>
                                          <p:attrName>ppt_h</p:attrName>
                                        </p:attrNameLst>
                                      </p:cBhvr>
                                      <p:tavLst>
                                        <p:tav tm="0">
                                          <p:val>
                                            <p:fltVal val="0"/>
                                          </p:val>
                                        </p:tav>
                                        <p:tav tm="100000">
                                          <p:val>
                                            <p:strVal val="#ppt_h"/>
                                          </p:val>
                                        </p:tav>
                                      </p:tavLst>
                                    </p:anim>
                                    <p:animEffect transition="in" filter="fade">
                                      <p:cBhvr>
                                        <p:cTn id="58" dur="500"/>
                                        <p:tgtEl>
                                          <p:spTgt spid="47"/>
                                        </p:tgtEl>
                                      </p:cBhvr>
                                    </p:animEffect>
                                  </p:childTnLst>
                                </p:cTn>
                              </p:par>
                            </p:childTnLst>
                          </p:cTn>
                        </p:par>
                        <p:par>
                          <p:cTn id="59" fill="hold">
                            <p:stCondLst>
                              <p:cond delay="7000"/>
                            </p:stCondLst>
                            <p:childTnLst>
                              <p:par>
                                <p:cTn id="60" presetID="16" presetClass="entr" presetSubtype="21" fill="hold" nodeType="after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barn(inVertical)">
                                      <p:cBhvr>
                                        <p:cTn id="62" dur="500"/>
                                        <p:tgtEl>
                                          <p:spTgt spid="58"/>
                                        </p:tgtEl>
                                      </p:cBhvr>
                                    </p:animEffect>
                                  </p:childTnLst>
                                </p:cTn>
                              </p:par>
                            </p:childTnLst>
                          </p:cTn>
                        </p:par>
                        <p:par>
                          <p:cTn id="63" fill="hold">
                            <p:stCondLst>
                              <p:cond delay="7500"/>
                            </p:stCondLst>
                            <p:childTnLst>
                              <p:par>
                                <p:cTn id="64" presetID="42" presetClass="entr" presetSubtype="0" fill="hold" grpId="0" nodeType="after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1000"/>
                                        <p:tgtEl>
                                          <p:spTgt spid="60"/>
                                        </p:tgtEl>
                                      </p:cBhvr>
                                    </p:animEffect>
                                    <p:anim calcmode="lin" valueType="num">
                                      <p:cBhvr>
                                        <p:cTn id="67" dur="1000" fill="hold"/>
                                        <p:tgtEl>
                                          <p:spTgt spid="60"/>
                                        </p:tgtEl>
                                        <p:attrNameLst>
                                          <p:attrName>ppt_x</p:attrName>
                                        </p:attrNameLst>
                                      </p:cBhvr>
                                      <p:tavLst>
                                        <p:tav tm="0">
                                          <p:val>
                                            <p:strVal val="#ppt_x"/>
                                          </p:val>
                                        </p:tav>
                                        <p:tav tm="100000">
                                          <p:val>
                                            <p:strVal val="#ppt_x"/>
                                          </p:val>
                                        </p:tav>
                                      </p:tavLst>
                                    </p:anim>
                                    <p:anim calcmode="lin" valueType="num">
                                      <p:cBhvr>
                                        <p:cTn id="68" dur="1000" fill="hold"/>
                                        <p:tgtEl>
                                          <p:spTgt spid="60"/>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1000"/>
                                        <p:tgtEl>
                                          <p:spTgt spid="59"/>
                                        </p:tgtEl>
                                      </p:cBhvr>
                                    </p:animEffect>
                                    <p:anim calcmode="lin" valueType="num">
                                      <p:cBhvr>
                                        <p:cTn id="72" dur="1000" fill="hold"/>
                                        <p:tgtEl>
                                          <p:spTgt spid="59"/>
                                        </p:tgtEl>
                                        <p:attrNameLst>
                                          <p:attrName>ppt_x</p:attrName>
                                        </p:attrNameLst>
                                      </p:cBhvr>
                                      <p:tavLst>
                                        <p:tav tm="0">
                                          <p:val>
                                            <p:strVal val="#ppt_x"/>
                                          </p:val>
                                        </p:tav>
                                        <p:tav tm="100000">
                                          <p:val>
                                            <p:strVal val="#ppt_x"/>
                                          </p:val>
                                        </p:tav>
                                      </p:tavLst>
                                    </p:anim>
                                    <p:anim calcmode="lin" valueType="num">
                                      <p:cBhvr>
                                        <p:cTn id="73" dur="1000" fill="hold"/>
                                        <p:tgtEl>
                                          <p:spTgt spid="59"/>
                                        </p:tgtEl>
                                        <p:attrNameLst>
                                          <p:attrName>ppt_y</p:attrName>
                                        </p:attrNameLst>
                                      </p:cBhvr>
                                      <p:tavLst>
                                        <p:tav tm="0">
                                          <p:val>
                                            <p:strVal val="#ppt_y+.1"/>
                                          </p:val>
                                        </p:tav>
                                        <p:tav tm="100000">
                                          <p:val>
                                            <p:strVal val="#ppt_y"/>
                                          </p:val>
                                        </p:tav>
                                      </p:tavLst>
                                    </p:anim>
                                  </p:childTnLst>
                                </p:cTn>
                              </p:par>
                            </p:childTnLst>
                          </p:cTn>
                        </p:par>
                        <p:par>
                          <p:cTn id="74" fill="hold">
                            <p:stCondLst>
                              <p:cond delay="8500"/>
                            </p:stCondLst>
                            <p:childTnLst>
                              <p:par>
                                <p:cTn id="75" presetID="10" presetClass="entr" presetSubtype="0" fill="hold" nodeType="after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fade">
                                      <p:cBhvr>
                                        <p:cTn id="77" dur="500"/>
                                        <p:tgtEl>
                                          <p:spTgt spid="64"/>
                                        </p:tgtEl>
                                      </p:cBhvr>
                                    </p:animEffect>
                                  </p:childTnLst>
                                </p:cTn>
                              </p:par>
                              <p:par>
                                <p:cTn id="78" presetID="10" presetClass="entr" presetSubtype="0" fill="hold" nodeType="with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fade">
                                      <p:cBhvr>
                                        <p:cTn id="8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9" grpId="0"/>
      <p:bldP spid="6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CBA02EC-07B3-4F8E-AA5A-4B427CCAB3F2}"/>
              </a:ext>
            </a:extLst>
          </p:cNvPr>
          <p:cNvSpPr/>
          <p:nvPr/>
        </p:nvSpPr>
        <p:spPr>
          <a:xfrm>
            <a:off x="969509" y="534616"/>
            <a:ext cx="3151148" cy="400110"/>
          </a:xfrm>
          <a:prstGeom prst="rect">
            <a:avLst/>
          </a:prstGeom>
        </p:spPr>
        <p:txBody>
          <a:bodyPr wrap="square">
            <a:spAutoFit/>
          </a:bodyPr>
          <a:lstStyle/>
          <a:p>
            <a:pPr lvl="0" algn="dist"/>
            <a:r>
              <a:rPr lang="zh-CN" altLang="en-US" sz="2000" u="sng" dirty="0">
                <a:solidFill>
                  <a:srgbClr val="FF0000"/>
                </a:solidFill>
                <a:latin typeface="汉仪雅酷黑 75W" panose="020B0804020202020204" pitchFamily="34" charset="-122"/>
                <a:ea typeface="汉仪雅酷黑 75W" panose="020B0804020202020204" pitchFamily="34" charset="-122"/>
                <a:cs typeface="+mn-ea"/>
                <a:sym typeface="+mn-lt"/>
              </a:rPr>
              <a:t>回应和解答“时代之问”</a:t>
            </a:r>
          </a:p>
        </p:txBody>
      </p:sp>
      <p:pic>
        <p:nvPicPr>
          <p:cNvPr id="9" name="图片 8">
            <a:extLst>
              <a:ext uri="{FF2B5EF4-FFF2-40B4-BE49-F238E27FC236}">
                <a16:creationId xmlns:a16="http://schemas.microsoft.com/office/drawing/2014/main" xmlns="" id="{B8551999-B48B-49C8-8C9D-0BCE8130F2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15029" cy="1015029"/>
          </a:xfrm>
          <a:prstGeom prst="rect">
            <a:avLst/>
          </a:prstGeom>
        </p:spPr>
      </p:pic>
      <p:grpSp>
        <p:nvGrpSpPr>
          <p:cNvPr id="4" name="组合 3">
            <a:extLst>
              <a:ext uri="{FF2B5EF4-FFF2-40B4-BE49-F238E27FC236}">
                <a16:creationId xmlns:a16="http://schemas.microsoft.com/office/drawing/2014/main" xmlns="" id="{604A192C-EC81-4F9B-BD12-82C7DB19D11D}"/>
              </a:ext>
            </a:extLst>
          </p:cNvPr>
          <p:cNvGrpSpPr/>
          <p:nvPr/>
        </p:nvGrpSpPr>
        <p:grpSpPr>
          <a:xfrm>
            <a:off x="574261" y="2961518"/>
            <a:ext cx="8191089" cy="3508730"/>
            <a:chOff x="2388306" y="4358568"/>
            <a:chExt cx="8191089" cy="2839081"/>
          </a:xfrm>
          <a:noFill/>
        </p:grpSpPr>
        <p:sp>
          <p:nvSpPr>
            <p:cNvPr id="5" name="同侧圆角矩形 16">
              <a:extLst>
                <a:ext uri="{FF2B5EF4-FFF2-40B4-BE49-F238E27FC236}">
                  <a16:creationId xmlns:a16="http://schemas.microsoft.com/office/drawing/2014/main" xmlns="" id="{B4CAA9AD-671F-4AA5-9ACC-E461CB9FE51E}"/>
                </a:ext>
              </a:extLst>
            </p:cNvPr>
            <p:cNvSpPr/>
            <p:nvPr/>
          </p:nvSpPr>
          <p:spPr>
            <a:xfrm>
              <a:off x="2388306" y="4358568"/>
              <a:ext cx="8191089" cy="2499875"/>
            </a:xfrm>
            <a:prstGeom prst="round2SameRect">
              <a:avLst/>
            </a:prstGeom>
            <a:grpFill/>
            <a:ln w="12700" cap="flat" cmpd="sng" algn="ctr">
              <a:solidFill>
                <a:srgbClr val="FF0000"/>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字魂58号-创中黑-Regular" panose="00000500000000000000" pitchFamily="2" charset="-122"/>
              </a:endParaRPr>
            </a:p>
          </p:txBody>
        </p:sp>
        <p:sp>
          <p:nvSpPr>
            <p:cNvPr id="6" name="PA-矩形 36">
              <a:extLst>
                <a:ext uri="{FF2B5EF4-FFF2-40B4-BE49-F238E27FC236}">
                  <a16:creationId xmlns:a16="http://schemas.microsoft.com/office/drawing/2014/main" xmlns="" id="{A3799A9E-2850-40FB-AB43-EFA1847F25C3}"/>
                </a:ext>
              </a:extLst>
            </p:cNvPr>
            <p:cNvSpPr>
              <a:spLocks noChangeArrowheads="1"/>
            </p:cNvSpPr>
            <p:nvPr>
              <p:custDataLst>
                <p:tags r:id="rId1"/>
              </p:custDataLst>
            </p:nvPr>
          </p:nvSpPr>
          <p:spPr bwMode="auto">
            <a:xfrm>
              <a:off x="2738051" y="4487420"/>
              <a:ext cx="7543634" cy="2710229"/>
            </a:xfrm>
            <a:prstGeom prst="rect">
              <a:avLst/>
            </a:prstGeom>
            <a:grpFill/>
            <a:ln w="9525">
              <a:noFill/>
              <a:miter lim="800000"/>
              <a:headEnd/>
              <a:tailEnd/>
            </a:ln>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defRPr/>
              </a:pPr>
              <a:r>
                <a:rPr lang="zh-CN" altLang="en-US" sz="2000" dirty="0">
                  <a:latin typeface="+mn-ea"/>
                  <a:ea typeface="+mn-ea"/>
                  <a:cs typeface="+mn-ea"/>
                  <a:sym typeface="+mn-lt"/>
                </a:rPr>
                <a:t>一切划时代的体系的真正的内容都是由于产生这些体系的那个时期的需要而形成起来的</a:t>
              </a:r>
            </a:p>
            <a:p>
              <a:pPr lvl="0" algn="just">
                <a:lnSpc>
                  <a:spcPct val="150000"/>
                </a:lnSpc>
                <a:spcBef>
                  <a:spcPts val="0"/>
                </a:spcBef>
                <a:buNone/>
                <a:defRPr/>
              </a:pPr>
              <a:r>
                <a:rPr lang="zh-CN" altLang="en-US" sz="2000" dirty="0">
                  <a:latin typeface="+mn-ea"/>
                  <a:ea typeface="+mn-ea"/>
                  <a:cs typeface="+mn-ea"/>
                  <a:sym typeface="+mn-lt"/>
                </a:rPr>
                <a:t>随着时代的发展，旧的矛盾问题解决了，新的矛盾问题又会产生，指导解决这些矛盾问题的思想理论也随之不断创新。两年多来，我们党不断推进实践基础上的理论创新，习近平新时代中国特色社会主义思想在回应和解答“时代之问”中不断丰富发展。 </a:t>
              </a:r>
            </a:p>
          </p:txBody>
        </p:sp>
      </p:grpSp>
      <p:grpSp>
        <p:nvGrpSpPr>
          <p:cNvPr id="7" name="组合 6">
            <a:extLst>
              <a:ext uri="{FF2B5EF4-FFF2-40B4-BE49-F238E27FC236}">
                <a16:creationId xmlns:a16="http://schemas.microsoft.com/office/drawing/2014/main" xmlns="" id="{430807EB-779B-4159-B3FF-6E08EBF9823D}"/>
              </a:ext>
            </a:extLst>
          </p:cNvPr>
          <p:cNvGrpSpPr/>
          <p:nvPr/>
        </p:nvGrpSpPr>
        <p:grpSpPr>
          <a:xfrm>
            <a:off x="574262" y="1812408"/>
            <a:ext cx="4936315" cy="764423"/>
            <a:chOff x="1101517" y="3380525"/>
            <a:chExt cx="4936315" cy="764423"/>
          </a:xfrm>
        </p:grpSpPr>
        <p:grpSp>
          <p:nvGrpSpPr>
            <p:cNvPr id="8" name="组合 7">
              <a:extLst>
                <a:ext uri="{FF2B5EF4-FFF2-40B4-BE49-F238E27FC236}">
                  <a16:creationId xmlns:a16="http://schemas.microsoft.com/office/drawing/2014/main" xmlns="" id="{8FC7E393-6F12-499F-9F3C-AB2F331CBF5F}"/>
                </a:ext>
              </a:extLst>
            </p:cNvPr>
            <p:cNvGrpSpPr/>
            <p:nvPr/>
          </p:nvGrpSpPr>
          <p:grpSpPr>
            <a:xfrm>
              <a:off x="1101517" y="3380525"/>
              <a:ext cx="4936315" cy="764423"/>
              <a:chOff x="1219329" y="1739626"/>
              <a:chExt cx="4936315" cy="764423"/>
            </a:xfrm>
          </p:grpSpPr>
          <p:sp>
            <p:nvSpPr>
              <p:cNvPr id="11" name="Rounded Rectangle 38">
                <a:extLst>
                  <a:ext uri="{FF2B5EF4-FFF2-40B4-BE49-F238E27FC236}">
                    <a16:creationId xmlns:a16="http://schemas.microsoft.com/office/drawing/2014/main" xmlns="" id="{7B74C430-6B14-45E3-8E95-1459499BB36D}"/>
                  </a:ext>
                </a:extLst>
              </p:cNvPr>
              <p:cNvSpPr/>
              <p:nvPr/>
            </p:nvSpPr>
            <p:spPr>
              <a:xfrm rot="16200000">
                <a:off x="3305275" y="-346320"/>
                <a:ext cx="764423" cy="4936315"/>
              </a:xfrm>
              <a:prstGeom prst="roundRect">
                <a:avLst>
                  <a:gd name="adj" fmla="val 50000"/>
                </a:avLst>
              </a:prstGeom>
              <a:solidFill>
                <a:srgbClr val="FF0000"/>
              </a:solidFill>
              <a:ln w="12700" cap="flat" cmpd="sng" algn="ctr">
                <a:noFill/>
                <a:prstDash val="solid"/>
                <a:miter lim="800000"/>
              </a:ln>
              <a:effectLst/>
            </p:spPr>
            <p:txBody>
              <a:bodyPr rtlCol="0" anchor="ctr"/>
              <a:lstStyle/>
              <a:p>
                <a:pPr algn="ctr" defTabSz="914309">
                  <a:defRPr/>
                </a:pPr>
                <a:endParaRPr lang="en-US" sz="3200" kern="0" dirty="0">
                  <a:solidFill>
                    <a:srgbClr val="FFFFFF"/>
                  </a:solidFill>
                  <a:latin typeface="微软雅黑" panose="020B0503020204020204" pitchFamily="34" charset="-122"/>
                  <a:ea typeface="微软雅黑" panose="020B0503020204020204" pitchFamily="34" charset="-122"/>
                  <a:sym typeface="字魂58号-创中黑-Regular" panose="00000500000000000000" pitchFamily="2" charset="-122"/>
                </a:endParaRPr>
              </a:p>
            </p:txBody>
          </p:sp>
          <p:sp>
            <p:nvSpPr>
              <p:cNvPr id="12" name="文本框 11">
                <a:extLst>
                  <a:ext uri="{FF2B5EF4-FFF2-40B4-BE49-F238E27FC236}">
                    <a16:creationId xmlns:a16="http://schemas.microsoft.com/office/drawing/2014/main" xmlns="" id="{2178E5EC-B661-4C96-98BA-3807DF495C33}"/>
                  </a:ext>
                </a:extLst>
              </p:cNvPr>
              <p:cNvSpPr txBox="1"/>
              <p:nvPr/>
            </p:nvSpPr>
            <p:spPr>
              <a:xfrm>
                <a:off x="1959247" y="1833372"/>
                <a:ext cx="3999627" cy="584775"/>
              </a:xfrm>
              <a:prstGeom prst="rect">
                <a:avLst/>
              </a:prstGeom>
              <a:noFill/>
            </p:spPr>
            <p:txBody>
              <a:bodyPr wrap="square" rtlCol="0">
                <a:spAutoFit/>
              </a:bodyPr>
              <a:lstStyle/>
              <a:p>
                <a:pPr lvl="0" algn="ctr" defTabSz="1219170">
                  <a:defRPr/>
                </a:pPr>
                <a:r>
                  <a:rPr lang="zh-CN" altLang="en-US" sz="3200" b="1" kern="0" dirty="0">
                    <a:gradFill>
                      <a:gsLst>
                        <a:gs pos="100000">
                          <a:prstClr val="white"/>
                        </a:gs>
                        <a:gs pos="0">
                          <a:prstClr val="white">
                            <a:lumMod val="95000"/>
                          </a:prstClr>
                        </a:gs>
                      </a:gsLst>
                      <a:path path="circle">
                        <a:fillToRect l="100000" b="100000"/>
                      </a:path>
                    </a:gradFill>
                    <a:cs typeface="+mn-ea"/>
                    <a:sym typeface="+mn-lt"/>
                  </a:rPr>
                  <a:t>马克思、恩格斯指出</a:t>
                </a:r>
              </a:p>
            </p:txBody>
          </p:sp>
        </p:grpSp>
        <p:pic>
          <p:nvPicPr>
            <p:cNvPr id="10" name="图片 9">
              <a:extLst>
                <a:ext uri="{FF2B5EF4-FFF2-40B4-BE49-F238E27FC236}">
                  <a16:creationId xmlns:a16="http://schemas.microsoft.com/office/drawing/2014/main" xmlns="" id="{0FC589E7-FAB4-479D-A8D3-374940612F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45797" y="3405843"/>
              <a:ext cx="703374" cy="653203"/>
            </a:xfrm>
            <a:prstGeom prst="rect">
              <a:avLst/>
            </a:prstGeom>
          </p:spPr>
        </p:pic>
      </p:grpSp>
      <p:pic>
        <p:nvPicPr>
          <p:cNvPr id="13" name="图片 12">
            <a:extLst>
              <a:ext uri="{FF2B5EF4-FFF2-40B4-BE49-F238E27FC236}">
                <a16:creationId xmlns:a16="http://schemas.microsoft.com/office/drawing/2014/main" xmlns="" id="{A18FA8D5-5D07-461C-9EAE-4869C6676F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39731" y="1619808"/>
            <a:ext cx="2151888" cy="5882640"/>
          </a:xfrm>
          <a:prstGeom prst="rect">
            <a:avLst/>
          </a:prstGeom>
        </p:spPr>
      </p:pic>
    </p:spTree>
    <p:extLst>
      <p:ext uri="{BB962C8B-B14F-4D97-AF65-F5344CB8AC3E}">
        <p14:creationId xmlns:p14="http://schemas.microsoft.com/office/powerpoint/2010/main" val="244941399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0">
        <p15:prstTrans prst="prestig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500"/>
                                        <p:tgtEl>
                                          <p:spTgt spid="4"/>
                                        </p:tgtEl>
                                      </p:cBhvr>
                                    </p:animEffect>
                                  </p:childTnLst>
                                </p:cTn>
                              </p:par>
                            </p:childTnLst>
                          </p:cTn>
                        </p:par>
                        <p:par>
                          <p:cTn id="15" fill="hold">
                            <p:stCondLst>
                              <p:cond delay="1500"/>
                            </p:stCondLst>
                            <p:childTnLst>
                              <p:par>
                                <p:cTn id="16" presetID="22" presetClass="entr" presetSubtype="4"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CBA02EC-07B3-4F8E-AA5A-4B427CCAB3F2}"/>
              </a:ext>
            </a:extLst>
          </p:cNvPr>
          <p:cNvSpPr/>
          <p:nvPr/>
        </p:nvSpPr>
        <p:spPr>
          <a:xfrm>
            <a:off x="969509" y="534616"/>
            <a:ext cx="3151148" cy="400110"/>
          </a:xfrm>
          <a:prstGeom prst="rect">
            <a:avLst/>
          </a:prstGeom>
        </p:spPr>
        <p:txBody>
          <a:bodyPr wrap="square">
            <a:spAutoFit/>
          </a:bodyPr>
          <a:lstStyle/>
          <a:p>
            <a:pPr lvl="0" algn="dist"/>
            <a:r>
              <a:rPr lang="zh-CN" altLang="en-US" sz="2000" u="sng" dirty="0">
                <a:solidFill>
                  <a:srgbClr val="FF0000"/>
                </a:solidFill>
                <a:latin typeface="汉仪雅酷黑 75W" panose="020B0804020202020204" pitchFamily="34" charset="-122"/>
                <a:ea typeface="汉仪雅酷黑 75W" panose="020B0804020202020204" pitchFamily="34" charset="-122"/>
                <a:cs typeface="+mn-ea"/>
                <a:sym typeface="+mn-lt"/>
              </a:rPr>
              <a:t>回应和解答“时代之问”</a:t>
            </a:r>
          </a:p>
        </p:txBody>
      </p:sp>
      <p:pic>
        <p:nvPicPr>
          <p:cNvPr id="9" name="图片 8">
            <a:extLst>
              <a:ext uri="{FF2B5EF4-FFF2-40B4-BE49-F238E27FC236}">
                <a16:creationId xmlns:a16="http://schemas.microsoft.com/office/drawing/2014/main" xmlns="" id="{B8551999-B48B-49C8-8C9D-0BCE8130F2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15029" cy="1015029"/>
          </a:xfrm>
          <a:prstGeom prst="rect">
            <a:avLst/>
          </a:prstGeom>
        </p:spPr>
      </p:pic>
      <p:grpSp>
        <p:nvGrpSpPr>
          <p:cNvPr id="4" name="组合 3">
            <a:extLst>
              <a:ext uri="{FF2B5EF4-FFF2-40B4-BE49-F238E27FC236}">
                <a16:creationId xmlns:a16="http://schemas.microsoft.com/office/drawing/2014/main" xmlns="" id="{604A192C-EC81-4F9B-BD12-82C7DB19D11D}"/>
              </a:ext>
            </a:extLst>
          </p:cNvPr>
          <p:cNvGrpSpPr/>
          <p:nvPr/>
        </p:nvGrpSpPr>
        <p:grpSpPr>
          <a:xfrm>
            <a:off x="3780448" y="3063100"/>
            <a:ext cx="8191089" cy="3260284"/>
            <a:chOff x="2388306" y="4358568"/>
            <a:chExt cx="8191089" cy="2638051"/>
          </a:xfrm>
          <a:noFill/>
        </p:grpSpPr>
        <p:sp>
          <p:nvSpPr>
            <p:cNvPr id="5" name="同侧圆角矩形 16">
              <a:extLst>
                <a:ext uri="{FF2B5EF4-FFF2-40B4-BE49-F238E27FC236}">
                  <a16:creationId xmlns:a16="http://schemas.microsoft.com/office/drawing/2014/main" xmlns="" id="{B4CAA9AD-671F-4AA5-9ACC-E461CB9FE51E}"/>
                </a:ext>
              </a:extLst>
            </p:cNvPr>
            <p:cNvSpPr/>
            <p:nvPr/>
          </p:nvSpPr>
          <p:spPr>
            <a:xfrm>
              <a:off x="2388306" y="4358568"/>
              <a:ext cx="8191089" cy="2499875"/>
            </a:xfrm>
            <a:prstGeom prst="round2SameRect">
              <a:avLst/>
            </a:prstGeom>
            <a:grpFill/>
            <a:ln w="12700" cap="flat" cmpd="sng" algn="ctr">
              <a:solidFill>
                <a:srgbClr val="FF0000"/>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字魂58号-创中黑-Regular" panose="00000500000000000000" pitchFamily="2" charset="-122"/>
              </a:endParaRPr>
            </a:p>
          </p:txBody>
        </p:sp>
        <p:sp>
          <p:nvSpPr>
            <p:cNvPr id="6" name="PA-矩形 36">
              <a:extLst>
                <a:ext uri="{FF2B5EF4-FFF2-40B4-BE49-F238E27FC236}">
                  <a16:creationId xmlns:a16="http://schemas.microsoft.com/office/drawing/2014/main" xmlns="" id="{A3799A9E-2850-40FB-AB43-EFA1847F25C3}"/>
                </a:ext>
              </a:extLst>
            </p:cNvPr>
            <p:cNvSpPr>
              <a:spLocks noChangeArrowheads="1"/>
            </p:cNvSpPr>
            <p:nvPr>
              <p:custDataLst>
                <p:tags r:id="rId1"/>
              </p:custDataLst>
            </p:nvPr>
          </p:nvSpPr>
          <p:spPr bwMode="auto">
            <a:xfrm>
              <a:off x="2738051" y="4506251"/>
              <a:ext cx="7543634" cy="2490368"/>
            </a:xfrm>
            <a:prstGeom prst="rect">
              <a:avLst/>
            </a:prstGeom>
            <a:grpFill/>
            <a:ln w="9525">
              <a:noFill/>
              <a:miter lim="800000"/>
              <a:headEnd/>
              <a:tailEnd/>
            </a:ln>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ts val="0"/>
                </a:spcBef>
                <a:buNone/>
                <a:defRPr/>
              </a:pPr>
              <a:r>
                <a:rPr lang="zh-CN" altLang="en-US" sz="2000" dirty="0">
                  <a:latin typeface="+mn-ea"/>
                  <a:ea typeface="+mn-ea"/>
                  <a:cs typeface="+mn-ea"/>
                  <a:sym typeface="+mn-lt"/>
                </a:rPr>
                <a:t>党的十九大以来，习主席在领导推进新时代中国特色社会主义的伟大实践中，带领全党全军全国各族人民直面问题、勇于变革、攻坚克难，取得不少标志性、开创性、历史性重大成就，同时也提出许多具有原创性、时代性、指导性的重大思想观点，进一步丰富和发展了党的理论创新成果。</a:t>
              </a:r>
              <a:r>
                <a:rPr lang="en-US" altLang="zh-CN" sz="2000" dirty="0">
                  <a:latin typeface="+mn-ea"/>
                  <a:ea typeface="+mn-ea"/>
                  <a:cs typeface="+mn-ea"/>
                  <a:sym typeface="+mn-lt"/>
                </a:rPr>
                <a:t>《</a:t>
              </a:r>
              <a:r>
                <a:rPr lang="zh-CN" altLang="en-US" sz="2000" dirty="0">
                  <a:latin typeface="+mn-ea"/>
                  <a:ea typeface="+mn-ea"/>
                  <a:cs typeface="+mn-ea"/>
                  <a:sym typeface="+mn-lt"/>
                </a:rPr>
                <a:t>习近平谈治国理政</a:t>
              </a:r>
              <a:r>
                <a:rPr lang="en-US" altLang="zh-CN" sz="2000" dirty="0">
                  <a:latin typeface="+mn-ea"/>
                  <a:ea typeface="+mn-ea"/>
                  <a:cs typeface="+mn-ea"/>
                  <a:sym typeface="+mn-lt"/>
                </a:rPr>
                <a:t>》</a:t>
              </a:r>
              <a:r>
                <a:rPr lang="zh-CN" altLang="en-US" sz="2000" dirty="0">
                  <a:latin typeface="+mn-ea"/>
                  <a:ea typeface="+mn-ea"/>
                  <a:cs typeface="+mn-ea"/>
                  <a:sym typeface="+mn-lt"/>
                </a:rPr>
                <a:t>第三卷分专题精选的篇目，把各个专题的有关重大创新观点都涵括其中。比如，第十四专题收入了习主席在中央军委党的建设会议、中央军委政策制度改革工作会议、中央军委军事工作会议上的讲话要点，集中体现了这两年多来习近平强军思想的创新发展。 </a:t>
              </a:r>
            </a:p>
            <a:p>
              <a:pPr lvl="0">
                <a:spcBef>
                  <a:spcPts val="0"/>
                </a:spcBef>
                <a:buNone/>
                <a:defRPr/>
              </a:pPr>
              <a:endParaRPr lang="zh-CN" altLang="en-US" sz="2000" dirty="0">
                <a:latin typeface="+mn-ea"/>
                <a:ea typeface="+mn-ea"/>
                <a:cs typeface="+mn-ea"/>
                <a:sym typeface="+mn-lt"/>
              </a:endParaRPr>
            </a:p>
          </p:txBody>
        </p:sp>
      </p:grpSp>
      <p:grpSp>
        <p:nvGrpSpPr>
          <p:cNvPr id="7" name="组合 6">
            <a:extLst>
              <a:ext uri="{FF2B5EF4-FFF2-40B4-BE49-F238E27FC236}">
                <a16:creationId xmlns:a16="http://schemas.microsoft.com/office/drawing/2014/main" xmlns="" id="{430807EB-779B-4159-B3FF-6E08EBF9823D}"/>
              </a:ext>
            </a:extLst>
          </p:cNvPr>
          <p:cNvGrpSpPr/>
          <p:nvPr/>
        </p:nvGrpSpPr>
        <p:grpSpPr>
          <a:xfrm>
            <a:off x="3780449" y="1913989"/>
            <a:ext cx="8191088" cy="764423"/>
            <a:chOff x="1101517" y="3380524"/>
            <a:chExt cx="8191088" cy="764423"/>
          </a:xfrm>
        </p:grpSpPr>
        <p:grpSp>
          <p:nvGrpSpPr>
            <p:cNvPr id="8" name="组合 7">
              <a:extLst>
                <a:ext uri="{FF2B5EF4-FFF2-40B4-BE49-F238E27FC236}">
                  <a16:creationId xmlns:a16="http://schemas.microsoft.com/office/drawing/2014/main" xmlns="" id="{8FC7E393-6F12-499F-9F3C-AB2F331CBF5F}"/>
                </a:ext>
              </a:extLst>
            </p:cNvPr>
            <p:cNvGrpSpPr/>
            <p:nvPr/>
          </p:nvGrpSpPr>
          <p:grpSpPr>
            <a:xfrm>
              <a:off x="1101517" y="3380524"/>
              <a:ext cx="8191088" cy="764423"/>
              <a:chOff x="1219329" y="1739625"/>
              <a:chExt cx="8191088" cy="764423"/>
            </a:xfrm>
          </p:grpSpPr>
          <p:sp>
            <p:nvSpPr>
              <p:cNvPr id="11" name="Rounded Rectangle 38">
                <a:extLst>
                  <a:ext uri="{FF2B5EF4-FFF2-40B4-BE49-F238E27FC236}">
                    <a16:creationId xmlns:a16="http://schemas.microsoft.com/office/drawing/2014/main" xmlns="" id="{7B74C430-6B14-45E3-8E95-1459499BB36D}"/>
                  </a:ext>
                </a:extLst>
              </p:cNvPr>
              <p:cNvSpPr/>
              <p:nvPr/>
            </p:nvSpPr>
            <p:spPr>
              <a:xfrm rot="16200000">
                <a:off x="4932661" y="-1973707"/>
                <a:ext cx="764423" cy="8191088"/>
              </a:xfrm>
              <a:prstGeom prst="roundRect">
                <a:avLst>
                  <a:gd name="adj" fmla="val 50000"/>
                </a:avLst>
              </a:prstGeom>
              <a:solidFill>
                <a:srgbClr val="FF0000"/>
              </a:solidFill>
              <a:ln w="12700" cap="flat" cmpd="sng" algn="ctr">
                <a:noFill/>
                <a:prstDash val="solid"/>
                <a:miter lim="800000"/>
              </a:ln>
              <a:effectLst/>
            </p:spPr>
            <p:txBody>
              <a:bodyPr rtlCol="0" anchor="ctr"/>
              <a:lstStyle/>
              <a:p>
                <a:pPr algn="ctr" defTabSz="914309">
                  <a:defRPr/>
                </a:pPr>
                <a:endParaRPr lang="en-US" sz="3200" kern="0" dirty="0">
                  <a:solidFill>
                    <a:srgbClr val="FFFFFF"/>
                  </a:solidFill>
                  <a:latin typeface="微软雅黑" panose="020B0503020204020204" pitchFamily="34" charset="-122"/>
                  <a:ea typeface="微软雅黑" panose="020B0503020204020204" pitchFamily="34" charset="-122"/>
                  <a:sym typeface="字魂58号-创中黑-Regular" panose="00000500000000000000" pitchFamily="2" charset="-122"/>
                </a:endParaRPr>
              </a:p>
            </p:txBody>
          </p:sp>
          <p:sp>
            <p:nvSpPr>
              <p:cNvPr id="12" name="文本框 11">
                <a:extLst>
                  <a:ext uri="{FF2B5EF4-FFF2-40B4-BE49-F238E27FC236}">
                    <a16:creationId xmlns:a16="http://schemas.microsoft.com/office/drawing/2014/main" xmlns="" id="{2178E5EC-B661-4C96-98BA-3807DF495C33}"/>
                  </a:ext>
                </a:extLst>
              </p:cNvPr>
              <p:cNvSpPr txBox="1"/>
              <p:nvPr/>
            </p:nvSpPr>
            <p:spPr>
              <a:xfrm>
                <a:off x="1959247" y="1907100"/>
                <a:ext cx="7153460" cy="369332"/>
              </a:xfrm>
              <a:prstGeom prst="rect">
                <a:avLst/>
              </a:prstGeom>
              <a:noFill/>
            </p:spPr>
            <p:txBody>
              <a:bodyPr wrap="square" rtlCol="0">
                <a:spAutoFit/>
              </a:bodyPr>
              <a:lstStyle/>
              <a:p>
                <a:pPr lvl="0" algn="ctr" eaLnBrk="0" fontAlgn="base" hangingPunct="0">
                  <a:spcBef>
                    <a:spcPct val="0"/>
                  </a:spcBef>
                  <a:spcAft>
                    <a:spcPct val="0"/>
                  </a:spcAft>
                  <a:defRPr/>
                </a:pPr>
                <a:r>
                  <a:rPr lang="zh-CN" altLang="en-US" b="1" kern="0" dirty="0">
                    <a:solidFill>
                      <a:srgbClr val="FFFFFF"/>
                    </a:solidFill>
                    <a:cs typeface="+mn-ea"/>
                    <a:sym typeface="+mn-lt"/>
                  </a:rPr>
                  <a:t>以新的思想观点丰富发展了习近平新时代中国特色社会主义思想</a:t>
                </a:r>
              </a:p>
            </p:txBody>
          </p:sp>
        </p:grpSp>
        <p:pic>
          <p:nvPicPr>
            <p:cNvPr id="10" name="图片 9">
              <a:extLst>
                <a:ext uri="{FF2B5EF4-FFF2-40B4-BE49-F238E27FC236}">
                  <a16:creationId xmlns:a16="http://schemas.microsoft.com/office/drawing/2014/main" xmlns="" id="{0FC589E7-FAB4-479D-A8D3-374940612F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45797" y="3405843"/>
              <a:ext cx="703374" cy="653203"/>
            </a:xfrm>
            <a:prstGeom prst="rect">
              <a:avLst/>
            </a:prstGeom>
          </p:spPr>
        </p:pic>
      </p:grpSp>
      <p:pic>
        <p:nvPicPr>
          <p:cNvPr id="13" name="图片 12">
            <a:extLst>
              <a:ext uri="{FF2B5EF4-FFF2-40B4-BE49-F238E27FC236}">
                <a16:creationId xmlns:a16="http://schemas.microsoft.com/office/drawing/2014/main" xmlns="" id="{A18FA8D5-5D07-461C-9EAE-4869C6676F6E}"/>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545493" y="1913989"/>
            <a:ext cx="5065860" cy="5065860"/>
          </a:xfrm>
          <a:prstGeom prst="rect">
            <a:avLst/>
          </a:prstGeom>
        </p:spPr>
      </p:pic>
    </p:spTree>
    <p:extLst>
      <p:ext uri="{BB962C8B-B14F-4D97-AF65-F5344CB8AC3E}">
        <p14:creationId xmlns:p14="http://schemas.microsoft.com/office/powerpoint/2010/main" val="38336039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0">
        <p15:prstTrans prst="prestig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37"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900" decel="100000" fill="hold"/>
                                        <p:tgtEl>
                                          <p:spTgt spid="7"/>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CBA02EC-07B3-4F8E-AA5A-4B427CCAB3F2}"/>
              </a:ext>
            </a:extLst>
          </p:cNvPr>
          <p:cNvSpPr/>
          <p:nvPr/>
        </p:nvSpPr>
        <p:spPr>
          <a:xfrm>
            <a:off x="969509" y="534616"/>
            <a:ext cx="3151148" cy="400110"/>
          </a:xfrm>
          <a:prstGeom prst="rect">
            <a:avLst/>
          </a:prstGeom>
        </p:spPr>
        <p:txBody>
          <a:bodyPr wrap="square">
            <a:spAutoFit/>
          </a:bodyPr>
          <a:lstStyle/>
          <a:p>
            <a:pPr lvl="0" algn="dist"/>
            <a:r>
              <a:rPr lang="zh-CN" altLang="en-US" sz="2000" u="sng" dirty="0">
                <a:solidFill>
                  <a:srgbClr val="FF0000"/>
                </a:solidFill>
                <a:latin typeface="汉仪雅酷黑 75W" panose="020B0804020202020204" pitchFamily="34" charset="-122"/>
                <a:ea typeface="汉仪雅酷黑 75W" panose="020B0804020202020204" pitchFamily="34" charset="-122"/>
                <a:cs typeface="+mn-ea"/>
                <a:sym typeface="+mn-lt"/>
              </a:rPr>
              <a:t>回应和解答“时代之问”</a:t>
            </a:r>
          </a:p>
        </p:txBody>
      </p:sp>
      <p:pic>
        <p:nvPicPr>
          <p:cNvPr id="9" name="图片 8">
            <a:extLst>
              <a:ext uri="{FF2B5EF4-FFF2-40B4-BE49-F238E27FC236}">
                <a16:creationId xmlns:a16="http://schemas.microsoft.com/office/drawing/2014/main" xmlns="" id="{B8551999-B48B-49C8-8C9D-0BCE8130F2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15029" cy="1015029"/>
          </a:xfrm>
          <a:prstGeom prst="rect">
            <a:avLst/>
          </a:prstGeom>
        </p:spPr>
      </p:pic>
      <p:grpSp>
        <p:nvGrpSpPr>
          <p:cNvPr id="4" name="组合 3">
            <a:extLst>
              <a:ext uri="{FF2B5EF4-FFF2-40B4-BE49-F238E27FC236}">
                <a16:creationId xmlns:a16="http://schemas.microsoft.com/office/drawing/2014/main" xmlns="" id="{604A192C-EC81-4F9B-BD12-82C7DB19D11D}"/>
              </a:ext>
            </a:extLst>
          </p:cNvPr>
          <p:cNvGrpSpPr/>
          <p:nvPr/>
        </p:nvGrpSpPr>
        <p:grpSpPr>
          <a:xfrm>
            <a:off x="574261" y="2961516"/>
            <a:ext cx="8191089" cy="3474007"/>
            <a:chOff x="2388306" y="4358568"/>
            <a:chExt cx="8191089" cy="2810986"/>
          </a:xfrm>
          <a:noFill/>
        </p:grpSpPr>
        <p:sp>
          <p:nvSpPr>
            <p:cNvPr id="5" name="同侧圆角矩形 16">
              <a:extLst>
                <a:ext uri="{FF2B5EF4-FFF2-40B4-BE49-F238E27FC236}">
                  <a16:creationId xmlns:a16="http://schemas.microsoft.com/office/drawing/2014/main" xmlns="" id="{B4CAA9AD-671F-4AA5-9ACC-E461CB9FE51E}"/>
                </a:ext>
              </a:extLst>
            </p:cNvPr>
            <p:cNvSpPr/>
            <p:nvPr/>
          </p:nvSpPr>
          <p:spPr>
            <a:xfrm>
              <a:off x="2388306" y="4358568"/>
              <a:ext cx="8191089" cy="2810986"/>
            </a:xfrm>
            <a:prstGeom prst="round2SameRect">
              <a:avLst/>
            </a:prstGeom>
            <a:grpFill/>
            <a:ln w="12700" cap="flat" cmpd="sng" algn="ctr">
              <a:solidFill>
                <a:srgbClr val="FF0000"/>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字魂58号-创中黑-Regular" panose="00000500000000000000" pitchFamily="2" charset="-122"/>
              </a:endParaRPr>
            </a:p>
          </p:txBody>
        </p:sp>
        <p:sp>
          <p:nvSpPr>
            <p:cNvPr id="6" name="PA-矩形 36">
              <a:extLst>
                <a:ext uri="{FF2B5EF4-FFF2-40B4-BE49-F238E27FC236}">
                  <a16:creationId xmlns:a16="http://schemas.microsoft.com/office/drawing/2014/main" xmlns="" id="{A3799A9E-2850-40FB-AB43-EFA1847F25C3}"/>
                </a:ext>
              </a:extLst>
            </p:cNvPr>
            <p:cNvSpPr>
              <a:spLocks noChangeArrowheads="1"/>
            </p:cNvSpPr>
            <p:nvPr>
              <p:custDataLst>
                <p:tags r:id="rId1"/>
              </p:custDataLst>
            </p:nvPr>
          </p:nvSpPr>
          <p:spPr bwMode="auto">
            <a:xfrm>
              <a:off x="2738051" y="4487420"/>
              <a:ext cx="7543634" cy="2490368"/>
            </a:xfrm>
            <a:prstGeom prst="rect">
              <a:avLst/>
            </a:prstGeom>
            <a:grpFill/>
            <a:ln w="9525">
              <a:noFill/>
              <a:miter lim="800000"/>
              <a:headEnd/>
              <a:tailEnd/>
            </a:ln>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buNone/>
                <a:defRPr/>
              </a:pPr>
              <a:r>
                <a:rPr lang="en-US" altLang="zh-CN" sz="2000" dirty="0">
                  <a:latin typeface="+mn-ea"/>
                  <a:ea typeface="+mn-ea"/>
                  <a:cs typeface="+mn-ea"/>
                  <a:sym typeface="+mn-lt"/>
                </a:rPr>
                <a:t>《</a:t>
              </a:r>
              <a:r>
                <a:rPr lang="zh-CN" altLang="en-US" sz="2000" dirty="0">
                  <a:latin typeface="+mn-ea"/>
                  <a:ea typeface="+mn-ea"/>
                  <a:cs typeface="+mn-ea"/>
                  <a:sym typeface="+mn-lt"/>
                </a:rPr>
                <a:t>习近平谈治国理政</a:t>
              </a:r>
              <a:r>
                <a:rPr lang="en-US" altLang="zh-CN" sz="2000" dirty="0">
                  <a:latin typeface="+mn-ea"/>
                  <a:ea typeface="+mn-ea"/>
                  <a:cs typeface="+mn-ea"/>
                  <a:sym typeface="+mn-lt"/>
                </a:rPr>
                <a:t>》</a:t>
              </a:r>
              <a:r>
                <a:rPr lang="zh-CN" altLang="en-US" sz="2000" dirty="0">
                  <a:latin typeface="+mn-ea"/>
                  <a:ea typeface="+mn-ea"/>
                  <a:cs typeface="+mn-ea"/>
                  <a:sym typeface="+mn-lt"/>
                </a:rPr>
                <a:t>第三卷中的十九个专题，集中展示了马克思主义中国化的最新成果，同时也依据党的十九大以来的重大理论和实践创新，在治国理政许多领域作了拓展。</a:t>
              </a:r>
            </a:p>
            <a:p>
              <a:pPr lvl="0" algn="just">
                <a:spcBef>
                  <a:spcPts val="0"/>
                </a:spcBef>
                <a:buNone/>
                <a:defRPr/>
              </a:pPr>
              <a:r>
                <a:rPr lang="zh-CN" altLang="en-US" sz="2000" dirty="0">
                  <a:latin typeface="+mn-ea"/>
                  <a:ea typeface="+mn-ea"/>
                  <a:cs typeface="+mn-ea"/>
                  <a:sym typeface="+mn-lt"/>
                </a:rPr>
                <a:t>关于全面深化改革，</a:t>
              </a:r>
              <a:r>
                <a:rPr lang="en-US" altLang="zh-CN" sz="2000" dirty="0">
                  <a:latin typeface="+mn-ea"/>
                  <a:ea typeface="+mn-ea"/>
                  <a:cs typeface="+mn-ea"/>
                  <a:sym typeface="+mn-lt"/>
                </a:rPr>
                <a:t>《</a:t>
              </a:r>
              <a:r>
                <a:rPr lang="zh-CN" altLang="en-US" sz="2000" dirty="0">
                  <a:latin typeface="+mn-ea"/>
                  <a:ea typeface="+mn-ea"/>
                  <a:cs typeface="+mn-ea"/>
                  <a:sym typeface="+mn-lt"/>
                </a:rPr>
                <a:t>习近平谈治国理政</a:t>
              </a:r>
              <a:r>
                <a:rPr lang="en-US" altLang="zh-CN" sz="2000" dirty="0">
                  <a:latin typeface="+mn-ea"/>
                  <a:ea typeface="+mn-ea"/>
                  <a:cs typeface="+mn-ea"/>
                  <a:sym typeface="+mn-lt"/>
                </a:rPr>
                <a:t>》</a:t>
              </a:r>
              <a:r>
                <a:rPr lang="zh-CN" altLang="en-US" sz="2000" dirty="0">
                  <a:latin typeface="+mn-ea"/>
                  <a:ea typeface="+mn-ea"/>
                  <a:cs typeface="+mn-ea"/>
                  <a:sym typeface="+mn-lt"/>
                </a:rPr>
                <a:t>第三卷设了三个专题，分别是第三专题“完善和发展我国国家制度和治理体系”、第六专题“推动全面深化改革实现新突破”、第七专题“形成全面开放新格局”。关于推动构建人类命运共同体，</a:t>
              </a:r>
              <a:r>
                <a:rPr lang="en-US" altLang="zh-CN" sz="2000" dirty="0">
                  <a:latin typeface="+mn-ea"/>
                  <a:ea typeface="+mn-ea"/>
                  <a:cs typeface="+mn-ea"/>
                  <a:sym typeface="+mn-lt"/>
                </a:rPr>
                <a:t>《</a:t>
              </a:r>
              <a:r>
                <a:rPr lang="zh-CN" altLang="en-US" sz="2000" dirty="0">
                  <a:latin typeface="+mn-ea"/>
                  <a:ea typeface="+mn-ea"/>
                  <a:cs typeface="+mn-ea"/>
                  <a:sym typeface="+mn-lt"/>
                </a:rPr>
                <a:t>习近平谈治国理政</a:t>
              </a:r>
              <a:r>
                <a:rPr lang="en-US" altLang="zh-CN" sz="2000" dirty="0">
                  <a:latin typeface="+mn-ea"/>
                  <a:ea typeface="+mn-ea"/>
                  <a:cs typeface="+mn-ea"/>
                  <a:sym typeface="+mn-lt"/>
                </a:rPr>
                <a:t>》</a:t>
              </a:r>
              <a:r>
                <a:rPr lang="zh-CN" altLang="en-US" sz="2000" dirty="0">
                  <a:latin typeface="+mn-ea"/>
                  <a:ea typeface="+mn-ea"/>
                  <a:cs typeface="+mn-ea"/>
                  <a:sym typeface="+mn-lt"/>
                </a:rPr>
                <a:t>第三卷也设了三个专题，分别是第十六专题“深入推进中国特色大国外交”、第十七专题“携手构建人类命运共同体”、第十八专题“推动共建‘一带一路’走深走实”。</a:t>
              </a:r>
            </a:p>
          </p:txBody>
        </p:sp>
      </p:grpSp>
      <p:grpSp>
        <p:nvGrpSpPr>
          <p:cNvPr id="7" name="组合 6">
            <a:extLst>
              <a:ext uri="{FF2B5EF4-FFF2-40B4-BE49-F238E27FC236}">
                <a16:creationId xmlns:a16="http://schemas.microsoft.com/office/drawing/2014/main" xmlns="" id="{430807EB-779B-4159-B3FF-6E08EBF9823D}"/>
              </a:ext>
            </a:extLst>
          </p:cNvPr>
          <p:cNvGrpSpPr/>
          <p:nvPr/>
        </p:nvGrpSpPr>
        <p:grpSpPr>
          <a:xfrm>
            <a:off x="574262" y="1812407"/>
            <a:ext cx="8191088" cy="764423"/>
            <a:chOff x="1101517" y="3380524"/>
            <a:chExt cx="8191088" cy="764423"/>
          </a:xfrm>
        </p:grpSpPr>
        <p:grpSp>
          <p:nvGrpSpPr>
            <p:cNvPr id="8" name="组合 7">
              <a:extLst>
                <a:ext uri="{FF2B5EF4-FFF2-40B4-BE49-F238E27FC236}">
                  <a16:creationId xmlns:a16="http://schemas.microsoft.com/office/drawing/2014/main" xmlns="" id="{8FC7E393-6F12-499F-9F3C-AB2F331CBF5F}"/>
                </a:ext>
              </a:extLst>
            </p:cNvPr>
            <p:cNvGrpSpPr/>
            <p:nvPr/>
          </p:nvGrpSpPr>
          <p:grpSpPr>
            <a:xfrm>
              <a:off x="1101517" y="3380524"/>
              <a:ext cx="8191088" cy="764423"/>
              <a:chOff x="1219329" y="1739625"/>
              <a:chExt cx="8191088" cy="764423"/>
            </a:xfrm>
          </p:grpSpPr>
          <p:sp>
            <p:nvSpPr>
              <p:cNvPr id="11" name="Rounded Rectangle 38">
                <a:extLst>
                  <a:ext uri="{FF2B5EF4-FFF2-40B4-BE49-F238E27FC236}">
                    <a16:creationId xmlns:a16="http://schemas.microsoft.com/office/drawing/2014/main" xmlns="" id="{7B74C430-6B14-45E3-8E95-1459499BB36D}"/>
                  </a:ext>
                </a:extLst>
              </p:cNvPr>
              <p:cNvSpPr/>
              <p:nvPr/>
            </p:nvSpPr>
            <p:spPr>
              <a:xfrm rot="16200000">
                <a:off x="4932661" y="-1973707"/>
                <a:ext cx="764423" cy="8191088"/>
              </a:xfrm>
              <a:prstGeom prst="roundRect">
                <a:avLst>
                  <a:gd name="adj" fmla="val 50000"/>
                </a:avLst>
              </a:prstGeom>
              <a:solidFill>
                <a:srgbClr val="FF0000"/>
              </a:solidFill>
              <a:ln w="12700" cap="flat" cmpd="sng" algn="ctr">
                <a:noFill/>
                <a:prstDash val="solid"/>
                <a:miter lim="800000"/>
              </a:ln>
              <a:effectLst/>
            </p:spPr>
            <p:txBody>
              <a:bodyPr rtlCol="0" anchor="ctr"/>
              <a:lstStyle/>
              <a:p>
                <a:pPr algn="ctr" defTabSz="914309">
                  <a:defRPr/>
                </a:pPr>
                <a:endParaRPr lang="en-US" sz="3200" kern="0" dirty="0">
                  <a:solidFill>
                    <a:srgbClr val="FFFFFF"/>
                  </a:solidFill>
                  <a:latin typeface="微软雅黑" panose="020B0503020204020204" pitchFamily="34" charset="-122"/>
                  <a:ea typeface="微软雅黑" panose="020B0503020204020204" pitchFamily="34" charset="-122"/>
                  <a:sym typeface="字魂58号-创中黑-Regular" panose="00000500000000000000" pitchFamily="2" charset="-122"/>
                </a:endParaRPr>
              </a:p>
            </p:txBody>
          </p:sp>
          <p:sp>
            <p:nvSpPr>
              <p:cNvPr id="12" name="文本框 11">
                <a:extLst>
                  <a:ext uri="{FF2B5EF4-FFF2-40B4-BE49-F238E27FC236}">
                    <a16:creationId xmlns:a16="http://schemas.microsoft.com/office/drawing/2014/main" xmlns="" id="{2178E5EC-B661-4C96-98BA-3807DF495C33}"/>
                  </a:ext>
                </a:extLst>
              </p:cNvPr>
              <p:cNvSpPr txBox="1"/>
              <p:nvPr/>
            </p:nvSpPr>
            <p:spPr>
              <a:xfrm>
                <a:off x="2066983" y="1891490"/>
                <a:ext cx="7153460" cy="400110"/>
              </a:xfrm>
              <a:prstGeom prst="rect">
                <a:avLst/>
              </a:prstGeom>
              <a:noFill/>
            </p:spPr>
            <p:txBody>
              <a:bodyPr wrap="square" rtlCol="0">
                <a:spAutoFit/>
              </a:bodyPr>
              <a:lstStyle/>
              <a:p>
                <a:pPr lvl="0" eaLnBrk="0" fontAlgn="base" hangingPunct="0">
                  <a:spcBef>
                    <a:spcPct val="0"/>
                  </a:spcBef>
                  <a:spcAft>
                    <a:spcPct val="0"/>
                  </a:spcAft>
                  <a:defRPr/>
                </a:pPr>
                <a:r>
                  <a:rPr lang="zh-CN" altLang="en-US" sz="2000" b="1" kern="0" dirty="0">
                    <a:solidFill>
                      <a:srgbClr val="FFFFFF"/>
                    </a:solidFill>
                    <a:cs typeface="+mn-ea"/>
                    <a:sym typeface="+mn-lt"/>
                  </a:rPr>
                  <a:t>推进习近平新时代中国特色社会主义思想分领域的拓展</a:t>
                </a:r>
              </a:p>
            </p:txBody>
          </p:sp>
        </p:grpSp>
        <p:pic>
          <p:nvPicPr>
            <p:cNvPr id="10" name="图片 9">
              <a:extLst>
                <a:ext uri="{FF2B5EF4-FFF2-40B4-BE49-F238E27FC236}">
                  <a16:creationId xmlns:a16="http://schemas.microsoft.com/office/drawing/2014/main" xmlns="" id="{0FC589E7-FAB4-479D-A8D3-374940612F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45797" y="3405843"/>
              <a:ext cx="703374" cy="653203"/>
            </a:xfrm>
            <a:prstGeom prst="rect">
              <a:avLst/>
            </a:prstGeom>
          </p:spPr>
        </p:pic>
      </p:grpSp>
      <p:pic>
        <p:nvPicPr>
          <p:cNvPr id="13" name="图片 12">
            <a:extLst>
              <a:ext uri="{FF2B5EF4-FFF2-40B4-BE49-F238E27FC236}">
                <a16:creationId xmlns:a16="http://schemas.microsoft.com/office/drawing/2014/main" xmlns="" id="{A18FA8D5-5D07-461C-9EAE-4869C6676F6E}"/>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7629715" y="2038053"/>
            <a:ext cx="4807352" cy="4807352"/>
          </a:xfrm>
          <a:prstGeom prst="rect">
            <a:avLst/>
          </a:prstGeom>
        </p:spPr>
      </p:pic>
    </p:spTree>
    <p:extLst>
      <p:ext uri="{BB962C8B-B14F-4D97-AF65-F5344CB8AC3E}">
        <p14:creationId xmlns:p14="http://schemas.microsoft.com/office/powerpoint/2010/main" val="107815443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0">
        <p15:prstTrans prst="prestig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500"/>
                                        <p:tgtEl>
                                          <p:spTgt spid="4"/>
                                        </p:tgtEl>
                                      </p:cBhvr>
                                    </p:animEffect>
                                  </p:childTnLst>
                                </p:cTn>
                              </p:par>
                            </p:childTnLst>
                          </p:cTn>
                        </p:par>
                        <p:par>
                          <p:cTn id="15" fill="hold">
                            <p:stCondLst>
                              <p:cond delay="1500"/>
                            </p:stCondLst>
                            <p:childTnLst>
                              <p:par>
                                <p:cTn id="16" presetID="22" presetClass="entr" presetSubtype="4"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CBA02EC-07B3-4F8E-AA5A-4B427CCAB3F2}"/>
              </a:ext>
            </a:extLst>
          </p:cNvPr>
          <p:cNvSpPr/>
          <p:nvPr/>
        </p:nvSpPr>
        <p:spPr>
          <a:xfrm>
            <a:off x="969509" y="534616"/>
            <a:ext cx="3151148" cy="400110"/>
          </a:xfrm>
          <a:prstGeom prst="rect">
            <a:avLst/>
          </a:prstGeom>
        </p:spPr>
        <p:txBody>
          <a:bodyPr wrap="square">
            <a:spAutoFit/>
          </a:bodyPr>
          <a:lstStyle/>
          <a:p>
            <a:pPr lvl="0" algn="dist"/>
            <a:r>
              <a:rPr lang="zh-CN" altLang="en-US" sz="2000" u="sng" dirty="0">
                <a:solidFill>
                  <a:srgbClr val="FF0000"/>
                </a:solidFill>
                <a:latin typeface="汉仪雅酷黑 75W" panose="020B0804020202020204" pitchFamily="34" charset="-122"/>
                <a:ea typeface="汉仪雅酷黑 75W" panose="020B0804020202020204" pitchFamily="34" charset="-122"/>
                <a:cs typeface="+mn-ea"/>
                <a:sym typeface="+mn-lt"/>
              </a:rPr>
              <a:t>回应和解答“时代之问”</a:t>
            </a:r>
          </a:p>
        </p:txBody>
      </p:sp>
      <p:pic>
        <p:nvPicPr>
          <p:cNvPr id="9" name="图片 8">
            <a:extLst>
              <a:ext uri="{FF2B5EF4-FFF2-40B4-BE49-F238E27FC236}">
                <a16:creationId xmlns:a16="http://schemas.microsoft.com/office/drawing/2014/main" xmlns="" id="{B8551999-B48B-49C8-8C9D-0BCE8130F2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15029" cy="1015029"/>
          </a:xfrm>
          <a:prstGeom prst="rect">
            <a:avLst/>
          </a:prstGeom>
        </p:spPr>
      </p:pic>
      <p:grpSp>
        <p:nvGrpSpPr>
          <p:cNvPr id="4" name="组合 3">
            <a:extLst>
              <a:ext uri="{FF2B5EF4-FFF2-40B4-BE49-F238E27FC236}">
                <a16:creationId xmlns:a16="http://schemas.microsoft.com/office/drawing/2014/main" xmlns="" id="{604A192C-EC81-4F9B-BD12-82C7DB19D11D}"/>
              </a:ext>
            </a:extLst>
          </p:cNvPr>
          <p:cNvGrpSpPr/>
          <p:nvPr/>
        </p:nvGrpSpPr>
        <p:grpSpPr>
          <a:xfrm>
            <a:off x="3780448" y="3063099"/>
            <a:ext cx="8191089" cy="3089516"/>
            <a:chOff x="2388306" y="4358568"/>
            <a:chExt cx="8191089" cy="2499875"/>
          </a:xfrm>
          <a:noFill/>
        </p:grpSpPr>
        <p:sp>
          <p:nvSpPr>
            <p:cNvPr id="5" name="同侧圆角矩形 16">
              <a:extLst>
                <a:ext uri="{FF2B5EF4-FFF2-40B4-BE49-F238E27FC236}">
                  <a16:creationId xmlns:a16="http://schemas.microsoft.com/office/drawing/2014/main" xmlns="" id="{B4CAA9AD-671F-4AA5-9ACC-E461CB9FE51E}"/>
                </a:ext>
              </a:extLst>
            </p:cNvPr>
            <p:cNvSpPr/>
            <p:nvPr/>
          </p:nvSpPr>
          <p:spPr>
            <a:xfrm>
              <a:off x="2388306" y="4358568"/>
              <a:ext cx="8191089" cy="2499875"/>
            </a:xfrm>
            <a:prstGeom prst="round2SameRect">
              <a:avLst/>
            </a:prstGeom>
            <a:grpFill/>
            <a:ln w="12700" cap="flat" cmpd="sng" algn="ctr">
              <a:solidFill>
                <a:srgbClr val="FF0000"/>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字魂58号-创中黑-Regular" panose="00000500000000000000" pitchFamily="2" charset="-122"/>
              </a:endParaRPr>
            </a:p>
          </p:txBody>
        </p:sp>
        <p:sp>
          <p:nvSpPr>
            <p:cNvPr id="6" name="PA-矩形 36">
              <a:extLst>
                <a:ext uri="{FF2B5EF4-FFF2-40B4-BE49-F238E27FC236}">
                  <a16:creationId xmlns:a16="http://schemas.microsoft.com/office/drawing/2014/main" xmlns="" id="{A3799A9E-2850-40FB-AB43-EFA1847F25C3}"/>
                </a:ext>
              </a:extLst>
            </p:cNvPr>
            <p:cNvSpPr>
              <a:spLocks noChangeArrowheads="1"/>
            </p:cNvSpPr>
            <p:nvPr>
              <p:custDataLst>
                <p:tags r:id="rId1"/>
              </p:custDataLst>
            </p:nvPr>
          </p:nvSpPr>
          <p:spPr bwMode="auto">
            <a:xfrm>
              <a:off x="2738051" y="4506251"/>
              <a:ext cx="7543634" cy="2011231"/>
            </a:xfrm>
            <a:prstGeom prst="rect">
              <a:avLst/>
            </a:prstGeom>
            <a:grpFill/>
            <a:ln w="9525">
              <a:noFill/>
              <a:miter lim="800000"/>
              <a:headEnd/>
              <a:tailEnd/>
            </a:ln>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just">
                <a:lnSpc>
                  <a:spcPct val="130000"/>
                </a:lnSpc>
                <a:spcBef>
                  <a:spcPts val="0"/>
                </a:spcBef>
                <a:buNone/>
                <a:defRPr/>
              </a:pPr>
              <a:r>
                <a:rPr lang="en-US" altLang="zh-CN" sz="1800" dirty="0">
                  <a:solidFill>
                    <a:prstClr val="black"/>
                  </a:solidFill>
                  <a:latin typeface="+mn-ea"/>
                  <a:ea typeface="+mn-ea"/>
                  <a:cs typeface="+mn-ea"/>
                  <a:sym typeface="+mn-lt"/>
                </a:rPr>
                <a:t>《</a:t>
              </a:r>
              <a:r>
                <a:rPr lang="zh-CN" altLang="en-US" sz="1800" dirty="0">
                  <a:solidFill>
                    <a:prstClr val="black"/>
                  </a:solidFill>
                  <a:latin typeface="+mn-ea"/>
                  <a:ea typeface="+mn-ea"/>
                  <a:cs typeface="+mn-ea"/>
                  <a:sym typeface="+mn-lt"/>
                </a:rPr>
                <a:t>习近平谈治国理政</a:t>
              </a:r>
              <a:r>
                <a:rPr lang="en-US" altLang="zh-CN" sz="1800" dirty="0">
                  <a:solidFill>
                    <a:prstClr val="black"/>
                  </a:solidFill>
                  <a:latin typeface="+mn-ea"/>
                  <a:ea typeface="+mn-ea"/>
                  <a:cs typeface="+mn-ea"/>
                  <a:sym typeface="+mn-lt"/>
                </a:rPr>
                <a:t>》</a:t>
              </a:r>
              <a:r>
                <a:rPr lang="zh-CN" altLang="en-US" sz="1800" dirty="0">
                  <a:solidFill>
                    <a:prstClr val="black"/>
                  </a:solidFill>
                  <a:latin typeface="+mn-ea"/>
                  <a:ea typeface="+mn-ea"/>
                  <a:cs typeface="+mn-ea"/>
                  <a:sym typeface="+mn-lt"/>
                </a:rPr>
                <a:t>第三卷，深刻揭示了在推动新时代中国特色社会主义发展中的许多内在规律，使我们党对共产党执政规律、社会主义建设规律、人类社会发展规律的认识达到了新高度，为推进马克思主义中国化时代化作出了原创性贡献。比如，关于共产党执政规律，党的十九大提出的新时代坚持和发展中国特色社会主义“十四个坚持”基本方略，第一条是“坚持党对一切工作的领导”，最后一条是“坚持全面从严治党”，形成了从“党的领导”到“党的建设”的内在逻辑。</a:t>
              </a:r>
              <a:endParaRPr lang="zh-CN" altLang="en-US" sz="1800" dirty="0">
                <a:solidFill>
                  <a:srgbClr val="FF0000"/>
                </a:solidFill>
                <a:latin typeface="+mn-ea"/>
                <a:ea typeface="+mn-ea"/>
                <a:cs typeface="+mn-ea"/>
                <a:sym typeface="+mn-lt"/>
              </a:endParaRPr>
            </a:p>
          </p:txBody>
        </p:sp>
      </p:grpSp>
      <p:grpSp>
        <p:nvGrpSpPr>
          <p:cNvPr id="7" name="组合 6">
            <a:extLst>
              <a:ext uri="{FF2B5EF4-FFF2-40B4-BE49-F238E27FC236}">
                <a16:creationId xmlns:a16="http://schemas.microsoft.com/office/drawing/2014/main" xmlns="" id="{430807EB-779B-4159-B3FF-6E08EBF9823D}"/>
              </a:ext>
            </a:extLst>
          </p:cNvPr>
          <p:cNvGrpSpPr/>
          <p:nvPr/>
        </p:nvGrpSpPr>
        <p:grpSpPr>
          <a:xfrm>
            <a:off x="3780449" y="1913989"/>
            <a:ext cx="8191088" cy="764423"/>
            <a:chOff x="1101517" y="3380524"/>
            <a:chExt cx="8191088" cy="764423"/>
          </a:xfrm>
        </p:grpSpPr>
        <p:grpSp>
          <p:nvGrpSpPr>
            <p:cNvPr id="8" name="组合 7">
              <a:extLst>
                <a:ext uri="{FF2B5EF4-FFF2-40B4-BE49-F238E27FC236}">
                  <a16:creationId xmlns:a16="http://schemas.microsoft.com/office/drawing/2014/main" xmlns="" id="{8FC7E393-6F12-499F-9F3C-AB2F331CBF5F}"/>
                </a:ext>
              </a:extLst>
            </p:cNvPr>
            <p:cNvGrpSpPr/>
            <p:nvPr/>
          </p:nvGrpSpPr>
          <p:grpSpPr>
            <a:xfrm>
              <a:off x="1101517" y="3380524"/>
              <a:ext cx="8191088" cy="764423"/>
              <a:chOff x="1219329" y="1739625"/>
              <a:chExt cx="8191088" cy="764423"/>
            </a:xfrm>
          </p:grpSpPr>
          <p:sp>
            <p:nvSpPr>
              <p:cNvPr id="11" name="Rounded Rectangle 38">
                <a:extLst>
                  <a:ext uri="{FF2B5EF4-FFF2-40B4-BE49-F238E27FC236}">
                    <a16:creationId xmlns:a16="http://schemas.microsoft.com/office/drawing/2014/main" xmlns="" id="{7B74C430-6B14-45E3-8E95-1459499BB36D}"/>
                  </a:ext>
                </a:extLst>
              </p:cNvPr>
              <p:cNvSpPr/>
              <p:nvPr/>
            </p:nvSpPr>
            <p:spPr>
              <a:xfrm rot="16200000">
                <a:off x="4932661" y="-1973707"/>
                <a:ext cx="764423" cy="8191088"/>
              </a:xfrm>
              <a:prstGeom prst="roundRect">
                <a:avLst>
                  <a:gd name="adj" fmla="val 50000"/>
                </a:avLst>
              </a:prstGeom>
              <a:solidFill>
                <a:srgbClr val="FF0000"/>
              </a:solidFill>
              <a:ln w="12700" cap="flat" cmpd="sng" algn="ctr">
                <a:noFill/>
                <a:prstDash val="solid"/>
                <a:miter lim="800000"/>
              </a:ln>
              <a:effectLst/>
            </p:spPr>
            <p:txBody>
              <a:bodyPr rtlCol="0" anchor="ctr"/>
              <a:lstStyle/>
              <a:p>
                <a:pPr algn="ctr" defTabSz="914309">
                  <a:defRPr/>
                </a:pPr>
                <a:endParaRPr lang="en-US" sz="3200" kern="0" dirty="0">
                  <a:solidFill>
                    <a:srgbClr val="FFFFFF"/>
                  </a:solidFill>
                  <a:latin typeface="微软雅黑" panose="020B0503020204020204" pitchFamily="34" charset="-122"/>
                  <a:ea typeface="微软雅黑" panose="020B0503020204020204" pitchFamily="34" charset="-122"/>
                  <a:sym typeface="字魂58号-创中黑-Regular" panose="00000500000000000000" pitchFamily="2" charset="-122"/>
                </a:endParaRPr>
              </a:p>
            </p:txBody>
          </p:sp>
          <p:sp>
            <p:nvSpPr>
              <p:cNvPr id="12" name="文本框 11">
                <a:extLst>
                  <a:ext uri="{FF2B5EF4-FFF2-40B4-BE49-F238E27FC236}">
                    <a16:creationId xmlns:a16="http://schemas.microsoft.com/office/drawing/2014/main" xmlns="" id="{2178E5EC-B661-4C96-98BA-3807DF495C33}"/>
                  </a:ext>
                </a:extLst>
              </p:cNvPr>
              <p:cNvSpPr txBox="1"/>
              <p:nvPr/>
            </p:nvSpPr>
            <p:spPr>
              <a:xfrm>
                <a:off x="1959247" y="1907100"/>
                <a:ext cx="7153460" cy="338554"/>
              </a:xfrm>
              <a:prstGeom prst="rect">
                <a:avLst/>
              </a:prstGeom>
              <a:noFill/>
            </p:spPr>
            <p:txBody>
              <a:bodyPr wrap="square" rtlCol="0">
                <a:spAutoFit/>
              </a:bodyPr>
              <a:lstStyle/>
              <a:p>
                <a:pPr lvl="0" algn="ctr" eaLnBrk="0" fontAlgn="base" hangingPunct="0">
                  <a:spcBef>
                    <a:spcPct val="0"/>
                  </a:spcBef>
                  <a:spcAft>
                    <a:spcPct val="0"/>
                  </a:spcAft>
                  <a:defRPr/>
                </a:pPr>
                <a:r>
                  <a:rPr lang="zh-CN" altLang="en-US" sz="1600" b="1" kern="0" dirty="0">
                    <a:solidFill>
                      <a:srgbClr val="FFFFFF"/>
                    </a:solidFill>
                    <a:cs typeface="+mn-ea"/>
                    <a:sym typeface="+mn-lt"/>
                  </a:rPr>
                  <a:t>深化对共产党执政规律、社会主义建设规律、人类社会发展规律的认识</a:t>
                </a:r>
              </a:p>
            </p:txBody>
          </p:sp>
        </p:grpSp>
        <p:pic>
          <p:nvPicPr>
            <p:cNvPr id="10" name="图片 9">
              <a:extLst>
                <a:ext uri="{FF2B5EF4-FFF2-40B4-BE49-F238E27FC236}">
                  <a16:creationId xmlns:a16="http://schemas.microsoft.com/office/drawing/2014/main" xmlns="" id="{0FC589E7-FAB4-479D-A8D3-374940612F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45797" y="3405843"/>
              <a:ext cx="703374" cy="653203"/>
            </a:xfrm>
            <a:prstGeom prst="rect">
              <a:avLst/>
            </a:prstGeom>
          </p:spPr>
        </p:pic>
      </p:grpSp>
      <p:pic>
        <p:nvPicPr>
          <p:cNvPr id="13" name="图片 12">
            <a:extLst>
              <a:ext uri="{FF2B5EF4-FFF2-40B4-BE49-F238E27FC236}">
                <a16:creationId xmlns:a16="http://schemas.microsoft.com/office/drawing/2014/main" xmlns="" id="{A18FA8D5-5D07-461C-9EAE-4869C6676F6E}"/>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617633" y="1792140"/>
            <a:ext cx="5065860" cy="5065860"/>
          </a:xfrm>
          <a:prstGeom prst="rect">
            <a:avLst/>
          </a:prstGeom>
        </p:spPr>
      </p:pic>
    </p:spTree>
    <p:extLst>
      <p:ext uri="{BB962C8B-B14F-4D97-AF65-F5344CB8AC3E}">
        <p14:creationId xmlns:p14="http://schemas.microsoft.com/office/powerpoint/2010/main" val="174009705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0">
        <p15:prstTrans prst="prestig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37"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900" decel="100000" fill="hold"/>
                                        <p:tgtEl>
                                          <p:spTgt spid="7"/>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xmlns="" id="{591E55DF-E40D-4088-A28C-042F6017B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5" y="5094670"/>
            <a:ext cx="12223163" cy="1881211"/>
          </a:xfrm>
          <a:prstGeom prst="rect">
            <a:avLst/>
          </a:prstGeom>
        </p:spPr>
      </p:pic>
      <p:pic>
        <p:nvPicPr>
          <p:cNvPr id="7" name="图片 6">
            <a:extLst>
              <a:ext uri="{FF2B5EF4-FFF2-40B4-BE49-F238E27FC236}">
                <a16:creationId xmlns:a16="http://schemas.microsoft.com/office/drawing/2014/main" xmlns="" id="{2D8BCDC0-A99A-4505-9723-A34CA5A7FEC3}"/>
              </a:ext>
            </a:extLst>
          </p:cNvPr>
          <p:cNvPicPr>
            <a:picLocks noChangeAspect="1"/>
          </p:cNvPicPr>
          <p:nvPr/>
        </p:nvPicPr>
        <p:blipFill rotWithShape="1">
          <a:blip r:embed="rId3">
            <a:extLst>
              <a:ext uri="{28A0092B-C50C-407E-A947-70E740481C1C}">
                <a14:useLocalDpi xmlns:a14="http://schemas.microsoft.com/office/drawing/2010/main" val="0"/>
              </a:ext>
            </a:extLst>
          </a:blip>
          <a:srcRect t="46421"/>
          <a:stretch/>
        </p:blipFill>
        <p:spPr>
          <a:xfrm>
            <a:off x="-22559" y="5329189"/>
            <a:ext cx="12237117" cy="1520446"/>
          </a:xfrm>
          <a:prstGeom prst="rect">
            <a:avLst/>
          </a:prstGeom>
        </p:spPr>
      </p:pic>
      <p:pic>
        <p:nvPicPr>
          <p:cNvPr id="9" name="图片 8">
            <a:extLst>
              <a:ext uri="{FF2B5EF4-FFF2-40B4-BE49-F238E27FC236}">
                <a16:creationId xmlns:a16="http://schemas.microsoft.com/office/drawing/2014/main" xmlns="" id="{6EC5D498-2658-4824-9B70-39FAADB512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5" y="3321261"/>
            <a:ext cx="3457012" cy="2880843"/>
          </a:xfrm>
          <a:prstGeom prst="rect">
            <a:avLst/>
          </a:prstGeom>
        </p:spPr>
      </p:pic>
      <p:pic>
        <p:nvPicPr>
          <p:cNvPr id="11" name="图片 10">
            <a:extLst>
              <a:ext uri="{FF2B5EF4-FFF2-40B4-BE49-F238E27FC236}">
                <a16:creationId xmlns:a16="http://schemas.microsoft.com/office/drawing/2014/main" xmlns="" id="{0B9094CD-091E-4214-80F1-B5DCBFC1A9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563" y="3405068"/>
            <a:ext cx="728213" cy="1844540"/>
          </a:xfrm>
          <a:prstGeom prst="rect">
            <a:avLst/>
          </a:prstGeom>
        </p:spPr>
      </p:pic>
      <p:pic>
        <p:nvPicPr>
          <p:cNvPr id="13" name="图片 12">
            <a:extLst>
              <a:ext uri="{FF2B5EF4-FFF2-40B4-BE49-F238E27FC236}">
                <a16:creationId xmlns:a16="http://schemas.microsoft.com/office/drawing/2014/main" xmlns="" id="{288FFB35-2454-4D60-9D44-39B3AE85D3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8053" y="3841581"/>
            <a:ext cx="5053960" cy="1520445"/>
          </a:xfrm>
          <a:prstGeom prst="rect">
            <a:avLst/>
          </a:prstGeom>
        </p:spPr>
      </p:pic>
      <p:pic>
        <p:nvPicPr>
          <p:cNvPr id="45" name="图片 44">
            <a:extLst>
              <a:ext uri="{FF2B5EF4-FFF2-40B4-BE49-F238E27FC236}">
                <a16:creationId xmlns:a16="http://schemas.microsoft.com/office/drawing/2014/main" xmlns="" id="{5422270A-4AAB-45EF-827E-24C978C5F62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6207" y="4603141"/>
            <a:ext cx="5121502" cy="758885"/>
          </a:xfrm>
          <a:prstGeom prst="rect">
            <a:avLst/>
          </a:prstGeom>
        </p:spPr>
      </p:pic>
      <p:pic>
        <p:nvPicPr>
          <p:cNvPr id="15" name="图片 14">
            <a:extLst>
              <a:ext uri="{FF2B5EF4-FFF2-40B4-BE49-F238E27FC236}">
                <a16:creationId xmlns:a16="http://schemas.microsoft.com/office/drawing/2014/main" xmlns="" id="{63124AD8-7267-4FC3-9738-2BD34B37227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b="10181"/>
          <a:stretch/>
        </p:blipFill>
        <p:spPr>
          <a:xfrm>
            <a:off x="3998438" y="3970299"/>
            <a:ext cx="4297222" cy="1292935"/>
          </a:xfrm>
          <a:prstGeom prst="rect">
            <a:avLst/>
          </a:prstGeom>
        </p:spPr>
      </p:pic>
      <p:pic>
        <p:nvPicPr>
          <p:cNvPr id="62" name="图片 61">
            <a:extLst>
              <a:ext uri="{FF2B5EF4-FFF2-40B4-BE49-F238E27FC236}">
                <a16:creationId xmlns:a16="http://schemas.microsoft.com/office/drawing/2014/main" xmlns="" id="{D712457B-01DB-4570-A912-A3FEAAE69B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2413" y="3203541"/>
            <a:ext cx="2085857" cy="2085857"/>
          </a:xfrm>
          <a:prstGeom prst="rect">
            <a:avLst/>
          </a:prstGeom>
        </p:spPr>
      </p:pic>
      <p:pic>
        <p:nvPicPr>
          <p:cNvPr id="43" name="图片 42">
            <a:extLst>
              <a:ext uri="{FF2B5EF4-FFF2-40B4-BE49-F238E27FC236}">
                <a16:creationId xmlns:a16="http://schemas.microsoft.com/office/drawing/2014/main" xmlns="" id="{80CF1C78-6DE3-457D-9F7A-C8074CA7E6AC}"/>
              </a:ext>
            </a:extLst>
          </p:cNvPr>
          <p:cNvPicPr>
            <a:picLocks noChangeAspect="1"/>
          </p:cNvPicPr>
          <p:nvPr/>
        </p:nvPicPr>
        <p:blipFill rotWithShape="1">
          <a:blip r:embed="rId10">
            <a:extLst>
              <a:ext uri="{28A0092B-C50C-407E-A947-70E740481C1C}">
                <a14:useLocalDpi xmlns:a14="http://schemas.microsoft.com/office/drawing/2010/main" val="0"/>
              </a:ext>
            </a:extLst>
          </a:blip>
          <a:srcRect t="54197"/>
          <a:stretch/>
        </p:blipFill>
        <p:spPr>
          <a:xfrm>
            <a:off x="-8605" y="4013973"/>
            <a:ext cx="12237118" cy="2818423"/>
          </a:xfrm>
          <a:prstGeom prst="rect">
            <a:avLst/>
          </a:prstGeom>
        </p:spPr>
      </p:pic>
      <p:pic>
        <p:nvPicPr>
          <p:cNvPr id="31" name="图片 30">
            <a:extLst>
              <a:ext uri="{FF2B5EF4-FFF2-40B4-BE49-F238E27FC236}">
                <a16:creationId xmlns:a16="http://schemas.microsoft.com/office/drawing/2014/main" xmlns="" id="{AB0D7DAC-0943-412C-B4CE-FBFB6842B49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603080" y="570398"/>
            <a:ext cx="1289191" cy="938966"/>
          </a:xfrm>
          <a:prstGeom prst="rect">
            <a:avLst/>
          </a:prstGeom>
        </p:spPr>
      </p:pic>
      <p:grpSp>
        <p:nvGrpSpPr>
          <p:cNvPr id="23" name="组合 22">
            <a:extLst>
              <a:ext uri="{FF2B5EF4-FFF2-40B4-BE49-F238E27FC236}">
                <a16:creationId xmlns:a16="http://schemas.microsoft.com/office/drawing/2014/main" xmlns="" id="{ECC43565-EE1D-4229-B4DC-57974ED26ECF}"/>
              </a:ext>
            </a:extLst>
          </p:cNvPr>
          <p:cNvGrpSpPr/>
          <p:nvPr/>
        </p:nvGrpSpPr>
        <p:grpSpPr>
          <a:xfrm>
            <a:off x="2387929" y="929428"/>
            <a:ext cx="7061231" cy="1685456"/>
            <a:chOff x="2371908" y="1009602"/>
            <a:chExt cx="7061231" cy="1685456"/>
          </a:xfrm>
        </p:grpSpPr>
        <p:sp>
          <p:nvSpPr>
            <p:cNvPr id="24" name="矩形 23">
              <a:extLst>
                <a:ext uri="{FF2B5EF4-FFF2-40B4-BE49-F238E27FC236}">
                  <a16:creationId xmlns:a16="http://schemas.microsoft.com/office/drawing/2014/main" xmlns="" id="{425817DA-022C-4299-A269-A463061077A7}"/>
                </a:ext>
              </a:extLst>
            </p:cNvPr>
            <p:cNvSpPr/>
            <p:nvPr/>
          </p:nvSpPr>
          <p:spPr>
            <a:xfrm>
              <a:off x="3988321" y="1771728"/>
              <a:ext cx="3080915" cy="923330"/>
            </a:xfrm>
            <a:prstGeom prst="rect">
              <a:avLst/>
            </a:prstGeom>
          </p:spPr>
          <p:txBody>
            <a:bodyPr wrap="square">
              <a:spAutoFit/>
            </a:bodyPr>
            <a:lstStyle/>
            <a:p>
              <a:r>
                <a:rPr lang="zh-CN" altLang="en-US" sz="5400" b="1" dirty="0">
                  <a:solidFill>
                    <a:srgbClr val="FF0000"/>
                  </a:solidFill>
                  <a:latin typeface="汉仪雅酷黑 75W" panose="020B0804020202020204" pitchFamily="34" charset="-122"/>
                  <a:ea typeface="汉仪雅酷黑 75W" panose="020B0804020202020204" pitchFamily="34" charset="-122"/>
                  <a:sym typeface="字魂58号-创中黑-Regular" panose="00000500000000000000" pitchFamily="2" charset="-122"/>
                </a:rPr>
                <a:t>治国理政</a:t>
              </a:r>
            </a:p>
          </p:txBody>
        </p:sp>
        <p:sp>
          <p:nvSpPr>
            <p:cNvPr id="25" name="矩形 24">
              <a:extLst>
                <a:ext uri="{FF2B5EF4-FFF2-40B4-BE49-F238E27FC236}">
                  <a16:creationId xmlns:a16="http://schemas.microsoft.com/office/drawing/2014/main" xmlns="" id="{909353D7-EEED-4BFD-A342-5CA626E5D702}"/>
                </a:ext>
              </a:extLst>
            </p:cNvPr>
            <p:cNvSpPr/>
            <p:nvPr/>
          </p:nvSpPr>
          <p:spPr>
            <a:xfrm>
              <a:off x="6896867" y="1907522"/>
              <a:ext cx="2536272" cy="707886"/>
            </a:xfrm>
            <a:prstGeom prst="rect">
              <a:avLst/>
            </a:prstGeom>
          </p:spPr>
          <p:txBody>
            <a:bodyPr wrap="none">
              <a:spAutoFit/>
            </a:bodyPr>
            <a:lstStyle/>
            <a:p>
              <a:pPr algn="just"/>
              <a:r>
                <a:rPr lang="en-US" altLang="zh-CN" sz="4000" dirty="0">
                  <a:solidFill>
                    <a:srgbClr val="FF0000"/>
                  </a:solidFill>
                  <a:latin typeface="汉仪雅酷黑 75W" panose="020B0804020202020204" pitchFamily="34" charset="-122"/>
                  <a:ea typeface="汉仪雅酷黑 75W" panose="020B0804020202020204" pitchFamily="34" charset="-122"/>
                  <a:sym typeface="字魂58号-创中黑-Regular" panose="00000500000000000000" pitchFamily="2" charset="-122"/>
                </a:rPr>
                <a:t>PART  03</a:t>
              </a:r>
            </a:p>
          </p:txBody>
        </p:sp>
        <p:pic>
          <p:nvPicPr>
            <p:cNvPr id="26" name="图片 25">
              <a:extLst>
                <a:ext uri="{FF2B5EF4-FFF2-40B4-BE49-F238E27FC236}">
                  <a16:creationId xmlns:a16="http://schemas.microsoft.com/office/drawing/2014/main" xmlns="" id="{EC5A8A44-3CF1-4203-B64D-B6D88AB86A9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71908" y="1009602"/>
              <a:ext cx="1659830" cy="1659830"/>
            </a:xfrm>
            <a:prstGeom prst="rect">
              <a:avLst/>
            </a:prstGeom>
          </p:spPr>
        </p:pic>
      </p:grpSp>
      <p:sp>
        <p:nvSpPr>
          <p:cNvPr id="27" name="矩形 26">
            <a:extLst>
              <a:ext uri="{FF2B5EF4-FFF2-40B4-BE49-F238E27FC236}">
                <a16:creationId xmlns:a16="http://schemas.microsoft.com/office/drawing/2014/main" xmlns="" id="{35FE2419-6D8E-403A-A871-3573106C2F6E}"/>
              </a:ext>
            </a:extLst>
          </p:cNvPr>
          <p:cNvSpPr/>
          <p:nvPr/>
        </p:nvSpPr>
        <p:spPr>
          <a:xfrm>
            <a:off x="1740575" y="2784760"/>
            <a:ext cx="8748774" cy="1015663"/>
          </a:xfrm>
          <a:prstGeom prst="rect">
            <a:avLst/>
          </a:prstGeom>
        </p:spPr>
        <p:txBody>
          <a:bodyPr wrap="square">
            <a:spAutoFit/>
          </a:bodyPr>
          <a:lstStyle/>
          <a:p>
            <a:pPr lvl="0" algn="dist"/>
            <a:r>
              <a:rPr lang="zh-CN" altLang="en-US" sz="6000" dirty="0">
                <a:solidFill>
                  <a:srgbClr val="FF0000"/>
                </a:solidFill>
                <a:latin typeface="汉仪雅酷黑 75W" panose="020B0804020202020204" pitchFamily="34" charset="-122"/>
                <a:ea typeface="汉仪雅酷黑 75W" panose="020B0804020202020204" pitchFamily="34" charset="-122"/>
                <a:cs typeface="+mn-ea"/>
                <a:sym typeface="+mn-lt"/>
              </a:rPr>
              <a:t>奋力推进强国复兴伟业</a:t>
            </a:r>
          </a:p>
        </p:txBody>
      </p:sp>
    </p:spTree>
    <p:extLst>
      <p:ext uri="{BB962C8B-B14F-4D97-AF65-F5344CB8AC3E}">
        <p14:creationId xmlns:p14="http://schemas.microsoft.com/office/powerpoint/2010/main" val="199286364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0">
        <p15:prstTrans prst="drap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2500"/>
                            </p:stCondLst>
                            <p:childTnLst>
                              <p:par>
                                <p:cTn id="23" presetID="22" presetClass="entr" presetSubtype="4"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1000"/>
                                        <p:tgtEl>
                                          <p:spTgt spid="45"/>
                                        </p:tgtEl>
                                      </p:cBhvr>
                                    </p:animEffect>
                                    <p:anim calcmode="lin" valueType="num">
                                      <p:cBhvr>
                                        <p:cTn id="30" dur="1000" fill="hold"/>
                                        <p:tgtEl>
                                          <p:spTgt spid="45"/>
                                        </p:tgtEl>
                                        <p:attrNameLst>
                                          <p:attrName>ppt_x</p:attrName>
                                        </p:attrNameLst>
                                      </p:cBhvr>
                                      <p:tavLst>
                                        <p:tav tm="0">
                                          <p:val>
                                            <p:strVal val="#ppt_x"/>
                                          </p:val>
                                        </p:tav>
                                        <p:tav tm="100000">
                                          <p:val>
                                            <p:strVal val="#ppt_x"/>
                                          </p:val>
                                        </p:tav>
                                      </p:tavLst>
                                    </p:anim>
                                    <p:anim calcmode="lin" valueType="num">
                                      <p:cBhvr>
                                        <p:cTn id="31" dur="1000" fill="hold"/>
                                        <p:tgtEl>
                                          <p:spTgt spid="45"/>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42"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22" presetClass="entr" presetSubtype="4"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par>
                          <p:cTn id="42" fill="hold">
                            <p:stCondLst>
                              <p:cond delay="5500"/>
                            </p:stCondLst>
                            <p:childTnLst>
                              <p:par>
                                <p:cTn id="43" presetID="22" presetClass="entr" presetSubtype="4" fill="hold" nodeType="after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wipe(down)">
                                      <p:cBhvr>
                                        <p:cTn id="45" dur="500"/>
                                        <p:tgtEl>
                                          <p:spTgt spid="62"/>
                                        </p:tgtEl>
                                      </p:cBhvr>
                                    </p:animEffect>
                                  </p:childTnLst>
                                </p:cTn>
                              </p:par>
                            </p:childTnLst>
                          </p:cTn>
                        </p:par>
                        <p:par>
                          <p:cTn id="46" fill="hold">
                            <p:stCondLst>
                              <p:cond delay="6000"/>
                            </p:stCondLst>
                            <p:childTnLst>
                              <p:par>
                                <p:cTn id="47" presetID="10" presetClass="entr" presetSubtype="0" fill="hold"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par>
                          <p:cTn id="50" fill="hold">
                            <p:stCondLst>
                              <p:cond delay="6500"/>
                            </p:stCondLst>
                            <p:childTnLst>
                              <p:par>
                                <p:cTn id="51" presetID="42" presetClass="entr" presetSubtype="0" fill="hold"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1000"/>
                                        <p:tgtEl>
                                          <p:spTgt spid="23"/>
                                        </p:tgtEl>
                                      </p:cBhvr>
                                    </p:animEffect>
                                    <p:anim calcmode="lin" valueType="num">
                                      <p:cBhvr>
                                        <p:cTn id="54" dur="1000" fill="hold"/>
                                        <p:tgtEl>
                                          <p:spTgt spid="23"/>
                                        </p:tgtEl>
                                        <p:attrNameLst>
                                          <p:attrName>ppt_x</p:attrName>
                                        </p:attrNameLst>
                                      </p:cBhvr>
                                      <p:tavLst>
                                        <p:tav tm="0">
                                          <p:val>
                                            <p:strVal val="#ppt_x"/>
                                          </p:val>
                                        </p:tav>
                                        <p:tav tm="100000">
                                          <p:val>
                                            <p:strVal val="#ppt_x"/>
                                          </p:val>
                                        </p:tav>
                                      </p:tavLst>
                                    </p:anim>
                                    <p:anim calcmode="lin" valueType="num">
                                      <p:cBhvr>
                                        <p:cTn id="55" dur="1000" fill="hold"/>
                                        <p:tgtEl>
                                          <p:spTgt spid="23"/>
                                        </p:tgtEl>
                                        <p:attrNameLst>
                                          <p:attrName>ppt_y</p:attrName>
                                        </p:attrNameLst>
                                      </p:cBhvr>
                                      <p:tavLst>
                                        <p:tav tm="0">
                                          <p:val>
                                            <p:strVal val="#ppt_y+.1"/>
                                          </p:val>
                                        </p:tav>
                                        <p:tav tm="100000">
                                          <p:val>
                                            <p:strVal val="#ppt_y"/>
                                          </p:val>
                                        </p:tav>
                                      </p:tavLst>
                                    </p:anim>
                                  </p:childTnLst>
                                </p:cTn>
                              </p:par>
                            </p:childTnLst>
                          </p:cTn>
                        </p:par>
                        <p:par>
                          <p:cTn id="56" fill="hold">
                            <p:stCondLst>
                              <p:cond delay="7500"/>
                            </p:stCondLst>
                            <p:childTnLst>
                              <p:par>
                                <p:cTn id="57" presetID="16" presetClass="entr" presetSubtype="21"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barn(inVertical)">
                                      <p:cBhvr>
                                        <p:cTn id="5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CBA02EC-07B3-4F8E-AA5A-4B427CCAB3F2}"/>
              </a:ext>
            </a:extLst>
          </p:cNvPr>
          <p:cNvSpPr/>
          <p:nvPr/>
        </p:nvSpPr>
        <p:spPr>
          <a:xfrm>
            <a:off x="969509" y="534616"/>
            <a:ext cx="3151148" cy="400110"/>
          </a:xfrm>
          <a:prstGeom prst="rect">
            <a:avLst/>
          </a:prstGeom>
        </p:spPr>
        <p:txBody>
          <a:bodyPr wrap="square">
            <a:spAutoFit/>
          </a:bodyPr>
          <a:lstStyle/>
          <a:p>
            <a:pPr lvl="0" algn="dist"/>
            <a:r>
              <a:rPr lang="zh-CN" altLang="en-US" sz="2000" u="sng" dirty="0">
                <a:solidFill>
                  <a:srgbClr val="FF0000"/>
                </a:solidFill>
                <a:latin typeface="汉仪雅酷黑 75W" panose="020B0804020202020204" pitchFamily="34" charset="-122"/>
                <a:ea typeface="汉仪雅酷黑 75W" panose="020B0804020202020204" pitchFamily="34" charset="-122"/>
                <a:cs typeface="+mn-ea"/>
                <a:sym typeface="+mn-lt"/>
              </a:rPr>
              <a:t>奋力推进强国复兴伟业</a:t>
            </a:r>
          </a:p>
        </p:txBody>
      </p:sp>
      <p:pic>
        <p:nvPicPr>
          <p:cNvPr id="9" name="图片 8">
            <a:extLst>
              <a:ext uri="{FF2B5EF4-FFF2-40B4-BE49-F238E27FC236}">
                <a16:creationId xmlns:a16="http://schemas.microsoft.com/office/drawing/2014/main" xmlns="" id="{B8551999-B48B-49C8-8C9D-0BCE8130F2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15029" cy="1015029"/>
          </a:xfrm>
          <a:prstGeom prst="rect">
            <a:avLst/>
          </a:prstGeom>
        </p:spPr>
      </p:pic>
      <p:sp>
        <p:nvSpPr>
          <p:cNvPr id="4" name="矩形 3">
            <a:extLst>
              <a:ext uri="{FF2B5EF4-FFF2-40B4-BE49-F238E27FC236}">
                <a16:creationId xmlns:a16="http://schemas.microsoft.com/office/drawing/2014/main" xmlns="" id="{EE2F644C-127C-4D39-89F2-C51EDBB970B2}"/>
              </a:ext>
            </a:extLst>
          </p:cNvPr>
          <p:cNvSpPr/>
          <p:nvPr/>
        </p:nvSpPr>
        <p:spPr>
          <a:xfrm>
            <a:off x="5108080" y="3172699"/>
            <a:ext cx="6709141" cy="879087"/>
          </a:xfrm>
          <a:prstGeom prst="rect">
            <a:avLst/>
          </a:prstGeom>
        </p:spPr>
        <p:txBody>
          <a:bodyPr wrap="square">
            <a:spAutoFit/>
          </a:bodyPr>
          <a:lstStyle/>
          <a:p>
            <a:pPr algn="just">
              <a:lnSpc>
                <a:spcPct val="150000"/>
              </a:lnSpc>
              <a:defRPr/>
            </a:pPr>
            <a:r>
              <a:rPr lang="zh-CN" altLang="en-US" dirty="0">
                <a:cs typeface="+mn-ea"/>
                <a:sym typeface="+mn-lt"/>
              </a:rPr>
              <a:t>是在指导新时代中国特色社会主义的伟大实践中凝炼而成的思想结晶，也必将在指导实践中充分发挥真理伟力。</a:t>
            </a:r>
          </a:p>
        </p:txBody>
      </p:sp>
      <p:cxnSp>
        <p:nvCxnSpPr>
          <p:cNvPr id="5" name="直接连接符 4">
            <a:extLst>
              <a:ext uri="{FF2B5EF4-FFF2-40B4-BE49-F238E27FC236}">
                <a16:creationId xmlns:a16="http://schemas.microsoft.com/office/drawing/2014/main" xmlns="" id="{96F67482-8CBF-49A4-9667-BC98704FC351}"/>
              </a:ext>
            </a:extLst>
          </p:cNvPr>
          <p:cNvCxnSpPr/>
          <p:nvPr/>
        </p:nvCxnSpPr>
        <p:spPr>
          <a:xfrm>
            <a:off x="5225035" y="4028081"/>
            <a:ext cx="6368902" cy="0"/>
          </a:xfrm>
          <a:prstGeom prst="line">
            <a:avLst/>
          </a:prstGeom>
          <a:noFill/>
          <a:ln w="9525" cap="flat" cmpd="sng" algn="ctr">
            <a:solidFill>
              <a:srgbClr val="FF0000"/>
            </a:solidFill>
            <a:prstDash val="dash"/>
          </a:ln>
          <a:effectLst/>
        </p:spPr>
      </p:cxnSp>
      <p:sp>
        <p:nvSpPr>
          <p:cNvPr id="6" name="矩形 5">
            <a:extLst>
              <a:ext uri="{FF2B5EF4-FFF2-40B4-BE49-F238E27FC236}">
                <a16:creationId xmlns:a16="http://schemas.microsoft.com/office/drawing/2014/main" xmlns="" id="{249BE77A-85F3-465A-B310-7085725AA647}"/>
              </a:ext>
            </a:extLst>
          </p:cNvPr>
          <p:cNvSpPr/>
          <p:nvPr/>
        </p:nvSpPr>
        <p:spPr>
          <a:xfrm>
            <a:off x="5108080" y="4069375"/>
            <a:ext cx="6709141" cy="879087"/>
          </a:xfrm>
          <a:prstGeom prst="rect">
            <a:avLst/>
          </a:prstGeom>
        </p:spPr>
        <p:txBody>
          <a:bodyPr wrap="square">
            <a:spAutoFit/>
          </a:bodyPr>
          <a:lstStyle/>
          <a:p>
            <a:pPr lvl="0" algn="just">
              <a:lnSpc>
                <a:spcPct val="150000"/>
              </a:lnSpc>
              <a:defRPr/>
            </a:pPr>
            <a:r>
              <a:rPr lang="zh-CN" altLang="en-US" dirty="0">
                <a:cs typeface="+mn-ea"/>
                <a:sym typeface="+mn-lt"/>
              </a:rPr>
              <a:t>我们要在习近平新时代中国特色社会主义思想的指引下，以舍我其谁的担当、创新超越的勇气、走在前列的信念、</a:t>
            </a:r>
          </a:p>
        </p:txBody>
      </p:sp>
      <p:cxnSp>
        <p:nvCxnSpPr>
          <p:cNvPr id="7" name="直接连接符 6">
            <a:extLst>
              <a:ext uri="{FF2B5EF4-FFF2-40B4-BE49-F238E27FC236}">
                <a16:creationId xmlns:a16="http://schemas.microsoft.com/office/drawing/2014/main" xmlns="" id="{CE201653-9C51-4E00-A5E0-E4A5A97DEBC4}"/>
              </a:ext>
            </a:extLst>
          </p:cNvPr>
          <p:cNvCxnSpPr/>
          <p:nvPr/>
        </p:nvCxnSpPr>
        <p:spPr>
          <a:xfrm>
            <a:off x="5225035" y="4956656"/>
            <a:ext cx="6368902" cy="0"/>
          </a:xfrm>
          <a:prstGeom prst="line">
            <a:avLst/>
          </a:prstGeom>
          <a:noFill/>
          <a:ln w="9525" cap="flat" cmpd="sng" algn="ctr">
            <a:solidFill>
              <a:srgbClr val="FF0000"/>
            </a:solidFill>
            <a:prstDash val="dash"/>
          </a:ln>
          <a:effectLst/>
        </p:spPr>
      </p:cxnSp>
      <p:sp>
        <p:nvSpPr>
          <p:cNvPr id="8" name="矩形 7">
            <a:extLst>
              <a:ext uri="{FF2B5EF4-FFF2-40B4-BE49-F238E27FC236}">
                <a16:creationId xmlns:a16="http://schemas.microsoft.com/office/drawing/2014/main" xmlns="" id="{CB72BF80-2D15-40C6-A7DC-4AE4CF9413CD}"/>
              </a:ext>
            </a:extLst>
          </p:cNvPr>
          <p:cNvSpPr/>
          <p:nvPr/>
        </p:nvSpPr>
        <p:spPr>
          <a:xfrm>
            <a:off x="5108080" y="5019216"/>
            <a:ext cx="6709141" cy="436466"/>
          </a:xfrm>
          <a:prstGeom prst="rect">
            <a:avLst/>
          </a:prstGeom>
        </p:spPr>
        <p:txBody>
          <a:bodyPr wrap="square">
            <a:spAutoFit/>
          </a:bodyPr>
          <a:lstStyle/>
          <a:p>
            <a:pPr defTabSz="1218936">
              <a:lnSpc>
                <a:spcPct val="140000"/>
              </a:lnSpc>
            </a:pPr>
            <a:r>
              <a:rPr lang="zh-CN" altLang="en-US" dirty="0">
                <a:cs typeface="+mn-ea"/>
                <a:sym typeface="+mn-lt"/>
              </a:rPr>
              <a:t>时不我待的精神，奋力推进强国复兴伟业。</a:t>
            </a:r>
            <a:endParaRPr lang="zh-CN" altLang="en-US" b="1" dirty="0">
              <a:solidFill>
                <a:srgbClr val="C00000"/>
              </a:solidFill>
              <a:latin typeface="微软雅黑" panose="020B0503020204020204" pitchFamily="34" charset="-122"/>
              <a:ea typeface="微软雅黑" panose="020B0503020204020204" pitchFamily="34" charset="-122"/>
              <a:sym typeface="字魂58号-创中黑-Regular" panose="00000500000000000000" pitchFamily="2" charset="-122"/>
            </a:endParaRPr>
          </a:p>
        </p:txBody>
      </p:sp>
      <p:cxnSp>
        <p:nvCxnSpPr>
          <p:cNvPr id="10" name="直接连接符 9">
            <a:extLst>
              <a:ext uri="{FF2B5EF4-FFF2-40B4-BE49-F238E27FC236}">
                <a16:creationId xmlns:a16="http://schemas.microsoft.com/office/drawing/2014/main" xmlns="" id="{29369158-1D3B-4929-9DE5-B67267A401F7}"/>
              </a:ext>
            </a:extLst>
          </p:cNvPr>
          <p:cNvCxnSpPr/>
          <p:nvPr/>
        </p:nvCxnSpPr>
        <p:spPr>
          <a:xfrm>
            <a:off x="5225035" y="5534357"/>
            <a:ext cx="6368902" cy="0"/>
          </a:xfrm>
          <a:prstGeom prst="line">
            <a:avLst/>
          </a:prstGeom>
          <a:noFill/>
          <a:ln w="9525" cap="flat" cmpd="sng" algn="ctr">
            <a:solidFill>
              <a:srgbClr val="FF0000"/>
            </a:solidFill>
            <a:prstDash val="dash"/>
          </a:ln>
          <a:effectLst/>
        </p:spPr>
      </p:cxnSp>
      <p:grpSp>
        <p:nvGrpSpPr>
          <p:cNvPr id="11" name="组合 10">
            <a:extLst>
              <a:ext uri="{FF2B5EF4-FFF2-40B4-BE49-F238E27FC236}">
                <a16:creationId xmlns:a16="http://schemas.microsoft.com/office/drawing/2014/main" xmlns="" id="{398CA6FA-F719-4BA8-805F-584F65EACA8E}"/>
              </a:ext>
            </a:extLst>
          </p:cNvPr>
          <p:cNvGrpSpPr/>
          <p:nvPr/>
        </p:nvGrpSpPr>
        <p:grpSpPr>
          <a:xfrm>
            <a:off x="5108080" y="2331347"/>
            <a:ext cx="903606" cy="461665"/>
            <a:chOff x="869474" y="1944008"/>
            <a:chExt cx="903606" cy="461665"/>
          </a:xfrm>
          <a:solidFill>
            <a:srgbClr val="FF0000"/>
          </a:solidFill>
        </p:grpSpPr>
        <p:sp>
          <p:nvSpPr>
            <p:cNvPr id="12" name="Freeform 5">
              <a:extLst>
                <a:ext uri="{FF2B5EF4-FFF2-40B4-BE49-F238E27FC236}">
                  <a16:creationId xmlns:a16="http://schemas.microsoft.com/office/drawing/2014/main" xmlns="" id="{1C31374D-9483-49C6-BBB0-0C689FE6CAC9}"/>
                </a:ext>
              </a:extLst>
            </p:cNvPr>
            <p:cNvSpPr/>
            <p:nvPr/>
          </p:nvSpPr>
          <p:spPr bwMode="auto">
            <a:xfrm>
              <a:off x="1151440" y="1944008"/>
              <a:ext cx="621640" cy="461665"/>
            </a:xfrm>
            <a:custGeom>
              <a:avLst/>
              <a:gdLst>
                <a:gd name="T0" fmla="*/ 366 w 626"/>
                <a:gd name="T1" fmla="*/ 413 h 465"/>
                <a:gd name="T2" fmla="*/ 313 w 626"/>
                <a:gd name="T3" fmla="*/ 362 h 465"/>
                <a:gd name="T4" fmla="*/ 338 w 626"/>
                <a:gd name="T5" fmla="*/ 362 h 465"/>
                <a:gd name="T6" fmla="*/ 392 w 626"/>
                <a:gd name="T7" fmla="*/ 310 h 465"/>
                <a:gd name="T8" fmla="*/ 338 w 626"/>
                <a:gd name="T9" fmla="*/ 258 h 465"/>
                <a:gd name="T10" fmla="*/ 414 w 626"/>
                <a:gd name="T11" fmla="*/ 207 h 465"/>
                <a:gd name="T12" fmla="*/ 361 w 626"/>
                <a:gd name="T13" fmla="*/ 155 h 465"/>
                <a:gd name="T14" fmla="*/ 573 w 626"/>
                <a:gd name="T15" fmla="*/ 155 h 465"/>
                <a:gd name="T16" fmla="*/ 626 w 626"/>
                <a:gd name="T17" fmla="*/ 103 h 465"/>
                <a:gd name="T18" fmla="*/ 573 w 626"/>
                <a:gd name="T19" fmla="*/ 52 h 465"/>
                <a:gd name="T20" fmla="*/ 260 w 626"/>
                <a:gd name="T21" fmla="*/ 52 h 465"/>
                <a:gd name="T22" fmla="*/ 207 w 626"/>
                <a:gd name="T23" fmla="*/ 0 h 465"/>
                <a:gd name="T24" fmla="*/ 102 w 626"/>
                <a:gd name="T25" fmla="*/ 0 h 465"/>
                <a:gd name="T26" fmla="*/ 48 w 626"/>
                <a:gd name="T27" fmla="*/ 52 h 465"/>
                <a:gd name="T28" fmla="*/ 49 w 626"/>
                <a:gd name="T29" fmla="*/ 54 h 465"/>
                <a:gd name="T30" fmla="*/ 0 w 626"/>
                <a:gd name="T31" fmla="*/ 113 h 465"/>
                <a:gd name="T32" fmla="*/ 0 w 626"/>
                <a:gd name="T33" fmla="*/ 403 h 465"/>
                <a:gd name="T34" fmla="*/ 65 w 626"/>
                <a:gd name="T35" fmla="*/ 465 h 465"/>
                <a:gd name="T36" fmla="*/ 208 w 626"/>
                <a:gd name="T37" fmla="*/ 465 h 465"/>
                <a:gd name="T38" fmla="*/ 244 w 626"/>
                <a:gd name="T39" fmla="*/ 465 h 465"/>
                <a:gd name="T40" fmla="*/ 313 w 626"/>
                <a:gd name="T41" fmla="*/ 465 h 465"/>
                <a:gd name="T42" fmla="*/ 366 w 626"/>
                <a:gd name="T43" fmla="*/ 41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 h="465">
                  <a:moveTo>
                    <a:pt x="366" y="413"/>
                  </a:moveTo>
                  <a:cubicBezTo>
                    <a:pt x="366" y="385"/>
                    <a:pt x="342" y="362"/>
                    <a:pt x="313" y="362"/>
                  </a:cubicBezTo>
                  <a:cubicBezTo>
                    <a:pt x="338" y="362"/>
                    <a:pt x="338" y="362"/>
                    <a:pt x="338" y="362"/>
                  </a:cubicBezTo>
                  <a:cubicBezTo>
                    <a:pt x="368" y="362"/>
                    <a:pt x="392" y="338"/>
                    <a:pt x="392" y="310"/>
                  </a:cubicBezTo>
                  <a:cubicBezTo>
                    <a:pt x="392" y="281"/>
                    <a:pt x="368" y="258"/>
                    <a:pt x="338" y="258"/>
                  </a:cubicBezTo>
                  <a:cubicBezTo>
                    <a:pt x="368" y="258"/>
                    <a:pt x="416" y="258"/>
                    <a:pt x="414" y="207"/>
                  </a:cubicBezTo>
                  <a:cubicBezTo>
                    <a:pt x="413" y="178"/>
                    <a:pt x="390" y="155"/>
                    <a:pt x="361" y="155"/>
                  </a:cubicBezTo>
                  <a:cubicBezTo>
                    <a:pt x="573" y="155"/>
                    <a:pt x="573" y="155"/>
                    <a:pt x="573" y="155"/>
                  </a:cubicBezTo>
                  <a:cubicBezTo>
                    <a:pt x="602" y="155"/>
                    <a:pt x="626" y="132"/>
                    <a:pt x="626" y="103"/>
                  </a:cubicBezTo>
                  <a:cubicBezTo>
                    <a:pt x="626" y="75"/>
                    <a:pt x="602" y="52"/>
                    <a:pt x="573" y="52"/>
                  </a:cubicBezTo>
                  <a:cubicBezTo>
                    <a:pt x="260" y="52"/>
                    <a:pt x="260" y="52"/>
                    <a:pt x="260" y="52"/>
                  </a:cubicBezTo>
                  <a:cubicBezTo>
                    <a:pt x="260" y="23"/>
                    <a:pt x="236" y="0"/>
                    <a:pt x="207" y="0"/>
                  </a:cubicBezTo>
                  <a:cubicBezTo>
                    <a:pt x="102" y="0"/>
                    <a:pt x="102" y="0"/>
                    <a:pt x="102" y="0"/>
                  </a:cubicBezTo>
                  <a:cubicBezTo>
                    <a:pt x="72" y="0"/>
                    <a:pt x="48" y="23"/>
                    <a:pt x="48" y="52"/>
                  </a:cubicBezTo>
                  <a:cubicBezTo>
                    <a:pt x="48" y="52"/>
                    <a:pt x="48" y="53"/>
                    <a:pt x="49" y="54"/>
                  </a:cubicBezTo>
                  <a:cubicBezTo>
                    <a:pt x="21" y="60"/>
                    <a:pt x="0" y="85"/>
                    <a:pt x="0" y="113"/>
                  </a:cubicBezTo>
                  <a:cubicBezTo>
                    <a:pt x="0" y="403"/>
                    <a:pt x="0" y="403"/>
                    <a:pt x="0" y="403"/>
                  </a:cubicBezTo>
                  <a:cubicBezTo>
                    <a:pt x="0" y="437"/>
                    <a:pt x="29" y="465"/>
                    <a:pt x="65" y="465"/>
                  </a:cubicBezTo>
                  <a:cubicBezTo>
                    <a:pt x="208" y="465"/>
                    <a:pt x="208" y="465"/>
                    <a:pt x="208" y="465"/>
                  </a:cubicBezTo>
                  <a:cubicBezTo>
                    <a:pt x="244" y="465"/>
                    <a:pt x="244" y="465"/>
                    <a:pt x="244" y="465"/>
                  </a:cubicBezTo>
                  <a:cubicBezTo>
                    <a:pt x="313" y="465"/>
                    <a:pt x="313" y="465"/>
                    <a:pt x="313" y="465"/>
                  </a:cubicBezTo>
                  <a:cubicBezTo>
                    <a:pt x="342" y="465"/>
                    <a:pt x="366" y="442"/>
                    <a:pt x="366" y="4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字魂58号-创中黑-Regular" panose="00000500000000000000" pitchFamily="2" charset="-122"/>
              </a:endParaRPr>
            </a:p>
          </p:txBody>
        </p:sp>
        <p:sp>
          <p:nvSpPr>
            <p:cNvPr id="13" name="Rectangle 6">
              <a:extLst>
                <a:ext uri="{FF2B5EF4-FFF2-40B4-BE49-F238E27FC236}">
                  <a16:creationId xmlns:a16="http://schemas.microsoft.com/office/drawing/2014/main" xmlns="" id="{8968EC8D-81E0-4C15-8CEA-1B1FBD708C2E}"/>
                </a:ext>
              </a:extLst>
            </p:cNvPr>
            <p:cNvSpPr>
              <a:spLocks noChangeArrowheads="1"/>
            </p:cNvSpPr>
            <p:nvPr/>
          </p:nvSpPr>
          <p:spPr bwMode="auto">
            <a:xfrm>
              <a:off x="869474" y="2006830"/>
              <a:ext cx="233024" cy="38788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字魂58号-创中黑-Regular" panose="00000500000000000000" pitchFamily="2" charset="-122"/>
              </a:endParaRPr>
            </a:p>
          </p:txBody>
        </p:sp>
      </p:grpSp>
      <p:sp>
        <p:nvSpPr>
          <p:cNvPr id="14" name="矩形 13">
            <a:extLst>
              <a:ext uri="{FF2B5EF4-FFF2-40B4-BE49-F238E27FC236}">
                <a16:creationId xmlns:a16="http://schemas.microsoft.com/office/drawing/2014/main" xmlns="" id="{4E499106-D4F3-45E8-8187-640CB9730D0C}"/>
              </a:ext>
            </a:extLst>
          </p:cNvPr>
          <p:cNvSpPr/>
          <p:nvPr/>
        </p:nvSpPr>
        <p:spPr>
          <a:xfrm>
            <a:off x="5628442" y="2372879"/>
            <a:ext cx="6103724" cy="523220"/>
          </a:xfrm>
          <a:prstGeom prst="rect">
            <a:avLst/>
          </a:prstGeom>
        </p:spPr>
        <p:txBody>
          <a:bodyPr wrap="square">
            <a:spAutoFit/>
          </a:bodyPr>
          <a:lstStyle/>
          <a:p>
            <a:pPr lvl="0" algn="ctr">
              <a:defRPr/>
            </a:pPr>
            <a:r>
              <a:rPr lang="en-US" altLang="zh-CN" sz="2800" b="1" dirty="0">
                <a:solidFill>
                  <a:srgbClr val="FF0000"/>
                </a:solidFill>
                <a:cs typeface="+mn-ea"/>
                <a:sym typeface="+mn-lt"/>
              </a:rPr>
              <a:t>《</a:t>
            </a:r>
            <a:r>
              <a:rPr lang="zh-CN" altLang="en-US" sz="2800" b="1" dirty="0">
                <a:solidFill>
                  <a:srgbClr val="FF0000"/>
                </a:solidFill>
                <a:cs typeface="+mn-ea"/>
                <a:sym typeface="+mn-lt"/>
              </a:rPr>
              <a:t>习近平谈治国理政</a:t>
            </a:r>
            <a:r>
              <a:rPr lang="en-US" altLang="zh-CN" sz="2800" b="1" dirty="0">
                <a:solidFill>
                  <a:srgbClr val="FF0000"/>
                </a:solidFill>
                <a:cs typeface="+mn-ea"/>
                <a:sym typeface="+mn-lt"/>
              </a:rPr>
              <a:t>》</a:t>
            </a:r>
            <a:r>
              <a:rPr lang="zh-CN" altLang="en-US" sz="2800" b="1" dirty="0">
                <a:solidFill>
                  <a:srgbClr val="FF0000"/>
                </a:solidFill>
                <a:cs typeface="+mn-ea"/>
                <a:sym typeface="+mn-lt"/>
              </a:rPr>
              <a:t>第三卷</a:t>
            </a:r>
          </a:p>
        </p:txBody>
      </p:sp>
      <p:pic>
        <p:nvPicPr>
          <p:cNvPr id="15" name="图片 14">
            <a:extLst>
              <a:ext uri="{FF2B5EF4-FFF2-40B4-BE49-F238E27FC236}">
                <a16:creationId xmlns:a16="http://schemas.microsoft.com/office/drawing/2014/main" xmlns="" id="{F651012F-65E8-4195-A05B-EC12298BF7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82625"/>
            <a:ext cx="4706259" cy="5047646"/>
          </a:xfrm>
          <a:prstGeom prst="rect">
            <a:avLst/>
          </a:prstGeom>
        </p:spPr>
      </p:pic>
    </p:spTree>
    <p:extLst>
      <p:ext uri="{BB962C8B-B14F-4D97-AF65-F5344CB8AC3E}">
        <p14:creationId xmlns:p14="http://schemas.microsoft.com/office/powerpoint/2010/main" val="332590927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1000"/>
                                        <p:tgtEl>
                                          <p:spTgt spid="6"/>
                                        </p:tgtEl>
                                      </p:cBhvr>
                                    </p:animEffect>
                                  </p:childTnLst>
                                </p:cTn>
                              </p:par>
                            </p:childTnLst>
                          </p:cTn>
                        </p:par>
                        <p:par>
                          <p:cTn id="31" fill="hold">
                            <p:stCondLst>
                              <p:cond delay="4000"/>
                            </p:stCondLst>
                            <p:childTnLst>
                              <p:par>
                                <p:cTn id="32" presetID="22" presetClass="entr" presetSubtype="8"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par>
                          <p:cTn id="35" fill="hold">
                            <p:stCondLst>
                              <p:cond delay="4500"/>
                            </p:stCondLst>
                            <p:childTnLst>
                              <p:par>
                                <p:cTn id="36" presetID="22" presetClass="entr" presetSubtype="8"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1000"/>
                                        <p:tgtEl>
                                          <p:spTgt spid="8"/>
                                        </p:tgtEl>
                                      </p:cBhvr>
                                    </p:animEffect>
                                  </p:childTnLst>
                                </p:cTn>
                              </p:par>
                            </p:childTnLst>
                          </p:cTn>
                        </p:par>
                        <p:par>
                          <p:cTn id="39" fill="hold">
                            <p:stCondLst>
                              <p:cond delay="5500"/>
                            </p:stCondLst>
                            <p:childTnLst>
                              <p:par>
                                <p:cTn id="40" presetID="42" presetClass="entr" presetSubtype="0"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CBA02EC-07B3-4F8E-AA5A-4B427CCAB3F2}"/>
              </a:ext>
            </a:extLst>
          </p:cNvPr>
          <p:cNvSpPr/>
          <p:nvPr/>
        </p:nvSpPr>
        <p:spPr>
          <a:xfrm>
            <a:off x="969509" y="534616"/>
            <a:ext cx="3151148" cy="400110"/>
          </a:xfrm>
          <a:prstGeom prst="rect">
            <a:avLst/>
          </a:prstGeom>
        </p:spPr>
        <p:txBody>
          <a:bodyPr wrap="square">
            <a:spAutoFit/>
          </a:bodyPr>
          <a:lstStyle/>
          <a:p>
            <a:pPr lvl="0" algn="dist"/>
            <a:r>
              <a:rPr lang="zh-CN" altLang="en-US" sz="2000" u="sng" dirty="0">
                <a:solidFill>
                  <a:srgbClr val="FF0000"/>
                </a:solidFill>
                <a:latin typeface="汉仪雅酷黑 75W" panose="020B0804020202020204" pitchFamily="34" charset="-122"/>
                <a:ea typeface="汉仪雅酷黑 75W" panose="020B0804020202020204" pitchFamily="34" charset="-122"/>
                <a:cs typeface="+mn-ea"/>
                <a:sym typeface="+mn-lt"/>
              </a:rPr>
              <a:t>奋力推进强国复兴伟业</a:t>
            </a:r>
          </a:p>
        </p:txBody>
      </p:sp>
      <p:pic>
        <p:nvPicPr>
          <p:cNvPr id="9" name="图片 8">
            <a:extLst>
              <a:ext uri="{FF2B5EF4-FFF2-40B4-BE49-F238E27FC236}">
                <a16:creationId xmlns:a16="http://schemas.microsoft.com/office/drawing/2014/main" xmlns="" id="{B8551999-B48B-49C8-8C9D-0BCE8130F2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15029" cy="1015029"/>
          </a:xfrm>
          <a:prstGeom prst="rect">
            <a:avLst/>
          </a:prstGeom>
        </p:spPr>
      </p:pic>
      <p:sp>
        <p:nvSpPr>
          <p:cNvPr id="4" name="矩形 3">
            <a:extLst>
              <a:ext uri="{FF2B5EF4-FFF2-40B4-BE49-F238E27FC236}">
                <a16:creationId xmlns:a16="http://schemas.microsoft.com/office/drawing/2014/main" xmlns="" id="{EE2F644C-127C-4D39-89F2-C51EDBB970B2}"/>
              </a:ext>
            </a:extLst>
          </p:cNvPr>
          <p:cNvSpPr/>
          <p:nvPr/>
        </p:nvSpPr>
        <p:spPr>
          <a:xfrm>
            <a:off x="501356" y="3253722"/>
            <a:ext cx="6709141" cy="646331"/>
          </a:xfrm>
          <a:prstGeom prst="rect">
            <a:avLst/>
          </a:prstGeom>
        </p:spPr>
        <p:txBody>
          <a:bodyPr wrap="square">
            <a:spAutoFit/>
          </a:bodyPr>
          <a:lstStyle/>
          <a:p>
            <a:pPr lvl="0">
              <a:defRPr/>
            </a:pPr>
            <a:r>
              <a:rPr lang="zh-CN" altLang="en-US" dirty="0">
                <a:cs typeface="+mn-ea"/>
                <a:sym typeface="+mn-lt"/>
              </a:rPr>
              <a:t>学习贯彻习近平新时代中国特色社会主义思想，须臾离不开优良学风的大发扬</a:t>
            </a:r>
          </a:p>
        </p:txBody>
      </p:sp>
      <p:cxnSp>
        <p:nvCxnSpPr>
          <p:cNvPr id="5" name="直接连接符 4">
            <a:extLst>
              <a:ext uri="{FF2B5EF4-FFF2-40B4-BE49-F238E27FC236}">
                <a16:creationId xmlns:a16="http://schemas.microsoft.com/office/drawing/2014/main" xmlns="" id="{96F67482-8CBF-49A4-9667-BC98704FC351}"/>
              </a:ext>
            </a:extLst>
          </p:cNvPr>
          <p:cNvCxnSpPr/>
          <p:nvPr/>
        </p:nvCxnSpPr>
        <p:spPr>
          <a:xfrm>
            <a:off x="618311" y="3993357"/>
            <a:ext cx="6368902" cy="0"/>
          </a:xfrm>
          <a:prstGeom prst="line">
            <a:avLst/>
          </a:prstGeom>
          <a:noFill/>
          <a:ln w="9525" cap="flat" cmpd="sng" algn="ctr">
            <a:solidFill>
              <a:srgbClr val="FF0000"/>
            </a:solidFill>
            <a:prstDash val="dash"/>
          </a:ln>
          <a:effectLst/>
        </p:spPr>
      </p:cxnSp>
      <p:sp>
        <p:nvSpPr>
          <p:cNvPr id="6" name="矩形 5">
            <a:extLst>
              <a:ext uri="{FF2B5EF4-FFF2-40B4-BE49-F238E27FC236}">
                <a16:creationId xmlns:a16="http://schemas.microsoft.com/office/drawing/2014/main" xmlns="" id="{249BE77A-85F3-465A-B310-7085725AA647}"/>
              </a:ext>
            </a:extLst>
          </p:cNvPr>
          <p:cNvSpPr/>
          <p:nvPr/>
        </p:nvSpPr>
        <p:spPr>
          <a:xfrm>
            <a:off x="501356" y="4150398"/>
            <a:ext cx="6709141" cy="782137"/>
          </a:xfrm>
          <a:prstGeom prst="rect">
            <a:avLst/>
          </a:prstGeom>
        </p:spPr>
        <p:txBody>
          <a:bodyPr wrap="square">
            <a:spAutoFit/>
          </a:bodyPr>
          <a:lstStyle/>
          <a:p>
            <a:pPr lvl="0" algn="just">
              <a:lnSpc>
                <a:spcPct val="130000"/>
              </a:lnSpc>
              <a:defRPr/>
            </a:pPr>
            <a:r>
              <a:rPr lang="zh-CN" altLang="en-US" dirty="0">
                <a:solidFill>
                  <a:prstClr val="black"/>
                </a:solidFill>
                <a:cs typeface="+mn-ea"/>
                <a:sym typeface="+mn-lt"/>
              </a:rPr>
              <a:t>要将</a:t>
            </a:r>
            <a:r>
              <a:rPr lang="en-US" altLang="zh-CN" dirty="0">
                <a:solidFill>
                  <a:prstClr val="black"/>
                </a:solidFill>
                <a:cs typeface="+mn-ea"/>
                <a:sym typeface="+mn-lt"/>
              </a:rPr>
              <a:t>《</a:t>
            </a:r>
            <a:r>
              <a:rPr lang="zh-CN" altLang="en-US" dirty="0">
                <a:solidFill>
                  <a:prstClr val="black"/>
                </a:solidFill>
                <a:cs typeface="+mn-ea"/>
                <a:sym typeface="+mn-lt"/>
              </a:rPr>
              <a:t>习近平谈治国理政</a:t>
            </a:r>
            <a:r>
              <a:rPr lang="en-US" altLang="zh-CN" dirty="0">
                <a:solidFill>
                  <a:prstClr val="black"/>
                </a:solidFill>
                <a:cs typeface="+mn-ea"/>
                <a:sym typeface="+mn-lt"/>
              </a:rPr>
              <a:t>》</a:t>
            </a:r>
            <a:r>
              <a:rPr lang="zh-CN" altLang="en-US" dirty="0">
                <a:solidFill>
                  <a:prstClr val="black"/>
                </a:solidFill>
                <a:cs typeface="+mn-ea"/>
                <a:sym typeface="+mn-lt"/>
              </a:rPr>
              <a:t>第三卷与第一卷、第二卷作为一个整体，引导广大党员、干部读原著、学原文、悟原理。</a:t>
            </a:r>
            <a:endParaRPr lang="zh-CN" altLang="en-US" dirty="0">
              <a:solidFill>
                <a:srgbClr val="FF0000"/>
              </a:solidFill>
              <a:cs typeface="+mn-ea"/>
              <a:sym typeface="+mn-lt"/>
            </a:endParaRPr>
          </a:p>
        </p:txBody>
      </p:sp>
      <p:cxnSp>
        <p:nvCxnSpPr>
          <p:cNvPr id="7" name="直接连接符 6">
            <a:extLst>
              <a:ext uri="{FF2B5EF4-FFF2-40B4-BE49-F238E27FC236}">
                <a16:creationId xmlns:a16="http://schemas.microsoft.com/office/drawing/2014/main" xmlns="" id="{CE201653-9C51-4E00-A5E0-E4A5A97DEBC4}"/>
              </a:ext>
            </a:extLst>
          </p:cNvPr>
          <p:cNvCxnSpPr/>
          <p:nvPr/>
        </p:nvCxnSpPr>
        <p:spPr>
          <a:xfrm>
            <a:off x="618311" y="5037679"/>
            <a:ext cx="6368902" cy="0"/>
          </a:xfrm>
          <a:prstGeom prst="line">
            <a:avLst/>
          </a:prstGeom>
          <a:noFill/>
          <a:ln w="9525" cap="flat" cmpd="sng" algn="ctr">
            <a:solidFill>
              <a:srgbClr val="FF0000"/>
            </a:solidFill>
            <a:prstDash val="dash"/>
          </a:ln>
          <a:effectLst/>
        </p:spPr>
      </p:cxnSp>
      <p:sp>
        <p:nvSpPr>
          <p:cNvPr id="8" name="矩形 7">
            <a:extLst>
              <a:ext uri="{FF2B5EF4-FFF2-40B4-BE49-F238E27FC236}">
                <a16:creationId xmlns:a16="http://schemas.microsoft.com/office/drawing/2014/main" xmlns="" id="{CB72BF80-2D15-40C6-A7DC-4AE4CF9413CD}"/>
              </a:ext>
            </a:extLst>
          </p:cNvPr>
          <p:cNvSpPr/>
          <p:nvPr/>
        </p:nvSpPr>
        <p:spPr>
          <a:xfrm>
            <a:off x="501356" y="5100239"/>
            <a:ext cx="6709141" cy="782137"/>
          </a:xfrm>
          <a:prstGeom prst="rect">
            <a:avLst/>
          </a:prstGeom>
        </p:spPr>
        <p:txBody>
          <a:bodyPr wrap="square">
            <a:spAutoFit/>
          </a:bodyPr>
          <a:lstStyle/>
          <a:p>
            <a:pPr lvl="0" algn="just">
              <a:lnSpc>
                <a:spcPct val="130000"/>
              </a:lnSpc>
              <a:defRPr/>
            </a:pPr>
            <a:r>
              <a:rPr lang="zh-CN" altLang="en-US" dirty="0">
                <a:solidFill>
                  <a:prstClr val="black"/>
                </a:solidFill>
                <a:cs typeface="+mn-ea"/>
                <a:sym typeface="+mn-lt"/>
              </a:rPr>
              <a:t>深刻体悟这一思想彰显和贯穿的坚定理想信念、真挚人民情怀、高度自觉自信、无畏担当精神、科学思想方法。</a:t>
            </a:r>
            <a:endParaRPr lang="en-US" altLang="zh-CN" dirty="0">
              <a:solidFill>
                <a:prstClr val="black"/>
              </a:solidFill>
              <a:cs typeface="+mn-ea"/>
              <a:sym typeface="+mn-lt"/>
            </a:endParaRPr>
          </a:p>
        </p:txBody>
      </p:sp>
      <p:cxnSp>
        <p:nvCxnSpPr>
          <p:cNvPr id="10" name="直接连接符 9">
            <a:extLst>
              <a:ext uri="{FF2B5EF4-FFF2-40B4-BE49-F238E27FC236}">
                <a16:creationId xmlns:a16="http://schemas.microsoft.com/office/drawing/2014/main" xmlns="" id="{29369158-1D3B-4929-9DE5-B67267A401F7}"/>
              </a:ext>
            </a:extLst>
          </p:cNvPr>
          <p:cNvCxnSpPr/>
          <p:nvPr/>
        </p:nvCxnSpPr>
        <p:spPr>
          <a:xfrm>
            <a:off x="618311" y="6089942"/>
            <a:ext cx="6368902" cy="0"/>
          </a:xfrm>
          <a:prstGeom prst="line">
            <a:avLst/>
          </a:prstGeom>
          <a:noFill/>
          <a:ln w="9525" cap="flat" cmpd="sng" algn="ctr">
            <a:solidFill>
              <a:srgbClr val="FF0000"/>
            </a:solidFill>
            <a:prstDash val="dash"/>
          </a:ln>
          <a:effectLst/>
        </p:spPr>
      </p:cxnSp>
      <p:grpSp>
        <p:nvGrpSpPr>
          <p:cNvPr id="11" name="组合 10">
            <a:extLst>
              <a:ext uri="{FF2B5EF4-FFF2-40B4-BE49-F238E27FC236}">
                <a16:creationId xmlns:a16="http://schemas.microsoft.com/office/drawing/2014/main" xmlns="" id="{398CA6FA-F719-4BA8-805F-584F65EACA8E}"/>
              </a:ext>
            </a:extLst>
          </p:cNvPr>
          <p:cNvGrpSpPr/>
          <p:nvPr/>
        </p:nvGrpSpPr>
        <p:grpSpPr>
          <a:xfrm>
            <a:off x="501356" y="2412370"/>
            <a:ext cx="903606" cy="461665"/>
            <a:chOff x="869474" y="1944008"/>
            <a:chExt cx="903606" cy="461665"/>
          </a:xfrm>
          <a:solidFill>
            <a:srgbClr val="FF0000"/>
          </a:solidFill>
        </p:grpSpPr>
        <p:sp>
          <p:nvSpPr>
            <p:cNvPr id="12" name="Freeform 5">
              <a:extLst>
                <a:ext uri="{FF2B5EF4-FFF2-40B4-BE49-F238E27FC236}">
                  <a16:creationId xmlns:a16="http://schemas.microsoft.com/office/drawing/2014/main" xmlns="" id="{1C31374D-9483-49C6-BBB0-0C689FE6CAC9}"/>
                </a:ext>
              </a:extLst>
            </p:cNvPr>
            <p:cNvSpPr/>
            <p:nvPr/>
          </p:nvSpPr>
          <p:spPr bwMode="auto">
            <a:xfrm>
              <a:off x="1151440" y="1944008"/>
              <a:ext cx="621640" cy="461665"/>
            </a:xfrm>
            <a:custGeom>
              <a:avLst/>
              <a:gdLst>
                <a:gd name="T0" fmla="*/ 366 w 626"/>
                <a:gd name="T1" fmla="*/ 413 h 465"/>
                <a:gd name="T2" fmla="*/ 313 w 626"/>
                <a:gd name="T3" fmla="*/ 362 h 465"/>
                <a:gd name="T4" fmla="*/ 338 w 626"/>
                <a:gd name="T5" fmla="*/ 362 h 465"/>
                <a:gd name="T6" fmla="*/ 392 w 626"/>
                <a:gd name="T7" fmla="*/ 310 h 465"/>
                <a:gd name="T8" fmla="*/ 338 w 626"/>
                <a:gd name="T9" fmla="*/ 258 h 465"/>
                <a:gd name="T10" fmla="*/ 414 w 626"/>
                <a:gd name="T11" fmla="*/ 207 h 465"/>
                <a:gd name="T12" fmla="*/ 361 w 626"/>
                <a:gd name="T13" fmla="*/ 155 h 465"/>
                <a:gd name="T14" fmla="*/ 573 w 626"/>
                <a:gd name="T15" fmla="*/ 155 h 465"/>
                <a:gd name="T16" fmla="*/ 626 w 626"/>
                <a:gd name="T17" fmla="*/ 103 h 465"/>
                <a:gd name="T18" fmla="*/ 573 w 626"/>
                <a:gd name="T19" fmla="*/ 52 h 465"/>
                <a:gd name="T20" fmla="*/ 260 w 626"/>
                <a:gd name="T21" fmla="*/ 52 h 465"/>
                <a:gd name="T22" fmla="*/ 207 w 626"/>
                <a:gd name="T23" fmla="*/ 0 h 465"/>
                <a:gd name="T24" fmla="*/ 102 w 626"/>
                <a:gd name="T25" fmla="*/ 0 h 465"/>
                <a:gd name="T26" fmla="*/ 48 w 626"/>
                <a:gd name="T27" fmla="*/ 52 h 465"/>
                <a:gd name="T28" fmla="*/ 49 w 626"/>
                <a:gd name="T29" fmla="*/ 54 h 465"/>
                <a:gd name="T30" fmla="*/ 0 w 626"/>
                <a:gd name="T31" fmla="*/ 113 h 465"/>
                <a:gd name="T32" fmla="*/ 0 w 626"/>
                <a:gd name="T33" fmla="*/ 403 h 465"/>
                <a:gd name="T34" fmla="*/ 65 w 626"/>
                <a:gd name="T35" fmla="*/ 465 h 465"/>
                <a:gd name="T36" fmla="*/ 208 w 626"/>
                <a:gd name="T37" fmla="*/ 465 h 465"/>
                <a:gd name="T38" fmla="*/ 244 w 626"/>
                <a:gd name="T39" fmla="*/ 465 h 465"/>
                <a:gd name="T40" fmla="*/ 313 w 626"/>
                <a:gd name="T41" fmla="*/ 465 h 465"/>
                <a:gd name="T42" fmla="*/ 366 w 626"/>
                <a:gd name="T43" fmla="*/ 41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 h="465">
                  <a:moveTo>
                    <a:pt x="366" y="413"/>
                  </a:moveTo>
                  <a:cubicBezTo>
                    <a:pt x="366" y="385"/>
                    <a:pt x="342" y="362"/>
                    <a:pt x="313" y="362"/>
                  </a:cubicBezTo>
                  <a:cubicBezTo>
                    <a:pt x="338" y="362"/>
                    <a:pt x="338" y="362"/>
                    <a:pt x="338" y="362"/>
                  </a:cubicBezTo>
                  <a:cubicBezTo>
                    <a:pt x="368" y="362"/>
                    <a:pt x="392" y="338"/>
                    <a:pt x="392" y="310"/>
                  </a:cubicBezTo>
                  <a:cubicBezTo>
                    <a:pt x="392" y="281"/>
                    <a:pt x="368" y="258"/>
                    <a:pt x="338" y="258"/>
                  </a:cubicBezTo>
                  <a:cubicBezTo>
                    <a:pt x="368" y="258"/>
                    <a:pt x="416" y="258"/>
                    <a:pt x="414" y="207"/>
                  </a:cubicBezTo>
                  <a:cubicBezTo>
                    <a:pt x="413" y="178"/>
                    <a:pt x="390" y="155"/>
                    <a:pt x="361" y="155"/>
                  </a:cubicBezTo>
                  <a:cubicBezTo>
                    <a:pt x="573" y="155"/>
                    <a:pt x="573" y="155"/>
                    <a:pt x="573" y="155"/>
                  </a:cubicBezTo>
                  <a:cubicBezTo>
                    <a:pt x="602" y="155"/>
                    <a:pt x="626" y="132"/>
                    <a:pt x="626" y="103"/>
                  </a:cubicBezTo>
                  <a:cubicBezTo>
                    <a:pt x="626" y="75"/>
                    <a:pt x="602" y="52"/>
                    <a:pt x="573" y="52"/>
                  </a:cubicBezTo>
                  <a:cubicBezTo>
                    <a:pt x="260" y="52"/>
                    <a:pt x="260" y="52"/>
                    <a:pt x="260" y="52"/>
                  </a:cubicBezTo>
                  <a:cubicBezTo>
                    <a:pt x="260" y="23"/>
                    <a:pt x="236" y="0"/>
                    <a:pt x="207" y="0"/>
                  </a:cubicBezTo>
                  <a:cubicBezTo>
                    <a:pt x="102" y="0"/>
                    <a:pt x="102" y="0"/>
                    <a:pt x="102" y="0"/>
                  </a:cubicBezTo>
                  <a:cubicBezTo>
                    <a:pt x="72" y="0"/>
                    <a:pt x="48" y="23"/>
                    <a:pt x="48" y="52"/>
                  </a:cubicBezTo>
                  <a:cubicBezTo>
                    <a:pt x="48" y="52"/>
                    <a:pt x="48" y="53"/>
                    <a:pt x="49" y="54"/>
                  </a:cubicBezTo>
                  <a:cubicBezTo>
                    <a:pt x="21" y="60"/>
                    <a:pt x="0" y="85"/>
                    <a:pt x="0" y="113"/>
                  </a:cubicBezTo>
                  <a:cubicBezTo>
                    <a:pt x="0" y="403"/>
                    <a:pt x="0" y="403"/>
                    <a:pt x="0" y="403"/>
                  </a:cubicBezTo>
                  <a:cubicBezTo>
                    <a:pt x="0" y="437"/>
                    <a:pt x="29" y="465"/>
                    <a:pt x="65" y="465"/>
                  </a:cubicBezTo>
                  <a:cubicBezTo>
                    <a:pt x="208" y="465"/>
                    <a:pt x="208" y="465"/>
                    <a:pt x="208" y="465"/>
                  </a:cubicBezTo>
                  <a:cubicBezTo>
                    <a:pt x="244" y="465"/>
                    <a:pt x="244" y="465"/>
                    <a:pt x="244" y="465"/>
                  </a:cubicBezTo>
                  <a:cubicBezTo>
                    <a:pt x="313" y="465"/>
                    <a:pt x="313" y="465"/>
                    <a:pt x="313" y="465"/>
                  </a:cubicBezTo>
                  <a:cubicBezTo>
                    <a:pt x="342" y="465"/>
                    <a:pt x="366" y="442"/>
                    <a:pt x="366" y="4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字魂58号-创中黑-Regular" panose="00000500000000000000" pitchFamily="2" charset="-122"/>
              </a:endParaRPr>
            </a:p>
          </p:txBody>
        </p:sp>
        <p:sp>
          <p:nvSpPr>
            <p:cNvPr id="13" name="Rectangle 6">
              <a:extLst>
                <a:ext uri="{FF2B5EF4-FFF2-40B4-BE49-F238E27FC236}">
                  <a16:creationId xmlns:a16="http://schemas.microsoft.com/office/drawing/2014/main" xmlns="" id="{8968EC8D-81E0-4C15-8CEA-1B1FBD708C2E}"/>
                </a:ext>
              </a:extLst>
            </p:cNvPr>
            <p:cNvSpPr>
              <a:spLocks noChangeArrowheads="1"/>
            </p:cNvSpPr>
            <p:nvPr/>
          </p:nvSpPr>
          <p:spPr bwMode="auto">
            <a:xfrm>
              <a:off x="869474" y="2006830"/>
              <a:ext cx="233024" cy="38788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字魂58号-创中黑-Regular" panose="00000500000000000000" pitchFamily="2" charset="-122"/>
              </a:endParaRPr>
            </a:p>
          </p:txBody>
        </p:sp>
      </p:grpSp>
      <p:sp>
        <p:nvSpPr>
          <p:cNvPr id="14" name="矩形 13">
            <a:extLst>
              <a:ext uri="{FF2B5EF4-FFF2-40B4-BE49-F238E27FC236}">
                <a16:creationId xmlns:a16="http://schemas.microsoft.com/office/drawing/2014/main" xmlns="" id="{4E499106-D4F3-45E8-8187-640CB9730D0C}"/>
              </a:ext>
            </a:extLst>
          </p:cNvPr>
          <p:cNvSpPr/>
          <p:nvPr/>
        </p:nvSpPr>
        <p:spPr>
          <a:xfrm>
            <a:off x="1021718" y="2453902"/>
            <a:ext cx="6103724" cy="523220"/>
          </a:xfrm>
          <a:prstGeom prst="rect">
            <a:avLst/>
          </a:prstGeom>
        </p:spPr>
        <p:txBody>
          <a:bodyPr wrap="square">
            <a:spAutoFit/>
          </a:bodyPr>
          <a:lstStyle/>
          <a:p>
            <a:pPr lvl="0" algn="ctr">
              <a:defRPr/>
            </a:pPr>
            <a:r>
              <a:rPr lang="zh-CN" altLang="en-US" sz="2800" b="1" dirty="0">
                <a:solidFill>
                  <a:srgbClr val="FF0000"/>
                </a:solidFill>
                <a:cs typeface="+mn-ea"/>
                <a:sym typeface="+mn-lt"/>
              </a:rPr>
              <a:t>以优良学风学懂弄通做实</a:t>
            </a:r>
          </a:p>
        </p:txBody>
      </p:sp>
      <p:pic>
        <p:nvPicPr>
          <p:cNvPr id="15" name="图片 14">
            <a:extLst>
              <a:ext uri="{FF2B5EF4-FFF2-40B4-BE49-F238E27FC236}">
                <a16:creationId xmlns:a16="http://schemas.microsoft.com/office/drawing/2014/main" xmlns="" id="{F651012F-65E8-4195-A05B-EC12298BF73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7485741" y="4686882"/>
            <a:ext cx="4706259" cy="2193652"/>
          </a:xfrm>
          <a:prstGeom prst="rect">
            <a:avLst/>
          </a:prstGeom>
        </p:spPr>
      </p:pic>
    </p:spTree>
    <p:extLst>
      <p:ext uri="{BB962C8B-B14F-4D97-AF65-F5344CB8AC3E}">
        <p14:creationId xmlns:p14="http://schemas.microsoft.com/office/powerpoint/2010/main" val="245530259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1000"/>
                                        <p:tgtEl>
                                          <p:spTgt spid="6"/>
                                        </p:tgtEl>
                                      </p:cBhvr>
                                    </p:animEffect>
                                  </p:childTnLst>
                                </p:cTn>
                              </p:par>
                            </p:childTnLst>
                          </p:cTn>
                        </p:par>
                        <p:par>
                          <p:cTn id="31" fill="hold">
                            <p:stCondLst>
                              <p:cond delay="4000"/>
                            </p:stCondLst>
                            <p:childTnLst>
                              <p:par>
                                <p:cTn id="32" presetID="22" presetClass="entr" presetSubtype="8"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par>
                          <p:cTn id="35" fill="hold">
                            <p:stCondLst>
                              <p:cond delay="4500"/>
                            </p:stCondLst>
                            <p:childTnLst>
                              <p:par>
                                <p:cTn id="36" presetID="22" presetClass="entr" presetSubtype="8"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1000"/>
                                        <p:tgtEl>
                                          <p:spTgt spid="8"/>
                                        </p:tgtEl>
                                      </p:cBhvr>
                                    </p:animEffect>
                                  </p:childTnLst>
                                </p:cTn>
                              </p:par>
                            </p:childTnLst>
                          </p:cTn>
                        </p:par>
                        <p:par>
                          <p:cTn id="39" fill="hold">
                            <p:stCondLst>
                              <p:cond delay="5500"/>
                            </p:stCondLst>
                            <p:childTnLst>
                              <p:par>
                                <p:cTn id="40" presetID="42" presetClass="entr" presetSubtype="0"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CBA02EC-07B3-4F8E-AA5A-4B427CCAB3F2}"/>
              </a:ext>
            </a:extLst>
          </p:cNvPr>
          <p:cNvSpPr/>
          <p:nvPr/>
        </p:nvSpPr>
        <p:spPr>
          <a:xfrm>
            <a:off x="969509" y="534616"/>
            <a:ext cx="3151148" cy="400110"/>
          </a:xfrm>
          <a:prstGeom prst="rect">
            <a:avLst/>
          </a:prstGeom>
        </p:spPr>
        <p:txBody>
          <a:bodyPr wrap="square">
            <a:spAutoFit/>
          </a:bodyPr>
          <a:lstStyle/>
          <a:p>
            <a:pPr lvl="0" algn="dist"/>
            <a:r>
              <a:rPr lang="zh-CN" altLang="en-US" sz="2000" u="sng" dirty="0">
                <a:solidFill>
                  <a:srgbClr val="FF0000"/>
                </a:solidFill>
                <a:latin typeface="汉仪雅酷黑 75W" panose="020B0804020202020204" pitchFamily="34" charset="-122"/>
                <a:ea typeface="汉仪雅酷黑 75W" panose="020B0804020202020204" pitchFamily="34" charset="-122"/>
                <a:cs typeface="+mn-ea"/>
                <a:sym typeface="+mn-lt"/>
              </a:rPr>
              <a:t>奋力推进强国复兴伟业</a:t>
            </a:r>
          </a:p>
        </p:txBody>
      </p:sp>
      <p:pic>
        <p:nvPicPr>
          <p:cNvPr id="9" name="图片 8">
            <a:extLst>
              <a:ext uri="{FF2B5EF4-FFF2-40B4-BE49-F238E27FC236}">
                <a16:creationId xmlns:a16="http://schemas.microsoft.com/office/drawing/2014/main" xmlns="" id="{B8551999-B48B-49C8-8C9D-0BCE8130F2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15029" cy="1015029"/>
          </a:xfrm>
          <a:prstGeom prst="rect">
            <a:avLst/>
          </a:prstGeom>
        </p:spPr>
      </p:pic>
      <p:sp>
        <p:nvSpPr>
          <p:cNvPr id="4" name="矩形 3">
            <a:extLst>
              <a:ext uri="{FF2B5EF4-FFF2-40B4-BE49-F238E27FC236}">
                <a16:creationId xmlns:a16="http://schemas.microsoft.com/office/drawing/2014/main" xmlns="" id="{EE2F644C-127C-4D39-89F2-C51EDBB970B2}"/>
              </a:ext>
            </a:extLst>
          </p:cNvPr>
          <p:cNvSpPr/>
          <p:nvPr/>
        </p:nvSpPr>
        <p:spPr>
          <a:xfrm>
            <a:off x="5108080" y="3172699"/>
            <a:ext cx="6709141" cy="879087"/>
          </a:xfrm>
          <a:prstGeom prst="rect">
            <a:avLst/>
          </a:prstGeom>
        </p:spPr>
        <p:txBody>
          <a:bodyPr wrap="square">
            <a:spAutoFit/>
          </a:bodyPr>
          <a:lstStyle/>
          <a:p>
            <a:pPr algn="just">
              <a:lnSpc>
                <a:spcPct val="150000"/>
              </a:lnSpc>
              <a:defRPr/>
            </a:pPr>
            <a:r>
              <a:rPr lang="zh-CN" altLang="en-US" dirty="0">
                <a:solidFill>
                  <a:srgbClr val="C00000"/>
                </a:solidFill>
                <a:cs typeface="+mn-ea"/>
                <a:sym typeface="+mn-lt"/>
              </a:rPr>
              <a:t>学习贯彻，贵在敢于担当、善于担当</a:t>
            </a:r>
            <a:r>
              <a:rPr lang="zh-CN" altLang="en-US" dirty="0">
                <a:solidFill>
                  <a:prstClr val="black"/>
                </a:solidFill>
                <a:cs typeface="+mn-ea"/>
                <a:sym typeface="+mn-lt"/>
              </a:rPr>
              <a:t>要拿自己的言行与中央的要求进行对照检查，看自己是否具备与担当相匹配的初心，</a:t>
            </a:r>
            <a:endParaRPr lang="zh-CN" altLang="en-US" dirty="0">
              <a:solidFill>
                <a:srgbClr val="FF0000"/>
              </a:solidFill>
              <a:cs typeface="+mn-ea"/>
              <a:sym typeface="+mn-lt"/>
            </a:endParaRPr>
          </a:p>
        </p:txBody>
      </p:sp>
      <p:cxnSp>
        <p:nvCxnSpPr>
          <p:cNvPr id="5" name="直接连接符 4">
            <a:extLst>
              <a:ext uri="{FF2B5EF4-FFF2-40B4-BE49-F238E27FC236}">
                <a16:creationId xmlns:a16="http://schemas.microsoft.com/office/drawing/2014/main" xmlns="" id="{96F67482-8CBF-49A4-9667-BC98704FC351}"/>
              </a:ext>
            </a:extLst>
          </p:cNvPr>
          <p:cNvCxnSpPr/>
          <p:nvPr/>
        </p:nvCxnSpPr>
        <p:spPr>
          <a:xfrm>
            <a:off x="5225035" y="4028081"/>
            <a:ext cx="6368902" cy="0"/>
          </a:xfrm>
          <a:prstGeom prst="line">
            <a:avLst/>
          </a:prstGeom>
          <a:noFill/>
          <a:ln w="9525" cap="flat" cmpd="sng" algn="ctr">
            <a:solidFill>
              <a:srgbClr val="FF0000"/>
            </a:solidFill>
            <a:prstDash val="dash"/>
          </a:ln>
          <a:effectLst/>
        </p:spPr>
      </p:cxnSp>
      <p:sp>
        <p:nvSpPr>
          <p:cNvPr id="6" name="矩形 5">
            <a:extLst>
              <a:ext uri="{FF2B5EF4-FFF2-40B4-BE49-F238E27FC236}">
                <a16:creationId xmlns:a16="http://schemas.microsoft.com/office/drawing/2014/main" xmlns="" id="{249BE77A-85F3-465A-B310-7085725AA647}"/>
              </a:ext>
            </a:extLst>
          </p:cNvPr>
          <p:cNvSpPr/>
          <p:nvPr/>
        </p:nvSpPr>
        <p:spPr>
          <a:xfrm>
            <a:off x="5108080" y="4069375"/>
            <a:ext cx="6709141" cy="791627"/>
          </a:xfrm>
          <a:prstGeom prst="rect">
            <a:avLst/>
          </a:prstGeom>
        </p:spPr>
        <p:txBody>
          <a:bodyPr wrap="square">
            <a:spAutoFit/>
          </a:bodyPr>
          <a:lstStyle/>
          <a:p>
            <a:pPr algn="just">
              <a:lnSpc>
                <a:spcPct val="150000"/>
              </a:lnSpc>
              <a:defRPr/>
            </a:pPr>
            <a:r>
              <a:rPr lang="zh-CN" altLang="en-US" sz="1600" dirty="0">
                <a:solidFill>
                  <a:prstClr val="black"/>
                </a:solidFill>
                <a:cs typeface="+mn-ea"/>
                <a:sym typeface="+mn-lt"/>
              </a:rPr>
              <a:t>是否具备与担当相一致的使命感，是否具备与担当相称的作风。要奔着现实问题和活思想去，以整风精神开展批评和自我批评，</a:t>
            </a:r>
            <a:endParaRPr lang="zh-CN" altLang="en-US" sz="1600" dirty="0">
              <a:solidFill>
                <a:srgbClr val="FF0000"/>
              </a:solidFill>
              <a:cs typeface="+mn-ea"/>
              <a:sym typeface="+mn-lt"/>
            </a:endParaRPr>
          </a:p>
        </p:txBody>
      </p:sp>
      <p:cxnSp>
        <p:nvCxnSpPr>
          <p:cNvPr id="7" name="直接连接符 6">
            <a:extLst>
              <a:ext uri="{FF2B5EF4-FFF2-40B4-BE49-F238E27FC236}">
                <a16:creationId xmlns:a16="http://schemas.microsoft.com/office/drawing/2014/main" xmlns="" id="{CE201653-9C51-4E00-A5E0-E4A5A97DEBC4}"/>
              </a:ext>
            </a:extLst>
          </p:cNvPr>
          <p:cNvCxnSpPr/>
          <p:nvPr/>
        </p:nvCxnSpPr>
        <p:spPr>
          <a:xfrm>
            <a:off x="5225035" y="4956656"/>
            <a:ext cx="6368902" cy="0"/>
          </a:xfrm>
          <a:prstGeom prst="line">
            <a:avLst/>
          </a:prstGeom>
          <a:noFill/>
          <a:ln w="9525" cap="flat" cmpd="sng" algn="ctr">
            <a:solidFill>
              <a:srgbClr val="FF0000"/>
            </a:solidFill>
            <a:prstDash val="dash"/>
          </a:ln>
          <a:effectLst/>
        </p:spPr>
      </p:cxnSp>
      <p:sp>
        <p:nvSpPr>
          <p:cNvPr id="8" name="矩形 7">
            <a:extLst>
              <a:ext uri="{FF2B5EF4-FFF2-40B4-BE49-F238E27FC236}">
                <a16:creationId xmlns:a16="http://schemas.microsoft.com/office/drawing/2014/main" xmlns="" id="{CB72BF80-2D15-40C6-A7DC-4AE4CF9413CD}"/>
              </a:ext>
            </a:extLst>
          </p:cNvPr>
          <p:cNvSpPr/>
          <p:nvPr/>
        </p:nvSpPr>
        <p:spPr>
          <a:xfrm>
            <a:off x="5108080" y="5019216"/>
            <a:ext cx="6709141" cy="1160959"/>
          </a:xfrm>
          <a:prstGeom prst="rect">
            <a:avLst/>
          </a:prstGeom>
        </p:spPr>
        <p:txBody>
          <a:bodyPr wrap="square">
            <a:spAutoFit/>
          </a:bodyPr>
          <a:lstStyle/>
          <a:p>
            <a:pPr algn="just">
              <a:lnSpc>
                <a:spcPct val="150000"/>
              </a:lnSpc>
              <a:defRPr/>
            </a:pPr>
            <a:r>
              <a:rPr lang="zh-CN" altLang="en-US" sz="1600" dirty="0">
                <a:solidFill>
                  <a:prstClr val="black"/>
                </a:solidFill>
                <a:cs typeface="+mn-ea"/>
                <a:sym typeface="+mn-lt"/>
              </a:rPr>
              <a:t>进行真刀真枪的积极思想斗争，增强党内政治生活的政治性、时代性、原则性、战斗性，修好共产党人的“心学”，以坚强的党性强化使命担当。</a:t>
            </a:r>
            <a:endParaRPr lang="en-US" altLang="zh-CN" sz="1600" dirty="0">
              <a:solidFill>
                <a:prstClr val="black"/>
              </a:solidFill>
              <a:cs typeface="+mn-ea"/>
              <a:sym typeface="+mn-lt"/>
            </a:endParaRPr>
          </a:p>
          <a:p>
            <a:pPr lvl="0" algn="just">
              <a:lnSpc>
                <a:spcPct val="150000"/>
              </a:lnSpc>
              <a:defRPr/>
            </a:pPr>
            <a:r>
              <a:rPr lang="zh-CN" altLang="en-US" sz="1600" dirty="0">
                <a:solidFill>
                  <a:prstClr val="black"/>
                </a:solidFill>
                <a:cs typeface="+mn-ea"/>
                <a:sym typeface="+mn-lt"/>
              </a:rPr>
              <a:t>领导干部要以更高标准、更严要求，</a:t>
            </a:r>
            <a:endParaRPr lang="zh-CN" altLang="en-US" sz="1600" dirty="0">
              <a:solidFill>
                <a:srgbClr val="FF0000"/>
              </a:solidFill>
              <a:cs typeface="+mn-ea"/>
              <a:sym typeface="+mn-lt"/>
            </a:endParaRPr>
          </a:p>
        </p:txBody>
      </p:sp>
      <p:cxnSp>
        <p:nvCxnSpPr>
          <p:cNvPr id="10" name="直接连接符 9">
            <a:extLst>
              <a:ext uri="{FF2B5EF4-FFF2-40B4-BE49-F238E27FC236}">
                <a16:creationId xmlns:a16="http://schemas.microsoft.com/office/drawing/2014/main" xmlns="" id="{29369158-1D3B-4929-9DE5-B67267A401F7}"/>
              </a:ext>
            </a:extLst>
          </p:cNvPr>
          <p:cNvCxnSpPr/>
          <p:nvPr/>
        </p:nvCxnSpPr>
        <p:spPr>
          <a:xfrm>
            <a:off x="5225035" y="6182539"/>
            <a:ext cx="6368902" cy="0"/>
          </a:xfrm>
          <a:prstGeom prst="line">
            <a:avLst/>
          </a:prstGeom>
          <a:noFill/>
          <a:ln w="9525" cap="flat" cmpd="sng" algn="ctr">
            <a:solidFill>
              <a:srgbClr val="FF0000"/>
            </a:solidFill>
            <a:prstDash val="dash"/>
          </a:ln>
          <a:effectLst/>
        </p:spPr>
      </p:cxnSp>
      <p:grpSp>
        <p:nvGrpSpPr>
          <p:cNvPr id="11" name="组合 10">
            <a:extLst>
              <a:ext uri="{FF2B5EF4-FFF2-40B4-BE49-F238E27FC236}">
                <a16:creationId xmlns:a16="http://schemas.microsoft.com/office/drawing/2014/main" xmlns="" id="{398CA6FA-F719-4BA8-805F-584F65EACA8E}"/>
              </a:ext>
            </a:extLst>
          </p:cNvPr>
          <p:cNvGrpSpPr/>
          <p:nvPr/>
        </p:nvGrpSpPr>
        <p:grpSpPr>
          <a:xfrm>
            <a:off x="5108080" y="2331347"/>
            <a:ext cx="903606" cy="461665"/>
            <a:chOff x="869474" y="1944008"/>
            <a:chExt cx="903606" cy="461665"/>
          </a:xfrm>
          <a:solidFill>
            <a:srgbClr val="FF0000"/>
          </a:solidFill>
        </p:grpSpPr>
        <p:sp>
          <p:nvSpPr>
            <p:cNvPr id="12" name="Freeform 5">
              <a:extLst>
                <a:ext uri="{FF2B5EF4-FFF2-40B4-BE49-F238E27FC236}">
                  <a16:creationId xmlns:a16="http://schemas.microsoft.com/office/drawing/2014/main" xmlns="" id="{1C31374D-9483-49C6-BBB0-0C689FE6CAC9}"/>
                </a:ext>
              </a:extLst>
            </p:cNvPr>
            <p:cNvSpPr/>
            <p:nvPr/>
          </p:nvSpPr>
          <p:spPr bwMode="auto">
            <a:xfrm>
              <a:off x="1151440" y="1944008"/>
              <a:ext cx="621640" cy="461665"/>
            </a:xfrm>
            <a:custGeom>
              <a:avLst/>
              <a:gdLst>
                <a:gd name="T0" fmla="*/ 366 w 626"/>
                <a:gd name="T1" fmla="*/ 413 h 465"/>
                <a:gd name="T2" fmla="*/ 313 w 626"/>
                <a:gd name="T3" fmla="*/ 362 h 465"/>
                <a:gd name="T4" fmla="*/ 338 w 626"/>
                <a:gd name="T5" fmla="*/ 362 h 465"/>
                <a:gd name="T6" fmla="*/ 392 w 626"/>
                <a:gd name="T7" fmla="*/ 310 h 465"/>
                <a:gd name="T8" fmla="*/ 338 w 626"/>
                <a:gd name="T9" fmla="*/ 258 h 465"/>
                <a:gd name="T10" fmla="*/ 414 w 626"/>
                <a:gd name="T11" fmla="*/ 207 h 465"/>
                <a:gd name="T12" fmla="*/ 361 w 626"/>
                <a:gd name="T13" fmla="*/ 155 h 465"/>
                <a:gd name="T14" fmla="*/ 573 w 626"/>
                <a:gd name="T15" fmla="*/ 155 h 465"/>
                <a:gd name="T16" fmla="*/ 626 w 626"/>
                <a:gd name="T17" fmla="*/ 103 h 465"/>
                <a:gd name="T18" fmla="*/ 573 w 626"/>
                <a:gd name="T19" fmla="*/ 52 h 465"/>
                <a:gd name="T20" fmla="*/ 260 w 626"/>
                <a:gd name="T21" fmla="*/ 52 h 465"/>
                <a:gd name="T22" fmla="*/ 207 w 626"/>
                <a:gd name="T23" fmla="*/ 0 h 465"/>
                <a:gd name="T24" fmla="*/ 102 w 626"/>
                <a:gd name="T25" fmla="*/ 0 h 465"/>
                <a:gd name="T26" fmla="*/ 48 w 626"/>
                <a:gd name="T27" fmla="*/ 52 h 465"/>
                <a:gd name="T28" fmla="*/ 49 w 626"/>
                <a:gd name="T29" fmla="*/ 54 h 465"/>
                <a:gd name="T30" fmla="*/ 0 w 626"/>
                <a:gd name="T31" fmla="*/ 113 h 465"/>
                <a:gd name="T32" fmla="*/ 0 w 626"/>
                <a:gd name="T33" fmla="*/ 403 h 465"/>
                <a:gd name="T34" fmla="*/ 65 w 626"/>
                <a:gd name="T35" fmla="*/ 465 h 465"/>
                <a:gd name="T36" fmla="*/ 208 w 626"/>
                <a:gd name="T37" fmla="*/ 465 h 465"/>
                <a:gd name="T38" fmla="*/ 244 w 626"/>
                <a:gd name="T39" fmla="*/ 465 h 465"/>
                <a:gd name="T40" fmla="*/ 313 w 626"/>
                <a:gd name="T41" fmla="*/ 465 h 465"/>
                <a:gd name="T42" fmla="*/ 366 w 626"/>
                <a:gd name="T43" fmla="*/ 41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 h="465">
                  <a:moveTo>
                    <a:pt x="366" y="413"/>
                  </a:moveTo>
                  <a:cubicBezTo>
                    <a:pt x="366" y="385"/>
                    <a:pt x="342" y="362"/>
                    <a:pt x="313" y="362"/>
                  </a:cubicBezTo>
                  <a:cubicBezTo>
                    <a:pt x="338" y="362"/>
                    <a:pt x="338" y="362"/>
                    <a:pt x="338" y="362"/>
                  </a:cubicBezTo>
                  <a:cubicBezTo>
                    <a:pt x="368" y="362"/>
                    <a:pt x="392" y="338"/>
                    <a:pt x="392" y="310"/>
                  </a:cubicBezTo>
                  <a:cubicBezTo>
                    <a:pt x="392" y="281"/>
                    <a:pt x="368" y="258"/>
                    <a:pt x="338" y="258"/>
                  </a:cubicBezTo>
                  <a:cubicBezTo>
                    <a:pt x="368" y="258"/>
                    <a:pt x="416" y="258"/>
                    <a:pt x="414" y="207"/>
                  </a:cubicBezTo>
                  <a:cubicBezTo>
                    <a:pt x="413" y="178"/>
                    <a:pt x="390" y="155"/>
                    <a:pt x="361" y="155"/>
                  </a:cubicBezTo>
                  <a:cubicBezTo>
                    <a:pt x="573" y="155"/>
                    <a:pt x="573" y="155"/>
                    <a:pt x="573" y="155"/>
                  </a:cubicBezTo>
                  <a:cubicBezTo>
                    <a:pt x="602" y="155"/>
                    <a:pt x="626" y="132"/>
                    <a:pt x="626" y="103"/>
                  </a:cubicBezTo>
                  <a:cubicBezTo>
                    <a:pt x="626" y="75"/>
                    <a:pt x="602" y="52"/>
                    <a:pt x="573" y="52"/>
                  </a:cubicBezTo>
                  <a:cubicBezTo>
                    <a:pt x="260" y="52"/>
                    <a:pt x="260" y="52"/>
                    <a:pt x="260" y="52"/>
                  </a:cubicBezTo>
                  <a:cubicBezTo>
                    <a:pt x="260" y="23"/>
                    <a:pt x="236" y="0"/>
                    <a:pt x="207" y="0"/>
                  </a:cubicBezTo>
                  <a:cubicBezTo>
                    <a:pt x="102" y="0"/>
                    <a:pt x="102" y="0"/>
                    <a:pt x="102" y="0"/>
                  </a:cubicBezTo>
                  <a:cubicBezTo>
                    <a:pt x="72" y="0"/>
                    <a:pt x="48" y="23"/>
                    <a:pt x="48" y="52"/>
                  </a:cubicBezTo>
                  <a:cubicBezTo>
                    <a:pt x="48" y="52"/>
                    <a:pt x="48" y="53"/>
                    <a:pt x="49" y="54"/>
                  </a:cubicBezTo>
                  <a:cubicBezTo>
                    <a:pt x="21" y="60"/>
                    <a:pt x="0" y="85"/>
                    <a:pt x="0" y="113"/>
                  </a:cubicBezTo>
                  <a:cubicBezTo>
                    <a:pt x="0" y="403"/>
                    <a:pt x="0" y="403"/>
                    <a:pt x="0" y="403"/>
                  </a:cubicBezTo>
                  <a:cubicBezTo>
                    <a:pt x="0" y="437"/>
                    <a:pt x="29" y="465"/>
                    <a:pt x="65" y="465"/>
                  </a:cubicBezTo>
                  <a:cubicBezTo>
                    <a:pt x="208" y="465"/>
                    <a:pt x="208" y="465"/>
                    <a:pt x="208" y="465"/>
                  </a:cubicBezTo>
                  <a:cubicBezTo>
                    <a:pt x="244" y="465"/>
                    <a:pt x="244" y="465"/>
                    <a:pt x="244" y="465"/>
                  </a:cubicBezTo>
                  <a:cubicBezTo>
                    <a:pt x="313" y="465"/>
                    <a:pt x="313" y="465"/>
                    <a:pt x="313" y="465"/>
                  </a:cubicBezTo>
                  <a:cubicBezTo>
                    <a:pt x="342" y="465"/>
                    <a:pt x="366" y="442"/>
                    <a:pt x="366" y="4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字魂58号-创中黑-Regular" panose="00000500000000000000" pitchFamily="2" charset="-122"/>
              </a:endParaRPr>
            </a:p>
          </p:txBody>
        </p:sp>
        <p:sp>
          <p:nvSpPr>
            <p:cNvPr id="13" name="Rectangle 6">
              <a:extLst>
                <a:ext uri="{FF2B5EF4-FFF2-40B4-BE49-F238E27FC236}">
                  <a16:creationId xmlns:a16="http://schemas.microsoft.com/office/drawing/2014/main" xmlns="" id="{8968EC8D-81E0-4C15-8CEA-1B1FBD708C2E}"/>
                </a:ext>
              </a:extLst>
            </p:cNvPr>
            <p:cNvSpPr>
              <a:spLocks noChangeArrowheads="1"/>
            </p:cNvSpPr>
            <p:nvPr/>
          </p:nvSpPr>
          <p:spPr bwMode="auto">
            <a:xfrm>
              <a:off x="869474" y="2006830"/>
              <a:ext cx="233024" cy="38788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字魂58号-创中黑-Regular" panose="00000500000000000000" pitchFamily="2" charset="-122"/>
              </a:endParaRPr>
            </a:p>
          </p:txBody>
        </p:sp>
      </p:grpSp>
      <p:sp>
        <p:nvSpPr>
          <p:cNvPr id="14" name="矩形 13">
            <a:extLst>
              <a:ext uri="{FF2B5EF4-FFF2-40B4-BE49-F238E27FC236}">
                <a16:creationId xmlns:a16="http://schemas.microsoft.com/office/drawing/2014/main" xmlns="" id="{4E499106-D4F3-45E8-8187-640CB9730D0C}"/>
              </a:ext>
            </a:extLst>
          </p:cNvPr>
          <p:cNvSpPr/>
          <p:nvPr/>
        </p:nvSpPr>
        <p:spPr>
          <a:xfrm>
            <a:off x="5628442" y="2372879"/>
            <a:ext cx="6103724" cy="523220"/>
          </a:xfrm>
          <a:prstGeom prst="rect">
            <a:avLst/>
          </a:prstGeom>
        </p:spPr>
        <p:txBody>
          <a:bodyPr wrap="square">
            <a:spAutoFit/>
          </a:bodyPr>
          <a:lstStyle/>
          <a:p>
            <a:pPr lvl="0" algn="ctr">
              <a:defRPr/>
            </a:pPr>
            <a:r>
              <a:rPr lang="zh-CN" altLang="en-US" sz="2800" b="1" dirty="0">
                <a:solidFill>
                  <a:srgbClr val="FF0000"/>
                </a:solidFill>
                <a:cs typeface="+mn-ea"/>
                <a:sym typeface="+mn-lt"/>
              </a:rPr>
              <a:t>以强烈担当精神抓好学习贯彻</a:t>
            </a:r>
          </a:p>
        </p:txBody>
      </p:sp>
      <p:pic>
        <p:nvPicPr>
          <p:cNvPr id="15" name="图片 14">
            <a:extLst>
              <a:ext uri="{FF2B5EF4-FFF2-40B4-BE49-F238E27FC236}">
                <a16:creationId xmlns:a16="http://schemas.microsoft.com/office/drawing/2014/main" xmlns="" id="{F651012F-65E8-4195-A05B-EC12298BF73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0" y="1233451"/>
            <a:ext cx="5926238" cy="5926238"/>
          </a:xfrm>
          <a:prstGeom prst="rect">
            <a:avLst/>
          </a:prstGeom>
        </p:spPr>
      </p:pic>
    </p:spTree>
    <p:extLst>
      <p:ext uri="{BB962C8B-B14F-4D97-AF65-F5344CB8AC3E}">
        <p14:creationId xmlns:p14="http://schemas.microsoft.com/office/powerpoint/2010/main" val="314575568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1000"/>
                                        <p:tgtEl>
                                          <p:spTgt spid="6"/>
                                        </p:tgtEl>
                                      </p:cBhvr>
                                    </p:animEffect>
                                  </p:childTnLst>
                                </p:cTn>
                              </p:par>
                            </p:childTnLst>
                          </p:cTn>
                        </p:par>
                        <p:par>
                          <p:cTn id="31" fill="hold">
                            <p:stCondLst>
                              <p:cond delay="4000"/>
                            </p:stCondLst>
                            <p:childTnLst>
                              <p:par>
                                <p:cTn id="32" presetID="22" presetClass="entr" presetSubtype="8"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par>
                          <p:cTn id="35" fill="hold">
                            <p:stCondLst>
                              <p:cond delay="4500"/>
                            </p:stCondLst>
                            <p:childTnLst>
                              <p:par>
                                <p:cTn id="36" presetID="22" presetClass="entr" presetSubtype="8"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1000"/>
                                        <p:tgtEl>
                                          <p:spTgt spid="8"/>
                                        </p:tgtEl>
                                      </p:cBhvr>
                                    </p:animEffect>
                                  </p:childTnLst>
                                </p:cTn>
                              </p:par>
                            </p:childTnLst>
                          </p:cTn>
                        </p:par>
                        <p:par>
                          <p:cTn id="39" fill="hold">
                            <p:stCondLst>
                              <p:cond delay="5500"/>
                            </p:stCondLst>
                            <p:childTnLst>
                              <p:par>
                                <p:cTn id="40" presetID="42" presetClass="entr" presetSubtype="0"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CBA02EC-07B3-4F8E-AA5A-4B427CCAB3F2}"/>
              </a:ext>
            </a:extLst>
          </p:cNvPr>
          <p:cNvSpPr/>
          <p:nvPr/>
        </p:nvSpPr>
        <p:spPr>
          <a:xfrm>
            <a:off x="969509" y="534616"/>
            <a:ext cx="3151148" cy="400110"/>
          </a:xfrm>
          <a:prstGeom prst="rect">
            <a:avLst/>
          </a:prstGeom>
        </p:spPr>
        <p:txBody>
          <a:bodyPr wrap="square">
            <a:spAutoFit/>
          </a:bodyPr>
          <a:lstStyle/>
          <a:p>
            <a:pPr lvl="0" algn="dist"/>
            <a:r>
              <a:rPr lang="zh-CN" altLang="en-US" sz="2000" u="sng" dirty="0">
                <a:solidFill>
                  <a:srgbClr val="FF0000"/>
                </a:solidFill>
                <a:latin typeface="汉仪雅酷黑 75W" panose="020B0804020202020204" pitchFamily="34" charset="-122"/>
                <a:ea typeface="汉仪雅酷黑 75W" panose="020B0804020202020204" pitchFamily="34" charset="-122"/>
                <a:cs typeface="+mn-ea"/>
                <a:sym typeface="+mn-lt"/>
              </a:rPr>
              <a:t>奋力推进强国复兴伟业</a:t>
            </a:r>
          </a:p>
        </p:txBody>
      </p:sp>
      <p:pic>
        <p:nvPicPr>
          <p:cNvPr id="9" name="图片 8">
            <a:extLst>
              <a:ext uri="{FF2B5EF4-FFF2-40B4-BE49-F238E27FC236}">
                <a16:creationId xmlns:a16="http://schemas.microsoft.com/office/drawing/2014/main" xmlns="" id="{B8551999-B48B-49C8-8C9D-0BCE8130F2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15029" cy="1015029"/>
          </a:xfrm>
          <a:prstGeom prst="rect">
            <a:avLst/>
          </a:prstGeom>
        </p:spPr>
      </p:pic>
      <p:sp>
        <p:nvSpPr>
          <p:cNvPr id="4" name="矩形 3">
            <a:extLst>
              <a:ext uri="{FF2B5EF4-FFF2-40B4-BE49-F238E27FC236}">
                <a16:creationId xmlns:a16="http://schemas.microsoft.com/office/drawing/2014/main" xmlns="" id="{EE2F644C-127C-4D39-89F2-C51EDBB970B2}"/>
              </a:ext>
            </a:extLst>
          </p:cNvPr>
          <p:cNvSpPr/>
          <p:nvPr/>
        </p:nvSpPr>
        <p:spPr>
          <a:xfrm>
            <a:off x="501356" y="3162360"/>
            <a:ext cx="6709141" cy="830997"/>
          </a:xfrm>
          <a:prstGeom prst="rect">
            <a:avLst/>
          </a:prstGeom>
        </p:spPr>
        <p:txBody>
          <a:bodyPr wrap="square">
            <a:spAutoFit/>
          </a:bodyPr>
          <a:lstStyle/>
          <a:p>
            <a:pPr algn="just">
              <a:defRPr/>
            </a:pPr>
            <a:r>
              <a:rPr lang="zh-CN" altLang="en-US" sz="1600" dirty="0">
                <a:cs typeface="+mn-ea"/>
                <a:sym typeface="+mn-lt"/>
              </a:rPr>
              <a:t>今年是全面建成小康社会目标实现之年，是全面打赢脱贫攻坚战收官之年当前，我们离实现年度目标任务还有不到半年的时间，各方面任务艰巨繁重。</a:t>
            </a:r>
          </a:p>
        </p:txBody>
      </p:sp>
      <p:cxnSp>
        <p:nvCxnSpPr>
          <p:cNvPr id="5" name="直接连接符 4">
            <a:extLst>
              <a:ext uri="{FF2B5EF4-FFF2-40B4-BE49-F238E27FC236}">
                <a16:creationId xmlns:a16="http://schemas.microsoft.com/office/drawing/2014/main" xmlns="" id="{96F67482-8CBF-49A4-9667-BC98704FC351}"/>
              </a:ext>
            </a:extLst>
          </p:cNvPr>
          <p:cNvCxnSpPr/>
          <p:nvPr/>
        </p:nvCxnSpPr>
        <p:spPr>
          <a:xfrm>
            <a:off x="618311" y="3993357"/>
            <a:ext cx="6368902" cy="0"/>
          </a:xfrm>
          <a:prstGeom prst="line">
            <a:avLst/>
          </a:prstGeom>
          <a:noFill/>
          <a:ln w="9525" cap="flat" cmpd="sng" algn="ctr">
            <a:solidFill>
              <a:srgbClr val="FF0000"/>
            </a:solidFill>
            <a:prstDash val="dash"/>
          </a:ln>
          <a:effectLst/>
        </p:spPr>
      </p:cxnSp>
      <p:sp>
        <p:nvSpPr>
          <p:cNvPr id="6" name="矩形 5">
            <a:extLst>
              <a:ext uri="{FF2B5EF4-FFF2-40B4-BE49-F238E27FC236}">
                <a16:creationId xmlns:a16="http://schemas.microsoft.com/office/drawing/2014/main" xmlns="" id="{249BE77A-85F3-465A-B310-7085725AA647}"/>
              </a:ext>
            </a:extLst>
          </p:cNvPr>
          <p:cNvSpPr/>
          <p:nvPr/>
        </p:nvSpPr>
        <p:spPr>
          <a:xfrm>
            <a:off x="501356" y="4150398"/>
            <a:ext cx="6709141" cy="830997"/>
          </a:xfrm>
          <a:prstGeom prst="rect">
            <a:avLst/>
          </a:prstGeom>
        </p:spPr>
        <p:txBody>
          <a:bodyPr wrap="square">
            <a:spAutoFit/>
          </a:bodyPr>
          <a:lstStyle/>
          <a:p>
            <a:pPr algn="just">
              <a:defRPr/>
            </a:pPr>
            <a:r>
              <a:rPr lang="zh-CN" altLang="en-US" sz="1600" dirty="0">
                <a:solidFill>
                  <a:prstClr val="black"/>
                </a:solidFill>
                <a:cs typeface="+mn-ea"/>
                <a:sym typeface="+mn-lt"/>
              </a:rPr>
              <a:t>同时，完成各项工作是在常态化疫情防控前提下推进的，这增大了实现既定目标任务的难度。从长远眼光看，在强国复兴的新征程上，我们要闯过一道又一道难关，跨越一道又一道沟壑，都离不开顽强奋斗。</a:t>
            </a:r>
            <a:endParaRPr lang="zh-CN" altLang="en-US" sz="1600" dirty="0">
              <a:solidFill>
                <a:srgbClr val="FF0000"/>
              </a:solidFill>
              <a:cs typeface="+mn-ea"/>
              <a:sym typeface="+mn-lt"/>
            </a:endParaRPr>
          </a:p>
        </p:txBody>
      </p:sp>
      <p:cxnSp>
        <p:nvCxnSpPr>
          <p:cNvPr id="7" name="直接连接符 6">
            <a:extLst>
              <a:ext uri="{FF2B5EF4-FFF2-40B4-BE49-F238E27FC236}">
                <a16:creationId xmlns:a16="http://schemas.microsoft.com/office/drawing/2014/main" xmlns="" id="{CE201653-9C51-4E00-A5E0-E4A5A97DEBC4}"/>
              </a:ext>
            </a:extLst>
          </p:cNvPr>
          <p:cNvCxnSpPr/>
          <p:nvPr/>
        </p:nvCxnSpPr>
        <p:spPr>
          <a:xfrm>
            <a:off x="618311" y="5037679"/>
            <a:ext cx="6368902" cy="0"/>
          </a:xfrm>
          <a:prstGeom prst="line">
            <a:avLst/>
          </a:prstGeom>
          <a:noFill/>
          <a:ln w="9525" cap="flat" cmpd="sng" algn="ctr">
            <a:solidFill>
              <a:srgbClr val="FF0000"/>
            </a:solidFill>
            <a:prstDash val="dash"/>
          </a:ln>
          <a:effectLst/>
        </p:spPr>
      </p:cxnSp>
      <p:sp>
        <p:nvSpPr>
          <p:cNvPr id="8" name="矩形 7">
            <a:extLst>
              <a:ext uri="{FF2B5EF4-FFF2-40B4-BE49-F238E27FC236}">
                <a16:creationId xmlns:a16="http://schemas.microsoft.com/office/drawing/2014/main" xmlns="" id="{CB72BF80-2D15-40C6-A7DC-4AE4CF9413CD}"/>
              </a:ext>
            </a:extLst>
          </p:cNvPr>
          <p:cNvSpPr/>
          <p:nvPr/>
        </p:nvSpPr>
        <p:spPr>
          <a:xfrm>
            <a:off x="501356" y="5190515"/>
            <a:ext cx="6709141" cy="1077218"/>
          </a:xfrm>
          <a:prstGeom prst="rect">
            <a:avLst/>
          </a:prstGeom>
        </p:spPr>
        <p:txBody>
          <a:bodyPr wrap="square">
            <a:spAutoFit/>
          </a:bodyPr>
          <a:lstStyle/>
          <a:p>
            <a:pPr lvl="0" algn="just">
              <a:defRPr/>
            </a:pPr>
            <a:r>
              <a:rPr lang="zh-CN" altLang="en-US" sz="1600" dirty="0">
                <a:solidFill>
                  <a:prstClr val="black"/>
                </a:solidFill>
                <a:cs typeface="+mn-ea"/>
                <a:sym typeface="+mn-lt"/>
              </a:rPr>
              <a:t>面对实现“两个一百年”奋斗目标的时代召唤，面对前进道路上的各种“娄山关”“腊子口”，要闯关夺隘、攻坚克难，勠力同心、锐意进取，竭诚奉献自己的智慧和力量，推动民族复兴的巨轮不断向前，奔向光明的未来。</a:t>
            </a:r>
            <a:endParaRPr lang="zh-CN" altLang="en-US" sz="1600" dirty="0">
              <a:solidFill>
                <a:srgbClr val="FF0000"/>
              </a:solidFill>
              <a:cs typeface="+mn-ea"/>
              <a:sym typeface="+mn-lt"/>
            </a:endParaRPr>
          </a:p>
        </p:txBody>
      </p:sp>
      <p:cxnSp>
        <p:nvCxnSpPr>
          <p:cNvPr id="10" name="直接连接符 9">
            <a:extLst>
              <a:ext uri="{FF2B5EF4-FFF2-40B4-BE49-F238E27FC236}">
                <a16:creationId xmlns:a16="http://schemas.microsoft.com/office/drawing/2014/main" xmlns="" id="{29369158-1D3B-4929-9DE5-B67267A401F7}"/>
              </a:ext>
            </a:extLst>
          </p:cNvPr>
          <p:cNvCxnSpPr/>
          <p:nvPr/>
        </p:nvCxnSpPr>
        <p:spPr>
          <a:xfrm>
            <a:off x="618311" y="6333010"/>
            <a:ext cx="6368902" cy="0"/>
          </a:xfrm>
          <a:prstGeom prst="line">
            <a:avLst/>
          </a:prstGeom>
          <a:noFill/>
          <a:ln w="9525" cap="flat" cmpd="sng" algn="ctr">
            <a:solidFill>
              <a:srgbClr val="FF0000"/>
            </a:solidFill>
            <a:prstDash val="dash"/>
          </a:ln>
          <a:effectLst/>
        </p:spPr>
      </p:cxnSp>
      <p:grpSp>
        <p:nvGrpSpPr>
          <p:cNvPr id="11" name="组合 10">
            <a:extLst>
              <a:ext uri="{FF2B5EF4-FFF2-40B4-BE49-F238E27FC236}">
                <a16:creationId xmlns:a16="http://schemas.microsoft.com/office/drawing/2014/main" xmlns="" id="{398CA6FA-F719-4BA8-805F-584F65EACA8E}"/>
              </a:ext>
            </a:extLst>
          </p:cNvPr>
          <p:cNvGrpSpPr/>
          <p:nvPr/>
        </p:nvGrpSpPr>
        <p:grpSpPr>
          <a:xfrm>
            <a:off x="501356" y="2412370"/>
            <a:ext cx="903606" cy="461665"/>
            <a:chOff x="869474" y="1944008"/>
            <a:chExt cx="903606" cy="461665"/>
          </a:xfrm>
          <a:solidFill>
            <a:srgbClr val="FF0000"/>
          </a:solidFill>
        </p:grpSpPr>
        <p:sp>
          <p:nvSpPr>
            <p:cNvPr id="12" name="Freeform 5">
              <a:extLst>
                <a:ext uri="{FF2B5EF4-FFF2-40B4-BE49-F238E27FC236}">
                  <a16:creationId xmlns:a16="http://schemas.microsoft.com/office/drawing/2014/main" xmlns="" id="{1C31374D-9483-49C6-BBB0-0C689FE6CAC9}"/>
                </a:ext>
              </a:extLst>
            </p:cNvPr>
            <p:cNvSpPr/>
            <p:nvPr/>
          </p:nvSpPr>
          <p:spPr bwMode="auto">
            <a:xfrm>
              <a:off x="1151440" y="1944008"/>
              <a:ext cx="621640" cy="461665"/>
            </a:xfrm>
            <a:custGeom>
              <a:avLst/>
              <a:gdLst>
                <a:gd name="T0" fmla="*/ 366 w 626"/>
                <a:gd name="T1" fmla="*/ 413 h 465"/>
                <a:gd name="T2" fmla="*/ 313 w 626"/>
                <a:gd name="T3" fmla="*/ 362 h 465"/>
                <a:gd name="T4" fmla="*/ 338 w 626"/>
                <a:gd name="T5" fmla="*/ 362 h 465"/>
                <a:gd name="T6" fmla="*/ 392 w 626"/>
                <a:gd name="T7" fmla="*/ 310 h 465"/>
                <a:gd name="T8" fmla="*/ 338 w 626"/>
                <a:gd name="T9" fmla="*/ 258 h 465"/>
                <a:gd name="T10" fmla="*/ 414 w 626"/>
                <a:gd name="T11" fmla="*/ 207 h 465"/>
                <a:gd name="T12" fmla="*/ 361 w 626"/>
                <a:gd name="T13" fmla="*/ 155 h 465"/>
                <a:gd name="T14" fmla="*/ 573 w 626"/>
                <a:gd name="T15" fmla="*/ 155 h 465"/>
                <a:gd name="T16" fmla="*/ 626 w 626"/>
                <a:gd name="T17" fmla="*/ 103 h 465"/>
                <a:gd name="T18" fmla="*/ 573 w 626"/>
                <a:gd name="T19" fmla="*/ 52 h 465"/>
                <a:gd name="T20" fmla="*/ 260 w 626"/>
                <a:gd name="T21" fmla="*/ 52 h 465"/>
                <a:gd name="T22" fmla="*/ 207 w 626"/>
                <a:gd name="T23" fmla="*/ 0 h 465"/>
                <a:gd name="T24" fmla="*/ 102 w 626"/>
                <a:gd name="T25" fmla="*/ 0 h 465"/>
                <a:gd name="T26" fmla="*/ 48 w 626"/>
                <a:gd name="T27" fmla="*/ 52 h 465"/>
                <a:gd name="T28" fmla="*/ 49 w 626"/>
                <a:gd name="T29" fmla="*/ 54 h 465"/>
                <a:gd name="T30" fmla="*/ 0 w 626"/>
                <a:gd name="T31" fmla="*/ 113 h 465"/>
                <a:gd name="T32" fmla="*/ 0 w 626"/>
                <a:gd name="T33" fmla="*/ 403 h 465"/>
                <a:gd name="T34" fmla="*/ 65 w 626"/>
                <a:gd name="T35" fmla="*/ 465 h 465"/>
                <a:gd name="T36" fmla="*/ 208 w 626"/>
                <a:gd name="T37" fmla="*/ 465 h 465"/>
                <a:gd name="T38" fmla="*/ 244 w 626"/>
                <a:gd name="T39" fmla="*/ 465 h 465"/>
                <a:gd name="T40" fmla="*/ 313 w 626"/>
                <a:gd name="T41" fmla="*/ 465 h 465"/>
                <a:gd name="T42" fmla="*/ 366 w 626"/>
                <a:gd name="T43" fmla="*/ 41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 h="465">
                  <a:moveTo>
                    <a:pt x="366" y="413"/>
                  </a:moveTo>
                  <a:cubicBezTo>
                    <a:pt x="366" y="385"/>
                    <a:pt x="342" y="362"/>
                    <a:pt x="313" y="362"/>
                  </a:cubicBezTo>
                  <a:cubicBezTo>
                    <a:pt x="338" y="362"/>
                    <a:pt x="338" y="362"/>
                    <a:pt x="338" y="362"/>
                  </a:cubicBezTo>
                  <a:cubicBezTo>
                    <a:pt x="368" y="362"/>
                    <a:pt x="392" y="338"/>
                    <a:pt x="392" y="310"/>
                  </a:cubicBezTo>
                  <a:cubicBezTo>
                    <a:pt x="392" y="281"/>
                    <a:pt x="368" y="258"/>
                    <a:pt x="338" y="258"/>
                  </a:cubicBezTo>
                  <a:cubicBezTo>
                    <a:pt x="368" y="258"/>
                    <a:pt x="416" y="258"/>
                    <a:pt x="414" y="207"/>
                  </a:cubicBezTo>
                  <a:cubicBezTo>
                    <a:pt x="413" y="178"/>
                    <a:pt x="390" y="155"/>
                    <a:pt x="361" y="155"/>
                  </a:cubicBezTo>
                  <a:cubicBezTo>
                    <a:pt x="573" y="155"/>
                    <a:pt x="573" y="155"/>
                    <a:pt x="573" y="155"/>
                  </a:cubicBezTo>
                  <a:cubicBezTo>
                    <a:pt x="602" y="155"/>
                    <a:pt x="626" y="132"/>
                    <a:pt x="626" y="103"/>
                  </a:cubicBezTo>
                  <a:cubicBezTo>
                    <a:pt x="626" y="75"/>
                    <a:pt x="602" y="52"/>
                    <a:pt x="573" y="52"/>
                  </a:cubicBezTo>
                  <a:cubicBezTo>
                    <a:pt x="260" y="52"/>
                    <a:pt x="260" y="52"/>
                    <a:pt x="260" y="52"/>
                  </a:cubicBezTo>
                  <a:cubicBezTo>
                    <a:pt x="260" y="23"/>
                    <a:pt x="236" y="0"/>
                    <a:pt x="207" y="0"/>
                  </a:cubicBezTo>
                  <a:cubicBezTo>
                    <a:pt x="102" y="0"/>
                    <a:pt x="102" y="0"/>
                    <a:pt x="102" y="0"/>
                  </a:cubicBezTo>
                  <a:cubicBezTo>
                    <a:pt x="72" y="0"/>
                    <a:pt x="48" y="23"/>
                    <a:pt x="48" y="52"/>
                  </a:cubicBezTo>
                  <a:cubicBezTo>
                    <a:pt x="48" y="52"/>
                    <a:pt x="48" y="53"/>
                    <a:pt x="49" y="54"/>
                  </a:cubicBezTo>
                  <a:cubicBezTo>
                    <a:pt x="21" y="60"/>
                    <a:pt x="0" y="85"/>
                    <a:pt x="0" y="113"/>
                  </a:cubicBezTo>
                  <a:cubicBezTo>
                    <a:pt x="0" y="403"/>
                    <a:pt x="0" y="403"/>
                    <a:pt x="0" y="403"/>
                  </a:cubicBezTo>
                  <a:cubicBezTo>
                    <a:pt x="0" y="437"/>
                    <a:pt x="29" y="465"/>
                    <a:pt x="65" y="465"/>
                  </a:cubicBezTo>
                  <a:cubicBezTo>
                    <a:pt x="208" y="465"/>
                    <a:pt x="208" y="465"/>
                    <a:pt x="208" y="465"/>
                  </a:cubicBezTo>
                  <a:cubicBezTo>
                    <a:pt x="244" y="465"/>
                    <a:pt x="244" y="465"/>
                    <a:pt x="244" y="465"/>
                  </a:cubicBezTo>
                  <a:cubicBezTo>
                    <a:pt x="313" y="465"/>
                    <a:pt x="313" y="465"/>
                    <a:pt x="313" y="465"/>
                  </a:cubicBezTo>
                  <a:cubicBezTo>
                    <a:pt x="342" y="465"/>
                    <a:pt x="366" y="442"/>
                    <a:pt x="366" y="4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字魂58号-创中黑-Regular" panose="00000500000000000000" pitchFamily="2" charset="-122"/>
              </a:endParaRPr>
            </a:p>
          </p:txBody>
        </p:sp>
        <p:sp>
          <p:nvSpPr>
            <p:cNvPr id="13" name="Rectangle 6">
              <a:extLst>
                <a:ext uri="{FF2B5EF4-FFF2-40B4-BE49-F238E27FC236}">
                  <a16:creationId xmlns:a16="http://schemas.microsoft.com/office/drawing/2014/main" xmlns="" id="{8968EC8D-81E0-4C15-8CEA-1B1FBD708C2E}"/>
                </a:ext>
              </a:extLst>
            </p:cNvPr>
            <p:cNvSpPr>
              <a:spLocks noChangeArrowheads="1"/>
            </p:cNvSpPr>
            <p:nvPr/>
          </p:nvSpPr>
          <p:spPr bwMode="auto">
            <a:xfrm>
              <a:off x="869474" y="2006830"/>
              <a:ext cx="233024" cy="38788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字魂58号-创中黑-Regular" panose="00000500000000000000" pitchFamily="2" charset="-122"/>
              </a:endParaRPr>
            </a:p>
          </p:txBody>
        </p:sp>
      </p:grpSp>
      <p:sp>
        <p:nvSpPr>
          <p:cNvPr id="14" name="矩形 13">
            <a:extLst>
              <a:ext uri="{FF2B5EF4-FFF2-40B4-BE49-F238E27FC236}">
                <a16:creationId xmlns:a16="http://schemas.microsoft.com/office/drawing/2014/main" xmlns="" id="{4E499106-D4F3-45E8-8187-640CB9730D0C}"/>
              </a:ext>
            </a:extLst>
          </p:cNvPr>
          <p:cNvSpPr/>
          <p:nvPr/>
        </p:nvSpPr>
        <p:spPr>
          <a:xfrm>
            <a:off x="1021718" y="2453902"/>
            <a:ext cx="6103724" cy="523220"/>
          </a:xfrm>
          <a:prstGeom prst="rect">
            <a:avLst/>
          </a:prstGeom>
        </p:spPr>
        <p:txBody>
          <a:bodyPr wrap="square">
            <a:spAutoFit/>
          </a:bodyPr>
          <a:lstStyle/>
          <a:p>
            <a:pPr lvl="0" algn="ctr">
              <a:defRPr/>
            </a:pPr>
            <a:r>
              <a:rPr lang="zh-CN" altLang="en-US" sz="2800" b="1" dirty="0">
                <a:solidFill>
                  <a:srgbClr val="FF0000"/>
                </a:solidFill>
                <a:cs typeface="+mn-ea"/>
                <a:sym typeface="+mn-lt"/>
              </a:rPr>
              <a:t>以顽强的意志攻坚克难</a:t>
            </a:r>
          </a:p>
        </p:txBody>
      </p:sp>
      <p:pic>
        <p:nvPicPr>
          <p:cNvPr id="15" name="图片 14">
            <a:extLst>
              <a:ext uri="{FF2B5EF4-FFF2-40B4-BE49-F238E27FC236}">
                <a16:creationId xmlns:a16="http://schemas.microsoft.com/office/drawing/2014/main" xmlns="" id="{F651012F-65E8-4195-A05B-EC12298BF73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7125442" y="1990848"/>
            <a:ext cx="4727640" cy="4727640"/>
          </a:xfrm>
          <a:prstGeom prst="rect">
            <a:avLst/>
          </a:prstGeom>
        </p:spPr>
      </p:pic>
    </p:spTree>
    <p:extLst>
      <p:ext uri="{BB962C8B-B14F-4D97-AF65-F5344CB8AC3E}">
        <p14:creationId xmlns:p14="http://schemas.microsoft.com/office/powerpoint/2010/main" val="395577785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1000"/>
                                        <p:tgtEl>
                                          <p:spTgt spid="6"/>
                                        </p:tgtEl>
                                      </p:cBhvr>
                                    </p:animEffect>
                                  </p:childTnLst>
                                </p:cTn>
                              </p:par>
                            </p:childTnLst>
                          </p:cTn>
                        </p:par>
                        <p:par>
                          <p:cTn id="31" fill="hold">
                            <p:stCondLst>
                              <p:cond delay="4000"/>
                            </p:stCondLst>
                            <p:childTnLst>
                              <p:par>
                                <p:cTn id="32" presetID="22" presetClass="entr" presetSubtype="8"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par>
                          <p:cTn id="35" fill="hold">
                            <p:stCondLst>
                              <p:cond delay="4500"/>
                            </p:stCondLst>
                            <p:childTnLst>
                              <p:par>
                                <p:cTn id="36" presetID="22" presetClass="entr" presetSubtype="8"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1000"/>
                                        <p:tgtEl>
                                          <p:spTgt spid="8"/>
                                        </p:tgtEl>
                                      </p:cBhvr>
                                    </p:animEffect>
                                  </p:childTnLst>
                                </p:cTn>
                              </p:par>
                            </p:childTnLst>
                          </p:cTn>
                        </p:par>
                        <p:par>
                          <p:cTn id="39" fill="hold">
                            <p:stCondLst>
                              <p:cond delay="5500"/>
                            </p:stCondLst>
                            <p:childTnLst>
                              <p:par>
                                <p:cTn id="40" presetID="22" presetClass="entr" presetSubtype="4"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xmlns="" id="{591E55DF-E40D-4088-A28C-042F6017BA8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05" y="5094670"/>
            <a:ext cx="12223163" cy="1881211"/>
          </a:xfrm>
          <a:prstGeom prst="rect">
            <a:avLst/>
          </a:prstGeom>
        </p:spPr>
      </p:pic>
      <p:pic>
        <p:nvPicPr>
          <p:cNvPr id="7" name="图片 6">
            <a:extLst>
              <a:ext uri="{FF2B5EF4-FFF2-40B4-BE49-F238E27FC236}">
                <a16:creationId xmlns:a16="http://schemas.microsoft.com/office/drawing/2014/main" xmlns="" id="{2D8BCDC0-A99A-4505-9723-A34CA5A7FEC3}"/>
              </a:ext>
            </a:extLst>
          </p:cNvPr>
          <p:cNvPicPr>
            <a:picLocks noChangeAspect="1"/>
          </p:cNvPicPr>
          <p:nvPr/>
        </p:nvPicPr>
        <p:blipFill rotWithShape="1">
          <a:blip r:embed="rId13">
            <a:extLst>
              <a:ext uri="{28A0092B-C50C-407E-A947-70E740481C1C}">
                <a14:useLocalDpi xmlns:a14="http://schemas.microsoft.com/office/drawing/2010/main" val="0"/>
              </a:ext>
            </a:extLst>
          </a:blip>
          <a:srcRect t="46421"/>
          <a:stretch/>
        </p:blipFill>
        <p:spPr>
          <a:xfrm>
            <a:off x="-22559" y="5329189"/>
            <a:ext cx="12237117" cy="1520446"/>
          </a:xfrm>
          <a:prstGeom prst="rect">
            <a:avLst/>
          </a:prstGeom>
        </p:spPr>
      </p:pic>
      <p:pic>
        <p:nvPicPr>
          <p:cNvPr id="9" name="图片 8">
            <a:extLst>
              <a:ext uri="{FF2B5EF4-FFF2-40B4-BE49-F238E27FC236}">
                <a16:creationId xmlns:a16="http://schemas.microsoft.com/office/drawing/2014/main" xmlns="" id="{6EC5D498-2658-4824-9B70-39FAADB512E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605" y="3321261"/>
            <a:ext cx="3457012" cy="2880843"/>
          </a:xfrm>
          <a:prstGeom prst="rect">
            <a:avLst/>
          </a:prstGeom>
        </p:spPr>
      </p:pic>
      <p:pic>
        <p:nvPicPr>
          <p:cNvPr id="11" name="图片 10">
            <a:extLst>
              <a:ext uri="{FF2B5EF4-FFF2-40B4-BE49-F238E27FC236}">
                <a16:creationId xmlns:a16="http://schemas.microsoft.com/office/drawing/2014/main" xmlns="" id="{0B9094CD-091E-4214-80F1-B5DCBFC1A944}"/>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262563" y="3405068"/>
            <a:ext cx="728213" cy="1844540"/>
          </a:xfrm>
          <a:prstGeom prst="rect">
            <a:avLst/>
          </a:prstGeom>
        </p:spPr>
      </p:pic>
      <p:pic>
        <p:nvPicPr>
          <p:cNvPr id="13" name="图片 12">
            <a:extLst>
              <a:ext uri="{FF2B5EF4-FFF2-40B4-BE49-F238E27FC236}">
                <a16:creationId xmlns:a16="http://schemas.microsoft.com/office/drawing/2014/main" xmlns="" id="{288FFB35-2454-4D60-9D44-39B3AE85D31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918053" y="3841581"/>
            <a:ext cx="5053960" cy="1520445"/>
          </a:xfrm>
          <a:prstGeom prst="rect">
            <a:avLst/>
          </a:prstGeom>
        </p:spPr>
      </p:pic>
      <p:pic>
        <p:nvPicPr>
          <p:cNvPr id="45" name="图片 44">
            <a:extLst>
              <a:ext uri="{FF2B5EF4-FFF2-40B4-BE49-F238E27FC236}">
                <a16:creationId xmlns:a16="http://schemas.microsoft.com/office/drawing/2014/main" xmlns="" id="{5422270A-4AAB-45EF-827E-24C978C5F62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56207" y="4603141"/>
            <a:ext cx="5121502" cy="758885"/>
          </a:xfrm>
          <a:prstGeom prst="rect">
            <a:avLst/>
          </a:prstGeom>
        </p:spPr>
      </p:pic>
      <p:pic>
        <p:nvPicPr>
          <p:cNvPr id="15" name="图片 14">
            <a:extLst>
              <a:ext uri="{FF2B5EF4-FFF2-40B4-BE49-F238E27FC236}">
                <a16:creationId xmlns:a16="http://schemas.microsoft.com/office/drawing/2014/main" xmlns="" id="{63124AD8-7267-4FC3-9738-2BD34B37227C}"/>
              </a:ext>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b="10181"/>
          <a:stretch/>
        </p:blipFill>
        <p:spPr>
          <a:xfrm>
            <a:off x="3998438" y="3970299"/>
            <a:ext cx="4297222" cy="1292935"/>
          </a:xfrm>
          <a:prstGeom prst="rect">
            <a:avLst/>
          </a:prstGeom>
        </p:spPr>
      </p:pic>
      <p:sp>
        <p:nvSpPr>
          <p:cNvPr id="46" name="PA-102224">
            <a:extLst>
              <a:ext uri="{FF2B5EF4-FFF2-40B4-BE49-F238E27FC236}">
                <a16:creationId xmlns:a16="http://schemas.microsoft.com/office/drawing/2014/main" xmlns="" id="{A3AC9ABA-F4B2-40A6-B525-3D4359374FF6}"/>
              </a:ext>
            </a:extLst>
          </p:cNvPr>
          <p:cNvSpPr/>
          <p:nvPr>
            <p:custDataLst>
              <p:tags r:id="rId1"/>
            </p:custDataLst>
          </p:nvPr>
        </p:nvSpPr>
        <p:spPr>
          <a:xfrm>
            <a:off x="1727563" y="1058937"/>
            <a:ext cx="8494634" cy="120032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200" i="0" u="none" strike="noStrike" kern="1200" cap="none" spc="0" normalizeH="0" baseline="0" noProof="0" dirty="0">
                <a:ln>
                  <a:noFill/>
                </a:ln>
                <a:solidFill>
                  <a:srgbClr val="FF0000"/>
                </a:solidFill>
                <a:uLnTx/>
                <a:uFillTx/>
                <a:latin typeface="汉仪雅酷黑 75W" panose="020B0804020202020204" pitchFamily="34" charset="-122"/>
                <a:ea typeface="汉仪雅酷黑 75W" panose="020B0804020202020204" pitchFamily="34" charset="-122"/>
                <a:cs typeface="+mn-ea"/>
                <a:sym typeface="+mn-lt"/>
              </a:rPr>
              <a:t>《</a:t>
            </a:r>
            <a:r>
              <a:rPr kumimoji="0" lang="zh-CN" altLang="en-US" sz="7200" i="0" u="none" strike="noStrike" kern="1200" cap="none" spc="0" normalizeH="0" baseline="0" noProof="0" dirty="0">
                <a:ln>
                  <a:noFill/>
                </a:ln>
                <a:solidFill>
                  <a:srgbClr val="FF0000"/>
                </a:solidFill>
                <a:uLnTx/>
                <a:uFillTx/>
                <a:latin typeface="汉仪雅酷黑 75W" panose="020B0804020202020204" pitchFamily="34" charset="-122"/>
                <a:ea typeface="汉仪雅酷黑 75W" panose="020B0804020202020204" pitchFamily="34" charset="-122"/>
                <a:cs typeface="+mn-ea"/>
                <a:sym typeface="+mn-lt"/>
              </a:rPr>
              <a:t>治国理政</a:t>
            </a:r>
            <a:r>
              <a:rPr kumimoji="0" lang="en-US" altLang="zh-CN" sz="7200" i="0" u="none" strike="noStrike" kern="1200" cap="none" spc="0" normalizeH="0" baseline="0" noProof="0" dirty="0">
                <a:ln>
                  <a:noFill/>
                </a:ln>
                <a:solidFill>
                  <a:srgbClr val="FF0000"/>
                </a:solidFill>
                <a:uLnTx/>
                <a:uFillTx/>
                <a:latin typeface="汉仪雅酷黑 75W" panose="020B0804020202020204" pitchFamily="34" charset="-122"/>
                <a:ea typeface="汉仪雅酷黑 75W" panose="020B0804020202020204" pitchFamily="34" charset="-122"/>
                <a:cs typeface="+mn-ea"/>
                <a:sym typeface="+mn-lt"/>
              </a:rPr>
              <a:t>》</a:t>
            </a:r>
            <a:r>
              <a:rPr kumimoji="0" lang="zh-CN" altLang="en-US" sz="7200" i="0" u="none" strike="noStrike" kern="1200" cap="none" spc="0" normalizeH="0" baseline="0" noProof="0" dirty="0">
                <a:ln>
                  <a:noFill/>
                </a:ln>
                <a:solidFill>
                  <a:srgbClr val="FF0000"/>
                </a:solidFill>
                <a:uLnTx/>
                <a:uFillTx/>
                <a:latin typeface="汉仪雅酷黑 75W" panose="020B0804020202020204" pitchFamily="34" charset="-122"/>
                <a:ea typeface="汉仪雅酷黑 75W" panose="020B0804020202020204" pitchFamily="34" charset="-122"/>
                <a:cs typeface="+mn-ea"/>
                <a:sym typeface="+mn-lt"/>
              </a:rPr>
              <a:t>第三卷</a:t>
            </a:r>
          </a:p>
        </p:txBody>
      </p:sp>
      <p:grpSp>
        <p:nvGrpSpPr>
          <p:cNvPr id="47" name="PA-102214">
            <a:extLst>
              <a:ext uri="{FF2B5EF4-FFF2-40B4-BE49-F238E27FC236}">
                <a16:creationId xmlns:a16="http://schemas.microsoft.com/office/drawing/2014/main" xmlns="" id="{7EAEE4AB-6408-4C8E-B7DE-8DA06D21B9A0}"/>
              </a:ext>
            </a:extLst>
          </p:cNvPr>
          <p:cNvGrpSpPr/>
          <p:nvPr>
            <p:custDataLst>
              <p:tags r:id="rId2"/>
            </p:custDataLst>
          </p:nvPr>
        </p:nvGrpSpPr>
        <p:grpSpPr>
          <a:xfrm>
            <a:off x="2384279" y="2290799"/>
            <a:ext cx="7525539" cy="315265"/>
            <a:chOff x="1188720" y="5413580"/>
            <a:chExt cx="9814562" cy="411158"/>
          </a:xfrm>
          <a:solidFill>
            <a:srgbClr val="FF0000"/>
          </a:solidFill>
        </p:grpSpPr>
        <p:sp>
          <p:nvSpPr>
            <p:cNvPr id="48" name="PA-矩形 10">
              <a:extLst>
                <a:ext uri="{FF2B5EF4-FFF2-40B4-BE49-F238E27FC236}">
                  <a16:creationId xmlns:a16="http://schemas.microsoft.com/office/drawing/2014/main" xmlns="" id="{FD9DCEF5-07B9-40E8-A48C-038CC6D5B8D7}"/>
                </a:ext>
              </a:extLst>
            </p:cNvPr>
            <p:cNvSpPr/>
            <p:nvPr>
              <p:custDataLst>
                <p:tags r:id="rId4"/>
              </p:custDataLst>
            </p:nvPr>
          </p:nvSpPr>
          <p:spPr>
            <a:xfrm>
              <a:off x="1188720" y="5604759"/>
              <a:ext cx="4003040" cy="288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cs typeface="+mn-ea"/>
                <a:sym typeface="+mn-lt"/>
              </a:endParaRPr>
            </a:p>
          </p:txBody>
        </p:sp>
        <p:sp>
          <p:nvSpPr>
            <p:cNvPr id="49" name="PA-矩形 11">
              <a:extLst>
                <a:ext uri="{FF2B5EF4-FFF2-40B4-BE49-F238E27FC236}">
                  <a16:creationId xmlns:a16="http://schemas.microsoft.com/office/drawing/2014/main" xmlns="" id="{26DC5FF8-BA85-4E3C-BBC3-2938439D654D}"/>
                </a:ext>
              </a:extLst>
            </p:cNvPr>
            <p:cNvSpPr/>
            <p:nvPr>
              <p:custDataLst>
                <p:tags r:id="rId5"/>
              </p:custDataLst>
            </p:nvPr>
          </p:nvSpPr>
          <p:spPr>
            <a:xfrm>
              <a:off x="7000242" y="5604759"/>
              <a:ext cx="4003040" cy="288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cs typeface="+mn-ea"/>
                <a:sym typeface="+mn-lt"/>
              </a:endParaRPr>
            </a:p>
          </p:txBody>
        </p:sp>
        <p:grpSp>
          <p:nvGrpSpPr>
            <p:cNvPr id="50" name="组合 49">
              <a:extLst>
                <a:ext uri="{FF2B5EF4-FFF2-40B4-BE49-F238E27FC236}">
                  <a16:creationId xmlns:a16="http://schemas.microsoft.com/office/drawing/2014/main" xmlns="" id="{1E9F8977-B23A-4BB1-B191-03D423A328CE}"/>
                </a:ext>
              </a:extLst>
            </p:cNvPr>
            <p:cNvGrpSpPr/>
            <p:nvPr/>
          </p:nvGrpSpPr>
          <p:grpSpPr>
            <a:xfrm>
              <a:off x="5406442" y="5413580"/>
              <a:ext cx="1379118" cy="411158"/>
              <a:chOff x="5402520" y="5413580"/>
              <a:chExt cx="1379118" cy="411158"/>
            </a:xfrm>
            <a:grpFill/>
          </p:grpSpPr>
          <p:sp>
            <p:nvSpPr>
              <p:cNvPr id="51" name="PA-5-Point Star 13">
                <a:extLst>
                  <a:ext uri="{FF2B5EF4-FFF2-40B4-BE49-F238E27FC236}">
                    <a16:creationId xmlns:a16="http://schemas.microsoft.com/office/drawing/2014/main" xmlns="" id="{33C0D1D7-6B26-4836-9FA4-4FF423246262}"/>
                  </a:ext>
                </a:extLst>
              </p:cNvPr>
              <p:cNvSpPr/>
              <p:nvPr>
                <p:custDataLst>
                  <p:tags r:id="rId6"/>
                </p:custDataLst>
              </p:nvPr>
            </p:nvSpPr>
            <p:spPr>
              <a:xfrm>
                <a:off x="5886500" y="5413580"/>
                <a:ext cx="411158" cy="411158"/>
              </a:xfrm>
              <a:prstGeom prst="star5">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cs typeface="+mn-ea"/>
                  <a:sym typeface="+mn-lt"/>
                </a:endParaRPr>
              </a:p>
            </p:txBody>
          </p:sp>
          <p:sp>
            <p:nvSpPr>
              <p:cNvPr id="52" name="PA-5-Point Star 14">
                <a:extLst>
                  <a:ext uri="{FF2B5EF4-FFF2-40B4-BE49-F238E27FC236}">
                    <a16:creationId xmlns:a16="http://schemas.microsoft.com/office/drawing/2014/main" xmlns="" id="{1FDD3393-C62F-4326-AD9F-499E06577CAA}"/>
                  </a:ext>
                </a:extLst>
              </p:cNvPr>
              <p:cNvSpPr/>
              <p:nvPr>
                <p:custDataLst>
                  <p:tags r:id="rId7"/>
                </p:custDataLst>
              </p:nvPr>
            </p:nvSpPr>
            <p:spPr>
              <a:xfrm>
                <a:off x="5586085" y="5494700"/>
                <a:ext cx="248918" cy="248918"/>
              </a:xfrm>
              <a:prstGeom prst="star5">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cs typeface="+mn-ea"/>
                  <a:sym typeface="+mn-lt"/>
                </a:endParaRPr>
              </a:p>
            </p:txBody>
          </p:sp>
          <p:sp>
            <p:nvSpPr>
              <p:cNvPr id="53" name="PA-5-Point Star 15">
                <a:extLst>
                  <a:ext uri="{FF2B5EF4-FFF2-40B4-BE49-F238E27FC236}">
                    <a16:creationId xmlns:a16="http://schemas.microsoft.com/office/drawing/2014/main" xmlns="" id="{46477DAB-69F7-4B9A-BEE8-BAD88BA7786C}"/>
                  </a:ext>
                </a:extLst>
              </p:cNvPr>
              <p:cNvSpPr/>
              <p:nvPr>
                <p:custDataLst>
                  <p:tags r:id="rId8"/>
                </p:custDataLst>
              </p:nvPr>
            </p:nvSpPr>
            <p:spPr>
              <a:xfrm>
                <a:off x="6349155" y="5494700"/>
                <a:ext cx="248918" cy="248918"/>
              </a:xfrm>
              <a:prstGeom prst="star5">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cs typeface="+mn-ea"/>
                  <a:sym typeface="+mn-lt"/>
                </a:endParaRPr>
              </a:p>
            </p:txBody>
          </p:sp>
          <p:sp>
            <p:nvSpPr>
              <p:cNvPr id="54" name="PA-5-Point Star 16">
                <a:extLst>
                  <a:ext uri="{FF2B5EF4-FFF2-40B4-BE49-F238E27FC236}">
                    <a16:creationId xmlns:a16="http://schemas.microsoft.com/office/drawing/2014/main" xmlns="" id="{9526F844-5B1A-438B-8A05-8D0A75A50CE5}"/>
                  </a:ext>
                </a:extLst>
              </p:cNvPr>
              <p:cNvSpPr/>
              <p:nvPr>
                <p:custDataLst>
                  <p:tags r:id="rId9"/>
                </p:custDataLst>
              </p:nvPr>
            </p:nvSpPr>
            <p:spPr>
              <a:xfrm>
                <a:off x="5402520" y="5553125"/>
                <a:ext cx="132068" cy="132068"/>
              </a:xfrm>
              <a:prstGeom prst="star5">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cs typeface="+mn-ea"/>
                  <a:sym typeface="+mn-lt"/>
                </a:endParaRPr>
              </a:p>
            </p:txBody>
          </p:sp>
          <p:sp>
            <p:nvSpPr>
              <p:cNvPr id="55" name="PA-5-Point Star 17">
                <a:extLst>
                  <a:ext uri="{FF2B5EF4-FFF2-40B4-BE49-F238E27FC236}">
                    <a16:creationId xmlns:a16="http://schemas.microsoft.com/office/drawing/2014/main" xmlns="" id="{337313C4-3C46-4884-95D1-EF501CB344EC}"/>
                  </a:ext>
                </a:extLst>
              </p:cNvPr>
              <p:cNvSpPr/>
              <p:nvPr>
                <p:custDataLst>
                  <p:tags r:id="rId10"/>
                </p:custDataLst>
              </p:nvPr>
            </p:nvSpPr>
            <p:spPr>
              <a:xfrm>
                <a:off x="6649570" y="5553125"/>
                <a:ext cx="132068" cy="132068"/>
              </a:xfrm>
              <a:prstGeom prst="star5">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cs typeface="+mn-ea"/>
                  <a:sym typeface="+mn-lt"/>
                </a:endParaRPr>
              </a:p>
            </p:txBody>
          </p:sp>
        </p:grpSp>
      </p:grpSp>
      <p:grpSp>
        <p:nvGrpSpPr>
          <p:cNvPr id="58" name="组合 57">
            <a:extLst>
              <a:ext uri="{FF2B5EF4-FFF2-40B4-BE49-F238E27FC236}">
                <a16:creationId xmlns:a16="http://schemas.microsoft.com/office/drawing/2014/main" xmlns="" id="{8E9D9A01-F36C-4E0E-A3A8-1BE31436DC61}"/>
              </a:ext>
            </a:extLst>
          </p:cNvPr>
          <p:cNvGrpSpPr/>
          <p:nvPr/>
        </p:nvGrpSpPr>
        <p:grpSpPr>
          <a:xfrm>
            <a:off x="1360484" y="2777081"/>
            <a:ext cx="9544058" cy="584775"/>
            <a:chOff x="1400202" y="2981958"/>
            <a:chExt cx="9544058" cy="584775"/>
          </a:xfrm>
        </p:grpSpPr>
        <p:pic>
          <p:nvPicPr>
            <p:cNvPr id="5" name="图片 4">
              <a:extLst>
                <a:ext uri="{FF2B5EF4-FFF2-40B4-BE49-F238E27FC236}">
                  <a16:creationId xmlns:a16="http://schemas.microsoft.com/office/drawing/2014/main" xmlns="" id="{BC870DA4-1F0A-4894-BF96-D970EEE9A997}"/>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400202" y="3058207"/>
              <a:ext cx="454754" cy="437167"/>
            </a:xfrm>
            <a:prstGeom prst="rect">
              <a:avLst/>
            </a:prstGeom>
          </p:spPr>
        </p:pic>
        <p:sp>
          <p:nvSpPr>
            <p:cNvPr id="56" name="PA-102215">
              <a:extLst>
                <a:ext uri="{FF2B5EF4-FFF2-40B4-BE49-F238E27FC236}">
                  <a16:creationId xmlns:a16="http://schemas.microsoft.com/office/drawing/2014/main" xmlns="" id="{0C70B0D3-B49A-408F-9F81-95AA0E96D904}"/>
                </a:ext>
              </a:extLst>
            </p:cNvPr>
            <p:cNvSpPr/>
            <p:nvPr>
              <p:custDataLst>
                <p:tags r:id="rId3"/>
              </p:custDataLst>
            </p:nvPr>
          </p:nvSpPr>
          <p:spPr>
            <a:xfrm>
              <a:off x="1854956" y="2981958"/>
              <a:ext cx="8634550" cy="58477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FF0000"/>
                  </a:solidFill>
                  <a:uLnTx/>
                  <a:uFillTx/>
                  <a:latin typeface="汉仪雅酷黑 75W" panose="020B0804020202020204" pitchFamily="34" charset="-122"/>
                  <a:ea typeface="汉仪雅酷黑 75W" panose="020B0804020202020204" pitchFamily="34" charset="-122"/>
                  <a:cs typeface="+mn-ea"/>
                  <a:sym typeface="+mn-lt"/>
                </a:rPr>
                <a:t>之谱写新时代中国特色社会主义新篇章</a:t>
              </a:r>
            </a:p>
          </p:txBody>
        </p:sp>
        <p:pic>
          <p:nvPicPr>
            <p:cNvPr id="57" name="图片 56">
              <a:extLst>
                <a:ext uri="{FF2B5EF4-FFF2-40B4-BE49-F238E27FC236}">
                  <a16:creationId xmlns:a16="http://schemas.microsoft.com/office/drawing/2014/main" xmlns="" id="{3F766359-B8B3-4EA2-93A3-450C9A4755FB}"/>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489506" y="3033571"/>
              <a:ext cx="454754" cy="437167"/>
            </a:xfrm>
            <a:prstGeom prst="rect">
              <a:avLst/>
            </a:prstGeom>
          </p:spPr>
        </p:pic>
      </p:grpSp>
      <p:sp>
        <p:nvSpPr>
          <p:cNvPr id="59" name="矩形 58">
            <a:extLst>
              <a:ext uri="{FF2B5EF4-FFF2-40B4-BE49-F238E27FC236}">
                <a16:creationId xmlns:a16="http://schemas.microsoft.com/office/drawing/2014/main" xmlns="" id="{6C78E66F-6E45-4BAD-A61E-0168ADE9CB50}"/>
              </a:ext>
            </a:extLst>
          </p:cNvPr>
          <p:cNvSpPr/>
          <p:nvPr/>
        </p:nvSpPr>
        <p:spPr>
          <a:xfrm>
            <a:off x="3622411" y="3510339"/>
            <a:ext cx="2018501" cy="369332"/>
          </a:xfrm>
          <a:prstGeom prst="rect">
            <a:avLst/>
          </a:prstGeom>
        </p:spPr>
        <p:txBody>
          <a:bodyPr wrap="none">
            <a:spAutoFit/>
          </a:bodyPr>
          <a:lstStyle/>
          <a:p>
            <a:pPr lvl="0">
              <a:defRPr/>
            </a:pPr>
            <a:r>
              <a:rPr lang="zh-CN" altLang="en-US" b="1" dirty="0">
                <a:solidFill>
                  <a:srgbClr val="FF0000"/>
                </a:solidFill>
                <a:latin typeface="+mn-ea"/>
                <a:cs typeface="+mn-ea"/>
                <a:sym typeface="+mn-lt"/>
              </a:rPr>
              <a:t>汇报人</a:t>
            </a:r>
            <a:r>
              <a:rPr lang="zh-CN" altLang="en-US" b="1" dirty="0" smtClean="0">
                <a:solidFill>
                  <a:srgbClr val="FF0000"/>
                </a:solidFill>
                <a:latin typeface="+mn-ea"/>
                <a:cs typeface="+mn-ea"/>
                <a:sym typeface="+mn-lt"/>
              </a:rPr>
              <a:t>：第一</a:t>
            </a:r>
            <a:r>
              <a:rPr lang="en-US" altLang="zh-CN" b="1" dirty="0" smtClean="0">
                <a:solidFill>
                  <a:srgbClr val="FF0000"/>
                </a:solidFill>
                <a:latin typeface="+mn-ea"/>
                <a:cs typeface="+mn-ea"/>
                <a:sym typeface="+mn-lt"/>
              </a:rPr>
              <a:t>PPT</a:t>
            </a:r>
            <a:endParaRPr lang="zh-CN" altLang="en-US" b="1" dirty="0">
              <a:solidFill>
                <a:srgbClr val="FF0000"/>
              </a:solidFill>
              <a:latin typeface="+mn-ea"/>
              <a:cs typeface="+mn-ea"/>
              <a:sym typeface="+mn-lt"/>
            </a:endParaRPr>
          </a:p>
        </p:txBody>
      </p:sp>
      <p:sp>
        <p:nvSpPr>
          <p:cNvPr id="60" name="矩形 59">
            <a:extLst>
              <a:ext uri="{FF2B5EF4-FFF2-40B4-BE49-F238E27FC236}">
                <a16:creationId xmlns:a16="http://schemas.microsoft.com/office/drawing/2014/main" xmlns="" id="{66E9C6A9-7097-4563-9104-5255B4FDE081}"/>
              </a:ext>
            </a:extLst>
          </p:cNvPr>
          <p:cNvSpPr/>
          <p:nvPr/>
        </p:nvSpPr>
        <p:spPr>
          <a:xfrm>
            <a:off x="6743450" y="3533087"/>
            <a:ext cx="1947969" cy="369332"/>
          </a:xfrm>
          <a:prstGeom prst="rect">
            <a:avLst/>
          </a:prstGeom>
        </p:spPr>
        <p:txBody>
          <a:bodyPr wrap="none">
            <a:spAutoFit/>
          </a:bodyPr>
          <a:lstStyle/>
          <a:p>
            <a:pPr lvl="0">
              <a:defRPr/>
            </a:pPr>
            <a:r>
              <a:rPr lang="zh-CN" altLang="en-US" b="1" dirty="0">
                <a:solidFill>
                  <a:srgbClr val="FF0000"/>
                </a:solidFill>
                <a:latin typeface="+mn-ea"/>
                <a:cs typeface="+mn-ea"/>
                <a:sym typeface="+mn-lt"/>
              </a:rPr>
              <a:t>汇报时间：</a:t>
            </a:r>
            <a:r>
              <a:rPr lang="en-US" altLang="zh-CN" b="1" dirty="0">
                <a:solidFill>
                  <a:srgbClr val="FF0000"/>
                </a:solidFill>
                <a:latin typeface="+mn-ea"/>
                <a:cs typeface="+mn-ea"/>
                <a:sym typeface="+mn-lt"/>
              </a:rPr>
              <a:t>20XX</a:t>
            </a:r>
            <a:endParaRPr lang="zh-CN" altLang="en-US" b="1" dirty="0">
              <a:solidFill>
                <a:srgbClr val="FF0000"/>
              </a:solidFill>
              <a:latin typeface="+mn-ea"/>
              <a:cs typeface="+mn-ea"/>
              <a:sym typeface="+mn-lt"/>
            </a:endParaRPr>
          </a:p>
        </p:txBody>
      </p:sp>
      <p:pic>
        <p:nvPicPr>
          <p:cNvPr id="62" name="图片 61">
            <a:extLst>
              <a:ext uri="{FF2B5EF4-FFF2-40B4-BE49-F238E27FC236}">
                <a16:creationId xmlns:a16="http://schemas.microsoft.com/office/drawing/2014/main" xmlns="" id="{D712457B-01DB-4570-A912-A3FEAAE69B60}"/>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92413" y="3203541"/>
            <a:ext cx="2085857" cy="2085857"/>
          </a:xfrm>
          <a:prstGeom prst="rect">
            <a:avLst/>
          </a:prstGeom>
        </p:spPr>
      </p:pic>
      <p:pic>
        <p:nvPicPr>
          <p:cNvPr id="43" name="图片 42">
            <a:extLst>
              <a:ext uri="{FF2B5EF4-FFF2-40B4-BE49-F238E27FC236}">
                <a16:creationId xmlns:a16="http://schemas.microsoft.com/office/drawing/2014/main" xmlns="" id="{80CF1C78-6DE3-457D-9F7A-C8074CA7E6AC}"/>
              </a:ext>
            </a:extLst>
          </p:cNvPr>
          <p:cNvPicPr>
            <a:picLocks noChangeAspect="1"/>
          </p:cNvPicPr>
          <p:nvPr/>
        </p:nvPicPr>
        <p:blipFill rotWithShape="1">
          <a:blip r:embed="rId21">
            <a:extLst>
              <a:ext uri="{28A0092B-C50C-407E-A947-70E740481C1C}">
                <a14:useLocalDpi xmlns:a14="http://schemas.microsoft.com/office/drawing/2010/main" val="0"/>
              </a:ext>
            </a:extLst>
          </a:blip>
          <a:srcRect t="54197"/>
          <a:stretch/>
        </p:blipFill>
        <p:spPr>
          <a:xfrm>
            <a:off x="-8605" y="4013973"/>
            <a:ext cx="12237118" cy="2818423"/>
          </a:xfrm>
          <a:prstGeom prst="rect">
            <a:avLst/>
          </a:prstGeom>
        </p:spPr>
      </p:pic>
      <p:pic>
        <p:nvPicPr>
          <p:cNvPr id="64" name="图片 63">
            <a:extLst>
              <a:ext uri="{FF2B5EF4-FFF2-40B4-BE49-F238E27FC236}">
                <a16:creationId xmlns:a16="http://schemas.microsoft.com/office/drawing/2014/main" xmlns="" id="{D73C666F-B970-42E1-9276-88F3B6FA7FF5}"/>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0259946" y="419358"/>
            <a:ext cx="1289191" cy="938966"/>
          </a:xfrm>
          <a:prstGeom prst="rect">
            <a:avLst/>
          </a:prstGeom>
        </p:spPr>
      </p:pic>
      <p:pic>
        <p:nvPicPr>
          <p:cNvPr id="65" name="图片 64">
            <a:extLst>
              <a:ext uri="{FF2B5EF4-FFF2-40B4-BE49-F238E27FC236}">
                <a16:creationId xmlns:a16="http://schemas.microsoft.com/office/drawing/2014/main" xmlns="" id="{AAF79DD0-F196-49DC-AE61-F730263B3D40}"/>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29191" y="1767926"/>
            <a:ext cx="1609818" cy="518312"/>
          </a:xfrm>
          <a:prstGeom prst="rect">
            <a:avLst/>
          </a:prstGeom>
        </p:spPr>
      </p:pic>
    </p:spTree>
    <p:extLst>
      <p:ext uri="{BB962C8B-B14F-4D97-AF65-F5344CB8AC3E}">
        <p14:creationId xmlns:p14="http://schemas.microsoft.com/office/powerpoint/2010/main" val="2092096619"/>
      </p:ext>
    </p:extLst>
  </p:cSld>
  <p:clrMapOvr>
    <a:masterClrMapping/>
  </p:clrMapOvr>
  <mc:AlternateContent xmlns:mc="http://schemas.openxmlformats.org/markup-compatibility/2006" xmlns:p14="http://schemas.microsoft.com/office/powerpoint/2010/main">
    <mc:Choice Requires="p14">
      <p:transition spd="slow" p14:dur="2000" advTm="9000"/>
    </mc:Choice>
    <mc:Fallback xmlns="">
      <p:transition spd="slow" advTm="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2500"/>
                            </p:stCondLst>
                            <p:childTnLst>
                              <p:par>
                                <p:cTn id="23" presetID="22" presetClass="entr" presetSubtype="4"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1000"/>
                                        <p:tgtEl>
                                          <p:spTgt spid="45"/>
                                        </p:tgtEl>
                                      </p:cBhvr>
                                    </p:animEffect>
                                    <p:anim calcmode="lin" valueType="num">
                                      <p:cBhvr>
                                        <p:cTn id="30" dur="1000" fill="hold"/>
                                        <p:tgtEl>
                                          <p:spTgt spid="45"/>
                                        </p:tgtEl>
                                        <p:attrNameLst>
                                          <p:attrName>ppt_x</p:attrName>
                                        </p:attrNameLst>
                                      </p:cBhvr>
                                      <p:tavLst>
                                        <p:tav tm="0">
                                          <p:val>
                                            <p:strVal val="#ppt_x"/>
                                          </p:val>
                                        </p:tav>
                                        <p:tav tm="100000">
                                          <p:val>
                                            <p:strVal val="#ppt_x"/>
                                          </p:val>
                                        </p:tav>
                                      </p:tavLst>
                                    </p:anim>
                                    <p:anim calcmode="lin" valueType="num">
                                      <p:cBhvr>
                                        <p:cTn id="31" dur="1000" fill="hold"/>
                                        <p:tgtEl>
                                          <p:spTgt spid="45"/>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42"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22" presetClass="entr" presetSubtype="4"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par>
                          <p:cTn id="42" fill="hold">
                            <p:stCondLst>
                              <p:cond delay="5500"/>
                            </p:stCondLst>
                            <p:childTnLst>
                              <p:par>
                                <p:cTn id="43" presetID="22" presetClass="entr" presetSubtype="4" fill="hold" nodeType="after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wipe(down)">
                                      <p:cBhvr>
                                        <p:cTn id="45" dur="500"/>
                                        <p:tgtEl>
                                          <p:spTgt spid="62"/>
                                        </p:tgtEl>
                                      </p:cBhvr>
                                    </p:animEffect>
                                  </p:childTnLst>
                                </p:cTn>
                              </p:par>
                            </p:childTnLst>
                          </p:cTn>
                        </p:par>
                        <p:par>
                          <p:cTn id="46" fill="hold">
                            <p:stCondLst>
                              <p:cond delay="6000"/>
                            </p:stCondLst>
                            <p:childTnLst>
                              <p:par>
                                <p:cTn id="47" presetID="23" presetClass="entr" presetSubtype="36" fill="hold" grpId="0" nodeType="afterEffect">
                                  <p:stCondLst>
                                    <p:cond delay="0"/>
                                  </p:stCondLst>
                                  <p:childTnLst>
                                    <p:set>
                                      <p:cBhvr>
                                        <p:cTn id="48" dur="1" fill="hold">
                                          <p:stCondLst>
                                            <p:cond delay="0"/>
                                          </p:stCondLst>
                                        </p:cTn>
                                        <p:tgtEl>
                                          <p:spTgt spid="46"/>
                                        </p:tgtEl>
                                        <p:attrNameLst>
                                          <p:attrName>style.visibility</p:attrName>
                                        </p:attrNameLst>
                                      </p:cBhvr>
                                      <p:to>
                                        <p:strVal val="visible"/>
                                      </p:to>
                                    </p:set>
                                    <p:anim calcmode="lin" valueType="num">
                                      <p:cBhvr>
                                        <p:cTn id="49" dur="500" fill="hold"/>
                                        <p:tgtEl>
                                          <p:spTgt spid="46"/>
                                        </p:tgtEl>
                                        <p:attrNameLst>
                                          <p:attrName>ppt_w</p:attrName>
                                        </p:attrNameLst>
                                      </p:cBhvr>
                                      <p:tavLst>
                                        <p:tav tm="0">
                                          <p:val>
                                            <p:strVal val="(6*min(max(#ppt_w*#ppt_h,.3),1)-7.4)/-.7*#ppt_w"/>
                                          </p:val>
                                        </p:tav>
                                        <p:tav tm="100000">
                                          <p:val>
                                            <p:strVal val="#ppt_w"/>
                                          </p:val>
                                        </p:tav>
                                      </p:tavLst>
                                    </p:anim>
                                    <p:anim calcmode="lin" valueType="num">
                                      <p:cBhvr>
                                        <p:cTn id="50" dur="500" fill="hold"/>
                                        <p:tgtEl>
                                          <p:spTgt spid="46"/>
                                        </p:tgtEl>
                                        <p:attrNameLst>
                                          <p:attrName>ppt_h</p:attrName>
                                        </p:attrNameLst>
                                      </p:cBhvr>
                                      <p:tavLst>
                                        <p:tav tm="0">
                                          <p:val>
                                            <p:strVal val="(6*min(max(#ppt_w*#ppt_h,.3),1)-7.4)/-.7*#ppt_h"/>
                                          </p:val>
                                        </p:tav>
                                        <p:tav tm="100000">
                                          <p:val>
                                            <p:strVal val="#ppt_h"/>
                                          </p:val>
                                        </p:tav>
                                      </p:tavLst>
                                    </p:anim>
                                    <p:anim calcmode="lin" valueType="num">
                                      <p:cBhvr>
                                        <p:cTn id="51" dur="500" fill="hold"/>
                                        <p:tgtEl>
                                          <p:spTgt spid="46"/>
                                        </p:tgtEl>
                                        <p:attrNameLst>
                                          <p:attrName>ppt_x</p:attrName>
                                        </p:attrNameLst>
                                      </p:cBhvr>
                                      <p:tavLst>
                                        <p:tav tm="0">
                                          <p:val>
                                            <p:fltVal val="0.5"/>
                                          </p:val>
                                        </p:tav>
                                        <p:tav tm="100000">
                                          <p:val>
                                            <p:strVal val="#ppt_x"/>
                                          </p:val>
                                        </p:tav>
                                      </p:tavLst>
                                    </p:anim>
                                    <p:anim calcmode="lin" valueType="num">
                                      <p:cBhvr>
                                        <p:cTn id="52" dur="500" fill="hold"/>
                                        <p:tgtEl>
                                          <p:spTgt spid="46"/>
                                        </p:tgtEl>
                                        <p:attrNameLst>
                                          <p:attrName>ppt_y</p:attrName>
                                        </p:attrNameLst>
                                      </p:cBhvr>
                                      <p:tavLst>
                                        <p:tav tm="0">
                                          <p:val>
                                            <p:strVal val="1+(6*min(max(#ppt_w*#ppt_h,.3),1)-7.4)/-.7*#ppt_h/2"/>
                                          </p:val>
                                        </p:tav>
                                        <p:tav tm="100000">
                                          <p:val>
                                            <p:strVal val="#ppt_y"/>
                                          </p:val>
                                        </p:tav>
                                      </p:tavLst>
                                    </p:anim>
                                  </p:childTnLst>
                                </p:cTn>
                              </p:par>
                            </p:childTnLst>
                          </p:cTn>
                        </p:par>
                        <p:par>
                          <p:cTn id="53" fill="hold">
                            <p:stCondLst>
                              <p:cond delay="6500"/>
                            </p:stCondLst>
                            <p:childTnLst>
                              <p:par>
                                <p:cTn id="54" presetID="53" presetClass="entr" presetSubtype="16" fill="hold" nodeType="after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p:cTn id="56" dur="500" fill="hold"/>
                                        <p:tgtEl>
                                          <p:spTgt spid="47"/>
                                        </p:tgtEl>
                                        <p:attrNameLst>
                                          <p:attrName>ppt_w</p:attrName>
                                        </p:attrNameLst>
                                      </p:cBhvr>
                                      <p:tavLst>
                                        <p:tav tm="0">
                                          <p:val>
                                            <p:fltVal val="0"/>
                                          </p:val>
                                        </p:tav>
                                        <p:tav tm="100000">
                                          <p:val>
                                            <p:strVal val="#ppt_w"/>
                                          </p:val>
                                        </p:tav>
                                      </p:tavLst>
                                    </p:anim>
                                    <p:anim calcmode="lin" valueType="num">
                                      <p:cBhvr>
                                        <p:cTn id="57" dur="500" fill="hold"/>
                                        <p:tgtEl>
                                          <p:spTgt spid="47"/>
                                        </p:tgtEl>
                                        <p:attrNameLst>
                                          <p:attrName>ppt_h</p:attrName>
                                        </p:attrNameLst>
                                      </p:cBhvr>
                                      <p:tavLst>
                                        <p:tav tm="0">
                                          <p:val>
                                            <p:fltVal val="0"/>
                                          </p:val>
                                        </p:tav>
                                        <p:tav tm="100000">
                                          <p:val>
                                            <p:strVal val="#ppt_h"/>
                                          </p:val>
                                        </p:tav>
                                      </p:tavLst>
                                    </p:anim>
                                    <p:animEffect transition="in" filter="fade">
                                      <p:cBhvr>
                                        <p:cTn id="58" dur="500"/>
                                        <p:tgtEl>
                                          <p:spTgt spid="47"/>
                                        </p:tgtEl>
                                      </p:cBhvr>
                                    </p:animEffect>
                                  </p:childTnLst>
                                </p:cTn>
                              </p:par>
                            </p:childTnLst>
                          </p:cTn>
                        </p:par>
                        <p:par>
                          <p:cTn id="59" fill="hold">
                            <p:stCondLst>
                              <p:cond delay="7000"/>
                            </p:stCondLst>
                            <p:childTnLst>
                              <p:par>
                                <p:cTn id="60" presetID="16" presetClass="entr" presetSubtype="21" fill="hold" nodeType="after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barn(inVertical)">
                                      <p:cBhvr>
                                        <p:cTn id="62" dur="500"/>
                                        <p:tgtEl>
                                          <p:spTgt spid="58"/>
                                        </p:tgtEl>
                                      </p:cBhvr>
                                    </p:animEffect>
                                  </p:childTnLst>
                                </p:cTn>
                              </p:par>
                            </p:childTnLst>
                          </p:cTn>
                        </p:par>
                        <p:par>
                          <p:cTn id="63" fill="hold">
                            <p:stCondLst>
                              <p:cond delay="7500"/>
                            </p:stCondLst>
                            <p:childTnLst>
                              <p:par>
                                <p:cTn id="64" presetID="42" presetClass="entr" presetSubtype="0" fill="hold" grpId="0" nodeType="after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1000"/>
                                        <p:tgtEl>
                                          <p:spTgt spid="60"/>
                                        </p:tgtEl>
                                      </p:cBhvr>
                                    </p:animEffect>
                                    <p:anim calcmode="lin" valueType="num">
                                      <p:cBhvr>
                                        <p:cTn id="67" dur="1000" fill="hold"/>
                                        <p:tgtEl>
                                          <p:spTgt spid="60"/>
                                        </p:tgtEl>
                                        <p:attrNameLst>
                                          <p:attrName>ppt_x</p:attrName>
                                        </p:attrNameLst>
                                      </p:cBhvr>
                                      <p:tavLst>
                                        <p:tav tm="0">
                                          <p:val>
                                            <p:strVal val="#ppt_x"/>
                                          </p:val>
                                        </p:tav>
                                        <p:tav tm="100000">
                                          <p:val>
                                            <p:strVal val="#ppt_x"/>
                                          </p:val>
                                        </p:tav>
                                      </p:tavLst>
                                    </p:anim>
                                    <p:anim calcmode="lin" valueType="num">
                                      <p:cBhvr>
                                        <p:cTn id="68" dur="1000" fill="hold"/>
                                        <p:tgtEl>
                                          <p:spTgt spid="60"/>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1000"/>
                                        <p:tgtEl>
                                          <p:spTgt spid="59"/>
                                        </p:tgtEl>
                                      </p:cBhvr>
                                    </p:animEffect>
                                    <p:anim calcmode="lin" valueType="num">
                                      <p:cBhvr>
                                        <p:cTn id="72" dur="1000" fill="hold"/>
                                        <p:tgtEl>
                                          <p:spTgt spid="59"/>
                                        </p:tgtEl>
                                        <p:attrNameLst>
                                          <p:attrName>ppt_x</p:attrName>
                                        </p:attrNameLst>
                                      </p:cBhvr>
                                      <p:tavLst>
                                        <p:tav tm="0">
                                          <p:val>
                                            <p:strVal val="#ppt_x"/>
                                          </p:val>
                                        </p:tav>
                                        <p:tav tm="100000">
                                          <p:val>
                                            <p:strVal val="#ppt_x"/>
                                          </p:val>
                                        </p:tav>
                                      </p:tavLst>
                                    </p:anim>
                                    <p:anim calcmode="lin" valueType="num">
                                      <p:cBhvr>
                                        <p:cTn id="73" dur="1000" fill="hold"/>
                                        <p:tgtEl>
                                          <p:spTgt spid="59"/>
                                        </p:tgtEl>
                                        <p:attrNameLst>
                                          <p:attrName>ppt_y</p:attrName>
                                        </p:attrNameLst>
                                      </p:cBhvr>
                                      <p:tavLst>
                                        <p:tav tm="0">
                                          <p:val>
                                            <p:strVal val="#ppt_y+.1"/>
                                          </p:val>
                                        </p:tav>
                                        <p:tav tm="100000">
                                          <p:val>
                                            <p:strVal val="#ppt_y"/>
                                          </p:val>
                                        </p:tav>
                                      </p:tavLst>
                                    </p:anim>
                                  </p:childTnLst>
                                </p:cTn>
                              </p:par>
                            </p:childTnLst>
                          </p:cTn>
                        </p:par>
                        <p:par>
                          <p:cTn id="74" fill="hold">
                            <p:stCondLst>
                              <p:cond delay="8500"/>
                            </p:stCondLst>
                            <p:childTnLst>
                              <p:par>
                                <p:cTn id="75" presetID="10" presetClass="entr" presetSubtype="0" fill="hold" nodeType="after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fade">
                                      <p:cBhvr>
                                        <p:cTn id="77" dur="500"/>
                                        <p:tgtEl>
                                          <p:spTgt spid="64"/>
                                        </p:tgtEl>
                                      </p:cBhvr>
                                    </p:animEffect>
                                  </p:childTnLst>
                                </p:cTn>
                              </p:par>
                              <p:par>
                                <p:cTn id="78" presetID="10" presetClass="entr" presetSubtype="0" fill="hold" nodeType="with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fade">
                                      <p:cBhvr>
                                        <p:cTn id="8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9" grpId="0"/>
      <p:bldP spid="6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xmlns="" id="{591E55DF-E40D-4088-A28C-042F6017B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5" y="5094670"/>
            <a:ext cx="12223163" cy="1881211"/>
          </a:xfrm>
          <a:prstGeom prst="rect">
            <a:avLst/>
          </a:prstGeom>
        </p:spPr>
      </p:pic>
      <p:pic>
        <p:nvPicPr>
          <p:cNvPr id="7" name="图片 6">
            <a:extLst>
              <a:ext uri="{FF2B5EF4-FFF2-40B4-BE49-F238E27FC236}">
                <a16:creationId xmlns:a16="http://schemas.microsoft.com/office/drawing/2014/main" xmlns="" id="{2D8BCDC0-A99A-4505-9723-A34CA5A7FEC3}"/>
              </a:ext>
            </a:extLst>
          </p:cNvPr>
          <p:cNvPicPr>
            <a:picLocks noChangeAspect="1"/>
          </p:cNvPicPr>
          <p:nvPr/>
        </p:nvPicPr>
        <p:blipFill rotWithShape="1">
          <a:blip r:embed="rId3">
            <a:extLst>
              <a:ext uri="{28A0092B-C50C-407E-A947-70E740481C1C}">
                <a14:useLocalDpi xmlns:a14="http://schemas.microsoft.com/office/drawing/2010/main" val="0"/>
              </a:ext>
            </a:extLst>
          </a:blip>
          <a:srcRect t="46421"/>
          <a:stretch/>
        </p:blipFill>
        <p:spPr>
          <a:xfrm>
            <a:off x="-22559" y="5329189"/>
            <a:ext cx="12237117" cy="1520446"/>
          </a:xfrm>
          <a:prstGeom prst="rect">
            <a:avLst/>
          </a:prstGeom>
        </p:spPr>
      </p:pic>
      <p:pic>
        <p:nvPicPr>
          <p:cNvPr id="9" name="图片 8">
            <a:extLst>
              <a:ext uri="{FF2B5EF4-FFF2-40B4-BE49-F238E27FC236}">
                <a16:creationId xmlns:a16="http://schemas.microsoft.com/office/drawing/2014/main" xmlns="" id="{6EC5D498-2658-4824-9B70-39FAADB512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5" y="3321261"/>
            <a:ext cx="3457012" cy="2880843"/>
          </a:xfrm>
          <a:prstGeom prst="rect">
            <a:avLst/>
          </a:prstGeom>
        </p:spPr>
      </p:pic>
      <p:pic>
        <p:nvPicPr>
          <p:cNvPr id="11" name="图片 10">
            <a:extLst>
              <a:ext uri="{FF2B5EF4-FFF2-40B4-BE49-F238E27FC236}">
                <a16:creationId xmlns:a16="http://schemas.microsoft.com/office/drawing/2014/main" xmlns="" id="{0B9094CD-091E-4214-80F1-B5DCBFC1A9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563" y="3405068"/>
            <a:ext cx="728213" cy="1844540"/>
          </a:xfrm>
          <a:prstGeom prst="rect">
            <a:avLst/>
          </a:prstGeom>
        </p:spPr>
      </p:pic>
      <p:pic>
        <p:nvPicPr>
          <p:cNvPr id="13" name="图片 12">
            <a:extLst>
              <a:ext uri="{FF2B5EF4-FFF2-40B4-BE49-F238E27FC236}">
                <a16:creationId xmlns:a16="http://schemas.microsoft.com/office/drawing/2014/main" xmlns="" id="{288FFB35-2454-4D60-9D44-39B3AE85D3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8053" y="3841581"/>
            <a:ext cx="5053960" cy="1520445"/>
          </a:xfrm>
          <a:prstGeom prst="rect">
            <a:avLst/>
          </a:prstGeom>
        </p:spPr>
      </p:pic>
      <p:pic>
        <p:nvPicPr>
          <p:cNvPr id="45" name="图片 44">
            <a:extLst>
              <a:ext uri="{FF2B5EF4-FFF2-40B4-BE49-F238E27FC236}">
                <a16:creationId xmlns:a16="http://schemas.microsoft.com/office/drawing/2014/main" xmlns="" id="{5422270A-4AAB-45EF-827E-24C978C5F62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6207" y="4603141"/>
            <a:ext cx="5121502" cy="758885"/>
          </a:xfrm>
          <a:prstGeom prst="rect">
            <a:avLst/>
          </a:prstGeom>
        </p:spPr>
      </p:pic>
      <p:pic>
        <p:nvPicPr>
          <p:cNvPr id="15" name="图片 14">
            <a:extLst>
              <a:ext uri="{FF2B5EF4-FFF2-40B4-BE49-F238E27FC236}">
                <a16:creationId xmlns:a16="http://schemas.microsoft.com/office/drawing/2014/main" xmlns="" id="{63124AD8-7267-4FC3-9738-2BD34B37227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b="10181"/>
          <a:stretch/>
        </p:blipFill>
        <p:spPr>
          <a:xfrm>
            <a:off x="3998438" y="3970299"/>
            <a:ext cx="4297222" cy="1292935"/>
          </a:xfrm>
          <a:prstGeom prst="rect">
            <a:avLst/>
          </a:prstGeom>
        </p:spPr>
      </p:pic>
      <p:pic>
        <p:nvPicPr>
          <p:cNvPr id="62" name="图片 61">
            <a:extLst>
              <a:ext uri="{FF2B5EF4-FFF2-40B4-BE49-F238E27FC236}">
                <a16:creationId xmlns:a16="http://schemas.microsoft.com/office/drawing/2014/main" xmlns="" id="{D712457B-01DB-4570-A912-A3FEAAE69B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2413" y="3203541"/>
            <a:ext cx="2085857" cy="2085857"/>
          </a:xfrm>
          <a:prstGeom prst="rect">
            <a:avLst/>
          </a:prstGeom>
        </p:spPr>
      </p:pic>
      <p:pic>
        <p:nvPicPr>
          <p:cNvPr id="43" name="图片 42">
            <a:extLst>
              <a:ext uri="{FF2B5EF4-FFF2-40B4-BE49-F238E27FC236}">
                <a16:creationId xmlns:a16="http://schemas.microsoft.com/office/drawing/2014/main" xmlns="" id="{80CF1C78-6DE3-457D-9F7A-C8074CA7E6AC}"/>
              </a:ext>
            </a:extLst>
          </p:cNvPr>
          <p:cNvPicPr>
            <a:picLocks noChangeAspect="1"/>
          </p:cNvPicPr>
          <p:nvPr/>
        </p:nvPicPr>
        <p:blipFill rotWithShape="1">
          <a:blip r:embed="rId10">
            <a:extLst>
              <a:ext uri="{28A0092B-C50C-407E-A947-70E740481C1C}">
                <a14:useLocalDpi xmlns:a14="http://schemas.microsoft.com/office/drawing/2010/main" val="0"/>
              </a:ext>
            </a:extLst>
          </a:blip>
          <a:srcRect t="54197"/>
          <a:stretch/>
        </p:blipFill>
        <p:spPr>
          <a:xfrm>
            <a:off x="-8605" y="4013973"/>
            <a:ext cx="12237118" cy="2818423"/>
          </a:xfrm>
          <a:prstGeom prst="rect">
            <a:avLst/>
          </a:prstGeom>
        </p:spPr>
      </p:pic>
      <p:sp>
        <p:nvSpPr>
          <p:cNvPr id="29" name="矩形 28">
            <a:extLst>
              <a:ext uri="{FF2B5EF4-FFF2-40B4-BE49-F238E27FC236}">
                <a16:creationId xmlns:a16="http://schemas.microsoft.com/office/drawing/2014/main" xmlns="" id="{32DDEF88-785F-4F91-B660-6460F7DA0B10}"/>
              </a:ext>
            </a:extLst>
          </p:cNvPr>
          <p:cNvSpPr/>
          <p:nvPr/>
        </p:nvSpPr>
        <p:spPr>
          <a:xfrm>
            <a:off x="3129901" y="987935"/>
            <a:ext cx="7978522" cy="2813206"/>
          </a:xfrm>
          <a:prstGeom prst="rect">
            <a:avLst/>
          </a:prstGeom>
        </p:spPr>
        <p:txBody>
          <a:bodyPr wrap="square">
            <a:spAutoFit/>
          </a:bodyPr>
          <a:lstStyle/>
          <a:p>
            <a:pPr lvl="0" algn="just">
              <a:lnSpc>
                <a:spcPct val="150000"/>
              </a:lnSpc>
              <a:defRPr/>
            </a:pPr>
            <a:r>
              <a:rPr lang="zh-CN" altLang="en-US" sz="2000" dirty="0">
                <a:cs typeface="+mn-ea"/>
                <a:sym typeface="+mn-lt"/>
              </a:rPr>
              <a:t>近日，</a:t>
            </a:r>
            <a:r>
              <a:rPr lang="en-US" altLang="zh-CN" sz="2000" dirty="0">
                <a:cs typeface="+mn-ea"/>
                <a:sym typeface="+mn-lt"/>
              </a:rPr>
              <a:t>《</a:t>
            </a:r>
            <a:r>
              <a:rPr lang="zh-CN" altLang="en-US" sz="2000" dirty="0">
                <a:cs typeface="+mn-ea"/>
                <a:sym typeface="+mn-lt"/>
              </a:rPr>
              <a:t>习近平谈治国理政</a:t>
            </a:r>
            <a:r>
              <a:rPr lang="en-US" altLang="zh-CN" sz="2000" dirty="0">
                <a:cs typeface="+mn-ea"/>
                <a:sym typeface="+mn-lt"/>
              </a:rPr>
              <a:t>》</a:t>
            </a:r>
            <a:r>
              <a:rPr lang="zh-CN" altLang="en-US" sz="2000" dirty="0">
                <a:cs typeface="+mn-ea"/>
                <a:sym typeface="+mn-lt"/>
              </a:rPr>
              <a:t>第三卷出版发行。该书生动记录了党的十九大以来以习近平同志为核心的党中央，着眼中华民族伟大复兴的战略全局和世界百年未有之大变局，不忘初心、牢记使命，统揽伟大斗争、伟大工程、伟大事业、伟大梦想，团结带领全党全军全国各族人民推动党和国家各项事业取得新的重大进展的伟大实践，是全面系统反映习近平新时代中国特色社会主义思想的权威著作</a:t>
            </a:r>
          </a:p>
        </p:txBody>
      </p:sp>
      <p:sp>
        <p:nvSpPr>
          <p:cNvPr id="30" name="矩形 29">
            <a:extLst>
              <a:ext uri="{FF2B5EF4-FFF2-40B4-BE49-F238E27FC236}">
                <a16:creationId xmlns:a16="http://schemas.microsoft.com/office/drawing/2014/main" xmlns="" id="{23BCBFE6-FACE-4ADC-9EE9-BBF797130CA4}"/>
              </a:ext>
            </a:extLst>
          </p:cNvPr>
          <p:cNvSpPr/>
          <p:nvPr/>
        </p:nvSpPr>
        <p:spPr>
          <a:xfrm>
            <a:off x="1708429" y="1301388"/>
            <a:ext cx="1062463" cy="1938992"/>
          </a:xfrm>
          <a:prstGeom prst="rect">
            <a:avLst/>
          </a:prstGeom>
        </p:spPr>
        <p:txBody>
          <a:bodyPr wrap="square">
            <a:spAutoFit/>
          </a:bodyPr>
          <a:lstStyle/>
          <a:p>
            <a:r>
              <a:rPr lang="zh-CN" altLang="en-US" sz="6000" u="sng" spc="-100" dirty="0">
                <a:solidFill>
                  <a:srgbClr val="FF0000"/>
                </a:solidFill>
                <a:latin typeface="汉仪雅酷黑 75W" panose="020B0804020202020204" pitchFamily="34" charset="-122"/>
                <a:ea typeface="汉仪雅酷黑 75W" panose="020B0804020202020204" pitchFamily="34" charset="-122"/>
                <a:cs typeface="+mn-ea"/>
                <a:sym typeface="字魂58号-创中黑-Regular" panose="00000500000000000000" pitchFamily="2" charset="-122"/>
              </a:rPr>
              <a:t>前言</a:t>
            </a:r>
          </a:p>
        </p:txBody>
      </p:sp>
      <p:pic>
        <p:nvPicPr>
          <p:cNvPr id="31" name="图片 30">
            <a:extLst>
              <a:ext uri="{FF2B5EF4-FFF2-40B4-BE49-F238E27FC236}">
                <a16:creationId xmlns:a16="http://schemas.microsoft.com/office/drawing/2014/main" xmlns="" id="{AB0D7DAC-0943-412C-B4CE-FBFB6842B49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603080" y="570398"/>
            <a:ext cx="1289191" cy="938966"/>
          </a:xfrm>
          <a:prstGeom prst="rect">
            <a:avLst/>
          </a:prstGeom>
        </p:spPr>
      </p:pic>
    </p:spTree>
    <p:extLst>
      <p:ext uri="{BB962C8B-B14F-4D97-AF65-F5344CB8AC3E}">
        <p14:creationId xmlns:p14="http://schemas.microsoft.com/office/powerpoint/2010/main" val="368172611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advTm="0">
        <p15:prstTrans prst="curtains"/>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2500"/>
                            </p:stCondLst>
                            <p:childTnLst>
                              <p:par>
                                <p:cTn id="23" presetID="22" presetClass="entr" presetSubtype="4"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1000"/>
                                        <p:tgtEl>
                                          <p:spTgt spid="45"/>
                                        </p:tgtEl>
                                      </p:cBhvr>
                                    </p:animEffect>
                                    <p:anim calcmode="lin" valueType="num">
                                      <p:cBhvr>
                                        <p:cTn id="30" dur="1000" fill="hold"/>
                                        <p:tgtEl>
                                          <p:spTgt spid="45"/>
                                        </p:tgtEl>
                                        <p:attrNameLst>
                                          <p:attrName>ppt_x</p:attrName>
                                        </p:attrNameLst>
                                      </p:cBhvr>
                                      <p:tavLst>
                                        <p:tav tm="0">
                                          <p:val>
                                            <p:strVal val="#ppt_x"/>
                                          </p:val>
                                        </p:tav>
                                        <p:tav tm="100000">
                                          <p:val>
                                            <p:strVal val="#ppt_x"/>
                                          </p:val>
                                        </p:tav>
                                      </p:tavLst>
                                    </p:anim>
                                    <p:anim calcmode="lin" valueType="num">
                                      <p:cBhvr>
                                        <p:cTn id="31" dur="1000" fill="hold"/>
                                        <p:tgtEl>
                                          <p:spTgt spid="45"/>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42"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22" presetClass="entr" presetSubtype="4"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par>
                          <p:cTn id="42" fill="hold">
                            <p:stCondLst>
                              <p:cond delay="5500"/>
                            </p:stCondLst>
                            <p:childTnLst>
                              <p:par>
                                <p:cTn id="43" presetID="22" presetClass="entr" presetSubtype="4" fill="hold" nodeType="after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wipe(down)">
                                      <p:cBhvr>
                                        <p:cTn id="45" dur="500"/>
                                        <p:tgtEl>
                                          <p:spTgt spid="62"/>
                                        </p:tgtEl>
                                      </p:cBhvr>
                                    </p:animEffect>
                                  </p:childTnLst>
                                </p:cTn>
                              </p:par>
                            </p:childTnLst>
                          </p:cTn>
                        </p:par>
                        <p:par>
                          <p:cTn id="46" fill="hold">
                            <p:stCondLst>
                              <p:cond delay="6000"/>
                            </p:stCondLst>
                            <p:childTnLst>
                              <p:par>
                                <p:cTn id="47" presetID="16" presetClass="entr" presetSubtype="21"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barn(inVertical)">
                                      <p:cBhvr>
                                        <p:cTn id="49" dur="500"/>
                                        <p:tgtEl>
                                          <p:spTgt spid="30"/>
                                        </p:tgtEl>
                                      </p:cBhvr>
                                    </p:animEffect>
                                  </p:childTnLst>
                                </p:cTn>
                              </p:par>
                            </p:childTnLst>
                          </p:cTn>
                        </p:par>
                        <p:par>
                          <p:cTn id="50" fill="hold">
                            <p:stCondLst>
                              <p:cond delay="6500"/>
                            </p:stCondLst>
                            <p:childTnLst>
                              <p:par>
                                <p:cTn id="51" presetID="18" presetClass="entr" presetSubtype="12"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strips(downLeft)">
                                      <p:cBhvr>
                                        <p:cTn id="53" dur="500"/>
                                        <p:tgtEl>
                                          <p:spTgt spid="29"/>
                                        </p:tgtEl>
                                      </p:cBhvr>
                                    </p:animEffect>
                                  </p:childTnLst>
                                </p:cTn>
                              </p:par>
                            </p:childTnLst>
                          </p:cTn>
                        </p:par>
                        <p:par>
                          <p:cTn id="54" fill="hold">
                            <p:stCondLst>
                              <p:cond delay="7000"/>
                            </p:stCondLst>
                            <p:childTnLst>
                              <p:par>
                                <p:cTn id="55" presetID="10" presetClass="entr" presetSubtype="0" fill="hold"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90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xmlns="" id="{591E55DF-E40D-4088-A28C-042F6017B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5" y="5094670"/>
            <a:ext cx="12223163" cy="1881211"/>
          </a:xfrm>
          <a:prstGeom prst="rect">
            <a:avLst/>
          </a:prstGeom>
        </p:spPr>
      </p:pic>
      <p:pic>
        <p:nvPicPr>
          <p:cNvPr id="7" name="图片 6">
            <a:extLst>
              <a:ext uri="{FF2B5EF4-FFF2-40B4-BE49-F238E27FC236}">
                <a16:creationId xmlns:a16="http://schemas.microsoft.com/office/drawing/2014/main" xmlns="" id="{2D8BCDC0-A99A-4505-9723-A34CA5A7FEC3}"/>
              </a:ext>
            </a:extLst>
          </p:cNvPr>
          <p:cNvPicPr>
            <a:picLocks noChangeAspect="1"/>
          </p:cNvPicPr>
          <p:nvPr/>
        </p:nvPicPr>
        <p:blipFill rotWithShape="1">
          <a:blip r:embed="rId3">
            <a:extLst>
              <a:ext uri="{28A0092B-C50C-407E-A947-70E740481C1C}">
                <a14:useLocalDpi xmlns:a14="http://schemas.microsoft.com/office/drawing/2010/main" val="0"/>
              </a:ext>
            </a:extLst>
          </a:blip>
          <a:srcRect t="46421"/>
          <a:stretch/>
        </p:blipFill>
        <p:spPr>
          <a:xfrm>
            <a:off x="-22559" y="5329189"/>
            <a:ext cx="12237117" cy="1520446"/>
          </a:xfrm>
          <a:prstGeom prst="rect">
            <a:avLst/>
          </a:prstGeom>
        </p:spPr>
      </p:pic>
      <p:pic>
        <p:nvPicPr>
          <p:cNvPr id="9" name="图片 8">
            <a:extLst>
              <a:ext uri="{FF2B5EF4-FFF2-40B4-BE49-F238E27FC236}">
                <a16:creationId xmlns:a16="http://schemas.microsoft.com/office/drawing/2014/main" xmlns="" id="{6EC5D498-2658-4824-9B70-39FAADB512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5" y="3321261"/>
            <a:ext cx="3457012" cy="2880843"/>
          </a:xfrm>
          <a:prstGeom prst="rect">
            <a:avLst/>
          </a:prstGeom>
        </p:spPr>
      </p:pic>
      <p:pic>
        <p:nvPicPr>
          <p:cNvPr id="11" name="图片 10">
            <a:extLst>
              <a:ext uri="{FF2B5EF4-FFF2-40B4-BE49-F238E27FC236}">
                <a16:creationId xmlns:a16="http://schemas.microsoft.com/office/drawing/2014/main" xmlns="" id="{0B9094CD-091E-4214-80F1-B5DCBFC1A9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563" y="3405068"/>
            <a:ext cx="728213" cy="1844540"/>
          </a:xfrm>
          <a:prstGeom prst="rect">
            <a:avLst/>
          </a:prstGeom>
        </p:spPr>
      </p:pic>
      <p:pic>
        <p:nvPicPr>
          <p:cNvPr id="13" name="图片 12">
            <a:extLst>
              <a:ext uri="{FF2B5EF4-FFF2-40B4-BE49-F238E27FC236}">
                <a16:creationId xmlns:a16="http://schemas.microsoft.com/office/drawing/2014/main" xmlns="" id="{288FFB35-2454-4D60-9D44-39B3AE85D3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8053" y="3841581"/>
            <a:ext cx="5053960" cy="1520445"/>
          </a:xfrm>
          <a:prstGeom prst="rect">
            <a:avLst/>
          </a:prstGeom>
        </p:spPr>
      </p:pic>
      <p:pic>
        <p:nvPicPr>
          <p:cNvPr id="45" name="图片 44">
            <a:extLst>
              <a:ext uri="{FF2B5EF4-FFF2-40B4-BE49-F238E27FC236}">
                <a16:creationId xmlns:a16="http://schemas.microsoft.com/office/drawing/2014/main" xmlns="" id="{5422270A-4AAB-45EF-827E-24C978C5F62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6207" y="4603141"/>
            <a:ext cx="5121502" cy="758885"/>
          </a:xfrm>
          <a:prstGeom prst="rect">
            <a:avLst/>
          </a:prstGeom>
        </p:spPr>
      </p:pic>
      <p:pic>
        <p:nvPicPr>
          <p:cNvPr id="15" name="图片 14">
            <a:extLst>
              <a:ext uri="{FF2B5EF4-FFF2-40B4-BE49-F238E27FC236}">
                <a16:creationId xmlns:a16="http://schemas.microsoft.com/office/drawing/2014/main" xmlns="" id="{63124AD8-7267-4FC3-9738-2BD34B37227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b="10181"/>
          <a:stretch/>
        </p:blipFill>
        <p:spPr>
          <a:xfrm>
            <a:off x="3998438" y="3970299"/>
            <a:ext cx="4297222" cy="1292935"/>
          </a:xfrm>
          <a:prstGeom prst="rect">
            <a:avLst/>
          </a:prstGeom>
        </p:spPr>
      </p:pic>
      <p:pic>
        <p:nvPicPr>
          <p:cNvPr id="62" name="图片 61">
            <a:extLst>
              <a:ext uri="{FF2B5EF4-FFF2-40B4-BE49-F238E27FC236}">
                <a16:creationId xmlns:a16="http://schemas.microsoft.com/office/drawing/2014/main" xmlns="" id="{D712457B-01DB-4570-A912-A3FEAAE69B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2413" y="3203541"/>
            <a:ext cx="2085857" cy="2085857"/>
          </a:xfrm>
          <a:prstGeom prst="rect">
            <a:avLst/>
          </a:prstGeom>
        </p:spPr>
      </p:pic>
      <p:pic>
        <p:nvPicPr>
          <p:cNvPr id="43" name="图片 42">
            <a:extLst>
              <a:ext uri="{FF2B5EF4-FFF2-40B4-BE49-F238E27FC236}">
                <a16:creationId xmlns:a16="http://schemas.microsoft.com/office/drawing/2014/main" xmlns="" id="{80CF1C78-6DE3-457D-9F7A-C8074CA7E6AC}"/>
              </a:ext>
            </a:extLst>
          </p:cNvPr>
          <p:cNvPicPr>
            <a:picLocks noChangeAspect="1"/>
          </p:cNvPicPr>
          <p:nvPr/>
        </p:nvPicPr>
        <p:blipFill rotWithShape="1">
          <a:blip r:embed="rId10">
            <a:extLst>
              <a:ext uri="{28A0092B-C50C-407E-A947-70E740481C1C}">
                <a14:useLocalDpi xmlns:a14="http://schemas.microsoft.com/office/drawing/2010/main" val="0"/>
              </a:ext>
            </a:extLst>
          </a:blip>
          <a:srcRect t="54197"/>
          <a:stretch/>
        </p:blipFill>
        <p:spPr>
          <a:xfrm>
            <a:off x="-8605" y="4013973"/>
            <a:ext cx="12237118" cy="2818423"/>
          </a:xfrm>
          <a:prstGeom prst="rect">
            <a:avLst/>
          </a:prstGeom>
        </p:spPr>
      </p:pic>
      <p:pic>
        <p:nvPicPr>
          <p:cNvPr id="31" name="图片 30">
            <a:extLst>
              <a:ext uri="{FF2B5EF4-FFF2-40B4-BE49-F238E27FC236}">
                <a16:creationId xmlns:a16="http://schemas.microsoft.com/office/drawing/2014/main" xmlns="" id="{AB0D7DAC-0943-412C-B4CE-FBFB6842B49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603080" y="570398"/>
            <a:ext cx="1289191" cy="938966"/>
          </a:xfrm>
          <a:prstGeom prst="rect">
            <a:avLst/>
          </a:prstGeom>
        </p:spPr>
      </p:pic>
      <p:sp>
        <p:nvSpPr>
          <p:cNvPr id="14" name="椭圆 13">
            <a:extLst>
              <a:ext uri="{FF2B5EF4-FFF2-40B4-BE49-F238E27FC236}">
                <a16:creationId xmlns:a16="http://schemas.microsoft.com/office/drawing/2014/main" xmlns="" id="{717D3C23-37F5-458F-AD60-A84793BF1386}"/>
              </a:ext>
            </a:extLst>
          </p:cNvPr>
          <p:cNvSpPr/>
          <p:nvPr/>
        </p:nvSpPr>
        <p:spPr>
          <a:xfrm>
            <a:off x="3368923" y="1295564"/>
            <a:ext cx="643064" cy="643064"/>
          </a:xfrm>
          <a:prstGeom prst="ellipse">
            <a:avLst/>
          </a:prstGeom>
          <a:solidFill>
            <a:srgbClr val="FF0000"/>
          </a:solidFill>
          <a:ln w="101600">
            <a:solidFill>
              <a:srgbClr val="C0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汉仪雅酷黑 75W" panose="020B0804020202020204" pitchFamily="34" charset="-122"/>
                <a:ea typeface="汉仪雅酷黑 75W" panose="020B0804020202020204" pitchFamily="34" charset="-122"/>
                <a:sym typeface="字魂58号-创中黑-Regular" panose="00000500000000000000" pitchFamily="2" charset="-122"/>
              </a:rPr>
              <a:t>1</a:t>
            </a:r>
            <a:endParaRPr lang="zh-CN" altLang="en-US" sz="3600" dirty="0">
              <a:latin typeface="汉仪雅酷黑 75W" panose="020B0804020202020204" pitchFamily="34" charset="-122"/>
              <a:ea typeface="汉仪雅酷黑 75W" panose="020B0804020202020204" pitchFamily="34" charset="-122"/>
              <a:sym typeface="字魂58号-创中黑-Regular" panose="00000500000000000000" pitchFamily="2" charset="-122"/>
            </a:endParaRPr>
          </a:p>
        </p:txBody>
      </p:sp>
      <p:sp>
        <p:nvSpPr>
          <p:cNvPr id="16" name="矩形: 圆角 15">
            <a:extLst>
              <a:ext uri="{FF2B5EF4-FFF2-40B4-BE49-F238E27FC236}">
                <a16:creationId xmlns:a16="http://schemas.microsoft.com/office/drawing/2014/main" xmlns="" id="{4FDB1205-D8B0-4319-8C6C-B863CFD121EE}"/>
              </a:ext>
            </a:extLst>
          </p:cNvPr>
          <p:cNvSpPr/>
          <p:nvPr/>
        </p:nvSpPr>
        <p:spPr>
          <a:xfrm>
            <a:off x="4266827" y="1295564"/>
            <a:ext cx="6023473" cy="629197"/>
          </a:xfrm>
          <a:prstGeom prst="roundRect">
            <a:avLst>
              <a:gd name="adj" fmla="val 50000"/>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dist">
              <a:defRPr/>
            </a:pPr>
            <a:r>
              <a:rPr lang="zh-CN" altLang="en-US" sz="2800" b="1" dirty="0">
                <a:solidFill>
                  <a:srgbClr val="FF0000"/>
                </a:solidFill>
                <a:cs typeface="+mn-ea"/>
                <a:sym typeface="+mn-lt"/>
              </a:rPr>
              <a:t>着眼中华民族伟大复兴</a:t>
            </a:r>
          </a:p>
        </p:txBody>
      </p:sp>
      <p:sp>
        <p:nvSpPr>
          <p:cNvPr id="18" name="椭圆 17">
            <a:extLst>
              <a:ext uri="{FF2B5EF4-FFF2-40B4-BE49-F238E27FC236}">
                <a16:creationId xmlns:a16="http://schemas.microsoft.com/office/drawing/2014/main" xmlns="" id="{D26A44C2-C009-4784-BDDD-5F3BC4C102EB}"/>
              </a:ext>
            </a:extLst>
          </p:cNvPr>
          <p:cNvSpPr/>
          <p:nvPr/>
        </p:nvSpPr>
        <p:spPr>
          <a:xfrm>
            <a:off x="3368923" y="2328838"/>
            <a:ext cx="643064" cy="643064"/>
          </a:xfrm>
          <a:prstGeom prst="ellipse">
            <a:avLst/>
          </a:prstGeom>
          <a:solidFill>
            <a:srgbClr val="FF0000"/>
          </a:solidFill>
          <a:ln w="101600">
            <a:solidFill>
              <a:srgbClr val="C0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汉仪雅酷黑 75W" panose="020B0804020202020204" pitchFamily="34" charset="-122"/>
                <a:ea typeface="汉仪雅酷黑 75W" panose="020B0804020202020204" pitchFamily="34" charset="-122"/>
                <a:sym typeface="字魂58号-创中黑-Regular" panose="00000500000000000000" pitchFamily="2" charset="-122"/>
              </a:rPr>
              <a:t>2</a:t>
            </a:r>
            <a:endParaRPr lang="zh-CN" altLang="en-US" sz="3600" dirty="0">
              <a:latin typeface="汉仪雅酷黑 75W" panose="020B0804020202020204" pitchFamily="34" charset="-122"/>
              <a:ea typeface="汉仪雅酷黑 75W" panose="020B0804020202020204" pitchFamily="34" charset="-122"/>
              <a:sym typeface="字魂58号-创中黑-Regular" panose="00000500000000000000" pitchFamily="2" charset="-122"/>
            </a:endParaRPr>
          </a:p>
        </p:txBody>
      </p:sp>
      <p:sp>
        <p:nvSpPr>
          <p:cNvPr id="19" name="矩形: 圆角 45">
            <a:extLst>
              <a:ext uri="{FF2B5EF4-FFF2-40B4-BE49-F238E27FC236}">
                <a16:creationId xmlns:a16="http://schemas.microsoft.com/office/drawing/2014/main" xmlns="" id="{D319C301-A8D5-4C13-BA58-5F7D314CC91B}"/>
              </a:ext>
            </a:extLst>
          </p:cNvPr>
          <p:cNvSpPr/>
          <p:nvPr/>
        </p:nvSpPr>
        <p:spPr>
          <a:xfrm>
            <a:off x="4266827" y="2328838"/>
            <a:ext cx="6023473" cy="629197"/>
          </a:xfrm>
          <a:prstGeom prst="roundRect">
            <a:avLst>
              <a:gd name="adj" fmla="val 50000"/>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dist">
              <a:defRPr/>
            </a:pPr>
            <a:r>
              <a:rPr lang="zh-CN" altLang="en-US" sz="2800" b="1" dirty="0">
                <a:solidFill>
                  <a:srgbClr val="FF0000"/>
                </a:solidFill>
                <a:cs typeface="+mn-ea"/>
                <a:sym typeface="+mn-lt"/>
              </a:rPr>
              <a:t>回应和解答“时代之问”</a:t>
            </a:r>
          </a:p>
        </p:txBody>
      </p:sp>
      <p:sp>
        <p:nvSpPr>
          <p:cNvPr id="20" name="椭圆 19">
            <a:extLst>
              <a:ext uri="{FF2B5EF4-FFF2-40B4-BE49-F238E27FC236}">
                <a16:creationId xmlns:a16="http://schemas.microsoft.com/office/drawing/2014/main" xmlns="" id="{EAD8D391-DFB3-410E-9BCD-3F5A40B1A9F9}"/>
              </a:ext>
            </a:extLst>
          </p:cNvPr>
          <p:cNvSpPr/>
          <p:nvPr/>
        </p:nvSpPr>
        <p:spPr>
          <a:xfrm>
            <a:off x="3368923" y="3330059"/>
            <a:ext cx="643064" cy="643064"/>
          </a:xfrm>
          <a:prstGeom prst="ellipse">
            <a:avLst/>
          </a:prstGeom>
          <a:solidFill>
            <a:srgbClr val="FF0000"/>
          </a:solidFill>
          <a:ln w="101600">
            <a:solidFill>
              <a:srgbClr val="C0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汉仪雅酷黑 75W" panose="020B0804020202020204" pitchFamily="34" charset="-122"/>
                <a:ea typeface="汉仪雅酷黑 75W" panose="020B0804020202020204" pitchFamily="34" charset="-122"/>
                <a:sym typeface="字魂58号-创中黑-Regular" panose="00000500000000000000" pitchFamily="2" charset="-122"/>
              </a:rPr>
              <a:t>3</a:t>
            </a:r>
            <a:endParaRPr lang="zh-CN" altLang="en-US" sz="3600" dirty="0">
              <a:latin typeface="汉仪雅酷黑 75W" panose="020B0804020202020204" pitchFamily="34" charset="-122"/>
              <a:ea typeface="汉仪雅酷黑 75W" panose="020B0804020202020204" pitchFamily="34" charset="-122"/>
              <a:sym typeface="字魂58号-创中黑-Regular" panose="00000500000000000000" pitchFamily="2" charset="-122"/>
            </a:endParaRPr>
          </a:p>
        </p:txBody>
      </p:sp>
      <p:sp>
        <p:nvSpPr>
          <p:cNvPr id="21" name="矩形: 圆角 45">
            <a:extLst>
              <a:ext uri="{FF2B5EF4-FFF2-40B4-BE49-F238E27FC236}">
                <a16:creationId xmlns:a16="http://schemas.microsoft.com/office/drawing/2014/main" xmlns="" id="{1DB0250B-984B-4E35-832D-F64686F3E07D}"/>
              </a:ext>
            </a:extLst>
          </p:cNvPr>
          <p:cNvSpPr/>
          <p:nvPr/>
        </p:nvSpPr>
        <p:spPr>
          <a:xfrm>
            <a:off x="4266827" y="3330059"/>
            <a:ext cx="6023473" cy="629197"/>
          </a:xfrm>
          <a:prstGeom prst="roundRect">
            <a:avLst>
              <a:gd name="adj" fmla="val 50000"/>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dist">
              <a:defRPr/>
            </a:pPr>
            <a:r>
              <a:rPr lang="zh-CN" altLang="en-US" sz="2800" b="1" dirty="0">
                <a:solidFill>
                  <a:srgbClr val="FF0000"/>
                </a:solidFill>
                <a:cs typeface="+mn-ea"/>
                <a:sym typeface="+mn-lt"/>
              </a:rPr>
              <a:t>奋力推进强国复兴伟业 </a:t>
            </a:r>
          </a:p>
        </p:txBody>
      </p:sp>
      <p:sp>
        <p:nvSpPr>
          <p:cNvPr id="22" name="矩形 21">
            <a:extLst>
              <a:ext uri="{FF2B5EF4-FFF2-40B4-BE49-F238E27FC236}">
                <a16:creationId xmlns:a16="http://schemas.microsoft.com/office/drawing/2014/main" xmlns="" id="{8F5C3385-0376-4E3B-8099-6EC3A2B28EAA}"/>
              </a:ext>
            </a:extLst>
          </p:cNvPr>
          <p:cNvSpPr/>
          <p:nvPr/>
        </p:nvSpPr>
        <p:spPr>
          <a:xfrm>
            <a:off x="2062739" y="1615344"/>
            <a:ext cx="8123155" cy="1938992"/>
          </a:xfrm>
          <a:prstGeom prst="rect">
            <a:avLst/>
          </a:prstGeom>
        </p:spPr>
        <p:txBody>
          <a:bodyPr wrap="square">
            <a:spAutoFit/>
          </a:bodyPr>
          <a:lstStyle/>
          <a:p>
            <a:r>
              <a:rPr lang="zh-CN" altLang="en-US" sz="6000" u="sng" spc="-100" dirty="0">
                <a:solidFill>
                  <a:srgbClr val="FF0000"/>
                </a:solidFill>
                <a:latin typeface="汉仪雅酷黑 75W" panose="020B0804020202020204" pitchFamily="34" charset="-122"/>
                <a:ea typeface="汉仪雅酷黑 75W" panose="020B0804020202020204" pitchFamily="34" charset="-122"/>
                <a:cs typeface="+mn-ea"/>
                <a:sym typeface="字魂58号-创中黑-Regular" panose="00000500000000000000" pitchFamily="2" charset="-122"/>
              </a:rPr>
              <a:t>目</a:t>
            </a:r>
            <a:endParaRPr lang="en-US" altLang="zh-CN" sz="6000" u="sng" spc="-100" dirty="0">
              <a:solidFill>
                <a:srgbClr val="FF0000"/>
              </a:solidFill>
              <a:latin typeface="汉仪雅酷黑 75W" panose="020B0804020202020204" pitchFamily="34" charset="-122"/>
              <a:ea typeface="汉仪雅酷黑 75W" panose="020B0804020202020204" pitchFamily="34" charset="-122"/>
              <a:cs typeface="+mn-ea"/>
              <a:sym typeface="字魂58号-创中黑-Regular" panose="00000500000000000000" pitchFamily="2" charset="-122"/>
            </a:endParaRPr>
          </a:p>
          <a:p>
            <a:r>
              <a:rPr lang="zh-CN" altLang="en-US" sz="6000" u="sng" spc="-100" dirty="0">
                <a:solidFill>
                  <a:srgbClr val="FF0000"/>
                </a:solidFill>
                <a:latin typeface="汉仪雅酷黑 75W" panose="020B0804020202020204" pitchFamily="34" charset="-122"/>
                <a:ea typeface="汉仪雅酷黑 75W" panose="020B0804020202020204" pitchFamily="34" charset="-122"/>
                <a:cs typeface="+mn-ea"/>
                <a:sym typeface="字魂58号-创中黑-Regular" panose="00000500000000000000" pitchFamily="2" charset="-122"/>
              </a:rPr>
              <a:t>录</a:t>
            </a:r>
          </a:p>
        </p:txBody>
      </p:sp>
    </p:spTree>
    <p:extLst>
      <p:ext uri="{BB962C8B-B14F-4D97-AF65-F5344CB8AC3E}">
        <p14:creationId xmlns:p14="http://schemas.microsoft.com/office/powerpoint/2010/main" val="98726106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0">
        <p15:prstTrans prst="drap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2500"/>
                            </p:stCondLst>
                            <p:childTnLst>
                              <p:par>
                                <p:cTn id="23" presetID="22" presetClass="entr" presetSubtype="4"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1000"/>
                                        <p:tgtEl>
                                          <p:spTgt spid="45"/>
                                        </p:tgtEl>
                                      </p:cBhvr>
                                    </p:animEffect>
                                    <p:anim calcmode="lin" valueType="num">
                                      <p:cBhvr>
                                        <p:cTn id="30" dur="1000" fill="hold"/>
                                        <p:tgtEl>
                                          <p:spTgt spid="45"/>
                                        </p:tgtEl>
                                        <p:attrNameLst>
                                          <p:attrName>ppt_x</p:attrName>
                                        </p:attrNameLst>
                                      </p:cBhvr>
                                      <p:tavLst>
                                        <p:tav tm="0">
                                          <p:val>
                                            <p:strVal val="#ppt_x"/>
                                          </p:val>
                                        </p:tav>
                                        <p:tav tm="100000">
                                          <p:val>
                                            <p:strVal val="#ppt_x"/>
                                          </p:val>
                                        </p:tav>
                                      </p:tavLst>
                                    </p:anim>
                                    <p:anim calcmode="lin" valueType="num">
                                      <p:cBhvr>
                                        <p:cTn id="31" dur="1000" fill="hold"/>
                                        <p:tgtEl>
                                          <p:spTgt spid="45"/>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42"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22" presetClass="entr" presetSubtype="4"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par>
                          <p:cTn id="42" fill="hold">
                            <p:stCondLst>
                              <p:cond delay="5500"/>
                            </p:stCondLst>
                            <p:childTnLst>
                              <p:par>
                                <p:cTn id="43" presetID="22" presetClass="entr" presetSubtype="4" fill="hold" nodeType="after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wipe(down)">
                                      <p:cBhvr>
                                        <p:cTn id="45" dur="500"/>
                                        <p:tgtEl>
                                          <p:spTgt spid="62"/>
                                        </p:tgtEl>
                                      </p:cBhvr>
                                    </p:animEffect>
                                  </p:childTnLst>
                                </p:cTn>
                              </p:par>
                            </p:childTnLst>
                          </p:cTn>
                        </p:par>
                        <p:par>
                          <p:cTn id="46" fill="hold">
                            <p:stCondLst>
                              <p:cond delay="6000"/>
                            </p:stCondLst>
                            <p:childTnLst>
                              <p:par>
                                <p:cTn id="47" presetID="10" presetClass="entr" presetSubtype="0" fill="hold"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par>
                          <p:cTn id="50" fill="hold">
                            <p:stCondLst>
                              <p:cond delay="6500"/>
                            </p:stCondLst>
                            <p:childTnLst>
                              <p:par>
                                <p:cTn id="51" presetID="16" presetClass="entr" presetSubtype="21"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arn(inVertical)">
                                      <p:cBhvr>
                                        <p:cTn id="53" dur="500"/>
                                        <p:tgtEl>
                                          <p:spTgt spid="22"/>
                                        </p:tgtEl>
                                      </p:cBhvr>
                                    </p:animEffect>
                                  </p:childTnLst>
                                </p:cTn>
                              </p:par>
                            </p:childTnLst>
                          </p:cTn>
                        </p:par>
                        <p:par>
                          <p:cTn id="54" fill="hold">
                            <p:stCondLst>
                              <p:cond delay="7000"/>
                            </p:stCondLst>
                            <p:childTnLst>
                              <p:par>
                                <p:cTn id="55" presetID="49" presetClass="entr" presetSubtype="0" decel="10000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1000" fill="hold"/>
                                        <p:tgtEl>
                                          <p:spTgt spid="14"/>
                                        </p:tgtEl>
                                        <p:attrNameLst>
                                          <p:attrName>ppt_w</p:attrName>
                                        </p:attrNameLst>
                                      </p:cBhvr>
                                      <p:tavLst>
                                        <p:tav tm="0">
                                          <p:val>
                                            <p:fltVal val="0"/>
                                          </p:val>
                                        </p:tav>
                                        <p:tav tm="100000">
                                          <p:val>
                                            <p:strVal val="#ppt_w"/>
                                          </p:val>
                                        </p:tav>
                                      </p:tavLst>
                                    </p:anim>
                                    <p:anim calcmode="lin" valueType="num">
                                      <p:cBhvr>
                                        <p:cTn id="58" dur="1000" fill="hold"/>
                                        <p:tgtEl>
                                          <p:spTgt spid="14"/>
                                        </p:tgtEl>
                                        <p:attrNameLst>
                                          <p:attrName>ppt_h</p:attrName>
                                        </p:attrNameLst>
                                      </p:cBhvr>
                                      <p:tavLst>
                                        <p:tav tm="0">
                                          <p:val>
                                            <p:fltVal val="0"/>
                                          </p:val>
                                        </p:tav>
                                        <p:tav tm="100000">
                                          <p:val>
                                            <p:strVal val="#ppt_h"/>
                                          </p:val>
                                        </p:tav>
                                      </p:tavLst>
                                    </p:anim>
                                    <p:anim calcmode="lin" valueType="num">
                                      <p:cBhvr>
                                        <p:cTn id="59" dur="1000" fill="hold"/>
                                        <p:tgtEl>
                                          <p:spTgt spid="14"/>
                                        </p:tgtEl>
                                        <p:attrNameLst>
                                          <p:attrName>style.rotation</p:attrName>
                                        </p:attrNameLst>
                                      </p:cBhvr>
                                      <p:tavLst>
                                        <p:tav tm="0">
                                          <p:val>
                                            <p:fltVal val="360"/>
                                          </p:val>
                                        </p:tav>
                                        <p:tav tm="100000">
                                          <p:val>
                                            <p:fltVal val="0"/>
                                          </p:val>
                                        </p:tav>
                                      </p:tavLst>
                                    </p:anim>
                                    <p:animEffect transition="in" filter="fade">
                                      <p:cBhvr>
                                        <p:cTn id="60" dur="1000"/>
                                        <p:tgtEl>
                                          <p:spTgt spid="14"/>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1000"/>
                                        <p:tgtEl>
                                          <p:spTgt spid="16"/>
                                        </p:tgtEl>
                                      </p:cBhvr>
                                    </p:animEffect>
                                  </p:childTnLst>
                                </p:cTn>
                              </p:par>
                            </p:childTnLst>
                          </p:cTn>
                        </p:par>
                        <p:par>
                          <p:cTn id="64" fill="hold">
                            <p:stCondLst>
                              <p:cond delay="8000"/>
                            </p:stCondLst>
                            <p:childTnLst>
                              <p:par>
                                <p:cTn id="65" presetID="49" presetClass="entr" presetSubtype="0" decel="10000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p:cTn id="67" dur="1000" fill="hold"/>
                                        <p:tgtEl>
                                          <p:spTgt spid="18"/>
                                        </p:tgtEl>
                                        <p:attrNameLst>
                                          <p:attrName>ppt_w</p:attrName>
                                        </p:attrNameLst>
                                      </p:cBhvr>
                                      <p:tavLst>
                                        <p:tav tm="0">
                                          <p:val>
                                            <p:fltVal val="0"/>
                                          </p:val>
                                        </p:tav>
                                        <p:tav tm="100000">
                                          <p:val>
                                            <p:strVal val="#ppt_w"/>
                                          </p:val>
                                        </p:tav>
                                      </p:tavLst>
                                    </p:anim>
                                    <p:anim calcmode="lin" valueType="num">
                                      <p:cBhvr>
                                        <p:cTn id="68" dur="1000" fill="hold"/>
                                        <p:tgtEl>
                                          <p:spTgt spid="18"/>
                                        </p:tgtEl>
                                        <p:attrNameLst>
                                          <p:attrName>ppt_h</p:attrName>
                                        </p:attrNameLst>
                                      </p:cBhvr>
                                      <p:tavLst>
                                        <p:tav tm="0">
                                          <p:val>
                                            <p:fltVal val="0"/>
                                          </p:val>
                                        </p:tav>
                                        <p:tav tm="100000">
                                          <p:val>
                                            <p:strVal val="#ppt_h"/>
                                          </p:val>
                                        </p:tav>
                                      </p:tavLst>
                                    </p:anim>
                                    <p:anim calcmode="lin" valueType="num">
                                      <p:cBhvr>
                                        <p:cTn id="69" dur="1000" fill="hold"/>
                                        <p:tgtEl>
                                          <p:spTgt spid="18"/>
                                        </p:tgtEl>
                                        <p:attrNameLst>
                                          <p:attrName>style.rotation</p:attrName>
                                        </p:attrNameLst>
                                      </p:cBhvr>
                                      <p:tavLst>
                                        <p:tav tm="0">
                                          <p:val>
                                            <p:fltVal val="360"/>
                                          </p:val>
                                        </p:tav>
                                        <p:tav tm="100000">
                                          <p:val>
                                            <p:fltVal val="0"/>
                                          </p:val>
                                        </p:tav>
                                      </p:tavLst>
                                    </p:anim>
                                    <p:animEffect transition="in" filter="fade">
                                      <p:cBhvr>
                                        <p:cTn id="70" dur="1000"/>
                                        <p:tgtEl>
                                          <p:spTgt spid="18"/>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left)">
                                      <p:cBhvr>
                                        <p:cTn id="73" dur="1000"/>
                                        <p:tgtEl>
                                          <p:spTgt spid="19"/>
                                        </p:tgtEl>
                                      </p:cBhvr>
                                    </p:animEffect>
                                  </p:childTnLst>
                                </p:cTn>
                              </p:par>
                            </p:childTnLst>
                          </p:cTn>
                        </p:par>
                        <p:par>
                          <p:cTn id="74" fill="hold">
                            <p:stCondLst>
                              <p:cond delay="9000"/>
                            </p:stCondLst>
                            <p:childTnLst>
                              <p:par>
                                <p:cTn id="75" presetID="49" presetClass="entr" presetSubtype="0" decel="100000"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p:cTn id="77" dur="1000" fill="hold"/>
                                        <p:tgtEl>
                                          <p:spTgt spid="20"/>
                                        </p:tgtEl>
                                        <p:attrNameLst>
                                          <p:attrName>ppt_w</p:attrName>
                                        </p:attrNameLst>
                                      </p:cBhvr>
                                      <p:tavLst>
                                        <p:tav tm="0">
                                          <p:val>
                                            <p:fltVal val="0"/>
                                          </p:val>
                                        </p:tav>
                                        <p:tav tm="100000">
                                          <p:val>
                                            <p:strVal val="#ppt_w"/>
                                          </p:val>
                                        </p:tav>
                                      </p:tavLst>
                                    </p:anim>
                                    <p:anim calcmode="lin" valueType="num">
                                      <p:cBhvr>
                                        <p:cTn id="78" dur="1000" fill="hold"/>
                                        <p:tgtEl>
                                          <p:spTgt spid="20"/>
                                        </p:tgtEl>
                                        <p:attrNameLst>
                                          <p:attrName>ppt_h</p:attrName>
                                        </p:attrNameLst>
                                      </p:cBhvr>
                                      <p:tavLst>
                                        <p:tav tm="0">
                                          <p:val>
                                            <p:fltVal val="0"/>
                                          </p:val>
                                        </p:tav>
                                        <p:tav tm="100000">
                                          <p:val>
                                            <p:strVal val="#ppt_h"/>
                                          </p:val>
                                        </p:tav>
                                      </p:tavLst>
                                    </p:anim>
                                    <p:anim calcmode="lin" valueType="num">
                                      <p:cBhvr>
                                        <p:cTn id="79" dur="1000" fill="hold"/>
                                        <p:tgtEl>
                                          <p:spTgt spid="20"/>
                                        </p:tgtEl>
                                        <p:attrNameLst>
                                          <p:attrName>style.rotation</p:attrName>
                                        </p:attrNameLst>
                                      </p:cBhvr>
                                      <p:tavLst>
                                        <p:tav tm="0">
                                          <p:val>
                                            <p:fltVal val="360"/>
                                          </p:val>
                                        </p:tav>
                                        <p:tav tm="100000">
                                          <p:val>
                                            <p:fltVal val="0"/>
                                          </p:val>
                                        </p:tav>
                                      </p:tavLst>
                                    </p:anim>
                                    <p:animEffect transition="in" filter="fade">
                                      <p:cBhvr>
                                        <p:cTn id="80" dur="1000"/>
                                        <p:tgtEl>
                                          <p:spTgt spid="20"/>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left)">
                                      <p:cBhvr>
                                        <p:cTn id="83"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animBg="1"/>
      <p:bldP spid="19" grpId="0" animBg="1"/>
      <p:bldP spid="20" grpId="0" animBg="1"/>
      <p:bldP spid="21" grpId="0" animBg="1"/>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xmlns="" id="{591E55DF-E40D-4088-A28C-042F6017B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5" y="5094670"/>
            <a:ext cx="12223163" cy="1881211"/>
          </a:xfrm>
          <a:prstGeom prst="rect">
            <a:avLst/>
          </a:prstGeom>
        </p:spPr>
      </p:pic>
      <p:pic>
        <p:nvPicPr>
          <p:cNvPr id="7" name="图片 6">
            <a:extLst>
              <a:ext uri="{FF2B5EF4-FFF2-40B4-BE49-F238E27FC236}">
                <a16:creationId xmlns:a16="http://schemas.microsoft.com/office/drawing/2014/main" xmlns="" id="{2D8BCDC0-A99A-4505-9723-A34CA5A7FEC3}"/>
              </a:ext>
            </a:extLst>
          </p:cNvPr>
          <p:cNvPicPr>
            <a:picLocks noChangeAspect="1"/>
          </p:cNvPicPr>
          <p:nvPr/>
        </p:nvPicPr>
        <p:blipFill rotWithShape="1">
          <a:blip r:embed="rId3">
            <a:extLst>
              <a:ext uri="{28A0092B-C50C-407E-A947-70E740481C1C}">
                <a14:useLocalDpi xmlns:a14="http://schemas.microsoft.com/office/drawing/2010/main" val="0"/>
              </a:ext>
            </a:extLst>
          </a:blip>
          <a:srcRect t="46421"/>
          <a:stretch/>
        </p:blipFill>
        <p:spPr>
          <a:xfrm>
            <a:off x="-22559" y="5329189"/>
            <a:ext cx="12237117" cy="1520446"/>
          </a:xfrm>
          <a:prstGeom prst="rect">
            <a:avLst/>
          </a:prstGeom>
        </p:spPr>
      </p:pic>
      <p:pic>
        <p:nvPicPr>
          <p:cNvPr id="9" name="图片 8">
            <a:extLst>
              <a:ext uri="{FF2B5EF4-FFF2-40B4-BE49-F238E27FC236}">
                <a16:creationId xmlns:a16="http://schemas.microsoft.com/office/drawing/2014/main" xmlns="" id="{6EC5D498-2658-4824-9B70-39FAADB512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5" y="3321261"/>
            <a:ext cx="3457012" cy="2880843"/>
          </a:xfrm>
          <a:prstGeom prst="rect">
            <a:avLst/>
          </a:prstGeom>
        </p:spPr>
      </p:pic>
      <p:pic>
        <p:nvPicPr>
          <p:cNvPr id="11" name="图片 10">
            <a:extLst>
              <a:ext uri="{FF2B5EF4-FFF2-40B4-BE49-F238E27FC236}">
                <a16:creationId xmlns:a16="http://schemas.microsoft.com/office/drawing/2014/main" xmlns="" id="{0B9094CD-091E-4214-80F1-B5DCBFC1A9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563" y="3405068"/>
            <a:ext cx="728213" cy="1844540"/>
          </a:xfrm>
          <a:prstGeom prst="rect">
            <a:avLst/>
          </a:prstGeom>
        </p:spPr>
      </p:pic>
      <p:pic>
        <p:nvPicPr>
          <p:cNvPr id="13" name="图片 12">
            <a:extLst>
              <a:ext uri="{FF2B5EF4-FFF2-40B4-BE49-F238E27FC236}">
                <a16:creationId xmlns:a16="http://schemas.microsoft.com/office/drawing/2014/main" xmlns="" id="{288FFB35-2454-4D60-9D44-39B3AE85D3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8053" y="3841581"/>
            <a:ext cx="5053960" cy="1520445"/>
          </a:xfrm>
          <a:prstGeom prst="rect">
            <a:avLst/>
          </a:prstGeom>
        </p:spPr>
      </p:pic>
      <p:pic>
        <p:nvPicPr>
          <p:cNvPr id="45" name="图片 44">
            <a:extLst>
              <a:ext uri="{FF2B5EF4-FFF2-40B4-BE49-F238E27FC236}">
                <a16:creationId xmlns:a16="http://schemas.microsoft.com/office/drawing/2014/main" xmlns="" id="{5422270A-4AAB-45EF-827E-24C978C5F62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6207" y="4603141"/>
            <a:ext cx="5121502" cy="758885"/>
          </a:xfrm>
          <a:prstGeom prst="rect">
            <a:avLst/>
          </a:prstGeom>
        </p:spPr>
      </p:pic>
      <p:pic>
        <p:nvPicPr>
          <p:cNvPr id="15" name="图片 14">
            <a:extLst>
              <a:ext uri="{FF2B5EF4-FFF2-40B4-BE49-F238E27FC236}">
                <a16:creationId xmlns:a16="http://schemas.microsoft.com/office/drawing/2014/main" xmlns="" id="{63124AD8-7267-4FC3-9738-2BD34B37227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b="10181"/>
          <a:stretch/>
        </p:blipFill>
        <p:spPr>
          <a:xfrm>
            <a:off x="3998438" y="3970299"/>
            <a:ext cx="4297222" cy="1292935"/>
          </a:xfrm>
          <a:prstGeom prst="rect">
            <a:avLst/>
          </a:prstGeom>
        </p:spPr>
      </p:pic>
      <p:pic>
        <p:nvPicPr>
          <p:cNvPr id="62" name="图片 61">
            <a:extLst>
              <a:ext uri="{FF2B5EF4-FFF2-40B4-BE49-F238E27FC236}">
                <a16:creationId xmlns:a16="http://schemas.microsoft.com/office/drawing/2014/main" xmlns="" id="{D712457B-01DB-4570-A912-A3FEAAE69B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2413" y="3203541"/>
            <a:ext cx="2085857" cy="2085857"/>
          </a:xfrm>
          <a:prstGeom prst="rect">
            <a:avLst/>
          </a:prstGeom>
        </p:spPr>
      </p:pic>
      <p:pic>
        <p:nvPicPr>
          <p:cNvPr id="43" name="图片 42">
            <a:extLst>
              <a:ext uri="{FF2B5EF4-FFF2-40B4-BE49-F238E27FC236}">
                <a16:creationId xmlns:a16="http://schemas.microsoft.com/office/drawing/2014/main" xmlns="" id="{80CF1C78-6DE3-457D-9F7A-C8074CA7E6AC}"/>
              </a:ext>
            </a:extLst>
          </p:cNvPr>
          <p:cNvPicPr>
            <a:picLocks noChangeAspect="1"/>
          </p:cNvPicPr>
          <p:nvPr/>
        </p:nvPicPr>
        <p:blipFill rotWithShape="1">
          <a:blip r:embed="rId10">
            <a:extLst>
              <a:ext uri="{28A0092B-C50C-407E-A947-70E740481C1C}">
                <a14:useLocalDpi xmlns:a14="http://schemas.microsoft.com/office/drawing/2010/main" val="0"/>
              </a:ext>
            </a:extLst>
          </a:blip>
          <a:srcRect t="54197"/>
          <a:stretch/>
        </p:blipFill>
        <p:spPr>
          <a:xfrm>
            <a:off x="-8605" y="4013973"/>
            <a:ext cx="12237118" cy="2818423"/>
          </a:xfrm>
          <a:prstGeom prst="rect">
            <a:avLst/>
          </a:prstGeom>
        </p:spPr>
      </p:pic>
      <p:pic>
        <p:nvPicPr>
          <p:cNvPr id="31" name="图片 30">
            <a:extLst>
              <a:ext uri="{FF2B5EF4-FFF2-40B4-BE49-F238E27FC236}">
                <a16:creationId xmlns:a16="http://schemas.microsoft.com/office/drawing/2014/main" xmlns="" id="{AB0D7DAC-0943-412C-B4CE-FBFB6842B49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603080" y="570398"/>
            <a:ext cx="1289191" cy="938966"/>
          </a:xfrm>
          <a:prstGeom prst="rect">
            <a:avLst/>
          </a:prstGeom>
        </p:spPr>
      </p:pic>
      <p:grpSp>
        <p:nvGrpSpPr>
          <p:cNvPr id="23" name="组合 22">
            <a:extLst>
              <a:ext uri="{FF2B5EF4-FFF2-40B4-BE49-F238E27FC236}">
                <a16:creationId xmlns:a16="http://schemas.microsoft.com/office/drawing/2014/main" xmlns="" id="{ECC43565-EE1D-4229-B4DC-57974ED26ECF}"/>
              </a:ext>
            </a:extLst>
          </p:cNvPr>
          <p:cNvGrpSpPr/>
          <p:nvPr/>
        </p:nvGrpSpPr>
        <p:grpSpPr>
          <a:xfrm>
            <a:off x="2387929" y="929428"/>
            <a:ext cx="7061231" cy="1685456"/>
            <a:chOff x="2371908" y="1009602"/>
            <a:chExt cx="7061231" cy="1685456"/>
          </a:xfrm>
        </p:grpSpPr>
        <p:sp>
          <p:nvSpPr>
            <p:cNvPr id="24" name="矩形 23">
              <a:extLst>
                <a:ext uri="{FF2B5EF4-FFF2-40B4-BE49-F238E27FC236}">
                  <a16:creationId xmlns:a16="http://schemas.microsoft.com/office/drawing/2014/main" xmlns="" id="{425817DA-022C-4299-A269-A463061077A7}"/>
                </a:ext>
              </a:extLst>
            </p:cNvPr>
            <p:cNvSpPr/>
            <p:nvPr/>
          </p:nvSpPr>
          <p:spPr>
            <a:xfrm>
              <a:off x="3988321" y="1771728"/>
              <a:ext cx="3080915" cy="923330"/>
            </a:xfrm>
            <a:prstGeom prst="rect">
              <a:avLst/>
            </a:prstGeom>
          </p:spPr>
          <p:txBody>
            <a:bodyPr wrap="square">
              <a:spAutoFit/>
            </a:bodyPr>
            <a:lstStyle/>
            <a:p>
              <a:r>
                <a:rPr lang="zh-CN" altLang="en-US" sz="5400" b="1" dirty="0">
                  <a:solidFill>
                    <a:srgbClr val="FF0000"/>
                  </a:solidFill>
                  <a:latin typeface="汉仪雅酷黑 75W" panose="020B0804020202020204" pitchFamily="34" charset="-122"/>
                  <a:ea typeface="汉仪雅酷黑 75W" panose="020B0804020202020204" pitchFamily="34" charset="-122"/>
                  <a:sym typeface="字魂58号-创中黑-Regular" panose="00000500000000000000" pitchFamily="2" charset="-122"/>
                </a:rPr>
                <a:t>治国理政</a:t>
              </a:r>
            </a:p>
          </p:txBody>
        </p:sp>
        <p:sp>
          <p:nvSpPr>
            <p:cNvPr id="25" name="矩形 24">
              <a:extLst>
                <a:ext uri="{FF2B5EF4-FFF2-40B4-BE49-F238E27FC236}">
                  <a16:creationId xmlns:a16="http://schemas.microsoft.com/office/drawing/2014/main" xmlns="" id="{909353D7-EEED-4BFD-A342-5CA626E5D702}"/>
                </a:ext>
              </a:extLst>
            </p:cNvPr>
            <p:cNvSpPr/>
            <p:nvPr/>
          </p:nvSpPr>
          <p:spPr>
            <a:xfrm>
              <a:off x="6896867" y="1907522"/>
              <a:ext cx="2536272" cy="707886"/>
            </a:xfrm>
            <a:prstGeom prst="rect">
              <a:avLst/>
            </a:prstGeom>
          </p:spPr>
          <p:txBody>
            <a:bodyPr wrap="none">
              <a:spAutoFit/>
            </a:bodyPr>
            <a:lstStyle/>
            <a:p>
              <a:pPr algn="just"/>
              <a:r>
                <a:rPr lang="en-US" altLang="zh-CN" sz="4000" dirty="0">
                  <a:solidFill>
                    <a:srgbClr val="FF0000"/>
                  </a:solidFill>
                  <a:latin typeface="汉仪雅酷黑 75W" panose="020B0804020202020204" pitchFamily="34" charset="-122"/>
                  <a:ea typeface="汉仪雅酷黑 75W" panose="020B0804020202020204" pitchFamily="34" charset="-122"/>
                  <a:sym typeface="字魂58号-创中黑-Regular" panose="00000500000000000000" pitchFamily="2" charset="-122"/>
                </a:rPr>
                <a:t>PART  01</a:t>
              </a:r>
            </a:p>
          </p:txBody>
        </p:sp>
        <p:pic>
          <p:nvPicPr>
            <p:cNvPr id="26" name="图片 25">
              <a:extLst>
                <a:ext uri="{FF2B5EF4-FFF2-40B4-BE49-F238E27FC236}">
                  <a16:creationId xmlns:a16="http://schemas.microsoft.com/office/drawing/2014/main" xmlns="" id="{EC5A8A44-3CF1-4203-B64D-B6D88AB86A9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71908" y="1009602"/>
              <a:ext cx="1659830" cy="1659830"/>
            </a:xfrm>
            <a:prstGeom prst="rect">
              <a:avLst/>
            </a:prstGeom>
          </p:spPr>
        </p:pic>
      </p:grpSp>
      <p:sp>
        <p:nvSpPr>
          <p:cNvPr id="27" name="矩形 26">
            <a:extLst>
              <a:ext uri="{FF2B5EF4-FFF2-40B4-BE49-F238E27FC236}">
                <a16:creationId xmlns:a16="http://schemas.microsoft.com/office/drawing/2014/main" xmlns="" id="{35FE2419-6D8E-403A-A871-3573106C2F6E}"/>
              </a:ext>
            </a:extLst>
          </p:cNvPr>
          <p:cNvSpPr/>
          <p:nvPr/>
        </p:nvSpPr>
        <p:spPr>
          <a:xfrm>
            <a:off x="1740575" y="2784760"/>
            <a:ext cx="8748774" cy="1015663"/>
          </a:xfrm>
          <a:prstGeom prst="rect">
            <a:avLst/>
          </a:prstGeom>
        </p:spPr>
        <p:txBody>
          <a:bodyPr wrap="square">
            <a:spAutoFit/>
          </a:bodyPr>
          <a:lstStyle/>
          <a:p>
            <a:pPr lvl="0" algn="dist"/>
            <a:r>
              <a:rPr lang="zh-CN" altLang="en-US" sz="6000" dirty="0">
                <a:solidFill>
                  <a:srgbClr val="FF0000"/>
                </a:solidFill>
                <a:latin typeface="汉仪雅酷黑 75W" panose="020B0804020202020204" pitchFamily="34" charset="-122"/>
                <a:ea typeface="汉仪雅酷黑 75W" panose="020B0804020202020204" pitchFamily="34" charset="-122"/>
                <a:cs typeface="+mn-ea"/>
                <a:sym typeface="+mn-lt"/>
              </a:rPr>
              <a:t>着眼中华民族伟大复兴</a:t>
            </a:r>
          </a:p>
        </p:txBody>
      </p:sp>
    </p:spTree>
    <p:extLst>
      <p:ext uri="{BB962C8B-B14F-4D97-AF65-F5344CB8AC3E}">
        <p14:creationId xmlns:p14="http://schemas.microsoft.com/office/powerpoint/2010/main" val="378769372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0">
        <p15:prstTrans prst="drap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2500"/>
                            </p:stCondLst>
                            <p:childTnLst>
                              <p:par>
                                <p:cTn id="23" presetID="22" presetClass="entr" presetSubtype="4"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1000"/>
                                        <p:tgtEl>
                                          <p:spTgt spid="45"/>
                                        </p:tgtEl>
                                      </p:cBhvr>
                                    </p:animEffect>
                                    <p:anim calcmode="lin" valueType="num">
                                      <p:cBhvr>
                                        <p:cTn id="30" dur="1000" fill="hold"/>
                                        <p:tgtEl>
                                          <p:spTgt spid="45"/>
                                        </p:tgtEl>
                                        <p:attrNameLst>
                                          <p:attrName>ppt_x</p:attrName>
                                        </p:attrNameLst>
                                      </p:cBhvr>
                                      <p:tavLst>
                                        <p:tav tm="0">
                                          <p:val>
                                            <p:strVal val="#ppt_x"/>
                                          </p:val>
                                        </p:tav>
                                        <p:tav tm="100000">
                                          <p:val>
                                            <p:strVal val="#ppt_x"/>
                                          </p:val>
                                        </p:tav>
                                      </p:tavLst>
                                    </p:anim>
                                    <p:anim calcmode="lin" valueType="num">
                                      <p:cBhvr>
                                        <p:cTn id="31" dur="1000" fill="hold"/>
                                        <p:tgtEl>
                                          <p:spTgt spid="45"/>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42"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22" presetClass="entr" presetSubtype="4"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par>
                          <p:cTn id="42" fill="hold">
                            <p:stCondLst>
                              <p:cond delay="5500"/>
                            </p:stCondLst>
                            <p:childTnLst>
                              <p:par>
                                <p:cTn id="43" presetID="22" presetClass="entr" presetSubtype="4" fill="hold" nodeType="after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wipe(down)">
                                      <p:cBhvr>
                                        <p:cTn id="45" dur="500"/>
                                        <p:tgtEl>
                                          <p:spTgt spid="62"/>
                                        </p:tgtEl>
                                      </p:cBhvr>
                                    </p:animEffect>
                                  </p:childTnLst>
                                </p:cTn>
                              </p:par>
                            </p:childTnLst>
                          </p:cTn>
                        </p:par>
                        <p:par>
                          <p:cTn id="46" fill="hold">
                            <p:stCondLst>
                              <p:cond delay="6000"/>
                            </p:stCondLst>
                            <p:childTnLst>
                              <p:par>
                                <p:cTn id="47" presetID="10" presetClass="entr" presetSubtype="0" fill="hold"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par>
                          <p:cTn id="50" fill="hold">
                            <p:stCondLst>
                              <p:cond delay="6500"/>
                            </p:stCondLst>
                            <p:childTnLst>
                              <p:par>
                                <p:cTn id="51" presetID="42" presetClass="entr" presetSubtype="0" fill="hold"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1000"/>
                                        <p:tgtEl>
                                          <p:spTgt spid="23"/>
                                        </p:tgtEl>
                                      </p:cBhvr>
                                    </p:animEffect>
                                    <p:anim calcmode="lin" valueType="num">
                                      <p:cBhvr>
                                        <p:cTn id="54" dur="1000" fill="hold"/>
                                        <p:tgtEl>
                                          <p:spTgt spid="23"/>
                                        </p:tgtEl>
                                        <p:attrNameLst>
                                          <p:attrName>ppt_x</p:attrName>
                                        </p:attrNameLst>
                                      </p:cBhvr>
                                      <p:tavLst>
                                        <p:tav tm="0">
                                          <p:val>
                                            <p:strVal val="#ppt_x"/>
                                          </p:val>
                                        </p:tav>
                                        <p:tav tm="100000">
                                          <p:val>
                                            <p:strVal val="#ppt_x"/>
                                          </p:val>
                                        </p:tav>
                                      </p:tavLst>
                                    </p:anim>
                                    <p:anim calcmode="lin" valueType="num">
                                      <p:cBhvr>
                                        <p:cTn id="55" dur="1000" fill="hold"/>
                                        <p:tgtEl>
                                          <p:spTgt spid="23"/>
                                        </p:tgtEl>
                                        <p:attrNameLst>
                                          <p:attrName>ppt_y</p:attrName>
                                        </p:attrNameLst>
                                      </p:cBhvr>
                                      <p:tavLst>
                                        <p:tav tm="0">
                                          <p:val>
                                            <p:strVal val="#ppt_y+.1"/>
                                          </p:val>
                                        </p:tav>
                                        <p:tav tm="100000">
                                          <p:val>
                                            <p:strVal val="#ppt_y"/>
                                          </p:val>
                                        </p:tav>
                                      </p:tavLst>
                                    </p:anim>
                                  </p:childTnLst>
                                </p:cTn>
                              </p:par>
                            </p:childTnLst>
                          </p:cTn>
                        </p:par>
                        <p:par>
                          <p:cTn id="56" fill="hold">
                            <p:stCondLst>
                              <p:cond delay="7500"/>
                            </p:stCondLst>
                            <p:childTnLst>
                              <p:par>
                                <p:cTn id="57" presetID="16" presetClass="entr" presetSubtype="21"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barn(inVertical)">
                                      <p:cBhvr>
                                        <p:cTn id="5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CBA02EC-07B3-4F8E-AA5A-4B427CCAB3F2}"/>
              </a:ext>
            </a:extLst>
          </p:cNvPr>
          <p:cNvSpPr/>
          <p:nvPr/>
        </p:nvSpPr>
        <p:spPr>
          <a:xfrm>
            <a:off x="969509" y="534616"/>
            <a:ext cx="3151148" cy="400110"/>
          </a:xfrm>
          <a:prstGeom prst="rect">
            <a:avLst/>
          </a:prstGeom>
        </p:spPr>
        <p:txBody>
          <a:bodyPr wrap="square">
            <a:spAutoFit/>
          </a:bodyPr>
          <a:lstStyle/>
          <a:p>
            <a:pPr lvl="0" algn="dist"/>
            <a:r>
              <a:rPr lang="zh-CN" altLang="en-US" sz="2000" u="sng" dirty="0">
                <a:solidFill>
                  <a:srgbClr val="FF0000"/>
                </a:solidFill>
                <a:latin typeface="汉仪雅酷黑 75W" panose="020B0804020202020204" pitchFamily="34" charset="-122"/>
                <a:ea typeface="汉仪雅酷黑 75W" panose="020B0804020202020204" pitchFamily="34" charset="-122"/>
                <a:cs typeface="+mn-ea"/>
                <a:sym typeface="+mn-lt"/>
              </a:rPr>
              <a:t>着眼中华民族伟大复兴</a:t>
            </a:r>
          </a:p>
        </p:txBody>
      </p:sp>
      <p:pic>
        <p:nvPicPr>
          <p:cNvPr id="9" name="图片 8">
            <a:extLst>
              <a:ext uri="{FF2B5EF4-FFF2-40B4-BE49-F238E27FC236}">
                <a16:creationId xmlns:a16="http://schemas.microsoft.com/office/drawing/2014/main" xmlns="" id="{B8551999-B48B-49C8-8C9D-0BCE8130F2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15029" cy="1015029"/>
          </a:xfrm>
          <a:prstGeom prst="rect">
            <a:avLst/>
          </a:prstGeom>
        </p:spPr>
      </p:pic>
      <p:grpSp>
        <p:nvGrpSpPr>
          <p:cNvPr id="4" name="组合 3">
            <a:extLst>
              <a:ext uri="{FF2B5EF4-FFF2-40B4-BE49-F238E27FC236}">
                <a16:creationId xmlns:a16="http://schemas.microsoft.com/office/drawing/2014/main" xmlns="" id="{5D991B1B-2EAE-42BC-B1CA-298F2396C1C2}"/>
              </a:ext>
            </a:extLst>
          </p:cNvPr>
          <p:cNvGrpSpPr/>
          <p:nvPr/>
        </p:nvGrpSpPr>
        <p:grpSpPr>
          <a:xfrm>
            <a:off x="5189426" y="1887481"/>
            <a:ext cx="6836670" cy="767903"/>
            <a:chOff x="865339" y="1362686"/>
            <a:chExt cx="6836670" cy="767903"/>
          </a:xfrm>
        </p:grpSpPr>
        <p:sp>
          <p:nvSpPr>
            <p:cNvPr id="5" name="矩形: 圆角 10">
              <a:extLst>
                <a:ext uri="{FF2B5EF4-FFF2-40B4-BE49-F238E27FC236}">
                  <a16:creationId xmlns:a16="http://schemas.microsoft.com/office/drawing/2014/main" xmlns="" id="{5E038D93-E05C-4738-A2C6-A2B2FDD383B4}"/>
                </a:ext>
              </a:extLst>
            </p:cNvPr>
            <p:cNvSpPr>
              <a:spLocks noChangeAspect="1"/>
            </p:cNvSpPr>
            <p:nvPr/>
          </p:nvSpPr>
          <p:spPr>
            <a:xfrm>
              <a:off x="865339" y="1362686"/>
              <a:ext cx="1392530" cy="767903"/>
            </a:xfrm>
            <a:prstGeom prst="roundRect">
              <a:avLst>
                <a:gd name="adj" fmla="val 50000"/>
              </a:avLst>
            </a:prstGeom>
            <a:solidFill>
              <a:srgbClr val="FF0000"/>
            </a:solidFill>
            <a:ln w="161925" cap="flat" cmpd="sng" algn="ctr">
              <a:solidFill>
                <a:srgbClr val="FF0000">
                  <a:alpha val="30000"/>
                </a:srgbClr>
              </a:solidFill>
              <a:prstDash val="solid"/>
              <a:miter lim="800000"/>
            </a:ln>
            <a:effectLst/>
          </p:spPr>
          <p:txBody>
            <a:bodyPr rtlCol="0" anchor="ctr"/>
            <a:lstStyle/>
            <a:p>
              <a:pPr algn="ctr">
                <a:defRPr/>
              </a:pPr>
              <a:r>
                <a:rPr lang="en-US" altLang="zh-CN" sz="3000" kern="0" dirty="0">
                  <a:solidFill>
                    <a:prstClr val="white"/>
                  </a:solidFill>
                  <a:latin typeface="微软雅黑" panose="020B0503020204020204" pitchFamily="34" charset="-122"/>
                  <a:ea typeface="微软雅黑" panose="020B0503020204020204" pitchFamily="34" charset="-122"/>
                  <a:cs typeface="+mn-ea"/>
                  <a:sym typeface="字魂58号-创中黑-Regular" panose="00000500000000000000" pitchFamily="2" charset="-122"/>
                </a:rPr>
                <a:t>01</a:t>
              </a:r>
              <a:endParaRPr lang="zh-CN" altLang="en-US" sz="3000" kern="0" dirty="0">
                <a:solidFill>
                  <a:prstClr val="white"/>
                </a:solidFill>
                <a:latin typeface="微软雅黑" panose="020B0503020204020204" pitchFamily="34" charset="-122"/>
                <a:ea typeface="微软雅黑" panose="020B0503020204020204" pitchFamily="34" charset="-122"/>
                <a:cs typeface="+mn-ea"/>
                <a:sym typeface="字魂58号-创中黑-Regular" panose="00000500000000000000" pitchFamily="2" charset="-122"/>
              </a:endParaRPr>
            </a:p>
          </p:txBody>
        </p:sp>
        <p:sp>
          <p:nvSpPr>
            <p:cNvPr id="6" name="矩形 5">
              <a:extLst>
                <a:ext uri="{FF2B5EF4-FFF2-40B4-BE49-F238E27FC236}">
                  <a16:creationId xmlns:a16="http://schemas.microsoft.com/office/drawing/2014/main" xmlns="" id="{A01BD7CB-8079-4A6D-8D0C-2C634413736A}"/>
                </a:ext>
              </a:extLst>
            </p:cNvPr>
            <p:cNvSpPr/>
            <p:nvPr/>
          </p:nvSpPr>
          <p:spPr>
            <a:xfrm>
              <a:off x="2483671" y="1639444"/>
              <a:ext cx="5218338" cy="400110"/>
            </a:xfrm>
            <a:prstGeom prst="rect">
              <a:avLst/>
            </a:prstGeom>
          </p:spPr>
          <p:txBody>
            <a:bodyPr wrap="square">
              <a:spAutoFit/>
            </a:bodyPr>
            <a:lstStyle/>
            <a:p>
              <a:pPr lvl="0">
                <a:defRPr/>
              </a:pPr>
              <a:r>
                <a:rPr lang="zh-CN" altLang="en-US" sz="2000" dirty="0">
                  <a:solidFill>
                    <a:srgbClr val="FF0000"/>
                  </a:solidFill>
                  <a:cs typeface="+mn-ea"/>
                  <a:sym typeface="+mn-lt"/>
                </a:rPr>
                <a:t>实践以理论为指导，实践又是理论之源</a:t>
              </a:r>
            </a:p>
          </p:txBody>
        </p:sp>
      </p:grpSp>
      <p:sp>
        <p:nvSpPr>
          <p:cNvPr id="7" name="矩形 6">
            <a:extLst>
              <a:ext uri="{FF2B5EF4-FFF2-40B4-BE49-F238E27FC236}">
                <a16:creationId xmlns:a16="http://schemas.microsoft.com/office/drawing/2014/main" xmlns="" id="{37E49DFE-49E1-4B2D-9345-2F59A97F4395}"/>
              </a:ext>
            </a:extLst>
          </p:cNvPr>
          <p:cNvSpPr/>
          <p:nvPr/>
        </p:nvSpPr>
        <p:spPr>
          <a:xfrm>
            <a:off x="5189426" y="3103257"/>
            <a:ext cx="6611729" cy="504882"/>
          </a:xfrm>
          <a:prstGeom prst="rect">
            <a:avLst/>
          </a:prstGeom>
        </p:spPr>
        <p:txBody>
          <a:bodyPr wrap="square">
            <a:spAutoFit/>
          </a:bodyPr>
          <a:lstStyle/>
          <a:p>
            <a:pPr lvl="0" algn="just">
              <a:lnSpc>
                <a:spcPct val="150000"/>
              </a:lnSpc>
              <a:defRPr/>
            </a:pPr>
            <a:r>
              <a:rPr lang="zh-CN" altLang="en-US" sz="2000" dirty="0">
                <a:solidFill>
                  <a:prstClr val="black"/>
                </a:solidFill>
                <a:cs typeface="+mn-ea"/>
                <a:sym typeface="+mn-lt"/>
              </a:rPr>
              <a:t>党的十九大以来，以习近平同志为核心的党中央，</a:t>
            </a:r>
            <a:endParaRPr lang="zh-CN" altLang="en-US" sz="2000" dirty="0">
              <a:solidFill>
                <a:srgbClr val="C00000"/>
              </a:solidFill>
              <a:cs typeface="+mn-ea"/>
              <a:sym typeface="+mn-lt"/>
            </a:endParaRPr>
          </a:p>
        </p:txBody>
      </p:sp>
      <p:cxnSp>
        <p:nvCxnSpPr>
          <p:cNvPr id="8" name="直接连接符 7">
            <a:extLst>
              <a:ext uri="{FF2B5EF4-FFF2-40B4-BE49-F238E27FC236}">
                <a16:creationId xmlns:a16="http://schemas.microsoft.com/office/drawing/2014/main" xmlns="" id="{1619EBCE-62A7-4622-8167-0F633E4A885D}"/>
              </a:ext>
            </a:extLst>
          </p:cNvPr>
          <p:cNvCxnSpPr/>
          <p:nvPr/>
        </p:nvCxnSpPr>
        <p:spPr>
          <a:xfrm>
            <a:off x="5263963" y="3752450"/>
            <a:ext cx="6347458" cy="0"/>
          </a:xfrm>
          <a:prstGeom prst="line">
            <a:avLst/>
          </a:prstGeom>
          <a:noFill/>
          <a:ln w="9525" cap="flat" cmpd="sng" algn="ctr">
            <a:solidFill>
              <a:srgbClr val="FF0000"/>
            </a:solidFill>
            <a:prstDash val="dash"/>
          </a:ln>
          <a:effectLst/>
        </p:spPr>
      </p:cxnSp>
      <p:sp>
        <p:nvSpPr>
          <p:cNvPr id="10" name="矩形 9">
            <a:extLst>
              <a:ext uri="{FF2B5EF4-FFF2-40B4-BE49-F238E27FC236}">
                <a16:creationId xmlns:a16="http://schemas.microsoft.com/office/drawing/2014/main" xmlns="" id="{8CC54D65-B959-41A4-B9E7-B9B5AE56A470}"/>
              </a:ext>
            </a:extLst>
          </p:cNvPr>
          <p:cNvSpPr/>
          <p:nvPr/>
        </p:nvSpPr>
        <p:spPr>
          <a:xfrm>
            <a:off x="5189426" y="3920795"/>
            <a:ext cx="6611729" cy="1169038"/>
          </a:xfrm>
          <a:prstGeom prst="rect">
            <a:avLst/>
          </a:prstGeom>
        </p:spPr>
        <p:txBody>
          <a:bodyPr wrap="square">
            <a:spAutoFit/>
          </a:bodyPr>
          <a:lstStyle/>
          <a:p>
            <a:pPr defTabSz="1218936">
              <a:lnSpc>
                <a:spcPct val="120000"/>
              </a:lnSpc>
            </a:pPr>
            <a:r>
              <a:rPr lang="zh-CN" altLang="en-US" sz="2000" dirty="0">
                <a:solidFill>
                  <a:prstClr val="black"/>
                </a:solidFill>
                <a:cs typeface="+mn-ea"/>
                <a:sym typeface="+mn-lt"/>
              </a:rPr>
              <a:t>着眼中华民族伟大复兴的战略全局和世界百年未有之大变局，以马克思主义中国化最新成果为指导，团结带领全党全军全国各族人民，</a:t>
            </a:r>
            <a:endParaRPr lang="zh-CN" altLang="en-US" sz="2000" b="1" dirty="0">
              <a:solidFill>
                <a:srgbClr val="C00000"/>
              </a:solidFill>
              <a:latin typeface="微软雅黑" panose="020B0503020204020204" pitchFamily="34" charset="-122"/>
              <a:ea typeface="微软雅黑" panose="020B0503020204020204" pitchFamily="34" charset="-122"/>
              <a:sym typeface="字魂58号-创中黑-Regular" panose="00000500000000000000" pitchFamily="2" charset="-122"/>
            </a:endParaRPr>
          </a:p>
        </p:txBody>
      </p:sp>
      <p:cxnSp>
        <p:nvCxnSpPr>
          <p:cNvPr id="11" name="直接连接符 10">
            <a:extLst>
              <a:ext uri="{FF2B5EF4-FFF2-40B4-BE49-F238E27FC236}">
                <a16:creationId xmlns:a16="http://schemas.microsoft.com/office/drawing/2014/main" xmlns="" id="{D885E37A-CA02-451C-8A19-5C93300688C1}"/>
              </a:ext>
            </a:extLst>
          </p:cNvPr>
          <p:cNvCxnSpPr/>
          <p:nvPr/>
        </p:nvCxnSpPr>
        <p:spPr>
          <a:xfrm>
            <a:off x="5290411" y="5204395"/>
            <a:ext cx="6347458" cy="0"/>
          </a:xfrm>
          <a:prstGeom prst="line">
            <a:avLst/>
          </a:prstGeom>
          <a:noFill/>
          <a:ln w="9525" cap="flat" cmpd="sng" algn="ctr">
            <a:solidFill>
              <a:srgbClr val="FF0000"/>
            </a:solidFill>
            <a:prstDash val="dash"/>
          </a:ln>
          <a:effectLst/>
        </p:spPr>
      </p:cxnSp>
      <p:sp>
        <p:nvSpPr>
          <p:cNvPr id="12" name="矩形 11">
            <a:extLst>
              <a:ext uri="{FF2B5EF4-FFF2-40B4-BE49-F238E27FC236}">
                <a16:creationId xmlns:a16="http://schemas.microsoft.com/office/drawing/2014/main" xmlns="" id="{EE79600B-C28F-41E8-B93F-3FE607295D6C}"/>
              </a:ext>
            </a:extLst>
          </p:cNvPr>
          <p:cNvSpPr/>
          <p:nvPr/>
        </p:nvSpPr>
        <p:spPr>
          <a:xfrm>
            <a:off x="5189426" y="5328380"/>
            <a:ext cx="6484297" cy="1169038"/>
          </a:xfrm>
          <a:prstGeom prst="rect">
            <a:avLst/>
          </a:prstGeom>
        </p:spPr>
        <p:txBody>
          <a:bodyPr wrap="square">
            <a:spAutoFit/>
          </a:bodyPr>
          <a:lstStyle/>
          <a:p>
            <a:pPr defTabSz="1218936">
              <a:lnSpc>
                <a:spcPct val="120000"/>
              </a:lnSpc>
            </a:pPr>
            <a:r>
              <a:rPr lang="zh-CN" altLang="en-US" sz="2000" dirty="0">
                <a:solidFill>
                  <a:prstClr val="black"/>
                </a:solidFill>
                <a:cs typeface="+mn-ea"/>
                <a:sym typeface="+mn-lt"/>
              </a:rPr>
              <a:t>推动党和国家各项事业取得新的重大进展。</a:t>
            </a:r>
            <a:r>
              <a:rPr lang="zh-CN" altLang="en-US" sz="2000" dirty="0">
                <a:solidFill>
                  <a:srgbClr val="C00000"/>
                </a:solidFill>
                <a:cs typeface="+mn-ea"/>
                <a:sym typeface="+mn-lt"/>
              </a:rPr>
              <a:t>实践的发展为理论创新提供了丰厚沃土和强大动力</a:t>
            </a:r>
          </a:p>
          <a:p>
            <a:pPr defTabSz="1218936">
              <a:lnSpc>
                <a:spcPct val="120000"/>
              </a:lnSpc>
            </a:pPr>
            <a:endParaRPr lang="zh-CN" altLang="en-US" sz="2000" b="1" dirty="0">
              <a:solidFill>
                <a:srgbClr val="C00000"/>
              </a:solidFill>
              <a:latin typeface="微软雅黑" panose="020B0503020204020204" pitchFamily="34" charset="-122"/>
              <a:ea typeface="微软雅黑" panose="020B0503020204020204" pitchFamily="34" charset="-122"/>
              <a:sym typeface="字魂58号-创中黑-Regular" panose="00000500000000000000" pitchFamily="2" charset="-122"/>
            </a:endParaRPr>
          </a:p>
        </p:txBody>
      </p:sp>
      <p:cxnSp>
        <p:nvCxnSpPr>
          <p:cNvPr id="13" name="直接连接符 12">
            <a:extLst>
              <a:ext uri="{FF2B5EF4-FFF2-40B4-BE49-F238E27FC236}">
                <a16:creationId xmlns:a16="http://schemas.microsoft.com/office/drawing/2014/main" xmlns="" id="{E6082615-E515-46FC-AE0A-9EAE88E1384A}"/>
              </a:ext>
            </a:extLst>
          </p:cNvPr>
          <p:cNvCxnSpPr/>
          <p:nvPr/>
        </p:nvCxnSpPr>
        <p:spPr>
          <a:xfrm>
            <a:off x="5189426" y="6355573"/>
            <a:ext cx="6347458" cy="0"/>
          </a:xfrm>
          <a:prstGeom prst="line">
            <a:avLst/>
          </a:prstGeom>
          <a:noFill/>
          <a:ln w="9525" cap="flat" cmpd="sng" algn="ctr">
            <a:solidFill>
              <a:srgbClr val="FF0000"/>
            </a:solidFill>
            <a:prstDash val="dash"/>
          </a:ln>
          <a:effectLst/>
        </p:spPr>
      </p:cxnSp>
      <p:pic>
        <p:nvPicPr>
          <p:cNvPr id="14" name="图片 13">
            <a:extLst>
              <a:ext uri="{FF2B5EF4-FFF2-40B4-BE49-F238E27FC236}">
                <a16:creationId xmlns:a16="http://schemas.microsoft.com/office/drawing/2014/main" xmlns="" id="{2B2FB6B4-4298-4CC9-AF5D-E4D007C74D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88199"/>
            <a:ext cx="5566591" cy="4969082"/>
          </a:xfrm>
          <a:prstGeom prst="rect">
            <a:avLst/>
          </a:prstGeom>
        </p:spPr>
      </p:pic>
    </p:spTree>
    <p:extLst>
      <p:ext uri="{BB962C8B-B14F-4D97-AF65-F5344CB8AC3E}">
        <p14:creationId xmlns:p14="http://schemas.microsoft.com/office/powerpoint/2010/main" val="2622123925"/>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1000"/>
                                        <p:tgtEl>
                                          <p:spTgt spid="7"/>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1000"/>
                                        <p:tgtEl>
                                          <p:spTgt spid="10"/>
                                        </p:tgtEl>
                                      </p:cBhvr>
                                    </p:animEffect>
                                  </p:childTnLst>
                                </p:cTn>
                              </p:par>
                            </p:childTnLst>
                          </p:cTn>
                        </p:par>
                        <p:par>
                          <p:cTn id="25" fill="hold">
                            <p:stCondLst>
                              <p:cond delay="3500"/>
                            </p:stCondLst>
                            <p:childTnLst>
                              <p:par>
                                <p:cTn id="26" presetID="22" presetClass="entr" presetSubtype="8"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1000"/>
                                        <p:tgtEl>
                                          <p:spTgt spid="12"/>
                                        </p:tgtEl>
                                      </p:cBhvr>
                                    </p:animEffect>
                                  </p:childTnLst>
                                </p:cTn>
                              </p:par>
                            </p:childTnLst>
                          </p:cTn>
                        </p:par>
                        <p:par>
                          <p:cTn id="29" fill="hold">
                            <p:stCondLst>
                              <p:cond delay="4500"/>
                            </p:stCondLst>
                            <p:childTnLst>
                              <p:par>
                                <p:cTn id="30" presetID="22" presetClass="entr" presetSubtype="8"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par>
                          <p:cTn id="33" fill="hold">
                            <p:stCondLst>
                              <p:cond delay="5000"/>
                            </p:stCondLst>
                            <p:childTnLst>
                              <p:par>
                                <p:cTn id="34" presetID="42" presetClass="entr" presetSubtype="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CBA02EC-07B3-4F8E-AA5A-4B427CCAB3F2}"/>
              </a:ext>
            </a:extLst>
          </p:cNvPr>
          <p:cNvSpPr/>
          <p:nvPr/>
        </p:nvSpPr>
        <p:spPr>
          <a:xfrm>
            <a:off x="969509" y="534616"/>
            <a:ext cx="3151148" cy="400110"/>
          </a:xfrm>
          <a:prstGeom prst="rect">
            <a:avLst/>
          </a:prstGeom>
        </p:spPr>
        <p:txBody>
          <a:bodyPr wrap="square">
            <a:spAutoFit/>
          </a:bodyPr>
          <a:lstStyle/>
          <a:p>
            <a:pPr lvl="0" algn="dist"/>
            <a:r>
              <a:rPr lang="zh-CN" altLang="en-US" sz="2000" u="sng" dirty="0">
                <a:solidFill>
                  <a:srgbClr val="FF0000"/>
                </a:solidFill>
                <a:latin typeface="汉仪雅酷黑 75W" panose="020B0804020202020204" pitchFamily="34" charset="-122"/>
                <a:ea typeface="汉仪雅酷黑 75W" panose="020B0804020202020204" pitchFamily="34" charset="-122"/>
                <a:cs typeface="+mn-ea"/>
                <a:sym typeface="+mn-lt"/>
              </a:rPr>
              <a:t>着眼中华民族伟大复兴</a:t>
            </a:r>
          </a:p>
        </p:txBody>
      </p:sp>
      <p:pic>
        <p:nvPicPr>
          <p:cNvPr id="9" name="图片 8">
            <a:extLst>
              <a:ext uri="{FF2B5EF4-FFF2-40B4-BE49-F238E27FC236}">
                <a16:creationId xmlns:a16="http://schemas.microsoft.com/office/drawing/2014/main" xmlns="" id="{B8551999-B48B-49C8-8C9D-0BCE8130F2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15029" cy="1015029"/>
          </a:xfrm>
          <a:prstGeom prst="rect">
            <a:avLst/>
          </a:prstGeom>
        </p:spPr>
      </p:pic>
      <p:grpSp>
        <p:nvGrpSpPr>
          <p:cNvPr id="4" name="组合 3">
            <a:extLst>
              <a:ext uri="{FF2B5EF4-FFF2-40B4-BE49-F238E27FC236}">
                <a16:creationId xmlns:a16="http://schemas.microsoft.com/office/drawing/2014/main" xmlns="" id="{5D991B1B-2EAE-42BC-B1CA-298F2396C1C2}"/>
              </a:ext>
            </a:extLst>
          </p:cNvPr>
          <p:cNvGrpSpPr/>
          <p:nvPr/>
        </p:nvGrpSpPr>
        <p:grpSpPr>
          <a:xfrm>
            <a:off x="507514" y="1713447"/>
            <a:ext cx="7016030" cy="767903"/>
            <a:chOff x="865339" y="1362686"/>
            <a:chExt cx="7016030" cy="767903"/>
          </a:xfrm>
        </p:grpSpPr>
        <p:sp>
          <p:nvSpPr>
            <p:cNvPr id="5" name="矩形: 圆角 10">
              <a:extLst>
                <a:ext uri="{FF2B5EF4-FFF2-40B4-BE49-F238E27FC236}">
                  <a16:creationId xmlns:a16="http://schemas.microsoft.com/office/drawing/2014/main" xmlns="" id="{5E038D93-E05C-4738-A2C6-A2B2FDD383B4}"/>
                </a:ext>
              </a:extLst>
            </p:cNvPr>
            <p:cNvSpPr>
              <a:spLocks noChangeAspect="1"/>
            </p:cNvSpPr>
            <p:nvPr/>
          </p:nvSpPr>
          <p:spPr>
            <a:xfrm>
              <a:off x="865339" y="1362686"/>
              <a:ext cx="1392530" cy="767903"/>
            </a:xfrm>
            <a:prstGeom prst="roundRect">
              <a:avLst>
                <a:gd name="adj" fmla="val 50000"/>
              </a:avLst>
            </a:prstGeom>
            <a:solidFill>
              <a:srgbClr val="FF0000"/>
            </a:solidFill>
            <a:ln w="161925" cap="flat" cmpd="sng" algn="ctr">
              <a:solidFill>
                <a:srgbClr val="FF0000">
                  <a:alpha val="30000"/>
                </a:srgbClr>
              </a:solidFill>
              <a:prstDash val="solid"/>
              <a:miter lim="800000"/>
            </a:ln>
            <a:effectLst/>
          </p:spPr>
          <p:txBody>
            <a:bodyPr rtlCol="0" anchor="ctr"/>
            <a:lstStyle/>
            <a:p>
              <a:pPr algn="ctr">
                <a:defRPr/>
              </a:pPr>
              <a:r>
                <a:rPr lang="en-US" altLang="zh-CN" sz="3000" kern="0" dirty="0">
                  <a:solidFill>
                    <a:prstClr val="white"/>
                  </a:solidFill>
                  <a:latin typeface="微软雅黑" panose="020B0503020204020204" pitchFamily="34" charset="-122"/>
                  <a:ea typeface="微软雅黑" panose="020B0503020204020204" pitchFamily="34" charset="-122"/>
                  <a:cs typeface="+mn-ea"/>
                  <a:sym typeface="字魂58号-创中黑-Regular" panose="00000500000000000000" pitchFamily="2" charset="-122"/>
                </a:rPr>
                <a:t>02</a:t>
              </a:r>
              <a:endParaRPr lang="zh-CN" altLang="en-US" sz="3000" kern="0" dirty="0">
                <a:solidFill>
                  <a:prstClr val="white"/>
                </a:solidFill>
                <a:latin typeface="微软雅黑" panose="020B0503020204020204" pitchFamily="34" charset="-122"/>
                <a:ea typeface="微软雅黑" panose="020B0503020204020204" pitchFamily="34" charset="-122"/>
                <a:cs typeface="+mn-ea"/>
                <a:sym typeface="字魂58号-创中黑-Regular" panose="00000500000000000000" pitchFamily="2" charset="-122"/>
              </a:endParaRPr>
            </a:p>
          </p:txBody>
        </p:sp>
        <p:sp>
          <p:nvSpPr>
            <p:cNvPr id="6" name="矩形 5">
              <a:extLst>
                <a:ext uri="{FF2B5EF4-FFF2-40B4-BE49-F238E27FC236}">
                  <a16:creationId xmlns:a16="http://schemas.microsoft.com/office/drawing/2014/main" xmlns="" id="{A01BD7CB-8079-4A6D-8D0C-2C634413736A}"/>
                </a:ext>
              </a:extLst>
            </p:cNvPr>
            <p:cNvSpPr/>
            <p:nvPr/>
          </p:nvSpPr>
          <p:spPr>
            <a:xfrm>
              <a:off x="2483671" y="1639444"/>
              <a:ext cx="5397698" cy="400110"/>
            </a:xfrm>
            <a:prstGeom prst="rect">
              <a:avLst/>
            </a:prstGeom>
          </p:spPr>
          <p:txBody>
            <a:bodyPr wrap="square">
              <a:spAutoFit/>
            </a:bodyPr>
            <a:lstStyle/>
            <a:p>
              <a:pPr lvl="0" algn="ctr">
                <a:defRPr/>
              </a:pPr>
              <a:r>
                <a:rPr lang="zh-CN" altLang="en-US" sz="2000" dirty="0">
                  <a:solidFill>
                    <a:srgbClr val="FF0000"/>
                  </a:solidFill>
                  <a:cs typeface="+mn-ea"/>
                  <a:sym typeface="+mn-lt"/>
                </a:rPr>
                <a:t>全面贯彻党的基本理论、基本路线、基本方略</a:t>
              </a:r>
            </a:p>
          </p:txBody>
        </p:sp>
      </p:grpSp>
      <p:sp>
        <p:nvSpPr>
          <p:cNvPr id="7" name="矩形 6">
            <a:extLst>
              <a:ext uri="{FF2B5EF4-FFF2-40B4-BE49-F238E27FC236}">
                <a16:creationId xmlns:a16="http://schemas.microsoft.com/office/drawing/2014/main" xmlns="" id="{37E49DFE-49E1-4B2D-9345-2F59A97F4395}"/>
              </a:ext>
            </a:extLst>
          </p:cNvPr>
          <p:cNvSpPr/>
          <p:nvPr/>
        </p:nvSpPr>
        <p:spPr>
          <a:xfrm>
            <a:off x="507514" y="2848662"/>
            <a:ext cx="6611729" cy="707886"/>
          </a:xfrm>
          <a:prstGeom prst="rect">
            <a:avLst/>
          </a:prstGeom>
        </p:spPr>
        <p:txBody>
          <a:bodyPr wrap="square">
            <a:spAutoFit/>
          </a:bodyPr>
          <a:lstStyle/>
          <a:p>
            <a:pPr lvl="0" algn="just">
              <a:defRPr/>
            </a:pPr>
            <a:r>
              <a:rPr lang="zh-CN" altLang="en-US" sz="2000" dirty="0">
                <a:solidFill>
                  <a:prstClr val="black"/>
                </a:solidFill>
                <a:cs typeface="+mn-ea"/>
                <a:sym typeface="+mn-lt"/>
              </a:rPr>
              <a:t>党的十九大把习近平新时代中国特色社会主义思想的核心内容概括为“八个明确”和“十四个坚持”。</a:t>
            </a:r>
            <a:endParaRPr lang="zh-CN" altLang="en-US" sz="2000" dirty="0">
              <a:solidFill>
                <a:srgbClr val="FF0000"/>
              </a:solidFill>
              <a:cs typeface="+mn-ea"/>
              <a:sym typeface="+mn-lt"/>
            </a:endParaRPr>
          </a:p>
        </p:txBody>
      </p:sp>
      <p:cxnSp>
        <p:nvCxnSpPr>
          <p:cNvPr id="8" name="直接连接符 7">
            <a:extLst>
              <a:ext uri="{FF2B5EF4-FFF2-40B4-BE49-F238E27FC236}">
                <a16:creationId xmlns:a16="http://schemas.microsoft.com/office/drawing/2014/main" xmlns="" id="{1619EBCE-62A7-4622-8167-0F633E4A885D}"/>
              </a:ext>
            </a:extLst>
          </p:cNvPr>
          <p:cNvCxnSpPr/>
          <p:nvPr/>
        </p:nvCxnSpPr>
        <p:spPr>
          <a:xfrm>
            <a:off x="582051" y="3578416"/>
            <a:ext cx="6347458" cy="0"/>
          </a:xfrm>
          <a:prstGeom prst="line">
            <a:avLst/>
          </a:prstGeom>
          <a:noFill/>
          <a:ln w="9525" cap="flat" cmpd="sng" algn="ctr">
            <a:solidFill>
              <a:srgbClr val="FF0000"/>
            </a:solidFill>
            <a:prstDash val="dash"/>
          </a:ln>
          <a:effectLst/>
        </p:spPr>
      </p:cxnSp>
      <p:sp>
        <p:nvSpPr>
          <p:cNvPr id="10" name="矩形 9">
            <a:extLst>
              <a:ext uri="{FF2B5EF4-FFF2-40B4-BE49-F238E27FC236}">
                <a16:creationId xmlns:a16="http://schemas.microsoft.com/office/drawing/2014/main" xmlns="" id="{8CC54D65-B959-41A4-B9E7-B9B5AE56A470}"/>
              </a:ext>
            </a:extLst>
          </p:cNvPr>
          <p:cNvSpPr/>
          <p:nvPr/>
        </p:nvSpPr>
        <p:spPr>
          <a:xfrm>
            <a:off x="507514" y="3702401"/>
            <a:ext cx="6611729" cy="1323439"/>
          </a:xfrm>
          <a:prstGeom prst="rect">
            <a:avLst/>
          </a:prstGeom>
        </p:spPr>
        <p:txBody>
          <a:bodyPr wrap="square">
            <a:spAutoFit/>
          </a:bodyPr>
          <a:lstStyle/>
          <a:p>
            <a:pPr defTabSz="1218936"/>
            <a:r>
              <a:rPr lang="en-US" altLang="zh-CN" sz="2000" dirty="0">
                <a:solidFill>
                  <a:prstClr val="black"/>
                </a:solidFill>
                <a:cs typeface="+mn-ea"/>
                <a:sym typeface="+mn-lt"/>
              </a:rPr>
              <a:t>《</a:t>
            </a:r>
            <a:r>
              <a:rPr lang="zh-CN" altLang="en-US" sz="2000" dirty="0">
                <a:solidFill>
                  <a:prstClr val="black"/>
                </a:solidFill>
                <a:cs typeface="+mn-ea"/>
                <a:sym typeface="+mn-lt"/>
              </a:rPr>
              <a:t>习近平谈治国理政</a:t>
            </a:r>
            <a:r>
              <a:rPr lang="en-US" altLang="zh-CN" sz="2000" dirty="0">
                <a:solidFill>
                  <a:prstClr val="black"/>
                </a:solidFill>
                <a:cs typeface="+mn-ea"/>
                <a:sym typeface="+mn-lt"/>
              </a:rPr>
              <a:t>》</a:t>
            </a:r>
            <a:r>
              <a:rPr lang="zh-CN" altLang="en-US" sz="2000" dirty="0">
                <a:solidFill>
                  <a:prstClr val="black"/>
                </a:solidFill>
                <a:cs typeface="+mn-ea"/>
                <a:sym typeface="+mn-lt"/>
              </a:rPr>
              <a:t>第三卷收录的十九个专题，较为全面地涵盖了“八个明确”和“十四个坚持”的内容，体现了党的基本理论、基本路线、基本方略的主要脉络。比如，第二专题“坚持和加强党的全面领导”，</a:t>
            </a:r>
            <a:endParaRPr lang="zh-CN" altLang="en-US" sz="2000" b="1" dirty="0">
              <a:solidFill>
                <a:srgbClr val="C00000"/>
              </a:solidFill>
              <a:latin typeface="微软雅黑" panose="020B0503020204020204" pitchFamily="34" charset="-122"/>
              <a:ea typeface="微软雅黑" panose="020B0503020204020204" pitchFamily="34" charset="-122"/>
              <a:sym typeface="字魂58号-创中黑-Regular" panose="00000500000000000000" pitchFamily="2" charset="-122"/>
            </a:endParaRPr>
          </a:p>
        </p:txBody>
      </p:sp>
      <p:cxnSp>
        <p:nvCxnSpPr>
          <p:cNvPr id="11" name="直接连接符 10">
            <a:extLst>
              <a:ext uri="{FF2B5EF4-FFF2-40B4-BE49-F238E27FC236}">
                <a16:creationId xmlns:a16="http://schemas.microsoft.com/office/drawing/2014/main" xmlns="" id="{D885E37A-CA02-451C-8A19-5C93300688C1}"/>
              </a:ext>
            </a:extLst>
          </p:cNvPr>
          <p:cNvCxnSpPr/>
          <p:nvPr/>
        </p:nvCxnSpPr>
        <p:spPr>
          <a:xfrm>
            <a:off x="608499" y="5030361"/>
            <a:ext cx="6347458" cy="0"/>
          </a:xfrm>
          <a:prstGeom prst="line">
            <a:avLst/>
          </a:prstGeom>
          <a:noFill/>
          <a:ln w="9525" cap="flat" cmpd="sng" algn="ctr">
            <a:solidFill>
              <a:srgbClr val="FF0000"/>
            </a:solidFill>
            <a:prstDash val="dash"/>
          </a:ln>
          <a:effectLst/>
        </p:spPr>
      </p:cxnSp>
      <p:sp>
        <p:nvSpPr>
          <p:cNvPr id="12" name="矩形 11">
            <a:extLst>
              <a:ext uri="{FF2B5EF4-FFF2-40B4-BE49-F238E27FC236}">
                <a16:creationId xmlns:a16="http://schemas.microsoft.com/office/drawing/2014/main" xmlns="" id="{EE79600B-C28F-41E8-B93F-3FE607295D6C}"/>
              </a:ext>
            </a:extLst>
          </p:cNvPr>
          <p:cNvSpPr/>
          <p:nvPr/>
        </p:nvSpPr>
        <p:spPr>
          <a:xfrm>
            <a:off x="507514" y="5154346"/>
            <a:ext cx="6484297" cy="1015663"/>
          </a:xfrm>
          <a:prstGeom prst="rect">
            <a:avLst/>
          </a:prstGeom>
        </p:spPr>
        <p:txBody>
          <a:bodyPr wrap="square">
            <a:spAutoFit/>
          </a:bodyPr>
          <a:lstStyle/>
          <a:p>
            <a:pPr defTabSz="1218936"/>
            <a:r>
              <a:rPr lang="zh-CN" altLang="en-US" sz="2000" dirty="0">
                <a:solidFill>
                  <a:prstClr val="black"/>
                </a:solidFill>
                <a:cs typeface="+mn-ea"/>
                <a:sym typeface="+mn-lt"/>
              </a:rPr>
              <a:t>第十四专题“把人民军队全面建成世界一流军队”，则与“八个明确”中的第六个“明确”和“十四个坚持”中的第十一个“坚持”相照应。</a:t>
            </a:r>
            <a:endParaRPr lang="zh-CN" altLang="en-US" sz="2000" b="1" dirty="0">
              <a:solidFill>
                <a:srgbClr val="C00000"/>
              </a:solidFill>
              <a:latin typeface="微软雅黑" panose="020B0503020204020204" pitchFamily="34" charset="-122"/>
              <a:ea typeface="微软雅黑" panose="020B0503020204020204" pitchFamily="34" charset="-122"/>
              <a:sym typeface="字魂58号-创中黑-Regular" panose="00000500000000000000" pitchFamily="2" charset="-122"/>
            </a:endParaRPr>
          </a:p>
        </p:txBody>
      </p:sp>
      <p:cxnSp>
        <p:nvCxnSpPr>
          <p:cNvPr id="13" name="直接连接符 12">
            <a:extLst>
              <a:ext uri="{FF2B5EF4-FFF2-40B4-BE49-F238E27FC236}">
                <a16:creationId xmlns:a16="http://schemas.microsoft.com/office/drawing/2014/main" xmlns="" id="{E6082615-E515-46FC-AE0A-9EAE88E1384A}"/>
              </a:ext>
            </a:extLst>
          </p:cNvPr>
          <p:cNvCxnSpPr/>
          <p:nvPr/>
        </p:nvCxnSpPr>
        <p:spPr>
          <a:xfrm>
            <a:off x="507514" y="6181539"/>
            <a:ext cx="6347458" cy="0"/>
          </a:xfrm>
          <a:prstGeom prst="line">
            <a:avLst/>
          </a:prstGeom>
          <a:noFill/>
          <a:ln w="9525" cap="flat" cmpd="sng" algn="ctr">
            <a:solidFill>
              <a:srgbClr val="FF0000"/>
            </a:solidFill>
            <a:prstDash val="dash"/>
          </a:ln>
          <a:effectLst/>
        </p:spPr>
      </p:cxnSp>
      <p:pic>
        <p:nvPicPr>
          <p:cNvPr id="14" name="图片 13">
            <a:extLst>
              <a:ext uri="{FF2B5EF4-FFF2-40B4-BE49-F238E27FC236}">
                <a16:creationId xmlns:a16="http://schemas.microsoft.com/office/drawing/2014/main" xmlns="" id="{2B2FB6B4-4298-4CC9-AF5D-E4D007C74DD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flipH="1">
            <a:off x="6625409" y="3465513"/>
            <a:ext cx="5566591" cy="3493176"/>
          </a:xfrm>
          <a:prstGeom prst="rect">
            <a:avLst/>
          </a:prstGeom>
        </p:spPr>
      </p:pic>
    </p:spTree>
    <p:extLst>
      <p:ext uri="{BB962C8B-B14F-4D97-AF65-F5344CB8AC3E}">
        <p14:creationId xmlns:p14="http://schemas.microsoft.com/office/powerpoint/2010/main" val="3656165689"/>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1000"/>
                                        <p:tgtEl>
                                          <p:spTgt spid="7"/>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1000"/>
                                        <p:tgtEl>
                                          <p:spTgt spid="10"/>
                                        </p:tgtEl>
                                      </p:cBhvr>
                                    </p:animEffect>
                                  </p:childTnLst>
                                </p:cTn>
                              </p:par>
                            </p:childTnLst>
                          </p:cTn>
                        </p:par>
                        <p:par>
                          <p:cTn id="25" fill="hold">
                            <p:stCondLst>
                              <p:cond delay="3500"/>
                            </p:stCondLst>
                            <p:childTnLst>
                              <p:par>
                                <p:cTn id="26" presetID="22" presetClass="entr" presetSubtype="8"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1000"/>
                                        <p:tgtEl>
                                          <p:spTgt spid="12"/>
                                        </p:tgtEl>
                                      </p:cBhvr>
                                    </p:animEffect>
                                  </p:childTnLst>
                                </p:cTn>
                              </p:par>
                            </p:childTnLst>
                          </p:cTn>
                        </p:par>
                        <p:par>
                          <p:cTn id="29" fill="hold">
                            <p:stCondLst>
                              <p:cond delay="4500"/>
                            </p:stCondLst>
                            <p:childTnLst>
                              <p:par>
                                <p:cTn id="30" presetID="22" presetClass="entr" presetSubtype="8"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par>
                          <p:cTn id="33" fill="hold">
                            <p:stCondLst>
                              <p:cond delay="5000"/>
                            </p:stCondLst>
                            <p:childTnLst>
                              <p:par>
                                <p:cTn id="34" presetID="42" presetClass="entr" presetSubtype="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CBA02EC-07B3-4F8E-AA5A-4B427CCAB3F2}"/>
              </a:ext>
            </a:extLst>
          </p:cNvPr>
          <p:cNvSpPr/>
          <p:nvPr/>
        </p:nvSpPr>
        <p:spPr>
          <a:xfrm>
            <a:off x="969509" y="534616"/>
            <a:ext cx="3151148" cy="400110"/>
          </a:xfrm>
          <a:prstGeom prst="rect">
            <a:avLst/>
          </a:prstGeom>
        </p:spPr>
        <p:txBody>
          <a:bodyPr wrap="square">
            <a:spAutoFit/>
          </a:bodyPr>
          <a:lstStyle/>
          <a:p>
            <a:pPr lvl="0" algn="dist"/>
            <a:r>
              <a:rPr lang="zh-CN" altLang="en-US" sz="2000" u="sng" dirty="0">
                <a:solidFill>
                  <a:srgbClr val="FF0000"/>
                </a:solidFill>
                <a:latin typeface="汉仪雅酷黑 75W" panose="020B0804020202020204" pitchFamily="34" charset="-122"/>
                <a:ea typeface="汉仪雅酷黑 75W" panose="020B0804020202020204" pitchFamily="34" charset="-122"/>
                <a:cs typeface="+mn-ea"/>
                <a:sym typeface="+mn-lt"/>
              </a:rPr>
              <a:t>着眼中华民族伟大复兴</a:t>
            </a:r>
          </a:p>
        </p:txBody>
      </p:sp>
      <p:pic>
        <p:nvPicPr>
          <p:cNvPr id="9" name="图片 8">
            <a:extLst>
              <a:ext uri="{FF2B5EF4-FFF2-40B4-BE49-F238E27FC236}">
                <a16:creationId xmlns:a16="http://schemas.microsoft.com/office/drawing/2014/main" xmlns="" id="{B8551999-B48B-49C8-8C9D-0BCE8130F2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15029" cy="1015029"/>
          </a:xfrm>
          <a:prstGeom prst="rect">
            <a:avLst/>
          </a:prstGeom>
        </p:spPr>
      </p:pic>
      <p:grpSp>
        <p:nvGrpSpPr>
          <p:cNvPr id="8" name="组合 7">
            <a:extLst>
              <a:ext uri="{FF2B5EF4-FFF2-40B4-BE49-F238E27FC236}">
                <a16:creationId xmlns:a16="http://schemas.microsoft.com/office/drawing/2014/main" xmlns="" id="{CBF70A53-8ED9-4D5E-9F35-8D57494B3779}"/>
              </a:ext>
            </a:extLst>
          </p:cNvPr>
          <p:cNvGrpSpPr/>
          <p:nvPr/>
        </p:nvGrpSpPr>
        <p:grpSpPr>
          <a:xfrm>
            <a:off x="3783805" y="1469342"/>
            <a:ext cx="7304741" cy="767903"/>
            <a:chOff x="865339" y="1362686"/>
            <a:chExt cx="7304741" cy="767903"/>
          </a:xfrm>
        </p:grpSpPr>
        <p:sp>
          <p:nvSpPr>
            <p:cNvPr id="10" name="矩形: 圆角 10">
              <a:extLst>
                <a:ext uri="{FF2B5EF4-FFF2-40B4-BE49-F238E27FC236}">
                  <a16:creationId xmlns:a16="http://schemas.microsoft.com/office/drawing/2014/main" xmlns="" id="{C6AAB509-EEE7-4869-9B01-7B895D0F80EC}"/>
                </a:ext>
              </a:extLst>
            </p:cNvPr>
            <p:cNvSpPr>
              <a:spLocks noChangeAspect="1"/>
            </p:cNvSpPr>
            <p:nvPr/>
          </p:nvSpPr>
          <p:spPr>
            <a:xfrm>
              <a:off x="865339" y="1362686"/>
              <a:ext cx="1392530" cy="767903"/>
            </a:xfrm>
            <a:prstGeom prst="roundRect">
              <a:avLst>
                <a:gd name="adj" fmla="val 50000"/>
              </a:avLst>
            </a:prstGeom>
            <a:solidFill>
              <a:srgbClr val="FF0000"/>
            </a:solidFill>
            <a:ln w="161925" cap="flat" cmpd="sng" algn="ctr">
              <a:solidFill>
                <a:srgbClr val="FF0000">
                  <a:alpha val="30000"/>
                </a:srgbClr>
              </a:solidFill>
              <a:prstDash val="solid"/>
              <a:miter lim="800000"/>
            </a:ln>
            <a:effectLst/>
          </p:spPr>
          <p:txBody>
            <a:bodyPr rtlCol="0" anchor="ctr"/>
            <a:lstStyle/>
            <a:p>
              <a:pPr algn="ctr">
                <a:defRPr/>
              </a:pPr>
              <a:r>
                <a:rPr lang="en-US" altLang="zh-CN" sz="3000" kern="0" dirty="0">
                  <a:solidFill>
                    <a:prstClr val="white"/>
                  </a:solidFill>
                  <a:latin typeface="微软雅黑" panose="020B0503020204020204" pitchFamily="34" charset="-122"/>
                  <a:ea typeface="微软雅黑" panose="020B0503020204020204" pitchFamily="34" charset="-122"/>
                  <a:cs typeface="+mn-ea"/>
                  <a:sym typeface="字魂58号-创中黑-Regular" panose="00000500000000000000" pitchFamily="2" charset="-122"/>
                </a:rPr>
                <a:t>03</a:t>
              </a:r>
              <a:endParaRPr lang="zh-CN" altLang="en-US" sz="3000" kern="0" dirty="0">
                <a:solidFill>
                  <a:prstClr val="white"/>
                </a:solidFill>
                <a:latin typeface="微软雅黑" panose="020B0503020204020204" pitchFamily="34" charset="-122"/>
                <a:ea typeface="微软雅黑" panose="020B0503020204020204" pitchFamily="34" charset="-122"/>
                <a:cs typeface="+mn-ea"/>
                <a:sym typeface="字魂58号-创中黑-Regular" panose="00000500000000000000" pitchFamily="2" charset="-122"/>
              </a:endParaRPr>
            </a:p>
          </p:txBody>
        </p:sp>
        <p:sp>
          <p:nvSpPr>
            <p:cNvPr id="11" name="矩形 10">
              <a:extLst>
                <a:ext uri="{FF2B5EF4-FFF2-40B4-BE49-F238E27FC236}">
                  <a16:creationId xmlns:a16="http://schemas.microsoft.com/office/drawing/2014/main" xmlns="" id="{FB947F32-2699-4A4B-8295-952A6A709CB0}"/>
                </a:ext>
              </a:extLst>
            </p:cNvPr>
            <p:cNvSpPr/>
            <p:nvPr/>
          </p:nvSpPr>
          <p:spPr>
            <a:xfrm>
              <a:off x="2468819" y="1500072"/>
              <a:ext cx="5701261" cy="461665"/>
            </a:xfrm>
            <a:prstGeom prst="rect">
              <a:avLst/>
            </a:prstGeom>
          </p:spPr>
          <p:txBody>
            <a:bodyPr wrap="square">
              <a:spAutoFit/>
            </a:bodyPr>
            <a:lstStyle/>
            <a:p>
              <a:pPr lvl="0">
                <a:defRPr/>
              </a:pPr>
              <a:r>
                <a:rPr lang="zh-CN" altLang="en-US" sz="2400" dirty="0">
                  <a:solidFill>
                    <a:srgbClr val="FF0000"/>
                  </a:solidFill>
                  <a:cs typeface="+mn-ea"/>
                  <a:sym typeface="+mn-lt"/>
                </a:rPr>
                <a:t>协同推进伟大社会革命和伟大自我革命</a:t>
              </a:r>
            </a:p>
          </p:txBody>
        </p:sp>
      </p:grpSp>
      <p:sp>
        <p:nvSpPr>
          <p:cNvPr id="12" name="Aitds3">
            <a:extLst>
              <a:ext uri="{FF2B5EF4-FFF2-40B4-BE49-F238E27FC236}">
                <a16:creationId xmlns:a16="http://schemas.microsoft.com/office/drawing/2014/main" xmlns="" id="{3AE2E5A7-1002-4B09-BD41-D1C6FE0C714A}"/>
              </a:ext>
            </a:extLst>
          </p:cNvPr>
          <p:cNvSpPr txBox="1"/>
          <p:nvPr/>
        </p:nvSpPr>
        <p:spPr>
          <a:xfrm>
            <a:off x="3993266" y="2802811"/>
            <a:ext cx="7906706" cy="714042"/>
          </a:xfrm>
          <a:prstGeom prst="rect">
            <a:avLst/>
          </a:prstGeom>
          <a:noFill/>
        </p:spPr>
        <p:txBody>
          <a:bodyPr wrap="square" rtlCol="0">
            <a:spAutoFit/>
          </a:body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cs typeface="+mn-ea"/>
                <a:sym typeface="+mn-lt"/>
              </a:rPr>
              <a:t>习主席在新当选的十九届中共中央政治局常委同中外记者见面时指出：“实践充分证明，中国共产党能够带领人民进行伟大的社会革命，也能够进行伟大的自我革命。”</a:t>
            </a:r>
          </a:p>
        </p:txBody>
      </p:sp>
      <p:sp>
        <p:nvSpPr>
          <p:cNvPr id="13" name="Aitds4">
            <a:extLst>
              <a:ext uri="{FF2B5EF4-FFF2-40B4-BE49-F238E27FC236}">
                <a16:creationId xmlns:a16="http://schemas.microsoft.com/office/drawing/2014/main" xmlns="" id="{E918435D-60F8-4156-9521-4DF56D9BEBF2}"/>
              </a:ext>
            </a:extLst>
          </p:cNvPr>
          <p:cNvSpPr/>
          <p:nvPr/>
        </p:nvSpPr>
        <p:spPr>
          <a:xfrm>
            <a:off x="3783806" y="2608247"/>
            <a:ext cx="8242290" cy="969112"/>
          </a:xfrm>
          <a:prstGeom prst="roundRect">
            <a:avLst>
              <a:gd name="adj" fmla="val 512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sp>
        <p:nvSpPr>
          <p:cNvPr id="14" name="Aitds5">
            <a:extLst>
              <a:ext uri="{FF2B5EF4-FFF2-40B4-BE49-F238E27FC236}">
                <a16:creationId xmlns:a16="http://schemas.microsoft.com/office/drawing/2014/main" xmlns="" id="{546C6BFE-7894-4624-BD0A-B6C6251C4D62}"/>
              </a:ext>
            </a:extLst>
          </p:cNvPr>
          <p:cNvSpPr/>
          <p:nvPr/>
        </p:nvSpPr>
        <p:spPr>
          <a:xfrm>
            <a:off x="9311280" y="2366375"/>
            <a:ext cx="2588691" cy="404788"/>
          </a:xfrm>
          <a:prstGeom prst="roundRect">
            <a:avLst>
              <a:gd name="adj" fmla="val 50000"/>
            </a:avLst>
          </a:prstGeom>
          <a:solidFill>
            <a:srgbClr val="FF0000"/>
          </a:solidFill>
          <a:ln w="12700" cap="flat" cmpd="sng" algn="ctr">
            <a:solidFill>
              <a:srgbClr val="FF0000"/>
            </a:solidFill>
            <a:prstDash val="solid"/>
          </a:ln>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2133" b="1" i="0" u="none" strike="noStrike" kern="0" cap="none" spc="0" normalizeH="0" baseline="0" noProof="0" dirty="0">
                <a:ln>
                  <a:noFill/>
                </a:ln>
                <a:gradFill>
                  <a:gsLst>
                    <a:gs pos="100000">
                      <a:prstClr val="white"/>
                    </a:gs>
                    <a:gs pos="0">
                      <a:prstClr val="white">
                        <a:lumMod val="95000"/>
                      </a:prstClr>
                    </a:gs>
                  </a:gsLst>
                  <a:path path="circle">
                    <a:fillToRect l="100000" b="100000"/>
                  </a:path>
                </a:gradFill>
                <a:effectLst/>
                <a:uLnTx/>
                <a:uFillTx/>
                <a:cs typeface="+mn-ea"/>
                <a:sym typeface="+mn-lt"/>
              </a:rPr>
              <a:t>2017</a:t>
            </a:r>
            <a:r>
              <a:rPr kumimoji="0" lang="zh-CN" altLang="en-US" sz="2133" b="1" i="0" u="none" strike="noStrike" kern="0" cap="none" spc="0" normalizeH="0" baseline="0" noProof="0" dirty="0">
                <a:ln>
                  <a:noFill/>
                </a:ln>
                <a:gradFill>
                  <a:gsLst>
                    <a:gs pos="100000">
                      <a:prstClr val="white"/>
                    </a:gs>
                    <a:gs pos="0">
                      <a:prstClr val="white">
                        <a:lumMod val="95000"/>
                      </a:prstClr>
                    </a:gs>
                  </a:gsLst>
                  <a:path path="circle">
                    <a:fillToRect l="100000" b="100000"/>
                  </a:path>
                </a:gradFill>
                <a:effectLst/>
                <a:uLnTx/>
                <a:uFillTx/>
                <a:cs typeface="+mn-ea"/>
                <a:sym typeface="+mn-lt"/>
              </a:rPr>
              <a:t>年</a:t>
            </a:r>
            <a:r>
              <a:rPr kumimoji="0" lang="en-US" altLang="zh-CN" sz="2133" b="1" i="0" u="none" strike="noStrike" kern="0" cap="none" spc="0" normalizeH="0" baseline="0" noProof="0" dirty="0">
                <a:ln>
                  <a:noFill/>
                </a:ln>
                <a:gradFill>
                  <a:gsLst>
                    <a:gs pos="100000">
                      <a:prstClr val="white"/>
                    </a:gs>
                    <a:gs pos="0">
                      <a:prstClr val="white">
                        <a:lumMod val="95000"/>
                      </a:prstClr>
                    </a:gs>
                  </a:gsLst>
                  <a:path path="circle">
                    <a:fillToRect l="100000" b="100000"/>
                  </a:path>
                </a:gradFill>
                <a:effectLst/>
                <a:uLnTx/>
                <a:uFillTx/>
                <a:cs typeface="+mn-ea"/>
                <a:sym typeface="+mn-lt"/>
              </a:rPr>
              <a:t>10</a:t>
            </a:r>
            <a:r>
              <a:rPr kumimoji="0" lang="zh-CN" altLang="en-US" sz="2133" b="1" i="0" u="none" strike="noStrike" kern="0" cap="none" spc="0" normalizeH="0" baseline="0" noProof="0" dirty="0">
                <a:ln>
                  <a:noFill/>
                </a:ln>
                <a:gradFill>
                  <a:gsLst>
                    <a:gs pos="100000">
                      <a:prstClr val="white"/>
                    </a:gs>
                    <a:gs pos="0">
                      <a:prstClr val="white">
                        <a:lumMod val="95000"/>
                      </a:prstClr>
                    </a:gs>
                  </a:gsLst>
                  <a:path path="circle">
                    <a:fillToRect l="100000" b="100000"/>
                  </a:path>
                </a:gradFill>
                <a:effectLst/>
                <a:uLnTx/>
                <a:uFillTx/>
                <a:cs typeface="+mn-ea"/>
                <a:sym typeface="+mn-lt"/>
              </a:rPr>
              <a:t>月</a:t>
            </a:r>
            <a:r>
              <a:rPr kumimoji="0" lang="en-US" altLang="zh-CN" sz="2133" b="1" i="0" u="none" strike="noStrike" kern="0" cap="none" spc="0" normalizeH="0" baseline="0" noProof="0" dirty="0">
                <a:ln>
                  <a:noFill/>
                </a:ln>
                <a:gradFill>
                  <a:gsLst>
                    <a:gs pos="100000">
                      <a:prstClr val="white"/>
                    </a:gs>
                    <a:gs pos="0">
                      <a:prstClr val="white">
                        <a:lumMod val="95000"/>
                      </a:prstClr>
                    </a:gs>
                  </a:gsLst>
                  <a:path path="circle">
                    <a:fillToRect l="100000" b="100000"/>
                  </a:path>
                </a:gradFill>
                <a:effectLst/>
                <a:uLnTx/>
                <a:uFillTx/>
                <a:cs typeface="+mn-ea"/>
                <a:sym typeface="+mn-lt"/>
              </a:rPr>
              <a:t>25</a:t>
            </a:r>
            <a:r>
              <a:rPr kumimoji="0" lang="zh-CN" altLang="en-US" sz="2133" b="1" i="0" u="none" strike="noStrike" kern="0" cap="none" spc="0" normalizeH="0" baseline="0" noProof="0" dirty="0">
                <a:ln>
                  <a:noFill/>
                </a:ln>
                <a:gradFill>
                  <a:gsLst>
                    <a:gs pos="100000">
                      <a:prstClr val="white"/>
                    </a:gs>
                    <a:gs pos="0">
                      <a:prstClr val="white">
                        <a:lumMod val="95000"/>
                      </a:prstClr>
                    </a:gs>
                  </a:gsLst>
                  <a:path path="circle">
                    <a:fillToRect l="100000" b="100000"/>
                  </a:path>
                </a:gradFill>
                <a:effectLst/>
                <a:uLnTx/>
                <a:uFillTx/>
                <a:cs typeface="+mn-ea"/>
                <a:sym typeface="+mn-lt"/>
              </a:rPr>
              <a:t>日</a:t>
            </a:r>
          </a:p>
        </p:txBody>
      </p:sp>
      <p:sp>
        <p:nvSpPr>
          <p:cNvPr id="15" name="Aitds3">
            <a:extLst>
              <a:ext uri="{FF2B5EF4-FFF2-40B4-BE49-F238E27FC236}">
                <a16:creationId xmlns:a16="http://schemas.microsoft.com/office/drawing/2014/main" xmlns="" id="{F727A765-26CC-43F1-AD99-5BAA3BD041FC}"/>
              </a:ext>
            </a:extLst>
          </p:cNvPr>
          <p:cNvSpPr txBox="1"/>
          <p:nvPr/>
        </p:nvSpPr>
        <p:spPr>
          <a:xfrm>
            <a:off x="3993265" y="4151010"/>
            <a:ext cx="7906706" cy="966418"/>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cs typeface="+mn-ea"/>
                <a:sym typeface="+mn-lt"/>
              </a:rPr>
              <a:t>习主席在学习贯彻党的十九大精神研讨班开班式上再次对推进社会革命和自我革命进行了深刻阐述，强调要把新时代坚持和发展中国特色社会主义这场伟大社会革命进行好，我们党必须勇于进行自我革命，把党建设得更加坚强有力。</a:t>
            </a:r>
          </a:p>
        </p:txBody>
      </p:sp>
      <p:sp>
        <p:nvSpPr>
          <p:cNvPr id="16" name="Aitds4">
            <a:extLst>
              <a:ext uri="{FF2B5EF4-FFF2-40B4-BE49-F238E27FC236}">
                <a16:creationId xmlns:a16="http://schemas.microsoft.com/office/drawing/2014/main" xmlns="" id="{3C0F79AE-2EC9-4257-9EB6-930B37C4B40C}"/>
              </a:ext>
            </a:extLst>
          </p:cNvPr>
          <p:cNvSpPr/>
          <p:nvPr/>
        </p:nvSpPr>
        <p:spPr>
          <a:xfrm>
            <a:off x="3783805" y="3956445"/>
            <a:ext cx="8242290" cy="1234811"/>
          </a:xfrm>
          <a:prstGeom prst="roundRect">
            <a:avLst>
              <a:gd name="adj" fmla="val 512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sp>
        <p:nvSpPr>
          <p:cNvPr id="17" name="Aitds5">
            <a:extLst>
              <a:ext uri="{FF2B5EF4-FFF2-40B4-BE49-F238E27FC236}">
                <a16:creationId xmlns:a16="http://schemas.microsoft.com/office/drawing/2014/main" xmlns="" id="{891DE61E-E83B-42D8-807D-3D50DED716D9}"/>
              </a:ext>
            </a:extLst>
          </p:cNvPr>
          <p:cNvSpPr/>
          <p:nvPr/>
        </p:nvSpPr>
        <p:spPr>
          <a:xfrm>
            <a:off x="9311279" y="3714574"/>
            <a:ext cx="2588691" cy="404788"/>
          </a:xfrm>
          <a:prstGeom prst="roundRect">
            <a:avLst>
              <a:gd name="adj" fmla="val 50000"/>
            </a:avLst>
          </a:prstGeom>
          <a:solidFill>
            <a:srgbClr val="FF0000"/>
          </a:solidFill>
          <a:ln w="12700" cap="flat" cmpd="sng" algn="ctr">
            <a:solidFill>
              <a:srgbClr val="FF0000"/>
            </a:solidFill>
            <a:prstDash val="solid"/>
          </a:ln>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2133" b="1" i="0" u="none" strike="noStrike" kern="0" cap="none" spc="0" normalizeH="0" baseline="0" noProof="0" dirty="0">
                <a:ln>
                  <a:noFill/>
                </a:ln>
                <a:gradFill>
                  <a:gsLst>
                    <a:gs pos="100000">
                      <a:prstClr val="white"/>
                    </a:gs>
                    <a:gs pos="0">
                      <a:prstClr val="white">
                        <a:lumMod val="95000"/>
                      </a:prstClr>
                    </a:gs>
                  </a:gsLst>
                  <a:path path="circle">
                    <a:fillToRect l="100000" b="100000"/>
                  </a:path>
                </a:gradFill>
                <a:effectLst/>
                <a:uLnTx/>
                <a:uFillTx/>
                <a:cs typeface="+mn-ea"/>
                <a:sym typeface="+mn-lt"/>
              </a:rPr>
              <a:t>2018</a:t>
            </a:r>
            <a:r>
              <a:rPr kumimoji="0" lang="zh-CN" altLang="en-US" sz="2133" b="1" i="0" u="none" strike="noStrike" kern="0" cap="none" spc="0" normalizeH="0" baseline="0" noProof="0" dirty="0">
                <a:ln>
                  <a:noFill/>
                </a:ln>
                <a:gradFill>
                  <a:gsLst>
                    <a:gs pos="100000">
                      <a:prstClr val="white"/>
                    </a:gs>
                    <a:gs pos="0">
                      <a:prstClr val="white">
                        <a:lumMod val="95000"/>
                      </a:prstClr>
                    </a:gs>
                  </a:gsLst>
                  <a:path path="circle">
                    <a:fillToRect l="100000" b="100000"/>
                  </a:path>
                </a:gradFill>
                <a:effectLst/>
                <a:uLnTx/>
                <a:uFillTx/>
                <a:cs typeface="+mn-ea"/>
                <a:sym typeface="+mn-lt"/>
              </a:rPr>
              <a:t>年</a:t>
            </a:r>
            <a:r>
              <a:rPr kumimoji="0" lang="en-US" altLang="zh-CN" sz="2133" b="1" i="0" u="none" strike="noStrike" kern="0" cap="none" spc="0" normalizeH="0" baseline="0" noProof="0" dirty="0">
                <a:ln>
                  <a:noFill/>
                </a:ln>
                <a:gradFill>
                  <a:gsLst>
                    <a:gs pos="100000">
                      <a:prstClr val="white"/>
                    </a:gs>
                    <a:gs pos="0">
                      <a:prstClr val="white">
                        <a:lumMod val="95000"/>
                      </a:prstClr>
                    </a:gs>
                  </a:gsLst>
                  <a:path path="circle">
                    <a:fillToRect l="100000" b="100000"/>
                  </a:path>
                </a:gradFill>
                <a:effectLst/>
                <a:uLnTx/>
                <a:uFillTx/>
                <a:cs typeface="+mn-ea"/>
                <a:sym typeface="+mn-lt"/>
              </a:rPr>
              <a:t>1</a:t>
            </a:r>
            <a:r>
              <a:rPr kumimoji="0" lang="zh-CN" altLang="en-US" sz="2133" b="1" i="0" u="none" strike="noStrike" kern="0" cap="none" spc="0" normalizeH="0" baseline="0" noProof="0" dirty="0">
                <a:ln>
                  <a:noFill/>
                </a:ln>
                <a:gradFill>
                  <a:gsLst>
                    <a:gs pos="100000">
                      <a:prstClr val="white"/>
                    </a:gs>
                    <a:gs pos="0">
                      <a:prstClr val="white">
                        <a:lumMod val="95000"/>
                      </a:prstClr>
                    </a:gs>
                  </a:gsLst>
                  <a:path path="circle">
                    <a:fillToRect l="100000" b="100000"/>
                  </a:path>
                </a:gradFill>
                <a:effectLst/>
                <a:uLnTx/>
                <a:uFillTx/>
                <a:cs typeface="+mn-ea"/>
                <a:sym typeface="+mn-lt"/>
              </a:rPr>
              <a:t>月</a:t>
            </a:r>
            <a:r>
              <a:rPr kumimoji="0" lang="en-US" altLang="zh-CN" sz="2133" b="1" i="0" u="none" strike="noStrike" kern="0" cap="none" spc="0" normalizeH="0" baseline="0" noProof="0" dirty="0">
                <a:ln>
                  <a:noFill/>
                </a:ln>
                <a:gradFill>
                  <a:gsLst>
                    <a:gs pos="100000">
                      <a:prstClr val="white"/>
                    </a:gs>
                    <a:gs pos="0">
                      <a:prstClr val="white">
                        <a:lumMod val="95000"/>
                      </a:prstClr>
                    </a:gs>
                  </a:gsLst>
                  <a:path path="circle">
                    <a:fillToRect l="100000" b="100000"/>
                  </a:path>
                </a:gradFill>
                <a:effectLst/>
                <a:uLnTx/>
                <a:uFillTx/>
                <a:cs typeface="+mn-ea"/>
                <a:sym typeface="+mn-lt"/>
              </a:rPr>
              <a:t>5</a:t>
            </a:r>
            <a:r>
              <a:rPr kumimoji="0" lang="zh-CN" altLang="en-US" sz="2133" b="1" i="0" u="none" strike="noStrike" kern="0" cap="none" spc="0" normalizeH="0" baseline="0" noProof="0" dirty="0">
                <a:ln>
                  <a:noFill/>
                </a:ln>
                <a:gradFill>
                  <a:gsLst>
                    <a:gs pos="100000">
                      <a:prstClr val="white"/>
                    </a:gs>
                    <a:gs pos="0">
                      <a:prstClr val="white">
                        <a:lumMod val="95000"/>
                      </a:prstClr>
                    </a:gs>
                  </a:gsLst>
                  <a:path path="circle">
                    <a:fillToRect l="100000" b="100000"/>
                  </a:path>
                </a:gradFill>
                <a:effectLst/>
                <a:uLnTx/>
                <a:uFillTx/>
                <a:cs typeface="+mn-ea"/>
                <a:sym typeface="+mn-lt"/>
              </a:rPr>
              <a:t>日</a:t>
            </a:r>
          </a:p>
        </p:txBody>
      </p:sp>
      <p:grpSp>
        <p:nvGrpSpPr>
          <p:cNvPr id="18" name="组合 17">
            <a:extLst>
              <a:ext uri="{FF2B5EF4-FFF2-40B4-BE49-F238E27FC236}">
                <a16:creationId xmlns:a16="http://schemas.microsoft.com/office/drawing/2014/main" xmlns="" id="{3C5A8B39-63F2-40C1-9801-8CBCB1C69465}"/>
              </a:ext>
            </a:extLst>
          </p:cNvPr>
          <p:cNvGrpSpPr/>
          <p:nvPr/>
        </p:nvGrpSpPr>
        <p:grpSpPr>
          <a:xfrm>
            <a:off x="215096" y="5476871"/>
            <a:ext cx="11811000" cy="1049824"/>
            <a:chOff x="614363" y="5172848"/>
            <a:chExt cx="12192000" cy="1049824"/>
          </a:xfrm>
          <a:solidFill>
            <a:srgbClr val="FF0000"/>
          </a:solidFill>
        </p:grpSpPr>
        <p:sp>
          <p:nvSpPr>
            <p:cNvPr id="19" name="矩形 18">
              <a:extLst>
                <a:ext uri="{FF2B5EF4-FFF2-40B4-BE49-F238E27FC236}">
                  <a16:creationId xmlns:a16="http://schemas.microsoft.com/office/drawing/2014/main" xmlns="" id="{6AB9EE29-EC51-4B65-AD75-980419D16928}"/>
                </a:ext>
              </a:extLst>
            </p:cNvPr>
            <p:cNvSpPr/>
            <p:nvPr/>
          </p:nvSpPr>
          <p:spPr>
            <a:xfrm>
              <a:off x="614363" y="5172848"/>
              <a:ext cx="12192000" cy="10498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0" name="矩形 19">
              <a:extLst>
                <a:ext uri="{FF2B5EF4-FFF2-40B4-BE49-F238E27FC236}">
                  <a16:creationId xmlns:a16="http://schemas.microsoft.com/office/drawing/2014/main" xmlns="" id="{9D869E4B-7F4B-4B1F-B95A-47ABFFD42CE3}"/>
                </a:ext>
              </a:extLst>
            </p:cNvPr>
            <p:cNvSpPr/>
            <p:nvPr/>
          </p:nvSpPr>
          <p:spPr>
            <a:xfrm>
              <a:off x="2411632" y="5237673"/>
              <a:ext cx="9312164" cy="830997"/>
            </a:xfrm>
            <a:prstGeom prst="rect">
              <a:avLst/>
            </a:prstGeom>
            <a:grp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cs typeface="+mn-ea"/>
                  <a:sym typeface="+mn-lt"/>
                </a:rPr>
                <a:t>这些内容，在</a:t>
              </a:r>
              <a:r>
                <a:rPr kumimoji="0" lang="en-US" altLang="zh-CN" sz="1600" b="0" i="0" u="none" strike="noStrike" kern="1200" cap="none" spc="0" normalizeH="0" baseline="0" noProof="0" dirty="0">
                  <a:ln>
                    <a:noFill/>
                  </a:ln>
                  <a:solidFill>
                    <a:prstClr val="white"/>
                  </a:solidFill>
                  <a:effectLst/>
                  <a:uLnTx/>
                  <a:uFillTx/>
                  <a:cs typeface="+mn-ea"/>
                  <a:sym typeface="+mn-lt"/>
                </a:rPr>
                <a:t>《</a:t>
              </a:r>
              <a:r>
                <a:rPr kumimoji="0" lang="zh-CN" altLang="en-US" sz="1600" b="0" i="0" u="none" strike="noStrike" kern="1200" cap="none" spc="0" normalizeH="0" baseline="0" noProof="0" dirty="0">
                  <a:ln>
                    <a:noFill/>
                  </a:ln>
                  <a:solidFill>
                    <a:prstClr val="white"/>
                  </a:solidFill>
                  <a:effectLst/>
                  <a:uLnTx/>
                  <a:uFillTx/>
                  <a:cs typeface="+mn-ea"/>
                  <a:sym typeface="+mn-lt"/>
                </a:rPr>
                <a:t>习近平谈治国理政</a:t>
              </a:r>
              <a:r>
                <a:rPr kumimoji="0" lang="en-US" altLang="zh-CN" sz="1600" b="0" i="0" u="none" strike="noStrike" kern="1200" cap="none" spc="0" normalizeH="0" baseline="0" noProof="0" dirty="0">
                  <a:ln>
                    <a:noFill/>
                  </a:ln>
                  <a:solidFill>
                    <a:prstClr val="white"/>
                  </a:solidFill>
                  <a:effectLst/>
                  <a:uLnTx/>
                  <a:uFillTx/>
                  <a:cs typeface="+mn-ea"/>
                  <a:sym typeface="+mn-lt"/>
                </a:rPr>
                <a:t>》</a:t>
              </a:r>
              <a:r>
                <a:rPr kumimoji="0" lang="zh-CN" altLang="en-US" sz="1600" b="0" i="0" u="none" strike="noStrike" kern="1200" cap="none" spc="0" normalizeH="0" baseline="0" noProof="0" dirty="0">
                  <a:ln>
                    <a:noFill/>
                  </a:ln>
                  <a:solidFill>
                    <a:prstClr val="white"/>
                  </a:solidFill>
                  <a:effectLst/>
                  <a:uLnTx/>
                  <a:uFillTx/>
                  <a:cs typeface="+mn-ea"/>
                  <a:sym typeface="+mn-lt"/>
                </a:rPr>
                <a:t>第三卷中均有收录。特别是第十九专题更是集中收入了习主席关于党的自我革命的重要论述。这些富有时代感、生命力的内容，充分反映了党的十九大以来我们党协同推进新时代“两大革命”的伟大实践。 </a:t>
              </a:r>
            </a:p>
          </p:txBody>
        </p:sp>
      </p:grpSp>
      <p:pic>
        <p:nvPicPr>
          <p:cNvPr id="4" name="图片 3">
            <a:extLst>
              <a:ext uri="{FF2B5EF4-FFF2-40B4-BE49-F238E27FC236}">
                <a16:creationId xmlns:a16="http://schemas.microsoft.com/office/drawing/2014/main" xmlns="" id="{86A2BA54-44BB-43DB-8367-28D8E097F6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608" y="1754013"/>
            <a:ext cx="3442584" cy="3568856"/>
          </a:xfrm>
          <a:prstGeom prst="rect">
            <a:avLst/>
          </a:prstGeom>
        </p:spPr>
      </p:pic>
    </p:spTree>
    <p:extLst>
      <p:ext uri="{BB962C8B-B14F-4D97-AF65-F5344CB8AC3E}">
        <p14:creationId xmlns:p14="http://schemas.microsoft.com/office/powerpoint/2010/main" val="3599659187"/>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500"/>
                                        <p:tgtEl>
                                          <p:spTgt spid="14"/>
                                        </p:tgtEl>
                                      </p:cBhvr>
                                    </p:animEffect>
                                  </p:childTnLst>
                                </p:cTn>
                              </p:par>
                              <p:par>
                                <p:cTn id="12" presetID="53" presetClass="entr" presetSubtype="16" fill="hold" grpId="1" nodeType="with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1500" fill="hold"/>
                                        <p:tgtEl>
                                          <p:spTgt spid="14"/>
                                        </p:tgtEl>
                                        <p:attrNameLst>
                                          <p:attrName>ppt_w</p:attrName>
                                        </p:attrNameLst>
                                      </p:cBhvr>
                                      <p:tavLst>
                                        <p:tav tm="0">
                                          <p:val>
                                            <p:fltVal val="0"/>
                                          </p:val>
                                        </p:tav>
                                        <p:tav tm="100000">
                                          <p:val>
                                            <p:strVal val="#ppt_w"/>
                                          </p:val>
                                        </p:tav>
                                      </p:tavLst>
                                    </p:anim>
                                    <p:anim calcmode="lin" valueType="num">
                                      <p:cBhvr>
                                        <p:cTn id="15" dur="1500" fill="hold"/>
                                        <p:tgtEl>
                                          <p:spTgt spid="14"/>
                                        </p:tgtEl>
                                        <p:attrNameLst>
                                          <p:attrName>ppt_h</p:attrName>
                                        </p:attrNameLst>
                                      </p:cBhvr>
                                      <p:tavLst>
                                        <p:tav tm="0">
                                          <p:val>
                                            <p:fltVal val="0"/>
                                          </p:val>
                                        </p:tav>
                                        <p:tav tm="100000">
                                          <p:val>
                                            <p:strVal val="#ppt_h"/>
                                          </p:val>
                                        </p:tav>
                                      </p:tavLst>
                                    </p:anim>
                                    <p:animEffect transition="in" filter="fade">
                                      <p:cBhvr>
                                        <p:cTn id="16" dur="1500"/>
                                        <p:tgtEl>
                                          <p:spTgt spid="14"/>
                                        </p:tgtEl>
                                      </p:cBhvr>
                                    </p:animEffect>
                                  </p:childTnLst>
                                </p:cTn>
                              </p:par>
                              <p:par>
                                <p:cTn id="17" presetID="35" presetClass="path" presetSubtype="0" accel="50000" decel="50000" fill="hold" grpId="2" nodeType="withEffect">
                                  <p:stCondLst>
                                    <p:cond delay="0"/>
                                  </p:stCondLst>
                                  <p:childTnLst>
                                    <p:animMotion origin="layout" path="M -1.66667E-6 2.96296E-6 L -0.10456 2.96296E-6 " pathEditMode="relative" rAng="0" ptsTypes="AA">
                                      <p:cBhvr>
                                        <p:cTn id="18" dur="1500" spd="-100000" fill="hold"/>
                                        <p:tgtEl>
                                          <p:spTgt spid="14"/>
                                        </p:tgtEl>
                                        <p:attrNameLst>
                                          <p:attrName>ppt_x</p:attrName>
                                          <p:attrName>ppt_y</p:attrName>
                                        </p:attrNameLst>
                                      </p:cBhvr>
                                      <p:rCtr x="-5234" y="0"/>
                                    </p:animMotion>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par>
                          <p:cTn id="23" fill="hold">
                            <p:stCondLst>
                              <p:cond delay="2500"/>
                            </p:stCondLst>
                            <p:childTnLst>
                              <p:par>
                                <p:cTn id="24" presetID="22" presetClass="entr" presetSubtype="1"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2000"/>
                                        <p:tgtEl>
                                          <p:spTgt spid="12"/>
                                        </p:tgtEl>
                                      </p:cBhvr>
                                    </p:animEffect>
                                  </p:childTnLst>
                                </p:cTn>
                              </p:par>
                            </p:childTnLst>
                          </p:cTn>
                        </p:par>
                        <p:par>
                          <p:cTn id="27" fill="hold">
                            <p:stCondLst>
                              <p:cond delay="4500"/>
                            </p:stCondLst>
                            <p:childTnLst>
                              <p:par>
                                <p:cTn id="28" presetID="10"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500"/>
                                        <p:tgtEl>
                                          <p:spTgt spid="17"/>
                                        </p:tgtEl>
                                      </p:cBhvr>
                                    </p:animEffect>
                                  </p:childTnLst>
                                </p:cTn>
                              </p:par>
                              <p:par>
                                <p:cTn id="31" presetID="53" presetClass="entr" presetSubtype="16" fill="hold" grpId="1"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1500" fill="hold"/>
                                        <p:tgtEl>
                                          <p:spTgt spid="17"/>
                                        </p:tgtEl>
                                        <p:attrNameLst>
                                          <p:attrName>ppt_w</p:attrName>
                                        </p:attrNameLst>
                                      </p:cBhvr>
                                      <p:tavLst>
                                        <p:tav tm="0">
                                          <p:val>
                                            <p:fltVal val="0"/>
                                          </p:val>
                                        </p:tav>
                                        <p:tav tm="100000">
                                          <p:val>
                                            <p:strVal val="#ppt_w"/>
                                          </p:val>
                                        </p:tav>
                                      </p:tavLst>
                                    </p:anim>
                                    <p:anim calcmode="lin" valueType="num">
                                      <p:cBhvr>
                                        <p:cTn id="34" dur="1500" fill="hold"/>
                                        <p:tgtEl>
                                          <p:spTgt spid="17"/>
                                        </p:tgtEl>
                                        <p:attrNameLst>
                                          <p:attrName>ppt_h</p:attrName>
                                        </p:attrNameLst>
                                      </p:cBhvr>
                                      <p:tavLst>
                                        <p:tav tm="0">
                                          <p:val>
                                            <p:fltVal val="0"/>
                                          </p:val>
                                        </p:tav>
                                        <p:tav tm="100000">
                                          <p:val>
                                            <p:strVal val="#ppt_h"/>
                                          </p:val>
                                        </p:tav>
                                      </p:tavLst>
                                    </p:anim>
                                    <p:animEffect transition="in" filter="fade">
                                      <p:cBhvr>
                                        <p:cTn id="35" dur="1500"/>
                                        <p:tgtEl>
                                          <p:spTgt spid="17"/>
                                        </p:tgtEl>
                                      </p:cBhvr>
                                    </p:animEffect>
                                  </p:childTnLst>
                                </p:cTn>
                              </p:par>
                              <p:par>
                                <p:cTn id="36" presetID="35" presetClass="path" presetSubtype="0" accel="50000" decel="50000" fill="hold" grpId="2" nodeType="withEffect">
                                  <p:stCondLst>
                                    <p:cond delay="0"/>
                                  </p:stCondLst>
                                  <p:childTnLst>
                                    <p:animMotion origin="layout" path="M -1.66667E-6 -4.81481E-6 L -0.10456 -4.81481E-6 " pathEditMode="relative" rAng="0" ptsTypes="AA">
                                      <p:cBhvr>
                                        <p:cTn id="37" dur="1500" spd="-100000" fill="hold"/>
                                        <p:tgtEl>
                                          <p:spTgt spid="17"/>
                                        </p:tgtEl>
                                        <p:attrNameLst>
                                          <p:attrName>ppt_x</p:attrName>
                                          <p:attrName>ppt_y</p:attrName>
                                        </p:attrNameLst>
                                      </p:cBhvr>
                                      <p:rCtr x="-5234" y="0"/>
                                    </p:animMotion>
                                  </p:childTnLst>
                                </p:cTn>
                              </p:par>
                            </p:childTnLst>
                          </p:cTn>
                        </p:par>
                        <p:par>
                          <p:cTn id="38" fill="hold">
                            <p:stCondLst>
                              <p:cond delay="6000"/>
                            </p:stCondLst>
                            <p:childTnLst>
                              <p:par>
                                <p:cTn id="39" presetID="16" presetClass="entr" presetSubtype="2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arn(inVertical)">
                                      <p:cBhvr>
                                        <p:cTn id="41" dur="500"/>
                                        <p:tgtEl>
                                          <p:spTgt spid="16"/>
                                        </p:tgtEl>
                                      </p:cBhvr>
                                    </p:animEffect>
                                  </p:childTnLst>
                                </p:cTn>
                              </p:par>
                            </p:childTnLst>
                          </p:cTn>
                        </p:par>
                        <p:par>
                          <p:cTn id="42" fill="hold">
                            <p:stCondLst>
                              <p:cond delay="650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000"/>
                                        <p:tgtEl>
                                          <p:spTgt spid="15"/>
                                        </p:tgtEl>
                                      </p:cBhvr>
                                    </p:animEffect>
                                  </p:childTnLst>
                                </p:cTn>
                              </p:par>
                              <p:par>
                                <p:cTn id="46" presetID="2" presetClass="entr" presetSubtype="4"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ppt_x"/>
                                          </p:val>
                                        </p:tav>
                                        <p:tav tm="100000">
                                          <p:val>
                                            <p:strVal val="#ppt_x"/>
                                          </p:val>
                                        </p:tav>
                                      </p:tavLst>
                                    </p:anim>
                                    <p:anim calcmode="lin" valueType="num">
                                      <p:cBhvr additive="base">
                                        <p:cTn id="49" dur="500" fill="hold"/>
                                        <p:tgtEl>
                                          <p:spTgt spid="18"/>
                                        </p:tgtEl>
                                        <p:attrNameLst>
                                          <p:attrName>ppt_y</p:attrName>
                                        </p:attrNameLst>
                                      </p:cBhvr>
                                      <p:tavLst>
                                        <p:tav tm="0">
                                          <p:val>
                                            <p:strVal val="1+#ppt_h/2"/>
                                          </p:val>
                                        </p:tav>
                                        <p:tav tm="100000">
                                          <p:val>
                                            <p:strVal val="#ppt_y"/>
                                          </p:val>
                                        </p:tav>
                                      </p:tavLst>
                                    </p:anim>
                                  </p:childTnLst>
                                </p:cTn>
                              </p:par>
                            </p:childTnLst>
                          </p:cTn>
                        </p:par>
                        <p:par>
                          <p:cTn id="50" fill="hold">
                            <p:stCondLst>
                              <p:cond delay="8500"/>
                            </p:stCondLst>
                            <p:childTnLst>
                              <p:par>
                                <p:cTn id="51" presetID="2" presetClass="entr" presetSubtype="8"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0-#ppt_w/2"/>
                                          </p:val>
                                        </p:tav>
                                        <p:tav tm="100000">
                                          <p:val>
                                            <p:strVal val="#ppt_x"/>
                                          </p:val>
                                        </p:tav>
                                      </p:tavLst>
                                    </p:anim>
                                    <p:anim calcmode="lin" valueType="num">
                                      <p:cBhvr additive="base">
                                        <p:cTn id="5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4" grpId="1" animBg="1"/>
      <p:bldP spid="14" grpId="2" animBg="1"/>
      <p:bldP spid="15" grpId="0"/>
      <p:bldP spid="16" grpId="0" animBg="1"/>
      <p:bldP spid="17" grpId="0" animBg="1"/>
      <p:bldP spid="17" grpId="1" animBg="1"/>
      <p:bldP spid="17"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CBA02EC-07B3-4F8E-AA5A-4B427CCAB3F2}"/>
              </a:ext>
            </a:extLst>
          </p:cNvPr>
          <p:cNvSpPr/>
          <p:nvPr/>
        </p:nvSpPr>
        <p:spPr>
          <a:xfrm>
            <a:off x="969509" y="534616"/>
            <a:ext cx="3151148" cy="400110"/>
          </a:xfrm>
          <a:prstGeom prst="rect">
            <a:avLst/>
          </a:prstGeom>
        </p:spPr>
        <p:txBody>
          <a:bodyPr wrap="square">
            <a:spAutoFit/>
          </a:bodyPr>
          <a:lstStyle/>
          <a:p>
            <a:pPr lvl="0" algn="dist"/>
            <a:r>
              <a:rPr lang="zh-CN" altLang="en-US" sz="2000" u="sng" dirty="0">
                <a:solidFill>
                  <a:srgbClr val="FF0000"/>
                </a:solidFill>
                <a:latin typeface="汉仪雅酷黑 75W" panose="020B0804020202020204" pitchFamily="34" charset="-122"/>
                <a:ea typeface="汉仪雅酷黑 75W" panose="020B0804020202020204" pitchFamily="34" charset="-122"/>
                <a:cs typeface="+mn-ea"/>
                <a:sym typeface="+mn-lt"/>
              </a:rPr>
              <a:t>着眼中华民族伟大复兴</a:t>
            </a:r>
          </a:p>
        </p:txBody>
      </p:sp>
      <p:pic>
        <p:nvPicPr>
          <p:cNvPr id="9" name="图片 8">
            <a:extLst>
              <a:ext uri="{FF2B5EF4-FFF2-40B4-BE49-F238E27FC236}">
                <a16:creationId xmlns:a16="http://schemas.microsoft.com/office/drawing/2014/main" xmlns="" id="{B8551999-B48B-49C8-8C9D-0BCE8130F2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15029" cy="1015029"/>
          </a:xfrm>
          <a:prstGeom prst="rect">
            <a:avLst/>
          </a:prstGeom>
        </p:spPr>
      </p:pic>
      <p:grpSp>
        <p:nvGrpSpPr>
          <p:cNvPr id="4" name="组合 3">
            <a:extLst>
              <a:ext uri="{FF2B5EF4-FFF2-40B4-BE49-F238E27FC236}">
                <a16:creationId xmlns:a16="http://schemas.microsoft.com/office/drawing/2014/main" xmlns="" id="{6DF5182B-A59F-4298-9B00-31F4DF66D562}"/>
              </a:ext>
            </a:extLst>
          </p:cNvPr>
          <p:cNvGrpSpPr/>
          <p:nvPr/>
        </p:nvGrpSpPr>
        <p:grpSpPr>
          <a:xfrm>
            <a:off x="507514" y="1713447"/>
            <a:ext cx="7154926" cy="767903"/>
            <a:chOff x="865339" y="1362686"/>
            <a:chExt cx="7154926" cy="767903"/>
          </a:xfrm>
        </p:grpSpPr>
        <p:sp>
          <p:nvSpPr>
            <p:cNvPr id="5" name="矩形: 圆角 10">
              <a:extLst>
                <a:ext uri="{FF2B5EF4-FFF2-40B4-BE49-F238E27FC236}">
                  <a16:creationId xmlns:a16="http://schemas.microsoft.com/office/drawing/2014/main" xmlns="" id="{A6CB3E81-11C5-4EC7-BBE1-34739DA6E005}"/>
                </a:ext>
              </a:extLst>
            </p:cNvPr>
            <p:cNvSpPr>
              <a:spLocks noChangeAspect="1"/>
            </p:cNvSpPr>
            <p:nvPr/>
          </p:nvSpPr>
          <p:spPr>
            <a:xfrm>
              <a:off x="865339" y="1362686"/>
              <a:ext cx="1392530" cy="767903"/>
            </a:xfrm>
            <a:prstGeom prst="roundRect">
              <a:avLst>
                <a:gd name="adj" fmla="val 50000"/>
              </a:avLst>
            </a:prstGeom>
            <a:solidFill>
              <a:srgbClr val="FF0000"/>
            </a:solidFill>
            <a:ln w="161925" cap="flat" cmpd="sng" algn="ctr">
              <a:solidFill>
                <a:srgbClr val="FF0000">
                  <a:alpha val="30000"/>
                </a:srgbClr>
              </a:solidFill>
              <a:prstDash val="solid"/>
              <a:miter lim="800000"/>
            </a:ln>
            <a:effectLst/>
          </p:spPr>
          <p:txBody>
            <a:bodyPr rtlCol="0" anchor="ctr"/>
            <a:lstStyle/>
            <a:p>
              <a:pPr algn="ctr">
                <a:defRPr/>
              </a:pPr>
              <a:r>
                <a:rPr lang="en-US" altLang="zh-CN" sz="3000" kern="0" dirty="0">
                  <a:solidFill>
                    <a:prstClr val="white"/>
                  </a:solidFill>
                  <a:latin typeface="微软雅黑" panose="020B0503020204020204" pitchFamily="34" charset="-122"/>
                  <a:ea typeface="微软雅黑" panose="020B0503020204020204" pitchFamily="34" charset="-122"/>
                  <a:cs typeface="+mn-ea"/>
                  <a:sym typeface="字魂58号-创中黑-Regular" panose="00000500000000000000" pitchFamily="2" charset="-122"/>
                </a:rPr>
                <a:t>04</a:t>
              </a:r>
              <a:endParaRPr lang="zh-CN" altLang="en-US" sz="3000" kern="0" dirty="0">
                <a:solidFill>
                  <a:prstClr val="white"/>
                </a:solidFill>
                <a:latin typeface="微软雅黑" panose="020B0503020204020204" pitchFamily="34" charset="-122"/>
                <a:ea typeface="微软雅黑" panose="020B0503020204020204" pitchFamily="34" charset="-122"/>
                <a:cs typeface="+mn-ea"/>
                <a:sym typeface="字魂58号-创中黑-Regular" panose="00000500000000000000" pitchFamily="2" charset="-122"/>
              </a:endParaRPr>
            </a:p>
          </p:txBody>
        </p:sp>
        <p:sp>
          <p:nvSpPr>
            <p:cNvPr id="6" name="矩形 5">
              <a:extLst>
                <a:ext uri="{FF2B5EF4-FFF2-40B4-BE49-F238E27FC236}">
                  <a16:creationId xmlns:a16="http://schemas.microsoft.com/office/drawing/2014/main" xmlns="" id="{CF55B72E-7F0E-4426-A435-08D0A6DA3DA5}"/>
                </a:ext>
              </a:extLst>
            </p:cNvPr>
            <p:cNvSpPr/>
            <p:nvPr/>
          </p:nvSpPr>
          <p:spPr>
            <a:xfrm>
              <a:off x="2481532" y="1530089"/>
              <a:ext cx="5538733" cy="400110"/>
            </a:xfrm>
            <a:prstGeom prst="rect">
              <a:avLst/>
            </a:prstGeom>
          </p:spPr>
          <p:txBody>
            <a:bodyPr wrap="square">
              <a:spAutoFit/>
            </a:bodyPr>
            <a:lstStyle/>
            <a:p>
              <a:pPr lvl="0" algn="ctr">
                <a:defRPr/>
              </a:pPr>
              <a:r>
                <a:rPr lang="zh-CN" altLang="en-US" sz="2000" b="1" dirty="0">
                  <a:solidFill>
                    <a:srgbClr val="FF0000"/>
                  </a:solidFill>
                  <a:cs typeface="+mn-ea"/>
                  <a:sym typeface="+mn-lt"/>
                </a:rPr>
                <a:t>统揽伟大斗争、伟大工程、伟大事业、伟大梦想</a:t>
              </a:r>
            </a:p>
          </p:txBody>
        </p:sp>
      </p:grpSp>
      <p:sp>
        <p:nvSpPr>
          <p:cNvPr id="7" name="Aitds3">
            <a:extLst>
              <a:ext uri="{FF2B5EF4-FFF2-40B4-BE49-F238E27FC236}">
                <a16:creationId xmlns:a16="http://schemas.microsoft.com/office/drawing/2014/main" xmlns="" id="{BF94B3C4-1FE2-4D0C-9E40-43CF05D5C240}"/>
              </a:ext>
            </a:extLst>
          </p:cNvPr>
          <p:cNvSpPr txBox="1"/>
          <p:nvPr/>
        </p:nvSpPr>
        <p:spPr>
          <a:xfrm>
            <a:off x="756166" y="3421648"/>
            <a:ext cx="6730373" cy="714042"/>
          </a:xfrm>
          <a:prstGeom prst="rect">
            <a:avLst/>
          </a:prstGeom>
          <a:noFill/>
        </p:spPr>
        <p:txBody>
          <a:bodyPr wrap="square" rtlCol="0">
            <a:spAutoFit/>
          </a:body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cs typeface="+mn-ea"/>
                <a:sym typeface="+mn-lt"/>
              </a:rPr>
              <a:t>习主席在省部级主要领导干部专题研讨班开班式上首次提出伟大斗争、伟大工程、伟大事业、伟大梦想，并在党的十九大上作了集中阐发。</a:t>
            </a:r>
          </a:p>
        </p:txBody>
      </p:sp>
      <p:sp>
        <p:nvSpPr>
          <p:cNvPr id="8" name="Aitds4">
            <a:extLst>
              <a:ext uri="{FF2B5EF4-FFF2-40B4-BE49-F238E27FC236}">
                <a16:creationId xmlns:a16="http://schemas.microsoft.com/office/drawing/2014/main" xmlns="" id="{6782716C-B507-40E6-95FE-66ABE4BD716C}"/>
              </a:ext>
            </a:extLst>
          </p:cNvPr>
          <p:cNvSpPr/>
          <p:nvPr/>
        </p:nvSpPr>
        <p:spPr>
          <a:xfrm>
            <a:off x="507514" y="3227084"/>
            <a:ext cx="7016030" cy="969112"/>
          </a:xfrm>
          <a:prstGeom prst="roundRect">
            <a:avLst>
              <a:gd name="adj" fmla="val 512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sp>
        <p:nvSpPr>
          <p:cNvPr id="10" name="Aitds5">
            <a:extLst>
              <a:ext uri="{FF2B5EF4-FFF2-40B4-BE49-F238E27FC236}">
                <a16:creationId xmlns:a16="http://schemas.microsoft.com/office/drawing/2014/main" xmlns="" id="{1C3C7787-7A4B-4E63-B029-077B29D29632}"/>
              </a:ext>
            </a:extLst>
          </p:cNvPr>
          <p:cNvSpPr/>
          <p:nvPr/>
        </p:nvSpPr>
        <p:spPr>
          <a:xfrm>
            <a:off x="756167" y="3000521"/>
            <a:ext cx="2458518" cy="404788"/>
          </a:xfrm>
          <a:prstGeom prst="roundRect">
            <a:avLst>
              <a:gd name="adj" fmla="val 50000"/>
            </a:avLst>
          </a:prstGeom>
          <a:solidFill>
            <a:srgbClr val="FF0000"/>
          </a:solidFill>
          <a:ln w="12700" cap="flat" cmpd="sng" algn="ctr">
            <a:solidFill>
              <a:srgbClr val="FF0000"/>
            </a:solidFill>
            <a:prstDash val="solid"/>
          </a:ln>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2133" b="1" i="0" u="none" strike="noStrike" kern="0" cap="none" spc="0" normalizeH="0" baseline="0" noProof="0" dirty="0">
                <a:ln>
                  <a:noFill/>
                </a:ln>
                <a:gradFill>
                  <a:gsLst>
                    <a:gs pos="100000">
                      <a:prstClr val="white"/>
                    </a:gs>
                    <a:gs pos="0">
                      <a:prstClr val="white">
                        <a:lumMod val="95000"/>
                      </a:prstClr>
                    </a:gs>
                  </a:gsLst>
                  <a:path path="circle">
                    <a:fillToRect l="100000" b="100000"/>
                  </a:path>
                </a:gradFill>
                <a:effectLst/>
                <a:uLnTx/>
                <a:uFillTx/>
                <a:cs typeface="+mn-ea"/>
                <a:sym typeface="+mn-lt"/>
              </a:rPr>
              <a:t>2017</a:t>
            </a:r>
            <a:r>
              <a:rPr kumimoji="0" lang="zh-CN" altLang="en-US" sz="2133" b="1" i="0" u="none" strike="noStrike" kern="0" cap="none" spc="0" normalizeH="0" baseline="0" noProof="0" dirty="0">
                <a:ln>
                  <a:noFill/>
                </a:ln>
                <a:gradFill>
                  <a:gsLst>
                    <a:gs pos="100000">
                      <a:prstClr val="white"/>
                    </a:gs>
                    <a:gs pos="0">
                      <a:prstClr val="white">
                        <a:lumMod val="95000"/>
                      </a:prstClr>
                    </a:gs>
                  </a:gsLst>
                  <a:path path="circle">
                    <a:fillToRect l="100000" b="100000"/>
                  </a:path>
                </a:gradFill>
                <a:effectLst/>
                <a:uLnTx/>
                <a:uFillTx/>
                <a:cs typeface="+mn-ea"/>
                <a:sym typeface="+mn-lt"/>
              </a:rPr>
              <a:t>年</a:t>
            </a:r>
            <a:r>
              <a:rPr kumimoji="0" lang="en-US" altLang="zh-CN" sz="2133" b="1" i="0" u="none" strike="noStrike" kern="0" cap="none" spc="0" normalizeH="0" baseline="0" noProof="0" dirty="0">
                <a:ln>
                  <a:noFill/>
                </a:ln>
                <a:gradFill>
                  <a:gsLst>
                    <a:gs pos="100000">
                      <a:prstClr val="white"/>
                    </a:gs>
                    <a:gs pos="0">
                      <a:prstClr val="white">
                        <a:lumMod val="95000"/>
                      </a:prstClr>
                    </a:gs>
                  </a:gsLst>
                  <a:path path="circle">
                    <a:fillToRect l="100000" b="100000"/>
                  </a:path>
                </a:gradFill>
                <a:effectLst/>
                <a:uLnTx/>
                <a:uFillTx/>
                <a:cs typeface="+mn-ea"/>
                <a:sym typeface="+mn-lt"/>
              </a:rPr>
              <a:t>7</a:t>
            </a:r>
            <a:r>
              <a:rPr kumimoji="0" lang="zh-CN" altLang="en-US" sz="2133" b="1" i="0" u="none" strike="noStrike" kern="0" cap="none" spc="0" normalizeH="0" baseline="0" noProof="0" dirty="0">
                <a:ln>
                  <a:noFill/>
                </a:ln>
                <a:gradFill>
                  <a:gsLst>
                    <a:gs pos="100000">
                      <a:prstClr val="white"/>
                    </a:gs>
                    <a:gs pos="0">
                      <a:prstClr val="white">
                        <a:lumMod val="95000"/>
                      </a:prstClr>
                    </a:gs>
                  </a:gsLst>
                  <a:path path="circle">
                    <a:fillToRect l="100000" b="100000"/>
                  </a:path>
                </a:gradFill>
                <a:effectLst/>
                <a:uLnTx/>
                <a:uFillTx/>
                <a:cs typeface="+mn-ea"/>
                <a:sym typeface="+mn-lt"/>
              </a:rPr>
              <a:t>月</a:t>
            </a:r>
            <a:r>
              <a:rPr kumimoji="0" lang="en-US" altLang="zh-CN" sz="2133" b="1" i="0" u="none" strike="noStrike" kern="0" cap="none" spc="0" normalizeH="0" baseline="0" noProof="0" dirty="0">
                <a:ln>
                  <a:noFill/>
                </a:ln>
                <a:gradFill>
                  <a:gsLst>
                    <a:gs pos="100000">
                      <a:prstClr val="white"/>
                    </a:gs>
                    <a:gs pos="0">
                      <a:prstClr val="white">
                        <a:lumMod val="95000"/>
                      </a:prstClr>
                    </a:gs>
                  </a:gsLst>
                  <a:path path="circle">
                    <a:fillToRect l="100000" b="100000"/>
                  </a:path>
                </a:gradFill>
                <a:effectLst/>
                <a:uLnTx/>
                <a:uFillTx/>
                <a:cs typeface="+mn-ea"/>
                <a:sym typeface="+mn-lt"/>
              </a:rPr>
              <a:t>26</a:t>
            </a:r>
            <a:r>
              <a:rPr kumimoji="0" lang="zh-CN" altLang="en-US" sz="2133" b="1" i="0" u="none" strike="noStrike" kern="0" cap="none" spc="0" normalizeH="0" baseline="0" noProof="0" dirty="0">
                <a:ln>
                  <a:noFill/>
                </a:ln>
                <a:gradFill>
                  <a:gsLst>
                    <a:gs pos="100000">
                      <a:prstClr val="white"/>
                    </a:gs>
                    <a:gs pos="0">
                      <a:prstClr val="white">
                        <a:lumMod val="95000"/>
                      </a:prstClr>
                    </a:gs>
                  </a:gsLst>
                  <a:path path="circle">
                    <a:fillToRect l="100000" b="100000"/>
                  </a:path>
                </a:gradFill>
                <a:effectLst/>
                <a:uLnTx/>
                <a:uFillTx/>
                <a:cs typeface="+mn-ea"/>
                <a:sym typeface="+mn-lt"/>
              </a:rPr>
              <a:t>日</a:t>
            </a:r>
          </a:p>
        </p:txBody>
      </p:sp>
      <p:grpSp>
        <p:nvGrpSpPr>
          <p:cNvPr id="11" name="组合 10">
            <a:extLst>
              <a:ext uri="{FF2B5EF4-FFF2-40B4-BE49-F238E27FC236}">
                <a16:creationId xmlns:a16="http://schemas.microsoft.com/office/drawing/2014/main" xmlns="" id="{81ED0059-E26D-4191-93B4-ADBB61F4F8C8}"/>
              </a:ext>
            </a:extLst>
          </p:cNvPr>
          <p:cNvGrpSpPr/>
          <p:nvPr/>
        </p:nvGrpSpPr>
        <p:grpSpPr>
          <a:xfrm>
            <a:off x="240898" y="5083653"/>
            <a:ext cx="11830050" cy="1441316"/>
            <a:chOff x="614363" y="4781356"/>
            <a:chExt cx="12192000" cy="1441316"/>
          </a:xfrm>
          <a:solidFill>
            <a:srgbClr val="FF0000"/>
          </a:solidFill>
        </p:grpSpPr>
        <p:sp>
          <p:nvSpPr>
            <p:cNvPr id="12" name="矩形 11">
              <a:extLst>
                <a:ext uri="{FF2B5EF4-FFF2-40B4-BE49-F238E27FC236}">
                  <a16:creationId xmlns:a16="http://schemas.microsoft.com/office/drawing/2014/main" xmlns="" id="{6B38C247-ECFD-4F6D-A4D0-1B7160EF1BA7}"/>
                </a:ext>
              </a:extLst>
            </p:cNvPr>
            <p:cNvSpPr/>
            <p:nvPr/>
          </p:nvSpPr>
          <p:spPr>
            <a:xfrm>
              <a:off x="614363" y="4781356"/>
              <a:ext cx="12192000" cy="1441316"/>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3" name="矩形 12">
              <a:extLst>
                <a:ext uri="{FF2B5EF4-FFF2-40B4-BE49-F238E27FC236}">
                  <a16:creationId xmlns:a16="http://schemas.microsoft.com/office/drawing/2014/main" xmlns="" id="{098781C2-AD1E-4650-9ADA-3C3E8C984FC2}"/>
                </a:ext>
              </a:extLst>
            </p:cNvPr>
            <p:cNvSpPr/>
            <p:nvPr/>
          </p:nvSpPr>
          <p:spPr>
            <a:xfrm>
              <a:off x="894150" y="4981746"/>
              <a:ext cx="11632426" cy="1025537"/>
            </a:xfrm>
            <a:prstGeom prst="rect">
              <a:avLst/>
            </a:prstGeom>
            <a:grpFill/>
            <a:ln>
              <a:solidFill>
                <a:srgbClr val="FF0000"/>
              </a:solidFill>
            </a:ln>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cs typeface="+mn-ea"/>
                  <a:sym typeface="+mn-lt"/>
                </a:rPr>
                <a:t>这“四个伟大”，是以习近平同志为核心的党中央作出的重大理论创新和实践创新，贯穿于</a:t>
              </a:r>
              <a:r>
                <a:rPr kumimoji="0" lang="en-US" altLang="zh-CN" sz="1600" b="0" i="0" u="none" strike="noStrike" kern="1200" cap="none" spc="0" normalizeH="0" baseline="0" noProof="0" dirty="0">
                  <a:ln>
                    <a:noFill/>
                  </a:ln>
                  <a:solidFill>
                    <a:prstClr val="white"/>
                  </a:solidFill>
                  <a:effectLst/>
                  <a:uLnTx/>
                  <a:uFillTx/>
                  <a:cs typeface="+mn-ea"/>
                  <a:sym typeface="+mn-lt"/>
                </a:rPr>
                <a:t>《</a:t>
              </a:r>
              <a:r>
                <a:rPr kumimoji="0" lang="zh-CN" altLang="en-US" sz="1600" b="0" i="0" u="none" strike="noStrike" kern="1200" cap="none" spc="0" normalizeH="0" baseline="0" noProof="0" dirty="0">
                  <a:ln>
                    <a:noFill/>
                  </a:ln>
                  <a:solidFill>
                    <a:prstClr val="white"/>
                  </a:solidFill>
                  <a:effectLst/>
                  <a:uLnTx/>
                  <a:uFillTx/>
                  <a:cs typeface="+mn-ea"/>
                  <a:sym typeface="+mn-lt"/>
                </a:rPr>
                <a:t>习近平谈治国理政</a:t>
              </a:r>
              <a:r>
                <a:rPr kumimoji="0" lang="en-US" altLang="zh-CN" sz="1600" b="0" i="0" u="none" strike="noStrike" kern="1200" cap="none" spc="0" normalizeH="0" baseline="0" noProof="0" dirty="0">
                  <a:ln>
                    <a:noFill/>
                  </a:ln>
                  <a:solidFill>
                    <a:prstClr val="white"/>
                  </a:solidFill>
                  <a:effectLst/>
                  <a:uLnTx/>
                  <a:uFillTx/>
                  <a:cs typeface="+mn-ea"/>
                  <a:sym typeface="+mn-lt"/>
                </a:rPr>
                <a:t>》</a:t>
              </a:r>
              <a:r>
                <a:rPr kumimoji="0" lang="zh-CN" altLang="en-US" sz="1600" b="0" i="0" u="none" strike="noStrike" kern="1200" cap="none" spc="0" normalizeH="0" baseline="0" noProof="0" dirty="0">
                  <a:ln>
                    <a:noFill/>
                  </a:ln>
                  <a:solidFill>
                    <a:prstClr val="white"/>
                  </a:solidFill>
                  <a:effectLst/>
                  <a:uLnTx/>
                  <a:uFillTx/>
                  <a:cs typeface="+mn-ea"/>
                  <a:sym typeface="+mn-lt"/>
                </a:rPr>
                <a:t>第三卷中的全部内容。踏上新征程，在党的坚强领导下，我们推进政治、经济、科技、社会等各领域的斗争，深入推进党的建设新的伟大工程，坚持和发展中国特色社会主义，凝聚起实现中华民族伟大复兴的磅礴力量。 </a:t>
              </a:r>
            </a:p>
          </p:txBody>
        </p:sp>
      </p:grpSp>
      <p:pic>
        <p:nvPicPr>
          <p:cNvPr id="14" name="图片 13">
            <a:extLst>
              <a:ext uri="{FF2B5EF4-FFF2-40B4-BE49-F238E27FC236}">
                <a16:creationId xmlns:a16="http://schemas.microsoft.com/office/drawing/2014/main" xmlns="" id="{30F3FD88-434D-4285-AF6D-4274D7015F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5191" y="995623"/>
            <a:ext cx="4288420" cy="4288420"/>
          </a:xfrm>
          <a:prstGeom prst="rect">
            <a:avLst/>
          </a:prstGeom>
        </p:spPr>
      </p:pic>
    </p:spTree>
    <p:extLst>
      <p:ext uri="{BB962C8B-B14F-4D97-AF65-F5344CB8AC3E}">
        <p14:creationId xmlns:p14="http://schemas.microsoft.com/office/powerpoint/2010/main" val="2270180689"/>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500"/>
                                        <p:tgtEl>
                                          <p:spTgt spid="10"/>
                                        </p:tgtEl>
                                      </p:cBhvr>
                                    </p:animEffect>
                                  </p:childTnLst>
                                </p:cTn>
                              </p:par>
                              <p:par>
                                <p:cTn id="13" presetID="53" presetClass="entr" presetSubtype="16" fill="hold" grpId="1"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500" fill="hold"/>
                                        <p:tgtEl>
                                          <p:spTgt spid="10"/>
                                        </p:tgtEl>
                                        <p:attrNameLst>
                                          <p:attrName>ppt_w</p:attrName>
                                        </p:attrNameLst>
                                      </p:cBhvr>
                                      <p:tavLst>
                                        <p:tav tm="0">
                                          <p:val>
                                            <p:fltVal val="0"/>
                                          </p:val>
                                        </p:tav>
                                        <p:tav tm="100000">
                                          <p:val>
                                            <p:strVal val="#ppt_w"/>
                                          </p:val>
                                        </p:tav>
                                      </p:tavLst>
                                    </p:anim>
                                    <p:anim calcmode="lin" valueType="num">
                                      <p:cBhvr>
                                        <p:cTn id="16" dur="1500" fill="hold"/>
                                        <p:tgtEl>
                                          <p:spTgt spid="10"/>
                                        </p:tgtEl>
                                        <p:attrNameLst>
                                          <p:attrName>ppt_h</p:attrName>
                                        </p:attrNameLst>
                                      </p:cBhvr>
                                      <p:tavLst>
                                        <p:tav tm="0">
                                          <p:val>
                                            <p:fltVal val="0"/>
                                          </p:val>
                                        </p:tav>
                                        <p:tav tm="100000">
                                          <p:val>
                                            <p:strVal val="#ppt_h"/>
                                          </p:val>
                                        </p:tav>
                                      </p:tavLst>
                                    </p:anim>
                                    <p:animEffect transition="in" filter="fade">
                                      <p:cBhvr>
                                        <p:cTn id="17" dur="1500"/>
                                        <p:tgtEl>
                                          <p:spTgt spid="10"/>
                                        </p:tgtEl>
                                      </p:cBhvr>
                                    </p:animEffect>
                                  </p:childTnLst>
                                </p:cTn>
                              </p:par>
                              <p:par>
                                <p:cTn id="18" presetID="35" presetClass="path" presetSubtype="0" accel="50000" decel="50000" fill="hold" grpId="2" nodeType="withEffect">
                                  <p:stCondLst>
                                    <p:cond delay="0"/>
                                  </p:stCondLst>
                                  <p:childTnLst>
                                    <p:animMotion origin="layout" path="M -4.16667E-7 1.85185E-6 L -0.10456 1.85185E-6 " pathEditMode="relative" rAng="0" ptsTypes="AA">
                                      <p:cBhvr>
                                        <p:cTn id="19" dur="1500" spd="-100000" fill="hold"/>
                                        <p:tgtEl>
                                          <p:spTgt spid="10"/>
                                        </p:tgtEl>
                                        <p:attrNameLst>
                                          <p:attrName>ppt_x</p:attrName>
                                          <p:attrName>ppt_y</p:attrName>
                                        </p:attrNameLst>
                                      </p:cBhvr>
                                      <p:rCtr x="-5234" y="0"/>
                                    </p:animMotion>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2000"/>
                                        <p:tgtEl>
                                          <p:spTgt spid="7"/>
                                        </p:tgtEl>
                                      </p:cBhvr>
                                    </p:animEffect>
                                  </p:childTnLst>
                                </p:cTn>
                              </p:par>
                              <p:par>
                                <p:cTn id="28" presetID="2" presetClass="entr" presetSubtype="4"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par>
                          <p:cTn id="32" fill="hold">
                            <p:stCondLst>
                              <p:cond delay="4500"/>
                            </p:stCondLst>
                            <p:childTnLst>
                              <p:par>
                                <p:cTn id="33" presetID="31" presetClass="entr" presetSubtype="0"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1000" fill="hold"/>
                                        <p:tgtEl>
                                          <p:spTgt spid="14"/>
                                        </p:tgtEl>
                                        <p:attrNameLst>
                                          <p:attrName>ppt_w</p:attrName>
                                        </p:attrNameLst>
                                      </p:cBhvr>
                                      <p:tavLst>
                                        <p:tav tm="0">
                                          <p:val>
                                            <p:fltVal val="0"/>
                                          </p:val>
                                        </p:tav>
                                        <p:tav tm="100000">
                                          <p:val>
                                            <p:strVal val="#ppt_w"/>
                                          </p:val>
                                        </p:tav>
                                      </p:tavLst>
                                    </p:anim>
                                    <p:anim calcmode="lin" valueType="num">
                                      <p:cBhvr>
                                        <p:cTn id="36" dur="1000" fill="hold"/>
                                        <p:tgtEl>
                                          <p:spTgt spid="14"/>
                                        </p:tgtEl>
                                        <p:attrNameLst>
                                          <p:attrName>ppt_h</p:attrName>
                                        </p:attrNameLst>
                                      </p:cBhvr>
                                      <p:tavLst>
                                        <p:tav tm="0">
                                          <p:val>
                                            <p:fltVal val="0"/>
                                          </p:val>
                                        </p:tav>
                                        <p:tav tm="100000">
                                          <p:val>
                                            <p:strVal val="#ppt_h"/>
                                          </p:val>
                                        </p:tav>
                                      </p:tavLst>
                                    </p:anim>
                                    <p:anim calcmode="lin" valueType="num">
                                      <p:cBhvr>
                                        <p:cTn id="37" dur="1000" fill="hold"/>
                                        <p:tgtEl>
                                          <p:spTgt spid="14"/>
                                        </p:tgtEl>
                                        <p:attrNameLst>
                                          <p:attrName>style.rotation</p:attrName>
                                        </p:attrNameLst>
                                      </p:cBhvr>
                                      <p:tavLst>
                                        <p:tav tm="0">
                                          <p:val>
                                            <p:fltVal val="90"/>
                                          </p:val>
                                        </p:tav>
                                        <p:tav tm="100000">
                                          <p:val>
                                            <p:fltVal val="0"/>
                                          </p:val>
                                        </p:tav>
                                      </p:tavLst>
                                    </p:anim>
                                    <p:animEffect transition="in" filter="fade">
                                      <p:cBhvr>
                                        <p:cTn id="3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10" grpId="1" animBg="1"/>
      <p:bldP spid="10"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xmlns="" id="{591E55DF-E40D-4088-A28C-042F6017B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5" y="5094670"/>
            <a:ext cx="12223163" cy="1881211"/>
          </a:xfrm>
          <a:prstGeom prst="rect">
            <a:avLst/>
          </a:prstGeom>
        </p:spPr>
      </p:pic>
      <p:pic>
        <p:nvPicPr>
          <p:cNvPr id="7" name="图片 6">
            <a:extLst>
              <a:ext uri="{FF2B5EF4-FFF2-40B4-BE49-F238E27FC236}">
                <a16:creationId xmlns:a16="http://schemas.microsoft.com/office/drawing/2014/main" xmlns="" id="{2D8BCDC0-A99A-4505-9723-A34CA5A7FEC3}"/>
              </a:ext>
            </a:extLst>
          </p:cNvPr>
          <p:cNvPicPr>
            <a:picLocks noChangeAspect="1"/>
          </p:cNvPicPr>
          <p:nvPr/>
        </p:nvPicPr>
        <p:blipFill rotWithShape="1">
          <a:blip r:embed="rId3">
            <a:extLst>
              <a:ext uri="{28A0092B-C50C-407E-A947-70E740481C1C}">
                <a14:useLocalDpi xmlns:a14="http://schemas.microsoft.com/office/drawing/2010/main" val="0"/>
              </a:ext>
            </a:extLst>
          </a:blip>
          <a:srcRect t="46421"/>
          <a:stretch/>
        </p:blipFill>
        <p:spPr>
          <a:xfrm>
            <a:off x="-22559" y="5329189"/>
            <a:ext cx="12237117" cy="1520446"/>
          </a:xfrm>
          <a:prstGeom prst="rect">
            <a:avLst/>
          </a:prstGeom>
        </p:spPr>
      </p:pic>
      <p:pic>
        <p:nvPicPr>
          <p:cNvPr id="9" name="图片 8">
            <a:extLst>
              <a:ext uri="{FF2B5EF4-FFF2-40B4-BE49-F238E27FC236}">
                <a16:creationId xmlns:a16="http://schemas.microsoft.com/office/drawing/2014/main" xmlns="" id="{6EC5D498-2658-4824-9B70-39FAADB512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5" y="3321261"/>
            <a:ext cx="3457012" cy="2880843"/>
          </a:xfrm>
          <a:prstGeom prst="rect">
            <a:avLst/>
          </a:prstGeom>
        </p:spPr>
      </p:pic>
      <p:pic>
        <p:nvPicPr>
          <p:cNvPr id="11" name="图片 10">
            <a:extLst>
              <a:ext uri="{FF2B5EF4-FFF2-40B4-BE49-F238E27FC236}">
                <a16:creationId xmlns:a16="http://schemas.microsoft.com/office/drawing/2014/main" xmlns="" id="{0B9094CD-091E-4214-80F1-B5DCBFC1A9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563" y="3405068"/>
            <a:ext cx="728213" cy="1844540"/>
          </a:xfrm>
          <a:prstGeom prst="rect">
            <a:avLst/>
          </a:prstGeom>
        </p:spPr>
      </p:pic>
      <p:pic>
        <p:nvPicPr>
          <p:cNvPr id="13" name="图片 12">
            <a:extLst>
              <a:ext uri="{FF2B5EF4-FFF2-40B4-BE49-F238E27FC236}">
                <a16:creationId xmlns:a16="http://schemas.microsoft.com/office/drawing/2014/main" xmlns="" id="{288FFB35-2454-4D60-9D44-39B3AE85D3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8053" y="3841581"/>
            <a:ext cx="5053960" cy="1520445"/>
          </a:xfrm>
          <a:prstGeom prst="rect">
            <a:avLst/>
          </a:prstGeom>
        </p:spPr>
      </p:pic>
      <p:pic>
        <p:nvPicPr>
          <p:cNvPr id="45" name="图片 44">
            <a:extLst>
              <a:ext uri="{FF2B5EF4-FFF2-40B4-BE49-F238E27FC236}">
                <a16:creationId xmlns:a16="http://schemas.microsoft.com/office/drawing/2014/main" xmlns="" id="{5422270A-4AAB-45EF-827E-24C978C5F62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6207" y="4603141"/>
            <a:ext cx="5121502" cy="758885"/>
          </a:xfrm>
          <a:prstGeom prst="rect">
            <a:avLst/>
          </a:prstGeom>
        </p:spPr>
      </p:pic>
      <p:pic>
        <p:nvPicPr>
          <p:cNvPr id="15" name="图片 14">
            <a:extLst>
              <a:ext uri="{FF2B5EF4-FFF2-40B4-BE49-F238E27FC236}">
                <a16:creationId xmlns:a16="http://schemas.microsoft.com/office/drawing/2014/main" xmlns="" id="{63124AD8-7267-4FC3-9738-2BD34B37227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b="10181"/>
          <a:stretch/>
        </p:blipFill>
        <p:spPr>
          <a:xfrm>
            <a:off x="3998438" y="3970299"/>
            <a:ext cx="4297222" cy="1292935"/>
          </a:xfrm>
          <a:prstGeom prst="rect">
            <a:avLst/>
          </a:prstGeom>
        </p:spPr>
      </p:pic>
      <p:pic>
        <p:nvPicPr>
          <p:cNvPr id="62" name="图片 61">
            <a:extLst>
              <a:ext uri="{FF2B5EF4-FFF2-40B4-BE49-F238E27FC236}">
                <a16:creationId xmlns:a16="http://schemas.microsoft.com/office/drawing/2014/main" xmlns="" id="{D712457B-01DB-4570-A912-A3FEAAE69B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2413" y="3203541"/>
            <a:ext cx="2085857" cy="2085857"/>
          </a:xfrm>
          <a:prstGeom prst="rect">
            <a:avLst/>
          </a:prstGeom>
        </p:spPr>
      </p:pic>
      <p:pic>
        <p:nvPicPr>
          <p:cNvPr id="43" name="图片 42">
            <a:extLst>
              <a:ext uri="{FF2B5EF4-FFF2-40B4-BE49-F238E27FC236}">
                <a16:creationId xmlns:a16="http://schemas.microsoft.com/office/drawing/2014/main" xmlns="" id="{80CF1C78-6DE3-457D-9F7A-C8074CA7E6AC}"/>
              </a:ext>
            </a:extLst>
          </p:cNvPr>
          <p:cNvPicPr>
            <a:picLocks noChangeAspect="1"/>
          </p:cNvPicPr>
          <p:nvPr/>
        </p:nvPicPr>
        <p:blipFill rotWithShape="1">
          <a:blip r:embed="rId10">
            <a:extLst>
              <a:ext uri="{28A0092B-C50C-407E-A947-70E740481C1C}">
                <a14:useLocalDpi xmlns:a14="http://schemas.microsoft.com/office/drawing/2010/main" val="0"/>
              </a:ext>
            </a:extLst>
          </a:blip>
          <a:srcRect t="54197"/>
          <a:stretch/>
        </p:blipFill>
        <p:spPr>
          <a:xfrm>
            <a:off x="-8605" y="4013973"/>
            <a:ext cx="12237118" cy="2818423"/>
          </a:xfrm>
          <a:prstGeom prst="rect">
            <a:avLst/>
          </a:prstGeom>
        </p:spPr>
      </p:pic>
      <p:pic>
        <p:nvPicPr>
          <p:cNvPr id="31" name="图片 30">
            <a:extLst>
              <a:ext uri="{FF2B5EF4-FFF2-40B4-BE49-F238E27FC236}">
                <a16:creationId xmlns:a16="http://schemas.microsoft.com/office/drawing/2014/main" xmlns="" id="{AB0D7DAC-0943-412C-B4CE-FBFB6842B49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603080" y="570398"/>
            <a:ext cx="1289191" cy="938966"/>
          </a:xfrm>
          <a:prstGeom prst="rect">
            <a:avLst/>
          </a:prstGeom>
        </p:spPr>
      </p:pic>
      <p:grpSp>
        <p:nvGrpSpPr>
          <p:cNvPr id="23" name="组合 22">
            <a:extLst>
              <a:ext uri="{FF2B5EF4-FFF2-40B4-BE49-F238E27FC236}">
                <a16:creationId xmlns:a16="http://schemas.microsoft.com/office/drawing/2014/main" xmlns="" id="{ECC43565-EE1D-4229-B4DC-57974ED26ECF}"/>
              </a:ext>
            </a:extLst>
          </p:cNvPr>
          <p:cNvGrpSpPr/>
          <p:nvPr/>
        </p:nvGrpSpPr>
        <p:grpSpPr>
          <a:xfrm>
            <a:off x="2387929" y="929428"/>
            <a:ext cx="7061231" cy="1685456"/>
            <a:chOff x="2371908" y="1009602"/>
            <a:chExt cx="7061231" cy="1685456"/>
          </a:xfrm>
        </p:grpSpPr>
        <p:sp>
          <p:nvSpPr>
            <p:cNvPr id="24" name="矩形 23">
              <a:extLst>
                <a:ext uri="{FF2B5EF4-FFF2-40B4-BE49-F238E27FC236}">
                  <a16:creationId xmlns:a16="http://schemas.microsoft.com/office/drawing/2014/main" xmlns="" id="{425817DA-022C-4299-A269-A463061077A7}"/>
                </a:ext>
              </a:extLst>
            </p:cNvPr>
            <p:cNvSpPr/>
            <p:nvPr/>
          </p:nvSpPr>
          <p:spPr>
            <a:xfrm>
              <a:off x="3988321" y="1771728"/>
              <a:ext cx="3080915" cy="923330"/>
            </a:xfrm>
            <a:prstGeom prst="rect">
              <a:avLst/>
            </a:prstGeom>
          </p:spPr>
          <p:txBody>
            <a:bodyPr wrap="square">
              <a:spAutoFit/>
            </a:bodyPr>
            <a:lstStyle/>
            <a:p>
              <a:r>
                <a:rPr lang="zh-CN" altLang="en-US" sz="5400" b="1" dirty="0">
                  <a:solidFill>
                    <a:srgbClr val="FF0000"/>
                  </a:solidFill>
                  <a:latin typeface="汉仪雅酷黑 75W" panose="020B0804020202020204" pitchFamily="34" charset="-122"/>
                  <a:ea typeface="汉仪雅酷黑 75W" panose="020B0804020202020204" pitchFamily="34" charset="-122"/>
                  <a:sym typeface="字魂58号-创中黑-Regular" panose="00000500000000000000" pitchFamily="2" charset="-122"/>
                </a:rPr>
                <a:t>治国理政</a:t>
              </a:r>
            </a:p>
          </p:txBody>
        </p:sp>
        <p:sp>
          <p:nvSpPr>
            <p:cNvPr id="25" name="矩形 24">
              <a:extLst>
                <a:ext uri="{FF2B5EF4-FFF2-40B4-BE49-F238E27FC236}">
                  <a16:creationId xmlns:a16="http://schemas.microsoft.com/office/drawing/2014/main" xmlns="" id="{909353D7-EEED-4BFD-A342-5CA626E5D702}"/>
                </a:ext>
              </a:extLst>
            </p:cNvPr>
            <p:cNvSpPr/>
            <p:nvPr/>
          </p:nvSpPr>
          <p:spPr>
            <a:xfrm>
              <a:off x="6896867" y="1907522"/>
              <a:ext cx="2536272" cy="707886"/>
            </a:xfrm>
            <a:prstGeom prst="rect">
              <a:avLst/>
            </a:prstGeom>
          </p:spPr>
          <p:txBody>
            <a:bodyPr wrap="none">
              <a:spAutoFit/>
            </a:bodyPr>
            <a:lstStyle/>
            <a:p>
              <a:pPr algn="just"/>
              <a:r>
                <a:rPr lang="en-US" altLang="zh-CN" sz="4000" dirty="0">
                  <a:solidFill>
                    <a:srgbClr val="FF0000"/>
                  </a:solidFill>
                  <a:latin typeface="汉仪雅酷黑 75W" panose="020B0804020202020204" pitchFamily="34" charset="-122"/>
                  <a:ea typeface="汉仪雅酷黑 75W" panose="020B0804020202020204" pitchFamily="34" charset="-122"/>
                  <a:sym typeface="字魂58号-创中黑-Regular" panose="00000500000000000000" pitchFamily="2" charset="-122"/>
                </a:rPr>
                <a:t>PART  02</a:t>
              </a:r>
            </a:p>
          </p:txBody>
        </p:sp>
        <p:pic>
          <p:nvPicPr>
            <p:cNvPr id="26" name="图片 25">
              <a:extLst>
                <a:ext uri="{FF2B5EF4-FFF2-40B4-BE49-F238E27FC236}">
                  <a16:creationId xmlns:a16="http://schemas.microsoft.com/office/drawing/2014/main" xmlns="" id="{EC5A8A44-3CF1-4203-B64D-B6D88AB86A9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71908" y="1009602"/>
              <a:ext cx="1659830" cy="1659830"/>
            </a:xfrm>
            <a:prstGeom prst="rect">
              <a:avLst/>
            </a:prstGeom>
          </p:spPr>
        </p:pic>
      </p:grpSp>
      <p:sp>
        <p:nvSpPr>
          <p:cNvPr id="27" name="矩形 26">
            <a:extLst>
              <a:ext uri="{FF2B5EF4-FFF2-40B4-BE49-F238E27FC236}">
                <a16:creationId xmlns:a16="http://schemas.microsoft.com/office/drawing/2014/main" xmlns="" id="{35FE2419-6D8E-403A-A871-3573106C2F6E}"/>
              </a:ext>
            </a:extLst>
          </p:cNvPr>
          <p:cNvSpPr/>
          <p:nvPr/>
        </p:nvSpPr>
        <p:spPr>
          <a:xfrm>
            <a:off x="1740575" y="2784760"/>
            <a:ext cx="8748774" cy="1015663"/>
          </a:xfrm>
          <a:prstGeom prst="rect">
            <a:avLst/>
          </a:prstGeom>
        </p:spPr>
        <p:txBody>
          <a:bodyPr wrap="square">
            <a:spAutoFit/>
          </a:bodyPr>
          <a:lstStyle/>
          <a:p>
            <a:pPr lvl="0" algn="dist"/>
            <a:r>
              <a:rPr lang="zh-CN" altLang="en-US" sz="6000" dirty="0">
                <a:solidFill>
                  <a:srgbClr val="FF0000"/>
                </a:solidFill>
                <a:latin typeface="汉仪雅酷黑 75W" panose="020B0804020202020204" pitchFamily="34" charset="-122"/>
                <a:ea typeface="汉仪雅酷黑 75W" panose="020B0804020202020204" pitchFamily="34" charset="-122"/>
                <a:cs typeface="+mn-ea"/>
                <a:sym typeface="+mn-lt"/>
              </a:rPr>
              <a:t>回应和解答“时代之问”</a:t>
            </a:r>
          </a:p>
        </p:txBody>
      </p:sp>
    </p:spTree>
    <p:extLst>
      <p:ext uri="{BB962C8B-B14F-4D97-AF65-F5344CB8AC3E}">
        <p14:creationId xmlns:p14="http://schemas.microsoft.com/office/powerpoint/2010/main" val="95378121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0">
        <p15:prstTrans prst="drap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2500"/>
                            </p:stCondLst>
                            <p:childTnLst>
                              <p:par>
                                <p:cTn id="23" presetID="22" presetClass="entr" presetSubtype="4"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1000"/>
                                        <p:tgtEl>
                                          <p:spTgt spid="45"/>
                                        </p:tgtEl>
                                      </p:cBhvr>
                                    </p:animEffect>
                                    <p:anim calcmode="lin" valueType="num">
                                      <p:cBhvr>
                                        <p:cTn id="30" dur="1000" fill="hold"/>
                                        <p:tgtEl>
                                          <p:spTgt spid="45"/>
                                        </p:tgtEl>
                                        <p:attrNameLst>
                                          <p:attrName>ppt_x</p:attrName>
                                        </p:attrNameLst>
                                      </p:cBhvr>
                                      <p:tavLst>
                                        <p:tav tm="0">
                                          <p:val>
                                            <p:strVal val="#ppt_x"/>
                                          </p:val>
                                        </p:tav>
                                        <p:tav tm="100000">
                                          <p:val>
                                            <p:strVal val="#ppt_x"/>
                                          </p:val>
                                        </p:tav>
                                      </p:tavLst>
                                    </p:anim>
                                    <p:anim calcmode="lin" valueType="num">
                                      <p:cBhvr>
                                        <p:cTn id="31" dur="1000" fill="hold"/>
                                        <p:tgtEl>
                                          <p:spTgt spid="45"/>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42"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22" presetClass="entr" presetSubtype="4"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par>
                          <p:cTn id="42" fill="hold">
                            <p:stCondLst>
                              <p:cond delay="5500"/>
                            </p:stCondLst>
                            <p:childTnLst>
                              <p:par>
                                <p:cTn id="43" presetID="22" presetClass="entr" presetSubtype="4" fill="hold" nodeType="after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wipe(down)">
                                      <p:cBhvr>
                                        <p:cTn id="45" dur="500"/>
                                        <p:tgtEl>
                                          <p:spTgt spid="62"/>
                                        </p:tgtEl>
                                      </p:cBhvr>
                                    </p:animEffect>
                                  </p:childTnLst>
                                </p:cTn>
                              </p:par>
                            </p:childTnLst>
                          </p:cTn>
                        </p:par>
                        <p:par>
                          <p:cTn id="46" fill="hold">
                            <p:stCondLst>
                              <p:cond delay="6000"/>
                            </p:stCondLst>
                            <p:childTnLst>
                              <p:par>
                                <p:cTn id="47" presetID="10" presetClass="entr" presetSubtype="0" fill="hold"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par>
                          <p:cTn id="50" fill="hold">
                            <p:stCondLst>
                              <p:cond delay="6500"/>
                            </p:stCondLst>
                            <p:childTnLst>
                              <p:par>
                                <p:cTn id="51" presetID="42" presetClass="entr" presetSubtype="0" fill="hold"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1000"/>
                                        <p:tgtEl>
                                          <p:spTgt spid="23"/>
                                        </p:tgtEl>
                                      </p:cBhvr>
                                    </p:animEffect>
                                    <p:anim calcmode="lin" valueType="num">
                                      <p:cBhvr>
                                        <p:cTn id="54" dur="1000" fill="hold"/>
                                        <p:tgtEl>
                                          <p:spTgt spid="23"/>
                                        </p:tgtEl>
                                        <p:attrNameLst>
                                          <p:attrName>ppt_x</p:attrName>
                                        </p:attrNameLst>
                                      </p:cBhvr>
                                      <p:tavLst>
                                        <p:tav tm="0">
                                          <p:val>
                                            <p:strVal val="#ppt_x"/>
                                          </p:val>
                                        </p:tav>
                                        <p:tav tm="100000">
                                          <p:val>
                                            <p:strVal val="#ppt_x"/>
                                          </p:val>
                                        </p:tav>
                                      </p:tavLst>
                                    </p:anim>
                                    <p:anim calcmode="lin" valueType="num">
                                      <p:cBhvr>
                                        <p:cTn id="55" dur="1000" fill="hold"/>
                                        <p:tgtEl>
                                          <p:spTgt spid="23"/>
                                        </p:tgtEl>
                                        <p:attrNameLst>
                                          <p:attrName>ppt_y</p:attrName>
                                        </p:attrNameLst>
                                      </p:cBhvr>
                                      <p:tavLst>
                                        <p:tav tm="0">
                                          <p:val>
                                            <p:strVal val="#ppt_y+.1"/>
                                          </p:val>
                                        </p:tav>
                                        <p:tav tm="100000">
                                          <p:val>
                                            <p:strVal val="#ppt_y"/>
                                          </p:val>
                                        </p:tav>
                                      </p:tavLst>
                                    </p:anim>
                                  </p:childTnLst>
                                </p:cTn>
                              </p:par>
                            </p:childTnLst>
                          </p:cTn>
                        </p:par>
                        <p:par>
                          <p:cTn id="56" fill="hold">
                            <p:stCondLst>
                              <p:cond delay="7500"/>
                            </p:stCondLst>
                            <p:childTnLst>
                              <p:par>
                                <p:cTn id="57" presetID="16" presetClass="entr" presetSubtype="21"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barn(inVertical)">
                                      <p:cBhvr>
                                        <p:cTn id="5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9"/>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PA" val="v5.2.9"/>
</p:tagLst>
</file>

<file path=ppt/tags/tag12.xml><?xml version="1.0" encoding="utf-8"?>
<p:tagLst xmlns:a="http://schemas.openxmlformats.org/drawingml/2006/main" xmlns:r="http://schemas.openxmlformats.org/officeDocument/2006/relationships" xmlns:p="http://schemas.openxmlformats.org/presentationml/2006/main">
  <p:tag name="PA" val="v5.2.9"/>
</p:tagLst>
</file>

<file path=ppt/tags/tag13.xml><?xml version="1.0" encoding="utf-8"?>
<p:tagLst xmlns:a="http://schemas.openxmlformats.org/drawingml/2006/main" xmlns:r="http://schemas.openxmlformats.org/officeDocument/2006/relationships" xmlns:p="http://schemas.openxmlformats.org/presentationml/2006/main">
  <p:tag name="PA" val="v5.2.9"/>
</p:tagLst>
</file>

<file path=ppt/tags/tag14.xml><?xml version="1.0" encoding="utf-8"?>
<p:tagLst xmlns:a="http://schemas.openxmlformats.org/drawingml/2006/main" xmlns:r="http://schemas.openxmlformats.org/officeDocument/2006/relationships" xmlns:p="http://schemas.openxmlformats.org/presentationml/2006/main">
  <p:tag name="PA" val="v5.2.9"/>
</p:tagLst>
</file>

<file path=ppt/tags/tag15.xml><?xml version="1.0" encoding="utf-8"?>
<p:tagLst xmlns:a="http://schemas.openxmlformats.org/drawingml/2006/main" xmlns:r="http://schemas.openxmlformats.org/officeDocument/2006/relationships" xmlns:p="http://schemas.openxmlformats.org/presentationml/2006/main">
  <p:tag name="PA" val="v5.2.9"/>
</p:tagLst>
</file>

<file path=ppt/tags/tag16.xml><?xml version="1.0" encoding="utf-8"?>
<p:tagLst xmlns:a="http://schemas.openxmlformats.org/drawingml/2006/main" xmlns:r="http://schemas.openxmlformats.org/officeDocument/2006/relationships" xmlns:p="http://schemas.openxmlformats.org/presentationml/2006/main">
  <p:tag name="PA" val="v5.2.9"/>
</p:tagLst>
</file>

<file path=ppt/tags/tag17.xml><?xml version="1.0" encoding="utf-8"?>
<p:tagLst xmlns:a="http://schemas.openxmlformats.org/drawingml/2006/main" xmlns:r="http://schemas.openxmlformats.org/officeDocument/2006/relationships" xmlns:p="http://schemas.openxmlformats.org/presentationml/2006/main">
  <p:tag name="PA" val="v5.2.9"/>
</p:tagLst>
</file>

<file path=ppt/tags/tag18.xml><?xml version="1.0" encoding="utf-8"?>
<p:tagLst xmlns:a="http://schemas.openxmlformats.org/drawingml/2006/main" xmlns:r="http://schemas.openxmlformats.org/officeDocument/2006/relationships" xmlns:p="http://schemas.openxmlformats.org/presentationml/2006/main">
  <p:tag name="PA" val="v5.2.9"/>
</p:tagLst>
</file>

<file path=ppt/tags/tag19.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20.xml><?xml version="1.0" encoding="utf-8"?>
<p:tagLst xmlns:a="http://schemas.openxmlformats.org/drawingml/2006/main" xmlns:r="http://schemas.openxmlformats.org/officeDocument/2006/relationships" xmlns:p="http://schemas.openxmlformats.org/presentationml/2006/main">
  <p:tag name="PA" val="v5.2.9"/>
</p:tagLst>
</file>

<file path=ppt/tags/tag21.xml><?xml version="1.0" encoding="utf-8"?>
<p:tagLst xmlns:a="http://schemas.openxmlformats.org/drawingml/2006/main" xmlns:r="http://schemas.openxmlformats.org/officeDocument/2006/relationships" xmlns:p="http://schemas.openxmlformats.org/presentationml/2006/main">
  <p:tag name="PA" val="v5.2.9"/>
</p:tagLst>
</file>

<file path=ppt/tags/tag22.xml><?xml version="1.0" encoding="utf-8"?>
<p:tagLst xmlns:a="http://schemas.openxmlformats.org/drawingml/2006/main" xmlns:r="http://schemas.openxmlformats.org/officeDocument/2006/relationships" xmlns:p="http://schemas.openxmlformats.org/presentationml/2006/main">
  <p:tag name="PA" val="v5.2.9"/>
</p:tagLst>
</file>

<file path=ppt/tags/tag23.xml><?xml version="1.0" encoding="utf-8"?>
<p:tagLst xmlns:a="http://schemas.openxmlformats.org/drawingml/2006/main" xmlns:r="http://schemas.openxmlformats.org/officeDocument/2006/relationships" xmlns:p="http://schemas.openxmlformats.org/presentationml/2006/main">
  <p:tag name="PA" val="v5.2.9"/>
</p:tagLst>
</file>

<file path=ppt/tags/tag24.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ags/tag5.xml><?xml version="1.0" encoding="utf-8"?>
<p:tagLst xmlns:a="http://schemas.openxmlformats.org/drawingml/2006/main" xmlns:r="http://schemas.openxmlformats.org/officeDocument/2006/relationships" xmlns:p="http://schemas.openxmlformats.org/presentationml/2006/main">
  <p:tag name="PA" val="v5.2.9"/>
</p:tagLst>
</file>

<file path=ppt/tags/tag6.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Lst>
</file>

<file path=ppt/tags/tag8.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wob31cu">
      <a:majorFont>
        <a:latin typeface="Adobe Arabic" panose="020F0302020204030204"/>
        <a:ea typeface="微软雅黑"/>
        <a:cs typeface=""/>
      </a:majorFont>
      <a:minorFont>
        <a:latin typeface="Adobe Arabic"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3256</Words>
  <Application>Microsoft Office PowerPoint</Application>
  <PresentationFormat>自定义</PresentationFormat>
  <Paragraphs>114</Paragraphs>
  <Slides>20</Slides>
  <Notes>12</Notes>
  <HiddenSlides>0</HiddenSlides>
  <MMClips>0</MMClips>
  <ScaleCrop>false</ScaleCrop>
  <HeadingPairs>
    <vt:vector size="4" baseType="variant">
      <vt:variant>
        <vt:lpstr>主题</vt:lpstr>
      </vt:variant>
      <vt:variant>
        <vt:i4>2</vt:i4>
      </vt:variant>
      <vt:variant>
        <vt:lpstr>幻灯片标题</vt:lpstr>
      </vt:variant>
      <vt:variant>
        <vt:i4>20</vt:i4>
      </vt:variant>
    </vt:vector>
  </HeadingPairs>
  <TitlesOfParts>
    <vt:vector size="22"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第一PPT，www.1ppt.com</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治理国政</dc:title>
  <dc:creator>第一PPT</dc:creator>
  <cp:keywords>www.1ppt.com</cp:keywords>
  <dc:description>www.1ppt.com</dc:description>
  <cp:lastModifiedBy>Windows User</cp:lastModifiedBy>
  <cp:revision>219</cp:revision>
  <dcterms:created xsi:type="dcterms:W3CDTF">2020-03-07T05:16:23Z</dcterms:created>
  <dcterms:modified xsi:type="dcterms:W3CDTF">2020-09-03T01:30:47Z</dcterms:modified>
</cp:coreProperties>
</file>