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7" r:id="rId2"/>
  </p:sldMasterIdLst>
  <p:notesMasterIdLst>
    <p:notesMasterId r:id="rId51"/>
  </p:notesMasterIdLst>
  <p:sldIdLst>
    <p:sldId id="657" r:id="rId3"/>
    <p:sldId id="257" r:id="rId4"/>
    <p:sldId id="258" r:id="rId5"/>
    <p:sldId id="259" r:id="rId6"/>
    <p:sldId id="272" r:id="rId7"/>
    <p:sldId id="273" r:id="rId8"/>
    <p:sldId id="274" r:id="rId9"/>
    <p:sldId id="668" r:id="rId10"/>
    <p:sldId id="275" r:id="rId11"/>
    <p:sldId id="276" r:id="rId12"/>
    <p:sldId id="277" r:id="rId13"/>
    <p:sldId id="655" r:id="rId14"/>
    <p:sldId id="278" r:id="rId15"/>
    <p:sldId id="279" r:id="rId16"/>
    <p:sldId id="669" r:id="rId17"/>
    <p:sldId id="280" r:id="rId18"/>
    <p:sldId id="281" r:id="rId19"/>
    <p:sldId id="282" r:id="rId20"/>
    <p:sldId id="283" r:id="rId21"/>
    <p:sldId id="284" r:id="rId22"/>
    <p:sldId id="670" r:id="rId23"/>
    <p:sldId id="286" r:id="rId24"/>
    <p:sldId id="285" r:id="rId25"/>
    <p:sldId id="287" r:id="rId26"/>
    <p:sldId id="288" r:id="rId27"/>
    <p:sldId id="289" r:id="rId28"/>
    <p:sldId id="290" r:id="rId29"/>
    <p:sldId id="671" r:id="rId30"/>
    <p:sldId id="291" r:id="rId31"/>
    <p:sldId id="292" r:id="rId32"/>
    <p:sldId id="293" r:id="rId33"/>
    <p:sldId id="656" r:id="rId34"/>
    <p:sldId id="294" r:id="rId35"/>
    <p:sldId id="295" r:id="rId36"/>
    <p:sldId id="296" r:id="rId37"/>
    <p:sldId id="672" r:id="rId38"/>
    <p:sldId id="297" r:id="rId39"/>
    <p:sldId id="298" r:id="rId40"/>
    <p:sldId id="299" r:id="rId41"/>
    <p:sldId id="300" r:id="rId42"/>
    <p:sldId id="673" r:id="rId43"/>
    <p:sldId id="301" r:id="rId44"/>
    <p:sldId id="260" r:id="rId45"/>
    <p:sldId id="261" r:id="rId46"/>
    <p:sldId id="262" r:id="rId47"/>
    <p:sldId id="263" r:id="rId48"/>
    <p:sldId id="674" r:id="rId49"/>
    <p:sldId id="675"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guide id="3" pos="551" userDrawn="1">
          <p15:clr>
            <a:srgbClr val="A4A3A4"/>
          </p15:clr>
        </p15:guide>
        <p15:guide id="4" pos="7129" userDrawn="1">
          <p15:clr>
            <a:srgbClr val="A4A3A4"/>
          </p15:clr>
        </p15:guide>
        <p15:guide id="5" orient="horz" pos="867" userDrawn="1">
          <p15:clr>
            <a:srgbClr val="A4A3A4"/>
          </p15:clr>
        </p15:guide>
        <p15:guide id="6" orient="horz" pos="35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26" autoAdjust="0"/>
    <p:restoredTop sz="96314" autoAdjust="0"/>
  </p:normalViewPr>
  <p:slideViewPr>
    <p:cSldViewPr snapToGrid="0">
      <p:cViewPr varScale="1">
        <p:scale>
          <a:sx n="59" d="100"/>
          <a:sy n="59" d="100"/>
        </p:scale>
        <p:origin x="-84" y="-1404"/>
      </p:cViewPr>
      <p:guideLst>
        <p:guide orient="horz" pos="2160"/>
        <p:guide orient="horz" pos="867"/>
        <p:guide orient="horz" pos="3589"/>
        <p:guide pos="3840"/>
        <p:guide pos="551"/>
        <p:guide pos="7129"/>
      </p:guideLst>
    </p:cSldViewPr>
  </p:slideViewPr>
  <p:notesTextViewPr>
    <p:cViewPr>
      <p:scale>
        <a:sx n="1" d="1"/>
        <a:sy n="1" d="1"/>
      </p:scale>
      <p:origin x="0" y="0"/>
    </p:cViewPr>
  </p:notesTextViewPr>
  <p:sorterViewPr>
    <p:cViewPr>
      <p:scale>
        <a:sx n="42" d="100"/>
        <a:sy n="42"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9CDEDC-B5BF-408F-ABAA-A5420954AC36}" type="datetimeFigureOut">
              <a:rPr lang="zh-CN" altLang="en-US" smtClean="0"/>
              <a:t>2021/1/27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8DB80-C8B3-4BF9-B33B-346176D343B2}" type="slidenum">
              <a:rPr lang="zh-CN" altLang="en-US" smtClean="0"/>
              <a:t>‹#›</a:t>
            </a:fld>
            <a:endParaRPr lang="zh-CN" altLang="en-US"/>
          </a:p>
        </p:txBody>
      </p:sp>
    </p:spTree>
    <p:extLst>
      <p:ext uri="{BB962C8B-B14F-4D97-AF65-F5344CB8AC3E}">
        <p14:creationId xmlns:p14="http://schemas.microsoft.com/office/powerpoint/2010/main" val="3919148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6AA066F-D1DD-4349-A984-76777BA84D70}" type="slidenum">
              <a:rPr lang="zh-CN" altLang="en-US" smtClean="0"/>
              <a:t>1</a:t>
            </a:fld>
            <a:endParaRPr lang="zh-CN" altLang="en-US"/>
          </a:p>
        </p:txBody>
      </p:sp>
    </p:spTree>
    <p:extLst>
      <p:ext uri="{BB962C8B-B14F-4D97-AF65-F5344CB8AC3E}">
        <p14:creationId xmlns:p14="http://schemas.microsoft.com/office/powerpoint/2010/main" val="1916731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6AA066F-D1DD-4349-A984-76777BA84D70}" type="slidenum">
              <a:rPr lang="zh-CN" altLang="en-US" smtClean="0"/>
              <a:t>47</a:t>
            </a:fld>
            <a:endParaRPr lang="zh-CN" altLang="en-US"/>
          </a:p>
        </p:txBody>
      </p:sp>
    </p:spTree>
    <p:extLst>
      <p:ext uri="{BB962C8B-B14F-4D97-AF65-F5344CB8AC3E}">
        <p14:creationId xmlns:p14="http://schemas.microsoft.com/office/powerpoint/2010/main" val="2414145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253748" y="755656"/>
            <a:ext cx="2031325" cy="508985"/>
          </a:xfrm>
          <a:prstGeom prst="rect">
            <a:avLst/>
          </a:prstGeom>
        </p:spPr>
        <p:txBody>
          <a:bodyPr wrap="none">
            <a:spAutoFit/>
          </a:bodyPr>
          <a:lstStyle/>
          <a:p>
            <a:pPr marL="0" indent="0">
              <a:lnSpc>
                <a:spcPct val="120000"/>
              </a:lnSpc>
              <a:buNone/>
            </a:pPr>
            <a:r>
              <a:rPr lang="zh-CN" altLang="en-US" sz="2400" b="1" i="0" smtClean="0">
                <a:solidFill>
                  <a:srgbClr val="C00000"/>
                </a:solidFill>
                <a:effectLst/>
                <a:latin typeface="汉仪雅酷黑 75W" panose="020B0804020202020204" pitchFamily="34" charset="-122"/>
                <a:ea typeface="汉仪雅酷黑 75W" panose="020B0804020202020204" pitchFamily="34" charset="-122"/>
              </a:rPr>
              <a:t>一、总体要求</a:t>
            </a:r>
            <a:endParaRPr lang="en-US" altLang="zh-CN" sz="2400" b="1" i="0" dirty="0">
              <a:solidFill>
                <a:srgbClr val="C00000"/>
              </a:solidFill>
              <a:effectLst/>
              <a:latin typeface="汉仪雅酷黑 75W" panose="020B0804020202020204" pitchFamily="34" charset="-122"/>
              <a:ea typeface="汉仪雅酷黑 75W" panose="020B0804020202020204" pitchFamily="34" charset="-122"/>
            </a:endParaRPr>
          </a:p>
        </p:txBody>
      </p:sp>
    </p:spTree>
    <p:extLst>
      <p:ext uri="{BB962C8B-B14F-4D97-AF65-F5344CB8AC3E}">
        <p14:creationId xmlns:p14="http://schemas.microsoft.com/office/powerpoint/2010/main" val="3338682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0E56154-244C-42D2-AF44-6B002D491203}"/>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5333DE02-A43F-49B4-8798-8CF7F9C15924}"/>
              </a:ext>
            </a:extLst>
          </p:cNvPr>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0F246E3E-3A8C-4EB9-83DF-1CCB23B0B542}"/>
              </a:ext>
            </a:extLst>
          </p:cNvPr>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C713B034-E9A9-4948-A1AB-F0A7AA22E944}"/>
              </a:ext>
            </a:extLst>
          </p:cNvPr>
          <p:cNvSpPr>
            <a:spLocks noGrp="1"/>
          </p:cNvSpPr>
          <p:nvPr>
            <p:ph type="dt" sz="half" idx="10"/>
          </p:nvPr>
        </p:nvSpPr>
        <p:spPr>
          <a:xfrm>
            <a:off x="838200" y="6356350"/>
            <a:ext cx="2743200" cy="365125"/>
          </a:xfrm>
          <a:prstGeom prst="rect">
            <a:avLst/>
          </a:prstGeom>
        </p:spPr>
        <p:txBody>
          <a:bodyPr/>
          <a:lstStyle/>
          <a:p>
            <a:fld id="{28E05F86-65B0-4A03-BECE-3B0F02CEAF84}" type="datetimeFigureOut">
              <a:rPr lang="zh-CN" altLang="en-US" smtClean="0"/>
              <a:t>2021/1/27</a:t>
            </a:fld>
            <a:endParaRPr lang="zh-CN" altLang="en-US"/>
          </a:p>
        </p:txBody>
      </p:sp>
      <p:sp>
        <p:nvSpPr>
          <p:cNvPr id="6" name="页脚占位符 5">
            <a:extLst>
              <a:ext uri="{FF2B5EF4-FFF2-40B4-BE49-F238E27FC236}">
                <a16:creationId xmlns:a16="http://schemas.microsoft.com/office/drawing/2014/main" xmlns="" id="{6237885F-CAF7-4053-BFA4-7B0656CE02D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xmlns="" id="{C39D86A6-6445-48F5-B161-CB5D7536F7FE}"/>
              </a:ext>
            </a:extLst>
          </p:cNvPr>
          <p:cNvSpPr>
            <a:spLocks noGrp="1"/>
          </p:cNvSpPr>
          <p:nvPr>
            <p:ph type="sldNum" sz="quarter" idx="12"/>
          </p:nvPr>
        </p:nvSpPr>
        <p:spPr>
          <a:xfrm>
            <a:off x="8610600" y="6356350"/>
            <a:ext cx="2743200" cy="365125"/>
          </a:xfrm>
          <a:prstGeom prst="rect">
            <a:avLst/>
          </a:prstGeom>
        </p:spPr>
        <p:txBody>
          <a:bodyPr/>
          <a:lstStyle/>
          <a:p>
            <a:fld id="{854CAD7F-0C24-40C4-BEDF-13AD339DEABF}" type="slidenum">
              <a:rPr lang="zh-CN" altLang="en-US" smtClean="0"/>
              <a:t>‹#›</a:t>
            </a:fld>
            <a:endParaRPr lang="zh-CN" altLang="en-US"/>
          </a:p>
        </p:txBody>
      </p:sp>
    </p:spTree>
    <p:extLst>
      <p:ext uri="{BB962C8B-B14F-4D97-AF65-F5344CB8AC3E}">
        <p14:creationId xmlns:p14="http://schemas.microsoft.com/office/powerpoint/2010/main" val="4293387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4A99168-6512-4AAF-9A56-304C897CD347}"/>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2449CD52-87CD-40AE-B6DE-B2A4ED2058F2}"/>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C7AB5A9A-6CED-470E-BC04-D4AC7A60DC7F}"/>
              </a:ext>
            </a:extLst>
          </p:cNvPr>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505F93B7-9356-42FC-952B-3469D3ABE0F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EB02C0D4-B481-4C60-BE56-6BC1FDCA679C}"/>
              </a:ext>
            </a:extLst>
          </p:cNvPr>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A924011F-42DB-40E3-9441-3CD2287D2721}"/>
              </a:ext>
            </a:extLst>
          </p:cNvPr>
          <p:cNvSpPr>
            <a:spLocks noGrp="1"/>
          </p:cNvSpPr>
          <p:nvPr>
            <p:ph type="dt" sz="half" idx="10"/>
          </p:nvPr>
        </p:nvSpPr>
        <p:spPr>
          <a:xfrm>
            <a:off x="838200" y="6356350"/>
            <a:ext cx="2743200" cy="365125"/>
          </a:xfrm>
          <a:prstGeom prst="rect">
            <a:avLst/>
          </a:prstGeom>
        </p:spPr>
        <p:txBody>
          <a:bodyPr/>
          <a:lstStyle/>
          <a:p>
            <a:fld id="{28E05F86-65B0-4A03-BECE-3B0F02CEAF84}" type="datetimeFigureOut">
              <a:rPr lang="zh-CN" altLang="en-US" smtClean="0"/>
              <a:t>2021/1/27</a:t>
            </a:fld>
            <a:endParaRPr lang="zh-CN" altLang="en-US"/>
          </a:p>
        </p:txBody>
      </p:sp>
      <p:sp>
        <p:nvSpPr>
          <p:cNvPr id="8" name="页脚占位符 7">
            <a:extLst>
              <a:ext uri="{FF2B5EF4-FFF2-40B4-BE49-F238E27FC236}">
                <a16:creationId xmlns:a16="http://schemas.microsoft.com/office/drawing/2014/main" xmlns="" id="{0202D7FF-41AE-407E-B064-16B91560CA3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xmlns="" id="{86BD9E7B-B2D0-4F47-BF4E-C7E94FCD59FC}"/>
              </a:ext>
            </a:extLst>
          </p:cNvPr>
          <p:cNvSpPr>
            <a:spLocks noGrp="1"/>
          </p:cNvSpPr>
          <p:nvPr>
            <p:ph type="sldNum" sz="quarter" idx="12"/>
          </p:nvPr>
        </p:nvSpPr>
        <p:spPr>
          <a:xfrm>
            <a:off x="8610600" y="6356350"/>
            <a:ext cx="2743200" cy="365125"/>
          </a:xfrm>
          <a:prstGeom prst="rect">
            <a:avLst/>
          </a:prstGeom>
        </p:spPr>
        <p:txBody>
          <a:bodyPr/>
          <a:lstStyle/>
          <a:p>
            <a:fld id="{854CAD7F-0C24-40C4-BEDF-13AD339DEABF}" type="slidenum">
              <a:rPr lang="zh-CN" altLang="en-US" smtClean="0"/>
              <a:t>‹#›</a:t>
            </a:fld>
            <a:endParaRPr lang="zh-CN" altLang="en-US"/>
          </a:p>
        </p:txBody>
      </p:sp>
      <p:sp>
        <p:nvSpPr>
          <p:cNvPr id="11" name="TextBox 10"/>
          <p:cNvSpPr txBox="1"/>
          <p:nvPr userDrawn="1"/>
        </p:nvSpPr>
        <p:spPr>
          <a:xfrm>
            <a:off x="1907703" y="6739570"/>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black"/>
                </a:solidFill>
                <a:effectLst/>
                <a:uLnTx/>
                <a:uFillTx/>
                <a:hlinkClick r:id="rId2"/>
              </a:rPr>
              <a:t>行业</a:t>
            </a: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模板</a:t>
            </a:r>
            <a:r>
              <a:rPr kumimoji="0" lang="en-US" altLang="zh-CN" sz="100" b="0" i="0" u="none" strike="noStrike" kern="0" cap="none" spc="0" normalizeH="0" baseline="0" noProof="0" dirty="0" smtClean="0">
                <a:ln>
                  <a:noFill/>
                </a:ln>
                <a:solidFill>
                  <a:prstClr val="black"/>
                </a:solidFill>
                <a:effectLst/>
                <a:uLnTx/>
                <a:uFillTx/>
              </a:rPr>
              <a:t>http://www.1ppt.com/hangye/</a:t>
            </a:r>
          </a:p>
        </p:txBody>
      </p:sp>
    </p:spTree>
    <p:extLst>
      <p:ext uri="{BB962C8B-B14F-4D97-AF65-F5344CB8AC3E}">
        <p14:creationId xmlns:p14="http://schemas.microsoft.com/office/powerpoint/2010/main" val="2000687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9717037-3700-4BFB-AE11-7870FBA01B99}"/>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B4BD7F7E-E602-4D60-AE85-46AA7EC256D0}"/>
              </a:ext>
            </a:extLst>
          </p:cNvPr>
          <p:cNvSpPr>
            <a:spLocks noGrp="1"/>
          </p:cNvSpPr>
          <p:nvPr>
            <p:ph type="dt" sz="half" idx="10"/>
          </p:nvPr>
        </p:nvSpPr>
        <p:spPr>
          <a:xfrm>
            <a:off x="838200" y="6356350"/>
            <a:ext cx="2743200" cy="365125"/>
          </a:xfrm>
          <a:prstGeom prst="rect">
            <a:avLst/>
          </a:prstGeom>
        </p:spPr>
        <p:txBody>
          <a:bodyPr/>
          <a:lstStyle/>
          <a:p>
            <a:fld id="{28E05F86-65B0-4A03-BECE-3B0F02CEAF84}" type="datetimeFigureOut">
              <a:rPr lang="zh-CN" altLang="en-US" smtClean="0"/>
              <a:t>2021/1/27</a:t>
            </a:fld>
            <a:endParaRPr lang="zh-CN" altLang="en-US"/>
          </a:p>
        </p:txBody>
      </p:sp>
      <p:sp>
        <p:nvSpPr>
          <p:cNvPr id="4" name="页脚占位符 3">
            <a:extLst>
              <a:ext uri="{FF2B5EF4-FFF2-40B4-BE49-F238E27FC236}">
                <a16:creationId xmlns:a16="http://schemas.microsoft.com/office/drawing/2014/main" xmlns="" id="{9F62CCFF-1F66-4A19-A5A2-4FB15495F393}"/>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xmlns="" id="{AD883CD6-E826-4608-A6AC-BA98514A93B3}"/>
              </a:ext>
            </a:extLst>
          </p:cNvPr>
          <p:cNvSpPr>
            <a:spLocks noGrp="1"/>
          </p:cNvSpPr>
          <p:nvPr>
            <p:ph type="sldNum" sz="quarter" idx="12"/>
          </p:nvPr>
        </p:nvSpPr>
        <p:spPr>
          <a:xfrm>
            <a:off x="8610600" y="6356350"/>
            <a:ext cx="2743200" cy="365125"/>
          </a:xfrm>
          <a:prstGeom prst="rect">
            <a:avLst/>
          </a:prstGeom>
        </p:spPr>
        <p:txBody>
          <a:bodyPr/>
          <a:lstStyle/>
          <a:p>
            <a:fld id="{854CAD7F-0C24-40C4-BEDF-13AD339DEABF}" type="slidenum">
              <a:rPr lang="zh-CN" altLang="en-US" smtClean="0"/>
              <a:t>‹#›</a:t>
            </a:fld>
            <a:endParaRPr lang="zh-CN" altLang="en-US"/>
          </a:p>
        </p:txBody>
      </p:sp>
    </p:spTree>
    <p:extLst>
      <p:ext uri="{BB962C8B-B14F-4D97-AF65-F5344CB8AC3E}">
        <p14:creationId xmlns:p14="http://schemas.microsoft.com/office/powerpoint/2010/main" val="3535674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28453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7881E3D-E9DA-459E-A0CA-AF9DC828B90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4F222B7D-A0A2-4C43-86F4-056E7C7A8196}"/>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58ADB80A-5703-4D5B-B9DC-6F0E4FF6CEA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A7F1D1D0-7D93-4B1E-AE5B-FDEBF6A1D140}"/>
              </a:ext>
            </a:extLst>
          </p:cNvPr>
          <p:cNvSpPr>
            <a:spLocks noGrp="1"/>
          </p:cNvSpPr>
          <p:nvPr>
            <p:ph type="dt" sz="half" idx="10"/>
          </p:nvPr>
        </p:nvSpPr>
        <p:spPr>
          <a:xfrm>
            <a:off x="838200" y="6356350"/>
            <a:ext cx="2743200" cy="365125"/>
          </a:xfrm>
          <a:prstGeom prst="rect">
            <a:avLst/>
          </a:prstGeom>
        </p:spPr>
        <p:txBody>
          <a:bodyPr/>
          <a:lstStyle/>
          <a:p>
            <a:fld id="{28E05F86-65B0-4A03-BECE-3B0F02CEAF84}" type="datetimeFigureOut">
              <a:rPr lang="zh-CN" altLang="en-US" smtClean="0"/>
              <a:t>2021/1/27</a:t>
            </a:fld>
            <a:endParaRPr lang="zh-CN" altLang="en-US"/>
          </a:p>
        </p:txBody>
      </p:sp>
      <p:sp>
        <p:nvSpPr>
          <p:cNvPr id="6" name="页脚占位符 5">
            <a:extLst>
              <a:ext uri="{FF2B5EF4-FFF2-40B4-BE49-F238E27FC236}">
                <a16:creationId xmlns:a16="http://schemas.microsoft.com/office/drawing/2014/main" xmlns="" id="{F6DE25F8-C33C-4E1A-AD0C-A28B93CA234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xmlns="" id="{B42ED2CB-902E-46A1-B264-C168A90FBEDE}"/>
              </a:ext>
            </a:extLst>
          </p:cNvPr>
          <p:cNvSpPr>
            <a:spLocks noGrp="1"/>
          </p:cNvSpPr>
          <p:nvPr>
            <p:ph type="sldNum" sz="quarter" idx="12"/>
          </p:nvPr>
        </p:nvSpPr>
        <p:spPr>
          <a:xfrm>
            <a:off x="8610600" y="6356350"/>
            <a:ext cx="2743200" cy="365125"/>
          </a:xfrm>
          <a:prstGeom prst="rect">
            <a:avLst/>
          </a:prstGeom>
        </p:spPr>
        <p:txBody>
          <a:bodyPr/>
          <a:lstStyle/>
          <a:p>
            <a:fld id="{854CAD7F-0C24-40C4-BEDF-13AD339DEABF}" type="slidenum">
              <a:rPr lang="zh-CN" altLang="en-US" smtClean="0"/>
              <a:t>‹#›</a:t>
            </a:fld>
            <a:endParaRPr lang="zh-CN" altLang="en-US"/>
          </a:p>
        </p:txBody>
      </p:sp>
    </p:spTree>
    <p:extLst>
      <p:ext uri="{BB962C8B-B14F-4D97-AF65-F5344CB8AC3E}">
        <p14:creationId xmlns:p14="http://schemas.microsoft.com/office/powerpoint/2010/main" val="3575951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5AE6DE5-36D5-4676-BE0D-4AA3DC3FDCF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9ED82BAB-CF97-46C0-BFE2-70FDA961661D}"/>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897084B2-D34F-4D04-80BD-3801E17B7FF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13BDE259-51E4-4998-9021-7FE617CD3DD1}"/>
              </a:ext>
            </a:extLst>
          </p:cNvPr>
          <p:cNvSpPr>
            <a:spLocks noGrp="1"/>
          </p:cNvSpPr>
          <p:nvPr>
            <p:ph type="dt" sz="half" idx="10"/>
          </p:nvPr>
        </p:nvSpPr>
        <p:spPr>
          <a:xfrm>
            <a:off x="838200" y="6356350"/>
            <a:ext cx="2743200" cy="365125"/>
          </a:xfrm>
          <a:prstGeom prst="rect">
            <a:avLst/>
          </a:prstGeom>
        </p:spPr>
        <p:txBody>
          <a:bodyPr/>
          <a:lstStyle/>
          <a:p>
            <a:fld id="{28E05F86-65B0-4A03-BECE-3B0F02CEAF84}" type="datetimeFigureOut">
              <a:rPr lang="zh-CN" altLang="en-US" smtClean="0"/>
              <a:t>2021/1/27</a:t>
            </a:fld>
            <a:endParaRPr lang="zh-CN" altLang="en-US"/>
          </a:p>
        </p:txBody>
      </p:sp>
      <p:sp>
        <p:nvSpPr>
          <p:cNvPr id="6" name="页脚占位符 5">
            <a:extLst>
              <a:ext uri="{FF2B5EF4-FFF2-40B4-BE49-F238E27FC236}">
                <a16:creationId xmlns:a16="http://schemas.microsoft.com/office/drawing/2014/main" xmlns="" id="{0B0C6CC6-D18F-4005-AC57-735B3DAC4FA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xmlns="" id="{E37EEBA6-6FDA-439A-8EAF-0B8FC6566E6A}"/>
              </a:ext>
            </a:extLst>
          </p:cNvPr>
          <p:cNvSpPr>
            <a:spLocks noGrp="1"/>
          </p:cNvSpPr>
          <p:nvPr>
            <p:ph type="sldNum" sz="quarter" idx="12"/>
          </p:nvPr>
        </p:nvSpPr>
        <p:spPr>
          <a:xfrm>
            <a:off x="8610600" y="6356350"/>
            <a:ext cx="2743200" cy="365125"/>
          </a:xfrm>
          <a:prstGeom prst="rect">
            <a:avLst/>
          </a:prstGeom>
        </p:spPr>
        <p:txBody>
          <a:bodyPr/>
          <a:lstStyle/>
          <a:p>
            <a:fld id="{854CAD7F-0C24-40C4-BEDF-13AD339DEABF}" type="slidenum">
              <a:rPr lang="zh-CN" altLang="en-US" smtClean="0"/>
              <a:t>‹#›</a:t>
            </a:fld>
            <a:endParaRPr lang="zh-CN" altLang="en-US"/>
          </a:p>
        </p:txBody>
      </p:sp>
    </p:spTree>
    <p:extLst>
      <p:ext uri="{BB962C8B-B14F-4D97-AF65-F5344CB8AC3E}">
        <p14:creationId xmlns:p14="http://schemas.microsoft.com/office/powerpoint/2010/main" val="5336423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9E1C12A-79EE-4346-BD06-4FC0B1802BC1}"/>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F413FFD3-D978-43E2-9218-B14887DEDD27}"/>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DE4DE61D-BA13-47C6-9837-A54E3E114AD8}"/>
              </a:ext>
            </a:extLst>
          </p:cNvPr>
          <p:cNvSpPr>
            <a:spLocks noGrp="1"/>
          </p:cNvSpPr>
          <p:nvPr>
            <p:ph type="dt" sz="half" idx="10"/>
          </p:nvPr>
        </p:nvSpPr>
        <p:spPr>
          <a:xfrm>
            <a:off x="838200" y="6356350"/>
            <a:ext cx="2743200" cy="365125"/>
          </a:xfrm>
          <a:prstGeom prst="rect">
            <a:avLst/>
          </a:prstGeom>
        </p:spPr>
        <p:txBody>
          <a:bodyPr/>
          <a:lstStyle/>
          <a:p>
            <a:fld id="{28E05F86-65B0-4A03-BECE-3B0F02CEAF84}" type="datetimeFigureOut">
              <a:rPr lang="zh-CN" altLang="en-US" smtClean="0"/>
              <a:t>2021/1/27</a:t>
            </a:fld>
            <a:endParaRPr lang="zh-CN" altLang="en-US"/>
          </a:p>
        </p:txBody>
      </p:sp>
      <p:sp>
        <p:nvSpPr>
          <p:cNvPr id="5" name="页脚占位符 4">
            <a:extLst>
              <a:ext uri="{FF2B5EF4-FFF2-40B4-BE49-F238E27FC236}">
                <a16:creationId xmlns:a16="http://schemas.microsoft.com/office/drawing/2014/main" xmlns="" id="{F49AF026-A617-4D01-A4C0-8979F3FE63A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xmlns="" id="{6717708E-9252-413D-9D8B-76BB7FC30E6A}"/>
              </a:ext>
            </a:extLst>
          </p:cNvPr>
          <p:cNvSpPr>
            <a:spLocks noGrp="1"/>
          </p:cNvSpPr>
          <p:nvPr>
            <p:ph type="sldNum" sz="quarter" idx="12"/>
          </p:nvPr>
        </p:nvSpPr>
        <p:spPr>
          <a:xfrm>
            <a:off x="8610600" y="6356350"/>
            <a:ext cx="2743200" cy="365125"/>
          </a:xfrm>
          <a:prstGeom prst="rect">
            <a:avLst/>
          </a:prstGeom>
        </p:spPr>
        <p:txBody>
          <a:bodyPr/>
          <a:lstStyle/>
          <a:p>
            <a:fld id="{854CAD7F-0C24-40C4-BEDF-13AD339DEABF}" type="slidenum">
              <a:rPr lang="zh-CN" altLang="en-US" smtClean="0"/>
              <a:t>‹#›</a:t>
            </a:fld>
            <a:endParaRPr lang="zh-CN" altLang="en-US"/>
          </a:p>
        </p:txBody>
      </p:sp>
    </p:spTree>
    <p:extLst>
      <p:ext uri="{BB962C8B-B14F-4D97-AF65-F5344CB8AC3E}">
        <p14:creationId xmlns:p14="http://schemas.microsoft.com/office/powerpoint/2010/main" val="70277648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xmlns="" id="{40DE4129-4A4B-4FCC-B021-919AA26BCE1E}"/>
              </a:ext>
            </a:extLst>
          </p:cNvPr>
          <p:cNvSpPr/>
          <p:nvPr userDrawn="1"/>
        </p:nvSpPr>
        <p:spPr bwMode="auto">
          <a:xfrm>
            <a:off x="0" y="0"/>
            <a:ext cx="12192000" cy="6858000"/>
          </a:xfrm>
          <a:prstGeom prst="rect">
            <a:avLst/>
          </a:prstGeom>
          <a:solidFill>
            <a:schemeClr val="bg1"/>
          </a:solidFill>
          <a:ln w="9525" cap="flat" cmpd="sng" algn="ctr">
            <a:solidFill>
              <a:schemeClr val="bg1"/>
            </a:solidFill>
            <a:prstDash val="solid"/>
            <a:round/>
            <a:headEnd type="none" w="med" len="med"/>
            <a:tailEnd type="none" w="med" len="med"/>
          </a:ln>
        </p:spPr>
        <p:txBody>
          <a:bodyPr vert="horz" wrap="square" lIns="91392" tIns="45696" rIns="91392" bIns="45696" numCol="1" rtlCol="0" anchor="t" anchorCtr="0" compatLnSpc="1"/>
          <a:lstStyle/>
          <a:p>
            <a:pPr marL="0" marR="0" indent="0" algn="l" defTabSz="913943"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799"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2123850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40DE4129-4A4B-4FCC-B021-919AA26BCE1E}"/>
              </a:ext>
            </a:extLst>
          </p:cNvPr>
          <p:cNvSpPr/>
          <p:nvPr userDrawn="1"/>
        </p:nvSpPr>
        <p:spPr bwMode="auto">
          <a:xfrm>
            <a:off x="0" y="0"/>
            <a:ext cx="12192000" cy="6858000"/>
          </a:xfrm>
          <a:prstGeom prst="rect">
            <a:avLst/>
          </a:prstGeom>
          <a:solidFill>
            <a:schemeClr val="bg1"/>
          </a:solidFill>
          <a:ln w="9525" cap="flat" cmpd="sng" algn="ctr">
            <a:solidFill>
              <a:schemeClr val="bg1"/>
            </a:solidFill>
            <a:prstDash val="solid"/>
            <a:round/>
            <a:headEnd type="none" w="med" len="med"/>
            <a:tailEnd type="none" w="med" len="med"/>
          </a:ln>
        </p:spPr>
        <p:txBody>
          <a:bodyPr vert="horz" wrap="square" lIns="91392" tIns="45696" rIns="91392" bIns="45696" numCol="1" rtlCol="0" anchor="t" anchorCtr="0" compatLnSpc="1"/>
          <a:lstStyle/>
          <a:p>
            <a:pPr marL="0" marR="0" indent="0" algn="l" defTabSz="913943"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799"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 name="矩形 2">
            <a:extLst>
              <a:ext uri="{FF2B5EF4-FFF2-40B4-BE49-F238E27FC236}">
                <a16:creationId xmlns:a16="http://schemas.microsoft.com/office/drawing/2014/main" xmlns="" id="{B7028DE0-5C90-43BB-B48A-AE9323F1CA41}"/>
              </a:ext>
            </a:extLst>
          </p:cNvPr>
          <p:cNvSpPr/>
          <p:nvPr userDrawn="1"/>
        </p:nvSpPr>
        <p:spPr>
          <a:xfrm>
            <a:off x="0" y="0"/>
            <a:ext cx="12192000" cy="6858000"/>
          </a:xfrm>
          <a:prstGeom prst="rect">
            <a:avLst/>
          </a:prstGeom>
          <a:solidFill>
            <a:srgbClr val="C71E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xmlns="" id="{CA0160E2-F47C-4A20-9A78-40B5C4CFABE4}"/>
              </a:ext>
            </a:extLst>
          </p:cNvPr>
          <p:cNvSpPr/>
          <p:nvPr userDrawn="1"/>
        </p:nvSpPr>
        <p:spPr>
          <a:xfrm>
            <a:off x="-11112" y="1349829"/>
            <a:ext cx="12203112" cy="4859724"/>
          </a:xfrm>
          <a:prstGeom prst="rect">
            <a:avLst/>
          </a:prstGeom>
          <a:solidFill>
            <a:srgbClr val="FFF081">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22025" y="-185364"/>
            <a:ext cx="3947950" cy="2174662"/>
          </a:xfrm>
          <a:prstGeom prst="rect">
            <a:avLst/>
          </a:prstGeom>
        </p:spPr>
      </p:pic>
    </p:spTree>
    <p:extLst>
      <p:ext uri="{BB962C8B-B14F-4D97-AF65-F5344CB8AC3E}">
        <p14:creationId xmlns:p14="http://schemas.microsoft.com/office/powerpoint/2010/main" val="172621662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2021/1/27</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352501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253748" y="755656"/>
            <a:ext cx="4185761" cy="508985"/>
          </a:xfrm>
          <a:prstGeom prst="rect">
            <a:avLst/>
          </a:prstGeom>
        </p:spPr>
        <p:txBody>
          <a:bodyPr wrap="none">
            <a:spAutoFit/>
          </a:bodyPr>
          <a:lstStyle/>
          <a:p>
            <a:pPr marL="0" indent="0">
              <a:lnSpc>
                <a:spcPct val="120000"/>
              </a:lnSpc>
              <a:buNone/>
            </a:pPr>
            <a:r>
              <a:rPr lang="zh-CN" altLang="en-US" sz="2400" b="1" i="0" smtClean="0">
                <a:solidFill>
                  <a:srgbClr val="C00000"/>
                </a:solidFill>
                <a:effectLst/>
                <a:latin typeface="汉仪雅酷黑 75W" panose="020B0804020202020204" pitchFamily="34" charset="-122"/>
                <a:ea typeface="汉仪雅酷黑 75W" panose="020B0804020202020204" pitchFamily="34" charset="-122"/>
              </a:rPr>
              <a:t>二、推动全社会增强法治观念</a:t>
            </a:r>
          </a:p>
        </p:txBody>
      </p:sp>
    </p:spTree>
    <p:extLst>
      <p:ext uri="{BB962C8B-B14F-4D97-AF65-F5344CB8AC3E}">
        <p14:creationId xmlns:p14="http://schemas.microsoft.com/office/powerpoint/2010/main" val="34660236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2021/1/27</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557267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4185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2" name="矩形 1"/>
          <p:cNvSpPr/>
          <p:nvPr userDrawn="1"/>
        </p:nvSpPr>
        <p:spPr>
          <a:xfrm>
            <a:off x="253748" y="755656"/>
            <a:ext cx="3877985" cy="508985"/>
          </a:xfrm>
          <a:prstGeom prst="rect">
            <a:avLst/>
          </a:prstGeom>
        </p:spPr>
        <p:txBody>
          <a:bodyPr wrap="none">
            <a:spAutoFit/>
          </a:bodyPr>
          <a:lstStyle/>
          <a:p>
            <a:pPr marL="0" indent="0">
              <a:lnSpc>
                <a:spcPct val="120000"/>
              </a:lnSpc>
              <a:buNone/>
            </a:pPr>
            <a:r>
              <a:rPr lang="zh-CN" altLang="en-US" sz="2400" b="1" i="0" smtClean="0">
                <a:solidFill>
                  <a:srgbClr val="C00000"/>
                </a:solidFill>
                <a:effectLst/>
                <a:latin typeface="汉仪雅酷黑 75W" panose="020B0804020202020204" pitchFamily="34" charset="-122"/>
                <a:ea typeface="汉仪雅酷黑 75W" panose="020B0804020202020204" pitchFamily="34" charset="-122"/>
              </a:rPr>
              <a:t>三、健全社会领域制度规范</a:t>
            </a:r>
          </a:p>
        </p:txBody>
      </p:sp>
    </p:spTree>
    <p:extLst>
      <p:ext uri="{BB962C8B-B14F-4D97-AF65-F5344CB8AC3E}">
        <p14:creationId xmlns:p14="http://schemas.microsoft.com/office/powerpoint/2010/main" val="33024897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矩形 1"/>
          <p:cNvSpPr/>
          <p:nvPr userDrawn="1"/>
        </p:nvSpPr>
        <p:spPr>
          <a:xfrm>
            <a:off x="253748" y="755656"/>
            <a:ext cx="2646878" cy="508985"/>
          </a:xfrm>
          <a:prstGeom prst="rect">
            <a:avLst/>
          </a:prstGeom>
        </p:spPr>
        <p:txBody>
          <a:bodyPr wrap="none">
            <a:spAutoFit/>
          </a:bodyPr>
          <a:lstStyle/>
          <a:p>
            <a:pPr marL="0" indent="0">
              <a:lnSpc>
                <a:spcPct val="120000"/>
              </a:lnSpc>
              <a:buNone/>
            </a:pPr>
            <a:r>
              <a:rPr lang="zh-CN" altLang="en-US" sz="2400" b="1" i="0" smtClean="0">
                <a:solidFill>
                  <a:srgbClr val="C00000"/>
                </a:solidFill>
                <a:effectLst/>
                <a:latin typeface="汉仪雅酷黑 75W" panose="020B0804020202020204" pitchFamily="34" charset="-122"/>
                <a:ea typeface="汉仪雅酷黑 75W" panose="020B0804020202020204" pitchFamily="34" charset="-122"/>
              </a:rPr>
              <a:t>四、加强权利保护</a:t>
            </a:r>
          </a:p>
        </p:txBody>
      </p:sp>
    </p:spTree>
    <p:extLst>
      <p:ext uri="{BB962C8B-B14F-4D97-AF65-F5344CB8AC3E}">
        <p14:creationId xmlns:p14="http://schemas.microsoft.com/office/powerpoint/2010/main" val="14978784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矩形 1"/>
          <p:cNvSpPr/>
          <p:nvPr userDrawn="1"/>
        </p:nvSpPr>
        <p:spPr>
          <a:xfrm>
            <a:off x="253748" y="755656"/>
            <a:ext cx="3570208" cy="508985"/>
          </a:xfrm>
          <a:prstGeom prst="rect">
            <a:avLst/>
          </a:prstGeom>
        </p:spPr>
        <p:txBody>
          <a:bodyPr wrap="none">
            <a:spAutoFit/>
          </a:bodyPr>
          <a:lstStyle/>
          <a:p>
            <a:pPr marL="0" indent="0">
              <a:lnSpc>
                <a:spcPct val="120000"/>
              </a:lnSpc>
              <a:buNone/>
            </a:pPr>
            <a:r>
              <a:rPr lang="zh-CN" altLang="en-US" sz="2400" b="1" i="0" smtClean="0">
                <a:solidFill>
                  <a:srgbClr val="C00000"/>
                </a:solidFill>
                <a:effectLst/>
                <a:latin typeface="汉仪雅酷黑 75W" panose="020B0804020202020204" pitchFamily="34" charset="-122"/>
                <a:ea typeface="汉仪雅酷黑 75W" panose="020B0804020202020204" pitchFamily="34" charset="-122"/>
              </a:rPr>
              <a:t>五、推进社会治理法治化</a:t>
            </a:r>
          </a:p>
        </p:txBody>
      </p:sp>
    </p:spTree>
    <p:extLst>
      <p:ext uri="{BB962C8B-B14F-4D97-AF65-F5344CB8AC3E}">
        <p14:creationId xmlns:p14="http://schemas.microsoft.com/office/powerpoint/2010/main" val="260200106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2" name="矩形 1"/>
          <p:cNvSpPr/>
          <p:nvPr userDrawn="1"/>
        </p:nvSpPr>
        <p:spPr>
          <a:xfrm>
            <a:off x="253748" y="755656"/>
            <a:ext cx="3262432" cy="508985"/>
          </a:xfrm>
          <a:prstGeom prst="rect">
            <a:avLst/>
          </a:prstGeom>
        </p:spPr>
        <p:txBody>
          <a:bodyPr wrap="none">
            <a:spAutoFit/>
          </a:bodyPr>
          <a:lstStyle/>
          <a:p>
            <a:pPr marL="0" indent="0">
              <a:lnSpc>
                <a:spcPct val="120000"/>
              </a:lnSpc>
              <a:buNone/>
            </a:pPr>
            <a:r>
              <a:rPr lang="zh-CN" altLang="en-US" sz="2400" b="1" i="0" smtClean="0">
                <a:solidFill>
                  <a:srgbClr val="C00000"/>
                </a:solidFill>
                <a:effectLst/>
                <a:latin typeface="汉仪雅酷黑 75W" panose="020B0804020202020204" pitchFamily="34" charset="-122"/>
                <a:ea typeface="汉仪雅酷黑 75W" panose="020B0804020202020204" pitchFamily="34" charset="-122"/>
              </a:rPr>
              <a:t>六、依法治理网络空间</a:t>
            </a:r>
          </a:p>
        </p:txBody>
      </p:sp>
    </p:spTree>
    <p:extLst>
      <p:ext uri="{BB962C8B-B14F-4D97-AF65-F5344CB8AC3E}">
        <p14:creationId xmlns:p14="http://schemas.microsoft.com/office/powerpoint/2010/main" val="69936353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矩形 1"/>
          <p:cNvSpPr/>
          <p:nvPr userDrawn="1"/>
        </p:nvSpPr>
        <p:spPr>
          <a:xfrm>
            <a:off x="253748" y="755656"/>
            <a:ext cx="2646878" cy="508985"/>
          </a:xfrm>
          <a:prstGeom prst="rect">
            <a:avLst/>
          </a:prstGeom>
        </p:spPr>
        <p:txBody>
          <a:bodyPr wrap="none">
            <a:spAutoFit/>
          </a:bodyPr>
          <a:lstStyle/>
          <a:p>
            <a:pPr marL="0" indent="0">
              <a:lnSpc>
                <a:spcPct val="120000"/>
              </a:lnSpc>
              <a:buNone/>
            </a:pPr>
            <a:r>
              <a:rPr lang="zh-CN" altLang="en-US" sz="2400" b="1" i="0" smtClean="0">
                <a:solidFill>
                  <a:srgbClr val="C00000"/>
                </a:solidFill>
                <a:effectLst/>
                <a:latin typeface="汉仪雅酷黑 75W" panose="020B0804020202020204" pitchFamily="34" charset="-122"/>
                <a:ea typeface="汉仪雅酷黑 75W" panose="020B0804020202020204" pitchFamily="34" charset="-122"/>
              </a:rPr>
              <a:t>七、加强组织保障</a:t>
            </a:r>
          </a:p>
        </p:txBody>
      </p:sp>
    </p:spTree>
    <p:extLst>
      <p:ext uri="{BB962C8B-B14F-4D97-AF65-F5344CB8AC3E}">
        <p14:creationId xmlns:p14="http://schemas.microsoft.com/office/powerpoint/2010/main" val="9430533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19670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D77D852-1E96-495A-B437-4FD77F2F19EC}"/>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4851CF93-11B8-40D7-AA84-B411C52A0E69}"/>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C6BB3500-FC55-46B5-9482-BE005118255A}"/>
              </a:ext>
            </a:extLst>
          </p:cNvPr>
          <p:cNvSpPr>
            <a:spLocks noGrp="1"/>
          </p:cNvSpPr>
          <p:nvPr>
            <p:ph type="dt" sz="half" idx="10"/>
          </p:nvPr>
        </p:nvSpPr>
        <p:spPr>
          <a:xfrm>
            <a:off x="838200" y="6356350"/>
            <a:ext cx="2743200" cy="365125"/>
          </a:xfrm>
          <a:prstGeom prst="rect">
            <a:avLst/>
          </a:prstGeom>
        </p:spPr>
        <p:txBody>
          <a:bodyPr/>
          <a:lstStyle/>
          <a:p>
            <a:fld id="{28E05F86-65B0-4A03-BECE-3B0F02CEAF84}" type="datetimeFigureOut">
              <a:rPr lang="zh-CN" altLang="en-US" smtClean="0"/>
              <a:t>2021/1/27</a:t>
            </a:fld>
            <a:endParaRPr lang="zh-CN" altLang="en-US"/>
          </a:p>
        </p:txBody>
      </p:sp>
      <p:sp>
        <p:nvSpPr>
          <p:cNvPr id="5" name="页脚占位符 4">
            <a:extLst>
              <a:ext uri="{FF2B5EF4-FFF2-40B4-BE49-F238E27FC236}">
                <a16:creationId xmlns:a16="http://schemas.microsoft.com/office/drawing/2014/main" xmlns="" id="{B900D11B-DE6D-4B4D-BB68-47C75451059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xmlns="" id="{C9E2058A-A01B-4166-BABA-98634A2B4973}"/>
              </a:ext>
            </a:extLst>
          </p:cNvPr>
          <p:cNvSpPr>
            <a:spLocks noGrp="1"/>
          </p:cNvSpPr>
          <p:nvPr>
            <p:ph type="sldNum" sz="quarter" idx="12"/>
          </p:nvPr>
        </p:nvSpPr>
        <p:spPr>
          <a:xfrm>
            <a:off x="8610600" y="6356350"/>
            <a:ext cx="2743200" cy="365125"/>
          </a:xfrm>
          <a:prstGeom prst="rect">
            <a:avLst/>
          </a:prstGeom>
        </p:spPr>
        <p:txBody>
          <a:bodyPr/>
          <a:lstStyle/>
          <a:p>
            <a:fld id="{854CAD7F-0C24-40C4-BEDF-13AD339DEABF}" type="slidenum">
              <a:rPr lang="zh-CN" altLang="en-US" smtClean="0"/>
              <a:t>‹#›</a:t>
            </a:fld>
            <a:endParaRPr lang="zh-CN" altLang="en-US"/>
          </a:p>
        </p:txBody>
      </p:sp>
    </p:spTree>
    <p:extLst>
      <p:ext uri="{BB962C8B-B14F-4D97-AF65-F5344CB8AC3E}">
        <p14:creationId xmlns:p14="http://schemas.microsoft.com/office/powerpoint/2010/main" val="25030814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xmlns="" id="{B7028DE0-5C90-43BB-B48A-AE9323F1CA41}"/>
              </a:ext>
            </a:extLst>
          </p:cNvPr>
          <p:cNvSpPr/>
          <p:nvPr userDrawn="1"/>
        </p:nvSpPr>
        <p:spPr>
          <a:xfrm>
            <a:off x="0" y="0"/>
            <a:ext cx="12192000" cy="682171"/>
          </a:xfrm>
          <a:prstGeom prst="rect">
            <a:avLst/>
          </a:prstGeom>
          <a:solidFill>
            <a:srgbClr val="C71E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5094498" y="-112890"/>
            <a:ext cx="2003004" cy="1103321"/>
          </a:xfrm>
          <a:prstGeom prst="rect">
            <a:avLst/>
          </a:prstGeom>
        </p:spPr>
      </p:pic>
    </p:spTree>
    <p:extLst>
      <p:ext uri="{BB962C8B-B14F-4D97-AF65-F5344CB8AC3E}">
        <p14:creationId xmlns:p14="http://schemas.microsoft.com/office/powerpoint/2010/main" val="3148689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2" r:id="rId4"/>
    <p:sldLayoutId id="2147483663" r:id="rId5"/>
    <p:sldLayoutId id="2147483664" r:id="rId6"/>
    <p:sldLayoutId id="2147483665" r:id="rId7"/>
    <p:sldLayoutId id="2147483666"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46943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3.xml"/><Relationship Id="rId7" Type="http://schemas.openxmlformats.org/officeDocument/2006/relationships/notesSlide" Target="../notesSlides/notesSlide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17.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6.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Layout" Target="../slideLayouts/slideLayout17.xml"/><Relationship Id="rId5" Type="http://schemas.openxmlformats.org/officeDocument/2006/relationships/tags" Target="../tags/tag10.xml"/><Relationship Id="rId4" Type="http://schemas.openxmlformats.org/officeDocument/2006/relationships/tags" Target="../tags/tag9.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3.xml"/><Relationship Id="rId7" Type="http://schemas.openxmlformats.org/officeDocument/2006/relationships/notesSlide" Target="../notesSlides/notesSlide2.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Layout" Target="../slideLayouts/slideLayout1.xml"/><Relationship Id="rId5" Type="http://schemas.openxmlformats.org/officeDocument/2006/relationships/tags" Target="../tags/tag15.xml"/><Relationship Id="rId4" Type="http://schemas.openxmlformats.org/officeDocument/2006/relationships/tags" Target="../tags/tag14.xml"/><Relationship Id="rId9" Type="http://schemas.openxmlformats.org/officeDocument/2006/relationships/image" Target="../media/image5.png"/></Relationships>
</file>

<file path=ppt/slides/_rels/slide48.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7.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21.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12192000" cy="6858000"/>
            <a:chOff x="0" y="0"/>
            <a:chExt cx="12192000" cy="6858000"/>
          </a:xfrm>
        </p:grpSpPr>
        <p:sp>
          <p:nvSpPr>
            <p:cNvPr id="4" name="矩形 3">
              <a:extLst>
                <a:ext uri="{FF2B5EF4-FFF2-40B4-BE49-F238E27FC236}">
                  <a16:creationId xmlns:a16="http://schemas.microsoft.com/office/drawing/2014/main" xmlns="" id="{B7028DE0-5C90-43BB-B48A-AE9323F1CA41}"/>
                </a:ext>
              </a:extLst>
            </p:cNvPr>
            <p:cNvSpPr/>
            <p:nvPr/>
          </p:nvSpPr>
          <p:spPr>
            <a:xfrm>
              <a:off x="0" y="0"/>
              <a:ext cx="12192000" cy="6858000"/>
            </a:xfrm>
            <a:prstGeom prst="rect">
              <a:avLst/>
            </a:prstGeom>
            <a:solidFill>
              <a:srgbClr val="C71E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9" name="图片 18" descr="图片包含 室内, 笔记本, 电脑, 前&#10;&#10;描述已自动生成">
              <a:extLst>
                <a:ext uri="{FF2B5EF4-FFF2-40B4-BE49-F238E27FC236}">
                  <a16:creationId xmlns:a16="http://schemas.microsoft.com/office/drawing/2014/main" xmlns="" id="{AE0AB9B0-AF84-4A40-8DEA-B79F1F3980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0"/>
              <a:ext cx="4905829" cy="2922219"/>
            </a:xfrm>
            <a:prstGeom prst="rect">
              <a:avLst/>
            </a:prstGeom>
          </p:spPr>
        </p:pic>
      </p:grpSp>
      <p:sp>
        <p:nvSpPr>
          <p:cNvPr id="5" name="矩形 4">
            <a:extLst>
              <a:ext uri="{FF2B5EF4-FFF2-40B4-BE49-F238E27FC236}">
                <a16:creationId xmlns:a16="http://schemas.microsoft.com/office/drawing/2014/main" xmlns="" id="{CA0160E2-F47C-4A20-9A78-40B5C4CFABE4}"/>
              </a:ext>
            </a:extLst>
          </p:cNvPr>
          <p:cNvSpPr/>
          <p:nvPr/>
        </p:nvSpPr>
        <p:spPr>
          <a:xfrm>
            <a:off x="-11112" y="3820491"/>
            <a:ext cx="12203112" cy="2389062"/>
          </a:xfrm>
          <a:prstGeom prst="rect">
            <a:avLst/>
          </a:prstGeom>
          <a:solidFill>
            <a:srgbClr val="FFF081">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xmlns="" id="{CC73B95E-064E-4414-949B-66C5F97A2B8A}"/>
              </a:ext>
            </a:extLst>
          </p:cNvPr>
          <p:cNvGrpSpPr/>
          <p:nvPr/>
        </p:nvGrpSpPr>
        <p:grpSpPr>
          <a:xfrm>
            <a:off x="5349724" y="395635"/>
            <a:ext cx="1492552" cy="428881"/>
            <a:chOff x="3965502" y="1879809"/>
            <a:chExt cx="1193100" cy="342834"/>
          </a:xfrm>
          <a:solidFill>
            <a:srgbClr val="F5CA6E"/>
          </a:solidFill>
        </p:grpSpPr>
        <p:sp>
          <p:nvSpPr>
            <p:cNvPr id="8" name="PA-dark-star-shape_15445">
              <a:extLst>
                <a:ext uri="{FF2B5EF4-FFF2-40B4-BE49-F238E27FC236}">
                  <a16:creationId xmlns:a16="http://schemas.microsoft.com/office/drawing/2014/main" xmlns="" id="{6116D239-1FC7-4808-ADF5-81AB6A2BBF00}"/>
                </a:ext>
              </a:extLst>
            </p:cNvPr>
            <p:cNvSpPr>
              <a:spLocks noChangeAspect="1"/>
            </p:cNvSpPr>
            <p:nvPr>
              <p:custDataLst>
                <p:tags r:id="rId1"/>
              </p:custDataLst>
            </p:nvPr>
          </p:nvSpPr>
          <p:spPr bwMode="auto">
            <a:xfrm>
              <a:off x="4391609" y="1879809"/>
              <a:ext cx="360781" cy="342834"/>
            </a:xfrm>
            <a:custGeom>
              <a:avLst/>
              <a:gdLst>
                <a:gd name="T0" fmla="*/ 374 w 723"/>
                <a:gd name="T1" fmla="*/ 21 h 688"/>
                <a:gd name="T2" fmla="*/ 425 w 723"/>
                <a:gd name="T3" fmla="*/ 232 h 688"/>
                <a:gd name="T4" fmla="*/ 477 w 723"/>
                <a:gd name="T5" fmla="*/ 270 h 688"/>
                <a:gd name="T6" fmla="*/ 698 w 723"/>
                <a:gd name="T7" fmla="*/ 256 h 688"/>
                <a:gd name="T8" fmla="*/ 706 w 723"/>
                <a:gd name="T9" fmla="*/ 280 h 688"/>
                <a:gd name="T10" fmla="*/ 524 w 723"/>
                <a:gd name="T11" fmla="*/ 388 h 688"/>
                <a:gd name="T12" fmla="*/ 504 w 723"/>
                <a:gd name="T13" fmla="*/ 450 h 688"/>
                <a:gd name="T14" fmla="*/ 582 w 723"/>
                <a:gd name="T15" fmla="*/ 661 h 688"/>
                <a:gd name="T16" fmla="*/ 562 w 723"/>
                <a:gd name="T17" fmla="*/ 675 h 688"/>
                <a:gd name="T18" fmla="*/ 394 w 723"/>
                <a:gd name="T19" fmla="*/ 527 h 688"/>
                <a:gd name="T20" fmla="*/ 329 w 723"/>
                <a:gd name="T21" fmla="*/ 527 h 688"/>
                <a:gd name="T22" fmla="*/ 161 w 723"/>
                <a:gd name="T23" fmla="*/ 675 h 688"/>
                <a:gd name="T24" fmla="*/ 141 w 723"/>
                <a:gd name="T25" fmla="*/ 661 h 688"/>
                <a:gd name="T26" fmla="*/ 219 w 723"/>
                <a:gd name="T27" fmla="*/ 450 h 688"/>
                <a:gd name="T28" fmla="*/ 199 w 723"/>
                <a:gd name="T29" fmla="*/ 388 h 688"/>
                <a:gd name="T30" fmla="*/ 17 w 723"/>
                <a:gd name="T31" fmla="*/ 280 h 688"/>
                <a:gd name="T32" fmla="*/ 25 w 723"/>
                <a:gd name="T33" fmla="*/ 256 h 688"/>
                <a:gd name="T34" fmla="*/ 246 w 723"/>
                <a:gd name="T35" fmla="*/ 270 h 688"/>
                <a:gd name="T36" fmla="*/ 298 w 723"/>
                <a:gd name="T37" fmla="*/ 232 h 688"/>
                <a:gd name="T38" fmla="*/ 349 w 723"/>
                <a:gd name="T39" fmla="*/ 21 h 688"/>
                <a:gd name="T40" fmla="*/ 374 w 723"/>
                <a:gd name="T41" fmla="*/ 2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grpFill/>
            <a:ln>
              <a:solidFill>
                <a:srgbClr val="F5CA6E"/>
              </a:solidFill>
            </a:ln>
          </p:spPr>
          <p:txBody>
            <a:bodyPr/>
            <a:lstStyle/>
            <a:p>
              <a:endParaRPr lang="zh-CN" altLang="en-US">
                <a:cs typeface="+mn-ea"/>
                <a:sym typeface="+mn-lt"/>
              </a:endParaRPr>
            </a:p>
          </p:txBody>
        </p:sp>
        <p:sp>
          <p:nvSpPr>
            <p:cNvPr id="9" name="PA-dark-star-shape_15445">
              <a:extLst>
                <a:ext uri="{FF2B5EF4-FFF2-40B4-BE49-F238E27FC236}">
                  <a16:creationId xmlns:a16="http://schemas.microsoft.com/office/drawing/2014/main" xmlns="" id="{2DCB4101-46E6-4620-9592-4EF00C951D39}"/>
                </a:ext>
              </a:extLst>
            </p:cNvPr>
            <p:cNvSpPr>
              <a:spLocks noChangeAspect="1"/>
            </p:cNvSpPr>
            <p:nvPr>
              <p:custDataLst>
                <p:tags r:id="rId2"/>
              </p:custDataLst>
            </p:nvPr>
          </p:nvSpPr>
          <p:spPr bwMode="auto">
            <a:xfrm>
              <a:off x="4771621" y="1951407"/>
              <a:ext cx="210089" cy="199638"/>
            </a:xfrm>
            <a:custGeom>
              <a:avLst/>
              <a:gdLst>
                <a:gd name="T0" fmla="*/ 374 w 723"/>
                <a:gd name="T1" fmla="*/ 21 h 688"/>
                <a:gd name="T2" fmla="*/ 425 w 723"/>
                <a:gd name="T3" fmla="*/ 232 h 688"/>
                <a:gd name="T4" fmla="*/ 477 w 723"/>
                <a:gd name="T5" fmla="*/ 270 h 688"/>
                <a:gd name="T6" fmla="*/ 698 w 723"/>
                <a:gd name="T7" fmla="*/ 256 h 688"/>
                <a:gd name="T8" fmla="*/ 706 w 723"/>
                <a:gd name="T9" fmla="*/ 280 h 688"/>
                <a:gd name="T10" fmla="*/ 524 w 723"/>
                <a:gd name="T11" fmla="*/ 388 h 688"/>
                <a:gd name="T12" fmla="*/ 504 w 723"/>
                <a:gd name="T13" fmla="*/ 450 h 688"/>
                <a:gd name="T14" fmla="*/ 582 w 723"/>
                <a:gd name="T15" fmla="*/ 661 h 688"/>
                <a:gd name="T16" fmla="*/ 562 w 723"/>
                <a:gd name="T17" fmla="*/ 675 h 688"/>
                <a:gd name="T18" fmla="*/ 394 w 723"/>
                <a:gd name="T19" fmla="*/ 527 h 688"/>
                <a:gd name="T20" fmla="*/ 329 w 723"/>
                <a:gd name="T21" fmla="*/ 527 h 688"/>
                <a:gd name="T22" fmla="*/ 161 w 723"/>
                <a:gd name="T23" fmla="*/ 675 h 688"/>
                <a:gd name="T24" fmla="*/ 141 w 723"/>
                <a:gd name="T25" fmla="*/ 661 h 688"/>
                <a:gd name="T26" fmla="*/ 219 w 723"/>
                <a:gd name="T27" fmla="*/ 450 h 688"/>
                <a:gd name="T28" fmla="*/ 199 w 723"/>
                <a:gd name="T29" fmla="*/ 388 h 688"/>
                <a:gd name="T30" fmla="*/ 17 w 723"/>
                <a:gd name="T31" fmla="*/ 280 h 688"/>
                <a:gd name="T32" fmla="*/ 25 w 723"/>
                <a:gd name="T33" fmla="*/ 256 h 688"/>
                <a:gd name="T34" fmla="*/ 246 w 723"/>
                <a:gd name="T35" fmla="*/ 270 h 688"/>
                <a:gd name="T36" fmla="*/ 298 w 723"/>
                <a:gd name="T37" fmla="*/ 232 h 688"/>
                <a:gd name="T38" fmla="*/ 349 w 723"/>
                <a:gd name="T39" fmla="*/ 21 h 688"/>
                <a:gd name="T40" fmla="*/ 374 w 723"/>
                <a:gd name="T41" fmla="*/ 2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grpFill/>
            <a:ln>
              <a:solidFill>
                <a:srgbClr val="F5CA6E"/>
              </a:solidFill>
            </a:ln>
          </p:spPr>
          <p:txBody>
            <a:bodyPr/>
            <a:lstStyle/>
            <a:p>
              <a:endParaRPr lang="zh-CN" altLang="en-US">
                <a:cs typeface="+mn-ea"/>
                <a:sym typeface="+mn-lt"/>
              </a:endParaRPr>
            </a:p>
          </p:txBody>
        </p:sp>
        <p:sp>
          <p:nvSpPr>
            <p:cNvPr id="10" name="PA-dark-star-shape_15445">
              <a:extLst>
                <a:ext uri="{FF2B5EF4-FFF2-40B4-BE49-F238E27FC236}">
                  <a16:creationId xmlns:a16="http://schemas.microsoft.com/office/drawing/2014/main" xmlns="" id="{E89F5B75-E23B-4386-BC06-ABA72DD4422D}"/>
                </a:ext>
              </a:extLst>
            </p:cNvPr>
            <p:cNvSpPr>
              <a:spLocks noChangeAspect="1"/>
            </p:cNvSpPr>
            <p:nvPr>
              <p:custDataLst>
                <p:tags r:id="rId3"/>
              </p:custDataLst>
            </p:nvPr>
          </p:nvSpPr>
          <p:spPr bwMode="auto">
            <a:xfrm>
              <a:off x="4161559" y="1951407"/>
              <a:ext cx="210089" cy="199638"/>
            </a:xfrm>
            <a:custGeom>
              <a:avLst/>
              <a:gdLst>
                <a:gd name="T0" fmla="*/ 374 w 723"/>
                <a:gd name="T1" fmla="*/ 21 h 688"/>
                <a:gd name="T2" fmla="*/ 425 w 723"/>
                <a:gd name="T3" fmla="*/ 232 h 688"/>
                <a:gd name="T4" fmla="*/ 477 w 723"/>
                <a:gd name="T5" fmla="*/ 270 h 688"/>
                <a:gd name="T6" fmla="*/ 698 w 723"/>
                <a:gd name="T7" fmla="*/ 256 h 688"/>
                <a:gd name="T8" fmla="*/ 706 w 723"/>
                <a:gd name="T9" fmla="*/ 280 h 688"/>
                <a:gd name="T10" fmla="*/ 524 w 723"/>
                <a:gd name="T11" fmla="*/ 388 h 688"/>
                <a:gd name="T12" fmla="*/ 504 w 723"/>
                <a:gd name="T13" fmla="*/ 450 h 688"/>
                <a:gd name="T14" fmla="*/ 582 w 723"/>
                <a:gd name="T15" fmla="*/ 661 h 688"/>
                <a:gd name="T16" fmla="*/ 562 w 723"/>
                <a:gd name="T17" fmla="*/ 675 h 688"/>
                <a:gd name="T18" fmla="*/ 394 w 723"/>
                <a:gd name="T19" fmla="*/ 527 h 688"/>
                <a:gd name="T20" fmla="*/ 329 w 723"/>
                <a:gd name="T21" fmla="*/ 527 h 688"/>
                <a:gd name="T22" fmla="*/ 161 w 723"/>
                <a:gd name="T23" fmla="*/ 675 h 688"/>
                <a:gd name="T24" fmla="*/ 141 w 723"/>
                <a:gd name="T25" fmla="*/ 661 h 688"/>
                <a:gd name="T26" fmla="*/ 219 w 723"/>
                <a:gd name="T27" fmla="*/ 450 h 688"/>
                <a:gd name="T28" fmla="*/ 199 w 723"/>
                <a:gd name="T29" fmla="*/ 388 h 688"/>
                <a:gd name="T30" fmla="*/ 17 w 723"/>
                <a:gd name="T31" fmla="*/ 280 h 688"/>
                <a:gd name="T32" fmla="*/ 25 w 723"/>
                <a:gd name="T33" fmla="*/ 256 h 688"/>
                <a:gd name="T34" fmla="*/ 246 w 723"/>
                <a:gd name="T35" fmla="*/ 270 h 688"/>
                <a:gd name="T36" fmla="*/ 298 w 723"/>
                <a:gd name="T37" fmla="*/ 232 h 688"/>
                <a:gd name="T38" fmla="*/ 349 w 723"/>
                <a:gd name="T39" fmla="*/ 21 h 688"/>
                <a:gd name="T40" fmla="*/ 374 w 723"/>
                <a:gd name="T41" fmla="*/ 2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grpFill/>
            <a:ln>
              <a:solidFill>
                <a:srgbClr val="F5CA6E"/>
              </a:solidFill>
            </a:ln>
          </p:spPr>
          <p:txBody>
            <a:bodyPr/>
            <a:lstStyle/>
            <a:p>
              <a:endParaRPr lang="zh-CN" altLang="en-US">
                <a:cs typeface="+mn-ea"/>
                <a:sym typeface="+mn-lt"/>
              </a:endParaRPr>
            </a:p>
          </p:txBody>
        </p:sp>
        <p:sp>
          <p:nvSpPr>
            <p:cNvPr id="11" name="PA-dark-star-shape_15445">
              <a:extLst>
                <a:ext uri="{FF2B5EF4-FFF2-40B4-BE49-F238E27FC236}">
                  <a16:creationId xmlns:a16="http://schemas.microsoft.com/office/drawing/2014/main" xmlns="" id="{AB817899-E62E-4DB6-9EA2-FA42CE9B3E4E}"/>
                </a:ext>
              </a:extLst>
            </p:cNvPr>
            <p:cNvSpPr>
              <a:spLocks noChangeAspect="1"/>
            </p:cNvSpPr>
            <p:nvPr>
              <p:custDataLst>
                <p:tags r:id="rId4"/>
              </p:custDataLst>
            </p:nvPr>
          </p:nvSpPr>
          <p:spPr bwMode="auto">
            <a:xfrm>
              <a:off x="3965502" y="1993883"/>
              <a:ext cx="120690" cy="114687"/>
            </a:xfrm>
            <a:custGeom>
              <a:avLst/>
              <a:gdLst>
                <a:gd name="T0" fmla="*/ 374 w 723"/>
                <a:gd name="T1" fmla="*/ 21 h 688"/>
                <a:gd name="T2" fmla="*/ 425 w 723"/>
                <a:gd name="T3" fmla="*/ 232 h 688"/>
                <a:gd name="T4" fmla="*/ 477 w 723"/>
                <a:gd name="T5" fmla="*/ 270 h 688"/>
                <a:gd name="T6" fmla="*/ 698 w 723"/>
                <a:gd name="T7" fmla="*/ 256 h 688"/>
                <a:gd name="T8" fmla="*/ 706 w 723"/>
                <a:gd name="T9" fmla="*/ 280 h 688"/>
                <a:gd name="T10" fmla="*/ 524 w 723"/>
                <a:gd name="T11" fmla="*/ 388 h 688"/>
                <a:gd name="T12" fmla="*/ 504 w 723"/>
                <a:gd name="T13" fmla="*/ 450 h 688"/>
                <a:gd name="T14" fmla="*/ 582 w 723"/>
                <a:gd name="T15" fmla="*/ 661 h 688"/>
                <a:gd name="T16" fmla="*/ 562 w 723"/>
                <a:gd name="T17" fmla="*/ 675 h 688"/>
                <a:gd name="T18" fmla="*/ 394 w 723"/>
                <a:gd name="T19" fmla="*/ 527 h 688"/>
                <a:gd name="T20" fmla="*/ 329 w 723"/>
                <a:gd name="T21" fmla="*/ 527 h 688"/>
                <a:gd name="T22" fmla="*/ 161 w 723"/>
                <a:gd name="T23" fmla="*/ 675 h 688"/>
                <a:gd name="T24" fmla="*/ 141 w 723"/>
                <a:gd name="T25" fmla="*/ 661 h 688"/>
                <a:gd name="T26" fmla="*/ 219 w 723"/>
                <a:gd name="T27" fmla="*/ 450 h 688"/>
                <a:gd name="T28" fmla="*/ 199 w 723"/>
                <a:gd name="T29" fmla="*/ 388 h 688"/>
                <a:gd name="T30" fmla="*/ 17 w 723"/>
                <a:gd name="T31" fmla="*/ 280 h 688"/>
                <a:gd name="T32" fmla="*/ 25 w 723"/>
                <a:gd name="T33" fmla="*/ 256 h 688"/>
                <a:gd name="T34" fmla="*/ 246 w 723"/>
                <a:gd name="T35" fmla="*/ 270 h 688"/>
                <a:gd name="T36" fmla="*/ 298 w 723"/>
                <a:gd name="T37" fmla="*/ 232 h 688"/>
                <a:gd name="T38" fmla="*/ 349 w 723"/>
                <a:gd name="T39" fmla="*/ 21 h 688"/>
                <a:gd name="T40" fmla="*/ 374 w 723"/>
                <a:gd name="T41" fmla="*/ 2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grpFill/>
            <a:ln>
              <a:solidFill>
                <a:srgbClr val="F5CA6E"/>
              </a:solidFill>
            </a:ln>
          </p:spPr>
          <p:txBody>
            <a:bodyPr/>
            <a:lstStyle/>
            <a:p>
              <a:endParaRPr lang="zh-CN" altLang="en-US">
                <a:cs typeface="+mn-ea"/>
                <a:sym typeface="+mn-lt"/>
              </a:endParaRPr>
            </a:p>
          </p:txBody>
        </p:sp>
        <p:sp>
          <p:nvSpPr>
            <p:cNvPr id="12" name="PA-dark-star-shape_15445">
              <a:extLst>
                <a:ext uri="{FF2B5EF4-FFF2-40B4-BE49-F238E27FC236}">
                  <a16:creationId xmlns:a16="http://schemas.microsoft.com/office/drawing/2014/main" xmlns="" id="{CD96D398-D513-4903-AD87-DD14792BADE3}"/>
                </a:ext>
              </a:extLst>
            </p:cNvPr>
            <p:cNvSpPr>
              <a:spLocks noChangeAspect="1"/>
            </p:cNvSpPr>
            <p:nvPr>
              <p:custDataLst>
                <p:tags r:id="rId5"/>
              </p:custDataLst>
            </p:nvPr>
          </p:nvSpPr>
          <p:spPr bwMode="auto">
            <a:xfrm>
              <a:off x="5037912" y="1993883"/>
              <a:ext cx="120690" cy="114687"/>
            </a:xfrm>
            <a:custGeom>
              <a:avLst/>
              <a:gdLst>
                <a:gd name="T0" fmla="*/ 374 w 723"/>
                <a:gd name="T1" fmla="*/ 21 h 688"/>
                <a:gd name="T2" fmla="*/ 425 w 723"/>
                <a:gd name="T3" fmla="*/ 232 h 688"/>
                <a:gd name="T4" fmla="*/ 477 w 723"/>
                <a:gd name="T5" fmla="*/ 270 h 688"/>
                <a:gd name="T6" fmla="*/ 698 w 723"/>
                <a:gd name="T7" fmla="*/ 256 h 688"/>
                <a:gd name="T8" fmla="*/ 706 w 723"/>
                <a:gd name="T9" fmla="*/ 280 h 688"/>
                <a:gd name="T10" fmla="*/ 524 w 723"/>
                <a:gd name="T11" fmla="*/ 388 h 688"/>
                <a:gd name="T12" fmla="*/ 504 w 723"/>
                <a:gd name="T13" fmla="*/ 450 h 688"/>
                <a:gd name="T14" fmla="*/ 582 w 723"/>
                <a:gd name="T15" fmla="*/ 661 h 688"/>
                <a:gd name="T16" fmla="*/ 562 w 723"/>
                <a:gd name="T17" fmla="*/ 675 h 688"/>
                <a:gd name="T18" fmla="*/ 394 w 723"/>
                <a:gd name="T19" fmla="*/ 527 h 688"/>
                <a:gd name="T20" fmla="*/ 329 w 723"/>
                <a:gd name="T21" fmla="*/ 527 h 688"/>
                <a:gd name="T22" fmla="*/ 161 w 723"/>
                <a:gd name="T23" fmla="*/ 675 h 688"/>
                <a:gd name="T24" fmla="*/ 141 w 723"/>
                <a:gd name="T25" fmla="*/ 661 h 688"/>
                <a:gd name="T26" fmla="*/ 219 w 723"/>
                <a:gd name="T27" fmla="*/ 450 h 688"/>
                <a:gd name="T28" fmla="*/ 199 w 723"/>
                <a:gd name="T29" fmla="*/ 388 h 688"/>
                <a:gd name="T30" fmla="*/ 17 w 723"/>
                <a:gd name="T31" fmla="*/ 280 h 688"/>
                <a:gd name="T32" fmla="*/ 25 w 723"/>
                <a:gd name="T33" fmla="*/ 256 h 688"/>
                <a:gd name="T34" fmla="*/ 246 w 723"/>
                <a:gd name="T35" fmla="*/ 270 h 688"/>
                <a:gd name="T36" fmla="*/ 298 w 723"/>
                <a:gd name="T37" fmla="*/ 232 h 688"/>
                <a:gd name="T38" fmla="*/ 349 w 723"/>
                <a:gd name="T39" fmla="*/ 21 h 688"/>
                <a:gd name="T40" fmla="*/ 374 w 723"/>
                <a:gd name="T41" fmla="*/ 2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grpFill/>
            <a:ln>
              <a:solidFill>
                <a:srgbClr val="F5CA6E"/>
              </a:solidFill>
            </a:ln>
          </p:spPr>
          <p:txBody>
            <a:bodyPr/>
            <a:lstStyle/>
            <a:p>
              <a:endParaRPr lang="zh-CN" altLang="en-US">
                <a:cs typeface="+mn-ea"/>
                <a:sym typeface="+mn-lt"/>
              </a:endParaRPr>
            </a:p>
          </p:txBody>
        </p:sp>
      </p:grpSp>
      <p:pic>
        <p:nvPicPr>
          <p:cNvPr id="14" name="图片 13" descr="图片包含 图标&#10;&#10;描述已自动生成">
            <a:extLst>
              <a:ext uri="{FF2B5EF4-FFF2-40B4-BE49-F238E27FC236}">
                <a16:creationId xmlns:a16="http://schemas.microsoft.com/office/drawing/2014/main" xmlns="" id="{177AF831-FDDA-4D6A-B588-D5A5B6C0601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798807" y="3607367"/>
            <a:ext cx="6594386" cy="3632408"/>
          </a:xfrm>
          <a:prstGeom prst="rect">
            <a:avLst/>
          </a:prstGeom>
        </p:spPr>
      </p:pic>
      <p:sp>
        <p:nvSpPr>
          <p:cNvPr id="15" name="矩形: 圆角 14">
            <a:extLst>
              <a:ext uri="{FF2B5EF4-FFF2-40B4-BE49-F238E27FC236}">
                <a16:creationId xmlns:a16="http://schemas.microsoft.com/office/drawing/2014/main" xmlns="" id="{EBEFC70F-A2FD-4788-A6F0-C94A17AACA73}"/>
              </a:ext>
            </a:extLst>
          </p:cNvPr>
          <p:cNvSpPr/>
          <p:nvPr/>
        </p:nvSpPr>
        <p:spPr>
          <a:xfrm>
            <a:off x="4180115" y="3389583"/>
            <a:ext cx="3831771" cy="663207"/>
          </a:xfrm>
          <a:prstGeom prst="roundRect">
            <a:avLst/>
          </a:prstGeom>
          <a:solidFill>
            <a:srgbClr val="C71E18"/>
          </a:solidFill>
          <a:ln w="38100">
            <a:solidFill>
              <a:srgbClr val="F5CA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a:extLst>
              <a:ext uri="{FF2B5EF4-FFF2-40B4-BE49-F238E27FC236}">
                <a16:creationId xmlns:a16="http://schemas.microsoft.com/office/drawing/2014/main" xmlns="" id="{F0C36265-0913-440F-8803-ADE2038BAAC9}"/>
              </a:ext>
            </a:extLst>
          </p:cNvPr>
          <p:cNvSpPr txBox="1"/>
          <p:nvPr/>
        </p:nvSpPr>
        <p:spPr>
          <a:xfrm>
            <a:off x="451244" y="946611"/>
            <a:ext cx="10476719" cy="2418483"/>
          </a:xfrm>
          <a:prstGeom prst="rect">
            <a:avLst/>
          </a:prstGeom>
          <a:noFill/>
        </p:spPr>
        <p:txBody>
          <a:bodyPr wrap="square">
            <a:spAutoFit/>
          </a:bodyPr>
          <a:lstStyle/>
          <a:p>
            <a:pPr algn="ctr">
              <a:lnSpc>
                <a:spcPct val="120000"/>
              </a:lnSpc>
            </a:pPr>
            <a:r>
              <a:rPr lang="zh-CN" altLang="en-US" sz="6000" i="0" spc="600" dirty="0" smtClean="0">
                <a:solidFill>
                  <a:srgbClr val="F5CA6E"/>
                </a:solidFill>
                <a:effectLst/>
                <a:latin typeface="汉仪大宋简" panose="02010609000101010101" pitchFamily="49" charset="-122"/>
                <a:ea typeface="汉仪大宋简" panose="02010609000101010101" pitchFamily="49" charset="-122"/>
                <a:cs typeface="+mn-ea"/>
                <a:sym typeface="+mn-lt"/>
              </a:rPr>
              <a:t>   中共中央</a:t>
            </a:r>
            <a:r>
              <a:rPr lang="zh-CN" altLang="en-US" sz="6000" i="0" spc="600" dirty="0">
                <a:solidFill>
                  <a:srgbClr val="F5CA6E"/>
                </a:solidFill>
                <a:effectLst/>
                <a:latin typeface="汉仪大宋简" panose="02010609000101010101" pitchFamily="49" charset="-122"/>
                <a:ea typeface="汉仪大宋简" panose="02010609000101010101" pitchFamily="49" charset="-122"/>
                <a:cs typeface="+mn-ea"/>
                <a:sym typeface="+mn-lt"/>
              </a:rPr>
              <a:t>印发</a:t>
            </a:r>
            <a:endParaRPr lang="en-US" altLang="zh-CN" sz="6000" i="0" spc="600" dirty="0">
              <a:solidFill>
                <a:srgbClr val="F5CA6E"/>
              </a:solidFill>
              <a:effectLst/>
              <a:latin typeface="汉仪大宋简" panose="02010609000101010101" pitchFamily="49" charset="-122"/>
              <a:ea typeface="汉仪大宋简" panose="02010609000101010101" pitchFamily="49" charset="-122"/>
              <a:cs typeface="+mn-ea"/>
              <a:sym typeface="+mn-lt"/>
            </a:endParaRPr>
          </a:p>
          <a:p>
            <a:pPr algn="dist">
              <a:lnSpc>
                <a:spcPct val="120000"/>
              </a:lnSpc>
            </a:pPr>
            <a:r>
              <a:rPr lang="en-US" altLang="zh-CN" sz="7200" i="0" dirty="0">
                <a:solidFill>
                  <a:schemeClr val="bg1"/>
                </a:solidFill>
                <a:effectLst/>
                <a:latin typeface="汉仪大宋简" panose="02010609000101010101" pitchFamily="49" charset="-122"/>
                <a:ea typeface="汉仪大宋简" panose="02010609000101010101" pitchFamily="49" charset="-122"/>
                <a:cs typeface="+mn-ea"/>
                <a:sym typeface="+mn-lt"/>
              </a:rPr>
              <a:t>《</a:t>
            </a:r>
            <a:r>
              <a:rPr lang="zh-CN" altLang="en-US" sz="7200" i="0" dirty="0">
                <a:solidFill>
                  <a:schemeClr val="bg1"/>
                </a:solidFill>
                <a:effectLst/>
                <a:latin typeface="汉仪大宋简" panose="02010609000101010101" pitchFamily="49" charset="-122"/>
                <a:ea typeface="汉仪大宋简" panose="02010609000101010101" pitchFamily="49" charset="-122"/>
                <a:cs typeface="+mn-ea"/>
                <a:sym typeface="+mn-lt"/>
              </a:rPr>
              <a:t>法治社会建设实施纲要</a:t>
            </a:r>
            <a:r>
              <a:rPr lang="en-US" altLang="zh-CN" sz="7200" i="0" dirty="0">
                <a:solidFill>
                  <a:schemeClr val="bg1"/>
                </a:solidFill>
                <a:effectLst/>
                <a:latin typeface="汉仪大宋简" panose="02010609000101010101" pitchFamily="49" charset="-122"/>
                <a:ea typeface="汉仪大宋简" panose="02010609000101010101" pitchFamily="49" charset="-122"/>
                <a:cs typeface="+mn-ea"/>
                <a:sym typeface="+mn-lt"/>
              </a:rPr>
              <a:t>》</a:t>
            </a:r>
          </a:p>
        </p:txBody>
      </p:sp>
      <p:sp>
        <p:nvSpPr>
          <p:cNvPr id="17" name="文本框 16">
            <a:extLst>
              <a:ext uri="{FF2B5EF4-FFF2-40B4-BE49-F238E27FC236}">
                <a16:creationId xmlns:a16="http://schemas.microsoft.com/office/drawing/2014/main" xmlns="" id="{F6AA1B8E-7714-4BFD-B70A-ABFD0C581878}"/>
              </a:ext>
            </a:extLst>
          </p:cNvPr>
          <p:cNvSpPr txBox="1"/>
          <p:nvPr/>
        </p:nvSpPr>
        <p:spPr>
          <a:xfrm>
            <a:off x="3061811" y="3311846"/>
            <a:ext cx="6105524" cy="662554"/>
          </a:xfrm>
          <a:prstGeom prst="rect">
            <a:avLst/>
          </a:prstGeom>
          <a:noFill/>
        </p:spPr>
        <p:txBody>
          <a:bodyPr wrap="square">
            <a:spAutoFit/>
          </a:bodyPr>
          <a:lstStyle/>
          <a:p>
            <a:pPr algn="ctr">
              <a:lnSpc>
                <a:spcPct val="150000"/>
              </a:lnSpc>
            </a:pPr>
            <a:r>
              <a:rPr lang="zh-CN" altLang="en-US" sz="2800" i="0" dirty="0">
                <a:solidFill>
                  <a:srgbClr val="F5CA6E"/>
                </a:solidFill>
                <a:effectLst/>
                <a:cs typeface="+mn-ea"/>
                <a:sym typeface="+mn-lt"/>
              </a:rPr>
              <a:t>（</a:t>
            </a:r>
            <a:r>
              <a:rPr lang="en-US" altLang="zh-CN" sz="2800" i="0" dirty="0">
                <a:solidFill>
                  <a:srgbClr val="F5CA6E"/>
                </a:solidFill>
                <a:effectLst/>
                <a:cs typeface="+mn-ea"/>
                <a:sym typeface="+mn-lt"/>
              </a:rPr>
              <a:t>2020—2025</a:t>
            </a:r>
            <a:r>
              <a:rPr lang="zh-CN" altLang="en-US" sz="2800" i="0" dirty="0">
                <a:solidFill>
                  <a:srgbClr val="F5CA6E"/>
                </a:solidFill>
                <a:effectLst/>
                <a:cs typeface="+mn-ea"/>
                <a:sym typeface="+mn-lt"/>
              </a:rPr>
              <a:t>年）</a:t>
            </a:r>
            <a:endParaRPr lang="en-US" altLang="zh-CN" sz="4000" i="0" dirty="0">
              <a:solidFill>
                <a:srgbClr val="F5CA6E"/>
              </a:solidFill>
              <a:effectLst/>
              <a:cs typeface="+mn-ea"/>
              <a:sym typeface="+mn-lt"/>
            </a:endParaRPr>
          </a:p>
        </p:txBody>
      </p:sp>
    </p:spTree>
    <p:extLst>
      <p:ext uri="{BB962C8B-B14F-4D97-AF65-F5344CB8AC3E}">
        <p14:creationId xmlns:p14="http://schemas.microsoft.com/office/powerpoint/2010/main" val="270906888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750"/>
                                        <p:tgtEl>
                                          <p:spTgt spid="2"/>
                                        </p:tgtEl>
                                      </p:cBhvr>
                                    </p:animEffect>
                                  </p:childTnLst>
                                </p:cTn>
                              </p:par>
                            </p:childTnLst>
                          </p:cTn>
                        </p:par>
                        <p:par>
                          <p:cTn id="8" fill="hold">
                            <p:stCondLst>
                              <p:cond delay="750"/>
                            </p:stCondLst>
                            <p:childTnLst>
                              <p:par>
                                <p:cTn id="9" presetID="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0-#ppt_w/2"/>
                                          </p:val>
                                        </p:tav>
                                        <p:tav tm="100000">
                                          <p:val>
                                            <p:strVal val="#ppt_x"/>
                                          </p:val>
                                        </p:tav>
                                      </p:tavLst>
                                    </p:anim>
                                    <p:anim calcmode="lin" valueType="num">
                                      <p:cBhvr additive="base">
                                        <p:cTn id="12" dur="75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2" presetClass="entr" presetSubtype="4"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750"/>
                                        <p:tgtEl>
                                          <p:spTgt spid="14"/>
                                        </p:tgtEl>
                                      </p:cBhvr>
                                    </p:animEffect>
                                  </p:childTnLst>
                                </p:cTn>
                              </p:par>
                            </p:childTnLst>
                          </p:cTn>
                        </p:par>
                        <p:par>
                          <p:cTn id="17" fill="hold">
                            <p:stCondLst>
                              <p:cond delay="2250"/>
                            </p:stCondLst>
                            <p:childTnLst>
                              <p:par>
                                <p:cTn id="18" presetID="53" presetClass="entr" presetSubtype="16"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750" fill="hold"/>
                                        <p:tgtEl>
                                          <p:spTgt spid="6"/>
                                        </p:tgtEl>
                                        <p:attrNameLst>
                                          <p:attrName>ppt_w</p:attrName>
                                        </p:attrNameLst>
                                      </p:cBhvr>
                                      <p:tavLst>
                                        <p:tav tm="0">
                                          <p:val>
                                            <p:fltVal val="0"/>
                                          </p:val>
                                        </p:tav>
                                        <p:tav tm="100000">
                                          <p:val>
                                            <p:strVal val="#ppt_w"/>
                                          </p:val>
                                        </p:tav>
                                      </p:tavLst>
                                    </p:anim>
                                    <p:anim calcmode="lin" valueType="num">
                                      <p:cBhvr>
                                        <p:cTn id="21" dur="750" fill="hold"/>
                                        <p:tgtEl>
                                          <p:spTgt spid="6"/>
                                        </p:tgtEl>
                                        <p:attrNameLst>
                                          <p:attrName>ppt_h</p:attrName>
                                        </p:attrNameLst>
                                      </p:cBhvr>
                                      <p:tavLst>
                                        <p:tav tm="0">
                                          <p:val>
                                            <p:fltVal val="0"/>
                                          </p:val>
                                        </p:tav>
                                        <p:tav tm="100000">
                                          <p:val>
                                            <p:strVal val="#ppt_h"/>
                                          </p:val>
                                        </p:tav>
                                      </p:tavLst>
                                    </p:anim>
                                    <p:animEffect transition="in" filter="fade">
                                      <p:cBhvr>
                                        <p:cTn id="22" dur="750"/>
                                        <p:tgtEl>
                                          <p:spTgt spid="6"/>
                                        </p:tgtEl>
                                      </p:cBhvr>
                                    </p:animEffect>
                                  </p:childTnLst>
                                </p:cTn>
                              </p:par>
                            </p:childTnLst>
                          </p:cTn>
                        </p:par>
                        <p:par>
                          <p:cTn id="23" fill="hold">
                            <p:stCondLst>
                              <p:cond delay="3000"/>
                            </p:stCondLst>
                            <p:childTnLst>
                              <p:par>
                                <p:cTn id="24" presetID="42" presetClass="entr" presetSubtype="0"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750"/>
                                        <p:tgtEl>
                                          <p:spTgt spid="15"/>
                                        </p:tgtEl>
                                      </p:cBhvr>
                                    </p:animEffect>
                                    <p:anim calcmode="lin" valueType="num">
                                      <p:cBhvr>
                                        <p:cTn id="27" dur="750" fill="hold"/>
                                        <p:tgtEl>
                                          <p:spTgt spid="15"/>
                                        </p:tgtEl>
                                        <p:attrNameLst>
                                          <p:attrName>ppt_x</p:attrName>
                                        </p:attrNameLst>
                                      </p:cBhvr>
                                      <p:tavLst>
                                        <p:tav tm="0">
                                          <p:val>
                                            <p:strVal val="#ppt_x"/>
                                          </p:val>
                                        </p:tav>
                                        <p:tav tm="100000">
                                          <p:val>
                                            <p:strVal val="#ppt_x"/>
                                          </p:val>
                                        </p:tav>
                                      </p:tavLst>
                                    </p:anim>
                                    <p:anim calcmode="lin" valueType="num">
                                      <p:cBhvr>
                                        <p:cTn id="28" dur="750" fill="hold"/>
                                        <p:tgtEl>
                                          <p:spTgt spid="15"/>
                                        </p:tgtEl>
                                        <p:attrNameLst>
                                          <p:attrName>ppt_y</p:attrName>
                                        </p:attrNameLst>
                                      </p:cBhvr>
                                      <p:tavLst>
                                        <p:tav tm="0">
                                          <p:val>
                                            <p:strVal val="#ppt_y+.1"/>
                                          </p:val>
                                        </p:tav>
                                        <p:tav tm="100000">
                                          <p:val>
                                            <p:strVal val="#ppt_y"/>
                                          </p:val>
                                        </p:tav>
                                      </p:tavLst>
                                    </p:anim>
                                  </p:childTnLst>
                                </p:cTn>
                              </p:par>
                            </p:childTnLst>
                          </p:cTn>
                        </p:par>
                        <p:par>
                          <p:cTn id="29" fill="hold">
                            <p:stCondLst>
                              <p:cond delay="3750"/>
                            </p:stCondLst>
                            <p:childTnLst>
                              <p:par>
                                <p:cTn id="30" presetID="16" presetClass="entr" presetSubtype="21"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arn(inVertical)">
                                      <p:cBhvr>
                                        <p:cTn id="32" dur="750"/>
                                        <p:tgtEl>
                                          <p:spTgt spid="17"/>
                                        </p:tgtEl>
                                      </p:cBhvr>
                                    </p:animEffect>
                                  </p:childTnLst>
                                </p:cTn>
                              </p:par>
                            </p:childTnLst>
                          </p:cTn>
                        </p:par>
                        <p:par>
                          <p:cTn id="33" fill="hold">
                            <p:stCondLst>
                              <p:cond delay="4500"/>
                            </p:stCondLst>
                            <p:childTnLst>
                              <p:par>
                                <p:cTn id="34" presetID="53" presetClass="entr" presetSubtype="16"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750" fill="hold"/>
                                        <p:tgtEl>
                                          <p:spTgt spid="7"/>
                                        </p:tgtEl>
                                        <p:attrNameLst>
                                          <p:attrName>ppt_w</p:attrName>
                                        </p:attrNameLst>
                                      </p:cBhvr>
                                      <p:tavLst>
                                        <p:tav tm="0">
                                          <p:val>
                                            <p:fltVal val="0"/>
                                          </p:val>
                                        </p:tav>
                                        <p:tav tm="100000">
                                          <p:val>
                                            <p:strVal val="#ppt_w"/>
                                          </p:val>
                                        </p:tav>
                                      </p:tavLst>
                                    </p:anim>
                                    <p:anim calcmode="lin" valueType="num">
                                      <p:cBhvr>
                                        <p:cTn id="37" dur="750" fill="hold"/>
                                        <p:tgtEl>
                                          <p:spTgt spid="7"/>
                                        </p:tgtEl>
                                        <p:attrNameLst>
                                          <p:attrName>ppt_h</p:attrName>
                                        </p:attrNameLst>
                                      </p:cBhvr>
                                      <p:tavLst>
                                        <p:tav tm="0">
                                          <p:val>
                                            <p:fltVal val="0"/>
                                          </p:val>
                                        </p:tav>
                                        <p:tav tm="100000">
                                          <p:val>
                                            <p:strVal val="#ppt_h"/>
                                          </p:val>
                                        </p:tav>
                                      </p:tavLst>
                                    </p:anim>
                                    <p:animEffect transition="in" filter="fade">
                                      <p:cBhvr>
                                        <p:cTn id="38"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animBg="1"/>
      <p:bldP spid="6" grpId="0"/>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1F035585-0EE6-41D4-86EB-364D72ADBEEF}"/>
              </a:ext>
            </a:extLst>
          </p:cNvPr>
          <p:cNvSpPr/>
          <p:nvPr/>
        </p:nvSpPr>
        <p:spPr>
          <a:xfrm>
            <a:off x="1244204" y="2708434"/>
            <a:ext cx="1677909" cy="25733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标题 1">
            <a:extLst>
              <a:ext uri="{FF2B5EF4-FFF2-40B4-BE49-F238E27FC236}">
                <a16:creationId xmlns:a16="http://schemas.microsoft.com/office/drawing/2014/main" xmlns="" id="{722BA5B7-9926-4217-A220-76A80936839F}"/>
              </a:ext>
            </a:extLst>
          </p:cNvPr>
          <p:cNvSpPr>
            <a:spLocks noGrp="1"/>
          </p:cNvSpPr>
          <p:nvPr>
            <p:ph type="title" idx="4294967295"/>
          </p:nvPr>
        </p:nvSpPr>
        <p:spPr>
          <a:xfrm rot="16200000">
            <a:off x="972663" y="3676173"/>
            <a:ext cx="2573338" cy="1325563"/>
          </a:xfrm>
          <a:prstGeom prst="rect">
            <a:avLst/>
          </a:prstGeom>
        </p:spPr>
        <p:txBody>
          <a:bodyPr vert="eaVert">
            <a:normAutofit/>
          </a:bodyPr>
          <a:lstStyle/>
          <a:p>
            <a:r>
              <a:rPr lang="zh-CN" altLang="en-US" sz="3600" b="1" i="0" dirty="0">
                <a:solidFill>
                  <a:schemeClr val="bg1"/>
                </a:solidFill>
                <a:effectLst/>
                <a:latin typeface="+mn-lt"/>
                <a:ea typeface="+mn-ea"/>
                <a:cs typeface="+mn-ea"/>
                <a:sym typeface="+mn-lt"/>
              </a:rPr>
              <a:t>维护宪法权威</a:t>
            </a:r>
            <a:endParaRPr lang="zh-CN" altLang="en-US" sz="3600" b="1" dirty="0">
              <a:solidFill>
                <a:schemeClr val="bg1"/>
              </a:solidFill>
              <a:latin typeface="+mn-lt"/>
              <a:ea typeface="+mn-ea"/>
              <a:cs typeface="+mn-ea"/>
              <a:sym typeface="+mn-lt"/>
            </a:endParaRPr>
          </a:p>
        </p:txBody>
      </p:sp>
      <p:sp>
        <p:nvSpPr>
          <p:cNvPr id="3" name="内容占位符 2">
            <a:extLst>
              <a:ext uri="{FF2B5EF4-FFF2-40B4-BE49-F238E27FC236}">
                <a16:creationId xmlns:a16="http://schemas.microsoft.com/office/drawing/2014/main" xmlns="" id="{11D39FCB-5997-4AB6-88AB-D4AD63D03977}"/>
              </a:ext>
            </a:extLst>
          </p:cNvPr>
          <p:cNvSpPr>
            <a:spLocks noGrp="1"/>
          </p:cNvSpPr>
          <p:nvPr>
            <p:ph idx="4294967295"/>
          </p:nvPr>
        </p:nvSpPr>
        <p:spPr>
          <a:xfrm>
            <a:off x="3214370" y="2593295"/>
            <a:ext cx="7742237" cy="2951162"/>
          </a:xfrm>
          <a:prstGeom prst="rect">
            <a:avLst/>
          </a:prstGeom>
        </p:spPr>
        <p:txBody>
          <a:bodyPr>
            <a:normAutofit lnSpcReduction="10000"/>
          </a:bodyPr>
          <a:lstStyle/>
          <a:p>
            <a:pPr marL="0" indent="0">
              <a:lnSpc>
                <a:spcPct val="150000"/>
              </a:lnSpc>
              <a:buNone/>
            </a:pPr>
            <a:r>
              <a:rPr lang="zh-CN" altLang="en-US" sz="1600" dirty="0">
                <a:solidFill>
                  <a:srgbClr val="333333"/>
                </a:solidFill>
                <a:cs typeface="+mn-ea"/>
                <a:sym typeface="+mn-lt"/>
              </a:rPr>
              <a:t>深入宣传宪法，弘扬宪法精神，增强宪法意识，推动形成尊崇宪法、学习宪法、遵守宪法、维护宪法、运用宪法的社会氛围。</a:t>
            </a:r>
            <a:endParaRPr lang="en-US" altLang="zh-CN" sz="1600" dirty="0">
              <a:solidFill>
                <a:srgbClr val="333333"/>
              </a:solidFill>
              <a:cs typeface="+mn-ea"/>
              <a:sym typeface="+mn-lt"/>
            </a:endParaRPr>
          </a:p>
          <a:p>
            <a:pPr marL="0" indent="0">
              <a:lnSpc>
                <a:spcPct val="150000"/>
              </a:lnSpc>
              <a:buNone/>
            </a:pPr>
            <a:r>
              <a:rPr lang="zh-CN" altLang="en-US" sz="1600" dirty="0">
                <a:solidFill>
                  <a:srgbClr val="333333"/>
                </a:solidFill>
                <a:cs typeface="+mn-ea"/>
                <a:sym typeface="+mn-lt"/>
              </a:rPr>
              <a:t>切实加强对国家工作人员特别是各级领导干部的宪法教育，组织推动国家工作人员原原本本学习宪法文本。</a:t>
            </a:r>
            <a:endParaRPr lang="en-US" altLang="zh-CN" sz="1600" dirty="0">
              <a:solidFill>
                <a:srgbClr val="333333"/>
              </a:solidFill>
              <a:cs typeface="+mn-ea"/>
              <a:sym typeface="+mn-lt"/>
            </a:endParaRPr>
          </a:p>
          <a:p>
            <a:pPr marL="0" indent="0">
              <a:lnSpc>
                <a:spcPct val="150000"/>
              </a:lnSpc>
              <a:buNone/>
            </a:pPr>
            <a:r>
              <a:rPr lang="zh-CN" altLang="en-US" sz="1600" dirty="0">
                <a:solidFill>
                  <a:srgbClr val="333333"/>
                </a:solidFill>
                <a:cs typeface="+mn-ea"/>
                <a:sym typeface="+mn-lt"/>
              </a:rPr>
              <a:t>全面落实宪法宣誓制度，国家工作人员就职时应当依照法律规定进行宪法宣誓。</a:t>
            </a:r>
            <a:endParaRPr lang="en-US" altLang="zh-CN" sz="1600" dirty="0">
              <a:solidFill>
                <a:srgbClr val="333333"/>
              </a:solidFill>
              <a:cs typeface="+mn-ea"/>
              <a:sym typeface="+mn-lt"/>
            </a:endParaRPr>
          </a:p>
          <a:p>
            <a:pPr marL="0" indent="0">
              <a:lnSpc>
                <a:spcPct val="150000"/>
              </a:lnSpc>
              <a:buNone/>
            </a:pPr>
            <a:r>
              <a:rPr lang="zh-CN" altLang="en-US" sz="1600" dirty="0">
                <a:solidFill>
                  <a:srgbClr val="333333"/>
                </a:solidFill>
                <a:cs typeface="+mn-ea"/>
                <a:sym typeface="+mn-lt"/>
              </a:rPr>
              <a:t>持续开展全国学生“学宪法讲宪法”活动。推动“</a:t>
            </a:r>
            <a:r>
              <a:rPr lang="en-US" altLang="zh-CN" sz="1600" dirty="0">
                <a:solidFill>
                  <a:srgbClr val="333333"/>
                </a:solidFill>
                <a:cs typeface="+mn-ea"/>
                <a:sym typeface="+mn-lt"/>
              </a:rPr>
              <a:t>12·4”</a:t>
            </a:r>
            <a:r>
              <a:rPr lang="zh-CN" altLang="en-US" sz="1600" dirty="0">
                <a:solidFill>
                  <a:srgbClr val="333333"/>
                </a:solidFill>
                <a:cs typeface="+mn-ea"/>
                <a:sym typeface="+mn-lt"/>
              </a:rPr>
              <a:t>国家宪法日和“宪法宣传周”集中宣传活动制度化，实现宪法宣传教育常态化。</a:t>
            </a:r>
          </a:p>
        </p:txBody>
      </p:sp>
      <p:grpSp>
        <p:nvGrpSpPr>
          <p:cNvPr id="21" name="组合 20">
            <a:extLst>
              <a:ext uri="{FF2B5EF4-FFF2-40B4-BE49-F238E27FC236}">
                <a16:creationId xmlns:a16="http://schemas.microsoft.com/office/drawing/2014/main" xmlns="" id="{524EC7C6-4D52-40B0-A390-4706014A4F12}"/>
              </a:ext>
            </a:extLst>
          </p:cNvPr>
          <p:cNvGrpSpPr/>
          <p:nvPr/>
        </p:nvGrpSpPr>
        <p:grpSpPr>
          <a:xfrm>
            <a:off x="3214370" y="2519045"/>
            <a:ext cx="1488440" cy="2940050"/>
            <a:chOff x="3214370" y="2519045"/>
            <a:chExt cx="1488440" cy="2940050"/>
          </a:xfrm>
        </p:grpSpPr>
        <p:cxnSp>
          <p:nvCxnSpPr>
            <p:cNvPr id="6" name="连接符: 肘形 5">
              <a:extLst>
                <a:ext uri="{FF2B5EF4-FFF2-40B4-BE49-F238E27FC236}">
                  <a16:creationId xmlns:a16="http://schemas.microsoft.com/office/drawing/2014/main" xmlns="" id="{94703C7F-2E8E-405D-9C2B-A66127F0A879}"/>
                </a:ext>
              </a:extLst>
            </p:cNvPr>
            <p:cNvCxnSpPr>
              <a:cxnSpLocks/>
            </p:cNvCxnSpPr>
            <p:nvPr/>
          </p:nvCxnSpPr>
          <p:spPr>
            <a:xfrm>
              <a:off x="3214370" y="2519045"/>
              <a:ext cx="1485900" cy="777240"/>
            </a:xfrm>
            <a:prstGeom prst="bentConnector3">
              <a:avLst>
                <a:gd name="adj1" fmla="val 256"/>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连接符: 肘形 13">
              <a:extLst>
                <a:ext uri="{FF2B5EF4-FFF2-40B4-BE49-F238E27FC236}">
                  <a16:creationId xmlns:a16="http://schemas.microsoft.com/office/drawing/2014/main" xmlns="" id="{ED55FADF-47EB-42D0-AB32-E757AAB54480}"/>
                </a:ext>
              </a:extLst>
            </p:cNvPr>
            <p:cNvCxnSpPr>
              <a:cxnSpLocks/>
            </p:cNvCxnSpPr>
            <p:nvPr/>
          </p:nvCxnSpPr>
          <p:spPr>
            <a:xfrm>
              <a:off x="3216910" y="3398520"/>
              <a:ext cx="1485900" cy="777240"/>
            </a:xfrm>
            <a:prstGeom prst="bentConnector3">
              <a:avLst>
                <a:gd name="adj1" fmla="val 256"/>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连接符: 肘形 14">
              <a:extLst>
                <a:ext uri="{FF2B5EF4-FFF2-40B4-BE49-F238E27FC236}">
                  <a16:creationId xmlns:a16="http://schemas.microsoft.com/office/drawing/2014/main" xmlns="" id="{970EF36B-CF0D-467B-B85B-2383203DDFE2}"/>
                </a:ext>
              </a:extLst>
            </p:cNvPr>
            <p:cNvCxnSpPr>
              <a:cxnSpLocks/>
            </p:cNvCxnSpPr>
            <p:nvPr/>
          </p:nvCxnSpPr>
          <p:spPr>
            <a:xfrm>
              <a:off x="3214370" y="4681855"/>
              <a:ext cx="1485900" cy="777240"/>
            </a:xfrm>
            <a:prstGeom prst="bentConnector3">
              <a:avLst>
                <a:gd name="adj1" fmla="val 256"/>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连接符: 肘形 15">
              <a:extLst>
                <a:ext uri="{FF2B5EF4-FFF2-40B4-BE49-F238E27FC236}">
                  <a16:creationId xmlns:a16="http://schemas.microsoft.com/office/drawing/2014/main" xmlns="" id="{3962D710-1E3E-418C-AAE8-50998FB3CBA0}"/>
                </a:ext>
              </a:extLst>
            </p:cNvPr>
            <p:cNvCxnSpPr>
              <a:cxnSpLocks/>
            </p:cNvCxnSpPr>
            <p:nvPr/>
          </p:nvCxnSpPr>
          <p:spPr>
            <a:xfrm>
              <a:off x="3214370" y="4338954"/>
              <a:ext cx="1485900" cy="233046"/>
            </a:xfrm>
            <a:prstGeom prst="bentConnector3">
              <a:avLst>
                <a:gd name="adj1" fmla="val -256"/>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74605065"/>
      </p:ext>
    </p:extLst>
  </p:cSld>
  <p:clrMapOvr>
    <a:masterClrMapping/>
  </p:clrMapOvr>
  <mc:AlternateContent xmlns:mc="http://schemas.openxmlformats.org/markup-compatibility/2006" xmlns:p14="http://schemas.microsoft.com/office/powerpoint/2010/main">
    <mc:Choice Requires="p14">
      <p:transition spd="slow" p14:dur="1400" advTm="3000">
        <p14:doors dir="ver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750"/>
                                        <p:tgtEl>
                                          <p:spTgt spid="4"/>
                                        </p:tgtEl>
                                      </p:cBhvr>
                                    </p:animEffect>
                                  </p:childTnLst>
                                </p:cTn>
                              </p:par>
                            </p:childTnLst>
                          </p:cTn>
                        </p:par>
                        <p:par>
                          <p:cTn id="8" fill="hold">
                            <p:stCondLst>
                              <p:cond delay="750"/>
                            </p:stCondLst>
                            <p:childTnLst>
                              <p:par>
                                <p:cTn id="9" presetID="22" presetClass="entr" presetSubtype="8"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750"/>
                                        <p:tgtEl>
                                          <p:spTgt spid="21"/>
                                        </p:tgtEl>
                                      </p:cBhvr>
                                    </p:animEffect>
                                  </p:childTnLst>
                                </p:cTn>
                              </p:par>
                            </p:childTnLst>
                          </p:cTn>
                        </p:par>
                        <p:par>
                          <p:cTn id="12" fill="hold">
                            <p:stCondLst>
                              <p:cond delay="1500"/>
                            </p:stCondLst>
                            <p:childTnLst>
                              <p:par>
                                <p:cTn id="13" presetID="16" presetClass="entr" presetSubtype="21"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750"/>
                                        <p:tgtEl>
                                          <p:spTgt spid="3">
                                            <p:txEl>
                                              <p:pRg st="0" end="0"/>
                                            </p:txEl>
                                          </p:spTgt>
                                        </p:tgtEl>
                                      </p:cBhvr>
                                    </p:animEffect>
                                  </p:childTnLst>
                                </p:cTn>
                              </p:par>
                            </p:childTnLst>
                          </p:cTn>
                        </p:par>
                        <p:par>
                          <p:cTn id="16" fill="hold">
                            <p:stCondLst>
                              <p:cond delay="2250"/>
                            </p:stCondLst>
                            <p:childTnLst>
                              <p:par>
                                <p:cTn id="17" presetID="16" presetClass="entr" presetSubtype="21"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750"/>
                                        <p:tgtEl>
                                          <p:spTgt spid="3">
                                            <p:txEl>
                                              <p:pRg st="1" end="1"/>
                                            </p:txEl>
                                          </p:spTgt>
                                        </p:tgtEl>
                                      </p:cBhvr>
                                    </p:animEffect>
                                  </p:childTnLst>
                                </p:cTn>
                              </p:par>
                            </p:childTnLst>
                          </p:cTn>
                        </p:par>
                        <p:par>
                          <p:cTn id="20" fill="hold">
                            <p:stCondLst>
                              <p:cond delay="3000"/>
                            </p:stCondLst>
                            <p:childTnLst>
                              <p:par>
                                <p:cTn id="21" presetID="16" presetClass="entr" presetSubtype="21"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750"/>
                                        <p:tgtEl>
                                          <p:spTgt spid="3">
                                            <p:txEl>
                                              <p:pRg st="2" end="2"/>
                                            </p:txEl>
                                          </p:spTgt>
                                        </p:tgtEl>
                                      </p:cBhvr>
                                    </p:animEffect>
                                  </p:childTnLst>
                                </p:cTn>
                              </p:par>
                            </p:childTnLst>
                          </p:cTn>
                        </p:par>
                        <p:par>
                          <p:cTn id="24" fill="hold">
                            <p:stCondLst>
                              <p:cond delay="3750"/>
                            </p:stCondLst>
                            <p:childTnLst>
                              <p:par>
                                <p:cTn id="25" presetID="16" presetClass="entr" presetSubtype="21"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7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346855B5-05F4-434C-A1C7-589506B5961F}"/>
              </a:ext>
            </a:extLst>
          </p:cNvPr>
          <p:cNvSpPr>
            <a:spLocks noGrp="1"/>
          </p:cNvSpPr>
          <p:nvPr>
            <p:ph idx="4294967295"/>
          </p:nvPr>
        </p:nvSpPr>
        <p:spPr>
          <a:xfrm>
            <a:off x="2156460" y="2626725"/>
            <a:ext cx="8747125" cy="3802062"/>
          </a:xfrm>
          <a:prstGeom prst="rect">
            <a:avLst/>
          </a:prstGeom>
        </p:spPr>
        <p:txBody>
          <a:bodyPr>
            <a:normAutofit/>
          </a:bodyPr>
          <a:lstStyle/>
          <a:p>
            <a:pPr marL="0" indent="0">
              <a:lnSpc>
                <a:spcPct val="150000"/>
              </a:lnSpc>
              <a:buNone/>
            </a:pPr>
            <a:r>
              <a:rPr lang="zh-CN" altLang="en-US" sz="1600" dirty="0">
                <a:solidFill>
                  <a:srgbClr val="333333"/>
                </a:solidFill>
                <a:cs typeface="+mn-ea"/>
                <a:sym typeface="+mn-lt"/>
              </a:rPr>
              <a:t>深入学习宣传习近平法治思想，深入宣传以宪法为核心的中国特色社会主义法律体系，广泛宣传与经济社会发展和人民群众利益密切相关的法律法规，使人民群众自觉尊崇、信仰和遵守法律。</a:t>
            </a:r>
            <a:endParaRPr lang="en-US" altLang="zh-CN" sz="1600" dirty="0">
              <a:solidFill>
                <a:srgbClr val="333333"/>
              </a:solidFill>
              <a:cs typeface="+mn-ea"/>
              <a:sym typeface="+mn-lt"/>
            </a:endParaRPr>
          </a:p>
          <a:p>
            <a:pPr marL="0" indent="0">
              <a:lnSpc>
                <a:spcPct val="150000"/>
              </a:lnSpc>
              <a:buNone/>
            </a:pPr>
            <a:r>
              <a:rPr lang="zh-CN" altLang="en-US" sz="1600" dirty="0">
                <a:solidFill>
                  <a:srgbClr val="333333"/>
                </a:solidFill>
                <a:cs typeface="+mn-ea"/>
                <a:sym typeface="+mn-lt"/>
              </a:rPr>
              <a:t>广泛开展民法典普法工作，让民法典走到群众身边、走进群众心里。积极组织疫病防治、野生动物保护、公共卫生安全等方面法律法规和相关知识的宣传教育活动。</a:t>
            </a:r>
            <a:endParaRPr lang="en-US" altLang="zh-CN" sz="1600" dirty="0">
              <a:solidFill>
                <a:srgbClr val="333333"/>
              </a:solidFill>
              <a:cs typeface="+mn-ea"/>
              <a:sym typeface="+mn-lt"/>
            </a:endParaRPr>
          </a:p>
          <a:p>
            <a:pPr marL="0" indent="0">
              <a:lnSpc>
                <a:spcPct val="150000"/>
              </a:lnSpc>
              <a:buNone/>
            </a:pPr>
            <a:r>
              <a:rPr lang="zh-CN" altLang="en-US" sz="1600" dirty="0">
                <a:solidFill>
                  <a:srgbClr val="333333"/>
                </a:solidFill>
                <a:cs typeface="+mn-ea"/>
                <a:sym typeface="+mn-lt"/>
              </a:rPr>
              <a:t>引导全社会尊重司法裁判，维护司法权威。充分发挥领导干部带头尊法学法守法用法对全社会的示范带动作用，进一步落实国家工作人员学法用法制度，健全日常学法制度，强化法治培训，完善考核评估机制，不断增强国家工作人员特别是各级领导干部依法办事的意识和能力。</a:t>
            </a:r>
          </a:p>
        </p:txBody>
      </p:sp>
      <p:grpSp>
        <p:nvGrpSpPr>
          <p:cNvPr id="15" name="组合 14">
            <a:extLst>
              <a:ext uri="{FF2B5EF4-FFF2-40B4-BE49-F238E27FC236}">
                <a16:creationId xmlns:a16="http://schemas.microsoft.com/office/drawing/2014/main" xmlns="" id="{F2BAB6A1-465D-4B5E-A558-A12FDB2CFBEB}"/>
              </a:ext>
            </a:extLst>
          </p:cNvPr>
          <p:cNvGrpSpPr/>
          <p:nvPr/>
        </p:nvGrpSpPr>
        <p:grpSpPr>
          <a:xfrm>
            <a:off x="1433059" y="1640442"/>
            <a:ext cx="9523866" cy="4057096"/>
            <a:chOff x="1433059" y="1640442"/>
            <a:chExt cx="9523866" cy="4057096"/>
          </a:xfrm>
        </p:grpSpPr>
        <p:grpSp>
          <p:nvGrpSpPr>
            <p:cNvPr id="9" name="组合 8">
              <a:extLst>
                <a:ext uri="{FF2B5EF4-FFF2-40B4-BE49-F238E27FC236}">
                  <a16:creationId xmlns:a16="http://schemas.microsoft.com/office/drawing/2014/main" xmlns="" id="{3F8AE6F9-28F4-42C4-BC68-166C437C35DE}"/>
                </a:ext>
              </a:extLst>
            </p:cNvPr>
            <p:cNvGrpSpPr/>
            <p:nvPr/>
          </p:nvGrpSpPr>
          <p:grpSpPr>
            <a:xfrm>
              <a:off x="2156460" y="1640442"/>
              <a:ext cx="3876436" cy="872966"/>
              <a:chOff x="2036684" y="1625203"/>
              <a:chExt cx="3876436" cy="872966"/>
            </a:xfrm>
          </p:grpSpPr>
          <p:sp>
            <p:nvSpPr>
              <p:cNvPr id="4" name="矩形 3">
                <a:extLst>
                  <a:ext uri="{FF2B5EF4-FFF2-40B4-BE49-F238E27FC236}">
                    <a16:creationId xmlns:a16="http://schemas.microsoft.com/office/drawing/2014/main" xmlns="" id="{B907AC5A-5652-4F8F-96B5-BD8BD6B725D6}"/>
                  </a:ext>
                </a:extLst>
              </p:cNvPr>
              <p:cNvSpPr/>
              <p:nvPr/>
            </p:nvSpPr>
            <p:spPr>
              <a:xfrm>
                <a:off x="2036684" y="1625203"/>
                <a:ext cx="3876436" cy="8729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a:extLst>
                  <a:ext uri="{FF2B5EF4-FFF2-40B4-BE49-F238E27FC236}">
                    <a16:creationId xmlns:a16="http://schemas.microsoft.com/office/drawing/2014/main" xmlns="" id="{BA5933B1-783C-4056-A84B-700B102E764C}"/>
                  </a:ext>
                </a:extLst>
              </p:cNvPr>
              <p:cNvSpPr txBox="1"/>
              <p:nvPr/>
            </p:nvSpPr>
            <p:spPr>
              <a:xfrm>
                <a:off x="2036684" y="1738520"/>
                <a:ext cx="3876436" cy="646331"/>
              </a:xfrm>
              <a:prstGeom prst="rect">
                <a:avLst/>
              </a:prstGeom>
              <a:noFill/>
            </p:spPr>
            <p:txBody>
              <a:bodyPr wrap="square">
                <a:spAutoFit/>
              </a:bodyPr>
              <a:lstStyle/>
              <a:p>
                <a:r>
                  <a:rPr kumimoji="0" lang="zh-CN" altLang="en-US" sz="3600" b="1" i="0" u="none" strike="noStrike" kern="1200" cap="none" spc="0" normalizeH="0" baseline="0" noProof="0" dirty="0">
                    <a:ln>
                      <a:noFill/>
                    </a:ln>
                    <a:solidFill>
                      <a:prstClr val="white"/>
                    </a:solidFill>
                    <a:effectLst/>
                    <a:uLnTx/>
                    <a:uFillTx/>
                    <a:cs typeface="+mn-ea"/>
                    <a:sym typeface="+mn-lt"/>
                  </a:rPr>
                  <a:t>增强全民法治观念</a:t>
                </a:r>
                <a:endParaRPr lang="zh-CN" altLang="en-US" dirty="0">
                  <a:cs typeface="+mn-ea"/>
                  <a:sym typeface="+mn-lt"/>
                </a:endParaRPr>
              </a:p>
            </p:txBody>
          </p:sp>
        </p:grpSp>
        <p:grpSp>
          <p:nvGrpSpPr>
            <p:cNvPr id="14" name="组合 13">
              <a:extLst>
                <a:ext uri="{FF2B5EF4-FFF2-40B4-BE49-F238E27FC236}">
                  <a16:creationId xmlns:a16="http://schemas.microsoft.com/office/drawing/2014/main" xmlns="" id="{77B89617-0D66-42F9-BB09-D41D8EEC7233}"/>
                </a:ext>
              </a:extLst>
            </p:cNvPr>
            <p:cNvGrpSpPr/>
            <p:nvPr/>
          </p:nvGrpSpPr>
          <p:grpSpPr>
            <a:xfrm>
              <a:off x="1433059" y="2513408"/>
              <a:ext cx="9523866" cy="3184130"/>
              <a:chOff x="1433059" y="2513408"/>
              <a:chExt cx="9523866" cy="3184130"/>
            </a:xfrm>
          </p:grpSpPr>
          <p:sp>
            <p:nvSpPr>
              <p:cNvPr id="10" name="矩形 9">
                <a:extLst>
                  <a:ext uri="{FF2B5EF4-FFF2-40B4-BE49-F238E27FC236}">
                    <a16:creationId xmlns:a16="http://schemas.microsoft.com/office/drawing/2014/main" xmlns="" id="{1EC75A1B-89D8-461D-A952-875E752689CB}"/>
                  </a:ext>
                </a:extLst>
              </p:cNvPr>
              <p:cNvSpPr/>
              <p:nvPr/>
            </p:nvSpPr>
            <p:spPr>
              <a:xfrm>
                <a:off x="1433059" y="2513408"/>
                <a:ext cx="9523866" cy="318413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等腰三角形 10">
                <a:extLst>
                  <a:ext uri="{FF2B5EF4-FFF2-40B4-BE49-F238E27FC236}">
                    <a16:creationId xmlns:a16="http://schemas.microsoft.com/office/drawing/2014/main" xmlns="" id="{C42A167D-A842-441F-ADF8-9168CC541537}"/>
                  </a:ext>
                </a:extLst>
              </p:cNvPr>
              <p:cNvSpPr/>
              <p:nvPr/>
            </p:nvSpPr>
            <p:spPr>
              <a:xfrm rot="5400000">
                <a:off x="1623060" y="2766060"/>
                <a:ext cx="415442" cy="35814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等腰三角形 11">
                <a:extLst>
                  <a:ext uri="{FF2B5EF4-FFF2-40B4-BE49-F238E27FC236}">
                    <a16:creationId xmlns:a16="http://schemas.microsoft.com/office/drawing/2014/main" xmlns="" id="{9D52DCC4-527E-4080-B4BF-21F83289CCD5}"/>
                  </a:ext>
                </a:extLst>
              </p:cNvPr>
              <p:cNvSpPr/>
              <p:nvPr/>
            </p:nvSpPr>
            <p:spPr>
              <a:xfrm rot="5400000">
                <a:off x="1623060" y="3685614"/>
                <a:ext cx="415442" cy="35814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等腰三角形 12">
                <a:extLst>
                  <a:ext uri="{FF2B5EF4-FFF2-40B4-BE49-F238E27FC236}">
                    <a16:creationId xmlns:a16="http://schemas.microsoft.com/office/drawing/2014/main" xmlns="" id="{7C07BF37-47F7-45BA-A14F-5E5B5FD07641}"/>
                  </a:ext>
                </a:extLst>
              </p:cNvPr>
              <p:cNvSpPr/>
              <p:nvPr/>
            </p:nvSpPr>
            <p:spPr>
              <a:xfrm rot="5400000">
                <a:off x="1623060" y="4498180"/>
                <a:ext cx="415442" cy="35814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Tree>
    <p:extLst>
      <p:ext uri="{BB962C8B-B14F-4D97-AF65-F5344CB8AC3E}">
        <p14:creationId xmlns:p14="http://schemas.microsoft.com/office/powerpoint/2010/main" val="3900481359"/>
      </p:ext>
    </p:extLst>
  </p:cSld>
  <p:clrMapOvr>
    <a:masterClrMapping/>
  </p:clrMapOvr>
  <mc:AlternateContent xmlns:mc="http://schemas.openxmlformats.org/markup-compatibility/2006" xmlns:p14="http://schemas.microsoft.com/office/powerpoint/2010/main">
    <mc:Choice Requires="p14">
      <p:transition spd="slow" p14:dur="1400" advTm="3000">
        <p14:doors dir="ver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750"/>
                                        <p:tgtEl>
                                          <p:spTgt spid="15"/>
                                        </p:tgtEl>
                                      </p:cBhvr>
                                    </p:animEffect>
                                  </p:childTnLst>
                                </p:cTn>
                              </p:par>
                            </p:childTnLst>
                          </p:cTn>
                        </p:par>
                        <p:par>
                          <p:cTn id="8" fill="hold">
                            <p:stCondLst>
                              <p:cond delay="75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750"/>
                                        <p:tgtEl>
                                          <p:spTgt spid="3">
                                            <p:txEl>
                                              <p:pRg st="0" end="0"/>
                                            </p:txEl>
                                          </p:spTgt>
                                        </p:tgtEl>
                                      </p:cBhvr>
                                    </p:animEffect>
                                  </p:childTnLst>
                                </p:cTn>
                              </p:par>
                            </p:childTnLst>
                          </p:cTn>
                        </p:par>
                        <p:par>
                          <p:cTn id="12" fill="hold">
                            <p:stCondLst>
                              <p:cond delay="15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750"/>
                                        <p:tgtEl>
                                          <p:spTgt spid="3">
                                            <p:txEl>
                                              <p:pRg st="1" end="1"/>
                                            </p:txEl>
                                          </p:spTgt>
                                        </p:tgtEl>
                                      </p:cBhvr>
                                    </p:animEffect>
                                  </p:childTnLst>
                                </p:cTn>
                              </p:par>
                            </p:childTnLst>
                          </p:cTn>
                        </p:par>
                        <p:par>
                          <p:cTn id="16" fill="hold">
                            <p:stCondLst>
                              <p:cond delay="2250"/>
                            </p:stCondLst>
                            <p:childTnLst>
                              <p:par>
                                <p:cTn id="17" presetID="22" presetClass="entr" presetSubtype="4"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xmlns="" id="{5403BF91-C5D6-4253-ADA7-402C56326347}"/>
              </a:ext>
            </a:extLst>
          </p:cNvPr>
          <p:cNvSpPr txBox="1"/>
          <p:nvPr/>
        </p:nvSpPr>
        <p:spPr>
          <a:xfrm>
            <a:off x="2009851" y="2400090"/>
            <a:ext cx="6740012" cy="3416320"/>
          </a:xfrm>
          <a:prstGeom prst="rect">
            <a:avLst/>
          </a:prstGeom>
          <a:noFill/>
        </p:spPr>
        <p:txBody>
          <a:bodyPr wrap="square">
            <a:spAutoFit/>
          </a:bodyPr>
          <a:lstStyle/>
          <a:p>
            <a:pPr>
              <a:lnSpc>
                <a:spcPct val="150000"/>
              </a:lnSpc>
            </a:pPr>
            <a:r>
              <a:rPr kumimoji="0" lang="zh-CN" altLang="en-US" sz="1600" b="0" i="0" u="none" strike="noStrike" kern="1200" cap="none" spc="0" normalizeH="0" baseline="0" noProof="0" dirty="0">
                <a:ln>
                  <a:noFill/>
                </a:ln>
                <a:solidFill>
                  <a:srgbClr val="333333"/>
                </a:solidFill>
                <a:effectLst/>
                <a:uLnTx/>
                <a:uFillTx/>
                <a:cs typeface="+mn-ea"/>
                <a:sym typeface="+mn-lt"/>
              </a:rPr>
              <a:t>加强青少年法治教育，全面落实</a:t>
            </a:r>
            <a:r>
              <a:rPr kumimoji="0" lang="en-US" altLang="zh-CN" sz="1600" b="0" i="0" u="none" strike="noStrike" kern="1200" cap="none" spc="0" normalizeH="0" baseline="0" noProof="0" dirty="0">
                <a:ln>
                  <a:noFill/>
                </a:ln>
                <a:solidFill>
                  <a:srgbClr val="333333"/>
                </a:solidFill>
                <a:effectLst/>
                <a:uLnTx/>
                <a:uFillTx/>
                <a:cs typeface="+mn-ea"/>
                <a:sym typeface="+mn-lt"/>
              </a:rPr>
              <a:t>《</a:t>
            </a:r>
            <a:r>
              <a:rPr kumimoji="0" lang="zh-CN" altLang="en-US" sz="1600" b="0" i="0" u="none" strike="noStrike" kern="1200" cap="none" spc="0" normalizeH="0" baseline="0" noProof="0" dirty="0">
                <a:ln>
                  <a:noFill/>
                </a:ln>
                <a:solidFill>
                  <a:srgbClr val="333333"/>
                </a:solidFill>
                <a:effectLst/>
                <a:uLnTx/>
                <a:uFillTx/>
                <a:cs typeface="+mn-ea"/>
                <a:sym typeface="+mn-lt"/>
              </a:rPr>
              <a:t>青少年法治教育大纲</a:t>
            </a:r>
            <a:r>
              <a:rPr kumimoji="0" lang="en-US" altLang="zh-CN" sz="1600" b="0" i="0" u="none" strike="noStrike" kern="1200" cap="none" spc="0" normalizeH="0" baseline="0" noProof="0" dirty="0">
                <a:ln>
                  <a:noFill/>
                </a:ln>
                <a:solidFill>
                  <a:srgbClr val="333333"/>
                </a:solidFill>
                <a:effectLst/>
                <a:uLnTx/>
                <a:uFillTx/>
                <a:cs typeface="+mn-ea"/>
                <a:sym typeface="+mn-lt"/>
              </a:rPr>
              <a:t>》</a:t>
            </a:r>
            <a:r>
              <a:rPr kumimoji="0" lang="zh-CN" altLang="en-US" sz="1600" b="0" i="0" u="none" strike="noStrike" kern="1200" cap="none" spc="0" normalizeH="0" baseline="0" noProof="0" dirty="0">
                <a:ln>
                  <a:noFill/>
                </a:ln>
                <a:solidFill>
                  <a:srgbClr val="333333"/>
                </a:solidFill>
                <a:effectLst/>
                <a:uLnTx/>
                <a:uFillTx/>
                <a:cs typeface="+mn-ea"/>
                <a:sym typeface="+mn-lt"/>
              </a:rPr>
              <a:t>，把法治教育纳入国民教育体系。</a:t>
            </a:r>
            <a:endParaRPr kumimoji="0" lang="en-US" altLang="zh-CN" sz="1600" b="0" i="0" u="none" strike="noStrike" kern="1200" cap="none" spc="0" normalizeH="0" baseline="0" noProof="0" dirty="0">
              <a:ln>
                <a:noFill/>
              </a:ln>
              <a:solidFill>
                <a:srgbClr val="333333"/>
              </a:solidFill>
              <a:effectLst/>
              <a:uLnTx/>
              <a:uFillTx/>
              <a:cs typeface="+mn-ea"/>
              <a:sym typeface="+mn-lt"/>
            </a:endParaRPr>
          </a:p>
          <a:p>
            <a:pPr>
              <a:lnSpc>
                <a:spcPct val="150000"/>
              </a:lnSpc>
            </a:pPr>
            <a:endParaRPr kumimoji="0" lang="en-US" altLang="zh-CN" sz="1600" b="0" i="0" u="none" strike="noStrike" kern="1200" cap="none" spc="0" normalizeH="0" baseline="0" noProof="0" dirty="0">
              <a:ln>
                <a:noFill/>
              </a:ln>
              <a:solidFill>
                <a:srgbClr val="333333"/>
              </a:solidFill>
              <a:effectLst/>
              <a:uLnTx/>
              <a:uFillTx/>
              <a:cs typeface="+mn-ea"/>
              <a:sym typeface="+mn-lt"/>
            </a:endParaRPr>
          </a:p>
          <a:p>
            <a:pPr>
              <a:lnSpc>
                <a:spcPct val="150000"/>
              </a:lnSpc>
            </a:pPr>
            <a:r>
              <a:rPr kumimoji="0" lang="zh-CN" altLang="en-US" sz="1600" b="0" i="0" u="none" strike="noStrike" kern="1200" cap="none" spc="0" normalizeH="0" baseline="0" noProof="0" dirty="0">
                <a:ln>
                  <a:noFill/>
                </a:ln>
                <a:solidFill>
                  <a:srgbClr val="333333"/>
                </a:solidFill>
                <a:effectLst/>
                <a:uLnTx/>
                <a:uFillTx/>
                <a:cs typeface="+mn-ea"/>
                <a:sym typeface="+mn-lt"/>
              </a:rPr>
              <a:t>加强对教师的法治教育培训，配齐配强法治课教师、法治辅导员队伍，完善法治副校长制度，健全青少年参与法治实践机制。引导企业树立合规意识，切实增强企业管理者和职工的法治观念。</a:t>
            </a:r>
            <a:endParaRPr kumimoji="0" lang="en-US" altLang="zh-CN" sz="1600" b="0" i="0" u="none" strike="noStrike" kern="1200" cap="none" spc="0" normalizeH="0" baseline="0" noProof="0" dirty="0">
              <a:ln>
                <a:noFill/>
              </a:ln>
              <a:solidFill>
                <a:srgbClr val="333333"/>
              </a:solidFill>
              <a:effectLst/>
              <a:uLnTx/>
              <a:uFillTx/>
              <a:cs typeface="+mn-ea"/>
              <a:sym typeface="+mn-lt"/>
            </a:endParaRPr>
          </a:p>
          <a:p>
            <a:pPr>
              <a:lnSpc>
                <a:spcPct val="150000"/>
              </a:lnSpc>
            </a:pPr>
            <a:endParaRPr kumimoji="0" lang="en-US" altLang="zh-CN" sz="1600" b="0" i="0" u="none" strike="noStrike" kern="1200" cap="none" spc="0" normalizeH="0" baseline="0" noProof="0" dirty="0">
              <a:ln>
                <a:noFill/>
              </a:ln>
              <a:solidFill>
                <a:srgbClr val="333333"/>
              </a:solidFill>
              <a:effectLst/>
              <a:uLnTx/>
              <a:uFillTx/>
              <a:cs typeface="+mn-ea"/>
              <a:sym typeface="+mn-lt"/>
            </a:endParaRPr>
          </a:p>
          <a:p>
            <a:pPr>
              <a:lnSpc>
                <a:spcPct val="150000"/>
              </a:lnSpc>
            </a:pPr>
            <a:r>
              <a:rPr kumimoji="0" lang="zh-CN" altLang="en-US" sz="1600" b="0" i="0" u="none" strike="noStrike" kern="1200" cap="none" spc="0" normalizeH="0" baseline="0" noProof="0" dirty="0">
                <a:ln>
                  <a:noFill/>
                </a:ln>
                <a:solidFill>
                  <a:srgbClr val="333333"/>
                </a:solidFill>
                <a:effectLst/>
                <a:uLnTx/>
                <a:uFillTx/>
                <a:cs typeface="+mn-ea"/>
                <a:sym typeface="+mn-lt"/>
              </a:rPr>
              <a:t>加强对社会热点案（事）件的法治解读评论，传播法治正能量。运用新媒体新技术普法，推进“智慧普法”平台建设。研究制定法治宣传教育法。</a:t>
            </a:r>
            <a:endParaRPr lang="zh-CN" altLang="en-US" dirty="0">
              <a:cs typeface="+mn-ea"/>
              <a:sym typeface="+mn-lt"/>
            </a:endParaRPr>
          </a:p>
        </p:txBody>
      </p:sp>
      <p:grpSp>
        <p:nvGrpSpPr>
          <p:cNvPr id="6" name="组合 5">
            <a:extLst>
              <a:ext uri="{FF2B5EF4-FFF2-40B4-BE49-F238E27FC236}">
                <a16:creationId xmlns:a16="http://schemas.microsoft.com/office/drawing/2014/main" xmlns="" id="{33E9FFF2-32E5-484E-AD0D-CA87F2E05617}"/>
              </a:ext>
            </a:extLst>
          </p:cNvPr>
          <p:cNvGrpSpPr/>
          <p:nvPr/>
        </p:nvGrpSpPr>
        <p:grpSpPr>
          <a:xfrm>
            <a:off x="1334067" y="1543835"/>
            <a:ext cx="9523866" cy="4240794"/>
            <a:chOff x="1433059" y="1640442"/>
            <a:chExt cx="9523866" cy="4240794"/>
          </a:xfrm>
        </p:grpSpPr>
        <p:grpSp>
          <p:nvGrpSpPr>
            <p:cNvPr id="7" name="组合 6">
              <a:extLst>
                <a:ext uri="{FF2B5EF4-FFF2-40B4-BE49-F238E27FC236}">
                  <a16:creationId xmlns:a16="http://schemas.microsoft.com/office/drawing/2014/main" xmlns="" id="{C16B2811-9C7D-4151-9EBB-9FC7E3F16EFD}"/>
                </a:ext>
              </a:extLst>
            </p:cNvPr>
            <p:cNvGrpSpPr/>
            <p:nvPr/>
          </p:nvGrpSpPr>
          <p:grpSpPr>
            <a:xfrm>
              <a:off x="2156460" y="1640442"/>
              <a:ext cx="3876436" cy="872966"/>
              <a:chOff x="2036684" y="1625203"/>
              <a:chExt cx="3876436" cy="872966"/>
            </a:xfrm>
          </p:grpSpPr>
          <p:sp>
            <p:nvSpPr>
              <p:cNvPr id="13" name="矩形 12">
                <a:extLst>
                  <a:ext uri="{FF2B5EF4-FFF2-40B4-BE49-F238E27FC236}">
                    <a16:creationId xmlns:a16="http://schemas.microsoft.com/office/drawing/2014/main" xmlns="" id="{2FAAF7F1-DAC8-4C8C-B4EC-83722A5B86E9}"/>
                  </a:ext>
                </a:extLst>
              </p:cNvPr>
              <p:cNvSpPr/>
              <p:nvPr/>
            </p:nvSpPr>
            <p:spPr>
              <a:xfrm>
                <a:off x="2036684" y="1625203"/>
                <a:ext cx="3876436" cy="8729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文本框 13">
                <a:extLst>
                  <a:ext uri="{FF2B5EF4-FFF2-40B4-BE49-F238E27FC236}">
                    <a16:creationId xmlns:a16="http://schemas.microsoft.com/office/drawing/2014/main" xmlns="" id="{BBC060CC-D938-4512-AB32-DE98FC9C90B6}"/>
                  </a:ext>
                </a:extLst>
              </p:cNvPr>
              <p:cNvSpPr txBox="1"/>
              <p:nvPr/>
            </p:nvSpPr>
            <p:spPr>
              <a:xfrm>
                <a:off x="2036684" y="1738520"/>
                <a:ext cx="3876436" cy="646331"/>
              </a:xfrm>
              <a:prstGeom prst="rect">
                <a:avLst/>
              </a:prstGeom>
              <a:noFill/>
            </p:spPr>
            <p:txBody>
              <a:bodyPr wrap="square">
                <a:spAutoFit/>
              </a:bodyPr>
              <a:lstStyle/>
              <a:p>
                <a:r>
                  <a:rPr kumimoji="0" lang="zh-CN" altLang="en-US" sz="3600" b="1" i="0" u="none" strike="noStrike" kern="1200" cap="none" spc="0" normalizeH="0" baseline="0" noProof="0" dirty="0">
                    <a:ln>
                      <a:noFill/>
                    </a:ln>
                    <a:solidFill>
                      <a:prstClr val="white"/>
                    </a:solidFill>
                    <a:effectLst/>
                    <a:uLnTx/>
                    <a:uFillTx/>
                    <a:cs typeface="+mn-ea"/>
                    <a:sym typeface="+mn-lt"/>
                  </a:rPr>
                  <a:t>增强全民法治观念</a:t>
                </a:r>
                <a:endParaRPr lang="zh-CN" altLang="en-US" dirty="0">
                  <a:cs typeface="+mn-ea"/>
                  <a:sym typeface="+mn-lt"/>
                </a:endParaRPr>
              </a:p>
            </p:txBody>
          </p:sp>
        </p:grpSp>
        <p:grpSp>
          <p:nvGrpSpPr>
            <p:cNvPr id="8" name="组合 7">
              <a:extLst>
                <a:ext uri="{FF2B5EF4-FFF2-40B4-BE49-F238E27FC236}">
                  <a16:creationId xmlns:a16="http://schemas.microsoft.com/office/drawing/2014/main" xmlns="" id="{AA3EF249-29C9-4479-B9A0-E851B7EE0E90}"/>
                </a:ext>
              </a:extLst>
            </p:cNvPr>
            <p:cNvGrpSpPr/>
            <p:nvPr/>
          </p:nvGrpSpPr>
          <p:grpSpPr>
            <a:xfrm>
              <a:off x="1433059" y="2513408"/>
              <a:ext cx="9523866" cy="3367828"/>
              <a:chOff x="1433059" y="2513408"/>
              <a:chExt cx="9523866" cy="3367828"/>
            </a:xfrm>
          </p:grpSpPr>
          <p:sp>
            <p:nvSpPr>
              <p:cNvPr id="9" name="矩形 8">
                <a:extLst>
                  <a:ext uri="{FF2B5EF4-FFF2-40B4-BE49-F238E27FC236}">
                    <a16:creationId xmlns:a16="http://schemas.microsoft.com/office/drawing/2014/main" xmlns="" id="{CAA9465F-FE9A-4765-914C-9A74D75A43DD}"/>
                  </a:ext>
                </a:extLst>
              </p:cNvPr>
              <p:cNvSpPr/>
              <p:nvPr/>
            </p:nvSpPr>
            <p:spPr>
              <a:xfrm>
                <a:off x="1433059" y="2513408"/>
                <a:ext cx="9523866" cy="336782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等腰三角形 9">
                <a:extLst>
                  <a:ext uri="{FF2B5EF4-FFF2-40B4-BE49-F238E27FC236}">
                    <a16:creationId xmlns:a16="http://schemas.microsoft.com/office/drawing/2014/main" xmlns="" id="{FE1F100F-32DD-4F7F-8E8D-0EB307CC5B36}"/>
                  </a:ext>
                </a:extLst>
              </p:cNvPr>
              <p:cNvSpPr/>
              <p:nvPr/>
            </p:nvSpPr>
            <p:spPr>
              <a:xfrm rot="5400000">
                <a:off x="1623060" y="2772752"/>
                <a:ext cx="415442" cy="35814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1" name="等腰三角形 10">
                <a:extLst>
                  <a:ext uri="{FF2B5EF4-FFF2-40B4-BE49-F238E27FC236}">
                    <a16:creationId xmlns:a16="http://schemas.microsoft.com/office/drawing/2014/main" xmlns="" id="{D46E5D8D-EF70-4E03-8775-ACE5DE1AC5DB}"/>
                  </a:ext>
                </a:extLst>
              </p:cNvPr>
              <p:cNvSpPr/>
              <p:nvPr/>
            </p:nvSpPr>
            <p:spPr>
              <a:xfrm rot="5400000">
                <a:off x="1623060" y="3834329"/>
                <a:ext cx="415442" cy="35814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等腰三角形 11">
                <a:extLst>
                  <a:ext uri="{FF2B5EF4-FFF2-40B4-BE49-F238E27FC236}">
                    <a16:creationId xmlns:a16="http://schemas.microsoft.com/office/drawing/2014/main" xmlns="" id="{4BC3392A-DD8B-4843-9D5C-86FB110652EB}"/>
                  </a:ext>
                </a:extLst>
              </p:cNvPr>
              <p:cNvSpPr/>
              <p:nvPr/>
            </p:nvSpPr>
            <p:spPr>
              <a:xfrm rot="5400000">
                <a:off x="1623060" y="5231702"/>
                <a:ext cx="415442" cy="35814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15" name="图片 14" descr="图片包含 游戏机, 热气球, 交通, 飞机&#10;&#10;描述已自动生成">
            <a:extLst>
              <a:ext uri="{FF2B5EF4-FFF2-40B4-BE49-F238E27FC236}">
                <a16:creationId xmlns:a16="http://schemas.microsoft.com/office/drawing/2014/main" xmlns="" id="{C6CD314D-D956-43EE-A24C-B3DA5DE329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463" y="2587421"/>
            <a:ext cx="2726744" cy="2726744"/>
          </a:xfrm>
          <a:prstGeom prst="rect">
            <a:avLst/>
          </a:prstGeom>
        </p:spPr>
      </p:pic>
    </p:spTree>
    <p:extLst>
      <p:ext uri="{BB962C8B-B14F-4D97-AF65-F5344CB8AC3E}">
        <p14:creationId xmlns:p14="http://schemas.microsoft.com/office/powerpoint/2010/main" val="1008925133"/>
      </p:ext>
    </p:extLst>
  </p:cSld>
  <p:clrMapOvr>
    <a:masterClrMapping/>
  </p:clrMapOvr>
  <mc:AlternateContent xmlns:mc="http://schemas.openxmlformats.org/markup-compatibility/2006" xmlns:p14="http://schemas.microsoft.com/office/powerpoint/2010/main">
    <mc:Choice Requires="p14">
      <p:transition spd="slow" p14:dur="1400" advTm="3000">
        <p14:doors dir="ver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750"/>
                                        <p:tgtEl>
                                          <p:spTgt spid="15"/>
                                        </p:tgtEl>
                                      </p:cBhvr>
                                    </p:animEffect>
                                    <p:anim calcmode="lin" valueType="num">
                                      <p:cBhvr>
                                        <p:cTn id="8" dur="750" fill="hold"/>
                                        <p:tgtEl>
                                          <p:spTgt spid="15"/>
                                        </p:tgtEl>
                                        <p:attrNameLst>
                                          <p:attrName>ppt_x</p:attrName>
                                        </p:attrNameLst>
                                      </p:cBhvr>
                                      <p:tavLst>
                                        <p:tav tm="0">
                                          <p:val>
                                            <p:strVal val="#ppt_x"/>
                                          </p:val>
                                        </p:tav>
                                        <p:tav tm="100000">
                                          <p:val>
                                            <p:strVal val="#ppt_x"/>
                                          </p:val>
                                        </p:tav>
                                      </p:tavLst>
                                    </p:anim>
                                    <p:anim calcmode="lin" valueType="num">
                                      <p:cBhvr>
                                        <p:cTn id="9" dur="75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22" presetClass="entr" presetSubtype="4"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750"/>
                                        <p:tgtEl>
                                          <p:spTgt spid="6"/>
                                        </p:tgtEl>
                                      </p:cBhvr>
                                    </p:animEffect>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xmlns="" id="{566F8A1B-6784-4964-A543-6B2D14156C13}"/>
              </a:ext>
            </a:extLst>
          </p:cNvPr>
          <p:cNvGrpSpPr/>
          <p:nvPr/>
        </p:nvGrpSpPr>
        <p:grpSpPr>
          <a:xfrm>
            <a:off x="1312451" y="1569879"/>
            <a:ext cx="9681241" cy="872967"/>
            <a:chOff x="1275683" y="1569879"/>
            <a:chExt cx="9681241" cy="872967"/>
          </a:xfrm>
        </p:grpSpPr>
        <p:sp>
          <p:nvSpPr>
            <p:cNvPr id="5" name="文本框 4">
              <a:extLst>
                <a:ext uri="{FF2B5EF4-FFF2-40B4-BE49-F238E27FC236}">
                  <a16:creationId xmlns:a16="http://schemas.microsoft.com/office/drawing/2014/main" xmlns="" id="{624A1A85-0A3B-46E9-9C50-D314B1846B8C}"/>
                </a:ext>
              </a:extLst>
            </p:cNvPr>
            <p:cNvSpPr txBox="1"/>
            <p:nvPr/>
          </p:nvSpPr>
          <p:spPr>
            <a:xfrm>
              <a:off x="5517811" y="1775529"/>
              <a:ext cx="5318760" cy="461665"/>
            </a:xfrm>
            <a:prstGeom prst="rect">
              <a:avLst/>
            </a:prstGeom>
            <a:noFill/>
          </p:spPr>
          <p:txBody>
            <a:bodyPr wrap="square">
              <a:spAutoFit/>
            </a:bodyPr>
            <a:lstStyle/>
            <a:p>
              <a:r>
                <a:rPr kumimoji="0" lang="zh-CN" altLang="en-US" sz="2400" b="1" i="0" u="none" strike="noStrike" kern="1200" cap="none" spc="0" normalizeH="0" baseline="0" noProof="0" dirty="0">
                  <a:ln>
                    <a:noFill/>
                  </a:ln>
                  <a:solidFill>
                    <a:schemeClr val="accent2"/>
                  </a:solidFill>
                  <a:effectLst/>
                  <a:uLnTx/>
                  <a:uFillTx/>
                  <a:cs typeface="+mn-ea"/>
                  <a:sym typeface="+mn-lt"/>
                </a:rPr>
                <a:t>坚持法治宣传教育与法治实践相结合</a:t>
              </a:r>
              <a:endParaRPr lang="zh-CN" altLang="en-US" sz="2800" b="1" dirty="0">
                <a:solidFill>
                  <a:schemeClr val="accent2"/>
                </a:solidFill>
                <a:cs typeface="+mn-ea"/>
                <a:sym typeface="+mn-lt"/>
              </a:endParaRPr>
            </a:p>
          </p:txBody>
        </p:sp>
        <p:grpSp>
          <p:nvGrpSpPr>
            <p:cNvPr id="13" name="组合 12">
              <a:extLst>
                <a:ext uri="{FF2B5EF4-FFF2-40B4-BE49-F238E27FC236}">
                  <a16:creationId xmlns:a16="http://schemas.microsoft.com/office/drawing/2014/main" xmlns="" id="{8A38248C-C70B-4870-9B01-11E1EE73069B}"/>
                </a:ext>
              </a:extLst>
            </p:cNvPr>
            <p:cNvGrpSpPr/>
            <p:nvPr/>
          </p:nvGrpSpPr>
          <p:grpSpPr>
            <a:xfrm>
              <a:off x="1275683" y="1569879"/>
              <a:ext cx="3876436" cy="872966"/>
              <a:chOff x="1386908" y="1569879"/>
              <a:chExt cx="3876436" cy="872966"/>
            </a:xfrm>
          </p:grpSpPr>
          <p:sp>
            <p:nvSpPr>
              <p:cNvPr id="12" name="矩形 11">
                <a:extLst>
                  <a:ext uri="{FF2B5EF4-FFF2-40B4-BE49-F238E27FC236}">
                    <a16:creationId xmlns:a16="http://schemas.microsoft.com/office/drawing/2014/main" xmlns="" id="{0EAC2488-98E4-480A-8029-B86DDF07E6EE}"/>
                  </a:ext>
                </a:extLst>
              </p:cNvPr>
              <p:cNvSpPr/>
              <p:nvPr/>
            </p:nvSpPr>
            <p:spPr>
              <a:xfrm>
                <a:off x="1386908" y="1569879"/>
                <a:ext cx="3876436" cy="8729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xmlns="" id="{04176CBE-557F-42C1-ABFE-0C60C39B10EF}"/>
                  </a:ext>
                </a:extLst>
              </p:cNvPr>
              <p:cNvSpPr txBox="1"/>
              <p:nvPr/>
            </p:nvSpPr>
            <p:spPr>
              <a:xfrm>
                <a:off x="1752600" y="1755795"/>
                <a:ext cx="3215640" cy="584775"/>
              </a:xfrm>
              <a:prstGeom prst="rect">
                <a:avLst/>
              </a:prstGeom>
              <a:noFill/>
            </p:spPr>
            <p:txBody>
              <a:bodyPr wrap="square">
                <a:spAutoFit/>
              </a:bodyPr>
              <a:lstStyle/>
              <a:p>
                <a:r>
                  <a:rPr kumimoji="0" lang="zh-CN" altLang="en-US" sz="3200" b="1" i="0" u="none" strike="noStrike" kern="1200" cap="none" spc="0" normalizeH="0" baseline="0" noProof="0" dirty="0">
                    <a:ln>
                      <a:noFill/>
                    </a:ln>
                    <a:solidFill>
                      <a:schemeClr val="bg1"/>
                    </a:solidFill>
                    <a:effectLst/>
                    <a:uLnTx/>
                    <a:uFillTx/>
                    <a:cs typeface="+mn-ea"/>
                    <a:sym typeface="+mn-lt"/>
                  </a:rPr>
                  <a:t>健全普法责任制</a:t>
                </a:r>
                <a:endParaRPr lang="zh-CN" altLang="en-US" dirty="0">
                  <a:solidFill>
                    <a:schemeClr val="bg1"/>
                  </a:solidFill>
                  <a:cs typeface="+mn-ea"/>
                  <a:sym typeface="+mn-lt"/>
                </a:endParaRPr>
              </a:p>
            </p:txBody>
          </p:sp>
        </p:grpSp>
        <p:sp>
          <p:nvSpPr>
            <p:cNvPr id="14" name="矩形 13">
              <a:extLst>
                <a:ext uri="{FF2B5EF4-FFF2-40B4-BE49-F238E27FC236}">
                  <a16:creationId xmlns:a16="http://schemas.microsoft.com/office/drawing/2014/main" xmlns="" id="{9662DBC8-CBED-415A-9CFD-715FE17CB6B1}"/>
                </a:ext>
              </a:extLst>
            </p:cNvPr>
            <p:cNvSpPr/>
            <p:nvPr/>
          </p:nvSpPr>
          <p:spPr>
            <a:xfrm>
              <a:off x="1275683" y="1569880"/>
              <a:ext cx="9681241" cy="87296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a:extLst>
              <a:ext uri="{FF2B5EF4-FFF2-40B4-BE49-F238E27FC236}">
                <a16:creationId xmlns:a16="http://schemas.microsoft.com/office/drawing/2014/main" xmlns="" id="{71975E8B-B14E-4426-B75A-D8E0353B5626}"/>
              </a:ext>
            </a:extLst>
          </p:cNvPr>
          <p:cNvGrpSpPr/>
          <p:nvPr/>
        </p:nvGrpSpPr>
        <p:grpSpPr>
          <a:xfrm>
            <a:off x="6313654" y="2862033"/>
            <a:ext cx="4831078" cy="3106243"/>
            <a:chOff x="6332038" y="2591293"/>
            <a:chExt cx="4831078" cy="3106243"/>
          </a:xfrm>
        </p:grpSpPr>
        <p:sp>
          <p:nvSpPr>
            <p:cNvPr id="7" name="文本框 6">
              <a:extLst>
                <a:ext uri="{FF2B5EF4-FFF2-40B4-BE49-F238E27FC236}">
                  <a16:creationId xmlns:a16="http://schemas.microsoft.com/office/drawing/2014/main" xmlns="" id="{AF310AF4-1F5B-46B0-98B5-B851444B94CE}"/>
                </a:ext>
              </a:extLst>
            </p:cNvPr>
            <p:cNvSpPr txBox="1"/>
            <p:nvPr/>
          </p:nvSpPr>
          <p:spPr>
            <a:xfrm>
              <a:off x="6332038" y="2648495"/>
              <a:ext cx="4831078" cy="3046988"/>
            </a:xfrm>
            <a:prstGeom prst="rect">
              <a:avLst/>
            </a:prstGeom>
            <a:noFill/>
          </p:spPr>
          <p:txBody>
            <a:bodyPr wrap="square">
              <a:spAutoFit/>
            </a:bodyPr>
            <a:lstStyle/>
            <a:p>
              <a:pPr>
                <a:lnSpc>
                  <a:spcPct val="150000"/>
                </a:lnSpc>
              </a:pPr>
              <a:r>
                <a:rPr kumimoji="0" lang="zh-CN" altLang="en-US" sz="1600" b="0" i="0" u="none" strike="noStrike" kern="1200" cap="none" spc="0" normalizeH="0" baseline="0" noProof="0" dirty="0">
                  <a:ln>
                    <a:noFill/>
                  </a:ln>
                  <a:solidFill>
                    <a:srgbClr val="333333"/>
                  </a:solidFill>
                  <a:effectLst/>
                  <a:uLnTx/>
                  <a:uFillTx/>
                  <a:cs typeface="+mn-ea"/>
                  <a:sym typeface="+mn-lt"/>
                </a:rPr>
                <a:t>引导社会各方面广泛参与立法，把立法过程变为宣传法律法规的过程。创新运用多种形式，加强对新出台法律法规规章的解读。充分发挥法律服务队伍在普法宣传教育中的重要作用，为人民群众提供专业、精准、高效的法治宣传。健全媒体公益普法制度，引导报社、电台、电视台、网站、融媒体中心等媒体自觉履行普法责任。培育壮大普法志愿者队伍，形成人民群众广泛参与普法活动的实践格局。</a:t>
              </a:r>
              <a:endParaRPr lang="zh-CN" altLang="en-US" dirty="0">
                <a:cs typeface="+mn-ea"/>
                <a:sym typeface="+mn-lt"/>
              </a:endParaRPr>
            </a:p>
          </p:txBody>
        </p:sp>
        <p:sp>
          <p:nvSpPr>
            <p:cNvPr id="17" name="矩形 16">
              <a:extLst>
                <a:ext uri="{FF2B5EF4-FFF2-40B4-BE49-F238E27FC236}">
                  <a16:creationId xmlns:a16="http://schemas.microsoft.com/office/drawing/2014/main" xmlns="" id="{CC7248F0-773B-4F1A-AC8F-99A1BB4622A6}"/>
                </a:ext>
              </a:extLst>
            </p:cNvPr>
            <p:cNvSpPr/>
            <p:nvPr/>
          </p:nvSpPr>
          <p:spPr>
            <a:xfrm>
              <a:off x="6332220" y="2591293"/>
              <a:ext cx="4606321" cy="31062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a:extLst>
              <a:ext uri="{FF2B5EF4-FFF2-40B4-BE49-F238E27FC236}">
                <a16:creationId xmlns:a16="http://schemas.microsoft.com/office/drawing/2014/main" xmlns="" id="{5A8847F3-BBDE-4CF7-AB2D-7BA8C848C97E}"/>
              </a:ext>
            </a:extLst>
          </p:cNvPr>
          <p:cNvGrpSpPr/>
          <p:nvPr/>
        </p:nvGrpSpPr>
        <p:grpSpPr>
          <a:xfrm>
            <a:off x="1271843" y="2862034"/>
            <a:ext cx="4606321" cy="3106243"/>
            <a:chOff x="1253459" y="2591294"/>
            <a:chExt cx="4606321" cy="3106243"/>
          </a:xfrm>
        </p:grpSpPr>
        <p:sp>
          <p:nvSpPr>
            <p:cNvPr id="16" name="矩形 15">
              <a:extLst>
                <a:ext uri="{FF2B5EF4-FFF2-40B4-BE49-F238E27FC236}">
                  <a16:creationId xmlns:a16="http://schemas.microsoft.com/office/drawing/2014/main" xmlns="" id="{92AA3ED9-DCCD-492E-9930-DC6B625B9944}"/>
                </a:ext>
              </a:extLst>
            </p:cNvPr>
            <p:cNvSpPr/>
            <p:nvPr/>
          </p:nvSpPr>
          <p:spPr>
            <a:xfrm>
              <a:off x="1253459" y="2591294"/>
              <a:ext cx="4606321" cy="31062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文本框 18">
              <a:extLst>
                <a:ext uri="{FF2B5EF4-FFF2-40B4-BE49-F238E27FC236}">
                  <a16:creationId xmlns:a16="http://schemas.microsoft.com/office/drawing/2014/main" xmlns="" id="{D80BD631-6FA4-491F-922B-01620D7F7A11}"/>
                </a:ext>
              </a:extLst>
            </p:cNvPr>
            <p:cNvSpPr txBox="1"/>
            <p:nvPr/>
          </p:nvSpPr>
          <p:spPr>
            <a:xfrm>
              <a:off x="1275683" y="2732701"/>
              <a:ext cx="4469797" cy="2677656"/>
            </a:xfrm>
            <a:prstGeom prst="rect">
              <a:avLst/>
            </a:prstGeom>
            <a:noFill/>
          </p:spPr>
          <p:txBody>
            <a:bodyPr wrap="square">
              <a:spAutoFit/>
            </a:body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zh-CN" altLang="en-US" sz="1600" b="0" i="0" u="none" strike="noStrike" kern="1200" cap="none" spc="0" normalizeH="0" baseline="0" noProof="0" dirty="0">
                  <a:ln>
                    <a:noFill/>
                  </a:ln>
                  <a:solidFill>
                    <a:srgbClr val="333333"/>
                  </a:solidFill>
                  <a:effectLst/>
                  <a:uLnTx/>
                  <a:uFillTx/>
                  <a:cs typeface="+mn-ea"/>
                  <a:sym typeface="+mn-lt"/>
                </a:rPr>
                <a:t>认真落实“谁执法谁普法”普法责任制，</a:t>
              </a:r>
              <a:r>
                <a:rPr kumimoji="0" lang="en-US" altLang="zh-CN" sz="1600" b="0" i="0" u="none" strike="noStrike" kern="1200" cap="none" spc="0" normalizeH="0" baseline="0" noProof="0" dirty="0">
                  <a:ln>
                    <a:noFill/>
                  </a:ln>
                  <a:solidFill>
                    <a:srgbClr val="333333"/>
                  </a:solidFill>
                  <a:effectLst/>
                  <a:uLnTx/>
                  <a:uFillTx/>
                  <a:cs typeface="+mn-ea"/>
                  <a:sym typeface="+mn-lt"/>
                </a:rPr>
                <a:t>2020</a:t>
              </a:r>
              <a:r>
                <a:rPr kumimoji="0" lang="zh-CN" altLang="en-US" sz="1600" b="0" i="0" u="none" strike="noStrike" kern="1200" cap="none" spc="0" normalizeH="0" baseline="0" noProof="0" dirty="0">
                  <a:ln>
                    <a:noFill/>
                  </a:ln>
                  <a:solidFill>
                    <a:srgbClr val="333333"/>
                  </a:solidFill>
                  <a:effectLst/>
                  <a:uLnTx/>
                  <a:uFillTx/>
                  <a:cs typeface="+mn-ea"/>
                  <a:sym typeface="+mn-lt"/>
                </a:rPr>
                <a:t>年年底前基本实现国家机关普法责任制清单全覆盖，把案（事）件依法处理的过程变成普法公开课。完善法官、检察官、行政复议人员、行政执法人员、律师等以案释法制度，注重加强对诉讼参与人、行政相对人、利害关系人等的法律法规和政策宣讲。</a:t>
              </a:r>
            </a:p>
          </p:txBody>
        </p:sp>
      </p:grpSp>
    </p:spTree>
    <p:extLst>
      <p:ext uri="{BB962C8B-B14F-4D97-AF65-F5344CB8AC3E}">
        <p14:creationId xmlns:p14="http://schemas.microsoft.com/office/powerpoint/2010/main" val="1722424145"/>
      </p:ext>
    </p:extLst>
  </p:cSld>
  <p:clrMapOvr>
    <a:masterClrMapping/>
  </p:clrMapOvr>
  <mc:AlternateContent xmlns:mc="http://schemas.openxmlformats.org/markup-compatibility/2006" xmlns:p14="http://schemas.microsoft.com/office/powerpoint/2010/main">
    <mc:Choice Requires="p14">
      <p:transition spd="slow" p14:dur="1400" advTm="3000">
        <p14:doors dir="ver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ircle(in)">
                                      <p:cBhvr>
                                        <p:cTn id="7" dur="750"/>
                                        <p:tgtEl>
                                          <p:spTgt spid="15"/>
                                        </p:tgtEl>
                                      </p:cBhvr>
                                    </p:animEffect>
                                  </p:childTnLst>
                                </p:cTn>
                              </p:par>
                            </p:childTnLst>
                          </p:cTn>
                        </p:par>
                        <p:par>
                          <p:cTn id="8" fill="hold">
                            <p:stCondLst>
                              <p:cond delay="750"/>
                            </p:stCondLst>
                            <p:childTnLst>
                              <p:par>
                                <p:cTn id="9" presetID="6" presetClass="entr" presetSubtype="16"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circle(in)">
                                      <p:cBhvr>
                                        <p:cTn id="11" dur="750"/>
                                        <p:tgtEl>
                                          <p:spTgt spid="22"/>
                                        </p:tgtEl>
                                      </p:cBhvr>
                                    </p:animEffect>
                                  </p:childTnLst>
                                </p:cTn>
                              </p:par>
                            </p:childTnLst>
                          </p:cTn>
                        </p:par>
                        <p:par>
                          <p:cTn id="12" fill="hold">
                            <p:stCondLst>
                              <p:cond delay="1500"/>
                            </p:stCondLst>
                            <p:childTnLst>
                              <p:par>
                                <p:cTn id="13" presetID="6" presetClass="entr" presetSubtype="16"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circle(in)">
                                      <p:cBhvr>
                                        <p:cTn id="15" dur="7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C0A4240E-FCE0-49A9-8F7C-CFAF3167E4F2}"/>
              </a:ext>
            </a:extLst>
          </p:cNvPr>
          <p:cNvSpPr>
            <a:spLocks noGrp="1"/>
          </p:cNvSpPr>
          <p:nvPr>
            <p:ph idx="4294967295"/>
          </p:nvPr>
        </p:nvSpPr>
        <p:spPr>
          <a:xfrm>
            <a:off x="3143008" y="2440623"/>
            <a:ext cx="7893050" cy="3584575"/>
          </a:xfrm>
          <a:prstGeom prst="rect">
            <a:avLst/>
          </a:prstGeom>
        </p:spPr>
        <p:txBody>
          <a:bodyPr/>
          <a:lstStyle/>
          <a:p>
            <a:pPr marL="0" indent="0">
              <a:lnSpc>
                <a:spcPct val="150000"/>
              </a:lnSpc>
              <a:buNone/>
            </a:pPr>
            <a:r>
              <a:rPr lang="zh-CN" altLang="en-US" sz="1600" dirty="0">
                <a:solidFill>
                  <a:srgbClr val="333333"/>
                </a:solidFill>
                <a:cs typeface="+mn-ea"/>
                <a:sym typeface="+mn-lt"/>
              </a:rPr>
              <a:t>弘扬社会主义法治精神，传播法治理念，恪守法治原则，注重对法治理念、法治思维的培育，充分发挥法治文化的引领、熏陶作用，形成守法光荣、违法可耻的社会氛围。丰富法治文化产品，培育法治文化精品，扩大法治文化的覆盖面和影响力。</a:t>
            </a:r>
            <a:endParaRPr lang="en-US" altLang="zh-CN" sz="1600" dirty="0">
              <a:solidFill>
                <a:srgbClr val="333333"/>
              </a:solidFill>
              <a:cs typeface="+mn-ea"/>
              <a:sym typeface="+mn-lt"/>
            </a:endParaRPr>
          </a:p>
          <a:p>
            <a:pPr marL="0" indent="0">
              <a:lnSpc>
                <a:spcPct val="150000"/>
              </a:lnSpc>
              <a:buNone/>
            </a:pPr>
            <a:r>
              <a:rPr lang="zh-CN" altLang="en-US" sz="1600" dirty="0">
                <a:solidFill>
                  <a:srgbClr val="333333"/>
                </a:solidFill>
                <a:cs typeface="+mn-ea"/>
                <a:sym typeface="+mn-lt"/>
              </a:rPr>
              <a:t>利用重大纪念日、传统节日等契机开展群众性法治文化活动，组织各地青年普法志愿者、法治文艺团体开展法治文化基层行活动，推动法治文化深入人心。</a:t>
            </a:r>
            <a:endParaRPr lang="en-US" altLang="zh-CN" sz="1600" dirty="0">
              <a:solidFill>
                <a:srgbClr val="333333"/>
              </a:solidFill>
              <a:cs typeface="+mn-ea"/>
              <a:sym typeface="+mn-lt"/>
            </a:endParaRPr>
          </a:p>
          <a:p>
            <a:pPr marL="0" indent="0">
              <a:lnSpc>
                <a:spcPct val="150000"/>
              </a:lnSpc>
              <a:buNone/>
            </a:pPr>
            <a:r>
              <a:rPr lang="zh-CN" altLang="en-US" sz="1600" dirty="0">
                <a:solidFill>
                  <a:srgbClr val="333333"/>
                </a:solidFill>
                <a:cs typeface="+mn-ea"/>
                <a:sym typeface="+mn-lt"/>
              </a:rPr>
              <a:t>大力加强法治文化阵地建设，有效促进法治文化与传统文化、红色文化、地方文化、行业文化、企业文化融合发展。</a:t>
            </a:r>
            <a:r>
              <a:rPr lang="en-US" altLang="zh-CN" sz="1600" dirty="0">
                <a:solidFill>
                  <a:srgbClr val="333333"/>
                </a:solidFill>
                <a:cs typeface="+mn-ea"/>
                <a:sym typeface="+mn-lt"/>
              </a:rPr>
              <a:t>2020</a:t>
            </a:r>
            <a:r>
              <a:rPr lang="zh-CN" altLang="en-US" sz="1600" dirty="0">
                <a:solidFill>
                  <a:srgbClr val="333333"/>
                </a:solidFill>
                <a:cs typeface="+mn-ea"/>
                <a:sym typeface="+mn-lt"/>
              </a:rPr>
              <a:t>年年底前制定加强社会主义法治文化建设的意见。</a:t>
            </a:r>
          </a:p>
        </p:txBody>
      </p:sp>
      <p:grpSp>
        <p:nvGrpSpPr>
          <p:cNvPr id="9" name="组合 8">
            <a:extLst>
              <a:ext uri="{FF2B5EF4-FFF2-40B4-BE49-F238E27FC236}">
                <a16:creationId xmlns:a16="http://schemas.microsoft.com/office/drawing/2014/main" xmlns="" id="{8FA0D18B-25DC-447B-8F35-CD620723ACAA}"/>
              </a:ext>
            </a:extLst>
          </p:cNvPr>
          <p:cNvGrpSpPr/>
          <p:nvPr/>
        </p:nvGrpSpPr>
        <p:grpSpPr>
          <a:xfrm>
            <a:off x="1235076" y="2426635"/>
            <a:ext cx="1395742" cy="3120231"/>
            <a:chOff x="1290924" y="2427129"/>
            <a:chExt cx="1395742" cy="3120231"/>
          </a:xfrm>
        </p:grpSpPr>
        <p:sp>
          <p:nvSpPr>
            <p:cNvPr id="8" name="矩形 7">
              <a:extLst>
                <a:ext uri="{FF2B5EF4-FFF2-40B4-BE49-F238E27FC236}">
                  <a16:creationId xmlns:a16="http://schemas.microsoft.com/office/drawing/2014/main" xmlns="" id="{4703E732-2B1A-48C0-B312-94768DC0B840}"/>
                </a:ext>
              </a:extLst>
            </p:cNvPr>
            <p:cNvSpPr/>
            <p:nvPr/>
          </p:nvSpPr>
          <p:spPr>
            <a:xfrm>
              <a:off x="1290924" y="2427129"/>
              <a:ext cx="1318260" cy="31202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文本框 4">
              <a:extLst>
                <a:ext uri="{FF2B5EF4-FFF2-40B4-BE49-F238E27FC236}">
                  <a16:creationId xmlns:a16="http://schemas.microsoft.com/office/drawing/2014/main" xmlns="" id="{2A0FA11C-E1CA-4B03-B2CC-3D86D3AAC888}"/>
                </a:ext>
              </a:extLst>
            </p:cNvPr>
            <p:cNvSpPr txBox="1"/>
            <p:nvPr/>
          </p:nvSpPr>
          <p:spPr>
            <a:xfrm>
              <a:off x="1368406" y="2556083"/>
              <a:ext cx="1318260" cy="2862322"/>
            </a:xfrm>
            <a:prstGeom prst="rect">
              <a:avLst/>
            </a:prstGeom>
            <a:noFill/>
          </p:spPr>
          <p:txBody>
            <a:bodyPr wrap="square">
              <a:spAutoFit/>
            </a:bodyPr>
            <a:lstStyle/>
            <a:p>
              <a:r>
                <a:rPr kumimoji="0" lang="zh-CN" altLang="en-US" sz="3600" b="1" i="0" u="none" strike="noStrike" kern="1200" cap="none" spc="0" normalizeH="0" baseline="0" noProof="0" dirty="0">
                  <a:ln>
                    <a:noFill/>
                  </a:ln>
                  <a:solidFill>
                    <a:schemeClr val="bg1"/>
                  </a:solidFill>
                  <a:effectLst/>
                  <a:uLnTx/>
                  <a:uFillTx/>
                  <a:cs typeface="+mn-ea"/>
                  <a:sym typeface="+mn-lt"/>
                </a:rPr>
                <a:t>建设社会主义法治文化</a:t>
              </a:r>
              <a:endParaRPr lang="zh-CN" altLang="en-US" dirty="0">
                <a:solidFill>
                  <a:schemeClr val="bg1"/>
                </a:solidFill>
                <a:cs typeface="+mn-ea"/>
                <a:sym typeface="+mn-lt"/>
              </a:endParaRPr>
            </a:p>
          </p:txBody>
        </p:sp>
      </p:grpSp>
      <p:grpSp>
        <p:nvGrpSpPr>
          <p:cNvPr id="14" name="组合 13">
            <a:extLst>
              <a:ext uri="{FF2B5EF4-FFF2-40B4-BE49-F238E27FC236}">
                <a16:creationId xmlns:a16="http://schemas.microsoft.com/office/drawing/2014/main" xmlns="" id="{32245A22-78F9-4BAF-9091-B901711B72FE}"/>
              </a:ext>
            </a:extLst>
          </p:cNvPr>
          <p:cNvGrpSpPr/>
          <p:nvPr/>
        </p:nvGrpSpPr>
        <p:grpSpPr>
          <a:xfrm>
            <a:off x="2719553" y="2440623"/>
            <a:ext cx="8237372" cy="3106243"/>
            <a:chOff x="2719553" y="2440623"/>
            <a:chExt cx="8237372" cy="3106243"/>
          </a:xfrm>
        </p:grpSpPr>
        <p:sp>
          <p:nvSpPr>
            <p:cNvPr id="10" name="矩形 9">
              <a:extLst>
                <a:ext uri="{FF2B5EF4-FFF2-40B4-BE49-F238E27FC236}">
                  <a16:creationId xmlns:a16="http://schemas.microsoft.com/office/drawing/2014/main" xmlns="" id="{D92057EF-46C3-443F-A06B-11E7074A2260}"/>
                </a:ext>
              </a:extLst>
            </p:cNvPr>
            <p:cNvSpPr/>
            <p:nvPr/>
          </p:nvSpPr>
          <p:spPr>
            <a:xfrm>
              <a:off x="2719553" y="2440623"/>
              <a:ext cx="8237372" cy="31062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等腰三角形 10">
              <a:extLst>
                <a:ext uri="{FF2B5EF4-FFF2-40B4-BE49-F238E27FC236}">
                  <a16:creationId xmlns:a16="http://schemas.microsoft.com/office/drawing/2014/main" xmlns="" id="{D0CE7CC3-CC61-4825-B913-450B61F21AAC}"/>
                </a:ext>
              </a:extLst>
            </p:cNvPr>
            <p:cNvSpPr/>
            <p:nvPr/>
          </p:nvSpPr>
          <p:spPr>
            <a:xfrm rot="5400000">
              <a:off x="2823423" y="2572430"/>
              <a:ext cx="244192" cy="21051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等腰三角形 11">
              <a:extLst>
                <a:ext uri="{FF2B5EF4-FFF2-40B4-BE49-F238E27FC236}">
                  <a16:creationId xmlns:a16="http://schemas.microsoft.com/office/drawing/2014/main" xmlns="" id="{3B13CF46-6207-4F19-8EFE-1867DDDF1439}"/>
                </a:ext>
              </a:extLst>
            </p:cNvPr>
            <p:cNvSpPr/>
            <p:nvPr/>
          </p:nvSpPr>
          <p:spPr>
            <a:xfrm rot="5400000">
              <a:off x="2823423" y="3823877"/>
              <a:ext cx="244192" cy="21051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等腰三角形 12">
              <a:extLst>
                <a:ext uri="{FF2B5EF4-FFF2-40B4-BE49-F238E27FC236}">
                  <a16:creationId xmlns:a16="http://schemas.microsoft.com/office/drawing/2014/main" xmlns="" id="{AD1F73F5-45E4-47BC-8E9F-85E084D86E88}"/>
                </a:ext>
              </a:extLst>
            </p:cNvPr>
            <p:cNvSpPr/>
            <p:nvPr/>
          </p:nvSpPr>
          <p:spPr>
            <a:xfrm rot="5400000">
              <a:off x="2823423" y="4698411"/>
              <a:ext cx="244192" cy="21051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Tree>
    <p:extLst>
      <p:ext uri="{BB962C8B-B14F-4D97-AF65-F5344CB8AC3E}">
        <p14:creationId xmlns:p14="http://schemas.microsoft.com/office/powerpoint/2010/main" val="3018217435"/>
      </p:ext>
    </p:extLst>
  </p:cSld>
  <p:clrMapOvr>
    <a:masterClrMapping/>
  </p:clrMapOvr>
  <mc:AlternateContent xmlns:mc="http://schemas.openxmlformats.org/markup-compatibility/2006" xmlns:p14="http://schemas.microsoft.com/office/powerpoint/2010/main">
    <mc:Choice Requires="p14">
      <p:transition spd="slow" p14:dur="1400" advTm="3000">
        <p14:doors dir="ver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750"/>
                                        <p:tgtEl>
                                          <p:spTgt spid="9"/>
                                        </p:tgtEl>
                                      </p:cBhvr>
                                    </p:animEffect>
                                  </p:childTnLst>
                                </p:cTn>
                              </p:par>
                            </p:childTnLst>
                          </p:cTn>
                        </p:par>
                        <p:par>
                          <p:cTn id="8" fill="hold">
                            <p:stCondLst>
                              <p:cond delay="750"/>
                            </p:stCondLst>
                            <p:childTnLst>
                              <p:par>
                                <p:cTn id="9" presetID="16" presetClass="entr" presetSubtype="37"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arn(outVertical)">
                                      <p:cBhvr>
                                        <p:cTn id="11" dur="750"/>
                                        <p:tgtEl>
                                          <p:spTgt spid="14"/>
                                        </p:tgtEl>
                                      </p:cBhvr>
                                    </p:animEffect>
                                  </p:childTnLst>
                                </p:cTn>
                              </p:par>
                            </p:childTnLst>
                          </p:cTn>
                        </p:par>
                        <p:par>
                          <p:cTn id="12" fill="hold">
                            <p:stCondLst>
                              <p:cond delay="1500"/>
                            </p:stCondLst>
                            <p:childTnLst>
                              <p:par>
                                <p:cTn id="13" presetID="16" presetClass="entr" presetSubtype="37"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outVertical)">
                                      <p:cBhvr>
                                        <p:cTn id="15" dur="750"/>
                                        <p:tgtEl>
                                          <p:spTgt spid="3">
                                            <p:txEl>
                                              <p:pRg st="0" end="0"/>
                                            </p:txEl>
                                          </p:spTgt>
                                        </p:tgtEl>
                                      </p:cBhvr>
                                    </p:animEffect>
                                  </p:childTnLst>
                                </p:cTn>
                              </p:par>
                            </p:childTnLst>
                          </p:cTn>
                        </p:par>
                        <p:par>
                          <p:cTn id="16" fill="hold">
                            <p:stCondLst>
                              <p:cond delay="2250"/>
                            </p:stCondLst>
                            <p:childTnLst>
                              <p:par>
                                <p:cTn id="17" presetID="16" presetClass="entr" presetSubtype="37"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outVertical)">
                                      <p:cBhvr>
                                        <p:cTn id="19" dur="750"/>
                                        <p:tgtEl>
                                          <p:spTgt spid="3">
                                            <p:txEl>
                                              <p:pRg st="1" end="1"/>
                                            </p:txEl>
                                          </p:spTgt>
                                        </p:tgtEl>
                                      </p:cBhvr>
                                    </p:animEffect>
                                  </p:childTnLst>
                                </p:cTn>
                              </p:par>
                            </p:childTnLst>
                          </p:cTn>
                        </p:par>
                        <p:par>
                          <p:cTn id="20" fill="hold">
                            <p:stCondLst>
                              <p:cond delay="3000"/>
                            </p:stCondLst>
                            <p:childTnLst>
                              <p:par>
                                <p:cTn id="21" presetID="16" presetClass="entr" presetSubtype="37"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outVertical)">
                                      <p:cBhvr>
                                        <p:cTn id="23" dur="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5F33086-B73B-4589-86FC-C47FDBE292DD}"/>
              </a:ext>
            </a:extLst>
          </p:cNvPr>
          <p:cNvSpPr>
            <a:spLocks noGrp="1"/>
          </p:cNvSpPr>
          <p:nvPr>
            <p:ph type="title" idx="4294967295"/>
          </p:nvPr>
        </p:nvSpPr>
        <p:spPr>
          <a:xfrm>
            <a:off x="4862513" y="1778000"/>
            <a:ext cx="2466975" cy="1084263"/>
          </a:xfrm>
          <a:prstGeom prst="rect">
            <a:avLst/>
          </a:prstGeom>
        </p:spPr>
        <p:txBody>
          <a:bodyPr>
            <a:normAutofit fontScale="90000"/>
          </a:bodyPr>
          <a:lstStyle/>
          <a:p>
            <a:r>
              <a:rPr lang="zh-CN" altLang="en-US" b="1" smtClean="0">
                <a:solidFill>
                  <a:srgbClr val="C00000"/>
                </a:solidFill>
                <a:latin typeface="+mn-lt"/>
                <a:ea typeface="+mn-ea"/>
                <a:cs typeface="+mn-ea"/>
                <a:sym typeface="+mn-lt"/>
              </a:rPr>
              <a:t>第</a:t>
            </a:r>
            <a:r>
              <a:rPr lang="en-US" altLang="zh-CN" b="1" smtClean="0">
                <a:solidFill>
                  <a:srgbClr val="C00000"/>
                </a:solidFill>
                <a:latin typeface="+mn-lt"/>
                <a:ea typeface="+mn-ea"/>
                <a:cs typeface="+mn-ea"/>
                <a:sym typeface="+mn-lt"/>
              </a:rPr>
              <a:t>03</a:t>
            </a:r>
            <a:r>
              <a:rPr lang="zh-CN" altLang="en-US" b="1" smtClean="0">
                <a:solidFill>
                  <a:srgbClr val="C00000"/>
                </a:solidFill>
                <a:latin typeface="+mn-lt"/>
                <a:ea typeface="+mn-ea"/>
                <a:cs typeface="+mn-ea"/>
                <a:sym typeface="+mn-lt"/>
              </a:rPr>
              <a:t>部分</a:t>
            </a:r>
            <a:endParaRPr lang="zh-CN" altLang="en-US" b="1" dirty="0">
              <a:solidFill>
                <a:srgbClr val="C00000"/>
              </a:solidFill>
              <a:latin typeface="+mn-lt"/>
              <a:ea typeface="+mn-ea"/>
              <a:cs typeface="+mn-ea"/>
              <a:sym typeface="+mn-lt"/>
            </a:endParaRPr>
          </a:p>
        </p:txBody>
      </p:sp>
      <p:sp>
        <p:nvSpPr>
          <p:cNvPr id="3" name="内容占位符 2">
            <a:extLst>
              <a:ext uri="{FF2B5EF4-FFF2-40B4-BE49-F238E27FC236}">
                <a16:creationId xmlns:a16="http://schemas.microsoft.com/office/drawing/2014/main" xmlns="" id="{4FA3A66D-5A4B-4A85-8F24-9006C56A471F}"/>
              </a:ext>
            </a:extLst>
          </p:cNvPr>
          <p:cNvSpPr>
            <a:spLocks noGrp="1"/>
          </p:cNvSpPr>
          <p:nvPr>
            <p:ph idx="4294967295"/>
          </p:nvPr>
        </p:nvSpPr>
        <p:spPr>
          <a:xfrm>
            <a:off x="2846388" y="3255963"/>
            <a:ext cx="6499225" cy="1838325"/>
          </a:xfrm>
          <a:prstGeom prst="rect">
            <a:avLst/>
          </a:prstGeom>
        </p:spPr>
        <p:txBody>
          <a:bodyPr>
            <a:noAutofit/>
          </a:bodyPr>
          <a:lstStyle/>
          <a:p>
            <a:pPr marL="0" indent="0" algn="dist">
              <a:buNone/>
            </a:pPr>
            <a:r>
              <a:rPr lang="zh-CN" altLang="en-US" sz="8000" b="1">
                <a:solidFill>
                  <a:srgbClr val="C00000"/>
                </a:solidFill>
                <a:cs typeface="+mn-ea"/>
                <a:sym typeface="+mn-lt"/>
              </a:rPr>
              <a:t>健全社会领域制度规范</a:t>
            </a:r>
          </a:p>
        </p:txBody>
      </p:sp>
    </p:spTree>
    <p:extLst>
      <p:ext uri="{BB962C8B-B14F-4D97-AF65-F5344CB8AC3E}">
        <p14:creationId xmlns:p14="http://schemas.microsoft.com/office/powerpoint/2010/main" val="6256767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Tm="3000">
        <p15:prstTrans prst="fallOve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750"/>
                                        <p:tgtEl>
                                          <p:spTgt spid="2"/>
                                        </p:tgtEl>
                                      </p:cBhvr>
                                    </p:animEffect>
                                  </p:childTnLst>
                                </p:cTn>
                              </p:par>
                            </p:childTnLst>
                          </p:cTn>
                        </p:par>
                        <p:par>
                          <p:cTn id="8" fill="hold">
                            <p:stCondLst>
                              <p:cond delay="750"/>
                            </p:stCondLst>
                            <p:childTnLst>
                              <p:par>
                                <p:cTn id="9" presetID="53" presetClass="entr" presetSubtype="16"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750" fill="hold"/>
                                        <p:tgtEl>
                                          <p:spTgt spid="3">
                                            <p:txEl>
                                              <p:pRg st="0" end="0"/>
                                            </p:txEl>
                                          </p:spTgt>
                                        </p:tgtEl>
                                        <p:attrNameLst>
                                          <p:attrName>ppt_w</p:attrName>
                                        </p:attrNameLst>
                                      </p:cBhvr>
                                      <p:tavLst>
                                        <p:tav tm="0">
                                          <p:val>
                                            <p:fltVal val="0"/>
                                          </p:val>
                                        </p:tav>
                                        <p:tav tm="100000">
                                          <p:val>
                                            <p:strVal val="#ppt_w"/>
                                          </p:val>
                                        </p:tav>
                                      </p:tavLst>
                                    </p:anim>
                                    <p:anim calcmode="lin" valueType="num">
                                      <p:cBhvr>
                                        <p:cTn id="12" dur="75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3" dur="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xmlns="" id="{E987E2EF-F9F2-4CA6-9FCC-146E8FD40CF6}"/>
              </a:ext>
            </a:extLst>
          </p:cNvPr>
          <p:cNvSpPr/>
          <p:nvPr/>
        </p:nvSpPr>
        <p:spPr>
          <a:xfrm>
            <a:off x="1512373" y="2315088"/>
            <a:ext cx="3664584" cy="31202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内容占位符 2">
            <a:extLst>
              <a:ext uri="{FF2B5EF4-FFF2-40B4-BE49-F238E27FC236}">
                <a16:creationId xmlns:a16="http://schemas.microsoft.com/office/drawing/2014/main" xmlns="" id="{FD0A5BA5-176A-491E-9E4C-627CEC13848E}"/>
              </a:ext>
            </a:extLst>
          </p:cNvPr>
          <p:cNvSpPr>
            <a:spLocks noGrp="1"/>
          </p:cNvSpPr>
          <p:nvPr>
            <p:ph idx="4294967295"/>
          </p:nvPr>
        </p:nvSpPr>
        <p:spPr>
          <a:xfrm>
            <a:off x="1609527" y="2399871"/>
            <a:ext cx="3470275" cy="3179763"/>
          </a:xfrm>
          <a:prstGeom prst="rect">
            <a:avLst/>
          </a:prstGeom>
        </p:spPr>
        <p:txBody>
          <a:bodyPr>
            <a:normAutofit/>
          </a:bodyPr>
          <a:lstStyle/>
          <a:p>
            <a:pPr marL="0" indent="0" algn="ctr">
              <a:lnSpc>
                <a:spcPct val="200000"/>
              </a:lnSpc>
              <a:buNone/>
            </a:pPr>
            <a:r>
              <a:rPr lang="zh-CN" altLang="en-US" sz="1800" b="1" dirty="0">
                <a:solidFill>
                  <a:schemeClr val="bg1"/>
                </a:solidFill>
                <a:cs typeface="+mn-ea"/>
                <a:sym typeface="+mn-lt"/>
              </a:rPr>
              <a:t>加快建立健全社会领域法律制度，完善多层次多领域社会规范，强化道德规范建设，深入推进诚信建设制度化，以良法促进社会建设、保障社会善治</a:t>
            </a:r>
          </a:p>
        </p:txBody>
      </p:sp>
      <p:grpSp>
        <p:nvGrpSpPr>
          <p:cNvPr id="19" name="组合 18">
            <a:extLst>
              <a:ext uri="{FF2B5EF4-FFF2-40B4-BE49-F238E27FC236}">
                <a16:creationId xmlns:a16="http://schemas.microsoft.com/office/drawing/2014/main" xmlns="" id="{217E108E-620B-4960-A752-CA628384FFAD}"/>
              </a:ext>
            </a:extLst>
          </p:cNvPr>
          <p:cNvGrpSpPr/>
          <p:nvPr/>
        </p:nvGrpSpPr>
        <p:grpSpPr>
          <a:xfrm>
            <a:off x="5176953" y="2315087"/>
            <a:ext cx="5558991" cy="3106243"/>
            <a:chOff x="5176953" y="2315087"/>
            <a:chExt cx="5558991" cy="3106243"/>
          </a:xfrm>
        </p:grpSpPr>
        <p:sp>
          <p:nvSpPr>
            <p:cNvPr id="5" name="文本框 4">
              <a:extLst>
                <a:ext uri="{FF2B5EF4-FFF2-40B4-BE49-F238E27FC236}">
                  <a16:creationId xmlns:a16="http://schemas.microsoft.com/office/drawing/2014/main" xmlns="" id="{F616920C-0E61-48C5-9DF0-24604225A0D4}"/>
                </a:ext>
              </a:extLst>
            </p:cNvPr>
            <p:cNvSpPr txBox="1"/>
            <p:nvPr/>
          </p:nvSpPr>
          <p:spPr>
            <a:xfrm>
              <a:off x="6226923" y="4059728"/>
              <a:ext cx="3088688" cy="480131"/>
            </a:xfrm>
            <a:prstGeom prst="rect">
              <a:avLst/>
            </a:prstGeom>
            <a:noFill/>
          </p:spPr>
          <p:txBody>
            <a:bodyPr wrap="square">
              <a:spAutoFit/>
            </a:bodyPr>
            <a:lstStyle/>
            <a:p>
              <a:pPr>
                <a:lnSpc>
                  <a:spcPct val="90000"/>
                </a:lnSpc>
                <a:spcBef>
                  <a:spcPct val="0"/>
                </a:spcBef>
              </a:pPr>
              <a:r>
                <a:rPr lang="zh-CN" altLang="en-US" sz="2800" b="1" dirty="0">
                  <a:solidFill>
                    <a:srgbClr val="333333"/>
                  </a:solidFill>
                  <a:cs typeface="+mn-ea"/>
                  <a:sym typeface="+mn-lt"/>
                </a:rPr>
                <a:t>促进社会规范建设</a:t>
              </a:r>
            </a:p>
          </p:txBody>
        </p:sp>
        <p:sp>
          <p:nvSpPr>
            <p:cNvPr id="7" name="文本框 6">
              <a:extLst>
                <a:ext uri="{FF2B5EF4-FFF2-40B4-BE49-F238E27FC236}">
                  <a16:creationId xmlns:a16="http://schemas.microsoft.com/office/drawing/2014/main" xmlns="" id="{28A7FC47-B088-40B1-A848-A23C170DE795}"/>
                </a:ext>
              </a:extLst>
            </p:cNvPr>
            <p:cNvSpPr txBox="1"/>
            <p:nvPr/>
          </p:nvSpPr>
          <p:spPr>
            <a:xfrm>
              <a:off x="6226923" y="3272799"/>
              <a:ext cx="3210322" cy="480131"/>
            </a:xfrm>
            <a:prstGeom prst="rect">
              <a:avLst/>
            </a:prstGeom>
            <a:noFill/>
          </p:spPr>
          <p:txBody>
            <a:bodyPr wrap="square">
              <a:spAutoFit/>
            </a:bodyPr>
            <a:lstStyle/>
            <a:p>
              <a:pPr>
                <a:lnSpc>
                  <a:spcPct val="90000"/>
                </a:lnSpc>
                <a:spcBef>
                  <a:spcPct val="0"/>
                </a:spcBef>
              </a:pPr>
              <a:r>
                <a:rPr lang="zh-CN" altLang="en-US" sz="2800" b="1" dirty="0">
                  <a:solidFill>
                    <a:srgbClr val="333333"/>
                  </a:solidFill>
                  <a:cs typeface="+mn-ea"/>
                  <a:sym typeface="+mn-lt"/>
                </a:rPr>
                <a:t>加强道德规范建设</a:t>
              </a:r>
            </a:p>
          </p:txBody>
        </p:sp>
        <p:sp>
          <p:nvSpPr>
            <p:cNvPr id="9" name="文本框 8">
              <a:extLst>
                <a:ext uri="{FF2B5EF4-FFF2-40B4-BE49-F238E27FC236}">
                  <a16:creationId xmlns:a16="http://schemas.microsoft.com/office/drawing/2014/main" xmlns="" id="{A9E07162-F7A8-4C92-98E8-0B08F8D15859}"/>
                </a:ext>
              </a:extLst>
            </p:cNvPr>
            <p:cNvSpPr txBox="1"/>
            <p:nvPr/>
          </p:nvSpPr>
          <p:spPr>
            <a:xfrm>
              <a:off x="6268958" y="4828746"/>
              <a:ext cx="3210322" cy="480131"/>
            </a:xfrm>
            <a:prstGeom prst="rect">
              <a:avLst/>
            </a:prstGeom>
            <a:noFill/>
          </p:spPr>
          <p:txBody>
            <a:bodyPr wrap="square">
              <a:spAutoFit/>
            </a:bodyPr>
            <a:lstStyle/>
            <a:p>
              <a:pPr>
                <a:lnSpc>
                  <a:spcPct val="90000"/>
                </a:lnSpc>
                <a:spcBef>
                  <a:spcPct val="0"/>
                </a:spcBef>
              </a:pPr>
              <a:r>
                <a:rPr lang="zh-CN" altLang="en-US" sz="2800" b="1" dirty="0">
                  <a:solidFill>
                    <a:srgbClr val="333333"/>
                  </a:solidFill>
                  <a:cs typeface="+mn-ea"/>
                  <a:sym typeface="+mn-lt"/>
                </a:rPr>
                <a:t>推进社会诚信建设</a:t>
              </a:r>
            </a:p>
          </p:txBody>
        </p:sp>
        <p:sp>
          <p:nvSpPr>
            <p:cNvPr id="8" name="文本框 7">
              <a:extLst>
                <a:ext uri="{FF2B5EF4-FFF2-40B4-BE49-F238E27FC236}">
                  <a16:creationId xmlns:a16="http://schemas.microsoft.com/office/drawing/2014/main" xmlns="" id="{AABFB0EA-9C26-4A65-B55E-2453DCFA6F50}"/>
                </a:ext>
              </a:extLst>
            </p:cNvPr>
            <p:cNvSpPr txBox="1"/>
            <p:nvPr/>
          </p:nvSpPr>
          <p:spPr>
            <a:xfrm>
              <a:off x="5982466" y="2421584"/>
              <a:ext cx="4066347" cy="523220"/>
            </a:xfrm>
            <a:prstGeom prst="rect">
              <a:avLst/>
            </a:prstGeom>
            <a:noFill/>
          </p:spPr>
          <p:txBody>
            <a:bodyPr wrap="square">
              <a:spAutoFit/>
            </a:bodyPr>
            <a:lstStyle/>
            <a:p>
              <a:r>
                <a:rPr kumimoji="0" lang="zh-CN" altLang="en-US" sz="2800" b="1" i="0" u="none" strike="noStrike" kern="1200" cap="none" spc="0" normalizeH="0" baseline="0" noProof="0" dirty="0">
                  <a:ln>
                    <a:noFill/>
                  </a:ln>
                  <a:solidFill>
                    <a:srgbClr val="333333"/>
                  </a:solidFill>
                  <a:effectLst/>
                  <a:uLnTx/>
                  <a:uFillTx/>
                  <a:cs typeface="+mn-ea"/>
                  <a:sym typeface="+mn-lt"/>
                </a:rPr>
                <a:t>完善社会重要领域立法</a:t>
              </a:r>
              <a:endParaRPr lang="zh-CN" altLang="en-US" dirty="0">
                <a:cs typeface="+mn-ea"/>
                <a:sym typeface="+mn-lt"/>
              </a:endParaRPr>
            </a:p>
          </p:txBody>
        </p:sp>
        <p:sp>
          <p:nvSpPr>
            <p:cNvPr id="12" name="矩形 11">
              <a:extLst>
                <a:ext uri="{FF2B5EF4-FFF2-40B4-BE49-F238E27FC236}">
                  <a16:creationId xmlns:a16="http://schemas.microsoft.com/office/drawing/2014/main" xmlns="" id="{86688A4B-D524-4B71-B0DD-B8707AE20BBC}"/>
                </a:ext>
              </a:extLst>
            </p:cNvPr>
            <p:cNvSpPr/>
            <p:nvPr/>
          </p:nvSpPr>
          <p:spPr>
            <a:xfrm>
              <a:off x="5176955" y="2315087"/>
              <a:ext cx="5558989" cy="31062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4" name="直接连接符 13">
              <a:extLst>
                <a:ext uri="{FF2B5EF4-FFF2-40B4-BE49-F238E27FC236}">
                  <a16:creationId xmlns:a16="http://schemas.microsoft.com/office/drawing/2014/main" xmlns="" id="{E123D831-C2A7-4CC0-8B63-1237CE0611EC}"/>
                </a:ext>
              </a:extLst>
            </p:cNvPr>
            <p:cNvCxnSpPr>
              <a:cxnSpLocks/>
            </p:cNvCxnSpPr>
            <p:nvPr/>
          </p:nvCxnSpPr>
          <p:spPr>
            <a:xfrm>
              <a:off x="5176953" y="3054084"/>
              <a:ext cx="5558989"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xmlns="" id="{85523E3E-A48B-4030-987D-0CF7149865C2}"/>
                </a:ext>
              </a:extLst>
            </p:cNvPr>
            <p:cNvCxnSpPr>
              <a:cxnSpLocks/>
            </p:cNvCxnSpPr>
            <p:nvPr/>
          </p:nvCxnSpPr>
          <p:spPr>
            <a:xfrm>
              <a:off x="5176953" y="4684302"/>
              <a:ext cx="5558989"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xmlns="" id="{EA15250F-5BE1-4641-99DF-F731C8DE000B}"/>
                </a:ext>
              </a:extLst>
            </p:cNvPr>
            <p:cNvCxnSpPr>
              <a:cxnSpLocks/>
            </p:cNvCxnSpPr>
            <p:nvPr/>
          </p:nvCxnSpPr>
          <p:spPr>
            <a:xfrm>
              <a:off x="5176953" y="3865383"/>
              <a:ext cx="5558989"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01779292"/>
      </p:ext>
    </p:extLst>
  </p:cSld>
  <p:clrMapOvr>
    <a:masterClrMapping/>
  </p:clrMapOvr>
  <mc:AlternateContent xmlns:mc="http://schemas.openxmlformats.org/markup-compatibility/2006" xmlns:p14="http://schemas.microsoft.com/office/powerpoint/2010/main">
    <mc:Choice Requires="p14">
      <p:transition spd="slow" p14:dur="1200" advTm="3000">
        <p14:prism/>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amond(in)">
                                      <p:cBhvr>
                                        <p:cTn id="7" dur="750"/>
                                        <p:tgtEl>
                                          <p:spTgt spid="11"/>
                                        </p:tgtEl>
                                      </p:cBhvr>
                                    </p:animEffect>
                                  </p:childTnLst>
                                </p:cTn>
                              </p:par>
                            </p:childTnLst>
                          </p:cTn>
                        </p:par>
                        <p:par>
                          <p:cTn id="8" fill="hold">
                            <p:stCondLst>
                              <p:cond delay="750"/>
                            </p:stCondLst>
                            <p:childTnLst>
                              <p:par>
                                <p:cTn id="9" presetID="8" presetClass="entr" presetSubtype="16"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diamond(in)">
                                      <p:cBhvr>
                                        <p:cTn id="11" dur="750"/>
                                        <p:tgtEl>
                                          <p:spTgt spid="3">
                                            <p:txEl>
                                              <p:pRg st="0" end="0"/>
                                            </p:txEl>
                                          </p:spTgt>
                                        </p:tgtEl>
                                      </p:cBhvr>
                                    </p:animEffect>
                                  </p:childTnLst>
                                </p:cTn>
                              </p:par>
                            </p:childTnLst>
                          </p:cTn>
                        </p:par>
                        <p:par>
                          <p:cTn id="12" fill="hold">
                            <p:stCondLst>
                              <p:cond delay="1500"/>
                            </p:stCondLst>
                            <p:childTnLst>
                              <p:par>
                                <p:cTn id="13" presetID="22" presetClass="entr" presetSubtype="4"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6686F227-F48C-453E-B037-1766CA2BE934}"/>
              </a:ext>
            </a:extLst>
          </p:cNvPr>
          <p:cNvSpPr>
            <a:spLocks noGrp="1"/>
          </p:cNvSpPr>
          <p:nvPr>
            <p:ph idx="4294967295"/>
          </p:nvPr>
        </p:nvSpPr>
        <p:spPr>
          <a:xfrm>
            <a:off x="2063850" y="2632868"/>
            <a:ext cx="8766175" cy="3684587"/>
          </a:xfrm>
          <a:prstGeom prst="rect">
            <a:avLst/>
          </a:prstGeom>
        </p:spPr>
        <p:txBody>
          <a:bodyPr/>
          <a:lstStyle/>
          <a:p>
            <a:pPr marL="0" indent="0">
              <a:lnSpc>
                <a:spcPct val="150000"/>
              </a:lnSpc>
              <a:buNone/>
            </a:pPr>
            <a:r>
              <a:rPr lang="zh-CN" altLang="en-US" sz="1600" dirty="0">
                <a:solidFill>
                  <a:srgbClr val="333333"/>
                </a:solidFill>
                <a:cs typeface="+mn-ea"/>
                <a:sym typeface="+mn-lt"/>
              </a:rPr>
              <a:t>完善教育、劳动就业、收入分配、社会保障、医疗卫生、食品药品、安全生产、道路交通、扶贫、慈善、社会救助等领域和退役军人、妇女、未成年人、老年人、残疾人正当权益保护等方面的法律法规，不断保障和改善民生。</a:t>
            </a:r>
            <a:endParaRPr lang="en-US" altLang="zh-CN" sz="1600" dirty="0">
              <a:solidFill>
                <a:srgbClr val="333333"/>
              </a:solidFill>
              <a:cs typeface="+mn-ea"/>
              <a:sym typeface="+mn-lt"/>
            </a:endParaRPr>
          </a:p>
          <a:p>
            <a:pPr marL="0" indent="0">
              <a:lnSpc>
                <a:spcPct val="150000"/>
              </a:lnSpc>
              <a:buNone/>
            </a:pPr>
            <a:r>
              <a:rPr lang="zh-CN" altLang="en-US" sz="1600" dirty="0">
                <a:solidFill>
                  <a:srgbClr val="333333"/>
                </a:solidFill>
                <a:cs typeface="+mn-ea"/>
                <a:sym typeface="+mn-lt"/>
              </a:rPr>
              <a:t>完善疫情防控相关立法，全面加强公共卫生领域相关法律法规建设。</a:t>
            </a:r>
            <a:endParaRPr lang="en-US" altLang="zh-CN" sz="1600" dirty="0">
              <a:solidFill>
                <a:srgbClr val="333333"/>
              </a:solidFill>
              <a:cs typeface="+mn-ea"/>
              <a:sym typeface="+mn-lt"/>
            </a:endParaRPr>
          </a:p>
          <a:p>
            <a:pPr marL="0" indent="0">
              <a:lnSpc>
                <a:spcPct val="150000"/>
              </a:lnSpc>
              <a:buNone/>
            </a:pPr>
            <a:r>
              <a:rPr lang="zh-CN" altLang="en-US" sz="1600" dirty="0">
                <a:solidFill>
                  <a:srgbClr val="333333"/>
                </a:solidFill>
                <a:cs typeface="+mn-ea"/>
                <a:sym typeface="+mn-lt"/>
              </a:rPr>
              <a:t>健全社会组织、城乡社区、社会工作等方面的法律制度，进一步加强和创新社会治理。完善弘扬社会主义核心价值观的法律政策体系，加强见义勇为、尊崇英烈、志愿服务、孝老爱亲等方面立法。</a:t>
            </a:r>
          </a:p>
        </p:txBody>
      </p:sp>
      <p:grpSp>
        <p:nvGrpSpPr>
          <p:cNvPr id="9" name="组合 8">
            <a:extLst>
              <a:ext uri="{FF2B5EF4-FFF2-40B4-BE49-F238E27FC236}">
                <a16:creationId xmlns:a16="http://schemas.microsoft.com/office/drawing/2014/main" xmlns="" id="{DB9FD654-D42D-44E2-91B3-935061B9449F}"/>
              </a:ext>
            </a:extLst>
          </p:cNvPr>
          <p:cNvGrpSpPr/>
          <p:nvPr/>
        </p:nvGrpSpPr>
        <p:grpSpPr>
          <a:xfrm>
            <a:off x="3173532" y="1790701"/>
            <a:ext cx="4918908" cy="713104"/>
            <a:chOff x="1649532" y="1112521"/>
            <a:chExt cx="4918908" cy="713104"/>
          </a:xfrm>
        </p:grpSpPr>
        <p:sp>
          <p:nvSpPr>
            <p:cNvPr id="8" name="矩形 7">
              <a:extLst>
                <a:ext uri="{FF2B5EF4-FFF2-40B4-BE49-F238E27FC236}">
                  <a16:creationId xmlns:a16="http://schemas.microsoft.com/office/drawing/2014/main" xmlns="" id="{75AFE67D-9D94-4B75-8D89-CF39689869A6}"/>
                </a:ext>
              </a:extLst>
            </p:cNvPr>
            <p:cNvSpPr/>
            <p:nvPr/>
          </p:nvSpPr>
          <p:spPr>
            <a:xfrm>
              <a:off x="1649532" y="1112521"/>
              <a:ext cx="4861559" cy="7131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文本框 4">
              <a:extLst>
                <a:ext uri="{FF2B5EF4-FFF2-40B4-BE49-F238E27FC236}">
                  <a16:creationId xmlns:a16="http://schemas.microsoft.com/office/drawing/2014/main" xmlns="" id="{336CE9A6-28B0-4B16-86D3-8646FCD6AEB4}"/>
                </a:ext>
              </a:extLst>
            </p:cNvPr>
            <p:cNvSpPr txBox="1"/>
            <p:nvPr/>
          </p:nvSpPr>
          <p:spPr>
            <a:xfrm>
              <a:off x="1706880" y="1145907"/>
              <a:ext cx="4861560" cy="646331"/>
            </a:xfrm>
            <a:prstGeom prst="rect">
              <a:avLst/>
            </a:prstGeom>
            <a:noFill/>
          </p:spPr>
          <p:txBody>
            <a:bodyPr wrap="square">
              <a:spAutoFit/>
            </a:bodyPr>
            <a:lstStyle/>
            <a:p>
              <a:r>
                <a:rPr kumimoji="0" lang="zh-CN" altLang="en-US" sz="3600" b="1" i="0" u="none" strike="noStrike" kern="1200" cap="none" spc="0" normalizeH="0" baseline="0" noProof="0" dirty="0">
                  <a:ln>
                    <a:noFill/>
                  </a:ln>
                  <a:solidFill>
                    <a:schemeClr val="bg1"/>
                  </a:solidFill>
                  <a:effectLst/>
                  <a:uLnTx/>
                  <a:uFillTx/>
                  <a:cs typeface="+mn-ea"/>
                  <a:sym typeface="+mn-lt"/>
                </a:rPr>
                <a:t>完善社会重要领域立法</a:t>
              </a:r>
              <a:endParaRPr lang="zh-CN" altLang="en-US" dirty="0">
                <a:solidFill>
                  <a:schemeClr val="bg1"/>
                </a:solidFill>
                <a:cs typeface="+mn-ea"/>
                <a:sym typeface="+mn-lt"/>
              </a:endParaRPr>
            </a:p>
          </p:txBody>
        </p:sp>
      </p:grpSp>
      <p:grpSp>
        <p:nvGrpSpPr>
          <p:cNvPr id="15" name="组合 14">
            <a:extLst>
              <a:ext uri="{FF2B5EF4-FFF2-40B4-BE49-F238E27FC236}">
                <a16:creationId xmlns:a16="http://schemas.microsoft.com/office/drawing/2014/main" xmlns="" id="{2C954B4E-E21B-42AD-9F5C-59BA4D8B4EEC}"/>
              </a:ext>
            </a:extLst>
          </p:cNvPr>
          <p:cNvGrpSpPr/>
          <p:nvPr/>
        </p:nvGrpSpPr>
        <p:grpSpPr>
          <a:xfrm>
            <a:off x="1361975" y="2591295"/>
            <a:ext cx="9468050" cy="3106243"/>
            <a:chOff x="1488875" y="2591295"/>
            <a:chExt cx="9468050" cy="3106243"/>
          </a:xfrm>
        </p:grpSpPr>
        <p:grpSp>
          <p:nvGrpSpPr>
            <p:cNvPr id="13" name="组合 12">
              <a:extLst>
                <a:ext uri="{FF2B5EF4-FFF2-40B4-BE49-F238E27FC236}">
                  <a16:creationId xmlns:a16="http://schemas.microsoft.com/office/drawing/2014/main" xmlns="" id="{D6504F49-A259-42D9-878E-ECE1F261533B}"/>
                </a:ext>
              </a:extLst>
            </p:cNvPr>
            <p:cNvGrpSpPr/>
            <p:nvPr/>
          </p:nvGrpSpPr>
          <p:grpSpPr>
            <a:xfrm>
              <a:off x="1844040" y="2808923"/>
              <a:ext cx="175260" cy="1996756"/>
              <a:chOff x="2270760" y="2778443"/>
              <a:chExt cx="175260" cy="1996756"/>
            </a:xfrm>
          </p:grpSpPr>
          <p:sp>
            <p:nvSpPr>
              <p:cNvPr id="10" name="菱形 9">
                <a:extLst>
                  <a:ext uri="{FF2B5EF4-FFF2-40B4-BE49-F238E27FC236}">
                    <a16:creationId xmlns:a16="http://schemas.microsoft.com/office/drawing/2014/main" xmlns="" id="{EF25C158-800D-47A9-B79E-7A6A6DA9FDD9}"/>
                  </a:ext>
                </a:extLst>
              </p:cNvPr>
              <p:cNvSpPr/>
              <p:nvPr/>
            </p:nvSpPr>
            <p:spPr>
              <a:xfrm>
                <a:off x="2270760" y="2778443"/>
                <a:ext cx="175260" cy="330517"/>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菱形 10">
                <a:extLst>
                  <a:ext uri="{FF2B5EF4-FFF2-40B4-BE49-F238E27FC236}">
                    <a16:creationId xmlns:a16="http://schemas.microsoft.com/office/drawing/2014/main" xmlns="" id="{5DCEC3CF-BE23-4019-868B-81463AAB8EFB}"/>
                  </a:ext>
                </a:extLst>
              </p:cNvPr>
              <p:cNvSpPr/>
              <p:nvPr/>
            </p:nvSpPr>
            <p:spPr>
              <a:xfrm>
                <a:off x="2270760" y="3875723"/>
                <a:ext cx="175260" cy="330517"/>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菱形 11">
                <a:extLst>
                  <a:ext uri="{FF2B5EF4-FFF2-40B4-BE49-F238E27FC236}">
                    <a16:creationId xmlns:a16="http://schemas.microsoft.com/office/drawing/2014/main" xmlns="" id="{8860DE79-7168-435C-86A3-58D9CECC5485}"/>
                  </a:ext>
                </a:extLst>
              </p:cNvPr>
              <p:cNvSpPr/>
              <p:nvPr/>
            </p:nvSpPr>
            <p:spPr>
              <a:xfrm>
                <a:off x="2270760" y="4444682"/>
                <a:ext cx="175260" cy="330517"/>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矩形 13">
              <a:extLst>
                <a:ext uri="{FF2B5EF4-FFF2-40B4-BE49-F238E27FC236}">
                  <a16:creationId xmlns:a16="http://schemas.microsoft.com/office/drawing/2014/main" xmlns="" id="{B418EA44-30FF-4C1D-8663-958C1A5A797B}"/>
                </a:ext>
              </a:extLst>
            </p:cNvPr>
            <p:cNvSpPr/>
            <p:nvPr/>
          </p:nvSpPr>
          <p:spPr>
            <a:xfrm>
              <a:off x="1488875" y="2591295"/>
              <a:ext cx="9468050" cy="31062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3701406241"/>
      </p:ext>
    </p:extLst>
  </p:cSld>
  <p:clrMapOvr>
    <a:masterClrMapping/>
  </p:clrMapOvr>
  <mc:AlternateContent xmlns:mc="http://schemas.openxmlformats.org/markup-compatibility/2006" xmlns:p14="http://schemas.microsoft.com/office/powerpoint/2010/main">
    <mc:Choice Requires="p14">
      <p:transition spd="slow" p14:dur="1200" advTm="3000">
        <p14:prism/>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750"/>
                                        <p:tgtEl>
                                          <p:spTgt spid="9"/>
                                        </p:tgtEl>
                                      </p:cBhvr>
                                    </p:animEffect>
                                  </p:childTnLst>
                                </p:cTn>
                              </p:par>
                            </p:childTnLst>
                          </p:cTn>
                        </p:par>
                        <p:par>
                          <p:cTn id="8" fill="hold">
                            <p:stCondLst>
                              <p:cond delay="75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750"/>
                                        <p:tgtEl>
                                          <p:spTgt spid="15"/>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750"/>
                                        <p:tgtEl>
                                          <p:spTgt spid="3">
                                            <p:txEl>
                                              <p:pRg st="0" end="0"/>
                                            </p:txEl>
                                          </p:spTgt>
                                        </p:tgtEl>
                                      </p:cBhvr>
                                    </p:animEffect>
                                  </p:childTnLst>
                                </p:cTn>
                              </p:par>
                            </p:childTnLst>
                          </p:cTn>
                        </p:par>
                        <p:par>
                          <p:cTn id="16" fill="hold">
                            <p:stCondLst>
                              <p:cond delay="2250"/>
                            </p:stCondLst>
                            <p:childTnLst>
                              <p:par>
                                <p:cTn id="17" presetID="22" presetClass="entr" presetSubtype="8"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left)">
                                      <p:cBhvr>
                                        <p:cTn id="19" dur="750"/>
                                        <p:tgtEl>
                                          <p:spTgt spid="3">
                                            <p:txEl>
                                              <p:pRg st="1" end="1"/>
                                            </p:txEl>
                                          </p:spTgt>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left)">
                                      <p:cBhvr>
                                        <p:cTn id="23" dur="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C16C3FF2-155B-42B4-8D48-D0329F1C2F82}"/>
              </a:ext>
            </a:extLst>
          </p:cNvPr>
          <p:cNvSpPr>
            <a:spLocks noGrp="1"/>
          </p:cNvSpPr>
          <p:nvPr>
            <p:ph idx="4294967295"/>
          </p:nvPr>
        </p:nvSpPr>
        <p:spPr>
          <a:xfrm>
            <a:off x="2491740" y="3095172"/>
            <a:ext cx="7862887" cy="4351338"/>
          </a:xfrm>
          <a:prstGeom prst="rect">
            <a:avLst/>
          </a:prstGeom>
        </p:spPr>
        <p:txBody>
          <a:bodyPr/>
          <a:lstStyle/>
          <a:p>
            <a:pPr marL="0" indent="0">
              <a:lnSpc>
                <a:spcPct val="150000"/>
              </a:lnSpc>
              <a:buNone/>
            </a:pPr>
            <a:r>
              <a:rPr lang="zh-CN" altLang="en-US" sz="1600" dirty="0">
                <a:solidFill>
                  <a:srgbClr val="333333"/>
                </a:solidFill>
                <a:cs typeface="+mn-ea"/>
                <a:sym typeface="+mn-lt"/>
              </a:rPr>
              <a:t>充分发挥社会规范在协调社会关系、约束社会行为、维护社会秩序等方面的积极作用。</a:t>
            </a:r>
            <a:endParaRPr lang="en-US" altLang="zh-CN" sz="1600" dirty="0">
              <a:solidFill>
                <a:srgbClr val="333333"/>
              </a:solidFill>
              <a:cs typeface="+mn-ea"/>
              <a:sym typeface="+mn-lt"/>
            </a:endParaRPr>
          </a:p>
          <a:p>
            <a:pPr marL="0" indent="0">
              <a:lnSpc>
                <a:spcPct val="150000"/>
              </a:lnSpc>
              <a:buNone/>
            </a:pPr>
            <a:r>
              <a:rPr lang="zh-CN" altLang="en-US" sz="1600" dirty="0">
                <a:solidFill>
                  <a:srgbClr val="333333"/>
                </a:solidFill>
                <a:cs typeface="+mn-ea"/>
                <a:sym typeface="+mn-lt"/>
              </a:rPr>
              <a:t>加强居民公约、村规民约、行业规章、社会组织章程等社会规范建设，推动社会成员自我约束、自我管理、自我规范。深化行风建设，规范行业行为。</a:t>
            </a:r>
            <a:endParaRPr lang="en-US" altLang="zh-CN" sz="1600" dirty="0">
              <a:solidFill>
                <a:srgbClr val="333333"/>
              </a:solidFill>
              <a:cs typeface="+mn-ea"/>
              <a:sym typeface="+mn-lt"/>
            </a:endParaRPr>
          </a:p>
          <a:p>
            <a:pPr marL="0" indent="0">
              <a:lnSpc>
                <a:spcPct val="150000"/>
              </a:lnSpc>
              <a:buNone/>
            </a:pPr>
            <a:r>
              <a:rPr lang="zh-CN" altLang="en-US" sz="1600" dirty="0">
                <a:solidFill>
                  <a:srgbClr val="333333"/>
                </a:solidFill>
                <a:cs typeface="+mn-ea"/>
                <a:sym typeface="+mn-lt"/>
              </a:rPr>
              <a:t>加强对社会规范制订和实施情况的监督，制订自律性社会规范的示范文本，使社会规范制订和实施符合法治原则和精神。</a:t>
            </a:r>
          </a:p>
        </p:txBody>
      </p:sp>
      <p:grpSp>
        <p:nvGrpSpPr>
          <p:cNvPr id="9" name="组合 8">
            <a:extLst>
              <a:ext uri="{FF2B5EF4-FFF2-40B4-BE49-F238E27FC236}">
                <a16:creationId xmlns:a16="http://schemas.microsoft.com/office/drawing/2014/main" xmlns="" id="{0F58C9AC-F175-49E1-9FE9-D0A77055ADE8}"/>
              </a:ext>
            </a:extLst>
          </p:cNvPr>
          <p:cNvGrpSpPr/>
          <p:nvPr/>
        </p:nvGrpSpPr>
        <p:grpSpPr>
          <a:xfrm>
            <a:off x="2396293" y="2066608"/>
            <a:ext cx="4073088" cy="713104"/>
            <a:chOff x="2381053" y="1784668"/>
            <a:chExt cx="4073088" cy="713104"/>
          </a:xfrm>
        </p:grpSpPr>
        <p:sp>
          <p:nvSpPr>
            <p:cNvPr id="8" name="矩形 7">
              <a:extLst>
                <a:ext uri="{FF2B5EF4-FFF2-40B4-BE49-F238E27FC236}">
                  <a16:creationId xmlns:a16="http://schemas.microsoft.com/office/drawing/2014/main" xmlns="" id="{D773754B-C94D-45D7-84D4-FED995857C61}"/>
                </a:ext>
              </a:extLst>
            </p:cNvPr>
            <p:cNvSpPr/>
            <p:nvPr/>
          </p:nvSpPr>
          <p:spPr>
            <a:xfrm>
              <a:off x="2381053" y="1784668"/>
              <a:ext cx="4073088" cy="7131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文本框 4">
              <a:extLst>
                <a:ext uri="{FF2B5EF4-FFF2-40B4-BE49-F238E27FC236}">
                  <a16:creationId xmlns:a16="http://schemas.microsoft.com/office/drawing/2014/main" xmlns="" id="{3CEED999-ABC5-477A-B24A-43201722C7A1}"/>
                </a:ext>
              </a:extLst>
            </p:cNvPr>
            <p:cNvSpPr txBox="1"/>
            <p:nvPr/>
          </p:nvSpPr>
          <p:spPr>
            <a:xfrm>
              <a:off x="2476500" y="1818055"/>
              <a:ext cx="3977640" cy="646331"/>
            </a:xfrm>
            <a:prstGeom prst="rect">
              <a:avLst/>
            </a:prstGeom>
            <a:noFill/>
          </p:spPr>
          <p:txBody>
            <a:bodyPr wrap="square">
              <a:spAutoFit/>
            </a:bodyPr>
            <a:lstStyle/>
            <a:p>
              <a:r>
                <a:rPr kumimoji="0" lang="zh-CN" altLang="en-US" sz="3600" b="1" i="0" u="none" strike="noStrike" kern="1200" cap="none" spc="0" normalizeH="0" baseline="0" noProof="0" dirty="0">
                  <a:ln>
                    <a:noFill/>
                  </a:ln>
                  <a:solidFill>
                    <a:schemeClr val="bg1"/>
                  </a:solidFill>
                  <a:effectLst/>
                  <a:uLnTx/>
                  <a:uFillTx/>
                  <a:cs typeface="+mn-ea"/>
                  <a:sym typeface="+mn-lt"/>
                </a:rPr>
                <a:t>促进社会规范建设</a:t>
              </a:r>
              <a:endParaRPr lang="zh-CN" altLang="en-US" b="1" dirty="0">
                <a:solidFill>
                  <a:schemeClr val="bg1"/>
                </a:solidFill>
                <a:cs typeface="+mn-ea"/>
                <a:sym typeface="+mn-lt"/>
              </a:endParaRPr>
            </a:p>
          </p:txBody>
        </p:sp>
      </p:grpSp>
      <p:grpSp>
        <p:nvGrpSpPr>
          <p:cNvPr id="14" name="组合 13">
            <a:extLst>
              <a:ext uri="{FF2B5EF4-FFF2-40B4-BE49-F238E27FC236}">
                <a16:creationId xmlns:a16="http://schemas.microsoft.com/office/drawing/2014/main" xmlns="" id="{802E2B9A-B3EC-485E-AAF6-C819DBBC9116}"/>
              </a:ext>
            </a:extLst>
          </p:cNvPr>
          <p:cNvGrpSpPr/>
          <p:nvPr/>
        </p:nvGrpSpPr>
        <p:grpSpPr>
          <a:xfrm>
            <a:off x="1764029" y="2779713"/>
            <a:ext cx="8663941" cy="2859088"/>
            <a:chOff x="1764029" y="2779713"/>
            <a:chExt cx="8663941" cy="2859088"/>
          </a:xfrm>
        </p:grpSpPr>
        <p:sp>
          <p:nvSpPr>
            <p:cNvPr id="10" name="菱形 9">
              <a:extLst>
                <a:ext uri="{FF2B5EF4-FFF2-40B4-BE49-F238E27FC236}">
                  <a16:creationId xmlns:a16="http://schemas.microsoft.com/office/drawing/2014/main" xmlns="" id="{5259D844-5C48-4D8E-937A-8F6FD52F4298}"/>
                </a:ext>
              </a:extLst>
            </p:cNvPr>
            <p:cNvSpPr/>
            <p:nvPr/>
          </p:nvSpPr>
          <p:spPr>
            <a:xfrm>
              <a:off x="2053590" y="3222702"/>
              <a:ext cx="160376" cy="304219"/>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a:extLst>
                <a:ext uri="{FF2B5EF4-FFF2-40B4-BE49-F238E27FC236}">
                  <a16:creationId xmlns:a16="http://schemas.microsoft.com/office/drawing/2014/main" xmlns="" id="{EEA1E9AE-F00A-4A26-A769-EBB18D941B90}"/>
                </a:ext>
              </a:extLst>
            </p:cNvPr>
            <p:cNvSpPr/>
            <p:nvPr/>
          </p:nvSpPr>
          <p:spPr>
            <a:xfrm>
              <a:off x="1764029" y="2779713"/>
              <a:ext cx="8663941" cy="285908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菱形 11">
              <a:extLst>
                <a:ext uri="{FF2B5EF4-FFF2-40B4-BE49-F238E27FC236}">
                  <a16:creationId xmlns:a16="http://schemas.microsoft.com/office/drawing/2014/main" xmlns="" id="{5F457ED1-EE1D-4E22-81A9-FA22C98308C6}"/>
                </a:ext>
              </a:extLst>
            </p:cNvPr>
            <p:cNvSpPr/>
            <p:nvPr/>
          </p:nvSpPr>
          <p:spPr>
            <a:xfrm>
              <a:off x="2053590" y="3774068"/>
              <a:ext cx="160376" cy="304219"/>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菱形 12">
              <a:extLst>
                <a:ext uri="{FF2B5EF4-FFF2-40B4-BE49-F238E27FC236}">
                  <a16:creationId xmlns:a16="http://schemas.microsoft.com/office/drawing/2014/main" xmlns="" id="{F70EED0A-B1F2-4491-B519-6F3C77CCD3E7}"/>
                </a:ext>
              </a:extLst>
            </p:cNvPr>
            <p:cNvSpPr/>
            <p:nvPr/>
          </p:nvSpPr>
          <p:spPr>
            <a:xfrm>
              <a:off x="2053590" y="4572581"/>
              <a:ext cx="160376" cy="304219"/>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1054308195"/>
      </p:ext>
    </p:extLst>
  </p:cSld>
  <p:clrMapOvr>
    <a:masterClrMapping/>
  </p:clrMapOvr>
  <mc:AlternateContent xmlns:mc="http://schemas.openxmlformats.org/markup-compatibility/2006" xmlns:p14="http://schemas.microsoft.com/office/powerpoint/2010/main">
    <mc:Choice Requires="p14">
      <p:transition spd="slow" p14:dur="1200" advTm="3000">
        <p14:prism/>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750"/>
                                        <p:tgtEl>
                                          <p:spTgt spid="9"/>
                                        </p:tgtEl>
                                      </p:cBhvr>
                                    </p:animEffect>
                                  </p:childTnLst>
                                </p:cTn>
                              </p:par>
                            </p:childTnLst>
                          </p:cTn>
                        </p:par>
                        <p:par>
                          <p:cTn id="8" fill="hold">
                            <p:stCondLst>
                              <p:cond delay="75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750"/>
                                        <p:tgtEl>
                                          <p:spTgt spid="14"/>
                                        </p:tgtEl>
                                      </p:cBhvr>
                                    </p:animEffect>
                                  </p:childTnLst>
                                </p:cTn>
                              </p:par>
                            </p:childTnLst>
                          </p:cTn>
                        </p:par>
                        <p:par>
                          <p:cTn id="12" fill="hold">
                            <p:stCondLst>
                              <p:cond delay="1500"/>
                            </p:stCondLst>
                            <p:childTnLst>
                              <p:par>
                                <p:cTn id="13" presetID="22" presetClass="entr" presetSubtype="4"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750"/>
                                        <p:tgtEl>
                                          <p:spTgt spid="3">
                                            <p:txEl>
                                              <p:pRg st="0" end="0"/>
                                            </p:txEl>
                                          </p:spTgt>
                                        </p:tgtEl>
                                      </p:cBhvr>
                                    </p:animEffect>
                                  </p:childTnLst>
                                </p:cTn>
                              </p:par>
                            </p:childTnLst>
                          </p:cTn>
                        </p:par>
                        <p:par>
                          <p:cTn id="16" fill="hold">
                            <p:stCondLst>
                              <p:cond delay="2250"/>
                            </p:stCondLst>
                            <p:childTnLst>
                              <p:par>
                                <p:cTn id="17" presetID="22" presetClass="entr" presetSubtype="4"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750"/>
                                        <p:tgtEl>
                                          <p:spTgt spid="3">
                                            <p:txEl>
                                              <p:pRg st="1" end="1"/>
                                            </p:txEl>
                                          </p:spTgt>
                                        </p:tgtEl>
                                      </p:cBhvr>
                                    </p:animEffect>
                                  </p:childTnLst>
                                </p:cTn>
                              </p:par>
                            </p:childTnLst>
                          </p:cTn>
                        </p:par>
                        <p:par>
                          <p:cTn id="20" fill="hold">
                            <p:stCondLst>
                              <p:cond delay="3000"/>
                            </p:stCondLst>
                            <p:childTnLst>
                              <p:par>
                                <p:cTn id="21" presetID="22" presetClass="entr" presetSubtype="4"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xmlns="" id="{BF66E089-F9ED-4E7E-92A7-5C373A3C6367}"/>
              </a:ext>
            </a:extLst>
          </p:cNvPr>
          <p:cNvGrpSpPr/>
          <p:nvPr/>
        </p:nvGrpSpPr>
        <p:grpSpPr>
          <a:xfrm>
            <a:off x="4059456" y="1723296"/>
            <a:ext cx="4159031" cy="713104"/>
            <a:chOff x="4059456" y="1723296"/>
            <a:chExt cx="4159031" cy="713104"/>
          </a:xfrm>
        </p:grpSpPr>
        <p:sp>
          <p:nvSpPr>
            <p:cNvPr id="16" name="矩形 15">
              <a:extLst>
                <a:ext uri="{FF2B5EF4-FFF2-40B4-BE49-F238E27FC236}">
                  <a16:creationId xmlns:a16="http://schemas.microsoft.com/office/drawing/2014/main" xmlns="" id="{44944897-F980-4E3E-920D-44030630FF37}"/>
                </a:ext>
              </a:extLst>
            </p:cNvPr>
            <p:cNvSpPr/>
            <p:nvPr/>
          </p:nvSpPr>
          <p:spPr>
            <a:xfrm>
              <a:off x="4059456" y="1723296"/>
              <a:ext cx="4073088" cy="7131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文本框 4">
              <a:extLst>
                <a:ext uri="{FF2B5EF4-FFF2-40B4-BE49-F238E27FC236}">
                  <a16:creationId xmlns:a16="http://schemas.microsoft.com/office/drawing/2014/main" xmlns="" id="{4034D1A2-71C9-4CD5-A528-E004FB5DB778}"/>
                </a:ext>
              </a:extLst>
            </p:cNvPr>
            <p:cNvSpPr txBox="1"/>
            <p:nvPr/>
          </p:nvSpPr>
          <p:spPr>
            <a:xfrm>
              <a:off x="4187507" y="1723296"/>
              <a:ext cx="4030980" cy="646331"/>
            </a:xfrm>
            <a:prstGeom prst="rect">
              <a:avLst/>
            </a:prstGeom>
            <a:noFill/>
          </p:spPr>
          <p:txBody>
            <a:bodyPr wrap="square">
              <a:spAutoFit/>
            </a:bodyPr>
            <a:lstStyle/>
            <a:p>
              <a:r>
                <a:rPr kumimoji="0" lang="zh-CN" altLang="en-US" sz="3600" b="1" i="0" u="none" strike="noStrike" kern="1200" cap="none" spc="0" normalizeH="0" baseline="0" noProof="0" dirty="0">
                  <a:ln>
                    <a:noFill/>
                  </a:ln>
                  <a:solidFill>
                    <a:schemeClr val="bg1"/>
                  </a:solidFill>
                  <a:effectLst/>
                  <a:uLnTx/>
                  <a:uFillTx/>
                  <a:cs typeface="+mn-ea"/>
                  <a:sym typeface="+mn-lt"/>
                </a:rPr>
                <a:t>加强道德规范建设</a:t>
              </a:r>
              <a:endParaRPr lang="zh-CN" altLang="en-US" dirty="0">
                <a:solidFill>
                  <a:schemeClr val="bg1"/>
                </a:solidFill>
                <a:cs typeface="+mn-ea"/>
                <a:sym typeface="+mn-lt"/>
              </a:endParaRPr>
            </a:p>
          </p:txBody>
        </p:sp>
      </p:grpSp>
      <p:grpSp>
        <p:nvGrpSpPr>
          <p:cNvPr id="18" name="组合 17">
            <a:extLst>
              <a:ext uri="{FF2B5EF4-FFF2-40B4-BE49-F238E27FC236}">
                <a16:creationId xmlns:a16="http://schemas.microsoft.com/office/drawing/2014/main" xmlns="" id="{2A392148-2F3A-41FD-8956-66BE8BA96E34}"/>
              </a:ext>
            </a:extLst>
          </p:cNvPr>
          <p:cNvGrpSpPr/>
          <p:nvPr/>
        </p:nvGrpSpPr>
        <p:grpSpPr>
          <a:xfrm>
            <a:off x="1235075" y="2705595"/>
            <a:ext cx="4838700" cy="3106243"/>
            <a:chOff x="1235075" y="2591295"/>
            <a:chExt cx="4838700" cy="3106243"/>
          </a:xfrm>
        </p:grpSpPr>
        <p:sp>
          <p:nvSpPr>
            <p:cNvPr id="11" name="文本框 10">
              <a:extLst>
                <a:ext uri="{FF2B5EF4-FFF2-40B4-BE49-F238E27FC236}">
                  <a16:creationId xmlns:a16="http://schemas.microsoft.com/office/drawing/2014/main" xmlns="" id="{1638D922-ECCA-4356-BC1E-C0E756A4A30A}"/>
                </a:ext>
              </a:extLst>
            </p:cNvPr>
            <p:cNvSpPr txBox="1"/>
            <p:nvPr/>
          </p:nvSpPr>
          <p:spPr>
            <a:xfrm>
              <a:off x="1235075" y="2591295"/>
              <a:ext cx="4838700" cy="3046988"/>
            </a:xfrm>
            <a:prstGeom prst="rect">
              <a:avLst/>
            </a:prstGeom>
            <a:noFill/>
          </p:spPr>
          <p:txBody>
            <a:bodyPr wrap="square">
              <a:spAutoFit/>
            </a:body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zh-CN" altLang="en-US" sz="1600" b="0" i="0" u="none" strike="noStrike" kern="1200" cap="none" spc="0" normalizeH="0" baseline="0" noProof="0" dirty="0">
                  <a:ln>
                    <a:noFill/>
                  </a:ln>
                  <a:solidFill>
                    <a:srgbClr val="333333"/>
                  </a:solidFill>
                  <a:effectLst/>
                  <a:uLnTx/>
                  <a:uFillTx/>
                  <a:cs typeface="+mn-ea"/>
                  <a:sym typeface="+mn-lt"/>
                </a:rPr>
                <a:t>坚持依法治国和以德治国相结合，把法律规范和道德规范结合起来，以道德滋养法治精神。倡导助人为乐、见义勇为、诚实守信、敬业奉献、孝老爱亲等美德善行，完善激励机制，褒奖善行义举，形成好人好报、德者有得的正向效应。推进社会公德、职业道德建设，深入开展家庭美德和个人品德教育，增强法治的道德底蕴。强化道德规范的教育、评价、监督等功能，努力形成良好的社会风尚和社会秩序。</a:t>
              </a:r>
            </a:p>
          </p:txBody>
        </p:sp>
        <p:sp>
          <p:nvSpPr>
            <p:cNvPr id="14" name="矩形 13">
              <a:extLst>
                <a:ext uri="{FF2B5EF4-FFF2-40B4-BE49-F238E27FC236}">
                  <a16:creationId xmlns:a16="http://schemas.microsoft.com/office/drawing/2014/main" xmlns="" id="{D1B6BF1E-FB3B-4764-97E5-0E5C3F5390A6}"/>
                </a:ext>
              </a:extLst>
            </p:cNvPr>
            <p:cNvSpPr/>
            <p:nvPr/>
          </p:nvSpPr>
          <p:spPr>
            <a:xfrm>
              <a:off x="1235075" y="2591295"/>
              <a:ext cx="4784725" cy="31062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9" name="组合 18">
            <a:extLst>
              <a:ext uri="{FF2B5EF4-FFF2-40B4-BE49-F238E27FC236}">
                <a16:creationId xmlns:a16="http://schemas.microsoft.com/office/drawing/2014/main" xmlns="" id="{2058FCD9-089F-4B8A-A7E5-4D09201DF15E}"/>
              </a:ext>
            </a:extLst>
          </p:cNvPr>
          <p:cNvGrpSpPr/>
          <p:nvPr/>
        </p:nvGrpSpPr>
        <p:grpSpPr>
          <a:xfrm>
            <a:off x="6202997" y="2705594"/>
            <a:ext cx="4784725" cy="3106243"/>
            <a:chOff x="6202997" y="2591294"/>
            <a:chExt cx="4784725" cy="3106243"/>
          </a:xfrm>
        </p:grpSpPr>
        <p:sp>
          <p:nvSpPr>
            <p:cNvPr id="9" name="文本框 8">
              <a:extLst>
                <a:ext uri="{FF2B5EF4-FFF2-40B4-BE49-F238E27FC236}">
                  <a16:creationId xmlns:a16="http://schemas.microsoft.com/office/drawing/2014/main" xmlns="" id="{9ABF8581-7D95-44BB-98DB-21879504DC6F}"/>
                </a:ext>
              </a:extLst>
            </p:cNvPr>
            <p:cNvSpPr txBox="1"/>
            <p:nvPr/>
          </p:nvSpPr>
          <p:spPr>
            <a:xfrm>
              <a:off x="6324600" y="2614154"/>
              <a:ext cx="4503420" cy="3046988"/>
            </a:xfrm>
            <a:prstGeom prst="rect">
              <a:avLst/>
            </a:prstGeom>
            <a:noFill/>
          </p:spPr>
          <p:txBody>
            <a:bodyPr wrap="square">
              <a:spAutoFit/>
            </a:bodyPr>
            <a:lstStyle/>
            <a:p>
              <a:pPr>
                <a:lnSpc>
                  <a:spcPct val="150000"/>
                </a:lnSpc>
              </a:pPr>
              <a:r>
                <a:rPr kumimoji="0" lang="zh-CN" altLang="en-US" sz="1600" b="0" i="0" u="none" strike="noStrike" kern="1200" cap="none" spc="0" normalizeH="0" baseline="0" noProof="0" dirty="0">
                  <a:ln>
                    <a:noFill/>
                  </a:ln>
                  <a:solidFill>
                    <a:srgbClr val="333333"/>
                  </a:solidFill>
                  <a:effectLst/>
                  <a:uLnTx/>
                  <a:uFillTx/>
                  <a:cs typeface="+mn-ea"/>
                  <a:sym typeface="+mn-lt"/>
                </a:rPr>
                <a:t>深入开展道德领域突出问题专项教育和治理，依法惩处公德失范的违法行为。大力倡导科学健康文明的生活方式，革除滥食野生动物陋习，增强公民公共卫生安全和疫病防治意识。依法规范捐赠、受赠行为。注重把符合社会主义核心价值观要求的基本道德规范转化为法律规范，用法律的权威来增强人们培育和践行社会主义核心价值观的自觉性。</a:t>
              </a:r>
              <a:endParaRPr lang="zh-CN" altLang="en-US" dirty="0">
                <a:cs typeface="+mn-ea"/>
                <a:sym typeface="+mn-lt"/>
              </a:endParaRPr>
            </a:p>
          </p:txBody>
        </p:sp>
        <p:sp>
          <p:nvSpPr>
            <p:cNvPr id="15" name="矩形 14">
              <a:extLst>
                <a:ext uri="{FF2B5EF4-FFF2-40B4-BE49-F238E27FC236}">
                  <a16:creationId xmlns:a16="http://schemas.microsoft.com/office/drawing/2014/main" xmlns="" id="{F856B377-85D6-4014-B2BE-2BE00E55CDC0}"/>
                </a:ext>
              </a:extLst>
            </p:cNvPr>
            <p:cNvSpPr/>
            <p:nvPr/>
          </p:nvSpPr>
          <p:spPr>
            <a:xfrm>
              <a:off x="6202997" y="2591294"/>
              <a:ext cx="4784725" cy="31062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半闭框 19">
            <a:extLst>
              <a:ext uri="{FF2B5EF4-FFF2-40B4-BE49-F238E27FC236}">
                <a16:creationId xmlns:a16="http://schemas.microsoft.com/office/drawing/2014/main" xmlns="" id="{BE5E4BF0-2EBA-40F5-9A7B-FED79DED6480}"/>
              </a:ext>
            </a:extLst>
          </p:cNvPr>
          <p:cNvSpPr/>
          <p:nvPr/>
        </p:nvSpPr>
        <p:spPr>
          <a:xfrm rot="8100667">
            <a:off x="5861922" y="3860650"/>
            <a:ext cx="329769" cy="329769"/>
          </a:xfrm>
          <a:prstGeom prst="halfFram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Tree>
    <p:extLst>
      <p:ext uri="{BB962C8B-B14F-4D97-AF65-F5344CB8AC3E}">
        <p14:creationId xmlns:p14="http://schemas.microsoft.com/office/powerpoint/2010/main" val="428263260"/>
      </p:ext>
    </p:extLst>
  </p:cSld>
  <p:clrMapOvr>
    <a:masterClrMapping/>
  </p:clrMapOvr>
  <mc:AlternateContent xmlns:mc="http://schemas.openxmlformats.org/markup-compatibility/2006" xmlns:p14="http://schemas.microsoft.com/office/powerpoint/2010/main">
    <mc:Choice Requires="p14">
      <p:transition spd="slow" p14:dur="1200" advTm="3000">
        <p14:prism/>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750"/>
                                        <p:tgtEl>
                                          <p:spTgt spid="17"/>
                                        </p:tgtEl>
                                      </p:cBhvr>
                                    </p:animEffect>
                                  </p:childTnLst>
                                </p:cTn>
                              </p:par>
                            </p:childTnLst>
                          </p:cTn>
                        </p:par>
                        <p:par>
                          <p:cTn id="8" fill="hold">
                            <p:stCondLst>
                              <p:cond delay="750"/>
                            </p:stCondLst>
                            <p:childTnLst>
                              <p:par>
                                <p:cTn id="9" presetID="16" presetClass="entr" presetSubtype="26"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barn(inHorizontal)">
                                      <p:cBhvr>
                                        <p:cTn id="11" dur="750"/>
                                        <p:tgtEl>
                                          <p:spTgt spid="18"/>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750"/>
                                        <p:tgtEl>
                                          <p:spTgt spid="20"/>
                                        </p:tgtEl>
                                      </p:cBhvr>
                                    </p:animEffect>
                                  </p:childTnLst>
                                </p:cTn>
                              </p:par>
                            </p:childTnLst>
                          </p:cTn>
                        </p:par>
                        <p:par>
                          <p:cTn id="16" fill="hold">
                            <p:stCondLst>
                              <p:cond delay="2250"/>
                            </p:stCondLst>
                            <p:childTnLst>
                              <p:par>
                                <p:cTn id="17" presetID="16" presetClass="entr" presetSubtype="26"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arn(inHorizontal)">
                                      <p:cBhvr>
                                        <p:cTn id="19"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B7028DE0-5C90-43BB-B48A-AE9323F1CA41}"/>
              </a:ext>
            </a:extLst>
          </p:cNvPr>
          <p:cNvSpPr/>
          <p:nvPr/>
        </p:nvSpPr>
        <p:spPr>
          <a:xfrm>
            <a:off x="0" y="0"/>
            <a:ext cx="12192000" cy="6858000"/>
          </a:xfrm>
          <a:prstGeom prst="rect">
            <a:avLst/>
          </a:prstGeom>
          <a:solidFill>
            <a:srgbClr val="C71E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a:extLst>
              <a:ext uri="{FF2B5EF4-FFF2-40B4-BE49-F238E27FC236}">
                <a16:creationId xmlns:a16="http://schemas.microsoft.com/office/drawing/2014/main" xmlns="" id="{CA0160E2-F47C-4A20-9A78-40B5C4CFABE4}"/>
              </a:ext>
            </a:extLst>
          </p:cNvPr>
          <p:cNvSpPr/>
          <p:nvPr/>
        </p:nvSpPr>
        <p:spPr>
          <a:xfrm>
            <a:off x="-11112" y="1858215"/>
            <a:ext cx="12203112" cy="4351337"/>
          </a:xfrm>
          <a:prstGeom prst="rect">
            <a:avLst/>
          </a:prstGeom>
          <a:solidFill>
            <a:srgbClr val="FFF081">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标题 1">
            <a:extLst>
              <a:ext uri="{FF2B5EF4-FFF2-40B4-BE49-F238E27FC236}">
                <a16:creationId xmlns:a16="http://schemas.microsoft.com/office/drawing/2014/main" xmlns="" id="{48C6F082-CDF5-4184-94B5-AA420D4EE135}"/>
              </a:ext>
            </a:extLst>
          </p:cNvPr>
          <p:cNvSpPr>
            <a:spLocks noGrp="1"/>
          </p:cNvSpPr>
          <p:nvPr>
            <p:ph type="title" idx="4294967295"/>
          </p:nvPr>
        </p:nvSpPr>
        <p:spPr>
          <a:xfrm>
            <a:off x="0" y="684213"/>
            <a:ext cx="10515600" cy="1325562"/>
          </a:xfrm>
          <a:prstGeom prst="rect">
            <a:avLst/>
          </a:prstGeom>
        </p:spPr>
        <p:txBody>
          <a:bodyPr>
            <a:normAutofit/>
          </a:bodyPr>
          <a:lstStyle/>
          <a:p>
            <a:pPr algn="ctr"/>
            <a:r>
              <a:rPr lang="zh-CN" altLang="en-US" sz="6000" smtClean="0">
                <a:solidFill>
                  <a:schemeClr val="bg1"/>
                </a:solidFill>
                <a:latin typeface="+mn-lt"/>
                <a:ea typeface="+mn-ea"/>
                <a:cs typeface="+mn-ea"/>
                <a:sym typeface="+mn-lt"/>
              </a:rPr>
              <a:t>前 言</a:t>
            </a:r>
            <a:endParaRPr lang="zh-CN" altLang="en-US" sz="6000" dirty="0">
              <a:solidFill>
                <a:schemeClr val="bg1"/>
              </a:solidFill>
              <a:latin typeface="+mn-lt"/>
              <a:ea typeface="+mn-ea"/>
              <a:cs typeface="+mn-ea"/>
              <a:sym typeface="+mn-lt"/>
            </a:endParaRPr>
          </a:p>
        </p:txBody>
      </p:sp>
      <p:sp>
        <p:nvSpPr>
          <p:cNvPr id="3" name="内容占位符 2">
            <a:extLst>
              <a:ext uri="{FF2B5EF4-FFF2-40B4-BE49-F238E27FC236}">
                <a16:creationId xmlns:a16="http://schemas.microsoft.com/office/drawing/2014/main" xmlns="" id="{05AA6CC0-77C9-440C-B6E8-0BED8C62BD5C}"/>
              </a:ext>
            </a:extLst>
          </p:cNvPr>
          <p:cNvSpPr>
            <a:spLocks noGrp="1"/>
          </p:cNvSpPr>
          <p:nvPr>
            <p:ph idx="4294967295"/>
          </p:nvPr>
        </p:nvSpPr>
        <p:spPr>
          <a:xfrm>
            <a:off x="838200" y="2182813"/>
            <a:ext cx="10515600" cy="4351337"/>
          </a:xfrm>
          <a:prstGeom prst="rect">
            <a:avLst/>
          </a:prstGeom>
        </p:spPr>
        <p:txBody>
          <a:bodyPr>
            <a:normAutofit/>
          </a:bodyPr>
          <a:lstStyle/>
          <a:p>
            <a:pPr algn="ctr">
              <a:lnSpc>
                <a:spcPct val="150000"/>
              </a:lnSpc>
            </a:pPr>
            <a:r>
              <a:rPr lang="zh-CN" altLang="en-US" sz="2400" b="0" i="0" dirty="0">
                <a:solidFill>
                  <a:schemeClr val="accent2"/>
                </a:solidFill>
                <a:effectLst/>
                <a:cs typeface="+mn-ea"/>
                <a:sym typeface="+mn-lt"/>
              </a:rPr>
              <a:t>法治社会是构筑法治国家的基础，法治社会建设是实现国家治理体系和治理能力现代化的重要组成部分。建设信仰法治、公平正义、保障权利、守法诚信、充满活力、和谐有序的社会主义法治社会，是增强人民群众获得感、幸福感、安全感的重要举措。党的十九大把法治社会基本建成确立为到</a:t>
            </a:r>
            <a:r>
              <a:rPr lang="en-US" altLang="zh-CN" sz="2400" b="0" i="0" dirty="0">
                <a:solidFill>
                  <a:schemeClr val="accent2"/>
                </a:solidFill>
                <a:effectLst/>
                <a:cs typeface="+mn-ea"/>
                <a:sym typeface="+mn-lt"/>
              </a:rPr>
              <a:t>2035</a:t>
            </a:r>
            <a:r>
              <a:rPr lang="zh-CN" altLang="en-US" sz="2400" b="0" i="0" dirty="0">
                <a:solidFill>
                  <a:schemeClr val="accent2"/>
                </a:solidFill>
                <a:effectLst/>
                <a:cs typeface="+mn-ea"/>
                <a:sym typeface="+mn-lt"/>
              </a:rPr>
              <a:t>年基本实现社会主义现代化的重要目标之一，意义重大，影响深远，任务艰巨。为加快推进法治社会建设，制定本纲要。</a:t>
            </a:r>
            <a:endParaRPr lang="zh-CN" altLang="en-US" sz="2400" dirty="0">
              <a:solidFill>
                <a:schemeClr val="accent2"/>
              </a:solidFill>
              <a:cs typeface="+mn-ea"/>
              <a:sym typeface="+mn-lt"/>
            </a:endParaRPr>
          </a:p>
        </p:txBody>
      </p:sp>
    </p:spTree>
    <p:extLst>
      <p:ext uri="{BB962C8B-B14F-4D97-AF65-F5344CB8AC3E}">
        <p14:creationId xmlns:p14="http://schemas.microsoft.com/office/powerpoint/2010/main" val="1340365590"/>
      </p:ext>
    </p:extLst>
  </p:cSld>
  <p:clrMapOvr>
    <a:masterClrMapping/>
  </p:clrMapOvr>
  <mc:AlternateContent xmlns:mc="http://schemas.openxmlformats.org/markup-compatibility/2006" xmlns:p14="http://schemas.microsoft.com/office/powerpoint/2010/main">
    <mc:Choice Requires="p14">
      <p:transition p14:dur="100" advTm="3000">
        <p:cut/>
      </p:transition>
    </mc:Choice>
    <mc:Fallback xmlns="">
      <p:transition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2" presetClass="entr" presetSubtype="2"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750" fill="hold"/>
                                        <p:tgtEl>
                                          <p:spTgt spid="5"/>
                                        </p:tgtEl>
                                        <p:attrNameLst>
                                          <p:attrName>ppt_x</p:attrName>
                                        </p:attrNameLst>
                                      </p:cBhvr>
                                      <p:tavLst>
                                        <p:tav tm="0">
                                          <p:val>
                                            <p:strVal val="1+#ppt_w/2"/>
                                          </p:val>
                                        </p:tav>
                                        <p:tav tm="100000">
                                          <p:val>
                                            <p:strVal val="#ppt_x"/>
                                          </p:val>
                                        </p:tav>
                                      </p:tavLst>
                                    </p:anim>
                                    <p:anim calcmode="lin" valueType="num">
                                      <p:cBhvr additive="base">
                                        <p:cTn id="14" dur="750" fill="hold"/>
                                        <p:tgtEl>
                                          <p:spTgt spid="5"/>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18" presetClass="entr" presetSubtype="12" fill="hold" grpId="0" nodeType="after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strips(downLeft)">
                                      <p:cBhvr>
                                        <p:cTn id="18" dur="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385D6867-DB43-4746-9594-A9960191B8E8}"/>
              </a:ext>
            </a:extLst>
          </p:cNvPr>
          <p:cNvSpPr>
            <a:spLocks noGrp="1"/>
          </p:cNvSpPr>
          <p:nvPr>
            <p:ph idx="4294967295"/>
          </p:nvPr>
        </p:nvSpPr>
        <p:spPr>
          <a:xfrm>
            <a:off x="1235075" y="2687638"/>
            <a:ext cx="9721850" cy="4351337"/>
          </a:xfrm>
          <a:prstGeom prst="rect">
            <a:avLst/>
          </a:prstGeom>
        </p:spPr>
        <p:txBody>
          <a:bodyPr/>
          <a:lstStyle/>
          <a:p>
            <a:pPr marL="0" indent="0">
              <a:lnSpc>
                <a:spcPct val="150000"/>
              </a:lnSpc>
              <a:buNone/>
            </a:pPr>
            <a:r>
              <a:rPr lang="zh-CN" altLang="en-US" sz="1600" dirty="0">
                <a:solidFill>
                  <a:srgbClr val="333333"/>
                </a:solidFill>
                <a:cs typeface="+mn-ea"/>
                <a:sym typeface="+mn-lt"/>
              </a:rPr>
              <a:t>加快推进社会信用体系建设，提高全社会诚信意识和信用水平。完善企业社会责任法律制度，增强企业社会责任意识，促进企业诚实守信、合法经营。健全公民和组织守法信用记录，建立以公民身份证号码和组织机构代码为基础的统一社会信用代码制度。</a:t>
            </a:r>
            <a:endParaRPr lang="en-US" altLang="zh-CN" sz="1600" dirty="0">
              <a:solidFill>
                <a:srgbClr val="333333"/>
              </a:solidFill>
              <a:cs typeface="+mn-ea"/>
              <a:sym typeface="+mn-lt"/>
            </a:endParaRPr>
          </a:p>
          <a:p>
            <a:pPr marL="0" indent="0">
              <a:lnSpc>
                <a:spcPct val="150000"/>
              </a:lnSpc>
              <a:buNone/>
            </a:pPr>
            <a:r>
              <a:rPr lang="zh-CN" altLang="en-US" sz="1600" dirty="0">
                <a:solidFill>
                  <a:srgbClr val="333333"/>
                </a:solidFill>
                <a:cs typeface="+mn-ea"/>
                <a:sym typeface="+mn-lt"/>
              </a:rPr>
              <a:t>完善诚信建设长效机制，健全覆盖全社会的征信体系，建立完善失信惩戒制度。结合实际建立信用修复机制和异议制度，鼓励和引导失信主体主动纠正违法失信行为。加强行业协会商会诚信建设，完善诚信管理和诚信自律机制。</a:t>
            </a:r>
            <a:endParaRPr lang="en-US" altLang="zh-CN" sz="1600" dirty="0">
              <a:solidFill>
                <a:srgbClr val="333333"/>
              </a:solidFill>
              <a:cs typeface="+mn-ea"/>
              <a:sym typeface="+mn-lt"/>
            </a:endParaRPr>
          </a:p>
          <a:p>
            <a:pPr marL="0" indent="0">
              <a:lnSpc>
                <a:spcPct val="150000"/>
              </a:lnSpc>
              <a:buNone/>
            </a:pPr>
            <a:r>
              <a:rPr lang="zh-CN" altLang="en-US" sz="1600" dirty="0">
                <a:solidFill>
                  <a:srgbClr val="333333"/>
                </a:solidFill>
                <a:cs typeface="+mn-ea"/>
                <a:sym typeface="+mn-lt"/>
              </a:rPr>
              <a:t>完善全国信用信息共享平台和国家企业信用信息公示系统，进一步强化和规范信用信息归集共享。加强诚信理念宣传教育，组织诚信主题实践活动，为社会信用体系建设创造良好环境。推动出台信用方面的法律。</a:t>
            </a:r>
          </a:p>
        </p:txBody>
      </p:sp>
      <p:grpSp>
        <p:nvGrpSpPr>
          <p:cNvPr id="10" name="组合 9">
            <a:extLst>
              <a:ext uri="{FF2B5EF4-FFF2-40B4-BE49-F238E27FC236}">
                <a16:creationId xmlns:a16="http://schemas.microsoft.com/office/drawing/2014/main" xmlns="" id="{722BB0CC-6FE4-4E82-8A27-49B432BCB7E3}"/>
              </a:ext>
            </a:extLst>
          </p:cNvPr>
          <p:cNvGrpSpPr/>
          <p:nvPr/>
        </p:nvGrpSpPr>
        <p:grpSpPr>
          <a:xfrm>
            <a:off x="4059456" y="1723296"/>
            <a:ext cx="4284126" cy="713104"/>
            <a:chOff x="4059456" y="1723296"/>
            <a:chExt cx="4284126" cy="713104"/>
          </a:xfrm>
        </p:grpSpPr>
        <p:sp>
          <p:nvSpPr>
            <p:cNvPr id="9" name="矩形 8">
              <a:extLst>
                <a:ext uri="{FF2B5EF4-FFF2-40B4-BE49-F238E27FC236}">
                  <a16:creationId xmlns:a16="http://schemas.microsoft.com/office/drawing/2014/main" xmlns="" id="{ED6D016C-044F-4038-8ECA-F8F625EC8217}"/>
                </a:ext>
              </a:extLst>
            </p:cNvPr>
            <p:cNvSpPr/>
            <p:nvPr/>
          </p:nvSpPr>
          <p:spPr>
            <a:xfrm>
              <a:off x="4059456" y="1723296"/>
              <a:ext cx="4073088" cy="7131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文本框 4">
              <a:extLst>
                <a:ext uri="{FF2B5EF4-FFF2-40B4-BE49-F238E27FC236}">
                  <a16:creationId xmlns:a16="http://schemas.microsoft.com/office/drawing/2014/main" xmlns="" id="{69F622C1-0672-4658-BF87-415478A85C7C}"/>
                </a:ext>
              </a:extLst>
            </p:cNvPr>
            <p:cNvSpPr txBox="1"/>
            <p:nvPr/>
          </p:nvSpPr>
          <p:spPr>
            <a:xfrm>
              <a:off x="4175442" y="1756682"/>
              <a:ext cx="4168140" cy="646331"/>
            </a:xfrm>
            <a:prstGeom prst="rect">
              <a:avLst/>
            </a:prstGeom>
            <a:noFill/>
          </p:spPr>
          <p:txBody>
            <a:bodyPr wrap="square">
              <a:spAutoFit/>
            </a:bodyPr>
            <a:lstStyle/>
            <a:p>
              <a:r>
                <a:rPr kumimoji="0" lang="zh-CN" altLang="en-US" sz="3600" b="1" i="0" u="none" strike="noStrike" kern="1200" cap="none" spc="0" normalizeH="0" baseline="0" noProof="0" dirty="0">
                  <a:ln>
                    <a:noFill/>
                  </a:ln>
                  <a:solidFill>
                    <a:schemeClr val="bg1"/>
                  </a:solidFill>
                  <a:effectLst/>
                  <a:uLnTx/>
                  <a:uFillTx/>
                  <a:cs typeface="+mn-ea"/>
                  <a:sym typeface="+mn-lt"/>
                </a:rPr>
                <a:t>推进社会诚信建设</a:t>
              </a:r>
              <a:endParaRPr lang="zh-CN" altLang="en-US" dirty="0">
                <a:solidFill>
                  <a:schemeClr val="bg1"/>
                </a:solidFill>
                <a:cs typeface="+mn-ea"/>
                <a:sym typeface="+mn-lt"/>
              </a:endParaRPr>
            </a:p>
          </p:txBody>
        </p:sp>
      </p:grpSp>
      <p:grpSp>
        <p:nvGrpSpPr>
          <p:cNvPr id="14" name="组合 13">
            <a:extLst>
              <a:ext uri="{FF2B5EF4-FFF2-40B4-BE49-F238E27FC236}">
                <a16:creationId xmlns:a16="http://schemas.microsoft.com/office/drawing/2014/main" xmlns="" id="{DF453AB7-552F-453F-833F-C53C98D5EB54}"/>
              </a:ext>
            </a:extLst>
          </p:cNvPr>
          <p:cNvGrpSpPr/>
          <p:nvPr/>
        </p:nvGrpSpPr>
        <p:grpSpPr>
          <a:xfrm>
            <a:off x="1235075" y="2654968"/>
            <a:ext cx="9721850" cy="3342052"/>
            <a:chOff x="1235075" y="2654968"/>
            <a:chExt cx="9721850" cy="3342052"/>
          </a:xfrm>
        </p:grpSpPr>
        <p:sp>
          <p:nvSpPr>
            <p:cNvPr id="8" name="矩形 7">
              <a:extLst>
                <a:ext uri="{FF2B5EF4-FFF2-40B4-BE49-F238E27FC236}">
                  <a16:creationId xmlns:a16="http://schemas.microsoft.com/office/drawing/2014/main" xmlns="" id="{796810F6-201D-4BE0-ACB2-44DC181FE7D7}"/>
                </a:ext>
              </a:extLst>
            </p:cNvPr>
            <p:cNvSpPr/>
            <p:nvPr/>
          </p:nvSpPr>
          <p:spPr>
            <a:xfrm>
              <a:off x="1235075" y="2654968"/>
              <a:ext cx="9721850" cy="334205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菱形 10">
              <a:extLst>
                <a:ext uri="{FF2B5EF4-FFF2-40B4-BE49-F238E27FC236}">
                  <a16:creationId xmlns:a16="http://schemas.microsoft.com/office/drawing/2014/main" xmlns="" id="{F95A6938-3AAD-41CC-98E0-43FB8B38D9DF}"/>
                </a:ext>
              </a:extLst>
            </p:cNvPr>
            <p:cNvSpPr/>
            <p:nvPr/>
          </p:nvSpPr>
          <p:spPr>
            <a:xfrm>
              <a:off x="1238211" y="2811222"/>
              <a:ext cx="160376" cy="304219"/>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菱形 11">
              <a:extLst>
                <a:ext uri="{FF2B5EF4-FFF2-40B4-BE49-F238E27FC236}">
                  <a16:creationId xmlns:a16="http://schemas.microsoft.com/office/drawing/2014/main" xmlns="" id="{91BF8F55-CB8D-4DD2-8B77-4BB2B2CDE79A}"/>
                </a:ext>
              </a:extLst>
            </p:cNvPr>
            <p:cNvSpPr/>
            <p:nvPr/>
          </p:nvSpPr>
          <p:spPr>
            <a:xfrm>
              <a:off x="1238211" y="5246429"/>
              <a:ext cx="160376" cy="304219"/>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菱形 12">
              <a:extLst>
                <a:ext uri="{FF2B5EF4-FFF2-40B4-BE49-F238E27FC236}">
                  <a16:creationId xmlns:a16="http://schemas.microsoft.com/office/drawing/2014/main" xmlns="" id="{5720F25A-7CA0-470A-AF8A-ED55114DB19C}"/>
                </a:ext>
              </a:extLst>
            </p:cNvPr>
            <p:cNvSpPr/>
            <p:nvPr/>
          </p:nvSpPr>
          <p:spPr>
            <a:xfrm>
              <a:off x="1238211" y="4021775"/>
              <a:ext cx="160376" cy="304219"/>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121646419"/>
      </p:ext>
    </p:extLst>
  </p:cSld>
  <p:clrMapOvr>
    <a:masterClrMapping/>
  </p:clrMapOvr>
  <mc:AlternateContent xmlns:mc="http://schemas.openxmlformats.org/markup-compatibility/2006" xmlns:p14="http://schemas.microsoft.com/office/powerpoint/2010/main">
    <mc:Choice Requires="p14">
      <p:transition spd="slow" p14:dur="1200" advTm="3000">
        <p14:prism/>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750"/>
                                        <p:tgtEl>
                                          <p:spTgt spid="10"/>
                                        </p:tgtEl>
                                      </p:cBhvr>
                                    </p:animEffect>
                                  </p:childTnLst>
                                </p:cTn>
                              </p:par>
                            </p:childTnLst>
                          </p:cTn>
                        </p:par>
                        <p:par>
                          <p:cTn id="8" fill="hold">
                            <p:stCondLst>
                              <p:cond delay="750"/>
                            </p:stCondLst>
                            <p:childTnLst>
                              <p:par>
                                <p:cTn id="9" presetID="6" presetClass="entr" presetSubtype="16"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circle(in)">
                                      <p:cBhvr>
                                        <p:cTn id="11" dur="750"/>
                                        <p:tgtEl>
                                          <p:spTgt spid="14"/>
                                        </p:tgtEl>
                                      </p:cBhvr>
                                    </p:animEffect>
                                  </p:childTnLst>
                                </p:cTn>
                              </p:par>
                            </p:childTnLst>
                          </p:cTn>
                        </p:par>
                        <p:par>
                          <p:cTn id="12" fill="hold">
                            <p:stCondLst>
                              <p:cond delay="1500"/>
                            </p:stCondLst>
                            <p:childTnLst>
                              <p:par>
                                <p:cTn id="13" presetID="6" presetClass="entr" presetSubtype="16"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ircle(in)">
                                      <p:cBhvr>
                                        <p:cTn id="15" dur="750"/>
                                        <p:tgtEl>
                                          <p:spTgt spid="3">
                                            <p:txEl>
                                              <p:pRg st="0" end="0"/>
                                            </p:txEl>
                                          </p:spTgt>
                                        </p:tgtEl>
                                      </p:cBhvr>
                                    </p:animEffect>
                                  </p:childTnLst>
                                </p:cTn>
                              </p:par>
                            </p:childTnLst>
                          </p:cTn>
                        </p:par>
                        <p:par>
                          <p:cTn id="16" fill="hold">
                            <p:stCondLst>
                              <p:cond delay="2250"/>
                            </p:stCondLst>
                            <p:childTnLst>
                              <p:par>
                                <p:cTn id="17" presetID="6" presetClass="entr" presetSubtype="16"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circle(in)">
                                      <p:cBhvr>
                                        <p:cTn id="19" dur="750"/>
                                        <p:tgtEl>
                                          <p:spTgt spid="3">
                                            <p:txEl>
                                              <p:pRg st="1" end="1"/>
                                            </p:txEl>
                                          </p:spTgt>
                                        </p:tgtEl>
                                      </p:cBhvr>
                                    </p:animEffect>
                                  </p:childTnLst>
                                </p:cTn>
                              </p:par>
                            </p:childTnLst>
                          </p:cTn>
                        </p:par>
                        <p:par>
                          <p:cTn id="20" fill="hold">
                            <p:stCondLst>
                              <p:cond delay="3000"/>
                            </p:stCondLst>
                            <p:childTnLst>
                              <p:par>
                                <p:cTn id="21" presetID="6" presetClass="entr" presetSubtype="16"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circle(in)">
                                      <p:cBhvr>
                                        <p:cTn id="23" dur="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5F33086-B73B-4589-86FC-C47FDBE292DD}"/>
              </a:ext>
            </a:extLst>
          </p:cNvPr>
          <p:cNvSpPr>
            <a:spLocks noGrp="1"/>
          </p:cNvSpPr>
          <p:nvPr>
            <p:ph type="title" idx="4294967295"/>
          </p:nvPr>
        </p:nvSpPr>
        <p:spPr>
          <a:xfrm>
            <a:off x="4862513" y="1778000"/>
            <a:ext cx="2466975" cy="1084263"/>
          </a:xfrm>
          <a:prstGeom prst="rect">
            <a:avLst/>
          </a:prstGeom>
        </p:spPr>
        <p:txBody>
          <a:bodyPr>
            <a:normAutofit fontScale="90000"/>
          </a:bodyPr>
          <a:lstStyle/>
          <a:p>
            <a:r>
              <a:rPr lang="zh-CN" altLang="en-US" b="1" smtClean="0">
                <a:solidFill>
                  <a:srgbClr val="C00000"/>
                </a:solidFill>
                <a:latin typeface="+mn-lt"/>
                <a:ea typeface="+mn-ea"/>
                <a:cs typeface="+mn-ea"/>
                <a:sym typeface="+mn-lt"/>
              </a:rPr>
              <a:t>第</a:t>
            </a:r>
            <a:r>
              <a:rPr lang="en-US" altLang="zh-CN" b="1" smtClean="0">
                <a:solidFill>
                  <a:srgbClr val="C00000"/>
                </a:solidFill>
                <a:latin typeface="+mn-lt"/>
                <a:ea typeface="+mn-ea"/>
                <a:cs typeface="+mn-ea"/>
                <a:sym typeface="+mn-lt"/>
              </a:rPr>
              <a:t>04</a:t>
            </a:r>
            <a:r>
              <a:rPr lang="zh-CN" altLang="en-US" b="1" smtClean="0">
                <a:solidFill>
                  <a:srgbClr val="C00000"/>
                </a:solidFill>
                <a:latin typeface="+mn-lt"/>
                <a:ea typeface="+mn-ea"/>
                <a:cs typeface="+mn-ea"/>
                <a:sym typeface="+mn-lt"/>
              </a:rPr>
              <a:t>部分</a:t>
            </a:r>
            <a:endParaRPr lang="zh-CN" altLang="en-US" b="1" dirty="0">
              <a:solidFill>
                <a:srgbClr val="C00000"/>
              </a:solidFill>
              <a:latin typeface="+mn-lt"/>
              <a:ea typeface="+mn-ea"/>
              <a:cs typeface="+mn-ea"/>
              <a:sym typeface="+mn-lt"/>
            </a:endParaRPr>
          </a:p>
        </p:txBody>
      </p:sp>
      <p:sp>
        <p:nvSpPr>
          <p:cNvPr id="3" name="内容占位符 2">
            <a:extLst>
              <a:ext uri="{FF2B5EF4-FFF2-40B4-BE49-F238E27FC236}">
                <a16:creationId xmlns:a16="http://schemas.microsoft.com/office/drawing/2014/main" xmlns="" id="{4FA3A66D-5A4B-4A85-8F24-9006C56A471F}"/>
              </a:ext>
            </a:extLst>
          </p:cNvPr>
          <p:cNvSpPr>
            <a:spLocks noGrp="1"/>
          </p:cNvSpPr>
          <p:nvPr>
            <p:ph idx="4294967295"/>
          </p:nvPr>
        </p:nvSpPr>
        <p:spPr>
          <a:xfrm>
            <a:off x="2504509" y="3255963"/>
            <a:ext cx="7182983" cy="1838325"/>
          </a:xfrm>
          <a:prstGeom prst="rect">
            <a:avLst/>
          </a:prstGeom>
        </p:spPr>
        <p:txBody>
          <a:bodyPr>
            <a:noAutofit/>
          </a:bodyPr>
          <a:lstStyle/>
          <a:p>
            <a:pPr marL="0" indent="0" algn="dist">
              <a:buNone/>
            </a:pPr>
            <a:r>
              <a:rPr lang="zh-CN" altLang="en-US" sz="8800" b="1">
                <a:solidFill>
                  <a:srgbClr val="C00000"/>
                </a:solidFill>
                <a:cs typeface="+mn-ea"/>
                <a:sym typeface="+mn-lt"/>
              </a:rPr>
              <a:t>加强权利保护</a:t>
            </a:r>
          </a:p>
        </p:txBody>
      </p:sp>
    </p:spTree>
    <p:extLst>
      <p:ext uri="{BB962C8B-B14F-4D97-AF65-F5344CB8AC3E}">
        <p14:creationId xmlns:p14="http://schemas.microsoft.com/office/powerpoint/2010/main" val="304768181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Tm="3000">
        <p15:prstTrans prst="fallOve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750"/>
                                        <p:tgtEl>
                                          <p:spTgt spid="2"/>
                                        </p:tgtEl>
                                      </p:cBhvr>
                                    </p:animEffect>
                                  </p:childTnLst>
                                </p:cTn>
                              </p:par>
                            </p:childTnLst>
                          </p:cTn>
                        </p:par>
                        <p:par>
                          <p:cTn id="8" fill="hold">
                            <p:stCondLst>
                              <p:cond delay="750"/>
                            </p:stCondLst>
                            <p:childTnLst>
                              <p:par>
                                <p:cTn id="9" presetID="53" presetClass="entr" presetSubtype="16"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750" fill="hold"/>
                                        <p:tgtEl>
                                          <p:spTgt spid="3">
                                            <p:txEl>
                                              <p:pRg st="0" end="0"/>
                                            </p:txEl>
                                          </p:spTgt>
                                        </p:tgtEl>
                                        <p:attrNameLst>
                                          <p:attrName>ppt_w</p:attrName>
                                        </p:attrNameLst>
                                      </p:cBhvr>
                                      <p:tavLst>
                                        <p:tav tm="0">
                                          <p:val>
                                            <p:fltVal val="0"/>
                                          </p:val>
                                        </p:tav>
                                        <p:tav tm="100000">
                                          <p:val>
                                            <p:strVal val="#ppt_w"/>
                                          </p:val>
                                        </p:tav>
                                      </p:tavLst>
                                    </p:anim>
                                    <p:anim calcmode="lin" valueType="num">
                                      <p:cBhvr>
                                        <p:cTn id="12" dur="75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3" dur="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89117FE2-5700-4D63-B177-890C22548B03}"/>
              </a:ext>
            </a:extLst>
          </p:cNvPr>
          <p:cNvSpPr/>
          <p:nvPr/>
        </p:nvSpPr>
        <p:spPr>
          <a:xfrm>
            <a:off x="1235075" y="2054346"/>
            <a:ext cx="4073088" cy="29663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内容占位符 2">
            <a:extLst>
              <a:ext uri="{FF2B5EF4-FFF2-40B4-BE49-F238E27FC236}">
                <a16:creationId xmlns:a16="http://schemas.microsoft.com/office/drawing/2014/main" xmlns="" id="{FD0A5BA5-176A-491E-9E4C-627CEC13848E}"/>
              </a:ext>
            </a:extLst>
          </p:cNvPr>
          <p:cNvSpPr>
            <a:spLocks noGrp="1"/>
          </p:cNvSpPr>
          <p:nvPr>
            <p:ph idx="4294967295"/>
          </p:nvPr>
        </p:nvSpPr>
        <p:spPr>
          <a:xfrm>
            <a:off x="1565056" y="2221686"/>
            <a:ext cx="3413125" cy="2909887"/>
          </a:xfrm>
          <a:prstGeom prst="rect">
            <a:avLst/>
          </a:prstGeom>
        </p:spPr>
        <p:txBody>
          <a:bodyPr>
            <a:normAutofit/>
          </a:bodyPr>
          <a:lstStyle/>
          <a:p>
            <a:pPr marL="0" indent="0" algn="ctr">
              <a:lnSpc>
                <a:spcPct val="150000"/>
              </a:lnSpc>
              <a:buNone/>
            </a:pPr>
            <a:r>
              <a:rPr lang="zh-CN" altLang="en-US" sz="2000" b="1" dirty="0">
                <a:solidFill>
                  <a:schemeClr val="bg1"/>
                </a:solidFill>
                <a:cs typeface="+mn-ea"/>
                <a:sym typeface="+mn-lt"/>
              </a:rPr>
              <a:t>切实保障公民基本权利，有效维护各类社会主体合法权益。坚持权利与义务相统一，社会主体要履行法定义务和承担社会责任。</a:t>
            </a:r>
          </a:p>
        </p:txBody>
      </p:sp>
      <p:sp>
        <p:nvSpPr>
          <p:cNvPr id="8" name="文本框 7">
            <a:extLst>
              <a:ext uri="{FF2B5EF4-FFF2-40B4-BE49-F238E27FC236}">
                <a16:creationId xmlns:a16="http://schemas.microsoft.com/office/drawing/2014/main" xmlns="" id="{2D0F3C8F-763B-4386-81F3-35AABE1263C1}"/>
              </a:ext>
            </a:extLst>
          </p:cNvPr>
          <p:cNvSpPr txBox="1"/>
          <p:nvPr/>
        </p:nvSpPr>
        <p:spPr>
          <a:xfrm>
            <a:off x="2645792" y="5457848"/>
            <a:ext cx="6900416" cy="523220"/>
          </a:xfrm>
          <a:prstGeom prst="rect">
            <a:avLst/>
          </a:prstGeom>
          <a:noFill/>
        </p:spPr>
        <p:txBody>
          <a:bodyPr wrap="square">
            <a:spAutoFit/>
          </a:bodyPr>
          <a:lstStyle/>
          <a:p>
            <a:r>
              <a:rPr lang="zh-CN" altLang="en-US" sz="2800" b="1" i="0" dirty="0">
                <a:solidFill>
                  <a:srgbClr val="333333"/>
                </a:solidFill>
                <a:effectLst/>
                <a:cs typeface="+mn-ea"/>
                <a:sym typeface="+mn-lt"/>
              </a:rPr>
              <a:t>引导社会主体履行法定义务承担社会责任</a:t>
            </a:r>
            <a:endParaRPr lang="zh-CN" altLang="en-US" sz="2800" b="1" dirty="0">
              <a:cs typeface="+mn-ea"/>
              <a:sym typeface="+mn-lt"/>
            </a:endParaRPr>
          </a:p>
        </p:txBody>
      </p:sp>
      <p:grpSp>
        <p:nvGrpSpPr>
          <p:cNvPr id="27" name="组合 26">
            <a:extLst>
              <a:ext uri="{FF2B5EF4-FFF2-40B4-BE49-F238E27FC236}">
                <a16:creationId xmlns:a16="http://schemas.microsoft.com/office/drawing/2014/main" xmlns="" id="{9673E867-5ACB-4600-8799-9420CBDA30F1}"/>
              </a:ext>
            </a:extLst>
          </p:cNvPr>
          <p:cNvGrpSpPr/>
          <p:nvPr/>
        </p:nvGrpSpPr>
        <p:grpSpPr>
          <a:xfrm>
            <a:off x="5993849" y="1974647"/>
            <a:ext cx="4303862" cy="3125759"/>
            <a:chOff x="5993849" y="2185451"/>
            <a:chExt cx="4303862" cy="3125759"/>
          </a:xfrm>
        </p:grpSpPr>
        <p:sp>
          <p:nvSpPr>
            <p:cNvPr id="5" name="文本框 4">
              <a:extLst>
                <a:ext uri="{FF2B5EF4-FFF2-40B4-BE49-F238E27FC236}">
                  <a16:creationId xmlns:a16="http://schemas.microsoft.com/office/drawing/2014/main" xmlns="" id="{F616920C-0E61-48C5-9DF0-24604225A0D4}"/>
                </a:ext>
              </a:extLst>
            </p:cNvPr>
            <p:cNvSpPr txBox="1"/>
            <p:nvPr/>
          </p:nvSpPr>
          <p:spPr>
            <a:xfrm>
              <a:off x="6219646" y="3853775"/>
              <a:ext cx="3852267" cy="369332"/>
            </a:xfrm>
            <a:prstGeom prst="rect">
              <a:avLst/>
            </a:prstGeom>
            <a:noFill/>
          </p:spPr>
          <p:txBody>
            <a:bodyPr wrap="square">
              <a:spAutoFit/>
            </a:bodyPr>
            <a:lstStyle/>
            <a:p>
              <a:pPr>
                <a:lnSpc>
                  <a:spcPct val="90000"/>
                </a:lnSpc>
                <a:spcBef>
                  <a:spcPct val="0"/>
                </a:spcBef>
              </a:pPr>
              <a:r>
                <a:rPr lang="zh-CN" altLang="en-US" sz="2000" b="1" dirty="0">
                  <a:solidFill>
                    <a:srgbClr val="333333"/>
                  </a:solidFill>
                  <a:cs typeface="+mn-ea"/>
                  <a:sym typeface="+mn-lt"/>
                </a:rPr>
                <a:t>保障行政执法中当事人合法权益</a:t>
              </a:r>
            </a:p>
          </p:txBody>
        </p:sp>
        <p:sp>
          <p:nvSpPr>
            <p:cNvPr id="7" name="文本框 6">
              <a:extLst>
                <a:ext uri="{FF2B5EF4-FFF2-40B4-BE49-F238E27FC236}">
                  <a16:creationId xmlns:a16="http://schemas.microsoft.com/office/drawing/2014/main" xmlns="" id="{28A7FC47-B088-40B1-A848-A23C170DE795}"/>
                </a:ext>
              </a:extLst>
            </p:cNvPr>
            <p:cNvSpPr txBox="1"/>
            <p:nvPr/>
          </p:nvSpPr>
          <p:spPr>
            <a:xfrm>
              <a:off x="6976253" y="3035002"/>
              <a:ext cx="2339052" cy="369332"/>
            </a:xfrm>
            <a:prstGeom prst="rect">
              <a:avLst/>
            </a:prstGeom>
            <a:noFill/>
          </p:spPr>
          <p:txBody>
            <a:bodyPr wrap="square">
              <a:spAutoFit/>
            </a:bodyPr>
            <a:lstStyle/>
            <a:p>
              <a:pPr>
                <a:lnSpc>
                  <a:spcPct val="90000"/>
                </a:lnSpc>
                <a:spcBef>
                  <a:spcPct val="0"/>
                </a:spcBef>
              </a:pPr>
              <a:r>
                <a:rPr lang="zh-CN" altLang="en-US" sz="2000" b="1" dirty="0">
                  <a:solidFill>
                    <a:srgbClr val="333333"/>
                  </a:solidFill>
                  <a:cs typeface="+mn-ea"/>
                  <a:sym typeface="+mn-lt"/>
                </a:rPr>
                <a:t>加强人权司法保障</a:t>
              </a:r>
            </a:p>
          </p:txBody>
        </p:sp>
        <p:sp>
          <p:nvSpPr>
            <p:cNvPr id="9" name="文本框 8">
              <a:extLst>
                <a:ext uri="{FF2B5EF4-FFF2-40B4-BE49-F238E27FC236}">
                  <a16:creationId xmlns:a16="http://schemas.microsoft.com/office/drawing/2014/main" xmlns="" id="{A9E07162-F7A8-4C92-98E8-0B08F8D15859}"/>
                </a:ext>
              </a:extLst>
            </p:cNvPr>
            <p:cNvSpPr txBox="1"/>
            <p:nvPr/>
          </p:nvSpPr>
          <p:spPr>
            <a:xfrm>
              <a:off x="5993849" y="4672549"/>
              <a:ext cx="4303862" cy="369332"/>
            </a:xfrm>
            <a:prstGeom prst="rect">
              <a:avLst/>
            </a:prstGeom>
            <a:noFill/>
          </p:spPr>
          <p:txBody>
            <a:bodyPr wrap="square">
              <a:spAutoFit/>
            </a:bodyPr>
            <a:lstStyle/>
            <a:p>
              <a:pPr>
                <a:lnSpc>
                  <a:spcPct val="90000"/>
                </a:lnSpc>
                <a:spcBef>
                  <a:spcPct val="0"/>
                </a:spcBef>
              </a:pPr>
              <a:r>
                <a:rPr lang="zh-CN" altLang="en-US" sz="2000" b="1" dirty="0">
                  <a:solidFill>
                    <a:srgbClr val="333333"/>
                  </a:solidFill>
                  <a:cs typeface="+mn-ea"/>
                  <a:sym typeface="+mn-lt"/>
                </a:rPr>
                <a:t>为群众提供便捷高效的公共法律服务</a:t>
              </a:r>
            </a:p>
          </p:txBody>
        </p:sp>
        <p:sp>
          <p:nvSpPr>
            <p:cNvPr id="10" name="文本框 9">
              <a:extLst>
                <a:ext uri="{FF2B5EF4-FFF2-40B4-BE49-F238E27FC236}">
                  <a16:creationId xmlns:a16="http://schemas.microsoft.com/office/drawing/2014/main" xmlns="" id="{6BB0B831-91BE-4C18-AEF6-B3AF6804DF0A}"/>
                </a:ext>
              </a:extLst>
            </p:cNvPr>
            <p:cNvSpPr txBox="1"/>
            <p:nvPr/>
          </p:nvSpPr>
          <p:spPr>
            <a:xfrm>
              <a:off x="6219646" y="2185451"/>
              <a:ext cx="3825240" cy="400110"/>
            </a:xfrm>
            <a:prstGeom prst="rect">
              <a:avLst/>
            </a:prstGeom>
            <a:noFill/>
          </p:spPr>
          <p:txBody>
            <a:bodyPr wrap="square">
              <a:spAutoFit/>
            </a:bodyPr>
            <a:lstStyle/>
            <a:p>
              <a:r>
                <a:rPr kumimoji="0" lang="zh-CN" altLang="en-US" sz="2000" b="1" i="0" u="none" strike="noStrike" kern="1200" cap="none" spc="0" normalizeH="0" baseline="0" noProof="0" dirty="0">
                  <a:ln>
                    <a:noFill/>
                  </a:ln>
                  <a:solidFill>
                    <a:srgbClr val="333333"/>
                  </a:solidFill>
                  <a:effectLst/>
                  <a:uLnTx/>
                  <a:uFillTx/>
                  <a:cs typeface="+mn-ea"/>
                  <a:sym typeface="+mn-lt"/>
                </a:rPr>
                <a:t>健全公众参与重大公共决策机制</a:t>
              </a:r>
              <a:endParaRPr lang="zh-CN" altLang="en-US" dirty="0">
                <a:cs typeface="+mn-ea"/>
                <a:sym typeface="+mn-lt"/>
              </a:endParaRPr>
            </a:p>
          </p:txBody>
        </p:sp>
        <p:grpSp>
          <p:nvGrpSpPr>
            <p:cNvPr id="17" name="组合 16">
              <a:extLst>
                <a:ext uri="{FF2B5EF4-FFF2-40B4-BE49-F238E27FC236}">
                  <a16:creationId xmlns:a16="http://schemas.microsoft.com/office/drawing/2014/main" xmlns="" id="{CF2E60B5-73F6-4FAD-A21B-6C6CA690DC12}"/>
                </a:ext>
              </a:extLst>
            </p:cNvPr>
            <p:cNvGrpSpPr/>
            <p:nvPr/>
          </p:nvGrpSpPr>
          <p:grpSpPr>
            <a:xfrm>
              <a:off x="6096000" y="4991170"/>
              <a:ext cx="4078064" cy="320040"/>
              <a:chOff x="6093234" y="4957480"/>
              <a:chExt cx="4078064" cy="320040"/>
            </a:xfrm>
          </p:grpSpPr>
          <p:cxnSp>
            <p:nvCxnSpPr>
              <p:cNvPr id="14" name="直接连接符 13">
                <a:extLst>
                  <a:ext uri="{FF2B5EF4-FFF2-40B4-BE49-F238E27FC236}">
                    <a16:creationId xmlns:a16="http://schemas.microsoft.com/office/drawing/2014/main" xmlns="" id="{7F050204-6A87-4FA5-9037-596808ACEA6F}"/>
                  </a:ext>
                </a:extLst>
              </p:cNvPr>
              <p:cNvCxnSpPr>
                <a:cxnSpLocks/>
              </p:cNvCxnSpPr>
              <p:nvPr/>
            </p:nvCxnSpPr>
            <p:spPr>
              <a:xfrm>
                <a:off x="6093234" y="5196195"/>
                <a:ext cx="407806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等腰三角形 15">
                <a:extLst>
                  <a:ext uri="{FF2B5EF4-FFF2-40B4-BE49-F238E27FC236}">
                    <a16:creationId xmlns:a16="http://schemas.microsoft.com/office/drawing/2014/main" xmlns="" id="{1D5EAD94-9B97-4EF5-97B5-D168F434DEFB}"/>
                  </a:ext>
                </a:extLst>
              </p:cNvPr>
              <p:cNvSpPr/>
              <p:nvPr/>
            </p:nvSpPr>
            <p:spPr>
              <a:xfrm>
                <a:off x="7726680" y="4957480"/>
                <a:ext cx="624840" cy="32004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8" name="组合 17">
              <a:extLst>
                <a:ext uri="{FF2B5EF4-FFF2-40B4-BE49-F238E27FC236}">
                  <a16:creationId xmlns:a16="http://schemas.microsoft.com/office/drawing/2014/main" xmlns="" id="{14597218-F86A-490E-9B3D-97DD0296BBD7}"/>
                </a:ext>
              </a:extLst>
            </p:cNvPr>
            <p:cNvGrpSpPr/>
            <p:nvPr/>
          </p:nvGrpSpPr>
          <p:grpSpPr>
            <a:xfrm>
              <a:off x="6093234" y="2535228"/>
              <a:ext cx="4078064" cy="320040"/>
              <a:chOff x="6093234" y="4957480"/>
              <a:chExt cx="4078064" cy="320040"/>
            </a:xfrm>
          </p:grpSpPr>
          <p:cxnSp>
            <p:nvCxnSpPr>
              <p:cNvPr id="19" name="直接连接符 18">
                <a:extLst>
                  <a:ext uri="{FF2B5EF4-FFF2-40B4-BE49-F238E27FC236}">
                    <a16:creationId xmlns:a16="http://schemas.microsoft.com/office/drawing/2014/main" xmlns="" id="{E91B2A07-25AD-4CA6-8B37-93660160A34F}"/>
                  </a:ext>
                </a:extLst>
              </p:cNvPr>
              <p:cNvCxnSpPr>
                <a:cxnSpLocks/>
              </p:cNvCxnSpPr>
              <p:nvPr/>
            </p:nvCxnSpPr>
            <p:spPr>
              <a:xfrm>
                <a:off x="6093234" y="5196195"/>
                <a:ext cx="407806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0" name="等腰三角形 19">
                <a:extLst>
                  <a:ext uri="{FF2B5EF4-FFF2-40B4-BE49-F238E27FC236}">
                    <a16:creationId xmlns:a16="http://schemas.microsoft.com/office/drawing/2014/main" xmlns="" id="{0DA8CC12-6F2C-4549-9AD4-0DA3F4C5266F}"/>
                  </a:ext>
                </a:extLst>
              </p:cNvPr>
              <p:cNvSpPr/>
              <p:nvPr/>
            </p:nvSpPr>
            <p:spPr>
              <a:xfrm>
                <a:off x="7726680" y="4957480"/>
                <a:ext cx="624840" cy="32004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1" name="组合 20">
              <a:extLst>
                <a:ext uri="{FF2B5EF4-FFF2-40B4-BE49-F238E27FC236}">
                  <a16:creationId xmlns:a16="http://schemas.microsoft.com/office/drawing/2014/main" xmlns="" id="{F93C438F-5D40-458E-9D61-0D5A64CADE9B}"/>
                </a:ext>
              </a:extLst>
            </p:cNvPr>
            <p:cNvGrpSpPr/>
            <p:nvPr/>
          </p:nvGrpSpPr>
          <p:grpSpPr>
            <a:xfrm>
              <a:off x="6106747" y="3395841"/>
              <a:ext cx="4078064" cy="320040"/>
              <a:chOff x="6093234" y="4957480"/>
              <a:chExt cx="4078064" cy="320040"/>
            </a:xfrm>
          </p:grpSpPr>
          <p:cxnSp>
            <p:nvCxnSpPr>
              <p:cNvPr id="22" name="直接连接符 21">
                <a:extLst>
                  <a:ext uri="{FF2B5EF4-FFF2-40B4-BE49-F238E27FC236}">
                    <a16:creationId xmlns:a16="http://schemas.microsoft.com/office/drawing/2014/main" xmlns="" id="{642607E7-77B2-47A6-A22F-ABE725FCA3F1}"/>
                  </a:ext>
                </a:extLst>
              </p:cNvPr>
              <p:cNvCxnSpPr>
                <a:cxnSpLocks/>
              </p:cNvCxnSpPr>
              <p:nvPr/>
            </p:nvCxnSpPr>
            <p:spPr>
              <a:xfrm>
                <a:off x="6093234" y="5196195"/>
                <a:ext cx="407806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等腰三角形 22">
                <a:extLst>
                  <a:ext uri="{FF2B5EF4-FFF2-40B4-BE49-F238E27FC236}">
                    <a16:creationId xmlns:a16="http://schemas.microsoft.com/office/drawing/2014/main" xmlns="" id="{1461F31C-7129-4B24-8646-93BBF0E5F52C}"/>
                  </a:ext>
                </a:extLst>
              </p:cNvPr>
              <p:cNvSpPr/>
              <p:nvPr/>
            </p:nvSpPr>
            <p:spPr>
              <a:xfrm>
                <a:off x="7726680" y="4957480"/>
                <a:ext cx="624840" cy="32004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4" name="组合 23">
              <a:extLst>
                <a:ext uri="{FF2B5EF4-FFF2-40B4-BE49-F238E27FC236}">
                  <a16:creationId xmlns:a16="http://schemas.microsoft.com/office/drawing/2014/main" xmlns="" id="{9A0C4D60-6DF7-4896-9C22-8C7AD8643AA1}"/>
                </a:ext>
              </a:extLst>
            </p:cNvPr>
            <p:cNvGrpSpPr/>
            <p:nvPr/>
          </p:nvGrpSpPr>
          <p:grpSpPr>
            <a:xfrm>
              <a:off x="6087879" y="4157210"/>
              <a:ext cx="4078064" cy="320040"/>
              <a:chOff x="6093234" y="4957480"/>
              <a:chExt cx="4078064" cy="320040"/>
            </a:xfrm>
          </p:grpSpPr>
          <p:cxnSp>
            <p:nvCxnSpPr>
              <p:cNvPr id="25" name="直接连接符 24">
                <a:extLst>
                  <a:ext uri="{FF2B5EF4-FFF2-40B4-BE49-F238E27FC236}">
                    <a16:creationId xmlns:a16="http://schemas.microsoft.com/office/drawing/2014/main" xmlns="" id="{BF1934E5-5AAE-4575-8F30-B8B8138D9D8F}"/>
                  </a:ext>
                </a:extLst>
              </p:cNvPr>
              <p:cNvCxnSpPr>
                <a:cxnSpLocks/>
              </p:cNvCxnSpPr>
              <p:nvPr/>
            </p:nvCxnSpPr>
            <p:spPr>
              <a:xfrm>
                <a:off x="6093234" y="5196195"/>
                <a:ext cx="407806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等腰三角形 25">
                <a:extLst>
                  <a:ext uri="{FF2B5EF4-FFF2-40B4-BE49-F238E27FC236}">
                    <a16:creationId xmlns:a16="http://schemas.microsoft.com/office/drawing/2014/main" xmlns="" id="{8FE07F0A-AADF-4376-97FC-27D410302CDD}"/>
                  </a:ext>
                </a:extLst>
              </p:cNvPr>
              <p:cNvSpPr/>
              <p:nvPr/>
            </p:nvSpPr>
            <p:spPr>
              <a:xfrm>
                <a:off x="7726680" y="4957480"/>
                <a:ext cx="624840" cy="32004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Tree>
    <p:extLst>
      <p:ext uri="{BB962C8B-B14F-4D97-AF65-F5344CB8AC3E}">
        <p14:creationId xmlns:p14="http://schemas.microsoft.com/office/powerpoint/2010/main" val="242662377"/>
      </p:ext>
    </p:extLst>
  </p:cSld>
  <p:clrMapOvr>
    <a:masterClrMapping/>
  </p:clrMapOvr>
  <mc:AlternateContent xmlns:mc="http://schemas.openxmlformats.org/markup-compatibility/2006" xmlns:p14="http://schemas.microsoft.com/office/powerpoint/2010/main">
    <mc:Choice Requires="p14">
      <p:transition spd="slow" p14:dur="1600" advTm="3000">
        <p14:gallery dir="l"/>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750"/>
                                        <p:tgtEl>
                                          <p:spTgt spid="12"/>
                                        </p:tgtEl>
                                      </p:cBhvr>
                                    </p:animEffect>
                                  </p:childTnLst>
                                </p:cTn>
                              </p:par>
                            </p:childTnLst>
                          </p:cTn>
                        </p:par>
                        <p:par>
                          <p:cTn id="8" fill="hold">
                            <p:stCondLst>
                              <p:cond delay="750"/>
                            </p:stCondLst>
                            <p:childTnLst>
                              <p:par>
                                <p:cTn id="9" presetID="4" presetClass="entr" presetSubtype="16"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ox(in)">
                                      <p:cBhvr>
                                        <p:cTn id="11" dur="750"/>
                                        <p:tgtEl>
                                          <p:spTgt spid="3">
                                            <p:txEl>
                                              <p:pRg st="0" end="0"/>
                                            </p:txEl>
                                          </p:spTgt>
                                        </p:tgtEl>
                                      </p:cBhvr>
                                    </p:animEffect>
                                  </p:childTnLst>
                                </p:cTn>
                              </p:par>
                            </p:childTnLst>
                          </p:cTn>
                        </p:par>
                        <p:par>
                          <p:cTn id="12" fill="hold">
                            <p:stCondLst>
                              <p:cond delay="1500"/>
                            </p:stCondLst>
                            <p:childTnLst>
                              <p:par>
                                <p:cTn id="13" presetID="22" presetClass="entr" presetSubtype="4"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down)">
                                      <p:cBhvr>
                                        <p:cTn id="15" dur="750"/>
                                        <p:tgtEl>
                                          <p:spTgt spid="27"/>
                                        </p:tgtEl>
                                      </p:cBhvr>
                                    </p:animEffect>
                                  </p:childTnLst>
                                </p:cTn>
                              </p:par>
                            </p:childTnLst>
                          </p:cTn>
                        </p:par>
                        <p:par>
                          <p:cTn id="16" fill="hold">
                            <p:stCondLst>
                              <p:cond delay="2250"/>
                            </p:stCondLst>
                            <p:childTnLst>
                              <p:par>
                                <p:cTn id="17" presetID="22" presetClass="entr" presetSubtype="8" fill="hold"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wipe(left)">
                                      <p:cBhvr>
                                        <p:cTn id="19" dur="75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71B1599-0ADF-49B7-BD23-78C6228ABD56}"/>
              </a:ext>
            </a:extLst>
          </p:cNvPr>
          <p:cNvSpPr>
            <a:spLocks noGrp="1"/>
          </p:cNvSpPr>
          <p:nvPr>
            <p:ph type="title" idx="4294967295"/>
          </p:nvPr>
        </p:nvSpPr>
        <p:spPr>
          <a:xfrm>
            <a:off x="2777331" y="1595438"/>
            <a:ext cx="6637338" cy="892175"/>
          </a:xfrm>
          <a:prstGeom prst="rect">
            <a:avLst/>
          </a:prstGeom>
        </p:spPr>
        <p:txBody>
          <a:bodyPr>
            <a:normAutofit/>
          </a:bodyPr>
          <a:lstStyle/>
          <a:p>
            <a:r>
              <a:rPr lang="zh-CN" altLang="en-US" sz="3600" b="1" i="0" dirty="0">
                <a:solidFill>
                  <a:schemeClr val="accent2"/>
                </a:solidFill>
                <a:effectLst/>
                <a:latin typeface="+mn-lt"/>
                <a:ea typeface="+mn-ea"/>
                <a:cs typeface="+mn-ea"/>
                <a:sym typeface="+mn-lt"/>
              </a:rPr>
              <a:t>健全公众参与重大公共决策机制</a:t>
            </a:r>
            <a:endParaRPr lang="zh-CN" altLang="en-US" sz="3600" b="1" dirty="0">
              <a:solidFill>
                <a:schemeClr val="accent2"/>
              </a:solidFill>
              <a:latin typeface="+mn-lt"/>
              <a:ea typeface="+mn-ea"/>
              <a:cs typeface="+mn-ea"/>
              <a:sym typeface="+mn-lt"/>
            </a:endParaRPr>
          </a:p>
        </p:txBody>
      </p:sp>
      <p:sp>
        <p:nvSpPr>
          <p:cNvPr id="3" name="内容占位符 2">
            <a:extLst>
              <a:ext uri="{FF2B5EF4-FFF2-40B4-BE49-F238E27FC236}">
                <a16:creationId xmlns:a16="http://schemas.microsoft.com/office/drawing/2014/main" xmlns="" id="{F144963D-8B8E-4A5E-AB4A-9B33996195B8}"/>
              </a:ext>
            </a:extLst>
          </p:cNvPr>
          <p:cNvSpPr>
            <a:spLocks noGrp="1"/>
          </p:cNvSpPr>
          <p:nvPr>
            <p:ph idx="4294967295"/>
          </p:nvPr>
        </p:nvSpPr>
        <p:spPr>
          <a:xfrm>
            <a:off x="1189038" y="2894013"/>
            <a:ext cx="9813925" cy="3856037"/>
          </a:xfrm>
          <a:prstGeom prst="rect">
            <a:avLst/>
          </a:prstGeom>
        </p:spPr>
        <p:txBody>
          <a:bodyPr/>
          <a:lstStyle/>
          <a:p>
            <a:pPr>
              <a:lnSpc>
                <a:spcPct val="150000"/>
              </a:lnSpc>
              <a:spcBef>
                <a:spcPct val="0"/>
              </a:spcBef>
              <a:buFont typeface="Wingdings" panose="05000000000000000000" pitchFamily="2" charset="2"/>
              <a:buChar char="u"/>
            </a:pPr>
            <a:r>
              <a:rPr lang="zh-CN" altLang="en-US" sz="1600" dirty="0">
                <a:solidFill>
                  <a:srgbClr val="333333"/>
                </a:solidFill>
                <a:cs typeface="+mn-ea"/>
                <a:sym typeface="+mn-lt"/>
              </a:rPr>
              <a:t>制定与人民生产生活和现实利益密切相关的经济社会政策和出台重大改革措施，要充分体现公平正义和社会责任，畅通公众参与重大公共决策的渠道，采取多种形式广泛听取群众意见，切实保障公民、法人和其他组织合法权益。</a:t>
            </a:r>
            <a:endParaRPr lang="en-US" altLang="zh-CN" sz="1600" dirty="0">
              <a:solidFill>
                <a:srgbClr val="333333"/>
              </a:solidFill>
              <a:cs typeface="+mn-ea"/>
              <a:sym typeface="+mn-lt"/>
            </a:endParaRPr>
          </a:p>
          <a:p>
            <a:pPr>
              <a:lnSpc>
                <a:spcPct val="150000"/>
              </a:lnSpc>
              <a:spcBef>
                <a:spcPct val="0"/>
              </a:spcBef>
              <a:buFont typeface="Wingdings" panose="05000000000000000000" pitchFamily="2" charset="2"/>
              <a:buChar char="u"/>
            </a:pPr>
            <a:endParaRPr lang="en-US" altLang="zh-CN" sz="1600" dirty="0">
              <a:solidFill>
                <a:srgbClr val="333333"/>
              </a:solidFill>
              <a:cs typeface="+mn-ea"/>
              <a:sym typeface="+mn-lt"/>
            </a:endParaRPr>
          </a:p>
          <a:p>
            <a:pPr>
              <a:lnSpc>
                <a:spcPct val="150000"/>
              </a:lnSpc>
              <a:spcBef>
                <a:spcPct val="0"/>
              </a:spcBef>
              <a:buFont typeface="Wingdings" panose="05000000000000000000" pitchFamily="2" charset="2"/>
              <a:buChar char="u"/>
            </a:pPr>
            <a:r>
              <a:rPr lang="zh-CN" altLang="en-US" sz="1600" dirty="0">
                <a:solidFill>
                  <a:srgbClr val="333333"/>
                </a:solidFill>
                <a:cs typeface="+mn-ea"/>
                <a:sym typeface="+mn-lt"/>
              </a:rPr>
              <a:t>没有法律和行政法规依据，不得设定减损公民、法人和其他组织权利或者增加其义务的规范。落实法律顾问、公职律师在重大公共决策中发挥积极作用的制度机制。</a:t>
            </a:r>
            <a:endParaRPr lang="en-US" altLang="zh-CN" sz="1600" dirty="0">
              <a:solidFill>
                <a:srgbClr val="333333"/>
              </a:solidFill>
              <a:cs typeface="+mn-ea"/>
              <a:sym typeface="+mn-lt"/>
            </a:endParaRPr>
          </a:p>
          <a:p>
            <a:pPr>
              <a:lnSpc>
                <a:spcPct val="150000"/>
              </a:lnSpc>
              <a:spcBef>
                <a:spcPct val="0"/>
              </a:spcBef>
              <a:buFont typeface="Wingdings" panose="05000000000000000000" pitchFamily="2" charset="2"/>
              <a:buChar char="u"/>
            </a:pPr>
            <a:endParaRPr lang="en-US" altLang="zh-CN" sz="1600" dirty="0">
              <a:solidFill>
                <a:srgbClr val="333333"/>
              </a:solidFill>
              <a:cs typeface="+mn-ea"/>
              <a:sym typeface="+mn-lt"/>
            </a:endParaRPr>
          </a:p>
          <a:p>
            <a:pPr>
              <a:lnSpc>
                <a:spcPct val="150000"/>
              </a:lnSpc>
              <a:spcBef>
                <a:spcPct val="0"/>
              </a:spcBef>
              <a:buFont typeface="Wingdings" panose="05000000000000000000" pitchFamily="2" charset="2"/>
              <a:buChar char="u"/>
            </a:pPr>
            <a:r>
              <a:rPr lang="zh-CN" altLang="en-US" sz="1600" dirty="0">
                <a:solidFill>
                  <a:srgbClr val="333333"/>
                </a:solidFill>
                <a:cs typeface="+mn-ea"/>
                <a:sym typeface="+mn-lt"/>
              </a:rPr>
              <a:t>健全企业、职工、行业协会商会等参与涉企法律法规及政策制定机制，依法平等保护企业、职工合法权益。</a:t>
            </a:r>
          </a:p>
        </p:txBody>
      </p:sp>
      <p:grpSp>
        <p:nvGrpSpPr>
          <p:cNvPr id="18" name="组合 17">
            <a:extLst>
              <a:ext uri="{FF2B5EF4-FFF2-40B4-BE49-F238E27FC236}">
                <a16:creationId xmlns:a16="http://schemas.microsoft.com/office/drawing/2014/main" xmlns="" id="{7A7EAAFE-24A1-4925-B028-75F47502DB8C}"/>
              </a:ext>
            </a:extLst>
          </p:cNvPr>
          <p:cNvGrpSpPr/>
          <p:nvPr/>
        </p:nvGrpSpPr>
        <p:grpSpPr>
          <a:xfrm>
            <a:off x="2425963" y="1595437"/>
            <a:ext cx="7226395" cy="1207130"/>
            <a:chOff x="2425963" y="1595437"/>
            <a:chExt cx="7226395" cy="1207130"/>
          </a:xfrm>
        </p:grpSpPr>
        <p:grpSp>
          <p:nvGrpSpPr>
            <p:cNvPr id="13" name="组合 12">
              <a:extLst>
                <a:ext uri="{FF2B5EF4-FFF2-40B4-BE49-F238E27FC236}">
                  <a16:creationId xmlns:a16="http://schemas.microsoft.com/office/drawing/2014/main" xmlns="" id="{DCEA9717-581D-4D1D-B930-9486D9700F0B}"/>
                </a:ext>
              </a:extLst>
            </p:cNvPr>
            <p:cNvGrpSpPr/>
            <p:nvPr/>
          </p:nvGrpSpPr>
          <p:grpSpPr>
            <a:xfrm>
              <a:off x="2425963" y="1595437"/>
              <a:ext cx="7226395" cy="850570"/>
              <a:chOff x="1671583" y="1595437"/>
              <a:chExt cx="7226395" cy="850570"/>
            </a:xfrm>
          </p:grpSpPr>
          <p:grpSp>
            <p:nvGrpSpPr>
              <p:cNvPr id="6" name="组合 5">
                <a:extLst>
                  <a:ext uri="{FF2B5EF4-FFF2-40B4-BE49-F238E27FC236}">
                    <a16:creationId xmlns:a16="http://schemas.microsoft.com/office/drawing/2014/main" xmlns="" id="{941DDFD1-ECD2-49E0-BF13-7B5618CA9ED1}"/>
                  </a:ext>
                </a:extLst>
              </p:cNvPr>
              <p:cNvGrpSpPr/>
              <p:nvPr/>
            </p:nvGrpSpPr>
            <p:grpSpPr>
              <a:xfrm rot="5400000">
                <a:off x="1387929" y="1920695"/>
                <a:ext cx="808966" cy="241658"/>
                <a:chOff x="3368972" y="2530614"/>
                <a:chExt cx="796211" cy="237848"/>
              </a:xfrm>
            </p:grpSpPr>
            <p:cxnSp>
              <p:nvCxnSpPr>
                <p:cNvPr id="4" name="直接连接符 3">
                  <a:extLst>
                    <a:ext uri="{FF2B5EF4-FFF2-40B4-BE49-F238E27FC236}">
                      <a16:creationId xmlns:a16="http://schemas.microsoft.com/office/drawing/2014/main" xmlns="" id="{5EABE65B-3914-4C89-A9C6-61E452D16754}"/>
                    </a:ext>
                  </a:extLst>
                </p:cNvPr>
                <p:cNvCxnSpPr>
                  <a:cxnSpLocks/>
                </p:cNvCxnSpPr>
                <p:nvPr/>
              </p:nvCxnSpPr>
              <p:spPr>
                <a:xfrm rot="16200000">
                  <a:off x="3767078" y="2251432"/>
                  <a:ext cx="0" cy="796211"/>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等腰三角形 4">
                  <a:extLst>
                    <a:ext uri="{FF2B5EF4-FFF2-40B4-BE49-F238E27FC236}">
                      <a16:creationId xmlns:a16="http://schemas.microsoft.com/office/drawing/2014/main" xmlns="" id="{8E3BB736-381A-488E-BA35-E6C4775A9CD0}"/>
                    </a:ext>
                  </a:extLst>
                </p:cNvPr>
                <p:cNvSpPr/>
                <p:nvPr/>
              </p:nvSpPr>
              <p:spPr>
                <a:xfrm>
                  <a:off x="3534120" y="2530614"/>
                  <a:ext cx="464370" cy="23784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0" name="组合 9">
                <a:extLst>
                  <a:ext uri="{FF2B5EF4-FFF2-40B4-BE49-F238E27FC236}">
                    <a16:creationId xmlns:a16="http://schemas.microsoft.com/office/drawing/2014/main" xmlns="" id="{8E49ABBF-B665-473C-BEDB-CA9D0542CB44}"/>
                  </a:ext>
                </a:extLst>
              </p:cNvPr>
              <p:cNvGrpSpPr/>
              <p:nvPr/>
            </p:nvGrpSpPr>
            <p:grpSpPr>
              <a:xfrm rot="16200000" flipH="1">
                <a:off x="8372666" y="1879091"/>
                <a:ext cx="808966" cy="241658"/>
                <a:chOff x="3368972" y="2530614"/>
                <a:chExt cx="796211" cy="237848"/>
              </a:xfrm>
            </p:grpSpPr>
            <p:cxnSp>
              <p:nvCxnSpPr>
                <p:cNvPr id="11" name="直接连接符 10">
                  <a:extLst>
                    <a:ext uri="{FF2B5EF4-FFF2-40B4-BE49-F238E27FC236}">
                      <a16:creationId xmlns:a16="http://schemas.microsoft.com/office/drawing/2014/main" xmlns="" id="{97990CA8-AF30-4C05-8148-E6AC8432ED0B}"/>
                    </a:ext>
                  </a:extLst>
                </p:cNvPr>
                <p:cNvCxnSpPr>
                  <a:cxnSpLocks/>
                </p:cNvCxnSpPr>
                <p:nvPr/>
              </p:nvCxnSpPr>
              <p:spPr>
                <a:xfrm rot="16200000">
                  <a:off x="3767078" y="2251432"/>
                  <a:ext cx="0" cy="796211"/>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等腰三角形 11">
                  <a:extLst>
                    <a:ext uri="{FF2B5EF4-FFF2-40B4-BE49-F238E27FC236}">
                      <a16:creationId xmlns:a16="http://schemas.microsoft.com/office/drawing/2014/main" xmlns="" id="{B1C6E51C-951C-446E-B018-E7A206C3BB17}"/>
                    </a:ext>
                  </a:extLst>
                </p:cNvPr>
                <p:cNvSpPr/>
                <p:nvPr/>
              </p:nvSpPr>
              <p:spPr>
                <a:xfrm>
                  <a:off x="3534120" y="2530614"/>
                  <a:ext cx="464370" cy="23784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grpSp>
          <p:nvGrpSpPr>
            <p:cNvPr id="17" name="组合 16">
              <a:extLst>
                <a:ext uri="{FF2B5EF4-FFF2-40B4-BE49-F238E27FC236}">
                  <a16:creationId xmlns:a16="http://schemas.microsoft.com/office/drawing/2014/main" xmlns="" id="{BEF76861-2DF0-4F0E-95C7-5D97D2C21172}"/>
                </a:ext>
              </a:extLst>
            </p:cNvPr>
            <p:cNvGrpSpPr/>
            <p:nvPr/>
          </p:nvGrpSpPr>
          <p:grpSpPr>
            <a:xfrm>
              <a:off x="2773680" y="2253927"/>
              <a:ext cx="6637019" cy="548640"/>
              <a:chOff x="2773680" y="2253927"/>
              <a:chExt cx="6637019" cy="548640"/>
            </a:xfrm>
          </p:grpSpPr>
          <p:cxnSp>
            <p:nvCxnSpPr>
              <p:cNvPr id="14" name="直接连接符 13">
                <a:extLst>
                  <a:ext uri="{FF2B5EF4-FFF2-40B4-BE49-F238E27FC236}">
                    <a16:creationId xmlns:a16="http://schemas.microsoft.com/office/drawing/2014/main" xmlns="" id="{47C33EA5-23AD-41D7-ABDA-0DAC9A33342E}"/>
                  </a:ext>
                </a:extLst>
              </p:cNvPr>
              <p:cNvCxnSpPr>
                <a:cxnSpLocks/>
              </p:cNvCxnSpPr>
              <p:nvPr/>
            </p:nvCxnSpPr>
            <p:spPr>
              <a:xfrm>
                <a:off x="2773680" y="2468244"/>
                <a:ext cx="6637019"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星形: 五角 15">
                <a:extLst>
                  <a:ext uri="{FF2B5EF4-FFF2-40B4-BE49-F238E27FC236}">
                    <a16:creationId xmlns:a16="http://schemas.microsoft.com/office/drawing/2014/main" xmlns="" id="{D5882CED-91D7-4754-AC96-348D3E68C186}"/>
                  </a:ext>
                </a:extLst>
              </p:cNvPr>
              <p:cNvSpPr/>
              <p:nvPr/>
            </p:nvSpPr>
            <p:spPr>
              <a:xfrm>
                <a:off x="5817869" y="2253927"/>
                <a:ext cx="548640" cy="548640"/>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Tree>
    <p:extLst>
      <p:ext uri="{BB962C8B-B14F-4D97-AF65-F5344CB8AC3E}">
        <p14:creationId xmlns:p14="http://schemas.microsoft.com/office/powerpoint/2010/main" val="69580112"/>
      </p:ext>
    </p:extLst>
  </p:cSld>
  <p:clrMapOvr>
    <a:masterClrMapping/>
  </p:clrMapOvr>
  <mc:AlternateContent xmlns:mc="http://schemas.openxmlformats.org/markup-compatibility/2006" xmlns:p14="http://schemas.microsoft.com/office/powerpoint/2010/main">
    <mc:Choice Requires="p14">
      <p:transition spd="slow" p14:dur="1600" advTm="3000">
        <p14:gallery dir="l"/>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outVertical)">
                                      <p:cBhvr>
                                        <p:cTn id="7" dur="750"/>
                                        <p:tgtEl>
                                          <p:spTgt spid="18"/>
                                        </p:tgtEl>
                                      </p:cBhvr>
                                    </p:animEffect>
                                  </p:childTnLst>
                                </p:cTn>
                              </p:par>
                            </p:childTnLst>
                          </p:cTn>
                        </p:par>
                        <p:par>
                          <p:cTn id="8" fill="hold">
                            <p:stCondLst>
                              <p:cond delay="750"/>
                            </p:stCondLst>
                            <p:childTnLst>
                              <p:par>
                                <p:cTn id="9" presetID="16" presetClass="entr" presetSubtype="37"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outVertical)">
                                      <p:cBhvr>
                                        <p:cTn id="11" dur="750"/>
                                        <p:tgtEl>
                                          <p:spTgt spid="2"/>
                                        </p:tgtEl>
                                      </p:cBhvr>
                                    </p:animEffect>
                                  </p:childTnLst>
                                </p:cTn>
                              </p:par>
                            </p:childTnLst>
                          </p:cTn>
                        </p:par>
                        <p:par>
                          <p:cTn id="12" fill="hold">
                            <p:stCondLst>
                              <p:cond delay="1500"/>
                            </p:stCondLst>
                            <p:childTnLst>
                              <p:par>
                                <p:cTn id="13" presetID="22" presetClass="entr" presetSubtype="4"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750"/>
                                        <p:tgtEl>
                                          <p:spTgt spid="3">
                                            <p:txEl>
                                              <p:pRg st="0" end="0"/>
                                            </p:txEl>
                                          </p:spTgt>
                                        </p:tgtEl>
                                      </p:cBhvr>
                                    </p:animEffect>
                                  </p:childTnLst>
                                </p:cTn>
                              </p:par>
                            </p:childTnLst>
                          </p:cTn>
                        </p:par>
                        <p:par>
                          <p:cTn id="16" fill="hold">
                            <p:stCondLst>
                              <p:cond delay="2250"/>
                            </p:stCondLst>
                            <p:childTnLst>
                              <p:par>
                                <p:cTn id="17" presetID="22" presetClass="entr" presetSubtype="4"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750"/>
                                        <p:tgtEl>
                                          <p:spTgt spid="3">
                                            <p:txEl>
                                              <p:pRg st="2" end="2"/>
                                            </p:txEl>
                                          </p:spTgt>
                                        </p:tgtEl>
                                      </p:cBhvr>
                                    </p:animEffect>
                                  </p:childTnLst>
                                </p:cTn>
                              </p:par>
                            </p:childTnLst>
                          </p:cTn>
                        </p:par>
                        <p:par>
                          <p:cTn id="20" fill="hold">
                            <p:stCondLst>
                              <p:cond delay="3000"/>
                            </p:stCondLst>
                            <p:childTnLst>
                              <p:par>
                                <p:cTn id="21" presetID="22" presetClass="entr" presetSubtype="4"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2905216-32B7-42C0-9BA2-EBA58C849980}"/>
              </a:ext>
            </a:extLst>
          </p:cNvPr>
          <p:cNvSpPr>
            <a:spLocks noGrp="1"/>
          </p:cNvSpPr>
          <p:nvPr>
            <p:ph type="title" idx="4294967295"/>
          </p:nvPr>
        </p:nvSpPr>
        <p:spPr>
          <a:xfrm>
            <a:off x="2764630" y="1606550"/>
            <a:ext cx="6865937" cy="685800"/>
          </a:xfrm>
          <a:prstGeom prst="rect">
            <a:avLst/>
          </a:prstGeom>
        </p:spPr>
        <p:txBody>
          <a:bodyPr/>
          <a:lstStyle/>
          <a:p>
            <a:r>
              <a:rPr lang="zh-CN" altLang="en-US" sz="3600" b="1" dirty="0">
                <a:solidFill>
                  <a:schemeClr val="accent2"/>
                </a:solidFill>
                <a:latin typeface="+mn-lt"/>
                <a:ea typeface="+mn-ea"/>
                <a:cs typeface="+mn-ea"/>
                <a:sym typeface="+mn-lt"/>
              </a:rPr>
              <a:t>保障行政执法中当事人合法权益</a:t>
            </a:r>
          </a:p>
        </p:txBody>
      </p:sp>
      <p:sp>
        <p:nvSpPr>
          <p:cNvPr id="3" name="内容占位符 2">
            <a:extLst>
              <a:ext uri="{FF2B5EF4-FFF2-40B4-BE49-F238E27FC236}">
                <a16:creationId xmlns:a16="http://schemas.microsoft.com/office/drawing/2014/main" xmlns="" id="{D6A3D686-B1D1-44BD-95BC-E8EC385E0BF3}"/>
              </a:ext>
            </a:extLst>
          </p:cNvPr>
          <p:cNvSpPr>
            <a:spLocks noGrp="1"/>
          </p:cNvSpPr>
          <p:nvPr>
            <p:ph idx="4294967295"/>
          </p:nvPr>
        </p:nvSpPr>
        <p:spPr>
          <a:xfrm>
            <a:off x="1375569" y="2730500"/>
            <a:ext cx="9440862" cy="4351338"/>
          </a:xfrm>
          <a:prstGeom prst="rect">
            <a:avLst/>
          </a:prstGeom>
        </p:spPr>
        <p:txBody>
          <a:bodyPr/>
          <a:lstStyle/>
          <a:p>
            <a:pPr>
              <a:lnSpc>
                <a:spcPct val="150000"/>
              </a:lnSpc>
              <a:spcBef>
                <a:spcPct val="0"/>
              </a:spcBef>
              <a:buFont typeface="Wingdings" panose="05000000000000000000" pitchFamily="2" charset="2"/>
              <a:buChar char="u"/>
            </a:pPr>
            <a:r>
              <a:rPr lang="zh-CN" altLang="en-US" sz="1600" dirty="0">
                <a:solidFill>
                  <a:srgbClr val="333333"/>
                </a:solidFill>
                <a:cs typeface="+mn-ea"/>
                <a:sym typeface="+mn-lt"/>
              </a:rPr>
              <a:t>规范执法行为，完善执法程序，改进执法方式，尊重和维护人民群众合法权益。建立人民群众监督评价机制，促进食品药品、公共卫生、生态环境、安全生产、劳动保障、野生动物保护等关系群众切身利益的重点领域执法力度和执法效果不断提高。</a:t>
            </a:r>
            <a:endParaRPr lang="en-US" altLang="zh-CN" sz="1600" dirty="0">
              <a:solidFill>
                <a:srgbClr val="333333"/>
              </a:solidFill>
              <a:cs typeface="+mn-ea"/>
              <a:sym typeface="+mn-lt"/>
            </a:endParaRPr>
          </a:p>
          <a:p>
            <a:pPr>
              <a:lnSpc>
                <a:spcPct val="150000"/>
              </a:lnSpc>
              <a:spcBef>
                <a:spcPct val="0"/>
              </a:spcBef>
              <a:buFont typeface="Wingdings" panose="05000000000000000000" pitchFamily="2" charset="2"/>
              <a:buChar char="u"/>
            </a:pPr>
            <a:endParaRPr lang="en-US" altLang="zh-CN" sz="1600" dirty="0">
              <a:solidFill>
                <a:srgbClr val="333333"/>
              </a:solidFill>
              <a:cs typeface="+mn-ea"/>
              <a:sym typeface="+mn-lt"/>
            </a:endParaRPr>
          </a:p>
          <a:p>
            <a:pPr>
              <a:lnSpc>
                <a:spcPct val="150000"/>
              </a:lnSpc>
              <a:spcBef>
                <a:spcPct val="0"/>
              </a:spcBef>
              <a:buFont typeface="Wingdings" panose="05000000000000000000" pitchFamily="2" charset="2"/>
              <a:buChar char="u"/>
            </a:pPr>
            <a:r>
              <a:rPr lang="zh-CN" altLang="en-US" sz="1600" dirty="0">
                <a:solidFill>
                  <a:srgbClr val="333333"/>
                </a:solidFill>
                <a:cs typeface="+mn-ea"/>
                <a:sym typeface="+mn-lt"/>
              </a:rPr>
              <a:t>建立健全产权保护统筹协调工作机制，持续加强政务诚信和营商环境建设，将产权保护列为专项治理、信用示范、城市创建、营商环境建设的重要内容。</a:t>
            </a:r>
            <a:endParaRPr lang="en-US" altLang="zh-CN" sz="1600" dirty="0">
              <a:solidFill>
                <a:srgbClr val="333333"/>
              </a:solidFill>
              <a:cs typeface="+mn-ea"/>
              <a:sym typeface="+mn-lt"/>
            </a:endParaRPr>
          </a:p>
          <a:p>
            <a:pPr>
              <a:lnSpc>
                <a:spcPct val="150000"/>
              </a:lnSpc>
              <a:spcBef>
                <a:spcPct val="0"/>
              </a:spcBef>
              <a:buFont typeface="Wingdings" panose="05000000000000000000" pitchFamily="2" charset="2"/>
              <a:buChar char="u"/>
            </a:pPr>
            <a:endParaRPr lang="en-US" altLang="zh-CN" sz="1600" dirty="0">
              <a:solidFill>
                <a:srgbClr val="333333"/>
              </a:solidFill>
              <a:cs typeface="+mn-ea"/>
              <a:sym typeface="+mn-lt"/>
            </a:endParaRPr>
          </a:p>
          <a:p>
            <a:pPr>
              <a:lnSpc>
                <a:spcPct val="150000"/>
              </a:lnSpc>
              <a:spcBef>
                <a:spcPct val="0"/>
              </a:spcBef>
              <a:buFont typeface="Wingdings" panose="05000000000000000000" pitchFamily="2" charset="2"/>
              <a:buChar char="u"/>
            </a:pPr>
            <a:r>
              <a:rPr lang="zh-CN" altLang="en-US" sz="1600" dirty="0">
                <a:solidFill>
                  <a:srgbClr val="333333"/>
                </a:solidFill>
                <a:cs typeface="+mn-ea"/>
                <a:sym typeface="+mn-lt"/>
              </a:rPr>
              <a:t>推进政府信息公开，涉及公民、法人或其他组织权利和义务的行政规范性文件、行政许可决定、行政处罚决定、行政强制决定、行政征收决定等，依法予以公开。</a:t>
            </a:r>
          </a:p>
        </p:txBody>
      </p:sp>
      <p:grpSp>
        <p:nvGrpSpPr>
          <p:cNvPr id="14" name="组合 13">
            <a:extLst>
              <a:ext uri="{FF2B5EF4-FFF2-40B4-BE49-F238E27FC236}">
                <a16:creationId xmlns:a16="http://schemas.microsoft.com/office/drawing/2014/main" xmlns="" id="{F367F565-E4BD-4926-B1C8-230D33F07ECA}"/>
              </a:ext>
            </a:extLst>
          </p:cNvPr>
          <p:cNvGrpSpPr/>
          <p:nvPr/>
        </p:nvGrpSpPr>
        <p:grpSpPr>
          <a:xfrm>
            <a:off x="2482802" y="1503997"/>
            <a:ext cx="7226395" cy="1195883"/>
            <a:chOff x="2482802" y="1503997"/>
            <a:chExt cx="7226395" cy="1195883"/>
          </a:xfrm>
        </p:grpSpPr>
        <p:grpSp>
          <p:nvGrpSpPr>
            <p:cNvPr id="10" name="组合 9">
              <a:extLst>
                <a:ext uri="{FF2B5EF4-FFF2-40B4-BE49-F238E27FC236}">
                  <a16:creationId xmlns:a16="http://schemas.microsoft.com/office/drawing/2014/main" xmlns="" id="{1C7CD5EA-4A6A-4E2F-86F7-18FFFD4BB4EB}"/>
                </a:ext>
              </a:extLst>
            </p:cNvPr>
            <p:cNvGrpSpPr/>
            <p:nvPr/>
          </p:nvGrpSpPr>
          <p:grpSpPr>
            <a:xfrm>
              <a:off x="2482802" y="1503997"/>
              <a:ext cx="7226395" cy="808966"/>
              <a:chOff x="1671583" y="1595437"/>
              <a:chExt cx="7226395" cy="808966"/>
            </a:xfrm>
          </p:grpSpPr>
          <p:grpSp>
            <p:nvGrpSpPr>
              <p:cNvPr id="4" name="组合 3">
                <a:extLst>
                  <a:ext uri="{FF2B5EF4-FFF2-40B4-BE49-F238E27FC236}">
                    <a16:creationId xmlns:a16="http://schemas.microsoft.com/office/drawing/2014/main" xmlns="" id="{54E2A306-8820-401C-8528-264FA29FEADD}"/>
                  </a:ext>
                </a:extLst>
              </p:cNvPr>
              <p:cNvGrpSpPr/>
              <p:nvPr/>
            </p:nvGrpSpPr>
            <p:grpSpPr>
              <a:xfrm rot="5400000">
                <a:off x="1387929" y="1879091"/>
                <a:ext cx="808966" cy="241658"/>
                <a:chOff x="3368972" y="2530614"/>
                <a:chExt cx="796211" cy="237848"/>
              </a:xfrm>
            </p:grpSpPr>
            <p:cxnSp>
              <p:nvCxnSpPr>
                <p:cNvPr id="5" name="直接连接符 4">
                  <a:extLst>
                    <a:ext uri="{FF2B5EF4-FFF2-40B4-BE49-F238E27FC236}">
                      <a16:creationId xmlns:a16="http://schemas.microsoft.com/office/drawing/2014/main" xmlns="" id="{D8967DA9-3996-4E04-B178-F9B9647115FB}"/>
                    </a:ext>
                  </a:extLst>
                </p:cNvPr>
                <p:cNvCxnSpPr>
                  <a:cxnSpLocks/>
                </p:cNvCxnSpPr>
                <p:nvPr/>
              </p:nvCxnSpPr>
              <p:spPr>
                <a:xfrm rot="16200000">
                  <a:off x="3767078" y="2251432"/>
                  <a:ext cx="0" cy="796211"/>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等腰三角形 5">
                  <a:extLst>
                    <a:ext uri="{FF2B5EF4-FFF2-40B4-BE49-F238E27FC236}">
                      <a16:creationId xmlns:a16="http://schemas.microsoft.com/office/drawing/2014/main" xmlns="" id="{0A86E43C-B7B2-4B0E-A652-E41CD1BABD49}"/>
                    </a:ext>
                  </a:extLst>
                </p:cNvPr>
                <p:cNvSpPr/>
                <p:nvPr/>
              </p:nvSpPr>
              <p:spPr>
                <a:xfrm>
                  <a:off x="3534120" y="2530614"/>
                  <a:ext cx="464370" cy="23784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7" name="组合 6">
                <a:extLst>
                  <a:ext uri="{FF2B5EF4-FFF2-40B4-BE49-F238E27FC236}">
                    <a16:creationId xmlns:a16="http://schemas.microsoft.com/office/drawing/2014/main" xmlns="" id="{71F66AB9-C495-4181-93CF-4F6727BDB05A}"/>
                  </a:ext>
                </a:extLst>
              </p:cNvPr>
              <p:cNvGrpSpPr/>
              <p:nvPr/>
            </p:nvGrpSpPr>
            <p:grpSpPr>
              <a:xfrm rot="16200000" flipH="1">
                <a:off x="8372666" y="1879091"/>
                <a:ext cx="808966" cy="241658"/>
                <a:chOff x="3368972" y="2530614"/>
                <a:chExt cx="796211" cy="237848"/>
              </a:xfrm>
            </p:grpSpPr>
            <p:cxnSp>
              <p:nvCxnSpPr>
                <p:cNvPr id="8" name="直接连接符 7">
                  <a:extLst>
                    <a:ext uri="{FF2B5EF4-FFF2-40B4-BE49-F238E27FC236}">
                      <a16:creationId xmlns:a16="http://schemas.microsoft.com/office/drawing/2014/main" xmlns="" id="{4348F8EB-4D14-40F9-A464-A61AF5198F5E}"/>
                    </a:ext>
                  </a:extLst>
                </p:cNvPr>
                <p:cNvCxnSpPr>
                  <a:cxnSpLocks/>
                </p:cNvCxnSpPr>
                <p:nvPr/>
              </p:nvCxnSpPr>
              <p:spPr>
                <a:xfrm rot="16200000">
                  <a:off x="3767078" y="2251432"/>
                  <a:ext cx="0" cy="796211"/>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等腰三角形 8">
                  <a:extLst>
                    <a:ext uri="{FF2B5EF4-FFF2-40B4-BE49-F238E27FC236}">
                      <a16:creationId xmlns:a16="http://schemas.microsoft.com/office/drawing/2014/main" xmlns="" id="{A655CB76-E0C2-4208-A976-EA52C3F239BC}"/>
                    </a:ext>
                  </a:extLst>
                </p:cNvPr>
                <p:cNvSpPr/>
                <p:nvPr/>
              </p:nvSpPr>
              <p:spPr>
                <a:xfrm>
                  <a:off x="3534120" y="2530614"/>
                  <a:ext cx="464370" cy="23784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grpSp>
          <p:nvGrpSpPr>
            <p:cNvPr id="11" name="组合 10">
              <a:extLst>
                <a:ext uri="{FF2B5EF4-FFF2-40B4-BE49-F238E27FC236}">
                  <a16:creationId xmlns:a16="http://schemas.microsoft.com/office/drawing/2014/main" xmlns="" id="{393D5524-9DAE-4671-ADDC-D0E9636EFCEE}"/>
                </a:ext>
              </a:extLst>
            </p:cNvPr>
            <p:cNvGrpSpPr/>
            <p:nvPr/>
          </p:nvGrpSpPr>
          <p:grpSpPr>
            <a:xfrm>
              <a:off x="2784017" y="2151240"/>
              <a:ext cx="6637019" cy="548640"/>
              <a:chOff x="2773680" y="2253927"/>
              <a:chExt cx="6637019" cy="548640"/>
            </a:xfrm>
          </p:grpSpPr>
          <p:cxnSp>
            <p:nvCxnSpPr>
              <p:cNvPr id="12" name="直接连接符 11">
                <a:extLst>
                  <a:ext uri="{FF2B5EF4-FFF2-40B4-BE49-F238E27FC236}">
                    <a16:creationId xmlns:a16="http://schemas.microsoft.com/office/drawing/2014/main" xmlns="" id="{4109276B-FDE4-4B61-B854-15965ED575A3}"/>
                  </a:ext>
                </a:extLst>
              </p:cNvPr>
              <p:cNvCxnSpPr>
                <a:cxnSpLocks/>
              </p:cNvCxnSpPr>
              <p:nvPr/>
            </p:nvCxnSpPr>
            <p:spPr>
              <a:xfrm>
                <a:off x="2773680" y="2468244"/>
                <a:ext cx="6637019"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星形: 五角 12">
                <a:extLst>
                  <a:ext uri="{FF2B5EF4-FFF2-40B4-BE49-F238E27FC236}">
                    <a16:creationId xmlns:a16="http://schemas.microsoft.com/office/drawing/2014/main" xmlns="" id="{893BCCBB-68E4-46B0-9F10-BE69F01284ED}"/>
                  </a:ext>
                </a:extLst>
              </p:cNvPr>
              <p:cNvSpPr/>
              <p:nvPr/>
            </p:nvSpPr>
            <p:spPr>
              <a:xfrm>
                <a:off x="5817869" y="2253927"/>
                <a:ext cx="548640" cy="548640"/>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Tree>
    <p:extLst>
      <p:ext uri="{BB962C8B-B14F-4D97-AF65-F5344CB8AC3E}">
        <p14:creationId xmlns:p14="http://schemas.microsoft.com/office/powerpoint/2010/main" val="3857608535"/>
      </p:ext>
    </p:extLst>
  </p:cSld>
  <p:clrMapOvr>
    <a:masterClrMapping/>
  </p:clrMapOvr>
  <mc:AlternateContent xmlns:mc="http://schemas.openxmlformats.org/markup-compatibility/2006" xmlns:p14="http://schemas.microsoft.com/office/powerpoint/2010/main">
    <mc:Choice Requires="p14">
      <p:transition spd="slow" p14:dur="1600" advTm="3000">
        <p14:gallery dir="l"/>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750" fill="hold"/>
                                        <p:tgtEl>
                                          <p:spTgt spid="14"/>
                                        </p:tgtEl>
                                        <p:attrNameLst>
                                          <p:attrName>ppt_w</p:attrName>
                                        </p:attrNameLst>
                                      </p:cBhvr>
                                      <p:tavLst>
                                        <p:tav tm="0">
                                          <p:val>
                                            <p:fltVal val="0"/>
                                          </p:val>
                                        </p:tav>
                                        <p:tav tm="100000">
                                          <p:val>
                                            <p:strVal val="#ppt_w"/>
                                          </p:val>
                                        </p:tav>
                                      </p:tavLst>
                                    </p:anim>
                                    <p:anim calcmode="lin" valueType="num">
                                      <p:cBhvr>
                                        <p:cTn id="8" dur="750" fill="hold"/>
                                        <p:tgtEl>
                                          <p:spTgt spid="14"/>
                                        </p:tgtEl>
                                        <p:attrNameLst>
                                          <p:attrName>ppt_h</p:attrName>
                                        </p:attrNameLst>
                                      </p:cBhvr>
                                      <p:tavLst>
                                        <p:tav tm="0">
                                          <p:val>
                                            <p:fltVal val="0"/>
                                          </p:val>
                                        </p:tav>
                                        <p:tav tm="100000">
                                          <p:val>
                                            <p:strVal val="#ppt_h"/>
                                          </p:val>
                                        </p:tav>
                                      </p:tavLst>
                                    </p:anim>
                                    <p:animEffect transition="in" filter="fade">
                                      <p:cBhvr>
                                        <p:cTn id="9" dur="750"/>
                                        <p:tgtEl>
                                          <p:spTgt spid="14"/>
                                        </p:tgtEl>
                                      </p:cBhvr>
                                    </p:animEffect>
                                  </p:childTnLst>
                                </p:cTn>
                              </p:par>
                            </p:childTnLst>
                          </p:cTn>
                        </p:par>
                        <p:par>
                          <p:cTn id="10" fill="hold">
                            <p:stCondLst>
                              <p:cond delay="750"/>
                            </p:stCondLst>
                            <p:childTnLst>
                              <p:par>
                                <p:cTn id="11" presetID="53" presetClass="entr" presetSubtype="16"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750" fill="hold"/>
                                        <p:tgtEl>
                                          <p:spTgt spid="2"/>
                                        </p:tgtEl>
                                        <p:attrNameLst>
                                          <p:attrName>ppt_w</p:attrName>
                                        </p:attrNameLst>
                                      </p:cBhvr>
                                      <p:tavLst>
                                        <p:tav tm="0">
                                          <p:val>
                                            <p:fltVal val="0"/>
                                          </p:val>
                                        </p:tav>
                                        <p:tav tm="100000">
                                          <p:val>
                                            <p:strVal val="#ppt_w"/>
                                          </p:val>
                                        </p:tav>
                                      </p:tavLst>
                                    </p:anim>
                                    <p:anim calcmode="lin" valueType="num">
                                      <p:cBhvr>
                                        <p:cTn id="14" dur="750" fill="hold"/>
                                        <p:tgtEl>
                                          <p:spTgt spid="2"/>
                                        </p:tgtEl>
                                        <p:attrNameLst>
                                          <p:attrName>ppt_h</p:attrName>
                                        </p:attrNameLst>
                                      </p:cBhvr>
                                      <p:tavLst>
                                        <p:tav tm="0">
                                          <p:val>
                                            <p:fltVal val="0"/>
                                          </p:val>
                                        </p:tav>
                                        <p:tav tm="100000">
                                          <p:val>
                                            <p:strVal val="#ppt_h"/>
                                          </p:val>
                                        </p:tav>
                                      </p:tavLst>
                                    </p:anim>
                                    <p:animEffect transition="in" filter="fade">
                                      <p:cBhvr>
                                        <p:cTn id="15" dur="750"/>
                                        <p:tgtEl>
                                          <p:spTgt spid="2"/>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wipe(down)">
                                      <p:cBhvr>
                                        <p:cTn id="19" dur="750"/>
                                        <p:tgtEl>
                                          <p:spTgt spid="3">
                                            <p:txEl>
                                              <p:pRg st="0" end="0"/>
                                            </p:txEl>
                                          </p:spTgt>
                                        </p:tgtEl>
                                      </p:cBhvr>
                                    </p:animEffect>
                                  </p:childTnLst>
                                </p:cTn>
                              </p:par>
                            </p:childTnLst>
                          </p:cTn>
                        </p:par>
                        <p:par>
                          <p:cTn id="20" fill="hold">
                            <p:stCondLst>
                              <p:cond delay="2250"/>
                            </p:stCondLst>
                            <p:childTnLst>
                              <p:par>
                                <p:cTn id="21" presetID="22" presetClass="entr" presetSubtype="4"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750"/>
                                        <p:tgtEl>
                                          <p:spTgt spid="3">
                                            <p:txEl>
                                              <p:pRg st="2" end="2"/>
                                            </p:txEl>
                                          </p:spTgt>
                                        </p:tgtEl>
                                      </p:cBhvr>
                                    </p:animEffect>
                                  </p:childTnLst>
                                </p:cTn>
                              </p:par>
                            </p:childTnLst>
                          </p:cTn>
                        </p:par>
                        <p:par>
                          <p:cTn id="24" fill="hold">
                            <p:stCondLst>
                              <p:cond delay="3000"/>
                            </p:stCondLst>
                            <p:childTnLst>
                              <p:par>
                                <p:cTn id="25" presetID="2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AFF63A3-6236-475A-81BC-F1F053BFFDE9}"/>
              </a:ext>
            </a:extLst>
          </p:cNvPr>
          <p:cNvSpPr>
            <a:spLocks noGrp="1"/>
          </p:cNvSpPr>
          <p:nvPr>
            <p:ph type="title" idx="4294967295"/>
          </p:nvPr>
        </p:nvSpPr>
        <p:spPr>
          <a:xfrm>
            <a:off x="4114800" y="1473200"/>
            <a:ext cx="3962400" cy="809625"/>
          </a:xfrm>
          <a:prstGeom prst="rect">
            <a:avLst/>
          </a:prstGeom>
        </p:spPr>
        <p:txBody>
          <a:bodyPr/>
          <a:lstStyle/>
          <a:p>
            <a:r>
              <a:rPr lang="zh-CN" altLang="en-US" sz="3600" b="1" dirty="0">
                <a:solidFill>
                  <a:schemeClr val="accent2"/>
                </a:solidFill>
                <a:latin typeface="+mn-lt"/>
                <a:ea typeface="+mn-ea"/>
                <a:cs typeface="+mn-ea"/>
                <a:sym typeface="+mn-lt"/>
              </a:rPr>
              <a:t>加强人权司法保障</a:t>
            </a:r>
          </a:p>
        </p:txBody>
      </p:sp>
      <p:sp>
        <p:nvSpPr>
          <p:cNvPr id="3" name="内容占位符 2">
            <a:extLst>
              <a:ext uri="{FF2B5EF4-FFF2-40B4-BE49-F238E27FC236}">
                <a16:creationId xmlns:a16="http://schemas.microsoft.com/office/drawing/2014/main" xmlns="" id="{5418B811-E8F0-4C6A-AB0E-41E10F36EF72}"/>
              </a:ext>
            </a:extLst>
          </p:cNvPr>
          <p:cNvSpPr>
            <a:spLocks noGrp="1"/>
          </p:cNvSpPr>
          <p:nvPr>
            <p:ph idx="4294967295"/>
          </p:nvPr>
        </p:nvSpPr>
        <p:spPr>
          <a:xfrm>
            <a:off x="1368425" y="2733675"/>
            <a:ext cx="9455150" cy="4351338"/>
          </a:xfrm>
          <a:prstGeom prst="rect">
            <a:avLst/>
          </a:prstGeom>
        </p:spPr>
        <p:txBody>
          <a:bodyPr>
            <a:normAutofit/>
          </a:bodyPr>
          <a:lstStyle/>
          <a:p>
            <a:pPr>
              <a:lnSpc>
                <a:spcPct val="150000"/>
              </a:lnSpc>
              <a:spcBef>
                <a:spcPct val="0"/>
              </a:spcBef>
              <a:buFont typeface="Wingdings" panose="05000000000000000000" pitchFamily="2" charset="2"/>
              <a:buChar char="u"/>
            </a:pPr>
            <a:r>
              <a:rPr lang="zh-CN" altLang="en-US" sz="1600" dirty="0">
                <a:solidFill>
                  <a:srgbClr val="333333"/>
                </a:solidFill>
                <a:cs typeface="+mn-ea"/>
                <a:sym typeface="+mn-lt"/>
              </a:rPr>
              <a:t>加强对公民合法权益的司法保护。加大涉民生案件查办力度，通过具体案件办理，保障人民群众合法权益。探索建立消费者权益保护集体诉讼制度。完善律师制度。强化诉讼参与人诉讼权利制度保障。加强对非法取证行为的源头预防，严格执行非法证据排除规则，建立健全案件纠错机制，有效防范和纠正冤假错案。健全执行工作长效机制，依法保障胜诉当事人及时实现合法权益。</a:t>
            </a:r>
            <a:endParaRPr lang="en-US" altLang="zh-CN" sz="1600" dirty="0">
              <a:solidFill>
                <a:srgbClr val="333333"/>
              </a:solidFill>
              <a:cs typeface="+mn-ea"/>
              <a:sym typeface="+mn-lt"/>
            </a:endParaRPr>
          </a:p>
          <a:p>
            <a:pPr>
              <a:lnSpc>
                <a:spcPct val="150000"/>
              </a:lnSpc>
              <a:spcBef>
                <a:spcPct val="0"/>
              </a:spcBef>
              <a:buFont typeface="Wingdings" panose="05000000000000000000" pitchFamily="2" charset="2"/>
              <a:buChar char="u"/>
            </a:pPr>
            <a:endParaRPr lang="en-US" altLang="zh-CN" sz="1600" dirty="0">
              <a:solidFill>
                <a:srgbClr val="333333"/>
              </a:solidFill>
              <a:cs typeface="+mn-ea"/>
              <a:sym typeface="+mn-lt"/>
            </a:endParaRPr>
          </a:p>
          <a:p>
            <a:pPr>
              <a:lnSpc>
                <a:spcPct val="150000"/>
              </a:lnSpc>
              <a:spcBef>
                <a:spcPct val="0"/>
              </a:spcBef>
              <a:buFont typeface="Wingdings" panose="05000000000000000000" pitchFamily="2" charset="2"/>
              <a:buChar char="u"/>
            </a:pPr>
            <a:r>
              <a:rPr lang="zh-CN" altLang="en-US" sz="1600" dirty="0">
                <a:solidFill>
                  <a:srgbClr val="333333"/>
                </a:solidFill>
                <a:cs typeface="+mn-ea"/>
                <a:sym typeface="+mn-lt"/>
              </a:rPr>
              <a:t>加强检察机关对民事、行政、刑事诉讼活动的法律监督，维护司法公正。在司法调解、司法听证等司法活动中保障人民群众参与。落实人民陪审员制度，完善人民监督员制度。推动大数据、人工智能等科技创新成果同司法工作深度融合，完善“互联网</a:t>
            </a:r>
            <a:r>
              <a:rPr lang="en-US" altLang="zh-CN" sz="1600" dirty="0">
                <a:solidFill>
                  <a:srgbClr val="333333"/>
                </a:solidFill>
                <a:cs typeface="+mn-ea"/>
                <a:sym typeface="+mn-lt"/>
              </a:rPr>
              <a:t>+</a:t>
            </a:r>
            <a:r>
              <a:rPr lang="zh-CN" altLang="en-US" sz="1600" dirty="0">
                <a:solidFill>
                  <a:srgbClr val="333333"/>
                </a:solidFill>
                <a:cs typeface="+mn-ea"/>
                <a:sym typeface="+mn-lt"/>
              </a:rPr>
              <a:t>诉讼”模式，加强诉讼服务设施建设，全面建设集约高效、多元解纷、便民利民、智慧精准、开放互动、交融共享的现代化诉讼服务体系。</a:t>
            </a:r>
          </a:p>
        </p:txBody>
      </p:sp>
      <p:grpSp>
        <p:nvGrpSpPr>
          <p:cNvPr id="14" name="组合 13">
            <a:extLst>
              <a:ext uri="{FF2B5EF4-FFF2-40B4-BE49-F238E27FC236}">
                <a16:creationId xmlns:a16="http://schemas.microsoft.com/office/drawing/2014/main" xmlns="" id="{C5DED542-1541-4D36-9C90-1529BA4D709F}"/>
              </a:ext>
            </a:extLst>
          </p:cNvPr>
          <p:cNvGrpSpPr/>
          <p:nvPr/>
        </p:nvGrpSpPr>
        <p:grpSpPr>
          <a:xfrm>
            <a:off x="3683734" y="1473410"/>
            <a:ext cx="4978024" cy="1241007"/>
            <a:chOff x="3683734" y="1473410"/>
            <a:chExt cx="4978024" cy="1241007"/>
          </a:xfrm>
        </p:grpSpPr>
        <p:grpSp>
          <p:nvGrpSpPr>
            <p:cNvPr id="10" name="组合 9">
              <a:extLst>
                <a:ext uri="{FF2B5EF4-FFF2-40B4-BE49-F238E27FC236}">
                  <a16:creationId xmlns:a16="http://schemas.microsoft.com/office/drawing/2014/main" xmlns="" id="{609D2749-714B-454B-8FAF-0EFDEAE5B821}"/>
                </a:ext>
              </a:extLst>
            </p:cNvPr>
            <p:cNvGrpSpPr/>
            <p:nvPr/>
          </p:nvGrpSpPr>
          <p:grpSpPr>
            <a:xfrm>
              <a:off x="3683734" y="1473410"/>
              <a:ext cx="4978024" cy="808966"/>
              <a:chOff x="3615154" y="1467198"/>
              <a:chExt cx="4978024" cy="808966"/>
            </a:xfrm>
          </p:grpSpPr>
          <p:grpSp>
            <p:nvGrpSpPr>
              <p:cNvPr id="4" name="组合 3">
                <a:extLst>
                  <a:ext uri="{FF2B5EF4-FFF2-40B4-BE49-F238E27FC236}">
                    <a16:creationId xmlns:a16="http://schemas.microsoft.com/office/drawing/2014/main" xmlns="" id="{52844AE4-A858-41A3-A8BE-DF604AC4B029}"/>
                  </a:ext>
                </a:extLst>
              </p:cNvPr>
              <p:cNvGrpSpPr/>
              <p:nvPr/>
            </p:nvGrpSpPr>
            <p:grpSpPr>
              <a:xfrm rot="5400000">
                <a:off x="3331500" y="1750852"/>
                <a:ext cx="808966" cy="241658"/>
                <a:chOff x="3368972" y="2530614"/>
                <a:chExt cx="796211" cy="237848"/>
              </a:xfrm>
            </p:grpSpPr>
            <p:cxnSp>
              <p:nvCxnSpPr>
                <p:cNvPr id="5" name="直接连接符 4">
                  <a:extLst>
                    <a:ext uri="{FF2B5EF4-FFF2-40B4-BE49-F238E27FC236}">
                      <a16:creationId xmlns:a16="http://schemas.microsoft.com/office/drawing/2014/main" xmlns="" id="{9AEF228D-0751-4CB5-9FA8-5D330ECB2A6E}"/>
                    </a:ext>
                  </a:extLst>
                </p:cNvPr>
                <p:cNvCxnSpPr>
                  <a:cxnSpLocks/>
                </p:cNvCxnSpPr>
                <p:nvPr/>
              </p:nvCxnSpPr>
              <p:spPr>
                <a:xfrm rot="16200000">
                  <a:off x="3767078" y="2251432"/>
                  <a:ext cx="0" cy="796211"/>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等腰三角形 5">
                  <a:extLst>
                    <a:ext uri="{FF2B5EF4-FFF2-40B4-BE49-F238E27FC236}">
                      <a16:creationId xmlns:a16="http://schemas.microsoft.com/office/drawing/2014/main" xmlns="" id="{E06351F7-DA4E-472C-8632-14ED16A735E0}"/>
                    </a:ext>
                  </a:extLst>
                </p:cNvPr>
                <p:cNvSpPr/>
                <p:nvPr/>
              </p:nvSpPr>
              <p:spPr>
                <a:xfrm>
                  <a:off x="3534120" y="2530614"/>
                  <a:ext cx="464370" cy="23784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7" name="组合 6">
                <a:extLst>
                  <a:ext uri="{FF2B5EF4-FFF2-40B4-BE49-F238E27FC236}">
                    <a16:creationId xmlns:a16="http://schemas.microsoft.com/office/drawing/2014/main" xmlns="" id="{64FEBC50-09A2-497A-8DE0-32EA0E6725F2}"/>
                  </a:ext>
                </a:extLst>
              </p:cNvPr>
              <p:cNvGrpSpPr/>
              <p:nvPr/>
            </p:nvGrpSpPr>
            <p:grpSpPr>
              <a:xfrm rot="16200000" flipH="1">
                <a:off x="8067866" y="1750852"/>
                <a:ext cx="808966" cy="241658"/>
                <a:chOff x="3368972" y="2530614"/>
                <a:chExt cx="796211" cy="237848"/>
              </a:xfrm>
            </p:grpSpPr>
            <p:cxnSp>
              <p:nvCxnSpPr>
                <p:cNvPr id="8" name="直接连接符 7">
                  <a:extLst>
                    <a:ext uri="{FF2B5EF4-FFF2-40B4-BE49-F238E27FC236}">
                      <a16:creationId xmlns:a16="http://schemas.microsoft.com/office/drawing/2014/main" xmlns="" id="{FB440DCE-64F0-4126-91FB-BB5FC881A96E}"/>
                    </a:ext>
                  </a:extLst>
                </p:cNvPr>
                <p:cNvCxnSpPr>
                  <a:cxnSpLocks/>
                </p:cNvCxnSpPr>
                <p:nvPr/>
              </p:nvCxnSpPr>
              <p:spPr>
                <a:xfrm rot="16200000">
                  <a:off x="3767078" y="2251432"/>
                  <a:ext cx="0" cy="796211"/>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等腰三角形 8">
                  <a:extLst>
                    <a:ext uri="{FF2B5EF4-FFF2-40B4-BE49-F238E27FC236}">
                      <a16:creationId xmlns:a16="http://schemas.microsoft.com/office/drawing/2014/main" xmlns="" id="{39AB4DB2-481E-4034-9114-17FF9E7E6D3D}"/>
                    </a:ext>
                  </a:extLst>
                </p:cNvPr>
                <p:cNvSpPr/>
                <p:nvPr/>
              </p:nvSpPr>
              <p:spPr>
                <a:xfrm>
                  <a:off x="3534120" y="2530614"/>
                  <a:ext cx="464370" cy="23784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grpSp>
          <p:nvGrpSpPr>
            <p:cNvPr id="11" name="组合 10">
              <a:extLst>
                <a:ext uri="{FF2B5EF4-FFF2-40B4-BE49-F238E27FC236}">
                  <a16:creationId xmlns:a16="http://schemas.microsoft.com/office/drawing/2014/main" xmlns="" id="{E5880F0A-4751-41C9-B1CB-9FAAED83F364}"/>
                </a:ext>
              </a:extLst>
            </p:cNvPr>
            <p:cNvGrpSpPr/>
            <p:nvPr/>
          </p:nvGrpSpPr>
          <p:grpSpPr>
            <a:xfrm>
              <a:off x="3804564" y="2165777"/>
              <a:ext cx="4736364" cy="548640"/>
              <a:chOff x="3800755" y="2253927"/>
              <a:chExt cx="4736364" cy="548640"/>
            </a:xfrm>
          </p:grpSpPr>
          <p:cxnSp>
            <p:nvCxnSpPr>
              <p:cNvPr id="12" name="直接连接符 11">
                <a:extLst>
                  <a:ext uri="{FF2B5EF4-FFF2-40B4-BE49-F238E27FC236}">
                    <a16:creationId xmlns:a16="http://schemas.microsoft.com/office/drawing/2014/main" xmlns="" id="{426B39AB-1BCD-42CB-B428-420A3A3F2CC4}"/>
                  </a:ext>
                </a:extLst>
              </p:cNvPr>
              <p:cNvCxnSpPr>
                <a:cxnSpLocks/>
              </p:cNvCxnSpPr>
              <p:nvPr/>
            </p:nvCxnSpPr>
            <p:spPr>
              <a:xfrm>
                <a:off x="3800755" y="2468244"/>
                <a:ext cx="473636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星形: 五角 12">
                <a:extLst>
                  <a:ext uri="{FF2B5EF4-FFF2-40B4-BE49-F238E27FC236}">
                    <a16:creationId xmlns:a16="http://schemas.microsoft.com/office/drawing/2014/main" xmlns="" id="{3FEB2115-A166-4B23-B028-1E03E0CFE306}"/>
                  </a:ext>
                </a:extLst>
              </p:cNvPr>
              <p:cNvSpPr/>
              <p:nvPr/>
            </p:nvSpPr>
            <p:spPr>
              <a:xfrm>
                <a:off x="5817869" y="2253927"/>
                <a:ext cx="548640" cy="548640"/>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Tree>
    <p:extLst>
      <p:ext uri="{BB962C8B-B14F-4D97-AF65-F5344CB8AC3E}">
        <p14:creationId xmlns:p14="http://schemas.microsoft.com/office/powerpoint/2010/main" val="1349465286"/>
      </p:ext>
    </p:extLst>
  </p:cSld>
  <p:clrMapOvr>
    <a:masterClrMapping/>
  </p:clrMapOvr>
  <mc:AlternateContent xmlns:mc="http://schemas.openxmlformats.org/markup-compatibility/2006" xmlns:p14="http://schemas.microsoft.com/office/powerpoint/2010/main">
    <mc:Choice Requires="p14">
      <p:transition spd="slow" p14:dur="1600" advTm="3000">
        <p14:gallery dir="l"/>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750"/>
                                        <p:tgtEl>
                                          <p:spTgt spid="2"/>
                                        </p:tgtEl>
                                      </p:cBhvr>
                                    </p:animEffect>
                                  </p:childTnLst>
                                </p:cTn>
                              </p:par>
                            </p:childTnLst>
                          </p:cTn>
                        </p:par>
                        <p:par>
                          <p:cTn id="8" fill="hold">
                            <p:stCondLst>
                              <p:cond delay="750"/>
                            </p:stCondLst>
                            <p:childTnLst>
                              <p:par>
                                <p:cTn id="9" presetID="16" presetClass="entr" presetSubtype="21"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arn(inVertical)">
                                      <p:cBhvr>
                                        <p:cTn id="11" dur="750"/>
                                        <p:tgtEl>
                                          <p:spTgt spid="14"/>
                                        </p:tgtEl>
                                      </p:cBhvr>
                                    </p:animEffect>
                                  </p:childTnLst>
                                </p:cTn>
                              </p:par>
                            </p:childTnLst>
                          </p:cTn>
                        </p:par>
                        <p:par>
                          <p:cTn id="12" fill="hold">
                            <p:stCondLst>
                              <p:cond delay="1500"/>
                            </p:stCondLst>
                            <p:childTnLst>
                              <p:par>
                                <p:cTn id="13" presetID="16" presetClass="entr" presetSubtype="42" fill="hold"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outHorizontal)">
                                      <p:cBhvr>
                                        <p:cTn id="15" dur="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C24D060-D602-4E59-976F-8931235B0280}"/>
              </a:ext>
            </a:extLst>
          </p:cNvPr>
          <p:cNvSpPr>
            <a:spLocks noGrp="1"/>
          </p:cNvSpPr>
          <p:nvPr>
            <p:ph type="title" idx="4294967295"/>
          </p:nvPr>
        </p:nvSpPr>
        <p:spPr>
          <a:xfrm>
            <a:off x="2339975" y="1539875"/>
            <a:ext cx="7512050" cy="708025"/>
          </a:xfrm>
          <a:prstGeom prst="rect">
            <a:avLst/>
          </a:prstGeom>
        </p:spPr>
        <p:txBody>
          <a:bodyPr/>
          <a:lstStyle/>
          <a:p>
            <a:r>
              <a:rPr lang="zh-CN" altLang="en-US" sz="3600" b="1" dirty="0">
                <a:solidFill>
                  <a:schemeClr val="accent2"/>
                </a:solidFill>
                <a:latin typeface="+mn-lt"/>
                <a:ea typeface="+mn-ea"/>
                <a:cs typeface="+mn-ea"/>
                <a:sym typeface="+mn-lt"/>
              </a:rPr>
              <a:t>为群众提供便捷高效的公共法律服务</a:t>
            </a:r>
          </a:p>
        </p:txBody>
      </p:sp>
      <p:sp>
        <p:nvSpPr>
          <p:cNvPr id="3" name="内容占位符 2">
            <a:extLst>
              <a:ext uri="{FF2B5EF4-FFF2-40B4-BE49-F238E27FC236}">
                <a16:creationId xmlns:a16="http://schemas.microsoft.com/office/drawing/2014/main" xmlns="" id="{5047FAE3-3304-4AB0-A5EB-C022FCBA9447}"/>
              </a:ext>
            </a:extLst>
          </p:cNvPr>
          <p:cNvSpPr>
            <a:spLocks noGrp="1"/>
          </p:cNvSpPr>
          <p:nvPr>
            <p:ph idx="4294967295"/>
          </p:nvPr>
        </p:nvSpPr>
        <p:spPr>
          <a:xfrm>
            <a:off x="1158082" y="2557463"/>
            <a:ext cx="9875837" cy="4351337"/>
          </a:xfrm>
          <a:prstGeom prst="rect">
            <a:avLst/>
          </a:prstGeom>
        </p:spPr>
        <p:txBody>
          <a:bodyPr>
            <a:normAutofit/>
          </a:bodyPr>
          <a:lstStyle/>
          <a:p>
            <a:pPr>
              <a:lnSpc>
                <a:spcPct val="150000"/>
              </a:lnSpc>
              <a:spcBef>
                <a:spcPct val="0"/>
              </a:spcBef>
              <a:buFont typeface="Wingdings" panose="05000000000000000000" pitchFamily="2" charset="2"/>
              <a:buChar char="u"/>
            </a:pPr>
            <a:r>
              <a:rPr lang="zh-CN" altLang="en-US" sz="1600" dirty="0">
                <a:solidFill>
                  <a:srgbClr val="333333"/>
                </a:solidFill>
                <a:cs typeface="+mn-ea"/>
                <a:sym typeface="+mn-lt"/>
              </a:rPr>
              <a:t>到</a:t>
            </a:r>
            <a:r>
              <a:rPr lang="en-US" altLang="zh-CN" sz="1600" dirty="0">
                <a:solidFill>
                  <a:srgbClr val="333333"/>
                </a:solidFill>
                <a:cs typeface="+mn-ea"/>
                <a:sym typeface="+mn-lt"/>
              </a:rPr>
              <a:t>2022</a:t>
            </a:r>
            <a:r>
              <a:rPr lang="zh-CN" altLang="en-US" sz="1600" dirty="0">
                <a:solidFill>
                  <a:srgbClr val="333333"/>
                </a:solidFill>
                <a:cs typeface="+mn-ea"/>
                <a:sym typeface="+mn-lt"/>
              </a:rPr>
              <a:t>年，基本形成覆盖城乡、便捷高效、均等普惠的现代公共法律服务体系，保证人民群众获得及时有效的法律帮助。</a:t>
            </a:r>
            <a:endParaRPr lang="en-US" altLang="zh-CN" sz="1600" dirty="0">
              <a:solidFill>
                <a:srgbClr val="333333"/>
              </a:solidFill>
              <a:cs typeface="+mn-ea"/>
              <a:sym typeface="+mn-lt"/>
            </a:endParaRPr>
          </a:p>
          <a:p>
            <a:pPr>
              <a:lnSpc>
                <a:spcPct val="150000"/>
              </a:lnSpc>
              <a:spcBef>
                <a:spcPct val="0"/>
              </a:spcBef>
              <a:buFont typeface="Wingdings" panose="05000000000000000000" pitchFamily="2" charset="2"/>
              <a:buChar char="u"/>
            </a:pPr>
            <a:r>
              <a:rPr lang="zh-CN" altLang="en-US" sz="1600" dirty="0">
                <a:solidFill>
                  <a:srgbClr val="333333"/>
                </a:solidFill>
                <a:cs typeface="+mn-ea"/>
                <a:sym typeface="+mn-lt"/>
              </a:rPr>
              <a:t>加强对欠发达地区专业法律服务人才和社会工作者、志愿者的政策扶持，大力推广运用远程网络等法律服务模式，促进城市优质法律服务资源向农村辐射，有效缓解法律服务专业力量不足问题。健全公民权利救济渠道和方式，完善法律援助制度和国家司法救助制度，制定出台法律援助法，保障困难群体、特殊群众的基本公共法律服务权益。</a:t>
            </a:r>
            <a:endParaRPr lang="en-US" altLang="zh-CN" sz="1600" dirty="0">
              <a:solidFill>
                <a:srgbClr val="333333"/>
              </a:solidFill>
              <a:cs typeface="+mn-ea"/>
              <a:sym typeface="+mn-lt"/>
            </a:endParaRPr>
          </a:p>
          <a:p>
            <a:pPr>
              <a:lnSpc>
                <a:spcPct val="150000"/>
              </a:lnSpc>
              <a:spcBef>
                <a:spcPct val="0"/>
              </a:spcBef>
              <a:buFont typeface="Wingdings" panose="05000000000000000000" pitchFamily="2" charset="2"/>
              <a:buChar char="u"/>
            </a:pPr>
            <a:r>
              <a:rPr lang="zh-CN" altLang="en-US" sz="1600" dirty="0">
                <a:solidFill>
                  <a:srgbClr val="333333"/>
                </a:solidFill>
                <a:cs typeface="+mn-ea"/>
                <a:sym typeface="+mn-lt"/>
              </a:rPr>
              <a:t>加快律师、公证、仲裁、司法鉴定等行业改革发展，完善公共法律服务管理体制和工作机制，推进公共法律服务标准化、规范化、精准化，有效满足人民群众日益增长的高品质、多元化法律服务需求。健全村（居）法律顾问制度，充分发挥村（居）法律顾问作用。加强公共法律服务实体、热线、网络三大平台建设，推动公共法律服务与科技创新手段深度融合，尽快建成覆盖全业务、全时空的公共法律服务网络。</a:t>
            </a:r>
          </a:p>
        </p:txBody>
      </p:sp>
      <p:grpSp>
        <p:nvGrpSpPr>
          <p:cNvPr id="14" name="组合 13">
            <a:extLst>
              <a:ext uri="{FF2B5EF4-FFF2-40B4-BE49-F238E27FC236}">
                <a16:creationId xmlns:a16="http://schemas.microsoft.com/office/drawing/2014/main" xmlns="" id="{15C2CA2B-9E58-44AB-8253-C3BEA0D60BA6}"/>
              </a:ext>
            </a:extLst>
          </p:cNvPr>
          <p:cNvGrpSpPr/>
          <p:nvPr/>
        </p:nvGrpSpPr>
        <p:grpSpPr>
          <a:xfrm>
            <a:off x="1976853" y="1560313"/>
            <a:ext cx="8117465" cy="1047112"/>
            <a:chOff x="1976853" y="1560313"/>
            <a:chExt cx="8117465" cy="1047112"/>
          </a:xfrm>
        </p:grpSpPr>
        <p:grpSp>
          <p:nvGrpSpPr>
            <p:cNvPr id="10" name="组合 9">
              <a:extLst>
                <a:ext uri="{FF2B5EF4-FFF2-40B4-BE49-F238E27FC236}">
                  <a16:creationId xmlns:a16="http://schemas.microsoft.com/office/drawing/2014/main" xmlns="" id="{CC3D71D3-DBC0-43C0-8DD9-0959EAD9230F}"/>
                </a:ext>
              </a:extLst>
            </p:cNvPr>
            <p:cNvGrpSpPr/>
            <p:nvPr/>
          </p:nvGrpSpPr>
          <p:grpSpPr>
            <a:xfrm>
              <a:off x="1976853" y="1560313"/>
              <a:ext cx="8117465" cy="808966"/>
              <a:chOff x="1976853" y="1560313"/>
              <a:chExt cx="8117465" cy="808966"/>
            </a:xfrm>
          </p:grpSpPr>
          <p:grpSp>
            <p:nvGrpSpPr>
              <p:cNvPr id="4" name="组合 3">
                <a:extLst>
                  <a:ext uri="{FF2B5EF4-FFF2-40B4-BE49-F238E27FC236}">
                    <a16:creationId xmlns:a16="http://schemas.microsoft.com/office/drawing/2014/main" xmlns="" id="{10E9ABD0-96C5-4B23-B2D0-1D849E58193F}"/>
                  </a:ext>
                </a:extLst>
              </p:cNvPr>
              <p:cNvGrpSpPr/>
              <p:nvPr/>
            </p:nvGrpSpPr>
            <p:grpSpPr>
              <a:xfrm rot="5400000">
                <a:off x="1693199" y="1843967"/>
                <a:ext cx="808966" cy="241658"/>
                <a:chOff x="3368972" y="2530614"/>
                <a:chExt cx="796211" cy="237848"/>
              </a:xfrm>
            </p:grpSpPr>
            <p:cxnSp>
              <p:nvCxnSpPr>
                <p:cNvPr id="5" name="直接连接符 4">
                  <a:extLst>
                    <a:ext uri="{FF2B5EF4-FFF2-40B4-BE49-F238E27FC236}">
                      <a16:creationId xmlns:a16="http://schemas.microsoft.com/office/drawing/2014/main" xmlns="" id="{C55F2CC9-44DA-48C5-B507-1CC87FC091C0}"/>
                    </a:ext>
                  </a:extLst>
                </p:cNvPr>
                <p:cNvCxnSpPr>
                  <a:cxnSpLocks/>
                </p:cNvCxnSpPr>
                <p:nvPr/>
              </p:nvCxnSpPr>
              <p:spPr>
                <a:xfrm rot="16200000">
                  <a:off x="3767078" y="2251432"/>
                  <a:ext cx="0" cy="796211"/>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等腰三角形 5">
                  <a:extLst>
                    <a:ext uri="{FF2B5EF4-FFF2-40B4-BE49-F238E27FC236}">
                      <a16:creationId xmlns:a16="http://schemas.microsoft.com/office/drawing/2014/main" xmlns="" id="{6D056520-B3F9-47E1-82F3-83745A5F578F}"/>
                    </a:ext>
                  </a:extLst>
                </p:cNvPr>
                <p:cNvSpPr/>
                <p:nvPr/>
              </p:nvSpPr>
              <p:spPr>
                <a:xfrm>
                  <a:off x="3534120" y="2530614"/>
                  <a:ext cx="464370" cy="23784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7" name="组合 6">
                <a:extLst>
                  <a:ext uri="{FF2B5EF4-FFF2-40B4-BE49-F238E27FC236}">
                    <a16:creationId xmlns:a16="http://schemas.microsoft.com/office/drawing/2014/main" xmlns="" id="{6824647B-168C-4856-A00B-21E138B64B4A}"/>
                  </a:ext>
                </a:extLst>
              </p:cNvPr>
              <p:cNvGrpSpPr/>
              <p:nvPr/>
            </p:nvGrpSpPr>
            <p:grpSpPr>
              <a:xfrm rot="16200000" flipH="1">
                <a:off x="9569006" y="1843967"/>
                <a:ext cx="808966" cy="241658"/>
                <a:chOff x="3368972" y="2530614"/>
                <a:chExt cx="796211" cy="237848"/>
              </a:xfrm>
            </p:grpSpPr>
            <p:cxnSp>
              <p:nvCxnSpPr>
                <p:cNvPr id="8" name="直接连接符 7">
                  <a:extLst>
                    <a:ext uri="{FF2B5EF4-FFF2-40B4-BE49-F238E27FC236}">
                      <a16:creationId xmlns:a16="http://schemas.microsoft.com/office/drawing/2014/main" xmlns="" id="{5ABF6983-D04F-4BAB-94BE-F845AA288D8A}"/>
                    </a:ext>
                  </a:extLst>
                </p:cNvPr>
                <p:cNvCxnSpPr>
                  <a:cxnSpLocks/>
                </p:cNvCxnSpPr>
                <p:nvPr/>
              </p:nvCxnSpPr>
              <p:spPr>
                <a:xfrm rot="16200000">
                  <a:off x="3767078" y="2251432"/>
                  <a:ext cx="0" cy="796211"/>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等腰三角形 8">
                  <a:extLst>
                    <a:ext uri="{FF2B5EF4-FFF2-40B4-BE49-F238E27FC236}">
                      <a16:creationId xmlns:a16="http://schemas.microsoft.com/office/drawing/2014/main" xmlns="" id="{7F1A866C-723C-4DC9-8EB4-83397C12CE30}"/>
                    </a:ext>
                  </a:extLst>
                </p:cNvPr>
                <p:cNvSpPr/>
                <p:nvPr/>
              </p:nvSpPr>
              <p:spPr>
                <a:xfrm>
                  <a:off x="3534120" y="2530614"/>
                  <a:ext cx="464370" cy="23784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grpSp>
          <p:nvGrpSpPr>
            <p:cNvPr id="11" name="组合 10">
              <a:extLst>
                <a:ext uri="{FF2B5EF4-FFF2-40B4-BE49-F238E27FC236}">
                  <a16:creationId xmlns:a16="http://schemas.microsoft.com/office/drawing/2014/main" xmlns="" id="{2020C7DB-3F09-4137-AE29-1FE320D15FB3}"/>
                </a:ext>
              </a:extLst>
            </p:cNvPr>
            <p:cNvGrpSpPr/>
            <p:nvPr/>
          </p:nvGrpSpPr>
          <p:grpSpPr>
            <a:xfrm>
              <a:off x="2777490" y="2165466"/>
              <a:ext cx="6637019" cy="441959"/>
              <a:chOff x="2773680" y="2229025"/>
              <a:chExt cx="6637019" cy="441959"/>
            </a:xfrm>
          </p:grpSpPr>
          <p:cxnSp>
            <p:nvCxnSpPr>
              <p:cNvPr id="12" name="直接连接符 11">
                <a:extLst>
                  <a:ext uri="{FF2B5EF4-FFF2-40B4-BE49-F238E27FC236}">
                    <a16:creationId xmlns:a16="http://schemas.microsoft.com/office/drawing/2014/main" xmlns="" id="{D23C9A0D-2A5F-4405-AB32-9F8DCCAD9F7F}"/>
                  </a:ext>
                </a:extLst>
              </p:cNvPr>
              <p:cNvCxnSpPr>
                <a:cxnSpLocks/>
              </p:cNvCxnSpPr>
              <p:nvPr/>
            </p:nvCxnSpPr>
            <p:spPr>
              <a:xfrm>
                <a:off x="2773680" y="2468244"/>
                <a:ext cx="6637019"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星形: 五角 12">
                <a:extLst>
                  <a:ext uri="{FF2B5EF4-FFF2-40B4-BE49-F238E27FC236}">
                    <a16:creationId xmlns:a16="http://schemas.microsoft.com/office/drawing/2014/main" xmlns="" id="{3FC4A327-E21F-498D-8FA4-98D80D760769}"/>
                  </a:ext>
                </a:extLst>
              </p:cNvPr>
              <p:cNvSpPr/>
              <p:nvPr/>
            </p:nvSpPr>
            <p:spPr>
              <a:xfrm>
                <a:off x="5871209" y="2229025"/>
                <a:ext cx="441959" cy="441959"/>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Tree>
    <p:extLst>
      <p:ext uri="{BB962C8B-B14F-4D97-AF65-F5344CB8AC3E}">
        <p14:creationId xmlns:p14="http://schemas.microsoft.com/office/powerpoint/2010/main" val="1448462883"/>
      </p:ext>
    </p:extLst>
  </p:cSld>
  <p:clrMapOvr>
    <a:masterClrMapping/>
  </p:clrMapOvr>
  <mc:AlternateContent xmlns:mc="http://schemas.openxmlformats.org/markup-compatibility/2006" xmlns:p14="http://schemas.microsoft.com/office/powerpoint/2010/main">
    <mc:Choice Requires="p14">
      <p:transition spd="slow" p14:dur="1600" advTm="3000">
        <p14:gallery dir="l"/>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outVertical)">
                                      <p:cBhvr>
                                        <p:cTn id="7" dur="750"/>
                                        <p:tgtEl>
                                          <p:spTgt spid="14"/>
                                        </p:tgtEl>
                                      </p:cBhvr>
                                    </p:animEffect>
                                  </p:childTnLst>
                                </p:cTn>
                              </p:par>
                            </p:childTnLst>
                          </p:cTn>
                        </p:par>
                        <p:par>
                          <p:cTn id="8" fill="hold">
                            <p:stCondLst>
                              <p:cond delay="750"/>
                            </p:stCondLst>
                            <p:childTnLst>
                              <p:par>
                                <p:cTn id="9" presetID="16" presetClass="entr" presetSubtype="37"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outVertical)">
                                      <p:cBhvr>
                                        <p:cTn id="11" dur="750"/>
                                        <p:tgtEl>
                                          <p:spTgt spid="2"/>
                                        </p:tgtEl>
                                      </p:cBhvr>
                                    </p:animEffect>
                                  </p:childTnLst>
                                </p:cTn>
                              </p:par>
                            </p:childTnLst>
                          </p:cTn>
                        </p:par>
                        <p:par>
                          <p:cTn id="12" fill="hold">
                            <p:stCondLst>
                              <p:cond delay="1500"/>
                            </p:stCondLst>
                            <p:childTnLst>
                              <p:par>
                                <p:cTn id="13" presetID="6" presetClass="entr" presetSubtype="16" fill="hold"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ircle(in)">
                                      <p:cBhvr>
                                        <p:cTn id="15" dur="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DADFE12-57B3-48F1-98C8-8D2CE756B2E3}"/>
              </a:ext>
            </a:extLst>
          </p:cNvPr>
          <p:cNvSpPr>
            <a:spLocks noGrp="1"/>
          </p:cNvSpPr>
          <p:nvPr>
            <p:ph type="title" idx="4294967295"/>
          </p:nvPr>
        </p:nvSpPr>
        <p:spPr>
          <a:xfrm>
            <a:off x="1791606" y="1819275"/>
            <a:ext cx="8724900" cy="633413"/>
          </a:xfrm>
          <a:prstGeom prst="rect">
            <a:avLst/>
          </a:prstGeom>
        </p:spPr>
        <p:txBody>
          <a:bodyPr>
            <a:normAutofit/>
          </a:bodyPr>
          <a:lstStyle/>
          <a:p>
            <a:r>
              <a:rPr lang="zh-CN" altLang="en-US" sz="3600" b="1" dirty="0">
                <a:solidFill>
                  <a:schemeClr val="accent2"/>
                </a:solidFill>
                <a:latin typeface="+mn-lt"/>
                <a:ea typeface="+mn-ea"/>
                <a:cs typeface="+mn-ea"/>
                <a:sym typeface="+mn-lt"/>
              </a:rPr>
              <a:t>引导社会主体履行法定义务承担社会责任</a:t>
            </a:r>
          </a:p>
        </p:txBody>
      </p:sp>
      <p:sp>
        <p:nvSpPr>
          <p:cNvPr id="3" name="内容占位符 2">
            <a:extLst>
              <a:ext uri="{FF2B5EF4-FFF2-40B4-BE49-F238E27FC236}">
                <a16:creationId xmlns:a16="http://schemas.microsoft.com/office/drawing/2014/main" xmlns="" id="{4E8422BB-F9F9-4D5F-B9C7-AC0F44BB7551}"/>
              </a:ext>
            </a:extLst>
          </p:cNvPr>
          <p:cNvSpPr>
            <a:spLocks noGrp="1"/>
          </p:cNvSpPr>
          <p:nvPr>
            <p:ph idx="4294967295"/>
          </p:nvPr>
        </p:nvSpPr>
        <p:spPr>
          <a:xfrm>
            <a:off x="1265238" y="2951163"/>
            <a:ext cx="9661525" cy="4351337"/>
          </a:xfrm>
          <a:prstGeom prst="rect">
            <a:avLst/>
          </a:prstGeom>
        </p:spPr>
        <p:txBody>
          <a:bodyPr/>
          <a:lstStyle/>
          <a:p>
            <a:pPr>
              <a:lnSpc>
                <a:spcPct val="150000"/>
              </a:lnSpc>
              <a:spcBef>
                <a:spcPct val="0"/>
              </a:spcBef>
              <a:buFont typeface="Wingdings" panose="05000000000000000000" pitchFamily="2" charset="2"/>
              <a:buChar char="u"/>
            </a:pPr>
            <a:r>
              <a:rPr lang="zh-CN" altLang="en-US" sz="1600" dirty="0">
                <a:solidFill>
                  <a:srgbClr val="333333"/>
                </a:solidFill>
                <a:cs typeface="+mn-ea"/>
                <a:sym typeface="+mn-lt"/>
              </a:rPr>
              <a:t>公民、法人和其他组织享有宪法和法律规定的权利，同时必须履行宪法和法律规定的义务。</a:t>
            </a:r>
            <a:endParaRPr lang="en-US" altLang="zh-CN" sz="1600" dirty="0">
              <a:solidFill>
                <a:srgbClr val="333333"/>
              </a:solidFill>
              <a:cs typeface="+mn-ea"/>
              <a:sym typeface="+mn-lt"/>
            </a:endParaRPr>
          </a:p>
          <a:p>
            <a:pPr>
              <a:lnSpc>
                <a:spcPct val="150000"/>
              </a:lnSpc>
              <a:spcBef>
                <a:spcPct val="0"/>
              </a:spcBef>
              <a:buFont typeface="Wingdings" panose="05000000000000000000" pitchFamily="2" charset="2"/>
              <a:buChar char="u"/>
            </a:pPr>
            <a:endParaRPr lang="en-US" altLang="zh-CN" sz="1600" dirty="0">
              <a:solidFill>
                <a:srgbClr val="333333"/>
              </a:solidFill>
              <a:cs typeface="+mn-ea"/>
              <a:sym typeface="+mn-lt"/>
            </a:endParaRPr>
          </a:p>
          <a:p>
            <a:pPr>
              <a:lnSpc>
                <a:spcPct val="150000"/>
              </a:lnSpc>
              <a:spcBef>
                <a:spcPct val="0"/>
              </a:spcBef>
              <a:buFont typeface="Wingdings" panose="05000000000000000000" pitchFamily="2" charset="2"/>
              <a:buChar char="u"/>
            </a:pPr>
            <a:r>
              <a:rPr lang="zh-CN" altLang="en-US" sz="1600" dirty="0">
                <a:solidFill>
                  <a:srgbClr val="333333"/>
                </a:solidFill>
                <a:cs typeface="+mn-ea"/>
                <a:sym typeface="+mn-lt"/>
              </a:rPr>
              <a:t>强化规则意识，倡导契约精神，维护公序良俗，引导公民理性表达诉求，自觉履行法定义务、社会责任、家庭责任。引导和推动企业和其他组织履行法定义务、承担社会责任，促进社会健康有序运行。</a:t>
            </a:r>
            <a:endParaRPr lang="en-US" altLang="zh-CN" sz="1600" dirty="0">
              <a:solidFill>
                <a:srgbClr val="333333"/>
              </a:solidFill>
              <a:cs typeface="+mn-ea"/>
              <a:sym typeface="+mn-lt"/>
            </a:endParaRPr>
          </a:p>
          <a:p>
            <a:pPr>
              <a:lnSpc>
                <a:spcPct val="150000"/>
              </a:lnSpc>
              <a:spcBef>
                <a:spcPct val="0"/>
              </a:spcBef>
              <a:buFont typeface="Wingdings" panose="05000000000000000000" pitchFamily="2" charset="2"/>
              <a:buChar char="u"/>
            </a:pPr>
            <a:endParaRPr lang="en-US" altLang="zh-CN" sz="1600" dirty="0">
              <a:solidFill>
                <a:srgbClr val="333333"/>
              </a:solidFill>
              <a:cs typeface="+mn-ea"/>
              <a:sym typeface="+mn-lt"/>
            </a:endParaRPr>
          </a:p>
          <a:p>
            <a:pPr>
              <a:lnSpc>
                <a:spcPct val="150000"/>
              </a:lnSpc>
              <a:spcBef>
                <a:spcPct val="0"/>
              </a:spcBef>
              <a:buFont typeface="Wingdings" panose="05000000000000000000" pitchFamily="2" charset="2"/>
              <a:buChar char="u"/>
            </a:pPr>
            <a:r>
              <a:rPr lang="zh-CN" altLang="en-US" sz="1600" dirty="0">
                <a:solidFill>
                  <a:srgbClr val="333333"/>
                </a:solidFill>
                <a:cs typeface="+mn-ea"/>
                <a:sym typeface="+mn-lt"/>
              </a:rPr>
              <a:t>强化政策引领作用，为企业更好履行社会责任营造良好环境，推动企业与社会建立良好的互助互信关系。支持社会组织建立社会责任标准体系，引导社会资源向积极履行社会责任的社会组织倾斜。</a:t>
            </a:r>
          </a:p>
        </p:txBody>
      </p:sp>
      <p:grpSp>
        <p:nvGrpSpPr>
          <p:cNvPr id="10" name="组合 9">
            <a:extLst>
              <a:ext uri="{FF2B5EF4-FFF2-40B4-BE49-F238E27FC236}">
                <a16:creationId xmlns:a16="http://schemas.microsoft.com/office/drawing/2014/main" xmlns="" id="{4F0DE11F-7342-4BF8-846F-268F0CC30C1E}"/>
              </a:ext>
            </a:extLst>
          </p:cNvPr>
          <p:cNvGrpSpPr/>
          <p:nvPr/>
        </p:nvGrpSpPr>
        <p:grpSpPr>
          <a:xfrm>
            <a:off x="1554495" y="1642771"/>
            <a:ext cx="8962180" cy="809751"/>
            <a:chOff x="1554495" y="1642771"/>
            <a:chExt cx="8962180" cy="809751"/>
          </a:xfrm>
        </p:grpSpPr>
        <p:grpSp>
          <p:nvGrpSpPr>
            <p:cNvPr id="4" name="组合 3">
              <a:extLst>
                <a:ext uri="{FF2B5EF4-FFF2-40B4-BE49-F238E27FC236}">
                  <a16:creationId xmlns:a16="http://schemas.microsoft.com/office/drawing/2014/main" xmlns="" id="{E292F21B-2E95-439A-B418-8719A5F0C62F}"/>
                </a:ext>
              </a:extLst>
            </p:cNvPr>
            <p:cNvGrpSpPr/>
            <p:nvPr/>
          </p:nvGrpSpPr>
          <p:grpSpPr>
            <a:xfrm rot="5400000">
              <a:off x="1270841" y="1927210"/>
              <a:ext cx="808966" cy="241658"/>
              <a:chOff x="3368972" y="2530614"/>
              <a:chExt cx="796211" cy="237848"/>
            </a:xfrm>
          </p:grpSpPr>
          <p:cxnSp>
            <p:nvCxnSpPr>
              <p:cNvPr id="5" name="直接连接符 4">
                <a:extLst>
                  <a:ext uri="{FF2B5EF4-FFF2-40B4-BE49-F238E27FC236}">
                    <a16:creationId xmlns:a16="http://schemas.microsoft.com/office/drawing/2014/main" xmlns="" id="{72FCEEAB-0888-4DCB-B640-51C0DAE28C96}"/>
                  </a:ext>
                </a:extLst>
              </p:cNvPr>
              <p:cNvCxnSpPr>
                <a:cxnSpLocks/>
              </p:cNvCxnSpPr>
              <p:nvPr/>
            </p:nvCxnSpPr>
            <p:spPr>
              <a:xfrm rot="16200000">
                <a:off x="3767078" y="2251432"/>
                <a:ext cx="0" cy="796211"/>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等腰三角形 5">
                <a:extLst>
                  <a:ext uri="{FF2B5EF4-FFF2-40B4-BE49-F238E27FC236}">
                    <a16:creationId xmlns:a16="http://schemas.microsoft.com/office/drawing/2014/main" xmlns="" id="{C48AF92D-4002-469C-9ED7-AB03BF576580}"/>
                  </a:ext>
                </a:extLst>
              </p:cNvPr>
              <p:cNvSpPr/>
              <p:nvPr/>
            </p:nvSpPr>
            <p:spPr>
              <a:xfrm>
                <a:off x="3534120" y="2530614"/>
                <a:ext cx="464370" cy="23784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7" name="组合 6">
              <a:extLst>
                <a:ext uri="{FF2B5EF4-FFF2-40B4-BE49-F238E27FC236}">
                  <a16:creationId xmlns:a16="http://schemas.microsoft.com/office/drawing/2014/main" xmlns="" id="{B84D77C1-9475-4CDE-AD85-C2AB32B3D5DF}"/>
                </a:ext>
              </a:extLst>
            </p:cNvPr>
            <p:cNvGrpSpPr/>
            <p:nvPr/>
          </p:nvGrpSpPr>
          <p:grpSpPr>
            <a:xfrm rot="16200000" flipH="1">
              <a:off x="9991363" y="1926425"/>
              <a:ext cx="808966" cy="241658"/>
              <a:chOff x="3368972" y="2530614"/>
              <a:chExt cx="796211" cy="237848"/>
            </a:xfrm>
          </p:grpSpPr>
          <p:cxnSp>
            <p:nvCxnSpPr>
              <p:cNvPr id="8" name="直接连接符 7">
                <a:extLst>
                  <a:ext uri="{FF2B5EF4-FFF2-40B4-BE49-F238E27FC236}">
                    <a16:creationId xmlns:a16="http://schemas.microsoft.com/office/drawing/2014/main" xmlns="" id="{B1915F82-D1C4-42CA-8B70-E469F4AA3639}"/>
                  </a:ext>
                </a:extLst>
              </p:cNvPr>
              <p:cNvCxnSpPr>
                <a:cxnSpLocks/>
              </p:cNvCxnSpPr>
              <p:nvPr/>
            </p:nvCxnSpPr>
            <p:spPr>
              <a:xfrm rot="16200000">
                <a:off x="3767078" y="2251432"/>
                <a:ext cx="0" cy="796211"/>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等腰三角形 8">
                <a:extLst>
                  <a:ext uri="{FF2B5EF4-FFF2-40B4-BE49-F238E27FC236}">
                    <a16:creationId xmlns:a16="http://schemas.microsoft.com/office/drawing/2014/main" xmlns="" id="{5B30DEF4-D6BF-4146-AAA5-B5EC7D3B9D8D}"/>
                  </a:ext>
                </a:extLst>
              </p:cNvPr>
              <p:cNvSpPr/>
              <p:nvPr/>
            </p:nvSpPr>
            <p:spPr>
              <a:xfrm>
                <a:off x="3534120" y="2530614"/>
                <a:ext cx="464370" cy="23784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grpSp>
        <p:nvGrpSpPr>
          <p:cNvPr id="11" name="组合 10">
            <a:extLst>
              <a:ext uri="{FF2B5EF4-FFF2-40B4-BE49-F238E27FC236}">
                <a16:creationId xmlns:a16="http://schemas.microsoft.com/office/drawing/2014/main" xmlns="" id="{DCF5B47A-E6E3-48A7-AC5A-63E97EA89DDA}"/>
              </a:ext>
            </a:extLst>
          </p:cNvPr>
          <p:cNvGrpSpPr/>
          <p:nvPr/>
        </p:nvGrpSpPr>
        <p:grpSpPr>
          <a:xfrm>
            <a:off x="2023109" y="2347770"/>
            <a:ext cx="8145780" cy="548640"/>
            <a:chOff x="2019299" y="2253927"/>
            <a:chExt cx="8145780" cy="548640"/>
          </a:xfrm>
        </p:grpSpPr>
        <p:cxnSp>
          <p:nvCxnSpPr>
            <p:cNvPr id="12" name="直接连接符 11">
              <a:extLst>
                <a:ext uri="{FF2B5EF4-FFF2-40B4-BE49-F238E27FC236}">
                  <a16:creationId xmlns:a16="http://schemas.microsoft.com/office/drawing/2014/main" xmlns="" id="{2BA6181A-9A40-440B-A1AA-08503E393A03}"/>
                </a:ext>
              </a:extLst>
            </p:cNvPr>
            <p:cNvCxnSpPr>
              <a:cxnSpLocks/>
            </p:cNvCxnSpPr>
            <p:nvPr/>
          </p:nvCxnSpPr>
          <p:spPr>
            <a:xfrm>
              <a:off x="2019299" y="2468244"/>
              <a:ext cx="814578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星形: 五角 12">
              <a:extLst>
                <a:ext uri="{FF2B5EF4-FFF2-40B4-BE49-F238E27FC236}">
                  <a16:creationId xmlns:a16="http://schemas.microsoft.com/office/drawing/2014/main" xmlns="" id="{506B1457-3F59-4F00-BFD8-5F9A17E535BB}"/>
                </a:ext>
              </a:extLst>
            </p:cNvPr>
            <p:cNvSpPr/>
            <p:nvPr/>
          </p:nvSpPr>
          <p:spPr>
            <a:xfrm>
              <a:off x="5817869" y="2253927"/>
              <a:ext cx="548640" cy="548640"/>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4970806"/>
      </p:ext>
    </p:extLst>
  </p:cSld>
  <p:clrMapOvr>
    <a:masterClrMapping/>
  </p:clrMapOvr>
  <mc:AlternateContent xmlns:mc="http://schemas.openxmlformats.org/markup-compatibility/2006" xmlns:p14="http://schemas.microsoft.com/office/powerpoint/2010/main">
    <mc:Choice Requires="p14">
      <p:transition spd="slow" p14:dur="1600" advTm="3000">
        <p14:gallery dir="l"/>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750"/>
                                        <p:tgtEl>
                                          <p:spTgt spid="2"/>
                                        </p:tgtEl>
                                      </p:cBhvr>
                                    </p:animEffect>
                                  </p:childTnLst>
                                </p:cTn>
                              </p:par>
                            </p:childTnLst>
                          </p:cTn>
                        </p:par>
                        <p:par>
                          <p:cTn id="8" fill="hold">
                            <p:stCondLst>
                              <p:cond delay="750"/>
                            </p:stCondLst>
                            <p:childTnLst>
                              <p:par>
                                <p:cTn id="9" presetID="16" presetClass="entr" presetSubtype="2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inVertical)">
                                      <p:cBhvr>
                                        <p:cTn id="11" dur="750"/>
                                        <p:tgtEl>
                                          <p:spTgt spid="10"/>
                                        </p:tgtEl>
                                      </p:cBhvr>
                                    </p:animEffect>
                                  </p:childTnLst>
                                </p:cTn>
                              </p:par>
                            </p:childTnLst>
                          </p:cTn>
                        </p:par>
                        <p:par>
                          <p:cTn id="12" fill="hold">
                            <p:stCondLst>
                              <p:cond delay="1500"/>
                            </p:stCondLst>
                            <p:childTnLst>
                              <p:par>
                                <p:cTn id="13" presetID="16" presetClass="entr" presetSubtype="21"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750"/>
                                        <p:tgtEl>
                                          <p:spTgt spid="11"/>
                                        </p:tgtEl>
                                      </p:cBhvr>
                                    </p:animEffect>
                                  </p:childTnLst>
                                </p:cTn>
                              </p:par>
                            </p:childTnLst>
                          </p:cTn>
                        </p:par>
                        <p:par>
                          <p:cTn id="16" fill="hold">
                            <p:stCondLst>
                              <p:cond delay="2250"/>
                            </p:stCondLst>
                            <p:childTnLst>
                              <p:par>
                                <p:cTn id="17" presetID="22" presetClass="entr" presetSubtype="8" fill="hold" nodeType="after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wipe(left)">
                                      <p:cBhvr>
                                        <p:cTn id="19" dur="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5F33086-B73B-4589-86FC-C47FDBE292DD}"/>
              </a:ext>
            </a:extLst>
          </p:cNvPr>
          <p:cNvSpPr>
            <a:spLocks noGrp="1"/>
          </p:cNvSpPr>
          <p:nvPr>
            <p:ph type="title" idx="4294967295"/>
          </p:nvPr>
        </p:nvSpPr>
        <p:spPr>
          <a:xfrm>
            <a:off x="4862513" y="1778000"/>
            <a:ext cx="2466975" cy="1084263"/>
          </a:xfrm>
          <a:prstGeom prst="rect">
            <a:avLst/>
          </a:prstGeom>
        </p:spPr>
        <p:txBody>
          <a:bodyPr>
            <a:normAutofit fontScale="90000"/>
          </a:bodyPr>
          <a:lstStyle/>
          <a:p>
            <a:r>
              <a:rPr lang="zh-CN" altLang="en-US" b="1" smtClean="0">
                <a:solidFill>
                  <a:srgbClr val="C00000"/>
                </a:solidFill>
                <a:latin typeface="+mn-lt"/>
                <a:ea typeface="+mn-ea"/>
                <a:cs typeface="+mn-ea"/>
                <a:sym typeface="+mn-lt"/>
              </a:rPr>
              <a:t>第</a:t>
            </a:r>
            <a:r>
              <a:rPr lang="en-US" altLang="zh-CN" b="1" smtClean="0">
                <a:solidFill>
                  <a:srgbClr val="C00000"/>
                </a:solidFill>
                <a:latin typeface="+mn-lt"/>
                <a:ea typeface="+mn-ea"/>
                <a:cs typeface="+mn-ea"/>
                <a:sym typeface="+mn-lt"/>
              </a:rPr>
              <a:t>05</a:t>
            </a:r>
            <a:r>
              <a:rPr lang="zh-CN" altLang="en-US" b="1" smtClean="0">
                <a:solidFill>
                  <a:srgbClr val="C00000"/>
                </a:solidFill>
                <a:latin typeface="+mn-lt"/>
                <a:ea typeface="+mn-ea"/>
                <a:cs typeface="+mn-ea"/>
                <a:sym typeface="+mn-lt"/>
              </a:rPr>
              <a:t>部分</a:t>
            </a:r>
            <a:endParaRPr lang="zh-CN" altLang="en-US" b="1" dirty="0">
              <a:solidFill>
                <a:srgbClr val="C00000"/>
              </a:solidFill>
              <a:latin typeface="+mn-lt"/>
              <a:ea typeface="+mn-ea"/>
              <a:cs typeface="+mn-ea"/>
              <a:sym typeface="+mn-lt"/>
            </a:endParaRPr>
          </a:p>
        </p:txBody>
      </p:sp>
      <p:sp>
        <p:nvSpPr>
          <p:cNvPr id="3" name="内容占位符 2">
            <a:extLst>
              <a:ext uri="{FF2B5EF4-FFF2-40B4-BE49-F238E27FC236}">
                <a16:creationId xmlns:a16="http://schemas.microsoft.com/office/drawing/2014/main" xmlns="" id="{4FA3A66D-5A4B-4A85-8F24-9006C56A471F}"/>
              </a:ext>
            </a:extLst>
          </p:cNvPr>
          <p:cNvSpPr>
            <a:spLocks noGrp="1"/>
          </p:cNvSpPr>
          <p:nvPr>
            <p:ph idx="4294967295"/>
          </p:nvPr>
        </p:nvSpPr>
        <p:spPr>
          <a:xfrm>
            <a:off x="2846388" y="3255963"/>
            <a:ext cx="6499225" cy="1838325"/>
          </a:xfrm>
          <a:prstGeom prst="rect">
            <a:avLst/>
          </a:prstGeom>
        </p:spPr>
        <p:txBody>
          <a:bodyPr>
            <a:noAutofit/>
          </a:bodyPr>
          <a:lstStyle/>
          <a:p>
            <a:pPr marL="0" indent="0" algn="dist">
              <a:buNone/>
            </a:pPr>
            <a:r>
              <a:rPr lang="zh-CN" altLang="en-US" sz="8000" b="1">
                <a:solidFill>
                  <a:srgbClr val="C00000"/>
                </a:solidFill>
                <a:cs typeface="+mn-ea"/>
                <a:sym typeface="+mn-lt"/>
              </a:rPr>
              <a:t>推动全社会增强法治观念</a:t>
            </a:r>
          </a:p>
        </p:txBody>
      </p:sp>
    </p:spTree>
    <p:extLst>
      <p:ext uri="{BB962C8B-B14F-4D97-AF65-F5344CB8AC3E}">
        <p14:creationId xmlns:p14="http://schemas.microsoft.com/office/powerpoint/2010/main" val="17302620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Tm="3000">
        <p15:prstTrans prst="fallOve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750"/>
                                        <p:tgtEl>
                                          <p:spTgt spid="2"/>
                                        </p:tgtEl>
                                      </p:cBhvr>
                                    </p:animEffect>
                                  </p:childTnLst>
                                </p:cTn>
                              </p:par>
                            </p:childTnLst>
                          </p:cTn>
                        </p:par>
                        <p:par>
                          <p:cTn id="8" fill="hold">
                            <p:stCondLst>
                              <p:cond delay="750"/>
                            </p:stCondLst>
                            <p:childTnLst>
                              <p:par>
                                <p:cTn id="9" presetID="53" presetClass="entr" presetSubtype="16"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750" fill="hold"/>
                                        <p:tgtEl>
                                          <p:spTgt spid="3">
                                            <p:txEl>
                                              <p:pRg st="0" end="0"/>
                                            </p:txEl>
                                          </p:spTgt>
                                        </p:tgtEl>
                                        <p:attrNameLst>
                                          <p:attrName>ppt_w</p:attrName>
                                        </p:attrNameLst>
                                      </p:cBhvr>
                                      <p:tavLst>
                                        <p:tav tm="0">
                                          <p:val>
                                            <p:fltVal val="0"/>
                                          </p:val>
                                        </p:tav>
                                        <p:tav tm="100000">
                                          <p:val>
                                            <p:strVal val="#ppt_w"/>
                                          </p:val>
                                        </p:tav>
                                      </p:tavLst>
                                    </p:anim>
                                    <p:anim calcmode="lin" valueType="num">
                                      <p:cBhvr>
                                        <p:cTn id="12" dur="75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3" dur="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xmlns="" id="{5F573D7B-D9D9-45B4-AB3F-C26481FD0BE4}"/>
              </a:ext>
            </a:extLst>
          </p:cNvPr>
          <p:cNvGrpSpPr/>
          <p:nvPr/>
        </p:nvGrpSpPr>
        <p:grpSpPr>
          <a:xfrm>
            <a:off x="1235075" y="2054346"/>
            <a:ext cx="4073088" cy="3477774"/>
            <a:chOff x="1235075" y="2054346"/>
            <a:chExt cx="4073088" cy="3477774"/>
          </a:xfrm>
        </p:grpSpPr>
        <p:sp>
          <p:nvSpPr>
            <p:cNvPr id="16" name="矩形 15">
              <a:extLst>
                <a:ext uri="{FF2B5EF4-FFF2-40B4-BE49-F238E27FC236}">
                  <a16:creationId xmlns:a16="http://schemas.microsoft.com/office/drawing/2014/main" xmlns="" id="{CDC3B6DB-89F0-4CF5-8B76-A2EFF94D5385}"/>
                </a:ext>
              </a:extLst>
            </p:cNvPr>
            <p:cNvSpPr/>
            <p:nvPr/>
          </p:nvSpPr>
          <p:spPr>
            <a:xfrm>
              <a:off x="1235075" y="2054346"/>
              <a:ext cx="4073088" cy="34777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文本框 12">
              <a:extLst>
                <a:ext uri="{FF2B5EF4-FFF2-40B4-BE49-F238E27FC236}">
                  <a16:creationId xmlns:a16="http://schemas.microsoft.com/office/drawing/2014/main" xmlns="" id="{6DE10A66-3EE3-4094-8055-7F15841DEB0C}"/>
                </a:ext>
              </a:extLst>
            </p:cNvPr>
            <p:cNvSpPr txBox="1"/>
            <p:nvPr/>
          </p:nvSpPr>
          <p:spPr>
            <a:xfrm>
              <a:off x="1307385" y="2158426"/>
              <a:ext cx="3928467" cy="3323987"/>
            </a:xfrm>
            <a:prstGeom prst="rect">
              <a:avLst/>
            </a:prstGeom>
            <a:noFill/>
          </p:spPr>
          <p:txBody>
            <a:bodyPr wrap="square">
              <a:spAutoFit/>
            </a:bodyPr>
            <a:lstStyle/>
            <a:p>
              <a:pPr algn="ctr">
                <a:lnSpc>
                  <a:spcPct val="150000"/>
                </a:lnSpc>
              </a:pPr>
              <a:r>
                <a:rPr lang="zh-CN" altLang="en-US" sz="2000" b="1" dirty="0">
                  <a:solidFill>
                    <a:schemeClr val="bg1"/>
                  </a:solidFill>
                  <a:cs typeface="+mn-ea"/>
                  <a:sym typeface="+mn-lt"/>
                </a:rPr>
                <a:t>全面提升社会治理法治化水平，依法维护社会秩序、解决社会问题、协调利益关系、推动社会事业发展，培育全社会办事依法、遇事找法、解决问题用法、化解矛盾靠法的法治环境，促进社会充满活力又和谐有序。</a:t>
              </a:r>
            </a:p>
          </p:txBody>
        </p:sp>
      </p:grpSp>
      <p:grpSp>
        <p:nvGrpSpPr>
          <p:cNvPr id="24" name="组合 23">
            <a:extLst>
              <a:ext uri="{FF2B5EF4-FFF2-40B4-BE49-F238E27FC236}">
                <a16:creationId xmlns:a16="http://schemas.microsoft.com/office/drawing/2014/main" xmlns="" id="{7AC75735-FB3C-4979-95D5-79ED98A54BC0}"/>
              </a:ext>
            </a:extLst>
          </p:cNvPr>
          <p:cNvGrpSpPr/>
          <p:nvPr/>
        </p:nvGrpSpPr>
        <p:grpSpPr>
          <a:xfrm>
            <a:off x="6096000" y="1851660"/>
            <a:ext cx="4863691" cy="3845878"/>
            <a:chOff x="6096000" y="1851660"/>
            <a:chExt cx="4863691" cy="3845878"/>
          </a:xfrm>
        </p:grpSpPr>
        <p:sp>
          <p:nvSpPr>
            <p:cNvPr id="5" name="文本框 4">
              <a:extLst>
                <a:ext uri="{FF2B5EF4-FFF2-40B4-BE49-F238E27FC236}">
                  <a16:creationId xmlns:a16="http://schemas.microsoft.com/office/drawing/2014/main" xmlns="" id="{F616920C-0E61-48C5-9DF0-24604225A0D4}"/>
                </a:ext>
              </a:extLst>
            </p:cNvPr>
            <p:cNvSpPr txBox="1"/>
            <p:nvPr/>
          </p:nvSpPr>
          <p:spPr>
            <a:xfrm>
              <a:off x="6598345" y="3916518"/>
              <a:ext cx="3928467" cy="424732"/>
            </a:xfrm>
            <a:prstGeom prst="rect">
              <a:avLst/>
            </a:prstGeom>
            <a:noFill/>
          </p:spPr>
          <p:txBody>
            <a:bodyPr wrap="square">
              <a:spAutoFit/>
            </a:bodyPr>
            <a:lstStyle/>
            <a:p>
              <a:pPr>
                <a:lnSpc>
                  <a:spcPct val="90000"/>
                </a:lnSpc>
                <a:spcBef>
                  <a:spcPct val="0"/>
                </a:spcBef>
              </a:pPr>
              <a:r>
                <a:rPr lang="zh-CN" altLang="en-US" sz="2400" b="1" dirty="0">
                  <a:solidFill>
                    <a:srgbClr val="333333"/>
                  </a:solidFill>
                  <a:cs typeface="+mn-ea"/>
                  <a:sym typeface="+mn-lt"/>
                </a:rPr>
                <a:t>推进多层次多领域依法治理</a:t>
              </a:r>
            </a:p>
          </p:txBody>
        </p:sp>
        <p:sp>
          <p:nvSpPr>
            <p:cNvPr id="7" name="文本框 6">
              <a:extLst>
                <a:ext uri="{FF2B5EF4-FFF2-40B4-BE49-F238E27FC236}">
                  <a16:creationId xmlns:a16="http://schemas.microsoft.com/office/drawing/2014/main" xmlns="" id="{28A7FC47-B088-40B1-A848-A23C170DE795}"/>
                </a:ext>
              </a:extLst>
            </p:cNvPr>
            <p:cNvSpPr txBox="1"/>
            <p:nvPr/>
          </p:nvSpPr>
          <p:spPr>
            <a:xfrm>
              <a:off x="6598345" y="2671870"/>
              <a:ext cx="3796629" cy="757130"/>
            </a:xfrm>
            <a:prstGeom prst="rect">
              <a:avLst/>
            </a:prstGeom>
            <a:noFill/>
          </p:spPr>
          <p:txBody>
            <a:bodyPr wrap="square">
              <a:spAutoFit/>
            </a:bodyPr>
            <a:lstStyle/>
            <a:p>
              <a:pPr>
                <a:lnSpc>
                  <a:spcPct val="90000"/>
                </a:lnSpc>
                <a:spcBef>
                  <a:spcPct val="0"/>
                </a:spcBef>
              </a:pPr>
              <a:r>
                <a:rPr lang="zh-CN" altLang="en-US" sz="2400" b="1" dirty="0">
                  <a:solidFill>
                    <a:srgbClr val="333333"/>
                  </a:solidFill>
                  <a:cs typeface="+mn-ea"/>
                  <a:sym typeface="+mn-lt"/>
                </a:rPr>
                <a:t>发挥人民团体和社会组织在法治社会建设中的作用</a:t>
              </a:r>
            </a:p>
          </p:txBody>
        </p:sp>
        <p:sp>
          <p:nvSpPr>
            <p:cNvPr id="9" name="文本框 8">
              <a:extLst>
                <a:ext uri="{FF2B5EF4-FFF2-40B4-BE49-F238E27FC236}">
                  <a16:creationId xmlns:a16="http://schemas.microsoft.com/office/drawing/2014/main" xmlns="" id="{A9E07162-F7A8-4C92-98E8-0B08F8D15859}"/>
                </a:ext>
              </a:extLst>
            </p:cNvPr>
            <p:cNvSpPr txBox="1"/>
            <p:nvPr/>
          </p:nvSpPr>
          <p:spPr>
            <a:xfrm>
              <a:off x="7365663" y="4537382"/>
              <a:ext cx="2393829" cy="424732"/>
            </a:xfrm>
            <a:prstGeom prst="rect">
              <a:avLst/>
            </a:prstGeom>
            <a:noFill/>
          </p:spPr>
          <p:txBody>
            <a:bodyPr wrap="square">
              <a:spAutoFit/>
            </a:bodyPr>
            <a:lstStyle/>
            <a:p>
              <a:pPr>
                <a:lnSpc>
                  <a:spcPct val="90000"/>
                </a:lnSpc>
                <a:spcBef>
                  <a:spcPct val="0"/>
                </a:spcBef>
              </a:pPr>
              <a:r>
                <a:rPr lang="zh-CN" altLang="en-US" sz="2400" b="1" dirty="0">
                  <a:solidFill>
                    <a:srgbClr val="333333"/>
                  </a:solidFill>
                  <a:cs typeface="+mn-ea"/>
                  <a:sym typeface="+mn-lt"/>
                </a:rPr>
                <a:t>增强社会安全感</a:t>
              </a:r>
            </a:p>
          </p:txBody>
        </p:sp>
        <p:sp>
          <p:nvSpPr>
            <p:cNvPr id="8" name="文本框 7">
              <a:extLst>
                <a:ext uri="{FF2B5EF4-FFF2-40B4-BE49-F238E27FC236}">
                  <a16:creationId xmlns:a16="http://schemas.microsoft.com/office/drawing/2014/main" xmlns="" id="{2D0F3C8F-763B-4386-81F3-35AABE1263C1}"/>
                </a:ext>
              </a:extLst>
            </p:cNvPr>
            <p:cNvSpPr txBox="1"/>
            <p:nvPr/>
          </p:nvSpPr>
          <p:spPr>
            <a:xfrm>
              <a:off x="6664983" y="5272806"/>
              <a:ext cx="3861829" cy="424732"/>
            </a:xfrm>
            <a:prstGeom prst="rect">
              <a:avLst/>
            </a:prstGeom>
            <a:noFill/>
          </p:spPr>
          <p:txBody>
            <a:bodyPr wrap="square">
              <a:spAutoFit/>
            </a:bodyPr>
            <a:lstStyle/>
            <a:p>
              <a:pPr>
                <a:lnSpc>
                  <a:spcPct val="90000"/>
                </a:lnSpc>
                <a:spcBef>
                  <a:spcPct val="0"/>
                </a:spcBef>
              </a:pPr>
              <a:r>
                <a:rPr lang="zh-CN" altLang="en-US" sz="2400" b="1" dirty="0">
                  <a:solidFill>
                    <a:srgbClr val="333333"/>
                  </a:solidFill>
                  <a:cs typeface="+mn-ea"/>
                  <a:sym typeface="+mn-lt"/>
                </a:rPr>
                <a:t>依法有效化解社会矛盾纠纷</a:t>
              </a:r>
            </a:p>
          </p:txBody>
        </p:sp>
        <p:sp>
          <p:nvSpPr>
            <p:cNvPr id="10" name="文本框 9">
              <a:extLst>
                <a:ext uri="{FF2B5EF4-FFF2-40B4-BE49-F238E27FC236}">
                  <a16:creationId xmlns:a16="http://schemas.microsoft.com/office/drawing/2014/main" xmlns="" id="{6C4A23FE-7CBE-42A0-BACD-175DBA930797}"/>
                </a:ext>
              </a:extLst>
            </p:cNvPr>
            <p:cNvSpPr txBox="1"/>
            <p:nvPr/>
          </p:nvSpPr>
          <p:spPr>
            <a:xfrm>
              <a:off x="6822091" y="1915302"/>
              <a:ext cx="3349135" cy="461665"/>
            </a:xfrm>
            <a:prstGeom prst="rect">
              <a:avLst/>
            </a:prstGeom>
            <a:noFill/>
          </p:spPr>
          <p:txBody>
            <a:bodyPr wrap="square">
              <a:spAutoFit/>
            </a:bodyPr>
            <a:lstStyle/>
            <a:p>
              <a:r>
                <a:rPr kumimoji="0" lang="zh-CN" altLang="en-US" sz="2400" b="1" i="0" u="none" strike="noStrike" kern="1200" cap="none" spc="0" normalizeH="0" baseline="0" noProof="0" dirty="0">
                  <a:ln>
                    <a:noFill/>
                  </a:ln>
                  <a:solidFill>
                    <a:srgbClr val="333333"/>
                  </a:solidFill>
                  <a:effectLst/>
                  <a:uLnTx/>
                  <a:uFillTx/>
                  <a:cs typeface="+mn-ea"/>
                  <a:sym typeface="+mn-lt"/>
                </a:rPr>
                <a:t>完善社会治理体制机制</a:t>
              </a:r>
              <a:endParaRPr lang="zh-CN" altLang="en-US" dirty="0">
                <a:cs typeface="+mn-ea"/>
                <a:sym typeface="+mn-lt"/>
              </a:endParaRPr>
            </a:p>
          </p:txBody>
        </p:sp>
        <p:sp>
          <p:nvSpPr>
            <p:cNvPr id="18" name="矩形 17">
              <a:extLst>
                <a:ext uri="{FF2B5EF4-FFF2-40B4-BE49-F238E27FC236}">
                  <a16:creationId xmlns:a16="http://schemas.microsoft.com/office/drawing/2014/main" xmlns="" id="{0C2041ED-07BA-4EA9-9958-1569CDBBE068}"/>
                </a:ext>
              </a:extLst>
            </p:cNvPr>
            <p:cNvSpPr/>
            <p:nvPr/>
          </p:nvSpPr>
          <p:spPr>
            <a:xfrm>
              <a:off x="6096000" y="1851660"/>
              <a:ext cx="4860925" cy="384587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9" name="直接连接符 18">
              <a:extLst>
                <a:ext uri="{FF2B5EF4-FFF2-40B4-BE49-F238E27FC236}">
                  <a16:creationId xmlns:a16="http://schemas.microsoft.com/office/drawing/2014/main" xmlns="" id="{23B1F1D9-E735-4A7D-94A4-13121143E753}"/>
                </a:ext>
              </a:extLst>
            </p:cNvPr>
            <p:cNvCxnSpPr>
              <a:cxnSpLocks/>
            </p:cNvCxnSpPr>
            <p:nvPr/>
          </p:nvCxnSpPr>
          <p:spPr>
            <a:xfrm>
              <a:off x="6096000" y="2502179"/>
              <a:ext cx="486369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xmlns="" id="{6529165A-2E93-44BE-8E82-FFDD3BF341D5}"/>
                </a:ext>
              </a:extLst>
            </p:cNvPr>
            <p:cNvCxnSpPr>
              <a:cxnSpLocks/>
            </p:cNvCxnSpPr>
            <p:nvPr/>
          </p:nvCxnSpPr>
          <p:spPr>
            <a:xfrm>
              <a:off x="6096000" y="3508019"/>
              <a:ext cx="486369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xmlns="" id="{F6C0A5E8-41A5-4F7C-8A92-3E4F866E2BE0}"/>
                </a:ext>
              </a:extLst>
            </p:cNvPr>
            <p:cNvCxnSpPr>
              <a:cxnSpLocks/>
            </p:cNvCxnSpPr>
            <p:nvPr/>
          </p:nvCxnSpPr>
          <p:spPr>
            <a:xfrm>
              <a:off x="6096000" y="4359309"/>
              <a:ext cx="486369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xmlns="" id="{77878F83-A102-4250-B8B4-890EBCB15F3C}"/>
                </a:ext>
              </a:extLst>
            </p:cNvPr>
            <p:cNvCxnSpPr>
              <a:cxnSpLocks/>
            </p:cNvCxnSpPr>
            <p:nvPr/>
          </p:nvCxnSpPr>
          <p:spPr>
            <a:xfrm>
              <a:off x="6096000" y="5052729"/>
              <a:ext cx="486369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9" name="组合 28">
            <a:extLst>
              <a:ext uri="{FF2B5EF4-FFF2-40B4-BE49-F238E27FC236}">
                <a16:creationId xmlns:a16="http://schemas.microsoft.com/office/drawing/2014/main" xmlns="" id="{217F90B4-830B-4B74-8B2F-E38850DC60E4}"/>
              </a:ext>
            </a:extLst>
          </p:cNvPr>
          <p:cNvGrpSpPr/>
          <p:nvPr/>
        </p:nvGrpSpPr>
        <p:grpSpPr>
          <a:xfrm>
            <a:off x="8275678" y="2395026"/>
            <a:ext cx="220980" cy="2788153"/>
            <a:chOff x="8275678" y="2395026"/>
            <a:chExt cx="220980" cy="2788153"/>
          </a:xfrm>
        </p:grpSpPr>
        <p:sp>
          <p:nvSpPr>
            <p:cNvPr id="25" name="箭头: V 形 24">
              <a:extLst>
                <a:ext uri="{FF2B5EF4-FFF2-40B4-BE49-F238E27FC236}">
                  <a16:creationId xmlns:a16="http://schemas.microsoft.com/office/drawing/2014/main" xmlns="" id="{15F66135-E4D6-445A-9834-2205E61E39EF}"/>
                </a:ext>
              </a:extLst>
            </p:cNvPr>
            <p:cNvSpPr/>
            <p:nvPr/>
          </p:nvSpPr>
          <p:spPr>
            <a:xfrm rot="5400000">
              <a:off x="8275678" y="2395026"/>
              <a:ext cx="220980" cy="220980"/>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6" name="箭头: V 形 25">
              <a:extLst>
                <a:ext uri="{FF2B5EF4-FFF2-40B4-BE49-F238E27FC236}">
                  <a16:creationId xmlns:a16="http://schemas.microsoft.com/office/drawing/2014/main" xmlns="" id="{AF128395-4CD8-4AE5-BCDD-6CA2FFB10968}"/>
                </a:ext>
              </a:extLst>
            </p:cNvPr>
            <p:cNvSpPr/>
            <p:nvPr/>
          </p:nvSpPr>
          <p:spPr>
            <a:xfrm rot="5400000">
              <a:off x="8275678" y="3433785"/>
              <a:ext cx="220980" cy="220980"/>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7" name="箭头: V 形 26">
              <a:extLst>
                <a:ext uri="{FF2B5EF4-FFF2-40B4-BE49-F238E27FC236}">
                  <a16:creationId xmlns:a16="http://schemas.microsoft.com/office/drawing/2014/main" xmlns="" id="{528CE418-265D-47EE-BD97-1DE37D04697C}"/>
                </a:ext>
              </a:extLst>
            </p:cNvPr>
            <p:cNvSpPr/>
            <p:nvPr/>
          </p:nvSpPr>
          <p:spPr>
            <a:xfrm rot="5400000">
              <a:off x="8275678" y="4296443"/>
              <a:ext cx="220980" cy="220980"/>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8" name="箭头: V 形 27">
              <a:extLst>
                <a:ext uri="{FF2B5EF4-FFF2-40B4-BE49-F238E27FC236}">
                  <a16:creationId xmlns:a16="http://schemas.microsoft.com/office/drawing/2014/main" xmlns="" id="{E70B40E6-7B5D-48A2-91BC-515C6466771C}"/>
                </a:ext>
              </a:extLst>
            </p:cNvPr>
            <p:cNvSpPr/>
            <p:nvPr/>
          </p:nvSpPr>
          <p:spPr>
            <a:xfrm rot="5400000">
              <a:off x="8275678" y="4962199"/>
              <a:ext cx="220980" cy="220980"/>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Tree>
    <p:extLst>
      <p:ext uri="{BB962C8B-B14F-4D97-AF65-F5344CB8AC3E}">
        <p14:creationId xmlns:p14="http://schemas.microsoft.com/office/powerpoint/2010/main" val="2817950092"/>
      </p:ext>
    </p:extLst>
  </p:cSld>
  <p:clrMapOvr>
    <a:masterClrMapping/>
  </p:clrMapOvr>
  <mc:AlternateContent xmlns:mc="http://schemas.openxmlformats.org/markup-compatibility/2006" xmlns:p14="http://schemas.microsoft.com/office/powerpoint/2010/main">
    <mc:Choice Requires="p14">
      <p:transition spd="slow" p14:dur="1250" advTm="3000">
        <p14:flip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ircle(in)">
                                      <p:cBhvr>
                                        <p:cTn id="7" dur="750"/>
                                        <p:tgtEl>
                                          <p:spTgt spid="17"/>
                                        </p:tgtEl>
                                      </p:cBhvr>
                                    </p:animEffect>
                                  </p:childTnLst>
                                </p:cTn>
                              </p:par>
                            </p:childTnLst>
                          </p:cTn>
                        </p:par>
                        <p:par>
                          <p:cTn id="8" fill="hold">
                            <p:stCondLst>
                              <p:cond delay="750"/>
                            </p:stCondLst>
                            <p:childTnLst>
                              <p:par>
                                <p:cTn id="9" presetID="16" presetClass="entr" presetSubtype="37"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barn(outVertical)">
                                      <p:cBhvr>
                                        <p:cTn id="11"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B7028DE0-5C90-43BB-B48A-AE9323F1CA41}"/>
              </a:ext>
            </a:extLst>
          </p:cNvPr>
          <p:cNvSpPr/>
          <p:nvPr/>
        </p:nvSpPr>
        <p:spPr>
          <a:xfrm>
            <a:off x="0" y="0"/>
            <a:ext cx="12192000" cy="6858000"/>
          </a:xfrm>
          <a:prstGeom prst="rect">
            <a:avLst/>
          </a:prstGeom>
          <a:solidFill>
            <a:srgbClr val="C71E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a:extLst>
              <a:ext uri="{FF2B5EF4-FFF2-40B4-BE49-F238E27FC236}">
                <a16:creationId xmlns:a16="http://schemas.microsoft.com/office/drawing/2014/main" xmlns="" id="{CA0160E2-F47C-4A20-9A78-40B5C4CFABE4}"/>
              </a:ext>
            </a:extLst>
          </p:cNvPr>
          <p:cNvSpPr/>
          <p:nvPr/>
        </p:nvSpPr>
        <p:spPr>
          <a:xfrm>
            <a:off x="-11112" y="944593"/>
            <a:ext cx="12203112" cy="55723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3" name="组合 22"/>
          <p:cNvGrpSpPr/>
          <p:nvPr/>
        </p:nvGrpSpPr>
        <p:grpSpPr>
          <a:xfrm>
            <a:off x="4824854" y="1485557"/>
            <a:ext cx="4920728" cy="4420818"/>
            <a:chOff x="4824854" y="1253331"/>
            <a:chExt cx="4920728" cy="4420818"/>
          </a:xfrm>
        </p:grpSpPr>
        <p:sp>
          <p:nvSpPr>
            <p:cNvPr id="15" name="矩形 14"/>
            <p:cNvSpPr/>
            <p:nvPr/>
          </p:nvSpPr>
          <p:spPr>
            <a:xfrm>
              <a:off x="4824854" y="1253331"/>
              <a:ext cx="4920728" cy="55403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p:cNvSpPr/>
            <p:nvPr/>
          </p:nvSpPr>
          <p:spPr>
            <a:xfrm>
              <a:off x="4824854" y="1897794"/>
              <a:ext cx="4920728" cy="55403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p:cNvSpPr/>
            <p:nvPr/>
          </p:nvSpPr>
          <p:spPr>
            <a:xfrm>
              <a:off x="4824854" y="2542257"/>
              <a:ext cx="4920728" cy="55403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a:off x="4824854" y="3831183"/>
              <a:ext cx="4920728" cy="55403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18"/>
            <p:cNvSpPr/>
            <p:nvPr/>
          </p:nvSpPr>
          <p:spPr>
            <a:xfrm>
              <a:off x="4824854" y="3186720"/>
              <a:ext cx="4920728" cy="55403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p:cNvSpPr/>
            <p:nvPr/>
          </p:nvSpPr>
          <p:spPr>
            <a:xfrm>
              <a:off x="4824854" y="4475647"/>
              <a:ext cx="4920728" cy="55403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21"/>
            <p:cNvSpPr/>
            <p:nvPr/>
          </p:nvSpPr>
          <p:spPr>
            <a:xfrm>
              <a:off x="4824854" y="5120112"/>
              <a:ext cx="4920728" cy="55403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标题 1">
            <a:extLst>
              <a:ext uri="{FF2B5EF4-FFF2-40B4-BE49-F238E27FC236}">
                <a16:creationId xmlns:a16="http://schemas.microsoft.com/office/drawing/2014/main" xmlns="" id="{B157BCF5-B050-4D85-BDD8-0797BED20B7C}"/>
              </a:ext>
            </a:extLst>
          </p:cNvPr>
          <p:cNvSpPr>
            <a:spLocks noGrp="1"/>
          </p:cNvSpPr>
          <p:nvPr>
            <p:ph type="title" idx="4294967295"/>
          </p:nvPr>
        </p:nvSpPr>
        <p:spPr>
          <a:xfrm>
            <a:off x="1922504" y="2093383"/>
            <a:ext cx="1470025" cy="1325563"/>
          </a:xfrm>
          <a:prstGeom prst="rect">
            <a:avLst/>
          </a:prstGeom>
        </p:spPr>
        <p:txBody>
          <a:bodyPr>
            <a:noAutofit/>
          </a:bodyPr>
          <a:lstStyle/>
          <a:p>
            <a:r>
              <a:rPr lang="zh-CN" altLang="en-US" sz="9600" dirty="0">
                <a:solidFill>
                  <a:srgbClr val="C00000"/>
                </a:solidFill>
                <a:latin typeface="+mn-lt"/>
                <a:ea typeface="+mn-ea"/>
                <a:cs typeface="+mn-ea"/>
                <a:sym typeface="+mn-lt"/>
              </a:rPr>
              <a:t>目录</a:t>
            </a:r>
          </a:p>
        </p:txBody>
      </p:sp>
      <p:sp>
        <p:nvSpPr>
          <p:cNvPr id="3" name="内容占位符 2">
            <a:extLst>
              <a:ext uri="{FF2B5EF4-FFF2-40B4-BE49-F238E27FC236}">
                <a16:creationId xmlns:a16="http://schemas.microsoft.com/office/drawing/2014/main" xmlns="" id="{296DB561-FE31-459A-BBB0-7D5FBA665BC4}"/>
              </a:ext>
            </a:extLst>
          </p:cNvPr>
          <p:cNvSpPr>
            <a:spLocks noGrp="1"/>
          </p:cNvSpPr>
          <p:nvPr>
            <p:ph idx="4294967295"/>
          </p:nvPr>
        </p:nvSpPr>
        <p:spPr>
          <a:xfrm>
            <a:off x="4803775" y="1485900"/>
            <a:ext cx="7388225" cy="4351338"/>
          </a:xfrm>
          <a:prstGeom prst="rect">
            <a:avLst/>
          </a:prstGeom>
        </p:spPr>
        <p:txBody>
          <a:bodyPr>
            <a:noAutofit/>
          </a:bodyPr>
          <a:lstStyle/>
          <a:p>
            <a:pPr marL="0" indent="0">
              <a:lnSpc>
                <a:spcPct val="120000"/>
              </a:lnSpc>
              <a:buNone/>
            </a:pPr>
            <a:r>
              <a:rPr lang="zh-CN" altLang="en-US" b="1" i="0" dirty="0">
                <a:solidFill>
                  <a:srgbClr val="C00000"/>
                </a:solidFill>
                <a:effectLst/>
                <a:cs typeface="+mn-ea"/>
                <a:sym typeface="+mn-lt"/>
              </a:rPr>
              <a:t>一、总体要求</a:t>
            </a:r>
            <a:endParaRPr lang="en-US" altLang="zh-CN" b="1" i="0" dirty="0">
              <a:solidFill>
                <a:srgbClr val="C00000"/>
              </a:solidFill>
              <a:effectLst/>
              <a:cs typeface="+mn-ea"/>
              <a:sym typeface="+mn-lt"/>
            </a:endParaRPr>
          </a:p>
          <a:p>
            <a:pPr marL="0" indent="0">
              <a:lnSpc>
                <a:spcPct val="120000"/>
              </a:lnSpc>
              <a:buNone/>
            </a:pPr>
            <a:r>
              <a:rPr lang="zh-CN" altLang="en-US" b="1" i="0" dirty="0">
                <a:solidFill>
                  <a:srgbClr val="C00000"/>
                </a:solidFill>
                <a:effectLst/>
                <a:cs typeface="+mn-ea"/>
                <a:sym typeface="+mn-lt"/>
              </a:rPr>
              <a:t>二、推动全社会增强法治观念</a:t>
            </a:r>
            <a:endParaRPr lang="en-US" altLang="zh-CN" b="1" dirty="0">
              <a:solidFill>
                <a:srgbClr val="C00000"/>
              </a:solidFill>
              <a:cs typeface="+mn-ea"/>
              <a:sym typeface="+mn-lt"/>
            </a:endParaRPr>
          </a:p>
          <a:p>
            <a:pPr marL="0" indent="0">
              <a:lnSpc>
                <a:spcPct val="120000"/>
              </a:lnSpc>
              <a:buNone/>
            </a:pPr>
            <a:r>
              <a:rPr lang="zh-CN" altLang="en-US" b="1" i="0" dirty="0">
                <a:solidFill>
                  <a:srgbClr val="C00000"/>
                </a:solidFill>
                <a:effectLst/>
                <a:cs typeface="+mn-ea"/>
                <a:sym typeface="+mn-lt"/>
              </a:rPr>
              <a:t>三、健全社会领域制度规范</a:t>
            </a:r>
            <a:endParaRPr lang="en-US" altLang="zh-CN" b="1" i="0" dirty="0">
              <a:solidFill>
                <a:srgbClr val="C00000"/>
              </a:solidFill>
              <a:effectLst/>
              <a:cs typeface="+mn-ea"/>
              <a:sym typeface="+mn-lt"/>
            </a:endParaRPr>
          </a:p>
          <a:p>
            <a:pPr marL="0" indent="0">
              <a:lnSpc>
                <a:spcPct val="120000"/>
              </a:lnSpc>
              <a:buNone/>
            </a:pPr>
            <a:r>
              <a:rPr lang="zh-CN" altLang="en-US" b="1" i="0" dirty="0">
                <a:solidFill>
                  <a:srgbClr val="C00000"/>
                </a:solidFill>
                <a:effectLst/>
                <a:cs typeface="+mn-ea"/>
                <a:sym typeface="+mn-lt"/>
              </a:rPr>
              <a:t>四、加强权利保护</a:t>
            </a:r>
            <a:endParaRPr lang="en-US" altLang="zh-CN" b="1" dirty="0">
              <a:solidFill>
                <a:srgbClr val="C00000"/>
              </a:solidFill>
              <a:cs typeface="+mn-ea"/>
              <a:sym typeface="+mn-lt"/>
            </a:endParaRPr>
          </a:p>
          <a:p>
            <a:pPr marL="0" indent="0">
              <a:lnSpc>
                <a:spcPct val="120000"/>
              </a:lnSpc>
              <a:buNone/>
            </a:pPr>
            <a:r>
              <a:rPr lang="zh-CN" altLang="en-US" b="1" i="0" dirty="0">
                <a:solidFill>
                  <a:srgbClr val="C00000"/>
                </a:solidFill>
                <a:effectLst/>
                <a:cs typeface="+mn-ea"/>
                <a:sym typeface="+mn-lt"/>
              </a:rPr>
              <a:t>五、推进社会治理法治化</a:t>
            </a:r>
            <a:endParaRPr lang="en-US" altLang="zh-CN" b="1" i="0" dirty="0">
              <a:solidFill>
                <a:srgbClr val="C00000"/>
              </a:solidFill>
              <a:effectLst/>
              <a:cs typeface="+mn-ea"/>
              <a:sym typeface="+mn-lt"/>
            </a:endParaRPr>
          </a:p>
          <a:p>
            <a:pPr marL="0" indent="0">
              <a:lnSpc>
                <a:spcPct val="120000"/>
              </a:lnSpc>
              <a:buNone/>
            </a:pPr>
            <a:r>
              <a:rPr lang="zh-CN" altLang="en-US" b="1" i="0" dirty="0">
                <a:solidFill>
                  <a:srgbClr val="C00000"/>
                </a:solidFill>
                <a:effectLst/>
                <a:cs typeface="+mn-ea"/>
                <a:sym typeface="+mn-lt"/>
              </a:rPr>
              <a:t>六、依法治理网络空间</a:t>
            </a:r>
            <a:endParaRPr lang="en-US" altLang="zh-CN" b="1" i="0" dirty="0">
              <a:solidFill>
                <a:srgbClr val="C00000"/>
              </a:solidFill>
              <a:effectLst/>
              <a:cs typeface="+mn-ea"/>
              <a:sym typeface="+mn-lt"/>
            </a:endParaRPr>
          </a:p>
          <a:p>
            <a:pPr marL="0" indent="0">
              <a:lnSpc>
                <a:spcPct val="120000"/>
              </a:lnSpc>
              <a:buNone/>
            </a:pPr>
            <a:r>
              <a:rPr lang="zh-CN" altLang="en-US" b="1" i="0" dirty="0">
                <a:solidFill>
                  <a:srgbClr val="C00000"/>
                </a:solidFill>
                <a:effectLst/>
                <a:cs typeface="+mn-ea"/>
                <a:sym typeface="+mn-lt"/>
              </a:rPr>
              <a:t>七、加强组织保障</a:t>
            </a:r>
            <a:endParaRPr lang="zh-CN" altLang="en-US" dirty="0">
              <a:solidFill>
                <a:srgbClr val="C00000"/>
              </a:solidFill>
              <a:cs typeface="+mn-ea"/>
              <a:sym typeface="+mn-lt"/>
            </a:endParaRPr>
          </a:p>
        </p:txBody>
      </p:sp>
      <p:grpSp>
        <p:nvGrpSpPr>
          <p:cNvPr id="8" name="组合 7">
            <a:extLst>
              <a:ext uri="{FF2B5EF4-FFF2-40B4-BE49-F238E27FC236}">
                <a16:creationId xmlns:a16="http://schemas.microsoft.com/office/drawing/2014/main" xmlns="" id="{CC73B95E-064E-4414-949B-66C5F97A2B8A}"/>
              </a:ext>
            </a:extLst>
          </p:cNvPr>
          <p:cNvGrpSpPr/>
          <p:nvPr/>
        </p:nvGrpSpPr>
        <p:grpSpPr>
          <a:xfrm>
            <a:off x="5349724" y="395635"/>
            <a:ext cx="1492552" cy="428881"/>
            <a:chOff x="3965502" y="1879809"/>
            <a:chExt cx="1193100" cy="342834"/>
          </a:xfrm>
          <a:solidFill>
            <a:srgbClr val="F5CA6E"/>
          </a:solidFill>
        </p:grpSpPr>
        <p:sp>
          <p:nvSpPr>
            <p:cNvPr id="9" name="PA-dark-star-shape_15445">
              <a:extLst>
                <a:ext uri="{FF2B5EF4-FFF2-40B4-BE49-F238E27FC236}">
                  <a16:creationId xmlns:a16="http://schemas.microsoft.com/office/drawing/2014/main" xmlns="" id="{6116D239-1FC7-4808-ADF5-81AB6A2BBF00}"/>
                </a:ext>
              </a:extLst>
            </p:cNvPr>
            <p:cNvSpPr>
              <a:spLocks noChangeAspect="1"/>
            </p:cNvSpPr>
            <p:nvPr>
              <p:custDataLst>
                <p:tags r:id="rId1"/>
              </p:custDataLst>
            </p:nvPr>
          </p:nvSpPr>
          <p:spPr bwMode="auto">
            <a:xfrm>
              <a:off x="4391609" y="1879809"/>
              <a:ext cx="360781" cy="342834"/>
            </a:xfrm>
            <a:custGeom>
              <a:avLst/>
              <a:gdLst>
                <a:gd name="T0" fmla="*/ 374 w 723"/>
                <a:gd name="T1" fmla="*/ 21 h 688"/>
                <a:gd name="T2" fmla="*/ 425 w 723"/>
                <a:gd name="T3" fmla="*/ 232 h 688"/>
                <a:gd name="T4" fmla="*/ 477 w 723"/>
                <a:gd name="T5" fmla="*/ 270 h 688"/>
                <a:gd name="T6" fmla="*/ 698 w 723"/>
                <a:gd name="T7" fmla="*/ 256 h 688"/>
                <a:gd name="T8" fmla="*/ 706 w 723"/>
                <a:gd name="T9" fmla="*/ 280 h 688"/>
                <a:gd name="T10" fmla="*/ 524 w 723"/>
                <a:gd name="T11" fmla="*/ 388 h 688"/>
                <a:gd name="T12" fmla="*/ 504 w 723"/>
                <a:gd name="T13" fmla="*/ 450 h 688"/>
                <a:gd name="T14" fmla="*/ 582 w 723"/>
                <a:gd name="T15" fmla="*/ 661 h 688"/>
                <a:gd name="T16" fmla="*/ 562 w 723"/>
                <a:gd name="T17" fmla="*/ 675 h 688"/>
                <a:gd name="T18" fmla="*/ 394 w 723"/>
                <a:gd name="T19" fmla="*/ 527 h 688"/>
                <a:gd name="T20" fmla="*/ 329 w 723"/>
                <a:gd name="T21" fmla="*/ 527 h 688"/>
                <a:gd name="T22" fmla="*/ 161 w 723"/>
                <a:gd name="T23" fmla="*/ 675 h 688"/>
                <a:gd name="T24" fmla="*/ 141 w 723"/>
                <a:gd name="T25" fmla="*/ 661 h 688"/>
                <a:gd name="T26" fmla="*/ 219 w 723"/>
                <a:gd name="T27" fmla="*/ 450 h 688"/>
                <a:gd name="T28" fmla="*/ 199 w 723"/>
                <a:gd name="T29" fmla="*/ 388 h 688"/>
                <a:gd name="T30" fmla="*/ 17 w 723"/>
                <a:gd name="T31" fmla="*/ 280 h 688"/>
                <a:gd name="T32" fmla="*/ 25 w 723"/>
                <a:gd name="T33" fmla="*/ 256 h 688"/>
                <a:gd name="T34" fmla="*/ 246 w 723"/>
                <a:gd name="T35" fmla="*/ 270 h 688"/>
                <a:gd name="T36" fmla="*/ 298 w 723"/>
                <a:gd name="T37" fmla="*/ 232 h 688"/>
                <a:gd name="T38" fmla="*/ 349 w 723"/>
                <a:gd name="T39" fmla="*/ 21 h 688"/>
                <a:gd name="T40" fmla="*/ 374 w 723"/>
                <a:gd name="T41" fmla="*/ 2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grpFill/>
            <a:ln>
              <a:solidFill>
                <a:srgbClr val="F5CA6E"/>
              </a:solidFill>
            </a:ln>
          </p:spPr>
          <p:txBody>
            <a:bodyPr/>
            <a:lstStyle/>
            <a:p>
              <a:endParaRPr lang="zh-CN" altLang="en-US">
                <a:cs typeface="+mn-ea"/>
                <a:sym typeface="+mn-lt"/>
              </a:endParaRPr>
            </a:p>
          </p:txBody>
        </p:sp>
        <p:sp>
          <p:nvSpPr>
            <p:cNvPr id="10" name="PA-dark-star-shape_15445">
              <a:extLst>
                <a:ext uri="{FF2B5EF4-FFF2-40B4-BE49-F238E27FC236}">
                  <a16:creationId xmlns:a16="http://schemas.microsoft.com/office/drawing/2014/main" xmlns="" id="{2DCB4101-46E6-4620-9592-4EF00C951D39}"/>
                </a:ext>
              </a:extLst>
            </p:cNvPr>
            <p:cNvSpPr>
              <a:spLocks noChangeAspect="1"/>
            </p:cNvSpPr>
            <p:nvPr>
              <p:custDataLst>
                <p:tags r:id="rId2"/>
              </p:custDataLst>
            </p:nvPr>
          </p:nvSpPr>
          <p:spPr bwMode="auto">
            <a:xfrm>
              <a:off x="4771621" y="1951407"/>
              <a:ext cx="210089" cy="199638"/>
            </a:xfrm>
            <a:custGeom>
              <a:avLst/>
              <a:gdLst>
                <a:gd name="T0" fmla="*/ 374 w 723"/>
                <a:gd name="T1" fmla="*/ 21 h 688"/>
                <a:gd name="T2" fmla="*/ 425 w 723"/>
                <a:gd name="T3" fmla="*/ 232 h 688"/>
                <a:gd name="T4" fmla="*/ 477 w 723"/>
                <a:gd name="T5" fmla="*/ 270 h 688"/>
                <a:gd name="T6" fmla="*/ 698 w 723"/>
                <a:gd name="T7" fmla="*/ 256 h 688"/>
                <a:gd name="T8" fmla="*/ 706 w 723"/>
                <a:gd name="T9" fmla="*/ 280 h 688"/>
                <a:gd name="T10" fmla="*/ 524 w 723"/>
                <a:gd name="T11" fmla="*/ 388 h 688"/>
                <a:gd name="T12" fmla="*/ 504 w 723"/>
                <a:gd name="T13" fmla="*/ 450 h 688"/>
                <a:gd name="T14" fmla="*/ 582 w 723"/>
                <a:gd name="T15" fmla="*/ 661 h 688"/>
                <a:gd name="T16" fmla="*/ 562 w 723"/>
                <a:gd name="T17" fmla="*/ 675 h 688"/>
                <a:gd name="T18" fmla="*/ 394 w 723"/>
                <a:gd name="T19" fmla="*/ 527 h 688"/>
                <a:gd name="T20" fmla="*/ 329 w 723"/>
                <a:gd name="T21" fmla="*/ 527 h 688"/>
                <a:gd name="T22" fmla="*/ 161 w 723"/>
                <a:gd name="T23" fmla="*/ 675 h 688"/>
                <a:gd name="T24" fmla="*/ 141 w 723"/>
                <a:gd name="T25" fmla="*/ 661 h 688"/>
                <a:gd name="T26" fmla="*/ 219 w 723"/>
                <a:gd name="T27" fmla="*/ 450 h 688"/>
                <a:gd name="T28" fmla="*/ 199 w 723"/>
                <a:gd name="T29" fmla="*/ 388 h 688"/>
                <a:gd name="T30" fmla="*/ 17 w 723"/>
                <a:gd name="T31" fmla="*/ 280 h 688"/>
                <a:gd name="T32" fmla="*/ 25 w 723"/>
                <a:gd name="T33" fmla="*/ 256 h 688"/>
                <a:gd name="T34" fmla="*/ 246 w 723"/>
                <a:gd name="T35" fmla="*/ 270 h 688"/>
                <a:gd name="T36" fmla="*/ 298 w 723"/>
                <a:gd name="T37" fmla="*/ 232 h 688"/>
                <a:gd name="T38" fmla="*/ 349 w 723"/>
                <a:gd name="T39" fmla="*/ 21 h 688"/>
                <a:gd name="T40" fmla="*/ 374 w 723"/>
                <a:gd name="T41" fmla="*/ 2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grpFill/>
            <a:ln>
              <a:solidFill>
                <a:srgbClr val="F5CA6E"/>
              </a:solidFill>
            </a:ln>
          </p:spPr>
          <p:txBody>
            <a:bodyPr/>
            <a:lstStyle/>
            <a:p>
              <a:endParaRPr lang="zh-CN" altLang="en-US">
                <a:cs typeface="+mn-ea"/>
                <a:sym typeface="+mn-lt"/>
              </a:endParaRPr>
            </a:p>
          </p:txBody>
        </p:sp>
        <p:sp>
          <p:nvSpPr>
            <p:cNvPr id="11" name="PA-dark-star-shape_15445">
              <a:extLst>
                <a:ext uri="{FF2B5EF4-FFF2-40B4-BE49-F238E27FC236}">
                  <a16:creationId xmlns:a16="http://schemas.microsoft.com/office/drawing/2014/main" xmlns="" id="{E89F5B75-E23B-4386-BC06-ABA72DD4422D}"/>
                </a:ext>
              </a:extLst>
            </p:cNvPr>
            <p:cNvSpPr>
              <a:spLocks noChangeAspect="1"/>
            </p:cNvSpPr>
            <p:nvPr>
              <p:custDataLst>
                <p:tags r:id="rId3"/>
              </p:custDataLst>
            </p:nvPr>
          </p:nvSpPr>
          <p:spPr bwMode="auto">
            <a:xfrm>
              <a:off x="4161559" y="1951407"/>
              <a:ext cx="210089" cy="199638"/>
            </a:xfrm>
            <a:custGeom>
              <a:avLst/>
              <a:gdLst>
                <a:gd name="T0" fmla="*/ 374 w 723"/>
                <a:gd name="T1" fmla="*/ 21 h 688"/>
                <a:gd name="T2" fmla="*/ 425 w 723"/>
                <a:gd name="T3" fmla="*/ 232 h 688"/>
                <a:gd name="T4" fmla="*/ 477 w 723"/>
                <a:gd name="T5" fmla="*/ 270 h 688"/>
                <a:gd name="T6" fmla="*/ 698 w 723"/>
                <a:gd name="T7" fmla="*/ 256 h 688"/>
                <a:gd name="T8" fmla="*/ 706 w 723"/>
                <a:gd name="T9" fmla="*/ 280 h 688"/>
                <a:gd name="T10" fmla="*/ 524 w 723"/>
                <a:gd name="T11" fmla="*/ 388 h 688"/>
                <a:gd name="T12" fmla="*/ 504 w 723"/>
                <a:gd name="T13" fmla="*/ 450 h 688"/>
                <a:gd name="T14" fmla="*/ 582 w 723"/>
                <a:gd name="T15" fmla="*/ 661 h 688"/>
                <a:gd name="T16" fmla="*/ 562 w 723"/>
                <a:gd name="T17" fmla="*/ 675 h 688"/>
                <a:gd name="T18" fmla="*/ 394 w 723"/>
                <a:gd name="T19" fmla="*/ 527 h 688"/>
                <a:gd name="T20" fmla="*/ 329 w 723"/>
                <a:gd name="T21" fmla="*/ 527 h 688"/>
                <a:gd name="T22" fmla="*/ 161 w 723"/>
                <a:gd name="T23" fmla="*/ 675 h 688"/>
                <a:gd name="T24" fmla="*/ 141 w 723"/>
                <a:gd name="T25" fmla="*/ 661 h 688"/>
                <a:gd name="T26" fmla="*/ 219 w 723"/>
                <a:gd name="T27" fmla="*/ 450 h 688"/>
                <a:gd name="T28" fmla="*/ 199 w 723"/>
                <a:gd name="T29" fmla="*/ 388 h 688"/>
                <a:gd name="T30" fmla="*/ 17 w 723"/>
                <a:gd name="T31" fmla="*/ 280 h 688"/>
                <a:gd name="T32" fmla="*/ 25 w 723"/>
                <a:gd name="T33" fmla="*/ 256 h 688"/>
                <a:gd name="T34" fmla="*/ 246 w 723"/>
                <a:gd name="T35" fmla="*/ 270 h 688"/>
                <a:gd name="T36" fmla="*/ 298 w 723"/>
                <a:gd name="T37" fmla="*/ 232 h 688"/>
                <a:gd name="T38" fmla="*/ 349 w 723"/>
                <a:gd name="T39" fmla="*/ 21 h 688"/>
                <a:gd name="T40" fmla="*/ 374 w 723"/>
                <a:gd name="T41" fmla="*/ 2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grpFill/>
            <a:ln>
              <a:solidFill>
                <a:srgbClr val="F5CA6E"/>
              </a:solidFill>
            </a:ln>
          </p:spPr>
          <p:txBody>
            <a:bodyPr/>
            <a:lstStyle/>
            <a:p>
              <a:endParaRPr lang="zh-CN" altLang="en-US">
                <a:cs typeface="+mn-ea"/>
                <a:sym typeface="+mn-lt"/>
              </a:endParaRPr>
            </a:p>
          </p:txBody>
        </p:sp>
        <p:sp>
          <p:nvSpPr>
            <p:cNvPr id="12" name="PA-dark-star-shape_15445">
              <a:extLst>
                <a:ext uri="{FF2B5EF4-FFF2-40B4-BE49-F238E27FC236}">
                  <a16:creationId xmlns:a16="http://schemas.microsoft.com/office/drawing/2014/main" xmlns="" id="{AB817899-E62E-4DB6-9EA2-FA42CE9B3E4E}"/>
                </a:ext>
              </a:extLst>
            </p:cNvPr>
            <p:cNvSpPr>
              <a:spLocks noChangeAspect="1"/>
            </p:cNvSpPr>
            <p:nvPr>
              <p:custDataLst>
                <p:tags r:id="rId4"/>
              </p:custDataLst>
            </p:nvPr>
          </p:nvSpPr>
          <p:spPr bwMode="auto">
            <a:xfrm>
              <a:off x="3965502" y="1993883"/>
              <a:ext cx="120690" cy="114687"/>
            </a:xfrm>
            <a:custGeom>
              <a:avLst/>
              <a:gdLst>
                <a:gd name="T0" fmla="*/ 374 w 723"/>
                <a:gd name="T1" fmla="*/ 21 h 688"/>
                <a:gd name="T2" fmla="*/ 425 w 723"/>
                <a:gd name="T3" fmla="*/ 232 h 688"/>
                <a:gd name="T4" fmla="*/ 477 w 723"/>
                <a:gd name="T5" fmla="*/ 270 h 688"/>
                <a:gd name="T6" fmla="*/ 698 w 723"/>
                <a:gd name="T7" fmla="*/ 256 h 688"/>
                <a:gd name="T8" fmla="*/ 706 w 723"/>
                <a:gd name="T9" fmla="*/ 280 h 688"/>
                <a:gd name="T10" fmla="*/ 524 w 723"/>
                <a:gd name="T11" fmla="*/ 388 h 688"/>
                <a:gd name="T12" fmla="*/ 504 w 723"/>
                <a:gd name="T13" fmla="*/ 450 h 688"/>
                <a:gd name="T14" fmla="*/ 582 w 723"/>
                <a:gd name="T15" fmla="*/ 661 h 688"/>
                <a:gd name="T16" fmla="*/ 562 w 723"/>
                <a:gd name="T17" fmla="*/ 675 h 688"/>
                <a:gd name="T18" fmla="*/ 394 w 723"/>
                <a:gd name="T19" fmla="*/ 527 h 688"/>
                <a:gd name="T20" fmla="*/ 329 w 723"/>
                <a:gd name="T21" fmla="*/ 527 h 688"/>
                <a:gd name="T22" fmla="*/ 161 w 723"/>
                <a:gd name="T23" fmla="*/ 675 h 688"/>
                <a:gd name="T24" fmla="*/ 141 w 723"/>
                <a:gd name="T25" fmla="*/ 661 h 688"/>
                <a:gd name="T26" fmla="*/ 219 w 723"/>
                <a:gd name="T27" fmla="*/ 450 h 688"/>
                <a:gd name="T28" fmla="*/ 199 w 723"/>
                <a:gd name="T29" fmla="*/ 388 h 688"/>
                <a:gd name="T30" fmla="*/ 17 w 723"/>
                <a:gd name="T31" fmla="*/ 280 h 688"/>
                <a:gd name="T32" fmla="*/ 25 w 723"/>
                <a:gd name="T33" fmla="*/ 256 h 688"/>
                <a:gd name="T34" fmla="*/ 246 w 723"/>
                <a:gd name="T35" fmla="*/ 270 h 688"/>
                <a:gd name="T36" fmla="*/ 298 w 723"/>
                <a:gd name="T37" fmla="*/ 232 h 688"/>
                <a:gd name="T38" fmla="*/ 349 w 723"/>
                <a:gd name="T39" fmla="*/ 21 h 688"/>
                <a:gd name="T40" fmla="*/ 374 w 723"/>
                <a:gd name="T41" fmla="*/ 2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grpFill/>
            <a:ln>
              <a:solidFill>
                <a:srgbClr val="F5CA6E"/>
              </a:solidFill>
            </a:ln>
          </p:spPr>
          <p:txBody>
            <a:bodyPr/>
            <a:lstStyle/>
            <a:p>
              <a:endParaRPr lang="zh-CN" altLang="en-US">
                <a:cs typeface="+mn-ea"/>
                <a:sym typeface="+mn-lt"/>
              </a:endParaRPr>
            </a:p>
          </p:txBody>
        </p:sp>
        <p:sp>
          <p:nvSpPr>
            <p:cNvPr id="13" name="PA-dark-star-shape_15445">
              <a:extLst>
                <a:ext uri="{FF2B5EF4-FFF2-40B4-BE49-F238E27FC236}">
                  <a16:creationId xmlns:a16="http://schemas.microsoft.com/office/drawing/2014/main" xmlns="" id="{CD96D398-D513-4903-AD87-DD14792BADE3}"/>
                </a:ext>
              </a:extLst>
            </p:cNvPr>
            <p:cNvSpPr>
              <a:spLocks noChangeAspect="1"/>
            </p:cNvSpPr>
            <p:nvPr>
              <p:custDataLst>
                <p:tags r:id="rId5"/>
              </p:custDataLst>
            </p:nvPr>
          </p:nvSpPr>
          <p:spPr bwMode="auto">
            <a:xfrm>
              <a:off x="5037912" y="1993883"/>
              <a:ext cx="120690" cy="114687"/>
            </a:xfrm>
            <a:custGeom>
              <a:avLst/>
              <a:gdLst>
                <a:gd name="T0" fmla="*/ 374 w 723"/>
                <a:gd name="T1" fmla="*/ 21 h 688"/>
                <a:gd name="T2" fmla="*/ 425 w 723"/>
                <a:gd name="T3" fmla="*/ 232 h 688"/>
                <a:gd name="T4" fmla="*/ 477 w 723"/>
                <a:gd name="T5" fmla="*/ 270 h 688"/>
                <a:gd name="T6" fmla="*/ 698 w 723"/>
                <a:gd name="T7" fmla="*/ 256 h 688"/>
                <a:gd name="T8" fmla="*/ 706 w 723"/>
                <a:gd name="T9" fmla="*/ 280 h 688"/>
                <a:gd name="T10" fmla="*/ 524 w 723"/>
                <a:gd name="T11" fmla="*/ 388 h 688"/>
                <a:gd name="T12" fmla="*/ 504 w 723"/>
                <a:gd name="T13" fmla="*/ 450 h 688"/>
                <a:gd name="T14" fmla="*/ 582 w 723"/>
                <a:gd name="T15" fmla="*/ 661 h 688"/>
                <a:gd name="T16" fmla="*/ 562 w 723"/>
                <a:gd name="T17" fmla="*/ 675 h 688"/>
                <a:gd name="T18" fmla="*/ 394 w 723"/>
                <a:gd name="T19" fmla="*/ 527 h 688"/>
                <a:gd name="T20" fmla="*/ 329 w 723"/>
                <a:gd name="T21" fmla="*/ 527 h 688"/>
                <a:gd name="T22" fmla="*/ 161 w 723"/>
                <a:gd name="T23" fmla="*/ 675 h 688"/>
                <a:gd name="T24" fmla="*/ 141 w 723"/>
                <a:gd name="T25" fmla="*/ 661 h 688"/>
                <a:gd name="T26" fmla="*/ 219 w 723"/>
                <a:gd name="T27" fmla="*/ 450 h 688"/>
                <a:gd name="T28" fmla="*/ 199 w 723"/>
                <a:gd name="T29" fmla="*/ 388 h 688"/>
                <a:gd name="T30" fmla="*/ 17 w 723"/>
                <a:gd name="T31" fmla="*/ 280 h 688"/>
                <a:gd name="T32" fmla="*/ 25 w 723"/>
                <a:gd name="T33" fmla="*/ 256 h 688"/>
                <a:gd name="T34" fmla="*/ 246 w 723"/>
                <a:gd name="T35" fmla="*/ 270 h 688"/>
                <a:gd name="T36" fmla="*/ 298 w 723"/>
                <a:gd name="T37" fmla="*/ 232 h 688"/>
                <a:gd name="T38" fmla="*/ 349 w 723"/>
                <a:gd name="T39" fmla="*/ 21 h 688"/>
                <a:gd name="T40" fmla="*/ 374 w 723"/>
                <a:gd name="T41" fmla="*/ 2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grpFill/>
            <a:ln>
              <a:solidFill>
                <a:srgbClr val="F5CA6E"/>
              </a:solidFill>
            </a:ln>
          </p:spPr>
          <p:txBody>
            <a:bodyPr/>
            <a:lstStyle/>
            <a:p>
              <a:endParaRPr lang="zh-CN" altLang="en-US">
                <a:cs typeface="+mn-ea"/>
                <a:sym typeface="+mn-lt"/>
              </a:endParaRPr>
            </a:p>
          </p:txBody>
        </p:sp>
      </p:grpSp>
      <p:pic>
        <p:nvPicPr>
          <p:cNvPr id="14" name="图片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17649" y="4235132"/>
            <a:ext cx="2879736" cy="2879736"/>
          </a:xfrm>
          <a:prstGeom prst="rect">
            <a:avLst/>
          </a:prstGeom>
        </p:spPr>
      </p:pic>
    </p:spTree>
    <p:extLst>
      <p:ext uri="{BB962C8B-B14F-4D97-AF65-F5344CB8AC3E}">
        <p14:creationId xmlns:p14="http://schemas.microsoft.com/office/powerpoint/2010/main" val="2734894826"/>
      </p:ext>
    </p:extLst>
  </p:cSld>
  <p:clrMapOvr>
    <a:masterClrMapping/>
  </p:clrMapOvr>
  <mc:AlternateContent xmlns:mc="http://schemas.openxmlformats.org/markup-compatibility/2006" xmlns:p14="http://schemas.microsoft.com/office/powerpoint/2010/main">
    <mc:Choice Requires="p14">
      <p:transition spd="slow" p14:dur="800" advTm="3000">
        <p:circle/>
      </p:transition>
    </mc:Choice>
    <mc:Fallback xmlns="">
      <p:transition spd="slow" advTm="3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Horizontal)">
                                      <p:cBhvr>
                                        <p:cTn id="7" dur="750"/>
                                        <p:tgtEl>
                                          <p:spTgt spid="6"/>
                                        </p:tgtEl>
                                      </p:cBhvr>
                                    </p:animEffect>
                                  </p:childTnLst>
                                </p:cTn>
                              </p:par>
                            </p:childTnLst>
                          </p:cTn>
                        </p:par>
                        <p:par>
                          <p:cTn id="8" fill="hold">
                            <p:stCondLst>
                              <p:cond delay="750"/>
                            </p:stCondLst>
                            <p:childTnLst>
                              <p:par>
                                <p:cTn id="9" presetID="53" presetClass="entr" presetSubtype="1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750" fill="hold"/>
                                        <p:tgtEl>
                                          <p:spTgt spid="2"/>
                                        </p:tgtEl>
                                        <p:attrNameLst>
                                          <p:attrName>ppt_w</p:attrName>
                                        </p:attrNameLst>
                                      </p:cBhvr>
                                      <p:tavLst>
                                        <p:tav tm="0">
                                          <p:val>
                                            <p:fltVal val="0"/>
                                          </p:val>
                                        </p:tav>
                                        <p:tav tm="100000">
                                          <p:val>
                                            <p:strVal val="#ppt_w"/>
                                          </p:val>
                                        </p:tav>
                                      </p:tavLst>
                                    </p:anim>
                                    <p:anim calcmode="lin" valueType="num">
                                      <p:cBhvr>
                                        <p:cTn id="12" dur="750" fill="hold"/>
                                        <p:tgtEl>
                                          <p:spTgt spid="2"/>
                                        </p:tgtEl>
                                        <p:attrNameLst>
                                          <p:attrName>ppt_h</p:attrName>
                                        </p:attrNameLst>
                                      </p:cBhvr>
                                      <p:tavLst>
                                        <p:tav tm="0">
                                          <p:val>
                                            <p:fltVal val="0"/>
                                          </p:val>
                                        </p:tav>
                                        <p:tav tm="100000">
                                          <p:val>
                                            <p:strVal val="#ppt_h"/>
                                          </p:val>
                                        </p:tav>
                                      </p:tavLst>
                                    </p:anim>
                                    <p:animEffect transition="in" filter="fade">
                                      <p:cBhvr>
                                        <p:cTn id="13" dur="750"/>
                                        <p:tgtEl>
                                          <p:spTgt spid="2"/>
                                        </p:tgtEl>
                                      </p:cBhvr>
                                    </p:animEffect>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750"/>
                                        <p:tgtEl>
                                          <p:spTgt spid="3">
                                            <p:txEl>
                                              <p:pRg st="0" end="0"/>
                                            </p:txEl>
                                          </p:spTgt>
                                        </p:tgtEl>
                                      </p:cBhvr>
                                    </p:animEffect>
                                  </p:childTnLst>
                                </p:cTn>
                              </p:par>
                            </p:childTnLst>
                          </p:cTn>
                        </p:par>
                        <p:par>
                          <p:cTn id="18" fill="hold">
                            <p:stCondLst>
                              <p:cond delay="2250"/>
                            </p:stCondLst>
                            <p:childTnLst>
                              <p:par>
                                <p:cTn id="19" presetID="22" presetClass="entr" presetSubtype="4" fill="hold" grpId="0" nodeType="after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wipe(down)">
                                      <p:cBhvr>
                                        <p:cTn id="21" dur="750"/>
                                        <p:tgtEl>
                                          <p:spTgt spid="3">
                                            <p:txEl>
                                              <p:pRg st="1" end="1"/>
                                            </p:txEl>
                                          </p:spTgt>
                                        </p:tgtEl>
                                      </p:cBhvr>
                                    </p:animEffect>
                                  </p:childTnLst>
                                </p:cTn>
                              </p:par>
                            </p:childTnLst>
                          </p:cTn>
                        </p:par>
                        <p:par>
                          <p:cTn id="22" fill="hold">
                            <p:stCondLst>
                              <p:cond delay="3000"/>
                            </p:stCondLst>
                            <p:childTnLst>
                              <p:par>
                                <p:cTn id="23" presetID="22" presetClass="entr" presetSubtype="4"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750"/>
                                        <p:tgtEl>
                                          <p:spTgt spid="3">
                                            <p:txEl>
                                              <p:pRg st="2" end="2"/>
                                            </p:txEl>
                                          </p:spTgt>
                                        </p:tgtEl>
                                      </p:cBhvr>
                                    </p:animEffect>
                                  </p:childTnLst>
                                </p:cTn>
                              </p:par>
                            </p:childTnLst>
                          </p:cTn>
                        </p:par>
                        <p:par>
                          <p:cTn id="26" fill="hold">
                            <p:stCondLst>
                              <p:cond delay="3750"/>
                            </p:stCondLst>
                            <p:childTnLst>
                              <p:par>
                                <p:cTn id="27" presetID="22" presetClass="entr" presetSubtype="4" fill="hold" grpId="0" nodeType="after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down)">
                                      <p:cBhvr>
                                        <p:cTn id="29" dur="750"/>
                                        <p:tgtEl>
                                          <p:spTgt spid="3">
                                            <p:txEl>
                                              <p:pRg st="3" end="3"/>
                                            </p:txEl>
                                          </p:spTgt>
                                        </p:tgtEl>
                                      </p:cBhvr>
                                    </p:animEffect>
                                  </p:childTnLst>
                                </p:cTn>
                              </p:par>
                            </p:childTnLst>
                          </p:cTn>
                        </p:par>
                        <p:par>
                          <p:cTn id="30" fill="hold">
                            <p:stCondLst>
                              <p:cond delay="4500"/>
                            </p:stCondLst>
                            <p:childTnLst>
                              <p:par>
                                <p:cTn id="31" presetID="22" presetClass="entr" presetSubtype="4" fill="hold" grpId="0" nodeType="after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ipe(down)">
                                      <p:cBhvr>
                                        <p:cTn id="33" dur="750"/>
                                        <p:tgtEl>
                                          <p:spTgt spid="3">
                                            <p:txEl>
                                              <p:pRg st="4" end="4"/>
                                            </p:txEl>
                                          </p:spTgt>
                                        </p:tgtEl>
                                      </p:cBhvr>
                                    </p:animEffect>
                                  </p:childTnLst>
                                </p:cTn>
                              </p:par>
                            </p:childTnLst>
                          </p:cTn>
                        </p:par>
                        <p:par>
                          <p:cTn id="34" fill="hold">
                            <p:stCondLst>
                              <p:cond delay="5250"/>
                            </p:stCondLst>
                            <p:childTnLst>
                              <p:par>
                                <p:cTn id="35" presetID="22" presetClass="entr" presetSubtype="4"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750"/>
                                        <p:tgtEl>
                                          <p:spTgt spid="3">
                                            <p:txEl>
                                              <p:pRg st="5" end="5"/>
                                            </p:txEl>
                                          </p:spTgt>
                                        </p:tgtEl>
                                      </p:cBhvr>
                                    </p:animEffect>
                                  </p:childTnLst>
                                </p:cTn>
                              </p:par>
                            </p:childTnLst>
                          </p:cTn>
                        </p:par>
                        <p:par>
                          <p:cTn id="38" fill="hold">
                            <p:stCondLst>
                              <p:cond delay="6000"/>
                            </p:stCondLst>
                            <p:childTnLst>
                              <p:par>
                                <p:cTn id="39" presetID="22" presetClass="entr" presetSubtype="4" fill="hold" grpId="0" nodeType="after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wipe(down)">
                                      <p:cBhvr>
                                        <p:cTn id="41" dur="750"/>
                                        <p:tgtEl>
                                          <p:spTgt spid="3">
                                            <p:txEl>
                                              <p:pRg st="6" end="6"/>
                                            </p:txEl>
                                          </p:spTgt>
                                        </p:tgtEl>
                                      </p:cBhvr>
                                    </p:animEffect>
                                  </p:childTnLst>
                                </p:cTn>
                              </p:par>
                            </p:childTnLst>
                          </p:cTn>
                        </p:par>
                        <p:par>
                          <p:cTn id="42" fill="hold">
                            <p:stCondLst>
                              <p:cond delay="6750"/>
                            </p:stCondLst>
                            <p:childTnLst>
                              <p:par>
                                <p:cTn id="43" presetID="10" presetClass="entr" presetSubtype="0" fill="hold" nodeType="after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750"/>
                                        <p:tgtEl>
                                          <p:spTgt spid="23"/>
                                        </p:tgtEl>
                                      </p:cBhvr>
                                    </p:animEffect>
                                  </p:childTnLst>
                                </p:cTn>
                              </p:par>
                            </p:childTnLst>
                          </p:cTn>
                        </p:par>
                        <p:par>
                          <p:cTn id="46" fill="hold">
                            <p:stCondLst>
                              <p:cond delay="7500"/>
                            </p:stCondLst>
                            <p:childTnLst>
                              <p:par>
                                <p:cTn id="47" presetID="2" presetClass="entr" presetSubtype="4" fill="hold" nodeType="after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childTnLst>
                          </p:cTn>
                        </p:par>
                        <p:par>
                          <p:cTn id="51" fill="hold">
                            <p:stCondLst>
                              <p:cond delay="8250"/>
                            </p:stCondLst>
                            <p:childTnLst>
                              <p:par>
                                <p:cTn id="52" presetID="53" presetClass="entr" presetSubtype="16" fill="hold" nodeType="afterEffect">
                                  <p:stCondLst>
                                    <p:cond delay="0"/>
                                  </p:stCondLst>
                                  <p:childTnLst>
                                    <p:set>
                                      <p:cBhvr>
                                        <p:cTn id="53" dur="1" fill="hold">
                                          <p:stCondLst>
                                            <p:cond delay="0"/>
                                          </p:stCondLst>
                                        </p:cTn>
                                        <p:tgtEl>
                                          <p:spTgt spid="8"/>
                                        </p:tgtEl>
                                        <p:attrNameLst>
                                          <p:attrName>style.visibility</p:attrName>
                                        </p:attrNameLst>
                                      </p:cBhvr>
                                      <p:to>
                                        <p:strVal val="visible"/>
                                      </p:to>
                                    </p:set>
                                    <p:anim calcmode="lin" valueType="num">
                                      <p:cBhvr>
                                        <p:cTn id="54" dur="750" fill="hold"/>
                                        <p:tgtEl>
                                          <p:spTgt spid="8"/>
                                        </p:tgtEl>
                                        <p:attrNameLst>
                                          <p:attrName>ppt_w</p:attrName>
                                        </p:attrNameLst>
                                      </p:cBhvr>
                                      <p:tavLst>
                                        <p:tav tm="0">
                                          <p:val>
                                            <p:fltVal val="0"/>
                                          </p:val>
                                        </p:tav>
                                        <p:tav tm="100000">
                                          <p:val>
                                            <p:strVal val="#ppt_w"/>
                                          </p:val>
                                        </p:tav>
                                      </p:tavLst>
                                    </p:anim>
                                    <p:anim calcmode="lin" valueType="num">
                                      <p:cBhvr>
                                        <p:cTn id="55" dur="750" fill="hold"/>
                                        <p:tgtEl>
                                          <p:spTgt spid="8"/>
                                        </p:tgtEl>
                                        <p:attrNameLst>
                                          <p:attrName>ppt_h</p:attrName>
                                        </p:attrNameLst>
                                      </p:cBhvr>
                                      <p:tavLst>
                                        <p:tav tm="0">
                                          <p:val>
                                            <p:fltVal val="0"/>
                                          </p:val>
                                        </p:tav>
                                        <p:tav tm="100000">
                                          <p:val>
                                            <p:strVal val="#ppt_h"/>
                                          </p:val>
                                        </p:tav>
                                      </p:tavLst>
                                    </p:anim>
                                    <p:animEffect transition="in" filter="fade">
                                      <p:cBhvr>
                                        <p:cTn id="56"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9BBB12D2-F3C1-4708-8402-B5254C4727E2}"/>
              </a:ext>
            </a:extLst>
          </p:cNvPr>
          <p:cNvSpPr/>
          <p:nvPr/>
        </p:nvSpPr>
        <p:spPr>
          <a:xfrm>
            <a:off x="3623309" y="1494911"/>
            <a:ext cx="4945380" cy="7650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 name="标题 1">
            <a:extLst>
              <a:ext uri="{FF2B5EF4-FFF2-40B4-BE49-F238E27FC236}">
                <a16:creationId xmlns:a16="http://schemas.microsoft.com/office/drawing/2014/main" xmlns="" id="{332564B4-1043-4652-8CA2-83C37BFB3F70}"/>
              </a:ext>
            </a:extLst>
          </p:cNvPr>
          <p:cNvSpPr>
            <a:spLocks noGrp="1"/>
          </p:cNvSpPr>
          <p:nvPr>
            <p:ph type="title" idx="4294967295"/>
          </p:nvPr>
        </p:nvSpPr>
        <p:spPr>
          <a:xfrm>
            <a:off x="3698875" y="1560513"/>
            <a:ext cx="4794250" cy="700087"/>
          </a:xfrm>
          <a:prstGeom prst="rect">
            <a:avLst/>
          </a:prstGeom>
        </p:spPr>
        <p:txBody>
          <a:bodyPr>
            <a:normAutofit/>
          </a:bodyPr>
          <a:lstStyle/>
          <a:p>
            <a:r>
              <a:rPr lang="zh-CN" altLang="en-US" sz="3600" b="1" i="0" dirty="0">
                <a:solidFill>
                  <a:schemeClr val="bg1"/>
                </a:solidFill>
                <a:effectLst/>
                <a:latin typeface="+mn-lt"/>
                <a:ea typeface="+mn-ea"/>
                <a:cs typeface="+mn-ea"/>
                <a:sym typeface="+mn-lt"/>
              </a:rPr>
              <a:t>完善社会治理体制机制</a:t>
            </a:r>
            <a:endParaRPr lang="zh-CN" altLang="en-US" sz="3600" b="1" dirty="0">
              <a:solidFill>
                <a:schemeClr val="bg1"/>
              </a:solidFill>
              <a:latin typeface="+mn-lt"/>
              <a:ea typeface="+mn-ea"/>
              <a:cs typeface="+mn-ea"/>
              <a:sym typeface="+mn-lt"/>
            </a:endParaRPr>
          </a:p>
        </p:txBody>
      </p:sp>
      <p:sp>
        <p:nvSpPr>
          <p:cNvPr id="3" name="内容占位符 2">
            <a:extLst>
              <a:ext uri="{FF2B5EF4-FFF2-40B4-BE49-F238E27FC236}">
                <a16:creationId xmlns:a16="http://schemas.microsoft.com/office/drawing/2014/main" xmlns="" id="{11D9ACF0-D4AB-4C19-85D7-7F3AFCCBB301}"/>
              </a:ext>
            </a:extLst>
          </p:cNvPr>
          <p:cNvSpPr>
            <a:spLocks noGrp="1"/>
          </p:cNvSpPr>
          <p:nvPr>
            <p:ph idx="4294967295"/>
          </p:nvPr>
        </p:nvSpPr>
        <p:spPr>
          <a:xfrm>
            <a:off x="2259011" y="2506663"/>
            <a:ext cx="7673975" cy="4351337"/>
          </a:xfrm>
          <a:prstGeom prst="rect">
            <a:avLst/>
          </a:prstGeom>
        </p:spPr>
        <p:txBody>
          <a:bodyPr/>
          <a:lstStyle/>
          <a:p>
            <a:pPr>
              <a:lnSpc>
                <a:spcPct val="150000"/>
              </a:lnSpc>
              <a:buFont typeface="Wingdings" panose="05000000000000000000" pitchFamily="2" charset="2"/>
              <a:buChar char="ü"/>
            </a:pPr>
            <a:r>
              <a:rPr lang="zh-CN" altLang="en-US" sz="1600" dirty="0">
                <a:solidFill>
                  <a:srgbClr val="333333"/>
                </a:solidFill>
                <a:cs typeface="+mn-ea"/>
                <a:sym typeface="+mn-lt"/>
              </a:rPr>
              <a:t>完善党委领导、政府负责、民主协商、社会协同、公众参与、法治保障、科技支撑的社会治理体系，打造共建共治共享的社会治理格局。</a:t>
            </a:r>
            <a:endParaRPr lang="en-US" altLang="zh-CN" sz="1600" dirty="0">
              <a:solidFill>
                <a:srgbClr val="333333"/>
              </a:solidFill>
              <a:cs typeface="+mn-ea"/>
              <a:sym typeface="+mn-lt"/>
            </a:endParaRPr>
          </a:p>
          <a:p>
            <a:pPr>
              <a:lnSpc>
                <a:spcPct val="150000"/>
              </a:lnSpc>
              <a:buFont typeface="Wingdings" panose="05000000000000000000" pitchFamily="2" charset="2"/>
              <a:buChar char="ü"/>
            </a:pPr>
            <a:r>
              <a:rPr lang="zh-CN" altLang="en-US" sz="1600" dirty="0">
                <a:solidFill>
                  <a:srgbClr val="333333"/>
                </a:solidFill>
                <a:cs typeface="+mn-ea"/>
                <a:sym typeface="+mn-lt"/>
              </a:rPr>
              <a:t>健全地方党委在本地区发挥总揽全局、协调各方领导作用的机制，完善政府社会治理考核问责机制。</a:t>
            </a:r>
            <a:endParaRPr lang="en-US" altLang="zh-CN" sz="1600" dirty="0">
              <a:solidFill>
                <a:srgbClr val="333333"/>
              </a:solidFill>
              <a:cs typeface="+mn-ea"/>
              <a:sym typeface="+mn-lt"/>
            </a:endParaRPr>
          </a:p>
          <a:p>
            <a:pPr>
              <a:lnSpc>
                <a:spcPct val="150000"/>
              </a:lnSpc>
              <a:buFont typeface="Wingdings" panose="05000000000000000000" pitchFamily="2" charset="2"/>
              <a:buChar char="ü"/>
            </a:pPr>
            <a:r>
              <a:rPr lang="zh-CN" altLang="en-US" sz="1600" dirty="0">
                <a:solidFill>
                  <a:srgbClr val="333333"/>
                </a:solidFill>
                <a:cs typeface="+mn-ea"/>
                <a:sym typeface="+mn-lt"/>
              </a:rPr>
              <a:t>引领和推动社会力量参与社会治理，建设人人有责、人人尽责、人人享有的社会治理共同体，确保社会治理过程人民参与、成效人民评判、成果人民共享。加强社会治理制度建设，推进社会治理制度化、规范化、程序化。</a:t>
            </a:r>
          </a:p>
        </p:txBody>
      </p:sp>
      <p:grpSp>
        <p:nvGrpSpPr>
          <p:cNvPr id="8" name="组合 7">
            <a:extLst>
              <a:ext uri="{FF2B5EF4-FFF2-40B4-BE49-F238E27FC236}">
                <a16:creationId xmlns:a16="http://schemas.microsoft.com/office/drawing/2014/main" xmlns="" id="{951FD309-83F9-4009-BA59-6293C682E7D5}"/>
              </a:ext>
            </a:extLst>
          </p:cNvPr>
          <p:cNvGrpSpPr/>
          <p:nvPr/>
        </p:nvGrpSpPr>
        <p:grpSpPr>
          <a:xfrm>
            <a:off x="225031" y="2118360"/>
            <a:ext cx="11654817" cy="3649980"/>
            <a:chOff x="225031" y="2118360"/>
            <a:chExt cx="11654817" cy="3649980"/>
          </a:xfrm>
        </p:grpSpPr>
        <p:sp>
          <p:nvSpPr>
            <p:cNvPr id="5" name="矩形 4">
              <a:extLst>
                <a:ext uri="{FF2B5EF4-FFF2-40B4-BE49-F238E27FC236}">
                  <a16:creationId xmlns:a16="http://schemas.microsoft.com/office/drawing/2014/main" xmlns="" id="{6FBDB23D-7A34-4840-8BC3-D0D4D344F54B}"/>
                </a:ext>
              </a:extLst>
            </p:cNvPr>
            <p:cNvSpPr/>
            <p:nvPr/>
          </p:nvSpPr>
          <p:spPr>
            <a:xfrm>
              <a:off x="1235075" y="2118360"/>
              <a:ext cx="9721850" cy="364998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6" name="图片 5">
              <a:extLst>
                <a:ext uri="{FF2B5EF4-FFF2-40B4-BE49-F238E27FC236}">
                  <a16:creationId xmlns:a16="http://schemas.microsoft.com/office/drawing/2014/main" xmlns="" id="{4AAC55BB-C8A4-4620-B805-2B18094ED0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139884">
              <a:off x="8611351" y="2378825"/>
              <a:ext cx="3268497" cy="3268497"/>
            </a:xfrm>
            <a:prstGeom prst="rect">
              <a:avLst/>
            </a:prstGeom>
          </p:spPr>
        </p:pic>
        <p:pic>
          <p:nvPicPr>
            <p:cNvPr id="7" name="图片 6">
              <a:extLst>
                <a:ext uri="{FF2B5EF4-FFF2-40B4-BE49-F238E27FC236}">
                  <a16:creationId xmlns:a16="http://schemas.microsoft.com/office/drawing/2014/main" xmlns="" id="{8CC91F1D-F230-427A-8689-26498A2582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460116" flipH="1">
              <a:off x="225031" y="2309101"/>
              <a:ext cx="3268497" cy="3268497"/>
            </a:xfrm>
            <a:prstGeom prst="rect">
              <a:avLst/>
            </a:prstGeom>
          </p:spPr>
        </p:pic>
      </p:grpSp>
    </p:spTree>
    <p:extLst>
      <p:ext uri="{BB962C8B-B14F-4D97-AF65-F5344CB8AC3E}">
        <p14:creationId xmlns:p14="http://schemas.microsoft.com/office/powerpoint/2010/main" val="3369526261"/>
      </p:ext>
    </p:extLst>
  </p:cSld>
  <p:clrMapOvr>
    <a:masterClrMapping/>
  </p:clrMapOvr>
  <mc:AlternateContent xmlns:mc="http://schemas.openxmlformats.org/markup-compatibility/2006" xmlns:p14="http://schemas.microsoft.com/office/powerpoint/2010/main">
    <mc:Choice Requires="p14">
      <p:transition spd="slow" p14:dur="1250" advTm="3000">
        <p14:flip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Horizontal)">
                                      <p:cBhvr>
                                        <p:cTn id="7" dur="750"/>
                                        <p:tgtEl>
                                          <p:spTgt spid="4"/>
                                        </p:tgtEl>
                                      </p:cBhvr>
                                    </p:animEffect>
                                  </p:childTnLst>
                                </p:cTn>
                              </p:par>
                            </p:childTnLst>
                          </p:cTn>
                        </p:par>
                        <p:par>
                          <p:cTn id="8" fill="hold">
                            <p:stCondLst>
                              <p:cond delay="750"/>
                            </p:stCondLst>
                            <p:childTnLst>
                              <p:par>
                                <p:cTn id="9" presetID="16" presetClass="entr" presetSubtype="2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Horizontal)">
                                      <p:cBhvr>
                                        <p:cTn id="11" dur="750"/>
                                        <p:tgtEl>
                                          <p:spTgt spid="2"/>
                                        </p:tgtEl>
                                      </p:cBhvr>
                                    </p:animEffect>
                                  </p:childTnLst>
                                </p:cTn>
                              </p:par>
                            </p:childTnLst>
                          </p:cTn>
                        </p:par>
                        <p:par>
                          <p:cTn id="12" fill="hold">
                            <p:stCondLst>
                              <p:cond delay="1500"/>
                            </p:stCondLst>
                            <p:childTnLst>
                              <p:par>
                                <p:cTn id="13" presetID="16" presetClass="entr" presetSubtype="21"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750"/>
                                        <p:tgtEl>
                                          <p:spTgt spid="8"/>
                                        </p:tgtEl>
                                      </p:cBhvr>
                                    </p:animEffect>
                                  </p:childTnLst>
                                </p:cTn>
                              </p:par>
                            </p:childTnLst>
                          </p:cTn>
                        </p:par>
                        <p:par>
                          <p:cTn id="16" fill="hold">
                            <p:stCondLst>
                              <p:cond delay="2250"/>
                            </p:stCondLst>
                            <p:childTnLst>
                              <p:par>
                                <p:cTn id="17" presetID="16" presetClass="entr" presetSubtype="21" fill="hold" grpId="0" nodeType="after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barn(inVertical)">
                                      <p:cBhvr>
                                        <p:cTn id="19" dur="750"/>
                                        <p:tgtEl>
                                          <p:spTgt spid="3">
                                            <p:txEl>
                                              <p:pRg st="0" end="0"/>
                                            </p:txEl>
                                          </p:spTgt>
                                        </p:tgtEl>
                                      </p:cBhvr>
                                    </p:animEffect>
                                  </p:childTnLst>
                                </p:cTn>
                              </p:par>
                            </p:childTnLst>
                          </p:cTn>
                        </p:par>
                        <p:par>
                          <p:cTn id="20" fill="hold">
                            <p:stCondLst>
                              <p:cond delay="3000"/>
                            </p:stCondLst>
                            <p:childTnLst>
                              <p:par>
                                <p:cTn id="21" presetID="16" presetClass="entr" presetSubtype="21" fill="hold" grpId="0" nodeType="after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barn(inVertical)">
                                      <p:cBhvr>
                                        <p:cTn id="23" dur="750"/>
                                        <p:tgtEl>
                                          <p:spTgt spid="3">
                                            <p:txEl>
                                              <p:pRg st="1" end="1"/>
                                            </p:txEl>
                                          </p:spTgt>
                                        </p:tgtEl>
                                      </p:cBhvr>
                                    </p:animEffect>
                                  </p:childTnLst>
                                </p:cTn>
                              </p:par>
                            </p:childTnLst>
                          </p:cTn>
                        </p:par>
                        <p:par>
                          <p:cTn id="24" fill="hold">
                            <p:stCondLst>
                              <p:cond delay="3750"/>
                            </p:stCondLst>
                            <p:childTnLst>
                              <p:par>
                                <p:cTn id="25" presetID="16" presetClass="entr" presetSubtype="21" fill="hold" grpId="0" nodeType="after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barn(inVertical)">
                                      <p:cBhvr>
                                        <p:cTn id="27" dur="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3C5C3146-7662-4FCB-96BB-5DFB8AE0B88C}"/>
              </a:ext>
            </a:extLst>
          </p:cNvPr>
          <p:cNvSpPr/>
          <p:nvPr/>
        </p:nvSpPr>
        <p:spPr>
          <a:xfrm>
            <a:off x="3141821" y="1494911"/>
            <a:ext cx="5908359" cy="7650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 name="标题 1">
            <a:extLst>
              <a:ext uri="{FF2B5EF4-FFF2-40B4-BE49-F238E27FC236}">
                <a16:creationId xmlns:a16="http://schemas.microsoft.com/office/drawing/2014/main" xmlns="" id="{C8B8EB94-6143-43BD-8701-8DF34E554CF4}"/>
              </a:ext>
            </a:extLst>
          </p:cNvPr>
          <p:cNvSpPr>
            <a:spLocks noGrp="1"/>
          </p:cNvSpPr>
          <p:nvPr>
            <p:ph type="title" idx="4294967295"/>
          </p:nvPr>
        </p:nvSpPr>
        <p:spPr>
          <a:xfrm>
            <a:off x="3283857" y="1560196"/>
            <a:ext cx="5943600" cy="1011237"/>
          </a:xfrm>
          <a:prstGeom prst="rect">
            <a:avLst/>
          </a:prstGeom>
        </p:spPr>
        <p:txBody>
          <a:bodyPr/>
          <a:lstStyle/>
          <a:p>
            <a:r>
              <a:rPr lang="zh-CN" altLang="en-US" sz="3600" b="1" dirty="0">
                <a:solidFill>
                  <a:schemeClr val="bg1"/>
                </a:solidFill>
                <a:latin typeface="+mn-lt"/>
                <a:ea typeface="+mn-ea"/>
                <a:cs typeface="+mn-ea"/>
                <a:sym typeface="+mn-lt"/>
              </a:rPr>
              <a:t>推进多层次多领域依法治理</a:t>
            </a:r>
          </a:p>
        </p:txBody>
      </p:sp>
      <p:sp>
        <p:nvSpPr>
          <p:cNvPr id="3" name="内容占位符 2">
            <a:extLst>
              <a:ext uri="{FF2B5EF4-FFF2-40B4-BE49-F238E27FC236}">
                <a16:creationId xmlns:a16="http://schemas.microsoft.com/office/drawing/2014/main" xmlns="" id="{487166B6-2FF6-4FBD-BFCF-D9A52457BB68}"/>
              </a:ext>
            </a:extLst>
          </p:cNvPr>
          <p:cNvSpPr>
            <a:spLocks noGrp="1"/>
          </p:cNvSpPr>
          <p:nvPr>
            <p:ph idx="4294967295"/>
          </p:nvPr>
        </p:nvSpPr>
        <p:spPr>
          <a:xfrm>
            <a:off x="2355034" y="2506663"/>
            <a:ext cx="8496300" cy="4351337"/>
          </a:xfrm>
          <a:prstGeom prst="rect">
            <a:avLst/>
          </a:prstGeom>
        </p:spPr>
        <p:txBody>
          <a:bodyPr>
            <a:normAutofit/>
          </a:bodyPr>
          <a:lstStyle/>
          <a:p>
            <a:pPr>
              <a:lnSpc>
                <a:spcPct val="150000"/>
              </a:lnSpc>
              <a:buFont typeface="Wingdings" panose="05000000000000000000" pitchFamily="2" charset="2"/>
              <a:buChar char="ü"/>
            </a:pPr>
            <a:r>
              <a:rPr lang="zh-CN" altLang="en-US" sz="1600" dirty="0">
                <a:solidFill>
                  <a:srgbClr val="333333"/>
                </a:solidFill>
                <a:cs typeface="+mn-ea"/>
                <a:sym typeface="+mn-lt"/>
              </a:rPr>
              <a:t>推进市域治理创新，依法加快市级层面实名登记、社会信用管理、产权保护等配套制度建设，开展市域社会治理现代化试点，使法治成为市域经济社会发展的核心竞争力。</a:t>
            </a:r>
            <a:endParaRPr lang="en-US" altLang="zh-CN" sz="1600" dirty="0">
              <a:solidFill>
                <a:srgbClr val="333333"/>
              </a:solidFill>
              <a:cs typeface="+mn-ea"/>
              <a:sym typeface="+mn-lt"/>
            </a:endParaRPr>
          </a:p>
          <a:p>
            <a:pPr>
              <a:lnSpc>
                <a:spcPct val="150000"/>
              </a:lnSpc>
              <a:buFont typeface="Wingdings" panose="05000000000000000000" pitchFamily="2" charset="2"/>
              <a:buChar char="ü"/>
            </a:pPr>
            <a:r>
              <a:rPr lang="zh-CN" altLang="en-US" sz="1600" dirty="0">
                <a:solidFill>
                  <a:srgbClr val="333333"/>
                </a:solidFill>
                <a:cs typeface="+mn-ea"/>
                <a:sym typeface="+mn-lt"/>
              </a:rPr>
              <a:t>深化城乡社区依法治理，在党组织领导下实现政府治理和社会调节、居民自治良性互动。区县职能部门、乡镇政府（街道办事处）按照减负赋能原则，制定和落实在社区治理方面的权责清单。健全村级议事协商制度，鼓励农村开展村民说事、民情恳谈等活动。</a:t>
            </a:r>
            <a:endParaRPr lang="en-US" altLang="zh-CN" sz="1600" dirty="0">
              <a:solidFill>
                <a:srgbClr val="333333"/>
              </a:solidFill>
              <a:cs typeface="+mn-ea"/>
              <a:sym typeface="+mn-lt"/>
            </a:endParaRPr>
          </a:p>
          <a:p>
            <a:pPr>
              <a:lnSpc>
                <a:spcPct val="150000"/>
              </a:lnSpc>
              <a:buFont typeface="Wingdings" panose="05000000000000000000" pitchFamily="2" charset="2"/>
              <a:buChar char="ü"/>
            </a:pPr>
            <a:r>
              <a:rPr lang="zh-CN" altLang="en-US" sz="1600" dirty="0">
                <a:solidFill>
                  <a:srgbClr val="333333"/>
                </a:solidFill>
                <a:cs typeface="+mn-ea"/>
                <a:sym typeface="+mn-lt"/>
              </a:rPr>
              <a:t>实施村级事务阳光工程，完善党务、村务、财务“三公开”制度，梳理村级事务公开清单，推广村级事务“阳光公开”监管平台。</a:t>
            </a:r>
          </a:p>
        </p:txBody>
      </p:sp>
      <p:grpSp>
        <p:nvGrpSpPr>
          <p:cNvPr id="7" name="组合 6">
            <a:extLst>
              <a:ext uri="{FF2B5EF4-FFF2-40B4-BE49-F238E27FC236}">
                <a16:creationId xmlns:a16="http://schemas.microsoft.com/office/drawing/2014/main" xmlns="" id="{5E1D1D59-EB42-4589-AED7-BF34C662D13D}"/>
              </a:ext>
            </a:extLst>
          </p:cNvPr>
          <p:cNvGrpSpPr/>
          <p:nvPr/>
        </p:nvGrpSpPr>
        <p:grpSpPr>
          <a:xfrm>
            <a:off x="822431" y="2133600"/>
            <a:ext cx="10134494" cy="3649980"/>
            <a:chOff x="822431" y="2133600"/>
            <a:chExt cx="10134494" cy="3649980"/>
          </a:xfrm>
        </p:grpSpPr>
        <p:sp>
          <p:nvSpPr>
            <p:cNvPr id="5" name="矩形 4">
              <a:extLst>
                <a:ext uri="{FF2B5EF4-FFF2-40B4-BE49-F238E27FC236}">
                  <a16:creationId xmlns:a16="http://schemas.microsoft.com/office/drawing/2014/main" xmlns="" id="{6C589298-7B91-4B0C-B43B-4B72A70837C8}"/>
                </a:ext>
              </a:extLst>
            </p:cNvPr>
            <p:cNvSpPr/>
            <p:nvPr/>
          </p:nvSpPr>
          <p:spPr>
            <a:xfrm>
              <a:off x="1235075" y="2133600"/>
              <a:ext cx="9721850" cy="364998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6" name="图片 5" descr="图片包含 游戏机&#10;&#10;描述已自动生成">
              <a:extLst>
                <a:ext uri="{FF2B5EF4-FFF2-40B4-BE49-F238E27FC236}">
                  <a16:creationId xmlns:a16="http://schemas.microsoft.com/office/drawing/2014/main" xmlns="" id="{0BA78FC7-2CFA-4610-BB12-5ED822C6B44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1957" r="27611"/>
            <a:stretch/>
          </p:blipFill>
          <p:spPr>
            <a:xfrm>
              <a:off x="822431" y="2133600"/>
              <a:ext cx="1368955" cy="3649980"/>
            </a:xfrm>
            <a:prstGeom prst="rect">
              <a:avLst/>
            </a:prstGeom>
          </p:spPr>
        </p:pic>
      </p:grpSp>
    </p:spTree>
    <p:extLst>
      <p:ext uri="{BB962C8B-B14F-4D97-AF65-F5344CB8AC3E}">
        <p14:creationId xmlns:p14="http://schemas.microsoft.com/office/powerpoint/2010/main" val="684684195"/>
      </p:ext>
    </p:extLst>
  </p:cSld>
  <p:clrMapOvr>
    <a:masterClrMapping/>
  </p:clrMapOvr>
  <mc:AlternateContent xmlns:mc="http://schemas.openxmlformats.org/markup-compatibility/2006" xmlns:p14="http://schemas.microsoft.com/office/powerpoint/2010/main">
    <mc:Choice Requires="p14">
      <p:transition spd="slow" p14:dur="1250" advTm="3000">
        <p14:flip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Horizontal)">
                                      <p:cBhvr>
                                        <p:cTn id="7" dur="750"/>
                                        <p:tgtEl>
                                          <p:spTgt spid="4"/>
                                        </p:tgtEl>
                                      </p:cBhvr>
                                    </p:animEffect>
                                  </p:childTnLst>
                                </p:cTn>
                              </p:par>
                            </p:childTnLst>
                          </p:cTn>
                        </p:par>
                        <p:par>
                          <p:cTn id="8" fill="hold">
                            <p:stCondLst>
                              <p:cond delay="750"/>
                            </p:stCondLst>
                            <p:childTnLst>
                              <p:par>
                                <p:cTn id="9" presetID="16" presetClass="entr" presetSubtype="2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Horizontal)">
                                      <p:cBhvr>
                                        <p:cTn id="11" dur="750"/>
                                        <p:tgtEl>
                                          <p:spTgt spid="2"/>
                                        </p:tgtEl>
                                      </p:cBhvr>
                                    </p:animEffect>
                                  </p:childTnLst>
                                </p:cTn>
                              </p:par>
                            </p:childTnLst>
                          </p:cTn>
                        </p:par>
                        <p:par>
                          <p:cTn id="12" fill="hold">
                            <p:stCondLst>
                              <p:cond delay="1500"/>
                            </p:stCondLst>
                            <p:childTnLst>
                              <p:par>
                                <p:cTn id="13" presetID="45"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750"/>
                                        <p:tgtEl>
                                          <p:spTgt spid="7"/>
                                        </p:tgtEl>
                                      </p:cBhvr>
                                    </p:animEffect>
                                    <p:anim calcmode="lin" valueType="num">
                                      <p:cBhvr>
                                        <p:cTn id="16" dur="750" fill="hold"/>
                                        <p:tgtEl>
                                          <p:spTgt spid="7"/>
                                        </p:tgtEl>
                                        <p:attrNameLst>
                                          <p:attrName>ppt_w</p:attrName>
                                        </p:attrNameLst>
                                      </p:cBhvr>
                                      <p:tavLst>
                                        <p:tav tm="0" fmla="#ppt_w*sin(2.5*pi*$)">
                                          <p:val>
                                            <p:fltVal val="0"/>
                                          </p:val>
                                        </p:tav>
                                        <p:tav tm="100000">
                                          <p:val>
                                            <p:fltVal val="1"/>
                                          </p:val>
                                        </p:tav>
                                      </p:tavLst>
                                    </p:anim>
                                    <p:anim calcmode="lin" valueType="num">
                                      <p:cBhvr>
                                        <p:cTn id="17" dur="750" fill="hold"/>
                                        <p:tgtEl>
                                          <p:spTgt spid="7"/>
                                        </p:tgtEl>
                                        <p:attrNameLst>
                                          <p:attrName>ppt_h</p:attrName>
                                        </p:attrNameLst>
                                      </p:cBhvr>
                                      <p:tavLst>
                                        <p:tav tm="0">
                                          <p:val>
                                            <p:strVal val="#ppt_h"/>
                                          </p:val>
                                        </p:tav>
                                        <p:tav tm="100000">
                                          <p:val>
                                            <p:strVal val="#ppt_h"/>
                                          </p:val>
                                        </p:tav>
                                      </p:tavLst>
                                    </p:anim>
                                  </p:childTnLst>
                                </p:cTn>
                              </p:par>
                            </p:childTnLst>
                          </p:cTn>
                        </p:par>
                        <p:par>
                          <p:cTn id="18" fill="hold">
                            <p:stCondLst>
                              <p:cond delay="2250"/>
                            </p:stCondLst>
                            <p:childTnLst>
                              <p:par>
                                <p:cTn id="19" presetID="6" presetClass="entr" presetSubtype="16" fill="hold" grpId="0" nodeType="after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circle(in)">
                                      <p:cBhvr>
                                        <p:cTn id="21" dur="750"/>
                                        <p:tgtEl>
                                          <p:spTgt spid="3">
                                            <p:txEl>
                                              <p:pRg st="0" end="0"/>
                                            </p:txEl>
                                          </p:spTgt>
                                        </p:tgtEl>
                                      </p:cBhvr>
                                    </p:animEffect>
                                  </p:childTnLst>
                                </p:cTn>
                              </p:par>
                            </p:childTnLst>
                          </p:cTn>
                        </p:par>
                        <p:par>
                          <p:cTn id="22" fill="hold">
                            <p:stCondLst>
                              <p:cond delay="3000"/>
                            </p:stCondLst>
                            <p:childTnLst>
                              <p:par>
                                <p:cTn id="23" presetID="6" presetClass="entr" presetSubtype="16" fill="hold" grpId="0" nodeType="after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circle(in)">
                                      <p:cBhvr>
                                        <p:cTn id="25" dur="750"/>
                                        <p:tgtEl>
                                          <p:spTgt spid="3">
                                            <p:txEl>
                                              <p:pRg st="1" end="1"/>
                                            </p:txEl>
                                          </p:spTgt>
                                        </p:tgtEl>
                                      </p:cBhvr>
                                    </p:animEffect>
                                  </p:childTnLst>
                                </p:cTn>
                              </p:par>
                            </p:childTnLst>
                          </p:cTn>
                        </p:par>
                        <p:par>
                          <p:cTn id="26" fill="hold">
                            <p:stCondLst>
                              <p:cond delay="3750"/>
                            </p:stCondLst>
                            <p:childTnLst>
                              <p:par>
                                <p:cTn id="27" presetID="6" presetClass="entr" presetSubtype="16" fill="hold" grpId="0" nodeType="after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circle(in)">
                                      <p:cBhvr>
                                        <p:cTn id="29" dur="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xmlns="" id="{E41C4B5D-F53B-4F6C-80E6-937BCAC4B68D}"/>
              </a:ext>
            </a:extLst>
          </p:cNvPr>
          <p:cNvSpPr txBox="1"/>
          <p:nvPr/>
        </p:nvSpPr>
        <p:spPr>
          <a:xfrm>
            <a:off x="1361600" y="2269826"/>
            <a:ext cx="7688580" cy="3416320"/>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kumimoji="0" lang="zh-CN" altLang="en-US" sz="1600" b="0" i="0" u="none" strike="noStrike" kern="1200" cap="none" spc="0" normalizeH="0" baseline="0" noProof="0" dirty="0">
                <a:ln>
                  <a:noFill/>
                </a:ln>
                <a:solidFill>
                  <a:srgbClr val="333333"/>
                </a:solidFill>
                <a:effectLst/>
                <a:uLnTx/>
                <a:uFillTx/>
                <a:cs typeface="+mn-ea"/>
                <a:sym typeface="+mn-lt"/>
              </a:rPr>
              <a:t>开展法治乡村创建活动。加强基层群众性自治组织规范化建设，修改城市居民委员会组织法和村民委员会组织法。</a:t>
            </a:r>
            <a:endParaRPr kumimoji="0" lang="en-US" altLang="zh-CN" sz="1600" b="0" i="0" u="none" strike="noStrike" kern="1200" cap="none" spc="0" normalizeH="0" baseline="0" noProof="0" dirty="0">
              <a:ln>
                <a:noFill/>
              </a:ln>
              <a:solidFill>
                <a:srgbClr val="333333"/>
              </a:solidFill>
              <a:effectLst/>
              <a:uLnTx/>
              <a:uFillTx/>
              <a:cs typeface="+mn-ea"/>
              <a:sym typeface="+mn-lt"/>
            </a:endParaRPr>
          </a:p>
          <a:p>
            <a:pPr marL="285750" indent="-285750">
              <a:lnSpc>
                <a:spcPct val="150000"/>
              </a:lnSpc>
              <a:buFont typeface="Wingdings" panose="05000000000000000000" pitchFamily="2" charset="2"/>
              <a:buChar char="ü"/>
            </a:pPr>
            <a:endParaRPr kumimoji="0" lang="en-US" altLang="zh-CN" sz="1600" b="0" i="0" u="none" strike="noStrike" kern="1200" cap="none" spc="0" normalizeH="0" baseline="0" noProof="0" dirty="0">
              <a:ln>
                <a:noFill/>
              </a:ln>
              <a:solidFill>
                <a:srgbClr val="333333"/>
              </a:solidFill>
              <a:effectLst/>
              <a:uLnTx/>
              <a:uFillTx/>
              <a:cs typeface="+mn-ea"/>
              <a:sym typeface="+mn-lt"/>
            </a:endParaRPr>
          </a:p>
          <a:p>
            <a:pPr marL="285750" indent="-285750">
              <a:lnSpc>
                <a:spcPct val="150000"/>
              </a:lnSpc>
              <a:buFont typeface="Wingdings" panose="05000000000000000000" pitchFamily="2" charset="2"/>
              <a:buChar char="ü"/>
            </a:pPr>
            <a:r>
              <a:rPr kumimoji="0" lang="zh-CN" altLang="en-US" sz="1600" b="0" i="0" u="none" strike="noStrike" kern="1200" cap="none" spc="0" normalizeH="0" baseline="0" noProof="0" dirty="0">
                <a:ln>
                  <a:noFill/>
                </a:ln>
                <a:solidFill>
                  <a:srgbClr val="333333"/>
                </a:solidFill>
                <a:effectLst/>
                <a:uLnTx/>
                <a:uFillTx/>
                <a:cs typeface="+mn-ea"/>
                <a:sym typeface="+mn-lt"/>
              </a:rPr>
              <a:t>全面推进基层单位依法治理，企业、学校等基层单位普遍完善业务和管理活动各项规章制度，建立运用法治方式解决问题的平台和机制。</a:t>
            </a:r>
            <a:endParaRPr kumimoji="0" lang="en-US" altLang="zh-CN" sz="1600" b="0" i="0" u="none" strike="noStrike" kern="1200" cap="none" spc="0" normalizeH="0" baseline="0" noProof="0" dirty="0">
              <a:ln>
                <a:noFill/>
              </a:ln>
              <a:solidFill>
                <a:srgbClr val="333333"/>
              </a:solidFill>
              <a:effectLst/>
              <a:uLnTx/>
              <a:uFillTx/>
              <a:cs typeface="+mn-ea"/>
              <a:sym typeface="+mn-lt"/>
            </a:endParaRPr>
          </a:p>
          <a:p>
            <a:pPr marL="285750" indent="-285750">
              <a:lnSpc>
                <a:spcPct val="150000"/>
              </a:lnSpc>
              <a:buFont typeface="Wingdings" panose="05000000000000000000" pitchFamily="2" charset="2"/>
              <a:buChar char="ü"/>
            </a:pPr>
            <a:endParaRPr kumimoji="0" lang="en-US" altLang="zh-CN" sz="1600" b="0" i="0" u="none" strike="noStrike" kern="1200" cap="none" spc="0" normalizeH="0" baseline="0" noProof="0" dirty="0">
              <a:ln>
                <a:noFill/>
              </a:ln>
              <a:solidFill>
                <a:srgbClr val="333333"/>
              </a:solidFill>
              <a:effectLst/>
              <a:uLnTx/>
              <a:uFillTx/>
              <a:cs typeface="+mn-ea"/>
              <a:sym typeface="+mn-lt"/>
            </a:endParaRPr>
          </a:p>
          <a:p>
            <a:pPr marL="285750" indent="-285750">
              <a:lnSpc>
                <a:spcPct val="150000"/>
              </a:lnSpc>
              <a:buFont typeface="Wingdings" panose="05000000000000000000" pitchFamily="2" charset="2"/>
              <a:buChar char="ü"/>
            </a:pPr>
            <a:r>
              <a:rPr kumimoji="0" lang="zh-CN" altLang="en-US" sz="1600" b="0" i="0" u="none" strike="noStrike" kern="1200" cap="none" spc="0" normalizeH="0" baseline="0" noProof="0" dirty="0">
                <a:ln>
                  <a:noFill/>
                </a:ln>
                <a:solidFill>
                  <a:srgbClr val="333333"/>
                </a:solidFill>
                <a:effectLst/>
                <a:uLnTx/>
                <a:uFillTx/>
                <a:cs typeface="+mn-ea"/>
                <a:sym typeface="+mn-lt"/>
              </a:rPr>
              <a:t>广泛开展行业依法治理，推进业务标准程序完善、合法合规审查到位、防范化解风险及时和法律监督有效的法治化治理方式。依法妥善处置涉及民族、宗教等因素的社会问题，促进民族关系、宗教关系和谐。</a:t>
            </a:r>
            <a:endParaRPr lang="zh-CN" altLang="en-US" dirty="0">
              <a:cs typeface="+mn-ea"/>
              <a:sym typeface="+mn-lt"/>
            </a:endParaRPr>
          </a:p>
        </p:txBody>
      </p:sp>
      <p:sp>
        <p:nvSpPr>
          <p:cNvPr id="6" name="矩形 5">
            <a:extLst>
              <a:ext uri="{FF2B5EF4-FFF2-40B4-BE49-F238E27FC236}">
                <a16:creationId xmlns:a16="http://schemas.microsoft.com/office/drawing/2014/main" xmlns="" id="{D638B3CF-A2E7-4FA6-8DCF-AA54125D38E0}"/>
              </a:ext>
            </a:extLst>
          </p:cNvPr>
          <p:cNvSpPr/>
          <p:nvPr/>
        </p:nvSpPr>
        <p:spPr>
          <a:xfrm>
            <a:off x="3141821" y="1494911"/>
            <a:ext cx="5908359" cy="7650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标题 1">
            <a:extLst>
              <a:ext uri="{FF2B5EF4-FFF2-40B4-BE49-F238E27FC236}">
                <a16:creationId xmlns:a16="http://schemas.microsoft.com/office/drawing/2014/main" xmlns="" id="{C87A17C7-2388-4603-B6DE-594181A08BB6}"/>
              </a:ext>
            </a:extLst>
          </p:cNvPr>
          <p:cNvSpPr>
            <a:spLocks noGrp="1"/>
          </p:cNvSpPr>
          <p:nvPr>
            <p:ph type="title" idx="4294967295"/>
          </p:nvPr>
        </p:nvSpPr>
        <p:spPr>
          <a:xfrm>
            <a:off x="3360058" y="1535958"/>
            <a:ext cx="5943600" cy="1011237"/>
          </a:xfrm>
          <a:prstGeom prst="rect">
            <a:avLst/>
          </a:prstGeom>
        </p:spPr>
        <p:txBody>
          <a:bodyPr/>
          <a:lstStyle/>
          <a:p>
            <a:r>
              <a:rPr lang="zh-CN" altLang="en-US" sz="3600" b="1" dirty="0">
                <a:solidFill>
                  <a:schemeClr val="bg1"/>
                </a:solidFill>
                <a:latin typeface="+mn-lt"/>
                <a:ea typeface="+mn-ea"/>
                <a:cs typeface="+mn-ea"/>
                <a:sym typeface="+mn-lt"/>
              </a:rPr>
              <a:t>推进多层次多领域依法治理</a:t>
            </a:r>
          </a:p>
        </p:txBody>
      </p:sp>
      <p:sp>
        <p:nvSpPr>
          <p:cNvPr id="8" name="矩形 7">
            <a:extLst>
              <a:ext uri="{FF2B5EF4-FFF2-40B4-BE49-F238E27FC236}">
                <a16:creationId xmlns:a16="http://schemas.microsoft.com/office/drawing/2014/main" xmlns="" id="{ED34AC6B-F6E1-4D96-9BBF-EC10F613A459}"/>
              </a:ext>
            </a:extLst>
          </p:cNvPr>
          <p:cNvSpPr/>
          <p:nvPr/>
        </p:nvSpPr>
        <p:spPr>
          <a:xfrm>
            <a:off x="1235075" y="2133600"/>
            <a:ext cx="9721850" cy="364998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9" name="图片 8" descr="图标&#10;&#10;描述已自动生成">
            <a:extLst>
              <a:ext uri="{FF2B5EF4-FFF2-40B4-BE49-F238E27FC236}">
                <a16:creationId xmlns:a16="http://schemas.microsoft.com/office/drawing/2014/main" xmlns="" id="{025F39BD-5063-4DCB-88F3-30B2006B11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775347">
            <a:off x="8414992" y="2120319"/>
            <a:ext cx="3442310" cy="3442310"/>
          </a:xfrm>
          <a:prstGeom prst="rect">
            <a:avLst/>
          </a:prstGeom>
        </p:spPr>
      </p:pic>
    </p:spTree>
    <p:extLst>
      <p:ext uri="{BB962C8B-B14F-4D97-AF65-F5344CB8AC3E}">
        <p14:creationId xmlns:p14="http://schemas.microsoft.com/office/powerpoint/2010/main" val="1592327211"/>
      </p:ext>
    </p:extLst>
  </p:cSld>
  <p:clrMapOvr>
    <a:masterClrMapping/>
  </p:clrMapOvr>
  <mc:AlternateContent xmlns:mc="http://schemas.openxmlformats.org/markup-compatibility/2006" xmlns:p14="http://schemas.microsoft.com/office/powerpoint/2010/main">
    <mc:Choice Requires="p14">
      <p:transition spd="slow" p14:dur="1250" advTm="3000">
        <p14:flip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750"/>
                                        <p:tgtEl>
                                          <p:spTgt spid="6"/>
                                        </p:tgtEl>
                                      </p:cBhvr>
                                    </p:animEffect>
                                  </p:childTnLst>
                                </p:cTn>
                              </p:par>
                            </p:childTnLst>
                          </p:cTn>
                        </p:par>
                        <p:par>
                          <p:cTn id="8" fill="hold">
                            <p:stCondLst>
                              <p:cond delay="75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750"/>
                                        <p:tgtEl>
                                          <p:spTgt spid="7"/>
                                        </p:tgtEl>
                                      </p:cBhvr>
                                    </p:animEffect>
                                  </p:childTnLst>
                                </p:cTn>
                              </p:par>
                            </p:childTnLst>
                          </p:cTn>
                        </p:par>
                        <p:par>
                          <p:cTn id="12" fill="hold">
                            <p:stCondLst>
                              <p:cond delay="1500"/>
                            </p:stCondLst>
                            <p:childTnLst>
                              <p:par>
                                <p:cTn id="13" presetID="16" presetClass="entr" presetSubtype="2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750"/>
                                        <p:tgtEl>
                                          <p:spTgt spid="8"/>
                                        </p:tgtEl>
                                      </p:cBhvr>
                                    </p:animEffect>
                                  </p:childTnLst>
                                </p:cTn>
                              </p:par>
                            </p:childTnLst>
                          </p:cTn>
                        </p:par>
                        <p:par>
                          <p:cTn id="16" fill="hold">
                            <p:stCondLst>
                              <p:cond delay="2250"/>
                            </p:stCondLst>
                            <p:childTnLst>
                              <p:par>
                                <p:cTn id="17" presetID="16" presetClass="entr" presetSubtype="21"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750"/>
                                        <p:tgtEl>
                                          <p:spTgt spid="5"/>
                                        </p:tgtEl>
                                      </p:cBhvr>
                                    </p:animEffect>
                                  </p:childTnLst>
                                </p:cTn>
                              </p:par>
                            </p:childTnLst>
                          </p:cTn>
                        </p:par>
                        <p:par>
                          <p:cTn id="20" fill="hold">
                            <p:stCondLst>
                              <p:cond delay="3000"/>
                            </p:stCondLst>
                            <p:childTnLst>
                              <p:par>
                                <p:cTn id="21" presetID="53" presetClass="entr" presetSubtype="16"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fltVal val="0"/>
                                          </p:val>
                                        </p:tav>
                                        <p:tav tm="100000">
                                          <p:val>
                                            <p:strVal val="#ppt_h"/>
                                          </p:val>
                                        </p:tav>
                                      </p:tavLst>
                                    </p:anim>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91050C5-EC35-4B48-A45E-2AD5519551F5}"/>
              </a:ext>
            </a:extLst>
          </p:cNvPr>
          <p:cNvSpPr>
            <a:spLocks noGrp="1"/>
          </p:cNvSpPr>
          <p:nvPr>
            <p:ph type="title" idx="4294967295"/>
          </p:nvPr>
        </p:nvSpPr>
        <p:spPr>
          <a:xfrm>
            <a:off x="874713" y="1546512"/>
            <a:ext cx="5470525" cy="900113"/>
          </a:xfrm>
          <a:prstGeom prst="rect">
            <a:avLst/>
          </a:prstGeom>
        </p:spPr>
        <p:txBody>
          <a:bodyPr/>
          <a:lstStyle/>
          <a:p>
            <a:r>
              <a:rPr lang="zh-CN" altLang="en-US" sz="3600" b="1" dirty="0">
                <a:solidFill>
                  <a:schemeClr val="accent2"/>
                </a:solidFill>
                <a:latin typeface="+mn-lt"/>
                <a:ea typeface="+mn-ea"/>
                <a:cs typeface="+mn-ea"/>
                <a:sym typeface="+mn-lt"/>
              </a:rPr>
              <a:t>发挥人民团体和社会组织</a:t>
            </a:r>
          </a:p>
        </p:txBody>
      </p:sp>
      <p:sp>
        <p:nvSpPr>
          <p:cNvPr id="3" name="内容占位符 2">
            <a:extLst>
              <a:ext uri="{FF2B5EF4-FFF2-40B4-BE49-F238E27FC236}">
                <a16:creationId xmlns:a16="http://schemas.microsoft.com/office/drawing/2014/main" xmlns="" id="{6D848AEA-DB97-4A4D-8637-2721DB2FB8A4}"/>
              </a:ext>
            </a:extLst>
          </p:cNvPr>
          <p:cNvSpPr>
            <a:spLocks noGrp="1"/>
          </p:cNvSpPr>
          <p:nvPr>
            <p:ph idx="4294967295"/>
          </p:nvPr>
        </p:nvSpPr>
        <p:spPr>
          <a:xfrm>
            <a:off x="1227137" y="3196120"/>
            <a:ext cx="9737725" cy="4351338"/>
          </a:xfrm>
          <a:prstGeom prst="rect">
            <a:avLst/>
          </a:prstGeom>
        </p:spPr>
        <p:txBody>
          <a:bodyPr/>
          <a:lstStyle/>
          <a:p>
            <a:pPr marL="0" indent="0">
              <a:lnSpc>
                <a:spcPct val="150000"/>
              </a:lnSpc>
              <a:buNone/>
            </a:pPr>
            <a:r>
              <a:rPr lang="zh-CN" altLang="en-US" sz="1600" dirty="0">
                <a:solidFill>
                  <a:srgbClr val="333333"/>
                </a:solidFill>
                <a:cs typeface="+mn-ea"/>
                <a:sym typeface="+mn-lt"/>
              </a:rPr>
              <a:t>人民团体要在党的领导下，教育和组织团体成员和所联系群众依照宪法和法律的规定，通过各种途径和形式参与管理国家事务，管理经济文化事业，管理社会事务。促进社会组织健康有序发展，推进社会组织明确权责、依法自治、发挥作用。坚持党对社会组织的领导，加强社会组织党的建设，确保社会组织发展的正确政治方向。加大培育社会组织力度，重点培育、优先发展行业协会商会类、科技类、公益慈善类、城乡社区服务类社会组织。推动和支持志愿服务组织发展，开展志愿服务标准化建设。发挥行业协会商会自律功能，探索建立行业自律组织。发挥社区社会组织在创新基层社会治理中的积极作用。完善政府购买公共服务机制，促进社会组织在提供公共服务中发挥更大作用。</a:t>
            </a:r>
          </a:p>
        </p:txBody>
      </p:sp>
      <p:grpSp>
        <p:nvGrpSpPr>
          <p:cNvPr id="10" name="组合 9">
            <a:extLst>
              <a:ext uri="{FF2B5EF4-FFF2-40B4-BE49-F238E27FC236}">
                <a16:creationId xmlns:a16="http://schemas.microsoft.com/office/drawing/2014/main" xmlns="" id="{EE62992A-3253-4667-8A9A-A5DF668D0336}"/>
              </a:ext>
            </a:extLst>
          </p:cNvPr>
          <p:cNvGrpSpPr/>
          <p:nvPr/>
        </p:nvGrpSpPr>
        <p:grpSpPr>
          <a:xfrm>
            <a:off x="2548890" y="2265490"/>
            <a:ext cx="8907780" cy="590931"/>
            <a:chOff x="2545080" y="2158810"/>
            <a:chExt cx="8907780" cy="590931"/>
          </a:xfrm>
        </p:grpSpPr>
        <p:sp>
          <p:nvSpPr>
            <p:cNvPr id="5" name="文本框 4">
              <a:extLst>
                <a:ext uri="{FF2B5EF4-FFF2-40B4-BE49-F238E27FC236}">
                  <a16:creationId xmlns:a16="http://schemas.microsoft.com/office/drawing/2014/main" xmlns="" id="{07B7271C-1681-45BE-A1E7-D5892D5CEA55}"/>
                </a:ext>
              </a:extLst>
            </p:cNvPr>
            <p:cNvSpPr txBox="1"/>
            <p:nvPr/>
          </p:nvSpPr>
          <p:spPr>
            <a:xfrm>
              <a:off x="5356860" y="2158810"/>
              <a:ext cx="6096000" cy="590931"/>
            </a:xfrm>
            <a:prstGeom prst="rect">
              <a:avLst/>
            </a:prstGeom>
            <a:noFill/>
          </p:spPr>
          <p:txBody>
            <a:bodyPr wrap="square">
              <a:spAutoFit/>
            </a:bodyPr>
            <a:lstStyle/>
            <a:p>
              <a:pPr>
                <a:lnSpc>
                  <a:spcPct val="90000"/>
                </a:lnSpc>
                <a:spcBef>
                  <a:spcPct val="0"/>
                </a:spcBef>
              </a:pPr>
              <a:r>
                <a:rPr lang="zh-CN" altLang="en-US" sz="3600" b="1" dirty="0">
                  <a:solidFill>
                    <a:schemeClr val="accent2"/>
                  </a:solidFill>
                  <a:cs typeface="+mn-ea"/>
                  <a:sym typeface="+mn-lt"/>
                </a:rPr>
                <a:t>在法治社会建设中的作用</a:t>
              </a:r>
            </a:p>
          </p:txBody>
        </p:sp>
        <p:cxnSp>
          <p:nvCxnSpPr>
            <p:cNvPr id="8" name="直接连接符 7">
              <a:extLst>
                <a:ext uri="{FF2B5EF4-FFF2-40B4-BE49-F238E27FC236}">
                  <a16:creationId xmlns:a16="http://schemas.microsoft.com/office/drawing/2014/main" xmlns="" id="{3498F8A4-7366-41E6-A4CE-BA518BCF2DC2}"/>
                </a:ext>
              </a:extLst>
            </p:cNvPr>
            <p:cNvCxnSpPr>
              <a:cxnSpLocks/>
            </p:cNvCxnSpPr>
            <p:nvPr/>
          </p:nvCxnSpPr>
          <p:spPr>
            <a:xfrm>
              <a:off x="2545080" y="2454275"/>
              <a:ext cx="2667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3181477"/>
      </p:ext>
    </p:extLst>
  </p:cSld>
  <p:clrMapOvr>
    <a:masterClrMapping/>
  </p:clrMapOvr>
  <mc:AlternateContent xmlns:mc="http://schemas.openxmlformats.org/markup-compatibility/2006" xmlns:p14="http://schemas.microsoft.com/office/powerpoint/2010/main">
    <mc:Choice Requires="p14">
      <p:transition spd="slow" p14:dur="1250" advTm="3000">
        <p14:flip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750"/>
                                        <p:tgtEl>
                                          <p:spTgt spid="2"/>
                                        </p:tgtEl>
                                      </p:cBhvr>
                                    </p:animEffect>
                                  </p:childTnLst>
                                </p:cTn>
                              </p:par>
                            </p:childTnLst>
                          </p:cTn>
                        </p:par>
                        <p:par>
                          <p:cTn id="8" fill="hold">
                            <p:stCondLst>
                              <p:cond delay="750"/>
                            </p:stCondLst>
                            <p:childTnLst>
                              <p:par>
                                <p:cTn id="9" presetID="16" presetClass="entr" presetSubtype="37"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outVertical)">
                                      <p:cBhvr>
                                        <p:cTn id="11" dur="750"/>
                                        <p:tgtEl>
                                          <p:spTgt spid="10"/>
                                        </p:tgtEl>
                                      </p:cBhvr>
                                    </p:animEffect>
                                  </p:childTnLst>
                                </p:cTn>
                              </p:par>
                            </p:childTnLst>
                          </p:cTn>
                        </p:par>
                        <p:par>
                          <p:cTn id="12" fill="hold">
                            <p:stCondLst>
                              <p:cond delay="1500"/>
                            </p:stCondLst>
                            <p:childTnLst>
                              <p:par>
                                <p:cTn id="13" presetID="13" presetClass="entr" presetSubtype="16" fill="hold"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plus(in)">
                                      <p:cBhvr>
                                        <p:cTn id="15" dur="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FB4CE3DE-55E3-4999-85F4-1266F25F15A5}"/>
              </a:ext>
            </a:extLst>
          </p:cNvPr>
          <p:cNvSpPr/>
          <p:nvPr/>
        </p:nvSpPr>
        <p:spPr>
          <a:xfrm>
            <a:off x="874713" y="1433950"/>
            <a:ext cx="3830479" cy="5853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 name="标题 1">
            <a:extLst>
              <a:ext uri="{FF2B5EF4-FFF2-40B4-BE49-F238E27FC236}">
                <a16:creationId xmlns:a16="http://schemas.microsoft.com/office/drawing/2014/main" xmlns="" id="{8AEF6ABC-2981-4528-B3A9-ED9BFBE50DEF}"/>
              </a:ext>
            </a:extLst>
          </p:cNvPr>
          <p:cNvSpPr>
            <a:spLocks noGrp="1"/>
          </p:cNvSpPr>
          <p:nvPr>
            <p:ph type="title" idx="4294967295"/>
          </p:nvPr>
        </p:nvSpPr>
        <p:spPr>
          <a:xfrm>
            <a:off x="983275" y="1433950"/>
            <a:ext cx="3436938" cy="922338"/>
          </a:xfrm>
          <a:prstGeom prst="rect">
            <a:avLst/>
          </a:prstGeom>
        </p:spPr>
        <p:txBody>
          <a:bodyPr/>
          <a:lstStyle/>
          <a:p>
            <a:r>
              <a:rPr lang="zh-CN" altLang="en-US" sz="3600" b="1" dirty="0">
                <a:solidFill>
                  <a:schemeClr val="bg1"/>
                </a:solidFill>
                <a:latin typeface="+mn-lt"/>
                <a:ea typeface="+mn-ea"/>
                <a:cs typeface="+mn-ea"/>
                <a:sym typeface="+mn-lt"/>
              </a:rPr>
              <a:t>增强社会安全感</a:t>
            </a:r>
          </a:p>
        </p:txBody>
      </p:sp>
      <p:sp>
        <p:nvSpPr>
          <p:cNvPr id="3" name="内容占位符 2">
            <a:extLst>
              <a:ext uri="{FF2B5EF4-FFF2-40B4-BE49-F238E27FC236}">
                <a16:creationId xmlns:a16="http://schemas.microsoft.com/office/drawing/2014/main" xmlns="" id="{BF751235-746A-4625-9DDD-5F74C9611A48}"/>
              </a:ext>
            </a:extLst>
          </p:cNvPr>
          <p:cNvSpPr>
            <a:spLocks noGrp="1"/>
          </p:cNvSpPr>
          <p:nvPr>
            <p:ph idx="4294967295"/>
          </p:nvPr>
        </p:nvSpPr>
        <p:spPr>
          <a:xfrm>
            <a:off x="1001532" y="2062842"/>
            <a:ext cx="4968875" cy="4351337"/>
          </a:xfrm>
          <a:prstGeom prst="rect">
            <a:avLst/>
          </a:prstGeom>
        </p:spPr>
        <p:txBody>
          <a:bodyPr>
            <a:normAutofit/>
          </a:bodyPr>
          <a:lstStyle/>
          <a:p>
            <a:pPr marL="0" indent="0">
              <a:lnSpc>
                <a:spcPct val="150000"/>
              </a:lnSpc>
              <a:buNone/>
            </a:pPr>
            <a:r>
              <a:rPr lang="zh-CN" altLang="en-US" sz="1600" dirty="0">
                <a:solidFill>
                  <a:srgbClr val="333333"/>
                </a:solidFill>
                <a:cs typeface="+mn-ea"/>
                <a:sym typeface="+mn-lt"/>
              </a:rPr>
              <a:t>加快对社会安全体系的整体设计和战略规划，贯彻落实加快推进社会治理现代化开创平安中国建设新局面的意见。完善平安中国建设协调机制、责任分担机制，健全平安建设指标体系和考核标准。</a:t>
            </a:r>
            <a:r>
              <a:rPr lang="en-US" altLang="zh-CN" sz="1600" dirty="0">
                <a:solidFill>
                  <a:srgbClr val="333333"/>
                </a:solidFill>
                <a:cs typeface="+mn-ea"/>
                <a:sym typeface="+mn-lt"/>
              </a:rPr>
              <a:t>2020</a:t>
            </a:r>
            <a:r>
              <a:rPr lang="zh-CN" altLang="en-US" sz="1600" dirty="0">
                <a:solidFill>
                  <a:srgbClr val="333333"/>
                </a:solidFill>
                <a:cs typeface="+mn-ea"/>
                <a:sym typeface="+mn-lt"/>
              </a:rPr>
              <a:t>年年底前制定“互联网</a:t>
            </a:r>
            <a:r>
              <a:rPr lang="en-US" altLang="zh-CN" sz="1600" dirty="0">
                <a:solidFill>
                  <a:srgbClr val="333333"/>
                </a:solidFill>
                <a:cs typeface="+mn-ea"/>
                <a:sym typeface="+mn-lt"/>
              </a:rPr>
              <a:t>+</a:t>
            </a:r>
            <a:r>
              <a:rPr lang="zh-CN" altLang="en-US" sz="1600" dirty="0">
                <a:solidFill>
                  <a:srgbClr val="333333"/>
                </a:solidFill>
                <a:cs typeface="+mn-ea"/>
                <a:sym typeface="+mn-lt"/>
              </a:rPr>
              <a:t>公共安全”行动计划。推动扫黑除恶常态化，依法严厉打击和惩治暴力伤害医务人员、破坏野生动物资源、暴力恐怖、黄赌毒黑拐骗、高科技犯罪、网络犯罪等违法犯罪活动，遏制和预防严重犯罪行为的发生。强化突发事件应急体系建设，提升疫情防控、防灾减灾救灾能力。</a:t>
            </a:r>
          </a:p>
        </p:txBody>
      </p:sp>
      <p:sp>
        <p:nvSpPr>
          <p:cNvPr id="6" name="矩形 5">
            <a:extLst>
              <a:ext uri="{FF2B5EF4-FFF2-40B4-BE49-F238E27FC236}">
                <a16:creationId xmlns:a16="http://schemas.microsoft.com/office/drawing/2014/main" xmlns="" id="{5BC05B4A-0BBD-49D1-B058-A54E3BE23B3F}"/>
              </a:ext>
            </a:extLst>
          </p:cNvPr>
          <p:cNvSpPr/>
          <p:nvPr/>
        </p:nvSpPr>
        <p:spPr>
          <a:xfrm>
            <a:off x="874713" y="2118360"/>
            <a:ext cx="5101590" cy="383666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a:extLst>
              <a:ext uri="{FF2B5EF4-FFF2-40B4-BE49-F238E27FC236}">
                <a16:creationId xmlns:a16="http://schemas.microsoft.com/office/drawing/2014/main" xmlns="" id="{D776BC56-944E-4BB6-9D91-35B9F82F90B2}"/>
              </a:ext>
            </a:extLst>
          </p:cNvPr>
          <p:cNvGrpSpPr/>
          <p:nvPr/>
        </p:nvGrpSpPr>
        <p:grpSpPr>
          <a:xfrm>
            <a:off x="6215697" y="2062842"/>
            <a:ext cx="5234940" cy="3926565"/>
            <a:chOff x="6215697" y="2019300"/>
            <a:chExt cx="5234940" cy="3926565"/>
          </a:xfrm>
        </p:grpSpPr>
        <p:sp>
          <p:nvSpPr>
            <p:cNvPr id="5" name="文本框 4">
              <a:extLst>
                <a:ext uri="{FF2B5EF4-FFF2-40B4-BE49-F238E27FC236}">
                  <a16:creationId xmlns:a16="http://schemas.microsoft.com/office/drawing/2014/main" xmlns="" id="{E5543695-2FFD-440F-85CD-0E76C5EF672A}"/>
                </a:ext>
              </a:extLst>
            </p:cNvPr>
            <p:cNvSpPr txBox="1"/>
            <p:nvPr/>
          </p:nvSpPr>
          <p:spPr>
            <a:xfrm>
              <a:off x="6215697" y="2019300"/>
              <a:ext cx="5234940" cy="3785652"/>
            </a:xfrm>
            <a:prstGeom prst="rect">
              <a:avLst/>
            </a:prstGeom>
            <a:noFill/>
          </p:spPr>
          <p:txBody>
            <a:bodyPr wrap="square">
              <a:spAutoFit/>
            </a:bodyPr>
            <a:lstStyle/>
            <a:p>
              <a:pPr>
                <a:lnSpc>
                  <a:spcPct val="150000"/>
                </a:lnSpc>
              </a:pPr>
              <a:r>
                <a:rPr kumimoji="0" lang="zh-CN" altLang="en-US" sz="1600" b="0" i="0" u="none" strike="noStrike" kern="1200" cap="none" spc="0" normalizeH="0" baseline="0" noProof="0" dirty="0">
                  <a:ln>
                    <a:noFill/>
                  </a:ln>
                  <a:solidFill>
                    <a:srgbClr val="333333"/>
                  </a:solidFill>
                  <a:effectLst/>
                  <a:uLnTx/>
                  <a:uFillTx/>
                  <a:cs typeface="+mn-ea"/>
                  <a:sym typeface="+mn-lt"/>
                </a:rPr>
                <a:t>依法强化危害食品药品安全、影响生产安全、破坏交通安全等重点问题治理。健全社会心理服务体系和疏导机制、危机干预机制，建立健全基层社会心理服务工作站，发展心理工作者、社会工作者等社会心理服务人才队伍，加强对贫困人口、精神障碍患者、留守儿童、妇女、老年人等的人文关怀、精神慰藉和心理健康服务。健全执法司法机关与社会心理服务机构的工作衔接，加强对执法司法所涉人群的心理疏导。推进“青少年维权岗”、“青少年零犯罪零受害社区（村）”创建，强化预防青少年犯罪工作的基层基础。</a:t>
              </a:r>
              <a:endParaRPr lang="zh-CN" altLang="en-US" dirty="0">
                <a:cs typeface="+mn-ea"/>
                <a:sym typeface="+mn-lt"/>
              </a:endParaRPr>
            </a:p>
          </p:txBody>
        </p:sp>
        <p:sp>
          <p:nvSpPr>
            <p:cNvPr id="7" name="矩形 6">
              <a:extLst>
                <a:ext uri="{FF2B5EF4-FFF2-40B4-BE49-F238E27FC236}">
                  <a16:creationId xmlns:a16="http://schemas.microsoft.com/office/drawing/2014/main" xmlns="" id="{C1051FC5-DD52-47D7-891F-D6080281BBE4}"/>
                </a:ext>
              </a:extLst>
            </p:cNvPr>
            <p:cNvSpPr/>
            <p:nvPr/>
          </p:nvSpPr>
          <p:spPr>
            <a:xfrm>
              <a:off x="6215697" y="2109196"/>
              <a:ext cx="5101590" cy="383666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1808548997"/>
      </p:ext>
    </p:extLst>
  </p:cSld>
  <p:clrMapOvr>
    <a:masterClrMapping/>
  </p:clrMapOvr>
  <mc:AlternateContent xmlns:mc="http://schemas.openxmlformats.org/markup-compatibility/2006" xmlns:p14="http://schemas.microsoft.com/office/powerpoint/2010/main">
    <mc:Choice Requires="p14">
      <p:transition spd="slow" p14:dur="1250" advTm="3000">
        <p14:flip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750"/>
                                        <p:tgtEl>
                                          <p:spTgt spid="2"/>
                                        </p:tgtEl>
                                      </p:cBhvr>
                                    </p:animEffect>
                                  </p:childTnLst>
                                </p:cTn>
                              </p:par>
                            </p:childTnLst>
                          </p:cTn>
                        </p:par>
                        <p:par>
                          <p:cTn id="8" fill="hold">
                            <p:stCondLst>
                              <p:cond delay="750"/>
                            </p:stCondLst>
                            <p:childTnLst>
                              <p:par>
                                <p:cTn id="9" presetID="16" presetClass="entr" presetSubtype="26"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Horizontal)">
                                      <p:cBhvr>
                                        <p:cTn id="11" dur="750"/>
                                        <p:tgtEl>
                                          <p:spTgt spid="9"/>
                                        </p:tgtEl>
                                      </p:cBhvr>
                                    </p:animEffect>
                                  </p:childTnLst>
                                </p:cTn>
                              </p:par>
                            </p:childTnLst>
                          </p:cTn>
                        </p:par>
                        <p:par>
                          <p:cTn id="12" fill="hold">
                            <p:stCondLst>
                              <p:cond delay="1500"/>
                            </p:stCondLst>
                            <p:childTnLst>
                              <p:par>
                                <p:cTn id="13" presetID="6"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in)">
                                      <p:cBhvr>
                                        <p:cTn id="15" dur="750"/>
                                        <p:tgtEl>
                                          <p:spTgt spid="6"/>
                                        </p:tgtEl>
                                      </p:cBhvr>
                                    </p:animEffect>
                                  </p:childTnLst>
                                </p:cTn>
                              </p:par>
                            </p:childTnLst>
                          </p:cTn>
                        </p:par>
                        <p:par>
                          <p:cTn id="16" fill="hold">
                            <p:stCondLst>
                              <p:cond delay="2250"/>
                            </p:stCondLst>
                            <p:childTnLst>
                              <p:par>
                                <p:cTn id="17" presetID="6" presetClass="entr" presetSubtype="16" fill="hold" grpId="0" nodeType="after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circle(in)">
                                      <p:cBhvr>
                                        <p:cTn id="19" dur="750"/>
                                        <p:tgtEl>
                                          <p:spTgt spid="3">
                                            <p:txEl>
                                              <p:pRg st="0" end="0"/>
                                            </p:txEl>
                                          </p:spTgt>
                                        </p:tgtEl>
                                      </p:cBhvr>
                                    </p:animEffect>
                                  </p:childTnLst>
                                </p:cTn>
                              </p:par>
                            </p:childTnLst>
                          </p:cTn>
                        </p:par>
                        <p:par>
                          <p:cTn id="20" fill="hold">
                            <p:stCondLst>
                              <p:cond delay="3000"/>
                            </p:stCondLst>
                            <p:childTnLst>
                              <p:par>
                                <p:cTn id="21" presetID="6" presetClass="entr" presetSubtype="16"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circle(in)">
                                      <p:cBhvr>
                                        <p:cTn id="23"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p:bldP spid="3" grpId="0" build="p"/>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16278EA0-88C7-48CF-92A4-26E0A2901764}"/>
              </a:ext>
            </a:extLst>
          </p:cNvPr>
          <p:cNvSpPr/>
          <p:nvPr/>
        </p:nvSpPr>
        <p:spPr>
          <a:xfrm>
            <a:off x="1892141" y="1517771"/>
            <a:ext cx="5908359" cy="7650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 name="标题 1">
            <a:extLst>
              <a:ext uri="{FF2B5EF4-FFF2-40B4-BE49-F238E27FC236}">
                <a16:creationId xmlns:a16="http://schemas.microsoft.com/office/drawing/2014/main" xmlns="" id="{90852D63-88E8-4C72-89F9-24EC5A3FA62D}"/>
              </a:ext>
            </a:extLst>
          </p:cNvPr>
          <p:cNvSpPr>
            <a:spLocks noGrp="1"/>
          </p:cNvSpPr>
          <p:nvPr>
            <p:ph type="title" idx="4294967295"/>
          </p:nvPr>
        </p:nvSpPr>
        <p:spPr>
          <a:xfrm>
            <a:off x="1892141" y="1570354"/>
            <a:ext cx="5730875" cy="1011238"/>
          </a:xfrm>
          <a:prstGeom prst="rect">
            <a:avLst/>
          </a:prstGeom>
        </p:spPr>
        <p:txBody>
          <a:bodyPr/>
          <a:lstStyle/>
          <a:p>
            <a:r>
              <a:rPr lang="zh-CN" altLang="en-US" sz="3600" b="1" dirty="0">
                <a:solidFill>
                  <a:schemeClr val="bg1"/>
                </a:solidFill>
                <a:latin typeface="+mn-lt"/>
                <a:ea typeface="+mn-ea"/>
                <a:cs typeface="+mn-ea"/>
                <a:sym typeface="+mn-lt"/>
              </a:rPr>
              <a:t>依法有效化解社会矛盾纠纷</a:t>
            </a:r>
          </a:p>
        </p:txBody>
      </p:sp>
      <p:sp>
        <p:nvSpPr>
          <p:cNvPr id="3" name="内容占位符 2">
            <a:extLst>
              <a:ext uri="{FF2B5EF4-FFF2-40B4-BE49-F238E27FC236}">
                <a16:creationId xmlns:a16="http://schemas.microsoft.com/office/drawing/2014/main" xmlns="" id="{606B7E90-441D-4F5A-8D5A-5058D0E1EA67}"/>
              </a:ext>
            </a:extLst>
          </p:cNvPr>
          <p:cNvSpPr>
            <a:spLocks noGrp="1"/>
          </p:cNvSpPr>
          <p:nvPr>
            <p:ph idx="4294967295"/>
          </p:nvPr>
        </p:nvSpPr>
        <p:spPr>
          <a:xfrm>
            <a:off x="1119187" y="2634175"/>
            <a:ext cx="10198100" cy="4351337"/>
          </a:xfrm>
          <a:prstGeom prst="rect">
            <a:avLst/>
          </a:prstGeom>
        </p:spPr>
        <p:txBody>
          <a:bodyPr>
            <a:normAutofit/>
          </a:bodyPr>
          <a:lstStyle/>
          <a:p>
            <a:pPr>
              <a:lnSpc>
                <a:spcPct val="150000"/>
              </a:lnSpc>
              <a:buFont typeface="Wingdings" panose="05000000000000000000" pitchFamily="2" charset="2"/>
              <a:buChar char="ü"/>
            </a:pPr>
            <a:r>
              <a:rPr lang="zh-CN" altLang="en-US" sz="1600" dirty="0">
                <a:solidFill>
                  <a:srgbClr val="333333"/>
                </a:solidFill>
                <a:cs typeface="+mn-ea"/>
                <a:sym typeface="+mn-lt"/>
              </a:rPr>
              <a:t>坚持和发展新时代“枫桥经验”，畅通和规范群众诉求表达、利益协调、权益保障通道，加强矛盾排查和风险研判，完善社会矛盾纠纷多元预防调处化解综合机制，努力将矛盾纠纷化解在基层。</a:t>
            </a:r>
            <a:endParaRPr lang="en-US" altLang="zh-CN" sz="1600" dirty="0">
              <a:solidFill>
                <a:srgbClr val="333333"/>
              </a:solidFill>
              <a:cs typeface="+mn-ea"/>
              <a:sym typeface="+mn-lt"/>
            </a:endParaRPr>
          </a:p>
          <a:p>
            <a:pPr>
              <a:lnSpc>
                <a:spcPct val="150000"/>
              </a:lnSpc>
              <a:buFont typeface="Wingdings" panose="05000000000000000000" pitchFamily="2" charset="2"/>
              <a:buChar char="ü"/>
            </a:pPr>
            <a:r>
              <a:rPr lang="zh-CN" altLang="en-US" sz="1600" dirty="0">
                <a:solidFill>
                  <a:srgbClr val="333333"/>
                </a:solidFill>
                <a:cs typeface="+mn-ea"/>
                <a:sym typeface="+mn-lt"/>
              </a:rPr>
              <a:t>全面落实诉讼与信访分离制度，深入推进依法分类处理信访诉求。充分发挥人民调解的第一道防线作用，完善人民调解、行政调解、司法调解联动工作体系。充分发挥律师在调解中的作用，建立健全律师调解经费保障机制。县（市、区、旗）探索在矛盾纠纷多发领域建立“一站式”纠纷解决机制。</a:t>
            </a:r>
            <a:endParaRPr lang="en-US" altLang="zh-CN" sz="1600" dirty="0">
              <a:solidFill>
                <a:srgbClr val="333333"/>
              </a:solidFill>
              <a:cs typeface="+mn-ea"/>
              <a:sym typeface="+mn-lt"/>
            </a:endParaRPr>
          </a:p>
          <a:p>
            <a:pPr>
              <a:lnSpc>
                <a:spcPct val="150000"/>
              </a:lnSpc>
              <a:buFont typeface="Wingdings" panose="05000000000000000000" pitchFamily="2" charset="2"/>
              <a:buChar char="ü"/>
            </a:pPr>
            <a:r>
              <a:rPr lang="zh-CN" altLang="en-US" sz="1600" dirty="0">
                <a:solidFill>
                  <a:srgbClr val="333333"/>
                </a:solidFill>
                <a:cs typeface="+mn-ea"/>
                <a:sym typeface="+mn-lt"/>
              </a:rPr>
              <a:t>加强农村土地承包经营纠纷调解仲裁、劳动人事争议调解仲裁工作。加强行政复议、行政调解、行政裁决工作，发挥行政机关化解纠纷的“分流阀”作用。推动仲裁委员会积极参与基层社会纠纷解决，支持仲裁融入基层社会治理。</a:t>
            </a:r>
          </a:p>
        </p:txBody>
      </p:sp>
      <p:sp>
        <p:nvSpPr>
          <p:cNvPr id="5" name="矩形 4">
            <a:extLst>
              <a:ext uri="{FF2B5EF4-FFF2-40B4-BE49-F238E27FC236}">
                <a16:creationId xmlns:a16="http://schemas.microsoft.com/office/drawing/2014/main" xmlns="" id="{A6820F39-9628-403B-81B1-4C14B47F22BC}"/>
              </a:ext>
            </a:extLst>
          </p:cNvPr>
          <p:cNvSpPr/>
          <p:nvPr/>
        </p:nvSpPr>
        <p:spPr>
          <a:xfrm>
            <a:off x="874712" y="2199004"/>
            <a:ext cx="10442575" cy="375602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4006984648"/>
      </p:ext>
    </p:extLst>
  </p:cSld>
  <p:clrMapOvr>
    <a:masterClrMapping/>
  </p:clrMapOvr>
  <mc:AlternateContent xmlns:mc="http://schemas.openxmlformats.org/markup-compatibility/2006" xmlns:p14="http://schemas.microsoft.com/office/powerpoint/2010/main">
    <mc:Choice Requires="p14">
      <p:transition spd="slow" p14:dur="1250" advTm="3000">
        <p14:flip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750"/>
                                        <p:tgtEl>
                                          <p:spTgt spid="4"/>
                                        </p:tgtEl>
                                      </p:cBhvr>
                                    </p:animEffect>
                                  </p:childTnLst>
                                </p:cTn>
                              </p:par>
                            </p:childTnLst>
                          </p:cTn>
                        </p:par>
                        <p:par>
                          <p:cTn id="8" fill="hold">
                            <p:stCondLst>
                              <p:cond delay="750"/>
                            </p:stCondLst>
                            <p:childTnLst>
                              <p:par>
                                <p:cTn id="9" presetID="16" presetClass="entr" presetSubtype="2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750"/>
                                        <p:tgtEl>
                                          <p:spTgt spid="2"/>
                                        </p:tgtEl>
                                      </p:cBhvr>
                                    </p:animEffect>
                                  </p:childTnLst>
                                </p:cTn>
                              </p:par>
                            </p:childTnLst>
                          </p:cTn>
                        </p:par>
                        <p:par>
                          <p:cTn id="12" fill="hold">
                            <p:stCondLst>
                              <p:cond delay="1500"/>
                            </p:stCondLst>
                            <p:childTnLst>
                              <p:par>
                                <p:cTn id="13" presetID="6"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750"/>
                                        <p:tgtEl>
                                          <p:spTgt spid="5"/>
                                        </p:tgtEl>
                                      </p:cBhvr>
                                    </p:animEffect>
                                  </p:childTnLst>
                                </p:cTn>
                              </p:par>
                            </p:childTnLst>
                          </p:cTn>
                        </p:par>
                        <p:par>
                          <p:cTn id="16" fill="hold">
                            <p:stCondLst>
                              <p:cond delay="2250"/>
                            </p:stCondLst>
                            <p:childTnLst>
                              <p:par>
                                <p:cTn id="17" presetID="6" presetClass="entr" presetSubtype="16" fill="hold" grpId="0" nodeType="after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circle(in)">
                                      <p:cBhvr>
                                        <p:cTn id="19" dur="750"/>
                                        <p:tgtEl>
                                          <p:spTgt spid="3">
                                            <p:txEl>
                                              <p:pRg st="0" end="0"/>
                                            </p:txEl>
                                          </p:spTgt>
                                        </p:tgtEl>
                                      </p:cBhvr>
                                    </p:animEffect>
                                  </p:childTnLst>
                                </p:cTn>
                              </p:par>
                            </p:childTnLst>
                          </p:cTn>
                        </p:par>
                        <p:par>
                          <p:cTn id="20" fill="hold">
                            <p:stCondLst>
                              <p:cond delay="3000"/>
                            </p:stCondLst>
                            <p:childTnLst>
                              <p:par>
                                <p:cTn id="21" presetID="6" presetClass="entr" presetSubtype="16" fill="hold" grpId="0" nodeType="after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circle(in)">
                                      <p:cBhvr>
                                        <p:cTn id="23" dur="750"/>
                                        <p:tgtEl>
                                          <p:spTgt spid="3">
                                            <p:txEl>
                                              <p:pRg st="1" end="1"/>
                                            </p:txEl>
                                          </p:spTgt>
                                        </p:tgtEl>
                                      </p:cBhvr>
                                    </p:animEffect>
                                  </p:childTnLst>
                                </p:cTn>
                              </p:par>
                            </p:childTnLst>
                          </p:cTn>
                        </p:par>
                        <p:par>
                          <p:cTn id="24" fill="hold">
                            <p:stCondLst>
                              <p:cond delay="3750"/>
                            </p:stCondLst>
                            <p:childTnLst>
                              <p:par>
                                <p:cTn id="25" presetID="6" presetClass="entr" presetSubtype="16" fill="hold" grpId="0" nodeType="after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circle(in)">
                                      <p:cBhvr>
                                        <p:cTn id="27" dur="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3" grpId="0" build="p"/>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5F33086-B73B-4589-86FC-C47FDBE292DD}"/>
              </a:ext>
            </a:extLst>
          </p:cNvPr>
          <p:cNvSpPr>
            <a:spLocks noGrp="1"/>
          </p:cNvSpPr>
          <p:nvPr>
            <p:ph type="title" idx="4294967295"/>
          </p:nvPr>
        </p:nvSpPr>
        <p:spPr>
          <a:xfrm>
            <a:off x="4862513" y="1778000"/>
            <a:ext cx="2466975" cy="1084263"/>
          </a:xfrm>
          <a:prstGeom prst="rect">
            <a:avLst/>
          </a:prstGeom>
        </p:spPr>
        <p:txBody>
          <a:bodyPr>
            <a:normAutofit fontScale="90000"/>
          </a:bodyPr>
          <a:lstStyle/>
          <a:p>
            <a:r>
              <a:rPr lang="zh-CN" altLang="en-US" b="1" smtClean="0">
                <a:solidFill>
                  <a:srgbClr val="C00000"/>
                </a:solidFill>
                <a:latin typeface="+mn-lt"/>
                <a:ea typeface="+mn-ea"/>
                <a:cs typeface="+mn-ea"/>
                <a:sym typeface="+mn-lt"/>
              </a:rPr>
              <a:t>第</a:t>
            </a:r>
            <a:r>
              <a:rPr lang="en-US" altLang="zh-CN" b="1" smtClean="0">
                <a:solidFill>
                  <a:srgbClr val="C00000"/>
                </a:solidFill>
                <a:latin typeface="+mn-lt"/>
                <a:ea typeface="+mn-ea"/>
                <a:cs typeface="+mn-ea"/>
                <a:sym typeface="+mn-lt"/>
              </a:rPr>
              <a:t>06</a:t>
            </a:r>
            <a:r>
              <a:rPr lang="zh-CN" altLang="en-US" b="1" smtClean="0">
                <a:solidFill>
                  <a:srgbClr val="C00000"/>
                </a:solidFill>
                <a:latin typeface="+mn-lt"/>
                <a:ea typeface="+mn-ea"/>
                <a:cs typeface="+mn-ea"/>
                <a:sym typeface="+mn-lt"/>
              </a:rPr>
              <a:t>部分</a:t>
            </a:r>
            <a:endParaRPr lang="zh-CN" altLang="en-US" b="1" dirty="0">
              <a:solidFill>
                <a:srgbClr val="C00000"/>
              </a:solidFill>
              <a:latin typeface="+mn-lt"/>
              <a:ea typeface="+mn-ea"/>
              <a:cs typeface="+mn-ea"/>
              <a:sym typeface="+mn-lt"/>
            </a:endParaRPr>
          </a:p>
        </p:txBody>
      </p:sp>
      <p:sp>
        <p:nvSpPr>
          <p:cNvPr id="3" name="内容占位符 2">
            <a:extLst>
              <a:ext uri="{FF2B5EF4-FFF2-40B4-BE49-F238E27FC236}">
                <a16:creationId xmlns:a16="http://schemas.microsoft.com/office/drawing/2014/main" xmlns="" id="{4FA3A66D-5A4B-4A85-8F24-9006C56A471F}"/>
              </a:ext>
            </a:extLst>
          </p:cNvPr>
          <p:cNvSpPr>
            <a:spLocks noGrp="1"/>
          </p:cNvSpPr>
          <p:nvPr>
            <p:ph idx="4294967295"/>
          </p:nvPr>
        </p:nvSpPr>
        <p:spPr>
          <a:xfrm>
            <a:off x="2337594" y="3255963"/>
            <a:ext cx="7516812" cy="1838325"/>
          </a:xfrm>
          <a:prstGeom prst="rect">
            <a:avLst/>
          </a:prstGeom>
        </p:spPr>
        <p:txBody>
          <a:bodyPr>
            <a:noAutofit/>
          </a:bodyPr>
          <a:lstStyle/>
          <a:p>
            <a:pPr marL="0" indent="0" algn="dist">
              <a:buNone/>
            </a:pPr>
            <a:r>
              <a:rPr lang="zh-CN" altLang="en-US" sz="7200" b="1">
                <a:solidFill>
                  <a:srgbClr val="C00000"/>
                </a:solidFill>
                <a:cs typeface="+mn-ea"/>
                <a:sym typeface="+mn-lt"/>
              </a:rPr>
              <a:t>依法治理网络空间</a:t>
            </a:r>
          </a:p>
        </p:txBody>
      </p:sp>
    </p:spTree>
    <p:extLst>
      <p:ext uri="{BB962C8B-B14F-4D97-AF65-F5344CB8AC3E}">
        <p14:creationId xmlns:p14="http://schemas.microsoft.com/office/powerpoint/2010/main" val="169632670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Tm="3000">
        <p15:prstTrans prst="fallOve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750"/>
                                        <p:tgtEl>
                                          <p:spTgt spid="2"/>
                                        </p:tgtEl>
                                      </p:cBhvr>
                                    </p:animEffect>
                                  </p:childTnLst>
                                </p:cTn>
                              </p:par>
                            </p:childTnLst>
                          </p:cTn>
                        </p:par>
                        <p:par>
                          <p:cTn id="8" fill="hold">
                            <p:stCondLst>
                              <p:cond delay="750"/>
                            </p:stCondLst>
                            <p:childTnLst>
                              <p:par>
                                <p:cTn id="9" presetID="53" presetClass="entr" presetSubtype="16"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750" fill="hold"/>
                                        <p:tgtEl>
                                          <p:spTgt spid="3">
                                            <p:txEl>
                                              <p:pRg st="0" end="0"/>
                                            </p:txEl>
                                          </p:spTgt>
                                        </p:tgtEl>
                                        <p:attrNameLst>
                                          <p:attrName>ppt_w</p:attrName>
                                        </p:attrNameLst>
                                      </p:cBhvr>
                                      <p:tavLst>
                                        <p:tav tm="0">
                                          <p:val>
                                            <p:fltVal val="0"/>
                                          </p:val>
                                        </p:tav>
                                        <p:tav tm="100000">
                                          <p:val>
                                            <p:strVal val="#ppt_w"/>
                                          </p:val>
                                        </p:tav>
                                      </p:tavLst>
                                    </p:anim>
                                    <p:anim calcmode="lin" valueType="num">
                                      <p:cBhvr>
                                        <p:cTn id="12" dur="75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3" dur="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xmlns="" id="{95395CBE-A3D2-4B9B-BF3F-0539BB610D1B}"/>
              </a:ext>
            </a:extLst>
          </p:cNvPr>
          <p:cNvSpPr/>
          <p:nvPr/>
        </p:nvSpPr>
        <p:spPr>
          <a:xfrm>
            <a:off x="1107281" y="1913763"/>
            <a:ext cx="4447699" cy="37552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内容占位符 2">
            <a:extLst>
              <a:ext uri="{FF2B5EF4-FFF2-40B4-BE49-F238E27FC236}">
                <a16:creationId xmlns:a16="http://schemas.microsoft.com/office/drawing/2014/main" xmlns="" id="{FD0A5BA5-176A-491E-9E4C-627CEC13848E}"/>
              </a:ext>
            </a:extLst>
          </p:cNvPr>
          <p:cNvSpPr>
            <a:spLocks noGrp="1"/>
          </p:cNvSpPr>
          <p:nvPr>
            <p:ph idx="4294967295"/>
          </p:nvPr>
        </p:nvSpPr>
        <p:spPr>
          <a:xfrm>
            <a:off x="1478968" y="2303240"/>
            <a:ext cx="3627438" cy="3127375"/>
          </a:xfrm>
          <a:prstGeom prst="rect">
            <a:avLst/>
          </a:prstGeom>
        </p:spPr>
        <p:txBody>
          <a:bodyPr>
            <a:normAutofit lnSpcReduction="10000"/>
          </a:bodyPr>
          <a:lstStyle/>
          <a:p>
            <a:pPr marL="0" indent="0" algn="ctr">
              <a:lnSpc>
                <a:spcPct val="150000"/>
              </a:lnSpc>
              <a:buNone/>
            </a:pPr>
            <a:r>
              <a:rPr lang="zh-CN" altLang="en-US" sz="2000" b="1" dirty="0">
                <a:solidFill>
                  <a:schemeClr val="bg1"/>
                </a:solidFill>
                <a:cs typeface="+mn-ea"/>
                <a:sym typeface="+mn-lt"/>
              </a:rPr>
              <a:t>网络空间不是法外之地。推动社会治理从现实社会向网络空间覆盖，建立健全网络综合治理体系，加强依法管网、依法办网、依法上网，全面推进网络空间法治化，营造清朗的网络空间。</a:t>
            </a:r>
          </a:p>
        </p:txBody>
      </p:sp>
      <p:grpSp>
        <p:nvGrpSpPr>
          <p:cNvPr id="19" name="组合 18">
            <a:extLst>
              <a:ext uri="{FF2B5EF4-FFF2-40B4-BE49-F238E27FC236}">
                <a16:creationId xmlns:a16="http://schemas.microsoft.com/office/drawing/2014/main" xmlns="" id="{FF51BE5B-51DE-4772-80CC-0E94743BFA85}"/>
              </a:ext>
            </a:extLst>
          </p:cNvPr>
          <p:cNvGrpSpPr/>
          <p:nvPr/>
        </p:nvGrpSpPr>
        <p:grpSpPr>
          <a:xfrm>
            <a:off x="6271260" y="1968532"/>
            <a:ext cx="4556760" cy="3680233"/>
            <a:chOff x="6271260" y="1968532"/>
            <a:chExt cx="4556760" cy="3680233"/>
          </a:xfrm>
        </p:grpSpPr>
        <p:grpSp>
          <p:nvGrpSpPr>
            <p:cNvPr id="14" name="组合 13">
              <a:extLst>
                <a:ext uri="{FF2B5EF4-FFF2-40B4-BE49-F238E27FC236}">
                  <a16:creationId xmlns:a16="http://schemas.microsoft.com/office/drawing/2014/main" xmlns="" id="{DCC02D2E-3C0B-4BA5-AE49-B637F1EDFA3D}"/>
                </a:ext>
              </a:extLst>
            </p:cNvPr>
            <p:cNvGrpSpPr/>
            <p:nvPr/>
          </p:nvGrpSpPr>
          <p:grpSpPr>
            <a:xfrm>
              <a:off x="6271260" y="1968532"/>
              <a:ext cx="4556760" cy="805148"/>
              <a:chOff x="6271260" y="1968532"/>
              <a:chExt cx="4556760" cy="805148"/>
            </a:xfrm>
          </p:grpSpPr>
          <p:sp>
            <p:nvSpPr>
              <p:cNvPr id="7" name="文本框 6">
                <a:extLst>
                  <a:ext uri="{FF2B5EF4-FFF2-40B4-BE49-F238E27FC236}">
                    <a16:creationId xmlns:a16="http://schemas.microsoft.com/office/drawing/2014/main" xmlns="" id="{86B5AFC5-0696-4DDE-AEBC-E89F22664DC6}"/>
                  </a:ext>
                </a:extLst>
              </p:cNvPr>
              <p:cNvSpPr txBox="1"/>
              <p:nvPr/>
            </p:nvSpPr>
            <p:spPr>
              <a:xfrm>
                <a:off x="6926580" y="2132009"/>
                <a:ext cx="2736586" cy="461665"/>
              </a:xfrm>
              <a:prstGeom prst="rect">
                <a:avLst/>
              </a:prstGeom>
              <a:noFill/>
            </p:spPr>
            <p:txBody>
              <a:bodyPr wrap="square">
                <a:spAutoFit/>
              </a:bodyPr>
              <a:lstStyle/>
              <a:p>
                <a:r>
                  <a:rPr kumimoji="0" lang="zh-CN" altLang="en-US" sz="2400" b="1" i="0" u="none" strike="noStrike" kern="1200" cap="none" spc="0" normalizeH="0" baseline="0" noProof="0" dirty="0">
                    <a:ln>
                      <a:noFill/>
                    </a:ln>
                    <a:solidFill>
                      <a:srgbClr val="333333"/>
                    </a:solidFill>
                    <a:effectLst/>
                    <a:uLnTx/>
                    <a:uFillTx/>
                    <a:cs typeface="+mn-ea"/>
                    <a:sym typeface="+mn-lt"/>
                  </a:rPr>
                  <a:t>完善网络法律制度</a:t>
                </a:r>
                <a:endParaRPr lang="zh-CN" altLang="en-US" dirty="0">
                  <a:cs typeface="+mn-ea"/>
                  <a:sym typeface="+mn-lt"/>
                </a:endParaRPr>
              </a:p>
            </p:txBody>
          </p:sp>
          <p:sp>
            <p:nvSpPr>
              <p:cNvPr id="11" name="矩形 10">
                <a:extLst>
                  <a:ext uri="{FF2B5EF4-FFF2-40B4-BE49-F238E27FC236}">
                    <a16:creationId xmlns:a16="http://schemas.microsoft.com/office/drawing/2014/main" xmlns="" id="{2EFD2AE3-4A11-48BA-ABF8-BB031CB4D03A}"/>
                  </a:ext>
                </a:extLst>
              </p:cNvPr>
              <p:cNvSpPr/>
              <p:nvPr/>
            </p:nvSpPr>
            <p:spPr>
              <a:xfrm>
                <a:off x="6271260" y="1968532"/>
                <a:ext cx="4556760" cy="80514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xmlns="" id="{FF33BDD7-BD50-4CEB-92FC-7E291A08C45B}"/>
                </a:ext>
              </a:extLst>
            </p:cNvPr>
            <p:cNvGrpSpPr/>
            <p:nvPr/>
          </p:nvGrpSpPr>
          <p:grpSpPr>
            <a:xfrm>
              <a:off x="6271260" y="3406075"/>
              <a:ext cx="4556760" cy="805148"/>
              <a:chOff x="6271260" y="3406075"/>
              <a:chExt cx="4556760" cy="805148"/>
            </a:xfrm>
          </p:grpSpPr>
          <p:sp>
            <p:nvSpPr>
              <p:cNvPr id="5" name="文本框 4">
                <a:extLst>
                  <a:ext uri="{FF2B5EF4-FFF2-40B4-BE49-F238E27FC236}">
                    <a16:creationId xmlns:a16="http://schemas.microsoft.com/office/drawing/2014/main" xmlns="" id="{F616920C-0E61-48C5-9DF0-24604225A0D4}"/>
                  </a:ext>
                </a:extLst>
              </p:cNvPr>
              <p:cNvSpPr txBox="1"/>
              <p:nvPr/>
            </p:nvSpPr>
            <p:spPr>
              <a:xfrm>
                <a:off x="6735938" y="3654562"/>
                <a:ext cx="3627404" cy="424732"/>
              </a:xfrm>
              <a:prstGeom prst="rect">
                <a:avLst/>
              </a:prstGeom>
              <a:noFill/>
            </p:spPr>
            <p:txBody>
              <a:bodyPr wrap="square">
                <a:spAutoFit/>
              </a:bodyPr>
              <a:lstStyle/>
              <a:p>
                <a:pPr>
                  <a:lnSpc>
                    <a:spcPct val="90000"/>
                  </a:lnSpc>
                  <a:spcBef>
                    <a:spcPct val="0"/>
                  </a:spcBef>
                </a:pPr>
                <a:r>
                  <a:rPr lang="zh-CN" altLang="en-US" sz="2400" b="1" dirty="0">
                    <a:solidFill>
                      <a:srgbClr val="333333"/>
                    </a:solidFill>
                    <a:cs typeface="+mn-ea"/>
                    <a:sym typeface="+mn-lt"/>
                  </a:rPr>
                  <a:t>培育良好的网络法治意识</a:t>
                </a:r>
              </a:p>
            </p:txBody>
          </p:sp>
          <p:sp>
            <p:nvSpPr>
              <p:cNvPr id="12" name="矩形 11">
                <a:extLst>
                  <a:ext uri="{FF2B5EF4-FFF2-40B4-BE49-F238E27FC236}">
                    <a16:creationId xmlns:a16="http://schemas.microsoft.com/office/drawing/2014/main" xmlns="" id="{CF8049EC-2DD6-4B38-97F0-16F0F6333F8A}"/>
                  </a:ext>
                </a:extLst>
              </p:cNvPr>
              <p:cNvSpPr/>
              <p:nvPr/>
            </p:nvSpPr>
            <p:spPr>
              <a:xfrm>
                <a:off x="6271260" y="3406075"/>
                <a:ext cx="4556760" cy="80514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6" name="组合 15">
              <a:extLst>
                <a:ext uri="{FF2B5EF4-FFF2-40B4-BE49-F238E27FC236}">
                  <a16:creationId xmlns:a16="http://schemas.microsoft.com/office/drawing/2014/main" xmlns="" id="{452B9557-3B05-4EC5-B861-34B7ADC025E8}"/>
                </a:ext>
              </a:extLst>
            </p:cNvPr>
            <p:cNvGrpSpPr/>
            <p:nvPr/>
          </p:nvGrpSpPr>
          <p:grpSpPr>
            <a:xfrm>
              <a:off x="6271260" y="4843617"/>
              <a:ext cx="4556760" cy="805148"/>
              <a:chOff x="6271260" y="4843617"/>
              <a:chExt cx="4556760" cy="805148"/>
            </a:xfrm>
          </p:grpSpPr>
          <p:sp>
            <p:nvSpPr>
              <p:cNvPr id="8" name="文本框 7">
                <a:extLst>
                  <a:ext uri="{FF2B5EF4-FFF2-40B4-BE49-F238E27FC236}">
                    <a16:creationId xmlns:a16="http://schemas.microsoft.com/office/drawing/2014/main" xmlns="" id="{2D0F3C8F-763B-4386-81F3-35AABE1263C1}"/>
                  </a:ext>
                </a:extLst>
              </p:cNvPr>
              <p:cNvSpPr txBox="1"/>
              <p:nvPr/>
            </p:nvSpPr>
            <p:spPr>
              <a:xfrm>
                <a:off x="6926580" y="5033825"/>
                <a:ext cx="3295649" cy="424732"/>
              </a:xfrm>
              <a:prstGeom prst="rect">
                <a:avLst/>
              </a:prstGeom>
              <a:noFill/>
            </p:spPr>
            <p:txBody>
              <a:bodyPr wrap="square">
                <a:spAutoFit/>
              </a:bodyPr>
              <a:lstStyle/>
              <a:p>
                <a:pPr>
                  <a:lnSpc>
                    <a:spcPct val="90000"/>
                  </a:lnSpc>
                  <a:spcBef>
                    <a:spcPct val="0"/>
                  </a:spcBef>
                </a:pPr>
                <a:r>
                  <a:rPr lang="zh-CN" altLang="en-US" sz="2400" b="1" dirty="0">
                    <a:solidFill>
                      <a:srgbClr val="333333"/>
                    </a:solidFill>
                    <a:cs typeface="+mn-ea"/>
                    <a:sym typeface="+mn-lt"/>
                  </a:rPr>
                  <a:t>保障公民依法安全用网</a:t>
                </a:r>
              </a:p>
            </p:txBody>
          </p:sp>
          <p:sp>
            <p:nvSpPr>
              <p:cNvPr id="13" name="矩形 12">
                <a:extLst>
                  <a:ext uri="{FF2B5EF4-FFF2-40B4-BE49-F238E27FC236}">
                    <a16:creationId xmlns:a16="http://schemas.microsoft.com/office/drawing/2014/main" xmlns="" id="{E04D6F68-9C21-4790-B26E-2A9BF9B4F1BA}"/>
                  </a:ext>
                </a:extLst>
              </p:cNvPr>
              <p:cNvSpPr/>
              <p:nvPr/>
            </p:nvSpPr>
            <p:spPr>
              <a:xfrm>
                <a:off x="6271260" y="4843617"/>
                <a:ext cx="4556760" cy="80514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7" name="箭头: 下 16">
              <a:extLst>
                <a:ext uri="{FF2B5EF4-FFF2-40B4-BE49-F238E27FC236}">
                  <a16:creationId xmlns:a16="http://schemas.microsoft.com/office/drawing/2014/main" xmlns="" id="{892CBD42-EF71-49AA-B879-79384B56498B}"/>
                </a:ext>
              </a:extLst>
            </p:cNvPr>
            <p:cNvSpPr/>
            <p:nvPr/>
          </p:nvSpPr>
          <p:spPr>
            <a:xfrm>
              <a:off x="8109584" y="2773680"/>
              <a:ext cx="464820" cy="605475"/>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箭头: 下 17">
              <a:extLst>
                <a:ext uri="{FF2B5EF4-FFF2-40B4-BE49-F238E27FC236}">
                  <a16:creationId xmlns:a16="http://schemas.microsoft.com/office/drawing/2014/main" xmlns="" id="{8E58A342-4206-40A1-AF82-A68910A6FEDE}"/>
                </a:ext>
              </a:extLst>
            </p:cNvPr>
            <p:cNvSpPr/>
            <p:nvPr/>
          </p:nvSpPr>
          <p:spPr>
            <a:xfrm>
              <a:off x="8109584" y="4238143"/>
              <a:ext cx="464820" cy="605475"/>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3691416544"/>
      </p:ext>
    </p:extLst>
  </p:cSld>
  <p:clrMapOvr>
    <a:masterClrMapping/>
  </p:clrMapOvr>
  <mc:AlternateContent xmlns:mc="http://schemas.openxmlformats.org/markup-compatibility/2006" xmlns:p14="http://schemas.microsoft.com/office/powerpoint/2010/main">
    <mc:Choice Requires="p14">
      <p:transition spd="slow" p14:dur="1250" advTm="3000">
        <p14:switch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750"/>
                                        <p:tgtEl>
                                          <p:spTgt spid="3">
                                            <p:txEl>
                                              <p:pRg st="0" end="0"/>
                                            </p:txEl>
                                          </p:spTgt>
                                        </p:tgtEl>
                                      </p:cBhvr>
                                    </p:animEffect>
                                  </p:childTnLst>
                                </p:cTn>
                              </p:par>
                            </p:childTnLst>
                          </p:cTn>
                        </p:par>
                        <p:par>
                          <p:cTn id="8" fill="hold">
                            <p:stCondLst>
                              <p:cond delay="750"/>
                            </p:stCondLst>
                            <p:childTnLst>
                              <p:par>
                                <p:cTn id="9" presetID="21"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heel(1)">
                                      <p:cBhvr>
                                        <p:cTn id="11" dur="750"/>
                                        <p:tgtEl>
                                          <p:spTgt spid="10"/>
                                        </p:tgtEl>
                                      </p:cBhvr>
                                    </p:animEffect>
                                  </p:childTnLst>
                                </p:cTn>
                              </p:par>
                            </p:childTnLst>
                          </p:cTn>
                        </p:par>
                        <p:par>
                          <p:cTn id="12" fill="hold">
                            <p:stCondLst>
                              <p:cond delay="1500"/>
                            </p:stCondLst>
                            <p:childTnLst>
                              <p:par>
                                <p:cTn id="13" presetID="22" presetClass="entr" presetSubtype="1"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A9AB7013-C9C3-49AD-B4E3-388C40178B23}"/>
              </a:ext>
            </a:extLst>
          </p:cNvPr>
          <p:cNvSpPr>
            <a:spLocks noGrp="1"/>
          </p:cNvSpPr>
          <p:nvPr>
            <p:ph idx="4294967295"/>
          </p:nvPr>
        </p:nvSpPr>
        <p:spPr>
          <a:xfrm>
            <a:off x="1033966" y="2506663"/>
            <a:ext cx="10515600" cy="4351337"/>
          </a:xfrm>
          <a:prstGeom prst="rect">
            <a:avLst/>
          </a:prstGeom>
        </p:spPr>
        <p:txBody>
          <a:bodyPr>
            <a:normAutofit/>
          </a:bodyPr>
          <a:lstStyle/>
          <a:p>
            <a:pPr>
              <a:lnSpc>
                <a:spcPct val="150000"/>
              </a:lnSpc>
              <a:buFont typeface="Wingdings" panose="05000000000000000000" pitchFamily="2" charset="2"/>
              <a:buChar char="ü"/>
            </a:pPr>
            <a:r>
              <a:rPr lang="zh-CN" altLang="en-US" sz="1600" dirty="0">
                <a:solidFill>
                  <a:srgbClr val="333333"/>
                </a:solidFill>
                <a:cs typeface="+mn-ea"/>
                <a:sym typeface="+mn-lt"/>
              </a:rPr>
              <a:t>通过立改废释并举等方式，推动现有法律法规延伸适用到网络空间。完善网络信息服务方面的法律法规，修订互联网信息服务管理办法，研究制定互联网信息服务严重失信主体信用信息管理办法，制定完善对网络直播、自媒体、知识社区问答等新媒体业态和算法推荐、深度伪造等新技术应用的规范管理办法。</a:t>
            </a:r>
            <a:endParaRPr lang="en-US" altLang="zh-CN" sz="1600" dirty="0">
              <a:solidFill>
                <a:srgbClr val="333333"/>
              </a:solidFill>
              <a:cs typeface="+mn-ea"/>
              <a:sym typeface="+mn-lt"/>
            </a:endParaRPr>
          </a:p>
          <a:p>
            <a:pPr>
              <a:lnSpc>
                <a:spcPct val="150000"/>
              </a:lnSpc>
              <a:buFont typeface="Wingdings" panose="05000000000000000000" pitchFamily="2" charset="2"/>
              <a:buChar char="ü"/>
            </a:pPr>
            <a:r>
              <a:rPr lang="zh-CN" altLang="en-US" sz="1600" dirty="0">
                <a:solidFill>
                  <a:srgbClr val="333333"/>
                </a:solidFill>
                <a:cs typeface="+mn-ea"/>
                <a:sym typeface="+mn-lt"/>
              </a:rPr>
              <a:t>完善网络安全法配套规定和标准体系，建立健全关键信息基础设施安全保护、数据安全管理和网络安全审查等网络安全管理制度，加强对大数据、云计算和人工智能等新技术研发应用的规范引导。研究制定个人信息保护法。健全互联网技术、商业模式、大数据等创新成果的知识产权保护方面的法律法规。</a:t>
            </a:r>
            <a:endParaRPr lang="en-US" altLang="zh-CN" sz="1600" dirty="0">
              <a:solidFill>
                <a:srgbClr val="333333"/>
              </a:solidFill>
              <a:cs typeface="+mn-ea"/>
              <a:sym typeface="+mn-lt"/>
            </a:endParaRPr>
          </a:p>
          <a:p>
            <a:pPr>
              <a:lnSpc>
                <a:spcPct val="150000"/>
              </a:lnSpc>
              <a:buFont typeface="Wingdings" panose="05000000000000000000" pitchFamily="2" charset="2"/>
              <a:buChar char="ü"/>
            </a:pPr>
            <a:r>
              <a:rPr lang="zh-CN" altLang="en-US" sz="1600" dirty="0">
                <a:solidFill>
                  <a:srgbClr val="333333"/>
                </a:solidFill>
                <a:cs typeface="+mn-ea"/>
                <a:sym typeface="+mn-lt"/>
              </a:rPr>
              <a:t>修订预防未成年人犯罪法，制定未成年人网络保护条例。完善跨境电商制度，规范跨境电子商务经营者行为。积极参与数字经济、电子商务、信息技术、网络安全等领域国际规则和标准制定。</a:t>
            </a:r>
          </a:p>
        </p:txBody>
      </p:sp>
      <p:grpSp>
        <p:nvGrpSpPr>
          <p:cNvPr id="11" name="组合 10">
            <a:extLst>
              <a:ext uri="{FF2B5EF4-FFF2-40B4-BE49-F238E27FC236}">
                <a16:creationId xmlns:a16="http://schemas.microsoft.com/office/drawing/2014/main" xmlns="" id="{33114B34-1B28-4385-AAAF-67D94985211B}"/>
              </a:ext>
            </a:extLst>
          </p:cNvPr>
          <p:cNvGrpSpPr/>
          <p:nvPr/>
        </p:nvGrpSpPr>
        <p:grpSpPr>
          <a:xfrm>
            <a:off x="1168499" y="1544828"/>
            <a:ext cx="4927501" cy="829437"/>
            <a:chOff x="642719" y="1422908"/>
            <a:chExt cx="4927501" cy="829437"/>
          </a:xfrm>
        </p:grpSpPr>
        <p:grpSp>
          <p:nvGrpSpPr>
            <p:cNvPr id="9" name="组合 8">
              <a:extLst>
                <a:ext uri="{FF2B5EF4-FFF2-40B4-BE49-F238E27FC236}">
                  <a16:creationId xmlns:a16="http://schemas.microsoft.com/office/drawing/2014/main" xmlns="" id="{7DBC479B-92E7-4891-84C4-F84DD039AB00}"/>
                </a:ext>
              </a:extLst>
            </p:cNvPr>
            <p:cNvGrpSpPr/>
            <p:nvPr/>
          </p:nvGrpSpPr>
          <p:grpSpPr>
            <a:xfrm>
              <a:off x="1122521" y="1422908"/>
              <a:ext cx="4447699" cy="829437"/>
              <a:chOff x="1122521" y="1422908"/>
              <a:chExt cx="4447699" cy="829437"/>
            </a:xfrm>
          </p:grpSpPr>
          <p:sp>
            <p:nvSpPr>
              <p:cNvPr id="4" name="矩形 3">
                <a:extLst>
                  <a:ext uri="{FF2B5EF4-FFF2-40B4-BE49-F238E27FC236}">
                    <a16:creationId xmlns:a16="http://schemas.microsoft.com/office/drawing/2014/main" xmlns="" id="{595F3D10-21AB-49BE-9ED5-41B05F0BBFA3}"/>
                  </a:ext>
                </a:extLst>
              </p:cNvPr>
              <p:cNvSpPr/>
              <p:nvPr/>
            </p:nvSpPr>
            <p:spPr>
              <a:xfrm>
                <a:off x="1122521" y="1422908"/>
                <a:ext cx="4447699" cy="8294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文本框 5">
                <a:extLst>
                  <a:ext uri="{FF2B5EF4-FFF2-40B4-BE49-F238E27FC236}">
                    <a16:creationId xmlns:a16="http://schemas.microsoft.com/office/drawing/2014/main" xmlns="" id="{16ABE423-E42B-4A4C-A26B-A530C29CDD6F}"/>
                  </a:ext>
                </a:extLst>
              </p:cNvPr>
              <p:cNvSpPr txBox="1"/>
              <p:nvPr/>
            </p:nvSpPr>
            <p:spPr>
              <a:xfrm>
                <a:off x="1315640" y="1514460"/>
                <a:ext cx="4061460" cy="646331"/>
              </a:xfrm>
              <a:prstGeom prst="rect">
                <a:avLst/>
              </a:prstGeom>
              <a:noFill/>
            </p:spPr>
            <p:txBody>
              <a:bodyPr wrap="square">
                <a:spAutoFit/>
              </a:bodyPr>
              <a:lstStyle/>
              <a:p>
                <a:r>
                  <a:rPr kumimoji="0" lang="zh-CN" altLang="en-US" sz="3600" b="1" i="0" u="none" strike="noStrike" kern="1200" cap="none" spc="0" normalizeH="0" baseline="0" noProof="0" dirty="0">
                    <a:ln>
                      <a:noFill/>
                    </a:ln>
                    <a:solidFill>
                      <a:schemeClr val="bg1"/>
                    </a:solidFill>
                    <a:effectLst/>
                    <a:uLnTx/>
                    <a:uFillTx/>
                    <a:cs typeface="+mn-ea"/>
                    <a:sym typeface="+mn-lt"/>
                  </a:rPr>
                  <a:t>完善网络法律制度</a:t>
                </a:r>
                <a:endParaRPr lang="zh-CN" altLang="en-US" dirty="0">
                  <a:solidFill>
                    <a:schemeClr val="bg1"/>
                  </a:solidFill>
                  <a:cs typeface="+mn-ea"/>
                  <a:sym typeface="+mn-lt"/>
                </a:endParaRPr>
              </a:p>
            </p:txBody>
          </p:sp>
        </p:grpSp>
        <p:sp>
          <p:nvSpPr>
            <p:cNvPr id="10" name="L 形 9">
              <a:extLst>
                <a:ext uri="{FF2B5EF4-FFF2-40B4-BE49-F238E27FC236}">
                  <a16:creationId xmlns:a16="http://schemas.microsoft.com/office/drawing/2014/main" xmlns="" id="{66AB96EC-BC41-49C4-8AF9-8AE07FA4F4B5}"/>
                </a:ext>
              </a:extLst>
            </p:cNvPr>
            <p:cNvSpPr/>
            <p:nvPr/>
          </p:nvSpPr>
          <p:spPr>
            <a:xfrm rot="2770148">
              <a:off x="642719" y="1495561"/>
              <a:ext cx="650041" cy="650041"/>
            </a:xfrm>
            <a:prstGeom prst="corner">
              <a:avLst>
                <a:gd name="adj1" fmla="val 28284"/>
                <a:gd name="adj2" fmla="val 318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4" name="组合 13">
            <a:extLst>
              <a:ext uri="{FF2B5EF4-FFF2-40B4-BE49-F238E27FC236}">
                <a16:creationId xmlns:a16="http://schemas.microsoft.com/office/drawing/2014/main" xmlns="" id="{4EE77377-2608-4A20-8F53-17661DB6CB16}"/>
              </a:ext>
            </a:extLst>
          </p:cNvPr>
          <p:cNvGrpSpPr/>
          <p:nvPr/>
        </p:nvGrpSpPr>
        <p:grpSpPr>
          <a:xfrm>
            <a:off x="874712" y="2493606"/>
            <a:ext cx="10515599" cy="3424948"/>
            <a:chOff x="874712" y="2493606"/>
            <a:chExt cx="10515599" cy="3424948"/>
          </a:xfrm>
        </p:grpSpPr>
        <p:sp>
          <p:nvSpPr>
            <p:cNvPr id="12" name="矩形 11">
              <a:extLst>
                <a:ext uri="{FF2B5EF4-FFF2-40B4-BE49-F238E27FC236}">
                  <a16:creationId xmlns:a16="http://schemas.microsoft.com/office/drawing/2014/main" xmlns="" id="{204BE4F4-56ED-41AB-9CC2-4E3C6ED6D484}"/>
                </a:ext>
              </a:extLst>
            </p:cNvPr>
            <p:cNvSpPr/>
            <p:nvPr/>
          </p:nvSpPr>
          <p:spPr>
            <a:xfrm>
              <a:off x="874712" y="2493606"/>
              <a:ext cx="10515599" cy="34118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12">
              <a:extLst>
                <a:ext uri="{FF2B5EF4-FFF2-40B4-BE49-F238E27FC236}">
                  <a16:creationId xmlns:a16="http://schemas.microsoft.com/office/drawing/2014/main" xmlns="" id="{F3902775-E858-4CF1-9195-4E99F50B0861}"/>
                </a:ext>
              </a:extLst>
            </p:cNvPr>
            <p:cNvSpPr/>
            <p:nvPr/>
          </p:nvSpPr>
          <p:spPr>
            <a:xfrm>
              <a:off x="6942612" y="5821679"/>
              <a:ext cx="4447699" cy="968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Tree>
    <p:extLst>
      <p:ext uri="{BB962C8B-B14F-4D97-AF65-F5344CB8AC3E}">
        <p14:creationId xmlns:p14="http://schemas.microsoft.com/office/powerpoint/2010/main" val="3894207312"/>
      </p:ext>
    </p:extLst>
  </p:cSld>
  <p:clrMapOvr>
    <a:masterClrMapping/>
  </p:clrMapOvr>
  <mc:AlternateContent xmlns:mc="http://schemas.openxmlformats.org/markup-compatibility/2006" xmlns:p14="http://schemas.microsoft.com/office/powerpoint/2010/main">
    <mc:Choice Requires="p14">
      <p:transition spd="slow" p14:dur="1250" advTm="3000">
        <p14:switch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Horizontal)">
                                      <p:cBhvr>
                                        <p:cTn id="7" dur="750"/>
                                        <p:tgtEl>
                                          <p:spTgt spid="11"/>
                                        </p:tgtEl>
                                      </p:cBhvr>
                                    </p:animEffect>
                                  </p:childTnLst>
                                </p:cTn>
                              </p:par>
                            </p:childTnLst>
                          </p:cTn>
                        </p:par>
                        <p:par>
                          <p:cTn id="8" fill="hold">
                            <p:stCondLst>
                              <p:cond delay="750"/>
                            </p:stCondLst>
                            <p:childTnLst>
                              <p:par>
                                <p:cTn id="9" presetID="16" presetClass="entr" presetSubtype="21"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arn(inVertical)">
                                      <p:cBhvr>
                                        <p:cTn id="11" dur="750"/>
                                        <p:tgtEl>
                                          <p:spTgt spid="14"/>
                                        </p:tgtEl>
                                      </p:cBhvr>
                                    </p:animEffect>
                                  </p:childTnLst>
                                </p:cTn>
                              </p:par>
                            </p:childTnLst>
                          </p:cTn>
                        </p:par>
                        <p:par>
                          <p:cTn id="12" fill="hold">
                            <p:stCondLst>
                              <p:cond delay="1500"/>
                            </p:stCondLst>
                            <p:childTnLst>
                              <p:par>
                                <p:cTn id="13" presetID="16" presetClass="entr" presetSubtype="21"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750"/>
                                        <p:tgtEl>
                                          <p:spTgt spid="3">
                                            <p:txEl>
                                              <p:pRg st="0" end="0"/>
                                            </p:txEl>
                                          </p:spTgt>
                                        </p:tgtEl>
                                      </p:cBhvr>
                                    </p:animEffect>
                                  </p:childTnLst>
                                </p:cTn>
                              </p:par>
                            </p:childTnLst>
                          </p:cTn>
                        </p:par>
                        <p:par>
                          <p:cTn id="16" fill="hold">
                            <p:stCondLst>
                              <p:cond delay="2250"/>
                            </p:stCondLst>
                            <p:childTnLst>
                              <p:par>
                                <p:cTn id="17" presetID="16" presetClass="entr" presetSubtype="21"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750"/>
                                        <p:tgtEl>
                                          <p:spTgt spid="3">
                                            <p:txEl>
                                              <p:pRg st="1" end="1"/>
                                            </p:txEl>
                                          </p:spTgt>
                                        </p:tgtEl>
                                      </p:cBhvr>
                                    </p:animEffect>
                                  </p:childTnLst>
                                </p:cTn>
                              </p:par>
                            </p:childTnLst>
                          </p:cTn>
                        </p:par>
                        <p:par>
                          <p:cTn id="20" fill="hold">
                            <p:stCondLst>
                              <p:cond delay="3000"/>
                            </p:stCondLst>
                            <p:childTnLst>
                              <p:par>
                                <p:cTn id="21" presetID="16" presetClass="entr" presetSubtype="21"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4C456465-A2A3-4DDE-BB75-E51E95AB6230}"/>
              </a:ext>
            </a:extLst>
          </p:cNvPr>
          <p:cNvGrpSpPr/>
          <p:nvPr/>
        </p:nvGrpSpPr>
        <p:grpSpPr>
          <a:xfrm>
            <a:off x="1168499" y="1544828"/>
            <a:ext cx="6436261" cy="829437"/>
            <a:chOff x="642719" y="1422908"/>
            <a:chExt cx="6436261" cy="829437"/>
          </a:xfrm>
        </p:grpSpPr>
        <p:sp>
          <p:nvSpPr>
            <p:cNvPr id="7" name="矩形 6">
              <a:extLst>
                <a:ext uri="{FF2B5EF4-FFF2-40B4-BE49-F238E27FC236}">
                  <a16:creationId xmlns:a16="http://schemas.microsoft.com/office/drawing/2014/main" xmlns="" id="{4370D7F4-5EBC-41FF-9B7F-B721FF81C86B}"/>
                </a:ext>
              </a:extLst>
            </p:cNvPr>
            <p:cNvSpPr/>
            <p:nvPr/>
          </p:nvSpPr>
          <p:spPr>
            <a:xfrm>
              <a:off x="1122521" y="1422908"/>
              <a:ext cx="5956459" cy="8294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L 形 5">
              <a:extLst>
                <a:ext uri="{FF2B5EF4-FFF2-40B4-BE49-F238E27FC236}">
                  <a16:creationId xmlns:a16="http://schemas.microsoft.com/office/drawing/2014/main" xmlns="" id="{BD96AF0A-B195-47AD-BBD3-4A659C6440E8}"/>
                </a:ext>
              </a:extLst>
            </p:cNvPr>
            <p:cNvSpPr/>
            <p:nvPr/>
          </p:nvSpPr>
          <p:spPr>
            <a:xfrm rot="2770148">
              <a:off x="642719" y="1495561"/>
              <a:ext cx="650041" cy="650041"/>
            </a:xfrm>
            <a:prstGeom prst="corner">
              <a:avLst>
                <a:gd name="adj1" fmla="val 28284"/>
                <a:gd name="adj2" fmla="val 318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标题 1">
            <a:extLst>
              <a:ext uri="{FF2B5EF4-FFF2-40B4-BE49-F238E27FC236}">
                <a16:creationId xmlns:a16="http://schemas.microsoft.com/office/drawing/2014/main" xmlns="" id="{2D174E99-ECEC-49A9-864D-85F56E8F20B3}"/>
              </a:ext>
            </a:extLst>
          </p:cNvPr>
          <p:cNvSpPr>
            <a:spLocks noGrp="1"/>
          </p:cNvSpPr>
          <p:nvPr>
            <p:ph type="title" idx="4294967295"/>
          </p:nvPr>
        </p:nvSpPr>
        <p:spPr>
          <a:xfrm>
            <a:off x="1785257" y="1696403"/>
            <a:ext cx="5349875" cy="677862"/>
          </a:xfrm>
          <a:prstGeom prst="rect">
            <a:avLst/>
          </a:prstGeom>
        </p:spPr>
        <p:txBody>
          <a:bodyPr/>
          <a:lstStyle/>
          <a:p>
            <a:r>
              <a:rPr lang="zh-CN" altLang="en-US" sz="3600" b="1" dirty="0">
                <a:solidFill>
                  <a:schemeClr val="bg1"/>
                </a:solidFill>
                <a:latin typeface="+mn-lt"/>
                <a:ea typeface="+mn-ea"/>
                <a:cs typeface="+mn-ea"/>
                <a:sym typeface="+mn-lt"/>
              </a:rPr>
              <a:t>培育良好的网络法治意识</a:t>
            </a:r>
          </a:p>
        </p:txBody>
      </p:sp>
      <p:sp>
        <p:nvSpPr>
          <p:cNvPr id="3" name="内容占位符 2">
            <a:extLst>
              <a:ext uri="{FF2B5EF4-FFF2-40B4-BE49-F238E27FC236}">
                <a16:creationId xmlns:a16="http://schemas.microsoft.com/office/drawing/2014/main" xmlns="" id="{B02EC890-E0A2-4A1E-B805-CDD764883CE0}"/>
              </a:ext>
            </a:extLst>
          </p:cNvPr>
          <p:cNvSpPr>
            <a:spLocks noGrp="1"/>
          </p:cNvSpPr>
          <p:nvPr>
            <p:ph idx="4294967295"/>
          </p:nvPr>
        </p:nvSpPr>
        <p:spPr>
          <a:xfrm>
            <a:off x="1007267" y="2635250"/>
            <a:ext cx="10250488" cy="4351338"/>
          </a:xfrm>
          <a:prstGeom prst="rect">
            <a:avLst/>
          </a:prstGeom>
        </p:spPr>
        <p:txBody>
          <a:bodyPr/>
          <a:lstStyle/>
          <a:p>
            <a:pPr>
              <a:lnSpc>
                <a:spcPct val="150000"/>
              </a:lnSpc>
              <a:buFont typeface="Wingdings" panose="05000000000000000000" pitchFamily="2" charset="2"/>
              <a:buChar char="ü"/>
            </a:pPr>
            <a:r>
              <a:rPr lang="zh-CN" altLang="en-US" sz="1600" dirty="0">
                <a:solidFill>
                  <a:srgbClr val="333333"/>
                </a:solidFill>
                <a:cs typeface="+mn-ea"/>
                <a:sym typeface="+mn-lt"/>
              </a:rPr>
              <a:t>坚持依法治网和以德润网相结合，弘扬时代主旋律和社会正能量。加强和创新互联网内容建设，实施社会主义核心价值观、中华文化新媒体传播等工程。</a:t>
            </a:r>
            <a:endParaRPr lang="en-US" altLang="zh-CN" sz="1600" dirty="0">
              <a:solidFill>
                <a:srgbClr val="333333"/>
              </a:solidFill>
              <a:cs typeface="+mn-ea"/>
              <a:sym typeface="+mn-lt"/>
            </a:endParaRPr>
          </a:p>
          <a:p>
            <a:pPr>
              <a:lnSpc>
                <a:spcPct val="150000"/>
              </a:lnSpc>
              <a:buFont typeface="Wingdings" panose="05000000000000000000" pitchFamily="2" charset="2"/>
              <a:buChar char="ü"/>
            </a:pPr>
            <a:r>
              <a:rPr lang="zh-CN" altLang="en-US" sz="1600" dirty="0">
                <a:solidFill>
                  <a:srgbClr val="333333"/>
                </a:solidFill>
                <a:cs typeface="+mn-ea"/>
                <a:sym typeface="+mn-lt"/>
              </a:rPr>
              <a:t>提升网络媒介素养，推动互联网信息服务领域严重失信“黑名单”制度和惩戒机制，推动网络诚信制度化建设。坚决依法打击谣言、淫秽、暴力、迷信、邪教等有害信息在网络空间传播蔓延，建立健全互联网违法和不良信息举报一体化受理处置体系。</a:t>
            </a:r>
            <a:endParaRPr lang="en-US" altLang="zh-CN" sz="1600" dirty="0">
              <a:solidFill>
                <a:srgbClr val="333333"/>
              </a:solidFill>
              <a:cs typeface="+mn-ea"/>
              <a:sym typeface="+mn-lt"/>
            </a:endParaRPr>
          </a:p>
          <a:p>
            <a:pPr>
              <a:lnSpc>
                <a:spcPct val="150000"/>
              </a:lnSpc>
              <a:buFont typeface="Wingdings" panose="05000000000000000000" pitchFamily="2" charset="2"/>
              <a:buChar char="ü"/>
            </a:pPr>
            <a:r>
              <a:rPr lang="zh-CN" altLang="en-US" sz="1600" dirty="0">
                <a:solidFill>
                  <a:srgbClr val="333333"/>
                </a:solidFill>
                <a:cs typeface="+mn-ea"/>
                <a:sym typeface="+mn-lt"/>
              </a:rPr>
              <a:t>加强全社会网络法治和网络素养教育，制定网络素养教育指南。加强青少年网络安全教育，引导青少年理性上网。深入实施中国好网民工程和网络公益工程，引导网民文明上网、理性表达，营造风清气正的网络环境。</a:t>
            </a:r>
          </a:p>
        </p:txBody>
      </p:sp>
      <p:grpSp>
        <p:nvGrpSpPr>
          <p:cNvPr id="11" name="组合 10">
            <a:extLst>
              <a:ext uri="{FF2B5EF4-FFF2-40B4-BE49-F238E27FC236}">
                <a16:creationId xmlns:a16="http://schemas.microsoft.com/office/drawing/2014/main" xmlns="" id="{378FDDA6-32D8-4727-9966-5404D6D1C7C4}"/>
              </a:ext>
            </a:extLst>
          </p:cNvPr>
          <p:cNvGrpSpPr/>
          <p:nvPr/>
        </p:nvGrpSpPr>
        <p:grpSpPr>
          <a:xfrm>
            <a:off x="874712" y="2493606"/>
            <a:ext cx="10515599" cy="3411893"/>
            <a:chOff x="874712" y="2493606"/>
            <a:chExt cx="10515599" cy="3411893"/>
          </a:xfrm>
        </p:grpSpPr>
        <p:sp>
          <p:nvSpPr>
            <p:cNvPr id="9" name="矩形 8">
              <a:extLst>
                <a:ext uri="{FF2B5EF4-FFF2-40B4-BE49-F238E27FC236}">
                  <a16:creationId xmlns:a16="http://schemas.microsoft.com/office/drawing/2014/main" xmlns="" id="{CB23D123-6DA1-48B8-ACB6-5A648B5C02BB}"/>
                </a:ext>
              </a:extLst>
            </p:cNvPr>
            <p:cNvSpPr/>
            <p:nvPr/>
          </p:nvSpPr>
          <p:spPr>
            <a:xfrm>
              <a:off x="874712" y="2493606"/>
              <a:ext cx="10515599" cy="34118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a:extLst>
                <a:ext uri="{FF2B5EF4-FFF2-40B4-BE49-F238E27FC236}">
                  <a16:creationId xmlns:a16="http://schemas.microsoft.com/office/drawing/2014/main" xmlns="" id="{1EA5C1FD-5D30-490C-9B9B-AAB812D96207}"/>
                </a:ext>
              </a:extLst>
            </p:cNvPr>
            <p:cNvSpPr/>
            <p:nvPr/>
          </p:nvSpPr>
          <p:spPr>
            <a:xfrm>
              <a:off x="1007267" y="5785764"/>
              <a:ext cx="10250487" cy="1197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Tree>
    <p:extLst>
      <p:ext uri="{BB962C8B-B14F-4D97-AF65-F5344CB8AC3E}">
        <p14:creationId xmlns:p14="http://schemas.microsoft.com/office/powerpoint/2010/main" val="3563786195"/>
      </p:ext>
    </p:extLst>
  </p:cSld>
  <p:clrMapOvr>
    <a:masterClrMapping/>
  </p:clrMapOvr>
  <mc:AlternateContent xmlns:mc="http://schemas.openxmlformats.org/markup-compatibility/2006" xmlns:p14="http://schemas.microsoft.com/office/powerpoint/2010/main">
    <mc:Choice Requires="p14">
      <p:transition spd="slow" p14:dur="1250" advTm="3000">
        <p14:switch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750"/>
                                        <p:tgtEl>
                                          <p:spTgt spid="2"/>
                                        </p:tgtEl>
                                      </p:cBhvr>
                                    </p:animEffect>
                                  </p:childTnLst>
                                </p:cTn>
                              </p:par>
                            </p:childTnLst>
                          </p:cTn>
                        </p:par>
                        <p:par>
                          <p:cTn id="8" fill="hold">
                            <p:stCondLst>
                              <p:cond delay="750"/>
                            </p:stCondLst>
                            <p:childTnLst>
                              <p:par>
                                <p:cTn id="9" presetID="16" presetClass="entr" presetSubtype="2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750"/>
                                        <p:tgtEl>
                                          <p:spTgt spid="4"/>
                                        </p:tgtEl>
                                      </p:cBhvr>
                                    </p:animEffect>
                                  </p:childTnLst>
                                </p:cTn>
                              </p:par>
                            </p:childTnLst>
                          </p:cTn>
                        </p:par>
                        <p:par>
                          <p:cTn id="12" fill="hold">
                            <p:stCondLst>
                              <p:cond delay="1500"/>
                            </p:stCondLst>
                            <p:childTnLst>
                              <p:par>
                                <p:cTn id="13" presetID="16" presetClass="entr" presetSubtype="37"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outVertical)">
                                      <p:cBhvr>
                                        <p:cTn id="15" dur="750"/>
                                        <p:tgtEl>
                                          <p:spTgt spid="11"/>
                                        </p:tgtEl>
                                      </p:cBhvr>
                                    </p:animEffect>
                                  </p:childTnLst>
                                </p:cTn>
                              </p:par>
                            </p:childTnLst>
                          </p:cTn>
                        </p:par>
                        <p:par>
                          <p:cTn id="16" fill="hold">
                            <p:stCondLst>
                              <p:cond delay="2250"/>
                            </p:stCondLst>
                            <p:childTnLst>
                              <p:par>
                                <p:cTn id="17" presetID="16" presetClass="entr" presetSubtype="37" fill="hold" grpId="0" nodeType="after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barn(outVertical)">
                                      <p:cBhvr>
                                        <p:cTn id="19" dur="750"/>
                                        <p:tgtEl>
                                          <p:spTgt spid="3">
                                            <p:txEl>
                                              <p:pRg st="0" end="0"/>
                                            </p:txEl>
                                          </p:spTgt>
                                        </p:tgtEl>
                                      </p:cBhvr>
                                    </p:animEffect>
                                  </p:childTnLst>
                                </p:cTn>
                              </p:par>
                            </p:childTnLst>
                          </p:cTn>
                        </p:par>
                        <p:par>
                          <p:cTn id="20" fill="hold">
                            <p:stCondLst>
                              <p:cond delay="3000"/>
                            </p:stCondLst>
                            <p:childTnLst>
                              <p:par>
                                <p:cTn id="21" presetID="16" presetClass="entr" presetSubtype="37" fill="hold" grpId="0" nodeType="after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barn(outVertical)">
                                      <p:cBhvr>
                                        <p:cTn id="23" dur="750"/>
                                        <p:tgtEl>
                                          <p:spTgt spid="3">
                                            <p:txEl>
                                              <p:pRg st="1" end="1"/>
                                            </p:txEl>
                                          </p:spTgt>
                                        </p:tgtEl>
                                      </p:cBhvr>
                                    </p:animEffect>
                                  </p:childTnLst>
                                </p:cTn>
                              </p:par>
                            </p:childTnLst>
                          </p:cTn>
                        </p:par>
                        <p:par>
                          <p:cTn id="24" fill="hold">
                            <p:stCondLst>
                              <p:cond delay="3750"/>
                            </p:stCondLst>
                            <p:childTnLst>
                              <p:par>
                                <p:cTn id="25" presetID="16" presetClass="entr" presetSubtype="37" fill="hold" grpId="0" nodeType="after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barn(outVertical)">
                                      <p:cBhvr>
                                        <p:cTn id="27" dur="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5F33086-B73B-4589-86FC-C47FDBE292DD}"/>
              </a:ext>
            </a:extLst>
          </p:cNvPr>
          <p:cNvSpPr>
            <a:spLocks noGrp="1"/>
          </p:cNvSpPr>
          <p:nvPr>
            <p:ph type="title" idx="4294967295"/>
          </p:nvPr>
        </p:nvSpPr>
        <p:spPr>
          <a:xfrm>
            <a:off x="4862513" y="1778000"/>
            <a:ext cx="2466975" cy="1084263"/>
          </a:xfrm>
          <a:prstGeom prst="rect">
            <a:avLst/>
          </a:prstGeom>
        </p:spPr>
        <p:txBody>
          <a:bodyPr>
            <a:normAutofit fontScale="90000"/>
          </a:bodyPr>
          <a:lstStyle/>
          <a:p>
            <a:r>
              <a:rPr lang="zh-CN" altLang="en-US" b="1" smtClean="0">
                <a:solidFill>
                  <a:srgbClr val="C00000"/>
                </a:solidFill>
                <a:latin typeface="+mn-lt"/>
                <a:ea typeface="+mn-ea"/>
                <a:cs typeface="+mn-ea"/>
                <a:sym typeface="+mn-lt"/>
              </a:rPr>
              <a:t>第</a:t>
            </a:r>
            <a:r>
              <a:rPr lang="en-US" altLang="zh-CN" b="1" smtClean="0">
                <a:solidFill>
                  <a:srgbClr val="C00000"/>
                </a:solidFill>
                <a:latin typeface="+mn-lt"/>
                <a:ea typeface="+mn-ea"/>
                <a:cs typeface="+mn-ea"/>
                <a:sym typeface="+mn-lt"/>
              </a:rPr>
              <a:t>01</a:t>
            </a:r>
            <a:r>
              <a:rPr lang="zh-CN" altLang="en-US" b="1" smtClean="0">
                <a:solidFill>
                  <a:srgbClr val="C00000"/>
                </a:solidFill>
                <a:latin typeface="+mn-lt"/>
                <a:ea typeface="+mn-ea"/>
                <a:cs typeface="+mn-ea"/>
                <a:sym typeface="+mn-lt"/>
              </a:rPr>
              <a:t>部分</a:t>
            </a:r>
            <a:endParaRPr lang="zh-CN" altLang="en-US" b="1" dirty="0">
              <a:solidFill>
                <a:srgbClr val="C00000"/>
              </a:solidFill>
              <a:latin typeface="+mn-lt"/>
              <a:ea typeface="+mn-ea"/>
              <a:cs typeface="+mn-ea"/>
              <a:sym typeface="+mn-lt"/>
            </a:endParaRPr>
          </a:p>
        </p:txBody>
      </p:sp>
      <p:sp>
        <p:nvSpPr>
          <p:cNvPr id="3" name="内容占位符 2">
            <a:extLst>
              <a:ext uri="{FF2B5EF4-FFF2-40B4-BE49-F238E27FC236}">
                <a16:creationId xmlns:a16="http://schemas.microsoft.com/office/drawing/2014/main" xmlns="" id="{4FA3A66D-5A4B-4A85-8F24-9006C56A471F}"/>
              </a:ext>
            </a:extLst>
          </p:cNvPr>
          <p:cNvSpPr>
            <a:spLocks noGrp="1"/>
          </p:cNvSpPr>
          <p:nvPr>
            <p:ph idx="4294967295"/>
          </p:nvPr>
        </p:nvSpPr>
        <p:spPr>
          <a:xfrm>
            <a:off x="2846388" y="3255963"/>
            <a:ext cx="6499225" cy="1838325"/>
          </a:xfrm>
          <a:prstGeom prst="rect">
            <a:avLst/>
          </a:prstGeom>
        </p:spPr>
        <p:txBody>
          <a:bodyPr>
            <a:noAutofit/>
          </a:bodyPr>
          <a:lstStyle/>
          <a:p>
            <a:pPr marL="0" indent="0" algn="dist">
              <a:buNone/>
            </a:pPr>
            <a:r>
              <a:rPr lang="zh-CN" altLang="en-US" sz="11500" b="1" i="0" dirty="0">
                <a:solidFill>
                  <a:srgbClr val="C00000"/>
                </a:solidFill>
                <a:effectLst/>
                <a:cs typeface="+mn-ea"/>
                <a:sym typeface="+mn-lt"/>
              </a:rPr>
              <a:t>总体要求</a:t>
            </a:r>
            <a:endParaRPr lang="zh-CN" altLang="en-US" sz="11500" dirty="0">
              <a:solidFill>
                <a:srgbClr val="C00000"/>
              </a:solidFill>
              <a:cs typeface="+mn-ea"/>
              <a:sym typeface="+mn-lt"/>
            </a:endParaRPr>
          </a:p>
        </p:txBody>
      </p:sp>
    </p:spTree>
    <p:extLst>
      <p:ext uri="{BB962C8B-B14F-4D97-AF65-F5344CB8AC3E}">
        <p14:creationId xmlns:p14="http://schemas.microsoft.com/office/powerpoint/2010/main" val="16626211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Tm="3000">
        <p15:prstTrans prst="fallOve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750"/>
                                        <p:tgtEl>
                                          <p:spTgt spid="2"/>
                                        </p:tgtEl>
                                      </p:cBhvr>
                                    </p:animEffect>
                                  </p:childTnLst>
                                </p:cTn>
                              </p:par>
                            </p:childTnLst>
                          </p:cTn>
                        </p:par>
                        <p:par>
                          <p:cTn id="8" fill="hold">
                            <p:stCondLst>
                              <p:cond delay="750"/>
                            </p:stCondLst>
                            <p:childTnLst>
                              <p:par>
                                <p:cTn id="9" presetID="53" presetClass="entr" presetSubtype="16"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750" fill="hold"/>
                                        <p:tgtEl>
                                          <p:spTgt spid="3">
                                            <p:txEl>
                                              <p:pRg st="0" end="0"/>
                                            </p:txEl>
                                          </p:spTgt>
                                        </p:tgtEl>
                                        <p:attrNameLst>
                                          <p:attrName>ppt_w</p:attrName>
                                        </p:attrNameLst>
                                      </p:cBhvr>
                                      <p:tavLst>
                                        <p:tav tm="0">
                                          <p:val>
                                            <p:fltVal val="0"/>
                                          </p:val>
                                        </p:tav>
                                        <p:tav tm="100000">
                                          <p:val>
                                            <p:strVal val="#ppt_w"/>
                                          </p:val>
                                        </p:tav>
                                      </p:tavLst>
                                    </p:anim>
                                    <p:anim calcmode="lin" valueType="num">
                                      <p:cBhvr>
                                        <p:cTn id="12" dur="75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3" dur="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E67784B3-0937-4E91-B569-ED4D67EAC183}"/>
              </a:ext>
            </a:extLst>
          </p:cNvPr>
          <p:cNvGrpSpPr/>
          <p:nvPr/>
        </p:nvGrpSpPr>
        <p:grpSpPr>
          <a:xfrm>
            <a:off x="1168499" y="1544828"/>
            <a:ext cx="6436261" cy="829437"/>
            <a:chOff x="642719" y="1422908"/>
            <a:chExt cx="6436261" cy="829437"/>
          </a:xfrm>
        </p:grpSpPr>
        <p:sp>
          <p:nvSpPr>
            <p:cNvPr id="5" name="矩形 4">
              <a:extLst>
                <a:ext uri="{FF2B5EF4-FFF2-40B4-BE49-F238E27FC236}">
                  <a16:creationId xmlns:a16="http://schemas.microsoft.com/office/drawing/2014/main" xmlns="" id="{F6FCAA1A-B7FB-4DE4-9D37-8B8E20D0F253}"/>
                </a:ext>
              </a:extLst>
            </p:cNvPr>
            <p:cNvSpPr/>
            <p:nvPr/>
          </p:nvSpPr>
          <p:spPr>
            <a:xfrm>
              <a:off x="1122521" y="1422908"/>
              <a:ext cx="5956459" cy="8294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L 形 5">
              <a:extLst>
                <a:ext uri="{FF2B5EF4-FFF2-40B4-BE49-F238E27FC236}">
                  <a16:creationId xmlns:a16="http://schemas.microsoft.com/office/drawing/2014/main" xmlns="" id="{181B5D7C-0050-49F2-A48F-BEE7CAF0A72E}"/>
                </a:ext>
              </a:extLst>
            </p:cNvPr>
            <p:cNvSpPr/>
            <p:nvPr/>
          </p:nvSpPr>
          <p:spPr>
            <a:xfrm rot="2770148">
              <a:off x="642719" y="1495561"/>
              <a:ext cx="650041" cy="650041"/>
            </a:xfrm>
            <a:prstGeom prst="corner">
              <a:avLst>
                <a:gd name="adj1" fmla="val 28284"/>
                <a:gd name="adj2" fmla="val 318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标题 1">
            <a:extLst>
              <a:ext uri="{FF2B5EF4-FFF2-40B4-BE49-F238E27FC236}">
                <a16:creationId xmlns:a16="http://schemas.microsoft.com/office/drawing/2014/main" xmlns="" id="{A626CCF3-8A5E-434B-AED8-B6555AB829E2}"/>
              </a:ext>
            </a:extLst>
          </p:cNvPr>
          <p:cNvSpPr>
            <a:spLocks noGrp="1"/>
          </p:cNvSpPr>
          <p:nvPr>
            <p:ph type="title" idx="4294967295"/>
          </p:nvPr>
        </p:nvSpPr>
        <p:spPr>
          <a:xfrm>
            <a:off x="1892300" y="1660884"/>
            <a:ext cx="4884738" cy="830262"/>
          </a:xfrm>
          <a:prstGeom prst="rect">
            <a:avLst/>
          </a:prstGeom>
        </p:spPr>
        <p:txBody>
          <a:bodyPr>
            <a:normAutofit/>
          </a:bodyPr>
          <a:lstStyle/>
          <a:p>
            <a:r>
              <a:rPr lang="zh-CN" altLang="en-US" sz="3600" b="1" i="0" dirty="0">
                <a:solidFill>
                  <a:schemeClr val="bg1"/>
                </a:solidFill>
                <a:effectLst/>
                <a:latin typeface="+mn-lt"/>
                <a:ea typeface="+mn-ea"/>
                <a:cs typeface="+mn-ea"/>
                <a:sym typeface="+mn-lt"/>
              </a:rPr>
              <a:t>保障公民依法安全用网</a:t>
            </a:r>
            <a:endParaRPr lang="zh-CN" altLang="en-US" sz="3600" b="1" dirty="0">
              <a:solidFill>
                <a:schemeClr val="bg1"/>
              </a:solidFill>
              <a:latin typeface="+mn-lt"/>
              <a:ea typeface="+mn-ea"/>
              <a:cs typeface="+mn-ea"/>
              <a:sym typeface="+mn-lt"/>
            </a:endParaRPr>
          </a:p>
        </p:txBody>
      </p:sp>
      <p:sp>
        <p:nvSpPr>
          <p:cNvPr id="3" name="内容占位符 2">
            <a:extLst>
              <a:ext uri="{FF2B5EF4-FFF2-40B4-BE49-F238E27FC236}">
                <a16:creationId xmlns:a16="http://schemas.microsoft.com/office/drawing/2014/main" xmlns="" id="{E3FDC208-F166-47C6-9AEC-A5FDC4D57A6D}"/>
              </a:ext>
            </a:extLst>
          </p:cNvPr>
          <p:cNvSpPr>
            <a:spLocks noGrp="1"/>
          </p:cNvSpPr>
          <p:nvPr>
            <p:ph idx="4294967295"/>
          </p:nvPr>
        </p:nvSpPr>
        <p:spPr>
          <a:xfrm>
            <a:off x="1114343" y="2611808"/>
            <a:ext cx="10299700" cy="4351338"/>
          </a:xfrm>
          <a:prstGeom prst="rect">
            <a:avLst/>
          </a:prstGeom>
        </p:spPr>
        <p:txBody>
          <a:bodyPr>
            <a:normAutofit/>
          </a:bodyPr>
          <a:lstStyle/>
          <a:p>
            <a:pPr>
              <a:lnSpc>
                <a:spcPct val="150000"/>
              </a:lnSpc>
              <a:buFont typeface="Wingdings" panose="05000000000000000000" pitchFamily="2" charset="2"/>
              <a:buChar char="ü"/>
            </a:pPr>
            <a:r>
              <a:rPr lang="zh-CN" altLang="en-US" sz="1600" dirty="0">
                <a:solidFill>
                  <a:srgbClr val="333333"/>
                </a:solidFill>
                <a:cs typeface="+mn-ea"/>
                <a:sym typeface="+mn-lt"/>
              </a:rPr>
              <a:t>牢固树立正确的网络安全观，依法防范网络安全风险。落实网络安全责任制，明确管理部门和网信企业的网络安全责任。建立完善统一高效的网络安全风险报告机制、研判处置机制，健全网络安全检查制度。加强对网络空间通信秘密、商业秘密、个人隐私以及名誉权、财产权等合法权益的保护。</a:t>
            </a:r>
            <a:endParaRPr lang="en-US" altLang="zh-CN" sz="1600" dirty="0">
              <a:solidFill>
                <a:srgbClr val="333333"/>
              </a:solidFill>
              <a:cs typeface="+mn-ea"/>
              <a:sym typeface="+mn-lt"/>
            </a:endParaRPr>
          </a:p>
          <a:p>
            <a:pPr>
              <a:lnSpc>
                <a:spcPct val="150000"/>
              </a:lnSpc>
              <a:buFont typeface="Wingdings" panose="05000000000000000000" pitchFamily="2" charset="2"/>
              <a:buChar char="ü"/>
            </a:pPr>
            <a:r>
              <a:rPr lang="zh-CN" altLang="en-US" sz="1600" dirty="0">
                <a:solidFill>
                  <a:srgbClr val="333333"/>
                </a:solidFill>
                <a:cs typeface="+mn-ea"/>
                <a:sym typeface="+mn-lt"/>
              </a:rPr>
              <a:t>严格规范收集使用用户身份、通信内容等个人信息行为，加大对非法获取、泄露、出售、提供公民个人信息的违法犯罪行为的惩处力度。督促网信企业落实主体责任，履行法律规定的安全管理责任。健全网络与信息突发安全事件应急机制，完善网络安全和信息化执法联动机制。</a:t>
            </a:r>
            <a:endParaRPr lang="en-US" altLang="zh-CN" sz="1600" dirty="0">
              <a:solidFill>
                <a:srgbClr val="333333"/>
              </a:solidFill>
              <a:cs typeface="+mn-ea"/>
              <a:sym typeface="+mn-lt"/>
            </a:endParaRPr>
          </a:p>
          <a:p>
            <a:pPr>
              <a:lnSpc>
                <a:spcPct val="150000"/>
              </a:lnSpc>
              <a:buFont typeface="Wingdings" panose="05000000000000000000" pitchFamily="2" charset="2"/>
              <a:buChar char="ü"/>
            </a:pPr>
            <a:r>
              <a:rPr lang="zh-CN" altLang="en-US" sz="1600" dirty="0">
                <a:solidFill>
                  <a:srgbClr val="333333"/>
                </a:solidFill>
                <a:cs typeface="+mn-ea"/>
                <a:sym typeface="+mn-lt"/>
              </a:rPr>
              <a:t>加强网络违法犯罪监控和查处能力建设，依法查处网络金融犯罪、网络诽谤、网络诈骗、网络色情、攻击窃密等违法犯罪行为。建立健全信息共享机制，积极参与国际打击互联网违法犯罪活动。</a:t>
            </a:r>
          </a:p>
        </p:txBody>
      </p:sp>
      <p:grpSp>
        <p:nvGrpSpPr>
          <p:cNvPr id="9" name="组合 8">
            <a:extLst>
              <a:ext uri="{FF2B5EF4-FFF2-40B4-BE49-F238E27FC236}">
                <a16:creationId xmlns:a16="http://schemas.microsoft.com/office/drawing/2014/main" xmlns="" id="{85818829-A493-4C22-95FE-03FCA2D7FAC4}"/>
              </a:ext>
            </a:extLst>
          </p:cNvPr>
          <p:cNvGrpSpPr/>
          <p:nvPr/>
        </p:nvGrpSpPr>
        <p:grpSpPr>
          <a:xfrm>
            <a:off x="874712" y="2493606"/>
            <a:ext cx="10515599" cy="3411893"/>
            <a:chOff x="874712" y="2493606"/>
            <a:chExt cx="10515599" cy="3411893"/>
          </a:xfrm>
        </p:grpSpPr>
        <p:sp>
          <p:nvSpPr>
            <p:cNvPr id="7" name="矩形 6">
              <a:extLst>
                <a:ext uri="{FF2B5EF4-FFF2-40B4-BE49-F238E27FC236}">
                  <a16:creationId xmlns:a16="http://schemas.microsoft.com/office/drawing/2014/main" xmlns="" id="{D6948EFC-0F59-4BAB-8EF4-20E88AC50418}"/>
                </a:ext>
              </a:extLst>
            </p:cNvPr>
            <p:cNvSpPr/>
            <p:nvPr/>
          </p:nvSpPr>
          <p:spPr>
            <a:xfrm>
              <a:off x="874712" y="2493606"/>
              <a:ext cx="10515599" cy="34118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a:extLst>
                <a:ext uri="{FF2B5EF4-FFF2-40B4-BE49-F238E27FC236}">
                  <a16:creationId xmlns:a16="http://schemas.microsoft.com/office/drawing/2014/main" xmlns="" id="{241E122A-0021-425A-8658-151A57E5ED1B}"/>
                </a:ext>
              </a:extLst>
            </p:cNvPr>
            <p:cNvSpPr/>
            <p:nvPr/>
          </p:nvSpPr>
          <p:spPr>
            <a:xfrm rot="5400000">
              <a:off x="-679368" y="4123353"/>
              <a:ext cx="3292631" cy="1523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Tree>
    <p:extLst>
      <p:ext uri="{BB962C8B-B14F-4D97-AF65-F5344CB8AC3E}">
        <p14:creationId xmlns:p14="http://schemas.microsoft.com/office/powerpoint/2010/main" val="1789135777"/>
      </p:ext>
    </p:extLst>
  </p:cSld>
  <p:clrMapOvr>
    <a:masterClrMapping/>
  </p:clrMapOvr>
  <mc:AlternateContent xmlns:mc="http://schemas.openxmlformats.org/markup-compatibility/2006" xmlns:p14="http://schemas.microsoft.com/office/powerpoint/2010/main">
    <mc:Choice Requires="p14">
      <p:transition spd="slow" p14:dur="1250" advTm="3000">
        <p14:switch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750"/>
                                        <p:tgtEl>
                                          <p:spTgt spid="2"/>
                                        </p:tgtEl>
                                      </p:cBhvr>
                                    </p:animEffect>
                                  </p:childTnLst>
                                </p:cTn>
                              </p:par>
                            </p:childTnLst>
                          </p:cTn>
                        </p:par>
                        <p:par>
                          <p:cTn id="8" fill="hold">
                            <p:stCondLst>
                              <p:cond delay="75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750"/>
                                        <p:tgtEl>
                                          <p:spTgt spid="4"/>
                                        </p:tgtEl>
                                      </p:cBhvr>
                                    </p:animEffect>
                                  </p:childTnLst>
                                </p:cTn>
                              </p:par>
                            </p:childTnLst>
                          </p:cTn>
                        </p:par>
                        <p:par>
                          <p:cTn id="12" fill="hold">
                            <p:stCondLst>
                              <p:cond delay="1500"/>
                            </p:stCondLst>
                            <p:childTnLst>
                              <p:par>
                                <p:cTn id="13" presetID="6" presetClass="entr" presetSubtype="16"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circle(in)">
                                      <p:cBhvr>
                                        <p:cTn id="15" dur="750"/>
                                        <p:tgtEl>
                                          <p:spTgt spid="9"/>
                                        </p:tgtEl>
                                      </p:cBhvr>
                                    </p:animEffect>
                                  </p:childTnLst>
                                </p:cTn>
                              </p:par>
                            </p:childTnLst>
                          </p:cTn>
                        </p:par>
                        <p:par>
                          <p:cTn id="16" fill="hold">
                            <p:stCondLst>
                              <p:cond delay="2250"/>
                            </p:stCondLst>
                            <p:childTnLst>
                              <p:par>
                                <p:cTn id="17" presetID="6" presetClass="entr" presetSubtype="16" fill="hold" grpId="0" nodeType="after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circle(in)">
                                      <p:cBhvr>
                                        <p:cTn id="19" dur="750"/>
                                        <p:tgtEl>
                                          <p:spTgt spid="3">
                                            <p:txEl>
                                              <p:pRg st="0" end="0"/>
                                            </p:txEl>
                                          </p:spTgt>
                                        </p:tgtEl>
                                      </p:cBhvr>
                                    </p:animEffect>
                                  </p:childTnLst>
                                </p:cTn>
                              </p:par>
                            </p:childTnLst>
                          </p:cTn>
                        </p:par>
                        <p:par>
                          <p:cTn id="20" fill="hold">
                            <p:stCondLst>
                              <p:cond delay="3000"/>
                            </p:stCondLst>
                            <p:childTnLst>
                              <p:par>
                                <p:cTn id="21" presetID="6" presetClass="entr" presetSubtype="16" fill="hold" grpId="0" nodeType="after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circle(in)">
                                      <p:cBhvr>
                                        <p:cTn id="23" dur="750"/>
                                        <p:tgtEl>
                                          <p:spTgt spid="3">
                                            <p:txEl>
                                              <p:pRg st="1" end="1"/>
                                            </p:txEl>
                                          </p:spTgt>
                                        </p:tgtEl>
                                      </p:cBhvr>
                                    </p:animEffect>
                                  </p:childTnLst>
                                </p:cTn>
                              </p:par>
                            </p:childTnLst>
                          </p:cTn>
                        </p:par>
                        <p:par>
                          <p:cTn id="24" fill="hold">
                            <p:stCondLst>
                              <p:cond delay="3750"/>
                            </p:stCondLst>
                            <p:childTnLst>
                              <p:par>
                                <p:cTn id="25" presetID="6" presetClass="entr" presetSubtype="16" fill="hold" grpId="0" nodeType="after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circle(in)">
                                      <p:cBhvr>
                                        <p:cTn id="27" dur="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5F33086-B73B-4589-86FC-C47FDBE292DD}"/>
              </a:ext>
            </a:extLst>
          </p:cNvPr>
          <p:cNvSpPr>
            <a:spLocks noGrp="1"/>
          </p:cNvSpPr>
          <p:nvPr>
            <p:ph type="title" idx="4294967295"/>
          </p:nvPr>
        </p:nvSpPr>
        <p:spPr>
          <a:xfrm>
            <a:off x="4862513" y="1778000"/>
            <a:ext cx="2466975" cy="1084263"/>
          </a:xfrm>
          <a:prstGeom prst="rect">
            <a:avLst/>
          </a:prstGeom>
        </p:spPr>
        <p:txBody>
          <a:bodyPr>
            <a:normAutofit fontScale="90000"/>
          </a:bodyPr>
          <a:lstStyle/>
          <a:p>
            <a:r>
              <a:rPr lang="zh-CN" altLang="en-US" b="1" smtClean="0">
                <a:solidFill>
                  <a:srgbClr val="C00000"/>
                </a:solidFill>
                <a:latin typeface="+mn-lt"/>
                <a:ea typeface="+mn-ea"/>
                <a:cs typeface="+mn-ea"/>
                <a:sym typeface="+mn-lt"/>
              </a:rPr>
              <a:t>第</a:t>
            </a:r>
            <a:r>
              <a:rPr lang="en-US" altLang="zh-CN" b="1" smtClean="0">
                <a:solidFill>
                  <a:srgbClr val="C00000"/>
                </a:solidFill>
                <a:latin typeface="+mn-lt"/>
                <a:ea typeface="+mn-ea"/>
                <a:cs typeface="+mn-ea"/>
                <a:sym typeface="+mn-lt"/>
              </a:rPr>
              <a:t>07</a:t>
            </a:r>
            <a:r>
              <a:rPr lang="zh-CN" altLang="en-US" b="1" smtClean="0">
                <a:solidFill>
                  <a:srgbClr val="C00000"/>
                </a:solidFill>
                <a:latin typeface="+mn-lt"/>
                <a:ea typeface="+mn-ea"/>
                <a:cs typeface="+mn-ea"/>
                <a:sym typeface="+mn-lt"/>
              </a:rPr>
              <a:t>部分</a:t>
            </a:r>
            <a:endParaRPr lang="zh-CN" altLang="en-US" b="1" dirty="0">
              <a:solidFill>
                <a:srgbClr val="C00000"/>
              </a:solidFill>
              <a:latin typeface="+mn-lt"/>
              <a:ea typeface="+mn-ea"/>
              <a:cs typeface="+mn-ea"/>
              <a:sym typeface="+mn-lt"/>
            </a:endParaRPr>
          </a:p>
        </p:txBody>
      </p:sp>
      <p:sp>
        <p:nvSpPr>
          <p:cNvPr id="3" name="内容占位符 2">
            <a:extLst>
              <a:ext uri="{FF2B5EF4-FFF2-40B4-BE49-F238E27FC236}">
                <a16:creationId xmlns:a16="http://schemas.microsoft.com/office/drawing/2014/main" xmlns="" id="{4FA3A66D-5A4B-4A85-8F24-9006C56A471F}"/>
              </a:ext>
            </a:extLst>
          </p:cNvPr>
          <p:cNvSpPr>
            <a:spLocks noGrp="1"/>
          </p:cNvSpPr>
          <p:nvPr>
            <p:ph idx="4294967295"/>
          </p:nvPr>
        </p:nvSpPr>
        <p:spPr>
          <a:xfrm>
            <a:off x="2337594" y="3255963"/>
            <a:ext cx="7516812" cy="1838325"/>
          </a:xfrm>
          <a:prstGeom prst="rect">
            <a:avLst/>
          </a:prstGeom>
        </p:spPr>
        <p:txBody>
          <a:bodyPr>
            <a:noAutofit/>
          </a:bodyPr>
          <a:lstStyle/>
          <a:p>
            <a:pPr marL="0" indent="0" algn="dist">
              <a:buNone/>
            </a:pPr>
            <a:r>
              <a:rPr lang="zh-CN" altLang="en-US" sz="8000" b="1">
                <a:solidFill>
                  <a:srgbClr val="C00000"/>
                </a:solidFill>
                <a:cs typeface="+mn-ea"/>
                <a:sym typeface="+mn-lt"/>
              </a:rPr>
              <a:t>加强组织保障</a:t>
            </a:r>
          </a:p>
        </p:txBody>
      </p:sp>
    </p:spTree>
    <p:extLst>
      <p:ext uri="{BB962C8B-B14F-4D97-AF65-F5344CB8AC3E}">
        <p14:creationId xmlns:p14="http://schemas.microsoft.com/office/powerpoint/2010/main" val="66351614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Tm="3000">
        <p15:prstTrans prst="fallOve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750"/>
                                        <p:tgtEl>
                                          <p:spTgt spid="2"/>
                                        </p:tgtEl>
                                      </p:cBhvr>
                                    </p:animEffect>
                                  </p:childTnLst>
                                </p:cTn>
                              </p:par>
                            </p:childTnLst>
                          </p:cTn>
                        </p:par>
                        <p:par>
                          <p:cTn id="8" fill="hold">
                            <p:stCondLst>
                              <p:cond delay="750"/>
                            </p:stCondLst>
                            <p:childTnLst>
                              <p:par>
                                <p:cTn id="9" presetID="53" presetClass="entr" presetSubtype="16"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750" fill="hold"/>
                                        <p:tgtEl>
                                          <p:spTgt spid="3">
                                            <p:txEl>
                                              <p:pRg st="0" end="0"/>
                                            </p:txEl>
                                          </p:spTgt>
                                        </p:tgtEl>
                                        <p:attrNameLst>
                                          <p:attrName>ppt_w</p:attrName>
                                        </p:attrNameLst>
                                      </p:cBhvr>
                                      <p:tavLst>
                                        <p:tav tm="0">
                                          <p:val>
                                            <p:fltVal val="0"/>
                                          </p:val>
                                        </p:tav>
                                        <p:tav tm="100000">
                                          <p:val>
                                            <p:strVal val="#ppt_w"/>
                                          </p:val>
                                        </p:tav>
                                      </p:tavLst>
                                    </p:anim>
                                    <p:anim calcmode="lin" valueType="num">
                                      <p:cBhvr>
                                        <p:cTn id="12" dur="75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3" dur="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xmlns="" id="{0C5F9CF7-97D2-4AE0-84F5-7B0E3E4C6745}"/>
              </a:ext>
            </a:extLst>
          </p:cNvPr>
          <p:cNvGrpSpPr/>
          <p:nvPr/>
        </p:nvGrpSpPr>
        <p:grpSpPr>
          <a:xfrm>
            <a:off x="1206537" y="1913763"/>
            <a:ext cx="3426619" cy="3783775"/>
            <a:chOff x="1206537" y="1913763"/>
            <a:chExt cx="3426619" cy="3783775"/>
          </a:xfrm>
        </p:grpSpPr>
        <p:grpSp>
          <p:nvGrpSpPr>
            <p:cNvPr id="18" name="组合 17">
              <a:extLst>
                <a:ext uri="{FF2B5EF4-FFF2-40B4-BE49-F238E27FC236}">
                  <a16:creationId xmlns:a16="http://schemas.microsoft.com/office/drawing/2014/main" xmlns="" id="{41D390A4-EAC2-4708-B197-E9D7A0C7CECA}"/>
                </a:ext>
              </a:extLst>
            </p:cNvPr>
            <p:cNvGrpSpPr/>
            <p:nvPr/>
          </p:nvGrpSpPr>
          <p:grpSpPr>
            <a:xfrm>
              <a:off x="1206537" y="1913763"/>
              <a:ext cx="3426619" cy="3755269"/>
              <a:chOff x="1107281" y="1913763"/>
              <a:chExt cx="3426619" cy="3755269"/>
            </a:xfrm>
          </p:grpSpPr>
          <p:sp>
            <p:nvSpPr>
              <p:cNvPr id="11" name="矩形 10">
                <a:extLst>
                  <a:ext uri="{FF2B5EF4-FFF2-40B4-BE49-F238E27FC236}">
                    <a16:creationId xmlns:a16="http://schemas.microsoft.com/office/drawing/2014/main" xmlns="" id="{ECFAF774-39D0-47AA-9F39-CE10817416D7}"/>
                  </a:ext>
                </a:extLst>
              </p:cNvPr>
              <p:cNvSpPr/>
              <p:nvPr/>
            </p:nvSpPr>
            <p:spPr>
              <a:xfrm>
                <a:off x="1107281" y="1913763"/>
                <a:ext cx="3426619" cy="37552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13" name="直接连接符 12">
                <a:extLst>
                  <a:ext uri="{FF2B5EF4-FFF2-40B4-BE49-F238E27FC236}">
                    <a16:creationId xmlns:a16="http://schemas.microsoft.com/office/drawing/2014/main" xmlns="" id="{44665833-C93E-44BA-89BF-BFBFB6A02E00}"/>
                  </a:ext>
                </a:extLst>
              </p:cNvPr>
              <p:cNvCxnSpPr>
                <a:cxnSpLocks/>
              </p:cNvCxnSpPr>
              <p:nvPr/>
            </p:nvCxnSpPr>
            <p:spPr>
              <a:xfrm>
                <a:off x="1137762" y="4627229"/>
                <a:ext cx="3396138"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7" name="图片 16">
              <a:extLst>
                <a:ext uri="{FF2B5EF4-FFF2-40B4-BE49-F238E27FC236}">
                  <a16:creationId xmlns:a16="http://schemas.microsoft.com/office/drawing/2014/main" xmlns="" id="{D3029057-BF74-46C8-83BD-7BD6D7867B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6148" y="4168599"/>
              <a:ext cx="3057877" cy="1528939"/>
            </a:xfrm>
            <a:prstGeom prst="rect">
              <a:avLst/>
            </a:prstGeom>
          </p:spPr>
        </p:pic>
      </p:grpSp>
      <p:sp>
        <p:nvSpPr>
          <p:cNvPr id="3" name="内容占位符 2">
            <a:extLst>
              <a:ext uri="{FF2B5EF4-FFF2-40B4-BE49-F238E27FC236}">
                <a16:creationId xmlns:a16="http://schemas.microsoft.com/office/drawing/2014/main" xmlns="" id="{FD0A5BA5-176A-491E-9E4C-627CEC13848E}"/>
              </a:ext>
            </a:extLst>
          </p:cNvPr>
          <p:cNvSpPr>
            <a:spLocks noGrp="1"/>
          </p:cNvSpPr>
          <p:nvPr>
            <p:ph idx="4294967295"/>
          </p:nvPr>
        </p:nvSpPr>
        <p:spPr>
          <a:xfrm>
            <a:off x="1383023" y="2199031"/>
            <a:ext cx="2933700" cy="3008312"/>
          </a:xfrm>
          <a:prstGeom prst="rect">
            <a:avLst/>
          </a:prstGeom>
        </p:spPr>
        <p:txBody>
          <a:bodyPr>
            <a:normAutofit/>
          </a:bodyPr>
          <a:lstStyle/>
          <a:p>
            <a:pPr marL="0" indent="0" algn="ctr">
              <a:lnSpc>
                <a:spcPct val="150000"/>
              </a:lnSpc>
              <a:buNone/>
            </a:pPr>
            <a:r>
              <a:rPr lang="zh-CN" altLang="en-US" sz="2000" b="1" dirty="0">
                <a:solidFill>
                  <a:schemeClr val="bg1"/>
                </a:solidFill>
                <a:cs typeface="+mn-ea"/>
                <a:sym typeface="+mn-lt"/>
              </a:rPr>
              <a:t>坚持党对法治社会建设的集中统一领导，凝聚全社会力量，扎实有序推进法治社会建设。</a:t>
            </a:r>
          </a:p>
        </p:txBody>
      </p:sp>
      <p:grpSp>
        <p:nvGrpSpPr>
          <p:cNvPr id="25" name="组合 24">
            <a:extLst>
              <a:ext uri="{FF2B5EF4-FFF2-40B4-BE49-F238E27FC236}">
                <a16:creationId xmlns:a16="http://schemas.microsoft.com/office/drawing/2014/main" xmlns="" id="{E552A3FF-C6D8-45D3-BE04-A48892077471}"/>
              </a:ext>
            </a:extLst>
          </p:cNvPr>
          <p:cNvGrpSpPr/>
          <p:nvPr/>
        </p:nvGrpSpPr>
        <p:grpSpPr>
          <a:xfrm>
            <a:off x="5515390" y="1913761"/>
            <a:ext cx="5369718" cy="3755269"/>
            <a:chOff x="5515390" y="1913761"/>
            <a:chExt cx="5369718" cy="3755269"/>
          </a:xfrm>
        </p:grpSpPr>
        <p:sp>
          <p:nvSpPr>
            <p:cNvPr id="20" name="矩形 19">
              <a:extLst>
                <a:ext uri="{FF2B5EF4-FFF2-40B4-BE49-F238E27FC236}">
                  <a16:creationId xmlns:a16="http://schemas.microsoft.com/office/drawing/2014/main" xmlns="" id="{D1ABB64F-65B9-42B9-8429-239BE555E5E5}"/>
                </a:ext>
              </a:extLst>
            </p:cNvPr>
            <p:cNvSpPr/>
            <p:nvPr/>
          </p:nvSpPr>
          <p:spPr>
            <a:xfrm>
              <a:off x="5717050" y="1913761"/>
              <a:ext cx="5168058" cy="37552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文本框 4">
              <a:extLst>
                <a:ext uri="{FF2B5EF4-FFF2-40B4-BE49-F238E27FC236}">
                  <a16:creationId xmlns:a16="http://schemas.microsoft.com/office/drawing/2014/main" xmlns="" id="{F616920C-0E61-48C5-9DF0-24604225A0D4}"/>
                </a:ext>
              </a:extLst>
            </p:cNvPr>
            <p:cNvSpPr txBox="1"/>
            <p:nvPr/>
          </p:nvSpPr>
          <p:spPr>
            <a:xfrm>
              <a:off x="7128345" y="4099180"/>
              <a:ext cx="2143808" cy="424732"/>
            </a:xfrm>
            <a:prstGeom prst="rect">
              <a:avLst/>
            </a:prstGeom>
            <a:noFill/>
          </p:spPr>
          <p:txBody>
            <a:bodyPr wrap="square">
              <a:spAutoFit/>
            </a:bodyPr>
            <a:lstStyle/>
            <a:p>
              <a:pPr>
                <a:lnSpc>
                  <a:spcPct val="90000"/>
                </a:lnSpc>
                <a:spcBef>
                  <a:spcPct val="0"/>
                </a:spcBef>
              </a:pPr>
              <a:r>
                <a:rPr lang="zh-CN" altLang="en-US" sz="2400" b="1" dirty="0">
                  <a:solidFill>
                    <a:schemeClr val="bg1"/>
                  </a:solidFill>
                  <a:cs typeface="+mn-ea"/>
                  <a:sym typeface="+mn-lt"/>
                </a:rPr>
                <a:t>加强统筹协调</a:t>
              </a:r>
            </a:p>
          </p:txBody>
        </p:sp>
        <p:sp>
          <p:nvSpPr>
            <p:cNvPr id="7" name="文本框 6">
              <a:extLst>
                <a:ext uri="{FF2B5EF4-FFF2-40B4-BE49-F238E27FC236}">
                  <a16:creationId xmlns:a16="http://schemas.microsoft.com/office/drawing/2014/main" xmlns="" id="{28A7FC47-B088-40B1-A848-A23C170DE795}"/>
                </a:ext>
              </a:extLst>
            </p:cNvPr>
            <p:cNvSpPr txBox="1"/>
            <p:nvPr/>
          </p:nvSpPr>
          <p:spPr>
            <a:xfrm>
              <a:off x="6226546" y="3110217"/>
              <a:ext cx="4307888" cy="424732"/>
            </a:xfrm>
            <a:prstGeom prst="rect">
              <a:avLst/>
            </a:prstGeom>
            <a:noFill/>
          </p:spPr>
          <p:txBody>
            <a:bodyPr wrap="square">
              <a:spAutoFit/>
            </a:bodyPr>
            <a:lstStyle/>
            <a:p>
              <a:pPr>
                <a:lnSpc>
                  <a:spcPct val="90000"/>
                </a:lnSpc>
                <a:spcBef>
                  <a:spcPct val="0"/>
                </a:spcBef>
              </a:pPr>
              <a:r>
                <a:rPr lang="zh-CN" altLang="en-US" sz="2400" b="1" dirty="0">
                  <a:solidFill>
                    <a:schemeClr val="bg1"/>
                  </a:solidFill>
                  <a:cs typeface="+mn-ea"/>
                  <a:sym typeface="+mn-lt"/>
                </a:rPr>
                <a:t>健全责任落实和考核评价机制</a:t>
              </a:r>
            </a:p>
          </p:txBody>
        </p:sp>
        <p:sp>
          <p:nvSpPr>
            <p:cNvPr id="9" name="文本框 8">
              <a:extLst>
                <a:ext uri="{FF2B5EF4-FFF2-40B4-BE49-F238E27FC236}">
                  <a16:creationId xmlns:a16="http://schemas.microsoft.com/office/drawing/2014/main" xmlns="" id="{A9E07162-F7A8-4C92-98E8-0B08F8D15859}"/>
                </a:ext>
              </a:extLst>
            </p:cNvPr>
            <p:cNvSpPr txBox="1"/>
            <p:nvPr/>
          </p:nvSpPr>
          <p:spPr>
            <a:xfrm>
              <a:off x="6489220" y="4994977"/>
              <a:ext cx="3782540" cy="424732"/>
            </a:xfrm>
            <a:prstGeom prst="rect">
              <a:avLst/>
            </a:prstGeom>
            <a:noFill/>
          </p:spPr>
          <p:txBody>
            <a:bodyPr wrap="square">
              <a:spAutoFit/>
            </a:bodyPr>
            <a:lstStyle/>
            <a:p>
              <a:pPr>
                <a:lnSpc>
                  <a:spcPct val="90000"/>
                </a:lnSpc>
                <a:spcBef>
                  <a:spcPct val="0"/>
                </a:spcBef>
              </a:pPr>
              <a:r>
                <a:rPr lang="zh-CN" altLang="en-US" sz="2400" b="1" dirty="0">
                  <a:solidFill>
                    <a:schemeClr val="bg1"/>
                  </a:solidFill>
                  <a:cs typeface="+mn-ea"/>
                  <a:sym typeface="+mn-lt"/>
                </a:rPr>
                <a:t>加强理论研究和舆论引导</a:t>
              </a:r>
            </a:p>
          </p:txBody>
        </p:sp>
        <p:sp>
          <p:nvSpPr>
            <p:cNvPr id="8" name="文本框 7">
              <a:extLst>
                <a:ext uri="{FF2B5EF4-FFF2-40B4-BE49-F238E27FC236}">
                  <a16:creationId xmlns:a16="http://schemas.microsoft.com/office/drawing/2014/main" xmlns="" id="{83851D81-A92C-46F5-A030-2DF33447F330}"/>
                </a:ext>
              </a:extLst>
            </p:cNvPr>
            <p:cNvSpPr txBox="1"/>
            <p:nvPr/>
          </p:nvSpPr>
          <p:spPr>
            <a:xfrm>
              <a:off x="7128345" y="2084321"/>
              <a:ext cx="2143808" cy="461665"/>
            </a:xfrm>
            <a:prstGeom prst="rect">
              <a:avLst/>
            </a:prstGeom>
            <a:noFill/>
          </p:spPr>
          <p:txBody>
            <a:bodyPr wrap="square">
              <a:spAutoFit/>
            </a:bodyPr>
            <a:lstStyle/>
            <a:p>
              <a:r>
                <a:rPr kumimoji="0" lang="zh-CN" altLang="en-US" sz="2400" b="1" i="0" u="none" strike="noStrike" kern="1200" cap="none" spc="0" normalizeH="0" baseline="0" noProof="0" dirty="0">
                  <a:ln>
                    <a:noFill/>
                  </a:ln>
                  <a:solidFill>
                    <a:schemeClr val="bg1"/>
                  </a:solidFill>
                  <a:effectLst/>
                  <a:uLnTx/>
                  <a:uFillTx/>
                  <a:cs typeface="+mn-ea"/>
                  <a:sym typeface="+mn-lt"/>
                </a:rPr>
                <a:t>强化组织领导</a:t>
              </a:r>
              <a:endParaRPr lang="zh-CN" altLang="en-US" dirty="0">
                <a:solidFill>
                  <a:schemeClr val="bg1"/>
                </a:solidFill>
                <a:cs typeface="+mn-ea"/>
                <a:sym typeface="+mn-lt"/>
              </a:endParaRPr>
            </a:p>
          </p:txBody>
        </p:sp>
        <p:cxnSp>
          <p:nvCxnSpPr>
            <p:cNvPr id="21" name="直接连接符 20">
              <a:extLst>
                <a:ext uri="{FF2B5EF4-FFF2-40B4-BE49-F238E27FC236}">
                  <a16:creationId xmlns:a16="http://schemas.microsoft.com/office/drawing/2014/main" xmlns="" id="{B96E614F-6326-4317-B427-1474ECAF483C}"/>
                </a:ext>
              </a:extLst>
            </p:cNvPr>
            <p:cNvCxnSpPr>
              <a:cxnSpLocks/>
            </p:cNvCxnSpPr>
            <p:nvPr/>
          </p:nvCxnSpPr>
          <p:spPr>
            <a:xfrm>
              <a:off x="5515390" y="4741529"/>
              <a:ext cx="5369718"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xmlns="" id="{DE11AF03-00AA-4DA9-B0C2-3B09CE1F5303}"/>
                </a:ext>
              </a:extLst>
            </p:cNvPr>
            <p:cNvCxnSpPr>
              <a:cxnSpLocks/>
            </p:cNvCxnSpPr>
            <p:nvPr/>
          </p:nvCxnSpPr>
          <p:spPr>
            <a:xfrm>
              <a:off x="5515390" y="3752565"/>
              <a:ext cx="5369718"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xmlns="" id="{E8BA2DC9-DD66-45C8-93D1-866D8D113587}"/>
                </a:ext>
              </a:extLst>
            </p:cNvPr>
            <p:cNvCxnSpPr>
              <a:cxnSpLocks/>
            </p:cNvCxnSpPr>
            <p:nvPr/>
          </p:nvCxnSpPr>
          <p:spPr>
            <a:xfrm>
              <a:off x="5515390" y="2763600"/>
              <a:ext cx="5369718"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7395233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Tm="3000">
        <p15:prstTrans prst="fallOve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75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75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750"/>
                                        <p:tgtEl>
                                          <p:spTgt spid="3">
                                            <p:txEl>
                                              <p:pRg st="0" end="0"/>
                                            </p:txEl>
                                          </p:spTgt>
                                        </p:tgtEl>
                                      </p:cBhvr>
                                    </p:animEffect>
                                  </p:childTnLst>
                                </p:cTn>
                              </p:par>
                            </p:childTnLst>
                          </p:cTn>
                        </p:par>
                        <p:par>
                          <p:cTn id="10" fill="hold">
                            <p:stCondLst>
                              <p:cond delay="750"/>
                            </p:stCondLst>
                            <p:childTnLst>
                              <p:par>
                                <p:cTn id="11" presetID="53" presetClass="entr" presetSubtype="16"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750" fill="hold"/>
                                        <p:tgtEl>
                                          <p:spTgt spid="26"/>
                                        </p:tgtEl>
                                        <p:attrNameLst>
                                          <p:attrName>ppt_w</p:attrName>
                                        </p:attrNameLst>
                                      </p:cBhvr>
                                      <p:tavLst>
                                        <p:tav tm="0">
                                          <p:val>
                                            <p:fltVal val="0"/>
                                          </p:val>
                                        </p:tav>
                                        <p:tav tm="100000">
                                          <p:val>
                                            <p:strVal val="#ppt_w"/>
                                          </p:val>
                                        </p:tav>
                                      </p:tavLst>
                                    </p:anim>
                                    <p:anim calcmode="lin" valueType="num">
                                      <p:cBhvr>
                                        <p:cTn id="14" dur="750" fill="hold"/>
                                        <p:tgtEl>
                                          <p:spTgt spid="26"/>
                                        </p:tgtEl>
                                        <p:attrNameLst>
                                          <p:attrName>ppt_h</p:attrName>
                                        </p:attrNameLst>
                                      </p:cBhvr>
                                      <p:tavLst>
                                        <p:tav tm="0">
                                          <p:val>
                                            <p:fltVal val="0"/>
                                          </p:val>
                                        </p:tav>
                                        <p:tav tm="100000">
                                          <p:val>
                                            <p:strVal val="#ppt_h"/>
                                          </p:val>
                                        </p:tav>
                                      </p:tavLst>
                                    </p:anim>
                                    <p:animEffect transition="in" filter="fade">
                                      <p:cBhvr>
                                        <p:cTn id="15" dur="750"/>
                                        <p:tgtEl>
                                          <p:spTgt spid="26"/>
                                        </p:tgtEl>
                                      </p:cBhvr>
                                    </p:animEffect>
                                  </p:childTnLst>
                                </p:cTn>
                              </p:par>
                            </p:childTnLst>
                          </p:cTn>
                        </p:par>
                        <p:par>
                          <p:cTn id="16" fill="hold">
                            <p:stCondLst>
                              <p:cond delay="1500"/>
                            </p:stCondLst>
                            <p:childTnLst>
                              <p:par>
                                <p:cTn id="17" presetID="16" presetClass="entr" presetSubtype="37"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barn(outVertical)">
                                      <p:cBhvr>
                                        <p:cTn id="19"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49402E5-FFFC-45DB-8FE3-C7DCE9624C1B}"/>
              </a:ext>
            </a:extLst>
          </p:cNvPr>
          <p:cNvSpPr>
            <a:spLocks noGrp="1"/>
          </p:cNvSpPr>
          <p:nvPr>
            <p:ph type="title" idx="4294967295"/>
          </p:nvPr>
        </p:nvSpPr>
        <p:spPr>
          <a:xfrm>
            <a:off x="2293738" y="2337718"/>
            <a:ext cx="3086100" cy="877888"/>
          </a:xfrm>
          <a:prstGeom prst="rect">
            <a:avLst/>
          </a:prstGeom>
        </p:spPr>
        <p:txBody>
          <a:bodyPr/>
          <a:lstStyle/>
          <a:p>
            <a:r>
              <a:rPr lang="zh-CN" altLang="en-US" sz="3600" b="1" dirty="0">
                <a:solidFill>
                  <a:schemeClr val="accent2"/>
                </a:solidFill>
                <a:latin typeface="+mn-lt"/>
                <a:ea typeface="+mn-ea"/>
                <a:cs typeface="+mn-ea"/>
                <a:sym typeface="+mn-lt"/>
              </a:rPr>
              <a:t>强化组织领导</a:t>
            </a:r>
          </a:p>
        </p:txBody>
      </p:sp>
      <p:sp>
        <p:nvSpPr>
          <p:cNvPr id="3" name="内容占位符 2">
            <a:extLst>
              <a:ext uri="{FF2B5EF4-FFF2-40B4-BE49-F238E27FC236}">
                <a16:creationId xmlns:a16="http://schemas.microsoft.com/office/drawing/2014/main" xmlns="" id="{03962050-843C-44EF-B221-229F78E0EC08}"/>
              </a:ext>
            </a:extLst>
          </p:cNvPr>
          <p:cNvSpPr>
            <a:spLocks noGrp="1"/>
          </p:cNvSpPr>
          <p:nvPr>
            <p:ph idx="4294967295"/>
          </p:nvPr>
        </p:nvSpPr>
        <p:spPr>
          <a:xfrm>
            <a:off x="676275" y="3287134"/>
            <a:ext cx="8382000" cy="2898775"/>
          </a:xfrm>
          <a:prstGeom prst="rect">
            <a:avLst/>
          </a:prstGeom>
        </p:spPr>
        <p:txBody>
          <a:bodyPr/>
          <a:lstStyle/>
          <a:p>
            <a:pPr>
              <a:lnSpc>
                <a:spcPct val="150000"/>
              </a:lnSpc>
              <a:buFont typeface="Wingdings" panose="05000000000000000000" pitchFamily="2" charset="2"/>
              <a:buChar char="l"/>
            </a:pPr>
            <a:r>
              <a:rPr lang="zh-CN" altLang="en-US" sz="1600" dirty="0">
                <a:solidFill>
                  <a:srgbClr val="333333"/>
                </a:solidFill>
                <a:cs typeface="+mn-ea"/>
                <a:sym typeface="+mn-lt"/>
              </a:rPr>
              <a:t>党的领导是全面推进依法治国、加快建设社会主义法治国家最根本的保证。地方各级党委要落实推进本地区法治社会建设的领导责任，推动解决法治社会建设过程中的重点难点问题。</a:t>
            </a:r>
            <a:endParaRPr lang="en-US" altLang="zh-CN" sz="1600" dirty="0">
              <a:solidFill>
                <a:srgbClr val="333333"/>
              </a:solidFill>
              <a:cs typeface="+mn-ea"/>
              <a:sym typeface="+mn-lt"/>
            </a:endParaRPr>
          </a:p>
          <a:p>
            <a:pPr>
              <a:lnSpc>
                <a:spcPct val="150000"/>
              </a:lnSpc>
              <a:buFont typeface="Wingdings" panose="05000000000000000000" pitchFamily="2" charset="2"/>
              <a:buChar char="l"/>
            </a:pPr>
            <a:r>
              <a:rPr lang="zh-CN" altLang="en-US" sz="1600" dirty="0">
                <a:solidFill>
                  <a:srgbClr val="333333"/>
                </a:solidFill>
                <a:cs typeface="+mn-ea"/>
                <a:sym typeface="+mn-lt"/>
              </a:rPr>
              <a:t>地方各级政府要在党委统一领导下，将法治社会建设摆在重要位置，纳入经济社会发展总体规划，落实好法治社会建设各项任务。充分发挥基层党组织在法治社会建设中的战斗堡垒作用。</a:t>
            </a:r>
          </a:p>
        </p:txBody>
      </p:sp>
      <p:grpSp>
        <p:nvGrpSpPr>
          <p:cNvPr id="8" name="组合 7">
            <a:extLst>
              <a:ext uri="{FF2B5EF4-FFF2-40B4-BE49-F238E27FC236}">
                <a16:creationId xmlns:a16="http://schemas.microsoft.com/office/drawing/2014/main" xmlns="" id="{12AC5E2F-3083-47D2-B427-4B45B1C7E573}"/>
              </a:ext>
            </a:extLst>
          </p:cNvPr>
          <p:cNvGrpSpPr/>
          <p:nvPr/>
        </p:nvGrpSpPr>
        <p:grpSpPr>
          <a:xfrm>
            <a:off x="1542732" y="2266190"/>
            <a:ext cx="4256088" cy="711288"/>
            <a:chOff x="1542732" y="2266190"/>
            <a:chExt cx="4256088" cy="711288"/>
          </a:xfrm>
        </p:grpSpPr>
        <p:grpSp>
          <p:nvGrpSpPr>
            <p:cNvPr id="4" name="组合 3">
              <a:extLst>
                <a:ext uri="{FF2B5EF4-FFF2-40B4-BE49-F238E27FC236}">
                  <a16:creationId xmlns:a16="http://schemas.microsoft.com/office/drawing/2014/main" xmlns="" id="{47462E83-2335-4374-AA5D-DE9F29B5624F}"/>
                </a:ext>
              </a:extLst>
            </p:cNvPr>
            <p:cNvGrpSpPr/>
            <p:nvPr/>
          </p:nvGrpSpPr>
          <p:grpSpPr>
            <a:xfrm>
              <a:off x="1542732" y="2313923"/>
              <a:ext cx="645863" cy="631688"/>
              <a:chOff x="10834188" y="3307778"/>
              <a:chExt cx="852153" cy="833450"/>
            </a:xfrm>
          </p:grpSpPr>
          <p:sp>
            <p:nvSpPr>
              <p:cNvPr id="5" name="矩形: 圆角 4">
                <a:extLst>
                  <a:ext uri="{FF2B5EF4-FFF2-40B4-BE49-F238E27FC236}">
                    <a16:creationId xmlns:a16="http://schemas.microsoft.com/office/drawing/2014/main" xmlns="" id="{B461BE9B-9B7E-4BA8-80C7-D568E6FBB646}"/>
                  </a:ext>
                </a:extLst>
              </p:cNvPr>
              <p:cNvSpPr/>
              <p:nvPr/>
            </p:nvSpPr>
            <p:spPr>
              <a:xfrm rot="5400000">
                <a:off x="10852891" y="3307778"/>
                <a:ext cx="833450" cy="83345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箭头: 右 5">
                <a:extLst>
                  <a:ext uri="{FF2B5EF4-FFF2-40B4-BE49-F238E27FC236}">
                    <a16:creationId xmlns:a16="http://schemas.microsoft.com/office/drawing/2014/main" xmlns="" id="{CB4CB5B1-803C-46D7-9CE2-205C73D38208}"/>
                  </a:ext>
                </a:extLst>
              </p:cNvPr>
              <p:cNvSpPr/>
              <p:nvPr/>
            </p:nvSpPr>
            <p:spPr>
              <a:xfrm>
                <a:off x="10834188" y="3488087"/>
                <a:ext cx="481633" cy="47909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 name="矩形 6">
              <a:extLst>
                <a:ext uri="{FF2B5EF4-FFF2-40B4-BE49-F238E27FC236}">
                  <a16:creationId xmlns:a16="http://schemas.microsoft.com/office/drawing/2014/main" xmlns="" id="{1A3C2FA7-FD56-4683-8A88-EE090E534EF8}"/>
                </a:ext>
              </a:extLst>
            </p:cNvPr>
            <p:cNvSpPr/>
            <p:nvPr/>
          </p:nvSpPr>
          <p:spPr>
            <a:xfrm>
              <a:off x="2072640" y="2266190"/>
              <a:ext cx="3726180" cy="71128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1" name="组合 10">
            <a:extLst>
              <a:ext uri="{FF2B5EF4-FFF2-40B4-BE49-F238E27FC236}">
                <a16:creationId xmlns:a16="http://schemas.microsoft.com/office/drawing/2014/main" xmlns="" id="{0E4C62E1-BE78-4C78-A1AD-23B83CFD925F}"/>
              </a:ext>
            </a:extLst>
          </p:cNvPr>
          <p:cNvGrpSpPr/>
          <p:nvPr/>
        </p:nvGrpSpPr>
        <p:grpSpPr>
          <a:xfrm>
            <a:off x="9270888" y="2389624"/>
            <a:ext cx="2424347" cy="3164647"/>
            <a:chOff x="9386060" y="2205231"/>
            <a:chExt cx="2424347" cy="3164647"/>
          </a:xfrm>
        </p:grpSpPr>
        <p:sp>
          <p:nvSpPr>
            <p:cNvPr id="9" name="矩形 8">
              <a:extLst>
                <a:ext uri="{FF2B5EF4-FFF2-40B4-BE49-F238E27FC236}">
                  <a16:creationId xmlns:a16="http://schemas.microsoft.com/office/drawing/2014/main" xmlns="" id="{F84E6D8F-FC12-4CA5-ADB4-C931EE424EBF}"/>
                </a:ext>
              </a:extLst>
            </p:cNvPr>
            <p:cNvSpPr/>
            <p:nvPr/>
          </p:nvSpPr>
          <p:spPr>
            <a:xfrm rot="5400000">
              <a:off x="7830078" y="3761213"/>
              <a:ext cx="3164647" cy="5268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0" name="图片 9" descr="图标&#10;&#10;描述已自动生成">
              <a:extLst>
                <a:ext uri="{FF2B5EF4-FFF2-40B4-BE49-F238E27FC236}">
                  <a16:creationId xmlns:a16="http://schemas.microsoft.com/office/drawing/2014/main" xmlns="" id="{D568C48A-BF6D-4045-AE97-F7C012ACE2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6060" y="2883841"/>
              <a:ext cx="2424347" cy="2424347"/>
            </a:xfrm>
            <a:prstGeom prst="rect">
              <a:avLst/>
            </a:prstGeom>
          </p:spPr>
        </p:pic>
      </p:grpSp>
    </p:spTree>
    <p:extLst>
      <p:ext uri="{BB962C8B-B14F-4D97-AF65-F5344CB8AC3E}">
        <p14:creationId xmlns:p14="http://schemas.microsoft.com/office/powerpoint/2010/main" val="94877153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Tm="3000">
        <p15:prstTrans prst="fallOve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750"/>
                                        <p:tgtEl>
                                          <p:spTgt spid="8"/>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750"/>
                                        <p:tgtEl>
                                          <p:spTgt spid="2"/>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750"/>
                                        <p:tgtEl>
                                          <p:spTgt spid="3">
                                            <p:txEl>
                                              <p:pRg st="0" end="0"/>
                                            </p:txEl>
                                          </p:spTgt>
                                        </p:tgtEl>
                                      </p:cBhvr>
                                    </p:animEffect>
                                  </p:childTnLst>
                                </p:cTn>
                              </p:par>
                            </p:childTnLst>
                          </p:cTn>
                        </p:par>
                        <p:par>
                          <p:cTn id="16" fill="hold">
                            <p:stCondLst>
                              <p:cond delay="2250"/>
                            </p:stCondLst>
                            <p:childTnLst>
                              <p:par>
                                <p:cTn id="17" presetID="22" presetClass="entr" presetSubtype="8"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left)">
                                      <p:cBhvr>
                                        <p:cTn id="19" dur="750"/>
                                        <p:tgtEl>
                                          <p:spTgt spid="3">
                                            <p:txEl>
                                              <p:pRg st="1" end="1"/>
                                            </p:txEl>
                                          </p:spTgt>
                                        </p:tgtEl>
                                      </p:cBhvr>
                                    </p:animEffect>
                                  </p:childTnLst>
                                </p:cTn>
                              </p:par>
                            </p:childTnLst>
                          </p:cTn>
                        </p:par>
                        <p:par>
                          <p:cTn id="20" fill="hold">
                            <p:stCondLst>
                              <p:cond delay="3000"/>
                            </p:stCondLst>
                            <p:childTnLst>
                              <p:par>
                                <p:cTn id="21" presetID="45"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750"/>
                                        <p:tgtEl>
                                          <p:spTgt spid="11"/>
                                        </p:tgtEl>
                                      </p:cBhvr>
                                    </p:animEffect>
                                    <p:anim calcmode="lin" valueType="num">
                                      <p:cBhvr>
                                        <p:cTn id="24" dur="750" fill="hold"/>
                                        <p:tgtEl>
                                          <p:spTgt spid="11"/>
                                        </p:tgtEl>
                                        <p:attrNameLst>
                                          <p:attrName>ppt_w</p:attrName>
                                        </p:attrNameLst>
                                      </p:cBhvr>
                                      <p:tavLst>
                                        <p:tav tm="0" fmla="#ppt_w*sin(2.5*pi*$)">
                                          <p:val>
                                            <p:fltVal val="0"/>
                                          </p:val>
                                        </p:tav>
                                        <p:tav tm="100000">
                                          <p:val>
                                            <p:fltVal val="1"/>
                                          </p:val>
                                        </p:tav>
                                      </p:tavLst>
                                    </p:anim>
                                    <p:anim calcmode="lin" valueType="num">
                                      <p:cBhvr>
                                        <p:cTn id="25" dur="75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3D5DE5A-1702-4662-B685-99A0CF0B84F2}"/>
              </a:ext>
            </a:extLst>
          </p:cNvPr>
          <p:cNvSpPr>
            <a:spLocks noGrp="1"/>
          </p:cNvSpPr>
          <p:nvPr>
            <p:ph type="title" idx="4294967295"/>
          </p:nvPr>
        </p:nvSpPr>
        <p:spPr>
          <a:xfrm>
            <a:off x="3490550" y="2294912"/>
            <a:ext cx="3040063" cy="693737"/>
          </a:xfrm>
          <a:prstGeom prst="rect">
            <a:avLst/>
          </a:prstGeom>
        </p:spPr>
        <p:txBody>
          <a:bodyPr/>
          <a:lstStyle/>
          <a:p>
            <a:r>
              <a:rPr lang="zh-CN" altLang="en-US" sz="3600" b="1" dirty="0">
                <a:solidFill>
                  <a:schemeClr val="accent2"/>
                </a:solidFill>
                <a:latin typeface="+mn-lt"/>
                <a:ea typeface="+mn-ea"/>
                <a:cs typeface="+mn-ea"/>
                <a:sym typeface="+mn-lt"/>
              </a:rPr>
              <a:t>加强统筹协调</a:t>
            </a:r>
          </a:p>
        </p:txBody>
      </p:sp>
      <p:sp>
        <p:nvSpPr>
          <p:cNvPr id="3" name="内容占位符 2">
            <a:extLst>
              <a:ext uri="{FF2B5EF4-FFF2-40B4-BE49-F238E27FC236}">
                <a16:creationId xmlns:a16="http://schemas.microsoft.com/office/drawing/2014/main" xmlns="" id="{4743F876-B9D9-428A-A66C-C56EA75AB6A2}"/>
              </a:ext>
            </a:extLst>
          </p:cNvPr>
          <p:cNvSpPr>
            <a:spLocks noGrp="1"/>
          </p:cNvSpPr>
          <p:nvPr>
            <p:ph idx="4294967295"/>
          </p:nvPr>
        </p:nvSpPr>
        <p:spPr>
          <a:xfrm>
            <a:off x="3071749" y="3334385"/>
            <a:ext cx="8137525" cy="4351338"/>
          </a:xfrm>
          <a:prstGeom prst="rect">
            <a:avLst/>
          </a:prstGeom>
        </p:spPr>
        <p:txBody>
          <a:bodyPr/>
          <a:lstStyle/>
          <a:p>
            <a:pPr>
              <a:lnSpc>
                <a:spcPct val="150000"/>
              </a:lnSpc>
              <a:buFont typeface="Wingdings" panose="05000000000000000000" pitchFamily="2" charset="2"/>
              <a:buChar char="l"/>
            </a:pPr>
            <a:r>
              <a:rPr lang="zh-CN" altLang="en-US" sz="1600" dirty="0">
                <a:solidFill>
                  <a:srgbClr val="333333"/>
                </a:solidFill>
                <a:cs typeface="+mn-ea"/>
                <a:sym typeface="+mn-lt"/>
              </a:rPr>
              <a:t>坚持法治社会与法治国家、法治政府建设相协调，坚持法治社会建设与新时代经济社会发展、人民日益增长的美好生活需要相适应。地方各级党委法治建设议事协调机构要加强对本地区法治社会建设统筹谋划，形成上下协调、部门联动的工作机制。</a:t>
            </a:r>
            <a:endParaRPr lang="en-US" altLang="zh-CN" sz="1600" dirty="0">
              <a:solidFill>
                <a:srgbClr val="333333"/>
              </a:solidFill>
              <a:cs typeface="+mn-ea"/>
              <a:sym typeface="+mn-lt"/>
            </a:endParaRPr>
          </a:p>
          <a:p>
            <a:pPr>
              <a:lnSpc>
                <a:spcPct val="150000"/>
              </a:lnSpc>
              <a:buFont typeface="Wingdings" panose="05000000000000000000" pitchFamily="2" charset="2"/>
              <a:buChar char="l"/>
            </a:pPr>
            <a:r>
              <a:rPr lang="zh-CN" altLang="en-US" sz="1600" dirty="0">
                <a:solidFill>
                  <a:srgbClr val="333333"/>
                </a:solidFill>
                <a:cs typeface="+mn-ea"/>
                <a:sym typeface="+mn-lt"/>
              </a:rPr>
              <a:t>充分调动全社会各方力量采取多种形式参与法治社会建设，进一步发挥公民、企事业单位、人民团体、社会组织等在推进法治社会建设中的积极作用，形成法治社会建设最大合力。</a:t>
            </a:r>
          </a:p>
        </p:txBody>
      </p:sp>
      <p:grpSp>
        <p:nvGrpSpPr>
          <p:cNvPr id="4" name="组合 3">
            <a:extLst>
              <a:ext uri="{FF2B5EF4-FFF2-40B4-BE49-F238E27FC236}">
                <a16:creationId xmlns:a16="http://schemas.microsoft.com/office/drawing/2014/main" xmlns="" id="{AE1FE9BA-FDBD-4E57-BCE1-2A21A1A3EE77}"/>
              </a:ext>
            </a:extLst>
          </p:cNvPr>
          <p:cNvGrpSpPr/>
          <p:nvPr/>
        </p:nvGrpSpPr>
        <p:grpSpPr>
          <a:xfrm>
            <a:off x="2830512" y="2207050"/>
            <a:ext cx="4019868" cy="711288"/>
            <a:chOff x="1542732" y="2266190"/>
            <a:chExt cx="4019868" cy="711288"/>
          </a:xfrm>
        </p:grpSpPr>
        <p:grpSp>
          <p:nvGrpSpPr>
            <p:cNvPr id="5" name="组合 4">
              <a:extLst>
                <a:ext uri="{FF2B5EF4-FFF2-40B4-BE49-F238E27FC236}">
                  <a16:creationId xmlns:a16="http://schemas.microsoft.com/office/drawing/2014/main" xmlns="" id="{BEEA0BF8-AA99-48D3-B8B0-E60666F53AAD}"/>
                </a:ext>
              </a:extLst>
            </p:cNvPr>
            <p:cNvGrpSpPr/>
            <p:nvPr/>
          </p:nvGrpSpPr>
          <p:grpSpPr>
            <a:xfrm>
              <a:off x="1542732" y="2313923"/>
              <a:ext cx="645863" cy="631688"/>
              <a:chOff x="10834188" y="3307778"/>
              <a:chExt cx="852153" cy="833450"/>
            </a:xfrm>
          </p:grpSpPr>
          <p:sp>
            <p:nvSpPr>
              <p:cNvPr id="7" name="矩形: 圆角 6">
                <a:extLst>
                  <a:ext uri="{FF2B5EF4-FFF2-40B4-BE49-F238E27FC236}">
                    <a16:creationId xmlns:a16="http://schemas.microsoft.com/office/drawing/2014/main" xmlns="" id="{283E93F0-F5E8-45D5-A751-D8C4B19D6E7E}"/>
                  </a:ext>
                </a:extLst>
              </p:cNvPr>
              <p:cNvSpPr/>
              <p:nvPr/>
            </p:nvSpPr>
            <p:spPr>
              <a:xfrm rot="5400000">
                <a:off x="10852891" y="3307778"/>
                <a:ext cx="833450" cy="83345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箭头: 右 7">
                <a:extLst>
                  <a:ext uri="{FF2B5EF4-FFF2-40B4-BE49-F238E27FC236}">
                    <a16:creationId xmlns:a16="http://schemas.microsoft.com/office/drawing/2014/main" xmlns="" id="{76B82032-0939-40C5-AA34-D7EBAF9BA01D}"/>
                  </a:ext>
                </a:extLst>
              </p:cNvPr>
              <p:cNvSpPr/>
              <p:nvPr/>
            </p:nvSpPr>
            <p:spPr>
              <a:xfrm>
                <a:off x="10834188" y="3488087"/>
                <a:ext cx="481633" cy="47909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矩形 5">
              <a:extLst>
                <a:ext uri="{FF2B5EF4-FFF2-40B4-BE49-F238E27FC236}">
                  <a16:creationId xmlns:a16="http://schemas.microsoft.com/office/drawing/2014/main" xmlns="" id="{77A9A974-7088-4072-AE3E-353173A8899B}"/>
                </a:ext>
              </a:extLst>
            </p:cNvPr>
            <p:cNvSpPr/>
            <p:nvPr/>
          </p:nvSpPr>
          <p:spPr>
            <a:xfrm>
              <a:off x="2072640" y="2266190"/>
              <a:ext cx="3489960" cy="71128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a:extLst>
              <a:ext uri="{FF2B5EF4-FFF2-40B4-BE49-F238E27FC236}">
                <a16:creationId xmlns:a16="http://schemas.microsoft.com/office/drawing/2014/main" xmlns="" id="{515CF439-107E-4E84-A347-F304CE40D47D}"/>
              </a:ext>
            </a:extLst>
          </p:cNvPr>
          <p:cNvSpPr/>
          <p:nvPr/>
        </p:nvSpPr>
        <p:spPr>
          <a:xfrm rot="5400000">
            <a:off x="1864272" y="4470262"/>
            <a:ext cx="2187892" cy="10536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2" name="图片 11">
            <a:extLst>
              <a:ext uri="{FF2B5EF4-FFF2-40B4-BE49-F238E27FC236}">
                <a16:creationId xmlns:a16="http://schemas.microsoft.com/office/drawing/2014/main" xmlns="" id="{B5BADA68-C920-4BB1-B07C-7B29EF220F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575" y="3189942"/>
            <a:ext cx="2320112" cy="2320112"/>
          </a:xfrm>
          <a:prstGeom prst="rect">
            <a:avLst/>
          </a:prstGeom>
        </p:spPr>
      </p:pic>
      <p:pic>
        <p:nvPicPr>
          <p:cNvPr id="13" name="图片 12" descr="图片包含 游戏机, 灯, 飞机&#10;&#10;描述已自动生成">
            <a:extLst>
              <a:ext uri="{FF2B5EF4-FFF2-40B4-BE49-F238E27FC236}">
                <a16:creationId xmlns:a16="http://schemas.microsoft.com/office/drawing/2014/main" xmlns="" id="{6F59627D-8AE5-4A25-91F7-429D2E8AB0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2743" y="734593"/>
            <a:ext cx="3040380" cy="3040380"/>
          </a:xfrm>
          <a:prstGeom prst="rect">
            <a:avLst/>
          </a:prstGeom>
        </p:spPr>
      </p:pic>
    </p:spTree>
    <p:extLst>
      <p:ext uri="{BB962C8B-B14F-4D97-AF65-F5344CB8AC3E}">
        <p14:creationId xmlns:p14="http://schemas.microsoft.com/office/powerpoint/2010/main" val="237693493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Tm="3000">
        <p15:prstTrans prst="fallOve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750" fill="hold"/>
                                        <p:tgtEl>
                                          <p:spTgt spid="12"/>
                                        </p:tgtEl>
                                        <p:attrNameLst>
                                          <p:attrName>ppt_w</p:attrName>
                                        </p:attrNameLst>
                                      </p:cBhvr>
                                      <p:tavLst>
                                        <p:tav tm="0">
                                          <p:val>
                                            <p:fltVal val="0"/>
                                          </p:val>
                                        </p:tav>
                                        <p:tav tm="100000">
                                          <p:val>
                                            <p:strVal val="#ppt_w"/>
                                          </p:val>
                                        </p:tav>
                                      </p:tavLst>
                                    </p:anim>
                                    <p:anim calcmode="lin" valueType="num">
                                      <p:cBhvr>
                                        <p:cTn id="8" dur="750" fill="hold"/>
                                        <p:tgtEl>
                                          <p:spTgt spid="12"/>
                                        </p:tgtEl>
                                        <p:attrNameLst>
                                          <p:attrName>ppt_h</p:attrName>
                                        </p:attrNameLst>
                                      </p:cBhvr>
                                      <p:tavLst>
                                        <p:tav tm="0">
                                          <p:val>
                                            <p:fltVal val="0"/>
                                          </p:val>
                                        </p:tav>
                                        <p:tav tm="100000">
                                          <p:val>
                                            <p:strVal val="#ppt_h"/>
                                          </p:val>
                                        </p:tav>
                                      </p:tavLst>
                                    </p:anim>
                                    <p:animEffect transition="in" filter="fade">
                                      <p:cBhvr>
                                        <p:cTn id="9" dur="750"/>
                                        <p:tgtEl>
                                          <p:spTgt spid="12"/>
                                        </p:tgtEl>
                                      </p:cBhvr>
                                    </p:animEffect>
                                  </p:childTnLst>
                                </p:cTn>
                              </p:par>
                            </p:childTnLst>
                          </p:cTn>
                        </p:par>
                        <p:par>
                          <p:cTn id="10" fill="hold">
                            <p:stCondLst>
                              <p:cond delay="750"/>
                            </p:stCondLst>
                            <p:childTnLst>
                              <p:par>
                                <p:cTn id="11" presetID="53" presetClass="entr" presetSubtype="16"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750" fill="hold"/>
                                        <p:tgtEl>
                                          <p:spTgt spid="13"/>
                                        </p:tgtEl>
                                        <p:attrNameLst>
                                          <p:attrName>ppt_w</p:attrName>
                                        </p:attrNameLst>
                                      </p:cBhvr>
                                      <p:tavLst>
                                        <p:tav tm="0">
                                          <p:val>
                                            <p:fltVal val="0"/>
                                          </p:val>
                                        </p:tav>
                                        <p:tav tm="100000">
                                          <p:val>
                                            <p:strVal val="#ppt_w"/>
                                          </p:val>
                                        </p:tav>
                                      </p:tavLst>
                                    </p:anim>
                                    <p:anim calcmode="lin" valueType="num">
                                      <p:cBhvr>
                                        <p:cTn id="14" dur="750" fill="hold"/>
                                        <p:tgtEl>
                                          <p:spTgt spid="13"/>
                                        </p:tgtEl>
                                        <p:attrNameLst>
                                          <p:attrName>ppt_h</p:attrName>
                                        </p:attrNameLst>
                                      </p:cBhvr>
                                      <p:tavLst>
                                        <p:tav tm="0">
                                          <p:val>
                                            <p:fltVal val="0"/>
                                          </p:val>
                                        </p:tav>
                                        <p:tav tm="100000">
                                          <p:val>
                                            <p:strVal val="#ppt_h"/>
                                          </p:val>
                                        </p:tav>
                                      </p:tavLst>
                                    </p:anim>
                                    <p:animEffect transition="in" filter="fade">
                                      <p:cBhvr>
                                        <p:cTn id="15" dur="750"/>
                                        <p:tgtEl>
                                          <p:spTgt spid="13"/>
                                        </p:tgtEl>
                                      </p:cBhvr>
                                    </p:animEffect>
                                  </p:childTnLst>
                                </p:cTn>
                              </p:par>
                            </p:childTnLst>
                          </p:cTn>
                        </p:par>
                        <p:par>
                          <p:cTn id="16" fill="hold">
                            <p:stCondLst>
                              <p:cond delay="1500"/>
                            </p:stCondLst>
                            <p:childTnLst>
                              <p:par>
                                <p:cTn id="17" presetID="16" presetClass="entr" presetSubtype="26"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Horizontal)">
                                      <p:cBhvr>
                                        <p:cTn id="19" dur="750"/>
                                        <p:tgtEl>
                                          <p:spTgt spid="4"/>
                                        </p:tgtEl>
                                      </p:cBhvr>
                                    </p:animEffect>
                                  </p:childTnLst>
                                </p:cTn>
                              </p:par>
                            </p:childTnLst>
                          </p:cTn>
                        </p:par>
                        <p:par>
                          <p:cTn id="20" fill="hold">
                            <p:stCondLst>
                              <p:cond delay="2250"/>
                            </p:stCondLst>
                            <p:childTnLst>
                              <p:par>
                                <p:cTn id="21" presetID="16" presetClass="entr" presetSubtype="26"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Horizontal)">
                                      <p:cBhvr>
                                        <p:cTn id="23" dur="750"/>
                                        <p:tgtEl>
                                          <p:spTgt spid="2"/>
                                        </p:tgtEl>
                                      </p:cBhvr>
                                    </p:animEffect>
                                  </p:childTnLst>
                                </p:cTn>
                              </p:par>
                            </p:childTnLst>
                          </p:cTn>
                        </p:par>
                        <p:par>
                          <p:cTn id="24" fill="hold">
                            <p:stCondLst>
                              <p:cond delay="3000"/>
                            </p:stCondLst>
                            <p:childTnLst>
                              <p:par>
                                <p:cTn id="25" presetID="16" presetClass="entr" presetSubtype="26"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Horizontal)">
                                      <p:cBhvr>
                                        <p:cTn id="27" dur="750"/>
                                        <p:tgtEl>
                                          <p:spTgt spid="10"/>
                                        </p:tgtEl>
                                      </p:cBhvr>
                                    </p:animEffect>
                                  </p:childTnLst>
                                </p:cTn>
                              </p:par>
                            </p:childTnLst>
                          </p:cTn>
                        </p:par>
                        <p:par>
                          <p:cTn id="28" fill="hold">
                            <p:stCondLst>
                              <p:cond delay="3750"/>
                            </p:stCondLst>
                            <p:childTnLst>
                              <p:par>
                                <p:cTn id="29" presetID="16" presetClass="entr" presetSubtype="26" fill="hold" grpId="0" nodeType="after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Effect transition="in" filter="barn(inHorizontal)">
                                      <p:cBhvr>
                                        <p:cTn id="31" dur="750"/>
                                        <p:tgtEl>
                                          <p:spTgt spid="3">
                                            <p:txEl>
                                              <p:pRg st="0" end="0"/>
                                            </p:txEl>
                                          </p:spTgt>
                                        </p:tgtEl>
                                      </p:cBhvr>
                                    </p:animEffect>
                                  </p:childTnLst>
                                </p:cTn>
                              </p:par>
                            </p:childTnLst>
                          </p:cTn>
                        </p:par>
                        <p:par>
                          <p:cTn id="32" fill="hold">
                            <p:stCondLst>
                              <p:cond delay="4500"/>
                            </p:stCondLst>
                            <p:childTnLst>
                              <p:par>
                                <p:cTn id="33" presetID="16" presetClass="entr" presetSubtype="26" fill="hold" grpId="0" nodeType="after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Effect transition="in" filter="barn(inHorizontal)">
                                      <p:cBhvr>
                                        <p:cTn id="35" dur="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1BD7240-9BC2-4F27-B58E-9599F417683C}"/>
              </a:ext>
            </a:extLst>
          </p:cNvPr>
          <p:cNvSpPr>
            <a:spLocks noGrp="1"/>
          </p:cNvSpPr>
          <p:nvPr>
            <p:ph type="title" idx="4294967295"/>
          </p:nvPr>
        </p:nvSpPr>
        <p:spPr>
          <a:xfrm>
            <a:off x="3953664" y="2260813"/>
            <a:ext cx="6316662" cy="1011238"/>
          </a:xfrm>
          <a:prstGeom prst="rect">
            <a:avLst/>
          </a:prstGeom>
        </p:spPr>
        <p:txBody>
          <a:bodyPr/>
          <a:lstStyle/>
          <a:p>
            <a:r>
              <a:rPr lang="zh-CN" altLang="en-US" sz="3600" b="1" dirty="0">
                <a:solidFill>
                  <a:schemeClr val="accent2"/>
                </a:solidFill>
                <a:latin typeface="+mn-lt"/>
                <a:ea typeface="+mn-ea"/>
                <a:cs typeface="+mn-ea"/>
                <a:sym typeface="+mn-lt"/>
              </a:rPr>
              <a:t>健全责任落实和考核评价机制</a:t>
            </a:r>
          </a:p>
        </p:txBody>
      </p:sp>
      <p:sp>
        <p:nvSpPr>
          <p:cNvPr id="3" name="内容占位符 2">
            <a:extLst>
              <a:ext uri="{FF2B5EF4-FFF2-40B4-BE49-F238E27FC236}">
                <a16:creationId xmlns:a16="http://schemas.microsoft.com/office/drawing/2014/main" xmlns="" id="{DB74168D-431D-4FB7-AC68-3C6652A8DD33}"/>
              </a:ext>
            </a:extLst>
          </p:cNvPr>
          <p:cNvSpPr>
            <a:spLocks noGrp="1"/>
          </p:cNvSpPr>
          <p:nvPr>
            <p:ph idx="4294967295"/>
          </p:nvPr>
        </p:nvSpPr>
        <p:spPr>
          <a:xfrm>
            <a:off x="3276080" y="3429000"/>
            <a:ext cx="7954962" cy="4352925"/>
          </a:xfrm>
          <a:prstGeom prst="rect">
            <a:avLst/>
          </a:prstGeom>
        </p:spPr>
        <p:txBody>
          <a:bodyPr/>
          <a:lstStyle/>
          <a:p>
            <a:pPr>
              <a:lnSpc>
                <a:spcPct val="150000"/>
              </a:lnSpc>
              <a:buFont typeface="Wingdings" panose="05000000000000000000" pitchFamily="2" charset="2"/>
              <a:buChar char="l"/>
            </a:pPr>
            <a:r>
              <a:rPr lang="zh-CN" altLang="en-US" sz="1600" dirty="0">
                <a:solidFill>
                  <a:srgbClr val="333333"/>
                </a:solidFill>
                <a:cs typeface="+mn-ea"/>
                <a:sym typeface="+mn-lt"/>
              </a:rPr>
              <a:t>建立健全对法治社会建设的督促落实机制，确保党中央关于法治社会建设各项决策部署落到实处。充分发挥考核评价对法治社会建设的重要推动作用，制定法治社会建设评价指标体系。</a:t>
            </a:r>
            <a:endParaRPr lang="en-US" altLang="zh-CN" sz="1600" dirty="0">
              <a:solidFill>
                <a:srgbClr val="333333"/>
              </a:solidFill>
              <a:cs typeface="+mn-ea"/>
              <a:sym typeface="+mn-lt"/>
            </a:endParaRPr>
          </a:p>
          <a:p>
            <a:pPr>
              <a:lnSpc>
                <a:spcPct val="150000"/>
              </a:lnSpc>
              <a:buFont typeface="Wingdings" panose="05000000000000000000" pitchFamily="2" charset="2"/>
              <a:buChar char="l"/>
            </a:pPr>
            <a:r>
              <a:rPr lang="zh-CN" altLang="en-US" sz="1600" dirty="0">
                <a:solidFill>
                  <a:srgbClr val="333333"/>
                </a:solidFill>
                <a:cs typeface="+mn-ea"/>
                <a:sym typeface="+mn-lt"/>
              </a:rPr>
              <a:t>健全群众满意度测评制度，将群众满意度作为检验法治社会建设工作成效的重要指标。</a:t>
            </a:r>
          </a:p>
        </p:txBody>
      </p:sp>
      <p:grpSp>
        <p:nvGrpSpPr>
          <p:cNvPr id="4" name="组合 3">
            <a:extLst>
              <a:ext uri="{FF2B5EF4-FFF2-40B4-BE49-F238E27FC236}">
                <a16:creationId xmlns:a16="http://schemas.microsoft.com/office/drawing/2014/main" xmlns="" id="{F7B21EFD-1C34-4E10-9A57-8C6A0F056B64}"/>
              </a:ext>
            </a:extLst>
          </p:cNvPr>
          <p:cNvGrpSpPr/>
          <p:nvPr/>
        </p:nvGrpSpPr>
        <p:grpSpPr>
          <a:xfrm>
            <a:off x="3142932" y="2197610"/>
            <a:ext cx="7189788" cy="711288"/>
            <a:chOff x="1542732" y="2266190"/>
            <a:chExt cx="7189788" cy="711288"/>
          </a:xfrm>
        </p:grpSpPr>
        <p:grpSp>
          <p:nvGrpSpPr>
            <p:cNvPr id="5" name="组合 4">
              <a:extLst>
                <a:ext uri="{FF2B5EF4-FFF2-40B4-BE49-F238E27FC236}">
                  <a16:creationId xmlns:a16="http://schemas.microsoft.com/office/drawing/2014/main" xmlns="" id="{ADF7A526-2CA8-412F-B35D-04AA1256A470}"/>
                </a:ext>
              </a:extLst>
            </p:cNvPr>
            <p:cNvGrpSpPr/>
            <p:nvPr/>
          </p:nvGrpSpPr>
          <p:grpSpPr>
            <a:xfrm>
              <a:off x="1542732" y="2313923"/>
              <a:ext cx="645863" cy="631688"/>
              <a:chOff x="10834188" y="3307778"/>
              <a:chExt cx="852153" cy="833450"/>
            </a:xfrm>
          </p:grpSpPr>
          <p:sp>
            <p:nvSpPr>
              <p:cNvPr id="7" name="矩形: 圆角 6">
                <a:extLst>
                  <a:ext uri="{FF2B5EF4-FFF2-40B4-BE49-F238E27FC236}">
                    <a16:creationId xmlns:a16="http://schemas.microsoft.com/office/drawing/2014/main" xmlns="" id="{CF7572FA-8984-4800-8612-78F422A86416}"/>
                  </a:ext>
                </a:extLst>
              </p:cNvPr>
              <p:cNvSpPr/>
              <p:nvPr/>
            </p:nvSpPr>
            <p:spPr>
              <a:xfrm rot="5400000">
                <a:off x="10852891" y="3307778"/>
                <a:ext cx="833450" cy="83345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箭头: 右 7">
                <a:extLst>
                  <a:ext uri="{FF2B5EF4-FFF2-40B4-BE49-F238E27FC236}">
                    <a16:creationId xmlns:a16="http://schemas.microsoft.com/office/drawing/2014/main" xmlns="" id="{DC2A1D77-1A34-43BA-8C0E-789BBBAEE5EB}"/>
                  </a:ext>
                </a:extLst>
              </p:cNvPr>
              <p:cNvSpPr/>
              <p:nvPr/>
            </p:nvSpPr>
            <p:spPr>
              <a:xfrm>
                <a:off x="10834188" y="3488087"/>
                <a:ext cx="481633" cy="47909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矩形 5">
              <a:extLst>
                <a:ext uri="{FF2B5EF4-FFF2-40B4-BE49-F238E27FC236}">
                  <a16:creationId xmlns:a16="http://schemas.microsoft.com/office/drawing/2014/main" xmlns="" id="{B642AEC9-720F-4F1C-A0CE-B23C6E50900A}"/>
                </a:ext>
              </a:extLst>
            </p:cNvPr>
            <p:cNvSpPr/>
            <p:nvPr/>
          </p:nvSpPr>
          <p:spPr>
            <a:xfrm>
              <a:off x="2072640" y="2266190"/>
              <a:ext cx="6659880" cy="71128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1" name="组合 10">
            <a:extLst>
              <a:ext uri="{FF2B5EF4-FFF2-40B4-BE49-F238E27FC236}">
                <a16:creationId xmlns:a16="http://schemas.microsoft.com/office/drawing/2014/main" xmlns="" id="{332C00FC-81D0-4430-B23A-20747D4E6C42}"/>
              </a:ext>
            </a:extLst>
          </p:cNvPr>
          <p:cNvGrpSpPr/>
          <p:nvPr/>
        </p:nvGrpSpPr>
        <p:grpSpPr>
          <a:xfrm>
            <a:off x="61988" y="2007110"/>
            <a:ext cx="3594583" cy="3658660"/>
            <a:chOff x="61988" y="2007110"/>
            <a:chExt cx="3594583" cy="3658660"/>
          </a:xfrm>
        </p:grpSpPr>
        <p:sp>
          <p:nvSpPr>
            <p:cNvPr id="9" name="矩形 8">
              <a:extLst>
                <a:ext uri="{FF2B5EF4-FFF2-40B4-BE49-F238E27FC236}">
                  <a16:creationId xmlns:a16="http://schemas.microsoft.com/office/drawing/2014/main" xmlns="" id="{A36DCA94-0491-40B7-A5AA-8455C8823B9F}"/>
                </a:ext>
              </a:extLst>
            </p:cNvPr>
            <p:cNvSpPr/>
            <p:nvPr/>
          </p:nvSpPr>
          <p:spPr>
            <a:xfrm rot="5400000">
              <a:off x="1075644" y="3676381"/>
              <a:ext cx="3419282" cy="807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0" name="图片 9" descr="图标&#10;&#10;描述已自动生成">
              <a:extLst>
                <a:ext uri="{FF2B5EF4-FFF2-40B4-BE49-F238E27FC236}">
                  <a16:creationId xmlns:a16="http://schemas.microsoft.com/office/drawing/2014/main" xmlns="" id="{93D72A36-6065-431F-A8FC-1F0C7795AA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942587">
              <a:off x="61988" y="2071187"/>
              <a:ext cx="3594583" cy="3594583"/>
            </a:xfrm>
            <a:prstGeom prst="rect">
              <a:avLst/>
            </a:prstGeom>
          </p:spPr>
        </p:pic>
      </p:grpSp>
    </p:spTree>
    <p:extLst>
      <p:ext uri="{BB962C8B-B14F-4D97-AF65-F5344CB8AC3E}">
        <p14:creationId xmlns:p14="http://schemas.microsoft.com/office/powerpoint/2010/main" val="257873604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Tm="3000">
        <p15:prstTrans prst="fallOve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750" fill="hold"/>
                                        <p:tgtEl>
                                          <p:spTgt spid="11"/>
                                        </p:tgtEl>
                                        <p:attrNameLst>
                                          <p:attrName>ppt_w</p:attrName>
                                        </p:attrNameLst>
                                      </p:cBhvr>
                                      <p:tavLst>
                                        <p:tav tm="0">
                                          <p:val>
                                            <p:fltVal val="0"/>
                                          </p:val>
                                        </p:tav>
                                        <p:tav tm="100000">
                                          <p:val>
                                            <p:strVal val="#ppt_w"/>
                                          </p:val>
                                        </p:tav>
                                      </p:tavLst>
                                    </p:anim>
                                    <p:anim calcmode="lin" valueType="num">
                                      <p:cBhvr>
                                        <p:cTn id="8" dur="750" fill="hold"/>
                                        <p:tgtEl>
                                          <p:spTgt spid="11"/>
                                        </p:tgtEl>
                                        <p:attrNameLst>
                                          <p:attrName>ppt_h</p:attrName>
                                        </p:attrNameLst>
                                      </p:cBhvr>
                                      <p:tavLst>
                                        <p:tav tm="0">
                                          <p:val>
                                            <p:fltVal val="0"/>
                                          </p:val>
                                        </p:tav>
                                        <p:tav tm="100000">
                                          <p:val>
                                            <p:strVal val="#ppt_h"/>
                                          </p:val>
                                        </p:tav>
                                      </p:tavLst>
                                    </p:anim>
                                    <p:animEffect transition="in" filter="fade">
                                      <p:cBhvr>
                                        <p:cTn id="9" dur="750"/>
                                        <p:tgtEl>
                                          <p:spTgt spid="11"/>
                                        </p:tgtEl>
                                      </p:cBhvr>
                                    </p:animEffect>
                                  </p:childTnLst>
                                </p:cTn>
                              </p:par>
                            </p:childTnLst>
                          </p:cTn>
                        </p:par>
                        <p:par>
                          <p:cTn id="10" fill="hold">
                            <p:stCondLst>
                              <p:cond delay="750"/>
                            </p:stCondLst>
                            <p:childTnLst>
                              <p:par>
                                <p:cTn id="11" presetID="22" presetClass="entr" presetSubtype="4"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750"/>
                                        <p:tgtEl>
                                          <p:spTgt spid="4"/>
                                        </p:tgtEl>
                                      </p:cBhvr>
                                    </p:animEffect>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750"/>
                                        <p:tgtEl>
                                          <p:spTgt spid="2"/>
                                        </p:tgtEl>
                                      </p:cBhvr>
                                    </p:animEffect>
                                  </p:childTnLst>
                                </p:cTn>
                              </p:par>
                            </p:childTnLst>
                          </p:cTn>
                        </p:par>
                        <p:par>
                          <p:cTn id="18" fill="hold">
                            <p:stCondLst>
                              <p:cond delay="2250"/>
                            </p:stCondLst>
                            <p:childTnLst>
                              <p:par>
                                <p:cTn id="19" presetID="22" presetClass="entr" presetSubtype="4" fill="hold" grpId="0" nodeType="after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wipe(down)">
                                      <p:cBhvr>
                                        <p:cTn id="21" dur="750"/>
                                        <p:tgtEl>
                                          <p:spTgt spid="3">
                                            <p:txEl>
                                              <p:pRg st="0" end="0"/>
                                            </p:txEl>
                                          </p:spTgt>
                                        </p:tgtEl>
                                      </p:cBhvr>
                                    </p:animEffect>
                                  </p:childTnLst>
                                </p:cTn>
                              </p:par>
                            </p:childTnLst>
                          </p:cTn>
                        </p:par>
                        <p:par>
                          <p:cTn id="22" fill="hold">
                            <p:stCondLst>
                              <p:cond delay="3000"/>
                            </p:stCondLst>
                            <p:childTnLst>
                              <p:par>
                                <p:cTn id="23" presetID="22" presetClass="entr" presetSubtype="4" fill="hold" grpId="0" nodeType="after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C55C65D-D4FB-4A38-B0E3-09EB98D75B4A}"/>
              </a:ext>
            </a:extLst>
          </p:cNvPr>
          <p:cNvSpPr>
            <a:spLocks noGrp="1"/>
          </p:cNvSpPr>
          <p:nvPr>
            <p:ph type="title" idx="4294967295"/>
          </p:nvPr>
        </p:nvSpPr>
        <p:spPr>
          <a:xfrm>
            <a:off x="2004218" y="2337448"/>
            <a:ext cx="5311775" cy="876300"/>
          </a:xfrm>
          <a:prstGeom prst="rect">
            <a:avLst/>
          </a:prstGeom>
        </p:spPr>
        <p:txBody>
          <a:bodyPr/>
          <a:lstStyle/>
          <a:p>
            <a:r>
              <a:rPr lang="zh-CN" altLang="en-US" sz="3600" b="1" dirty="0">
                <a:solidFill>
                  <a:schemeClr val="accent2"/>
                </a:solidFill>
                <a:latin typeface="+mn-lt"/>
                <a:ea typeface="+mn-ea"/>
                <a:cs typeface="+mn-ea"/>
                <a:sym typeface="+mn-lt"/>
              </a:rPr>
              <a:t>加强理论研究和舆论引导</a:t>
            </a:r>
          </a:p>
        </p:txBody>
      </p:sp>
      <p:sp>
        <p:nvSpPr>
          <p:cNvPr id="3" name="内容占位符 2">
            <a:extLst>
              <a:ext uri="{FF2B5EF4-FFF2-40B4-BE49-F238E27FC236}">
                <a16:creationId xmlns:a16="http://schemas.microsoft.com/office/drawing/2014/main" xmlns="" id="{6212AC80-1E52-49AD-9B3B-CF0CC76152EE}"/>
              </a:ext>
            </a:extLst>
          </p:cNvPr>
          <p:cNvSpPr>
            <a:spLocks noGrp="1"/>
          </p:cNvSpPr>
          <p:nvPr>
            <p:ph idx="4294967295"/>
          </p:nvPr>
        </p:nvSpPr>
        <p:spPr>
          <a:xfrm>
            <a:off x="973773" y="3378983"/>
            <a:ext cx="7759700" cy="4351338"/>
          </a:xfrm>
          <a:prstGeom prst="rect">
            <a:avLst/>
          </a:prstGeom>
        </p:spPr>
        <p:txBody>
          <a:bodyPr/>
          <a:lstStyle/>
          <a:p>
            <a:pPr>
              <a:lnSpc>
                <a:spcPct val="100000"/>
              </a:lnSpc>
              <a:buFont typeface="Wingdings" panose="05000000000000000000" pitchFamily="2" charset="2"/>
              <a:buChar char="l"/>
            </a:pPr>
            <a:r>
              <a:rPr lang="zh-CN" altLang="en-US" sz="1600" dirty="0">
                <a:solidFill>
                  <a:srgbClr val="333333"/>
                </a:solidFill>
                <a:cs typeface="+mn-ea"/>
                <a:sym typeface="+mn-lt"/>
              </a:rPr>
              <a:t>加强中国特色社会主义法治理论与实践研究，为法治社会建设提供学理支撑和智力支持。充分发挥高等学校、科研院所等智库作用，大力打造法治社会建设理论研究基地。</a:t>
            </a:r>
            <a:endParaRPr lang="en-US" altLang="zh-CN" sz="1600" dirty="0">
              <a:solidFill>
                <a:srgbClr val="333333"/>
              </a:solidFill>
              <a:cs typeface="+mn-ea"/>
              <a:sym typeface="+mn-lt"/>
            </a:endParaRPr>
          </a:p>
          <a:p>
            <a:pPr>
              <a:lnSpc>
                <a:spcPct val="100000"/>
              </a:lnSpc>
              <a:buFont typeface="Wingdings" panose="05000000000000000000" pitchFamily="2" charset="2"/>
              <a:buChar char="l"/>
            </a:pPr>
            <a:r>
              <a:rPr lang="zh-CN" altLang="en-US" sz="1600" dirty="0">
                <a:solidFill>
                  <a:srgbClr val="333333"/>
                </a:solidFill>
                <a:cs typeface="+mn-ea"/>
                <a:sym typeface="+mn-lt"/>
              </a:rPr>
              <a:t>加强舆论引导，充分发挥先进典型的示范带动作用，凝聚社会共识，营造全民关心、支持和参与法治社会建设的良好氛围。适时发布法治社会建设白皮书。</a:t>
            </a:r>
          </a:p>
        </p:txBody>
      </p:sp>
      <p:grpSp>
        <p:nvGrpSpPr>
          <p:cNvPr id="4" name="组合 3">
            <a:extLst>
              <a:ext uri="{FF2B5EF4-FFF2-40B4-BE49-F238E27FC236}">
                <a16:creationId xmlns:a16="http://schemas.microsoft.com/office/drawing/2014/main" xmlns="" id="{5DC3950F-0E87-4877-B7DC-5F3E7882206F}"/>
              </a:ext>
            </a:extLst>
          </p:cNvPr>
          <p:cNvGrpSpPr/>
          <p:nvPr/>
        </p:nvGrpSpPr>
        <p:grpSpPr>
          <a:xfrm>
            <a:off x="1215072" y="2228090"/>
            <a:ext cx="7372668" cy="711288"/>
            <a:chOff x="1542732" y="2266190"/>
            <a:chExt cx="7100460" cy="711288"/>
          </a:xfrm>
        </p:grpSpPr>
        <p:grpSp>
          <p:nvGrpSpPr>
            <p:cNvPr id="5" name="组合 4">
              <a:extLst>
                <a:ext uri="{FF2B5EF4-FFF2-40B4-BE49-F238E27FC236}">
                  <a16:creationId xmlns:a16="http://schemas.microsoft.com/office/drawing/2014/main" xmlns="" id="{D289F772-9530-49E2-9FC5-922B3970E006}"/>
                </a:ext>
              </a:extLst>
            </p:cNvPr>
            <p:cNvGrpSpPr/>
            <p:nvPr/>
          </p:nvGrpSpPr>
          <p:grpSpPr>
            <a:xfrm>
              <a:off x="1542732" y="2313923"/>
              <a:ext cx="645863" cy="631688"/>
              <a:chOff x="10834188" y="3307778"/>
              <a:chExt cx="852153" cy="833450"/>
            </a:xfrm>
          </p:grpSpPr>
          <p:sp>
            <p:nvSpPr>
              <p:cNvPr id="7" name="矩形: 圆角 6">
                <a:extLst>
                  <a:ext uri="{FF2B5EF4-FFF2-40B4-BE49-F238E27FC236}">
                    <a16:creationId xmlns:a16="http://schemas.microsoft.com/office/drawing/2014/main" xmlns="" id="{C73969F3-593A-4B3E-BAB6-5B780595258E}"/>
                  </a:ext>
                </a:extLst>
              </p:cNvPr>
              <p:cNvSpPr/>
              <p:nvPr/>
            </p:nvSpPr>
            <p:spPr>
              <a:xfrm rot="5400000">
                <a:off x="10852891" y="3307778"/>
                <a:ext cx="833450" cy="83345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箭头: 右 7">
                <a:extLst>
                  <a:ext uri="{FF2B5EF4-FFF2-40B4-BE49-F238E27FC236}">
                    <a16:creationId xmlns:a16="http://schemas.microsoft.com/office/drawing/2014/main" xmlns="" id="{F7A0A2ED-50DA-4869-A6E0-73BED92BB523}"/>
                  </a:ext>
                </a:extLst>
              </p:cNvPr>
              <p:cNvSpPr/>
              <p:nvPr/>
            </p:nvSpPr>
            <p:spPr>
              <a:xfrm>
                <a:off x="10834188" y="3488087"/>
                <a:ext cx="481633" cy="47909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矩形 5">
              <a:extLst>
                <a:ext uri="{FF2B5EF4-FFF2-40B4-BE49-F238E27FC236}">
                  <a16:creationId xmlns:a16="http://schemas.microsoft.com/office/drawing/2014/main" xmlns="" id="{F1027634-EDF3-416A-830C-D184C0F9C3F2}"/>
                </a:ext>
              </a:extLst>
            </p:cNvPr>
            <p:cNvSpPr/>
            <p:nvPr/>
          </p:nvSpPr>
          <p:spPr>
            <a:xfrm>
              <a:off x="2072640" y="2266190"/>
              <a:ext cx="6570552" cy="71128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9" name="矩形 8">
            <a:extLst>
              <a:ext uri="{FF2B5EF4-FFF2-40B4-BE49-F238E27FC236}">
                <a16:creationId xmlns:a16="http://schemas.microsoft.com/office/drawing/2014/main" xmlns="" id="{CE3277AD-077F-4D1F-BF42-3AC864DAC141}"/>
              </a:ext>
            </a:extLst>
          </p:cNvPr>
          <p:cNvSpPr/>
          <p:nvPr/>
        </p:nvSpPr>
        <p:spPr>
          <a:xfrm rot="5400000">
            <a:off x="7194069" y="3897361"/>
            <a:ext cx="3419282" cy="807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2" name="图片 11" descr="图片包含 游戏机, 热气球, 交通, 飞机&#10;&#10;描述已自动生成">
            <a:extLst>
              <a:ext uri="{FF2B5EF4-FFF2-40B4-BE49-F238E27FC236}">
                <a16:creationId xmlns:a16="http://schemas.microsoft.com/office/drawing/2014/main" xmlns="" id="{28D64148-7E25-4445-9F73-0BBD02BACEE2}"/>
              </a:ext>
            </a:extLst>
          </p:cNvPr>
          <p:cNvPicPr>
            <a:picLocks noChangeAspect="1"/>
          </p:cNvPicPr>
          <p:nvPr/>
        </p:nvPicPr>
        <p:blipFill>
          <a:blip r:embed="rId2" cstate="print">
            <a:extLst>
              <a:ext uri="{28A0092B-C50C-407E-A947-70E740481C1C}">
                <a14:useLocalDpi xmlns:a14="http://schemas.microsoft.com/office/drawing/2010/main" val="0"/>
              </a:ext>
            </a:extLst>
          </a:blip>
          <a:srcRect t="66390" r="58482"/>
          <a:stretch>
            <a:fillRect/>
          </a:stretch>
        </p:blipFill>
        <p:spPr>
          <a:xfrm>
            <a:off x="8587739" y="2591667"/>
            <a:ext cx="2941265" cy="2671922"/>
          </a:xfrm>
          <a:custGeom>
            <a:avLst/>
            <a:gdLst>
              <a:gd name="connsiteX0" fmla="*/ 0 w 1173480"/>
              <a:gd name="connsiteY0" fmla="*/ 0 h 1066020"/>
              <a:gd name="connsiteX1" fmla="*/ 1173480 w 1173480"/>
              <a:gd name="connsiteY1" fmla="*/ 0 h 1066020"/>
              <a:gd name="connsiteX2" fmla="*/ 1173480 w 1173480"/>
              <a:gd name="connsiteY2" fmla="*/ 1066020 h 1066020"/>
              <a:gd name="connsiteX3" fmla="*/ 0 w 1173480"/>
              <a:gd name="connsiteY3" fmla="*/ 1066020 h 1066020"/>
            </a:gdLst>
            <a:ahLst/>
            <a:cxnLst>
              <a:cxn ang="0">
                <a:pos x="connsiteX0" y="connsiteY0"/>
              </a:cxn>
              <a:cxn ang="0">
                <a:pos x="connsiteX1" y="connsiteY1"/>
              </a:cxn>
              <a:cxn ang="0">
                <a:pos x="connsiteX2" y="connsiteY2"/>
              </a:cxn>
              <a:cxn ang="0">
                <a:pos x="connsiteX3" y="connsiteY3"/>
              </a:cxn>
            </a:cxnLst>
            <a:rect l="l" t="t" r="r" b="b"/>
            <a:pathLst>
              <a:path w="1173480" h="1066020">
                <a:moveTo>
                  <a:pt x="0" y="0"/>
                </a:moveTo>
                <a:lnTo>
                  <a:pt x="1173480" y="0"/>
                </a:lnTo>
                <a:lnTo>
                  <a:pt x="1173480" y="1066020"/>
                </a:lnTo>
                <a:lnTo>
                  <a:pt x="0" y="1066020"/>
                </a:lnTo>
                <a:close/>
              </a:path>
            </a:pathLst>
          </a:custGeom>
        </p:spPr>
      </p:pic>
      <p:sp>
        <p:nvSpPr>
          <p:cNvPr id="14" name="文本框 13">
            <a:extLst>
              <a:ext uri="{FF2B5EF4-FFF2-40B4-BE49-F238E27FC236}">
                <a16:creationId xmlns:a16="http://schemas.microsoft.com/office/drawing/2014/main" xmlns="" id="{3DA56EEF-9660-430F-920D-E513FA73CDDA}"/>
              </a:ext>
            </a:extLst>
          </p:cNvPr>
          <p:cNvSpPr txBox="1"/>
          <p:nvPr/>
        </p:nvSpPr>
        <p:spPr>
          <a:xfrm>
            <a:off x="973773" y="5112763"/>
            <a:ext cx="7372666" cy="584775"/>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1000"/>
              </a:spcBef>
              <a:spcAft>
                <a:spcPts val="0"/>
              </a:spcAft>
              <a:buClrTx/>
              <a:buSzTx/>
              <a:buFont typeface="Wingdings" panose="05000000000000000000" pitchFamily="2" charset="2"/>
              <a:buChar char="l"/>
              <a:tabLst/>
              <a:defRPr/>
            </a:pPr>
            <a:r>
              <a:rPr kumimoji="0" lang="zh-CN" altLang="en-US" sz="1600" b="0" i="0" u="none" strike="noStrike" kern="1200" cap="none" spc="0" normalizeH="0" baseline="0" noProof="0" dirty="0">
                <a:ln>
                  <a:noFill/>
                </a:ln>
                <a:solidFill>
                  <a:srgbClr val="333333"/>
                </a:solidFill>
                <a:effectLst/>
                <a:uLnTx/>
                <a:uFillTx/>
                <a:cs typeface="+mn-ea"/>
                <a:sym typeface="+mn-lt"/>
              </a:rPr>
              <a:t>各地区各部门要全面贯彻本纲要精神和要求，结合实际制定落实举措。中央依法治国办要抓好督促落实，确保纲要各项任务措施落到实处。</a:t>
            </a:r>
          </a:p>
        </p:txBody>
      </p:sp>
    </p:spTree>
    <p:extLst>
      <p:ext uri="{BB962C8B-B14F-4D97-AF65-F5344CB8AC3E}">
        <p14:creationId xmlns:p14="http://schemas.microsoft.com/office/powerpoint/2010/main" val="199221743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Tm="3000">
        <p15:prstTrans prst="fallOve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50"/>
                                        <p:tgtEl>
                                          <p:spTgt spid="4"/>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750"/>
                                        <p:tgtEl>
                                          <p:spTgt spid="2"/>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750"/>
                                        <p:tgtEl>
                                          <p:spTgt spid="3">
                                            <p:txEl>
                                              <p:pRg st="0" end="0"/>
                                            </p:txEl>
                                          </p:spTgt>
                                        </p:tgtEl>
                                      </p:cBhvr>
                                    </p:animEffect>
                                  </p:childTnLst>
                                </p:cTn>
                              </p:par>
                            </p:childTnLst>
                          </p:cTn>
                        </p:par>
                        <p:par>
                          <p:cTn id="16" fill="hold">
                            <p:stCondLst>
                              <p:cond delay="2250"/>
                            </p:stCondLst>
                            <p:childTnLst>
                              <p:par>
                                <p:cTn id="17" presetID="22" presetClass="entr" presetSubtype="8"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left)">
                                      <p:cBhvr>
                                        <p:cTn id="19" dur="750"/>
                                        <p:tgtEl>
                                          <p:spTgt spid="3">
                                            <p:txEl>
                                              <p:pRg st="1" end="1"/>
                                            </p:txEl>
                                          </p:spTgt>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750"/>
                                        <p:tgtEl>
                                          <p:spTgt spid="14"/>
                                        </p:tgtEl>
                                      </p:cBhvr>
                                    </p:animEffect>
                                  </p:childTnLst>
                                </p:cTn>
                              </p:par>
                            </p:childTnLst>
                          </p:cTn>
                        </p:par>
                        <p:par>
                          <p:cTn id="24" fill="hold">
                            <p:stCondLst>
                              <p:cond delay="3750"/>
                            </p:stCondLst>
                            <p:childTnLst>
                              <p:par>
                                <p:cTn id="25" presetID="22" presetClass="entr" presetSubtype="4"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750"/>
                                        <p:tgtEl>
                                          <p:spTgt spid="9"/>
                                        </p:tgtEl>
                                      </p:cBhvr>
                                    </p:animEffect>
                                  </p:childTnLst>
                                </p:cTn>
                              </p:par>
                            </p:childTnLst>
                          </p:cTn>
                        </p:par>
                        <p:par>
                          <p:cTn id="28" fill="hold">
                            <p:stCondLst>
                              <p:cond delay="4500"/>
                            </p:stCondLst>
                            <p:childTnLst>
                              <p:par>
                                <p:cTn id="29" presetID="22" presetClass="entr" presetSubtype="4"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9" grpId="0" animBg="1"/>
      <p:bldP spid="1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12192000" cy="6858000"/>
            <a:chOff x="0" y="0"/>
            <a:chExt cx="12192000" cy="6858000"/>
          </a:xfrm>
        </p:grpSpPr>
        <p:sp>
          <p:nvSpPr>
            <p:cNvPr id="4" name="矩形 3">
              <a:extLst>
                <a:ext uri="{FF2B5EF4-FFF2-40B4-BE49-F238E27FC236}">
                  <a16:creationId xmlns:a16="http://schemas.microsoft.com/office/drawing/2014/main" xmlns="" id="{B7028DE0-5C90-43BB-B48A-AE9323F1CA41}"/>
                </a:ext>
              </a:extLst>
            </p:cNvPr>
            <p:cNvSpPr/>
            <p:nvPr/>
          </p:nvSpPr>
          <p:spPr>
            <a:xfrm>
              <a:off x="0" y="0"/>
              <a:ext cx="12192000" cy="6858000"/>
            </a:xfrm>
            <a:prstGeom prst="rect">
              <a:avLst/>
            </a:prstGeom>
            <a:solidFill>
              <a:srgbClr val="C71E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9" name="图片 18" descr="图片包含 室内, 笔记本, 电脑, 前&#10;&#10;描述已自动生成">
              <a:extLst>
                <a:ext uri="{FF2B5EF4-FFF2-40B4-BE49-F238E27FC236}">
                  <a16:creationId xmlns:a16="http://schemas.microsoft.com/office/drawing/2014/main" xmlns="" id="{AE0AB9B0-AF84-4A40-8DEA-B79F1F3980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0"/>
              <a:ext cx="4905829" cy="2922219"/>
            </a:xfrm>
            <a:prstGeom prst="rect">
              <a:avLst/>
            </a:prstGeom>
          </p:spPr>
        </p:pic>
      </p:grpSp>
      <p:sp>
        <p:nvSpPr>
          <p:cNvPr id="5" name="矩形 4">
            <a:extLst>
              <a:ext uri="{FF2B5EF4-FFF2-40B4-BE49-F238E27FC236}">
                <a16:creationId xmlns:a16="http://schemas.microsoft.com/office/drawing/2014/main" xmlns="" id="{CA0160E2-F47C-4A20-9A78-40B5C4CFABE4}"/>
              </a:ext>
            </a:extLst>
          </p:cNvPr>
          <p:cNvSpPr/>
          <p:nvPr/>
        </p:nvSpPr>
        <p:spPr>
          <a:xfrm>
            <a:off x="-11112" y="3820491"/>
            <a:ext cx="12203112" cy="2389062"/>
          </a:xfrm>
          <a:prstGeom prst="rect">
            <a:avLst/>
          </a:prstGeom>
          <a:solidFill>
            <a:srgbClr val="FFF081">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xmlns="" id="{CC73B95E-064E-4414-949B-66C5F97A2B8A}"/>
              </a:ext>
            </a:extLst>
          </p:cNvPr>
          <p:cNvGrpSpPr/>
          <p:nvPr/>
        </p:nvGrpSpPr>
        <p:grpSpPr>
          <a:xfrm>
            <a:off x="5349724" y="395635"/>
            <a:ext cx="1492552" cy="428881"/>
            <a:chOff x="3965502" y="1879809"/>
            <a:chExt cx="1193100" cy="342834"/>
          </a:xfrm>
          <a:solidFill>
            <a:srgbClr val="F5CA6E"/>
          </a:solidFill>
        </p:grpSpPr>
        <p:sp>
          <p:nvSpPr>
            <p:cNvPr id="8" name="PA-dark-star-shape_15445">
              <a:extLst>
                <a:ext uri="{FF2B5EF4-FFF2-40B4-BE49-F238E27FC236}">
                  <a16:creationId xmlns:a16="http://schemas.microsoft.com/office/drawing/2014/main" xmlns="" id="{6116D239-1FC7-4808-ADF5-81AB6A2BBF00}"/>
                </a:ext>
              </a:extLst>
            </p:cNvPr>
            <p:cNvSpPr>
              <a:spLocks noChangeAspect="1"/>
            </p:cNvSpPr>
            <p:nvPr>
              <p:custDataLst>
                <p:tags r:id="rId1"/>
              </p:custDataLst>
            </p:nvPr>
          </p:nvSpPr>
          <p:spPr bwMode="auto">
            <a:xfrm>
              <a:off x="4391609" y="1879809"/>
              <a:ext cx="360781" cy="342834"/>
            </a:xfrm>
            <a:custGeom>
              <a:avLst/>
              <a:gdLst>
                <a:gd name="T0" fmla="*/ 374 w 723"/>
                <a:gd name="T1" fmla="*/ 21 h 688"/>
                <a:gd name="T2" fmla="*/ 425 w 723"/>
                <a:gd name="T3" fmla="*/ 232 h 688"/>
                <a:gd name="T4" fmla="*/ 477 w 723"/>
                <a:gd name="T5" fmla="*/ 270 h 688"/>
                <a:gd name="T6" fmla="*/ 698 w 723"/>
                <a:gd name="T7" fmla="*/ 256 h 688"/>
                <a:gd name="T8" fmla="*/ 706 w 723"/>
                <a:gd name="T9" fmla="*/ 280 h 688"/>
                <a:gd name="T10" fmla="*/ 524 w 723"/>
                <a:gd name="T11" fmla="*/ 388 h 688"/>
                <a:gd name="T12" fmla="*/ 504 w 723"/>
                <a:gd name="T13" fmla="*/ 450 h 688"/>
                <a:gd name="T14" fmla="*/ 582 w 723"/>
                <a:gd name="T15" fmla="*/ 661 h 688"/>
                <a:gd name="T16" fmla="*/ 562 w 723"/>
                <a:gd name="T17" fmla="*/ 675 h 688"/>
                <a:gd name="T18" fmla="*/ 394 w 723"/>
                <a:gd name="T19" fmla="*/ 527 h 688"/>
                <a:gd name="T20" fmla="*/ 329 w 723"/>
                <a:gd name="T21" fmla="*/ 527 h 688"/>
                <a:gd name="T22" fmla="*/ 161 w 723"/>
                <a:gd name="T23" fmla="*/ 675 h 688"/>
                <a:gd name="T24" fmla="*/ 141 w 723"/>
                <a:gd name="T25" fmla="*/ 661 h 688"/>
                <a:gd name="T26" fmla="*/ 219 w 723"/>
                <a:gd name="T27" fmla="*/ 450 h 688"/>
                <a:gd name="T28" fmla="*/ 199 w 723"/>
                <a:gd name="T29" fmla="*/ 388 h 688"/>
                <a:gd name="T30" fmla="*/ 17 w 723"/>
                <a:gd name="T31" fmla="*/ 280 h 688"/>
                <a:gd name="T32" fmla="*/ 25 w 723"/>
                <a:gd name="T33" fmla="*/ 256 h 688"/>
                <a:gd name="T34" fmla="*/ 246 w 723"/>
                <a:gd name="T35" fmla="*/ 270 h 688"/>
                <a:gd name="T36" fmla="*/ 298 w 723"/>
                <a:gd name="T37" fmla="*/ 232 h 688"/>
                <a:gd name="T38" fmla="*/ 349 w 723"/>
                <a:gd name="T39" fmla="*/ 21 h 688"/>
                <a:gd name="T40" fmla="*/ 374 w 723"/>
                <a:gd name="T41" fmla="*/ 2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grpFill/>
            <a:ln>
              <a:solidFill>
                <a:srgbClr val="F5CA6E"/>
              </a:solidFill>
            </a:ln>
          </p:spPr>
          <p:txBody>
            <a:bodyPr/>
            <a:lstStyle/>
            <a:p>
              <a:endParaRPr lang="zh-CN" altLang="en-US">
                <a:cs typeface="+mn-ea"/>
                <a:sym typeface="+mn-lt"/>
              </a:endParaRPr>
            </a:p>
          </p:txBody>
        </p:sp>
        <p:sp>
          <p:nvSpPr>
            <p:cNvPr id="9" name="PA-dark-star-shape_15445">
              <a:extLst>
                <a:ext uri="{FF2B5EF4-FFF2-40B4-BE49-F238E27FC236}">
                  <a16:creationId xmlns:a16="http://schemas.microsoft.com/office/drawing/2014/main" xmlns="" id="{2DCB4101-46E6-4620-9592-4EF00C951D39}"/>
                </a:ext>
              </a:extLst>
            </p:cNvPr>
            <p:cNvSpPr>
              <a:spLocks noChangeAspect="1"/>
            </p:cNvSpPr>
            <p:nvPr>
              <p:custDataLst>
                <p:tags r:id="rId2"/>
              </p:custDataLst>
            </p:nvPr>
          </p:nvSpPr>
          <p:spPr bwMode="auto">
            <a:xfrm>
              <a:off x="4771621" y="1951407"/>
              <a:ext cx="210089" cy="199638"/>
            </a:xfrm>
            <a:custGeom>
              <a:avLst/>
              <a:gdLst>
                <a:gd name="T0" fmla="*/ 374 w 723"/>
                <a:gd name="T1" fmla="*/ 21 h 688"/>
                <a:gd name="T2" fmla="*/ 425 w 723"/>
                <a:gd name="T3" fmla="*/ 232 h 688"/>
                <a:gd name="T4" fmla="*/ 477 w 723"/>
                <a:gd name="T5" fmla="*/ 270 h 688"/>
                <a:gd name="T6" fmla="*/ 698 w 723"/>
                <a:gd name="T7" fmla="*/ 256 h 688"/>
                <a:gd name="T8" fmla="*/ 706 w 723"/>
                <a:gd name="T9" fmla="*/ 280 h 688"/>
                <a:gd name="T10" fmla="*/ 524 w 723"/>
                <a:gd name="T11" fmla="*/ 388 h 688"/>
                <a:gd name="T12" fmla="*/ 504 w 723"/>
                <a:gd name="T13" fmla="*/ 450 h 688"/>
                <a:gd name="T14" fmla="*/ 582 w 723"/>
                <a:gd name="T15" fmla="*/ 661 h 688"/>
                <a:gd name="T16" fmla="*/ 562 w 723"/>
                <a:gd name="T17" fmla="*/ 675 h 688"/>
                <a:gd name="T18" fmla="*/ 394 w 723"/>
                <a:gd name="T19" fmla="*/ 527 h 688"/>
                <a:gd name="T20" fmla="*/ 329 w 723"/>
                <a:gd name="T21" fmla="*/ 527 h 688"/>
                <a:gd name="T22" fmla="*/ 161 w 723"/>
                <a:gd name="T23" fmla="*/ 675 h 688"/>
                <a:gd name="T24" fmla="*/ 141 w 723"/>
                <a:gd name="T25" fmla="*/ 661 h 688"/>
                <a:gd name="T26" fmla="*/ 219 w 723"/>
                <a:gd name="T27" fmla="*/ 450 h 688"/>
                <a:gd name="T28" fmla="*/ 199 w 723"/>
                <a:gd name="T29" fmla="*/ 388 h 688"/>
                <a:gd name="T30" fmla="*/ 17 w 723"/>
                <a:gd name="T31" fmla="*/ 280 h 688"/>
                <a:gd name="T32" fmla="*/ 25 w 723"/>
                <a:gd name="T33" fmla="*/ 256 h 688"/>
                <a:gd name="T34" fmla="*/ 246 w 723"/>
                <a:gd name="T35" fmla="*/ 270 h 688"/>
                <a:gd name="T36" fmla="*/ 298 w 723"/>
                <a:gd name="T37" fmla="*/ 232 h 688"/>
                <a:gd name="T38" fmla="*/ 349 w 723"/>
                <a:gd name="T39" fmla="*/ 21 h 688"/>
                <a:gd name="T40" fmla="*/ 374 w 723"/>
                <a:gd name="T41" fmla="*/ 2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grpFill/>
            <a:ln>
              <a:solidFill>
                <a:srgbClr val="F5CA6E"/>
              </a:solidFill>
            </a:ln>
          </p:spPr>
          <p:txBody>
            <a:bodyPr/>
            <a:lstStyle/>
            <a:p>
              <a:endParaRPr lang="zh-CN" altLang="en-US">
                <a:cs typeface="+mn-ea"/>
                <a:sym typeface="+mn-lt"/>
              </a:endParaRPr>
            </a:p>
          </p:txBody>
        </p:sp>
        <p:sp>
          <p:nvSpPr>
            <p:cNvPr id="10" name="PA-dark-star-shape_15445">
              <a:extLst>
                <a:ext uri="{FF2B5EF4-FFF2-40B4-BE49-F238E27FC236}">
                  <a16:creationId xmlns:a16="http://schemas.microsoft.com/office/drawing/2014/main" xmlns="" id="{E89F5B75-E23B-4386-BC06-ABA72DD4422D}"/>
                </a:ext>
              </a:extLst>
            </p:cNvPr>
            <p:cNvSpPr>
              <a:spLocks noChangeAspect="1"/>
            </p:cNvSpPr>
            <p:nvPr>
              <p:custDataLst>
                <p:tags r:id="rId3"/>
              </p:custDataLst>
            </p:nvPr>
          </p:nvSpPr>
          <p:spPr bwMode="auto">
            <a:xfrm>
              <a:off x="4161559" y="1951407"/>
              <a:ext cx="210089" cy="199638"/>
            </a:xfrm>
            <a:custGeom>
              <a:avLst/>
              <a:gdLst>
                <a:gd name="T0" fmla="*/ 374 w 723"/>
                <a:gd name="T1" fmla="*/ 21 h 688"/>
                <a:gd name="T2" fmla="*/ 425 w 723"/>
                <a:gd name="T3" fmla="*/ 232 h 688"/>
                <a:gd name="T4" fmla="*/ 477 w 723"/>
                <a:gd name="T5" fmla="*/ 270 h 688"/>
                <a:gd name="T6" fmla="*/ 698 w 723"/>
                <a:gd name="T7" fmla="*/ 256 h 688"/>
                <a:gd name="T8" fmla="*/ 706 w 723"/>
                <a:gd name="T9" fmla="*/ 280 h 688"/>
                <a:gd name="T10" fmla="*/ 524 w 723"/>
                <a:gd name="T11" fmla="*/ 388 h 688"/>
                <a:gd name="T12" fmla="*/ 504 w 723"/>
                <a:gd name="T13" fmla="*/ 450 h 688"/>
                <a:gd name="T14" fmla="*/ 582 w 723"/>
                <a:gd name="T15" fmla="*/ 661 h 688"/>
                <a:gd name="T16" fmla="*/ 562 w 723"/>
                <a:gd name="T17" fmla="*/ 675 h 688"/>
                <a:gd name="T18" fmla="*/ 394 w 723"/>
                <a:gd name="T19" fmla="*/ 527 h 688"/>
                <a:gd name="T20" fmla="*/ 329 w 723"/>
                <a:gd name="T21" fmla="*/ 527 h 688"/>
                <a:gd name="T22" fmla="*/ 161 w 723"/>
                <a:gd name="T23" fmla="*/ 675 h 688"/>
                <a:gd name="T24" fmla="*/ 141 w 723"/>
                <a:gd name="T25" fmla="*/ 661 h 688"/>
                <a:gd name="T26" fmla="*/ 219 w 723"/>
                <a:gd name="T27" fmla="*/ 450 h 688"/>
                <a:gd name="T28" fmla="*/ 199 w 723"/>
                <a:gd name="T29" fmla="*/ 388 h 688"/>
                <a:gd name="T30" fmla="*/ 17 w 723"/>
                <a:gd name="T31" fmla="*/ 280 h 688"/>
                <a:gd name="T32" fmla="*/ 25 w 723"/>
                <a:gd name="T33" fmla="*/ 256 h 688"/>
                <a:gd name="T34" fmla="*/ 246 w 723"/>
                <a:gd name="T35" fmla="*/ 270 h 688"/>
                <a:gd name="T36" fmla="*/ 298 w 723"/>
                <a:gd name="T37" fmla="*/ 232 h 688"/>
                <a:gd name="T38" fmla="*/ 349 w 723"/>
                <a:gd name="T39" fmla="*/ 21 h 688"/>
                <a:gd name="T40" fmla="*/ 374 w 723"/>
                <a:gd name="T41" fmla="*/ 2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grpFill/>
            <a:ln>
              <a:solidFill>
                <a:srgbClr val="F5CA6E"/>
              </a:solidFill>
            </a:ln>
          </p:spPr>
          <p:txBody>
            <a:bodyPr/>
            <a:lstStyle/>
            <a:p>
              <a:endParaRPr lang="zh-CN" altLang="en-US">
                <a:cs typeface="+mn-ea"/>
                <a:sym typeface="+mn-lt"/>
              </a:endParaRPr>
            </a:p>
          </p:txBody>
        </p:sp>
        <p:sp>
          <p:nvSpPr>
            <p:cNvPr id="11" name="PA-dark-star-shape_15445">
              <a:extLst>
                <a:ext uri="{FF2B5EF4-FFF2-40B4-BE49-F238E27FC236}">
                  <a16:creationId xmlns:a16="http://schemas.microsoft.com/office/drawing/2014/main" xmlns="" id="{AB817899-E62E-4DB6-9EA2-FA42CE9B3E4E}"/>
                </a:ext>
              </a:extLst>
            </p:cNvPr>
            <p:cNvSpPr>
              <a:spLocks noChangeAspect="1"/>
            </p:cNvSpPr>
            <p:nvPr>
              <p:custDataLst>
                <p:tags r:id="rId4"/>
              </p:custDataLst>
            </p:nvPr>
          </p:nvSpPr>
          <p:spPr bwMode="auto">
            <a:xfrm>
              <a:off x="3965502" y="1993883"/>
              <a:ext cx="120690" cy="114687"/>
            </a:xfrm>
            <a:custGeom>
              <a:avLst/>
              <a:gdLst>
                <a:gd name="T0" fmla="*/ 374 w 723"/>
                <a:gd name="T1" fmla="*/ 21 h 688"/>
                <a:gd name="T2" fmla="*/ 425 w 723"/>
                <a:gd name="T3" fmla="*/ 232 h 688"/>
                <a:gd name="T4" fmla="*/ 477 w 723"/>
                <a:gd name="T5" fmla="*/ 270 h 688"/>
                <a:gd name="T6" fmla="*/ 698 w 723"/>
                <a:gd name="T7" fmla="*/ 256 h 688"/>
                <a:gd name="T8" fmla="*/ 706 w 723"/>
                <a:gd name="T9" fmla="*/ 280 h 688"/>
                <a:gd name="T10" fmla="*/ 524 w 723"/>
                <a:gd name="T11" fmla="*/ 388 h 688"/>
                <a:gd name="T12" fmla="*/ 504 w 723"/>
                <a:gd name="T13" fmla="*/ 450 h 688"/>
                <a:gd name="T14" fmla="*/ 582 w 723"/>
                <a:gd name="T15" fmla="*/ 661 h 688"/>
                <a:gd name="T16" fmla="*/ 562 w 723"/>
                <a:gd name="T17" fmla="*/ 675 h 688"/>
                <a:gd name="T18" fmla="*/ 394 w 723"/>
                <a:gd name="T19" fmla="*/ 527 h 688"/>
                <a:gd name="T20" fmla="*/ 329 w 723"/>
                <a:gd name="T21" fmla="*/ 527 h 688"/>
                <a:gd name="T22" fmla="*/ 161 w 723"/>
                <a:gd name="T23" fmla="*/ 675 h 688"/>
                <a:gd name="T24" fmla="*/ 141 w 723"/>
                <a:gd name="T25" fmla="*/ 661 h 688"/>
                <a:gd name="T26" fmla="*/ 219 w 723"/>
                <a:gd name="T27" fmla="*/ 450 h 688"/>
                <a:gd name="T28" fmla="*/ 199 w 723"/>
                <a:gd name="T29" fmla="*/ 388 h 688"/>
                <a:gd name="T30" fmla="*/ 17 w 723"/>
                <a:gd name="T31" fmla="*/ 280 h 688"/>
                <a:gd name="T32" fmla="*/ 25 w 723"/>
                <a:gd name="T33" fmla="*/ 256 h 688"/>
                <a:gd name="T34" fmla="*/ 246 w 723"/>
                <a:gd name="T35" fmla="*/ 270 h 688"/>
                <a:gd name="T36" fmla="*/ 298 w 723"/>
                <a:gd name="T37" fmla="*/ 232 h 688"/>
                <a:gd name="T38" fmla="*/ 349 w 723"/>
                <a:gd name="T39" fmla="*/ 21 h 688"/>
                <a:gd name="T40" fmla="*/ 374 w 723"/>
                <a:gd name="T41" fmla="*/ 2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grpFill/>
            <a:ln>
              <a:solidFill>
                <a:srgbClr val="F5CA6E"/>
              </a:solidFill>
            </a:ln>
          </p:spPr>
          <p:txBody>
            <a:bodyPr/>
            <a:lstStyle/>
            <a:p>
              <a:endParaRPr lang="zh-CN" altLang="en-US">
                <a:cs typeface="+mn-ea"/>
                <a:sym typeface="+mn-lt"/>
              </a:endParaRPr>
            </a:p>
          </p:txBody>
        </p:sp>
        <p:sp>
          <p:nvSpPr>
            <p:cNvPr id="12" name="PA-dark-star-shape_15445">
              <a:extLst>
                <a:ext uri="{FF2B5EF4-FFF2-40B4-BE49-F238E27FC236}">
                  <a16:creationId xmlns:a16="http://schemas.microsoft.com/office/drawing/2014/main" xmlns="" id="{CD96D398-D513-4903-AD87-DD14792BADE3}"/>
                </a:ext>
              </a:extLst>
            </p:cNvPr>
            <p:cNvSpPr>
              <a:spLocks noChangeAspect="1"/>
            </p:cNvSpPr>
            <p:nvPr>
              <p:custDataLst>
                <p:tags r:id="rId5"/>
              </p:custDataLst>
            </p:nvPr>
          </p:nvSpPr>
          <p:spPr bwMode="auto">
            <a:xfrm>
              <a:off x="5037912" y="1993883"/>
              <a:ext cx="120690" cy="114687"/>
            </a:xfrm>
            <a:custGeom>
              <a:avLst/>
              <a:gdLst>
                <a:gd name="T0" fmla="*/ 374 w 723"/>
                <a:gd name="T1" fmla="*/ 21 h 688"/>
                <a:gd name="T2" fmla="*/ 425 w 723"/>
                <a:gd name="T3" fmla="*/ 232 h 688"/>
                <a:gd name="T4" fmla="*/ 477 w 723"/>
                <a:gd name="T5" fmla="*/ 270 h 688"/>
                <a:gd name="T6" fmla="*/ 698 w 723"/>
                <a:gd name="T7" fmla="*/ 256 h 688"/>
                <a:gd name="T8" fmla="*/ 706 w 723"/>
                <a:gd name="T9" fmla="*/ 280 h 688"/>
                <a:gd name="T10" fmla="*/ 524 w 723"/>
                <a:gd name="T11" fmla="*/ 388 h 688"/>
                <a:gd name="T12" fmla="*/ 504 w 723"/>
                <a:gd name="T13" fmla="*/ 450 h 688"/>
                <a:gd name="T14" fmla="*/ 582 w 723"/>
                <a:gd name="T15" fmla="*/ 661 h 688"/>
                <a:gd name="T16" fmla="*/ 562 w 723"/>
                <a:gd name="T17" fmla="*/ 675 h 688"/>
                <a:gd name="T18" fmla="*/ 394 w 723"/>
                <a:gd name="T19" fmla="*/ 527 h 688"/>
                <a:gd name="T20" fmla="*/ 329 w 723"/>
                <a:gd name="T21" fmla="*/ 527 h 688"/>
                <a:gd name="T22" fmla="*/ 161 w 723"/>
                <a:gd name="T23" fmla="*/ 675 h 688"/>
                <a:gd name="T24" fmla="*/ 141 w 723"/>
                <a:gd name="T25" fmla="*/ 661 h 688"/>
                <a:gd name="T26" fmla="*/ 219 w 723"/>
                <a:gd name="T27" fmla="*/ 450 h 688"/>
                <a:gd name="T28" fmla="*/ 199 w 723"/>
                <a:gd name="T29" fmla="*/ 388 h 688"/>
                <a:gd name="T30" fmla="*/ 17 w 723"/>
                <a:gd name="T31" fmla="*/ 280 h 688"/>
                <a:gd name="T32" fmla="*/ 25 w 723"/>
                <a:gd name="T33" fmla="*/ 256 h 688"/>
                <a:gd name="T34" fmla="*/ 246 w 723"/>
                <a:gd name="T35" fmla="*/ 270 h 688"/>
                <a:gd name="T36" fmla="*/ 298 w 723"/>
                <a:gd name="T37" fmla="*/ 232 h 688"/>
                <a:gd name="T38" fmla="*/ 349 w 723"/>
                <a:gd name="T39" fmla="*/ 21 h 688"/>
                <a:gd name="T40" fmla="*/ 374 w 723"/>
                <a:gd name="T41" fmla="*/ 2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3" h="688">
                  <a:moveTo>
                    <a:pt x="374" y="21"/>
                  </a:moveTo>
                  <a:lnTo>
                    <a:pt x="425" y="232"/>
                  </a:lnTo>
                  <a:cubicBezTo>
                    <a:pt x="431" y="253"/>
                    <a:pt x="455" y="270"/>
                    <a:pt x="477" y="270"/>
                  </a:cubicBezTo>
                  <a:lnTo>
                    <a:pt x="698" y="256"/>
                  </a:lnTo>
                  <a:cubicBezTo>
                    <a:pt x="720" y="256"/>
                    <a:pt x="723" y="267"/>
                    <a:pt x="706" y="280"/>
                  </a:cubicBezTo>
                  <a:lnTo>
                    <a:pt x="524" y="388"/>
                  </a:lnTo>
                  <a:cubicBezTo>
                    <a:pt x="506" y="401"/>
                    <a:pt x="497" y="429"/>
                    <a:pt x="504" y="450"/>
                  </a:cubicBezTo>
                  <a:lnTo>
                    <a:pt x="582" y="661"/>
                  </a:lnTo>
                  <a:cubicBezTo>
                    <a:pt x="589" y="682"/>
                    <a:pt x="580" y="688"/>
                    <a:pt x="562" y="675"/>
                  </a:cubicBezTo>
                  <a:lnTo>
                    <a:pt x="394" y="527"/>
                  </a:lnTo>
                  <a:cubicBezTo>
                    <a:pt x="376" y="514"/>
                    <a:pt x="347" y="514"/>
                    <a:pt x="329" y="527"/>
                  </a:cubicBezTo>
                  <a:lnTo>
                    <a:pt x="161" y="675"/>
                  </a:lnTo>
                  <a:cubicBezTo>
                    <a:pt x="143" y="688"/>
                    <a:pt x="134" y="682"/>
                    <a:pt x="141" y="661"/>
                  </a:cubicBezTo>
                  <a:lnTo>
                    <a:pt x="219" y="450"/>
                  </a:lnTo>
                  <a:cubicBezTo>
                    <a:pt x="226" y="429"/>
                    <a:pt x="217" y="401"/>
                    <a:pt x="199" y="388"/>
                  </a:cubicBezTo>
                  <a:lnTo>
                    <a:pt x="17" y="280"/>
                  </a:lnTo>
                  <a:cubicBezTo>
                    <a:pt x="0" y="267"/>
                    <a:pt x="3" y="256"/>
                    <a:pt x="25" y="256"/>
                  </a:cubicBezTo>
                  <a:lnTo>
                    <a:pt x="246" y="270"/>
                  </a:lnTo>
                  <a:cubicBezTo>
                    <a:pt x="268" y="270"/>
                    <a:pt x="291" y="253"/>
                    <a:pt x="298" y="232"/>
                  </a:cubicBezTo>
                  <a:lnTo>
                    <a:pt x="349" y="21"/>
                  </a:lnTo>
                  <a:cubicBezTo>
                    <a:pt x="356" y="0"/>
                    <a:pt x="367" y="0"/>
                    <a:pt x="374" y="21"/>
                  </a:cubicBezTo>
                  <a:close/>
                </a:path>
              </a:pathLst>
            </a:custGeom>
            <a:grpFill/>
            <a:ln>
              <a:solidFill>
                <a:srgbClr val="F5CA6E"/>
              </a:solidFill>
            </a:ln>
          </p:spPr>
          <p:txBody>
            <a:bodyPr/>
            <a:lstStyle/>
            <a:p>
              <a:endParaRPr lang="zh-CN" altLang="en-US">
                <a:cs typeface="+mn-ea"/>
                <a:sym typeface="+mn-lt"/>
              </a:endParaRPr>
            </a:p>
          </p:txBody>
        </p:sp>
      </p:grpSp>
      <p:pic>
        <p:nvPicPr>
          <p:cNvPr id="14" name="图片 13" descr="图片包含 图标&#10;&#10;描述已自动生成">
            <a:extLst>
              <a:ext uri="{FF2B5EF4-FFF2-40B4-BE49-F238E27FC236}">
                <a16:creationId xmlns:a16="http://schemas.microsoft.com/office/drawing/2014/main" xmlns="" id="{177AF831-FDDA-4D6A-B588-D5A5B6C0601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798807" y="3607367"/>
            <a:ext cx="6594386" cy="3632408"/>
          </a:xfrm>
          <a:prstGeom prst="rect">
            <a:avLst/>
          </a:prstGeom>
        </p:spPr>
      </p:pic>
      <p:sp>
        <p:nvSpPr>
          <p:cNvPr id="15" name="矩形: 圆角 14">
            <a:extLst>
              <a:ext uri="{FF2B5EF4-FFF2-40B4-BE49-F238E27FC236}">
                <a16:creationId xmlns:a16="http://schemas.microsoft.com/office/drawing/2014/main" xmlns="" id="{EBEFC70F-A2FD-4788-A6F0-C94A17AACA73}"/>
              </a:ext>
            </a:extLst>
          </p:cNvPr>
          <p:cNvSpPr/>
          <p:nvPr/>
        </p:nvSpPr>
        <p:spPr>
          <a:xfrm>
            <a:off x="4180115" y="3389583"/>
            <a:ext cx="3831771" cy="663207"/>
          </a:xfrm>
          <a:prstGeom prst="roundRect">
            <a:avLst/>
          </a:prstGeom>
          <a:solidFill>
            <a:srgbClr val="C71E18"/>
          </a:solidFill>
          <a:ln w="38100">
            <a:solidFill>
              <a:srgbClr val="F5CA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a:extLst>
              <a:ext uri="{FF2B5EF4-FFF2-40B4-BE49-F238E27FC236}">
                <a16:creationId xmlns:a16="http://schemas.microsoft.com/office/drawing/2014/main" xmlns="" id="{F0C36265-0913-440F-8803-ADE2038BAAC9}"/>
              </a:ext>
            </a:extLst>
          </p:cNvPr>
          <p:cNvSpPr txBox="1"/>
          <p:nvPr/>
        </p:nvSpPr>
        <p:spPr>
          <a:xfrm>
            <a:off x="451244" y="946611"/>
            <a:ext cx="10476719" cy="2529923"/>
          </a:xfrm>
          <a:prstGeom prst="rect">
            <a:avLst/>
          </a:prstGeom>
          <a:noFill/>
        </p:spPr>
        <p:txBody>
          <a:bodyPr wrap="square">
            <a:spAutoFit/>
          </a:bodyPr>
          <a:lstStyle/>
          <a:p>
            <a:pPr algn="ctr">
              <a:lnSpc>
                <a:spcPct val="120000"/>
              </a:lnSpc>
            </a:pPr>
            <a:r>
              <a:rPr lang="zh-CN" altLang="en-US" sz="6000" spc="600" dirty="0" smtClean="0">
                <a:solidFill>
                  <a:srgbClr val="F5CA6E"/>
                </a:solidFill>
                <a:latin typeface="汉仪大宋简" panose="02010609000101010101" pitchFamily="49" charset="-122"/>
                <a:ea typeface="汉仪大宋简" panose="02010609000101010101" pitchFamily="49" charset="-122"/>
                <a:cs typeface="+mn-ea"/>
                <a:sym typeface="+mn-lt"/>
              </a:rPr>
              <a:t>   谢谢</a:t>
            </a:r>
            <a:r>
              <a:rPr lang="zh-CN" altLang="en-US" sz="6000" spc="600" dirty="0">
                <a:solidFill>
                  <a:srgbClr val="F5CA6E"/>
                </a:solidFill>
                <a:latin typeface="汉仪大宋简" panose="02010609000101010101" pitchFamily="49" charset="-122"/>
                <a:ea typeface="汉仪大宋简" panose="02010609000101010101" pitchFamily="49" charset="-122"/>
                <a:cs typeface="+mn-ea"/>
                <a:sym typeface="+mn-lt"/>
              </a:rPr>
              <a:t>您的观看</a:t>
            </a:r>
          </a:p>
          <a:p>
            <a:pPr algn="dist">
              <a:lnSpc>
                <a:spcPct val="120000"/>
              </a:lnSpc>
            </a:pPr>
            <a:r>
              <a:rPr lang="en-US" altLang="zh-CN" sz="7200" i="0" dirty="0" smtClean="0">
                <a:solidFill>
                  <a:schemeClr val="bg1"/>
                </a:solidFill>
                <a:effectLst/>
                <a:latin typeface="汉仪大宋简" panose="02010609000101010101" pitchFamily="49" charset="-122"/>
                <a:ea typeface="汉仪大宋简" panose="02010609000101010101" pitchFamily="49" charset="-122"/>
                <a:cs typeface="+mn-ea"/>
                <a:sym typeface="+mn-lt"/>
              </a:rPr>
              <a:t>《</a:t>
            </a:r>
            <a:r>
              <a:rPr lang="zh-CN" altLang="en-US" sz="7200" i="0" dirty="0">
                <a:solidFill>
                  <a:schemeClr val="bg1"/>
                </a:solidFill>
                <a:effectLst/>
                <a:latin typeface="汉仪大宋简" panose="02010609000101010101" pitchFamily="49" charset="-122"/>
                <a:ea typeface="汉仪大宋简" panose="02010609000101010101" pitchFamily="49" charset="-122"/>
                <a:cs typeface="+mn-ea"/>
                <a:sym typeface="+mn-lt"/>
              </a:rPr>
              <a:t>法治社会建设实施纲要</a:t>
            </a:r>
            <a:r>
              <a:rPr lang="en-US" altLang="zh-CN" sz="7200" i="0" dirty="0">
                <a:solidFill>
                  <a:schemeClr val="bg1"/>
                </a:solidFill>
                <a:effectLst/>
                <a:latin typeface="汉仪大宋简" panose="02010609000101010101" pitchFamily="49" charset="-122"/>
                <a:ea typeface="汉仪大宋简" panose="02010609000101010101" pitchFamily="49" charset="-122"/>
                <a:cs typeface="+mn-ea"/>
                <a:sym typeface="+mn-lt"/>
              </a:rPr>
              <a:t>》</a:t>
            </a:r>
          </a:p>
        </p:txBody>
      </p:sp>
      <p:sp>
        <p:nvSpPr>
          <p:cNvPr id="17" name="文本框 16">
            <a:extLst>
              <a:ext uri="{FF2B5EF4-FFF2-40B4-BE49-F238E27FC236}">
                <a16:creationId xmlns:a16="http://schemas.microsoft.com/office/drawing/2014/main" xmlns="" id="{F6AA1B8E-7714-4BFD-B70A-ABFD0C581878}"/>
              </a:ext>
            </a:extLst>
          </p:cNvPr>
          <p:cNvSpPr txBox="1"/>
          <p:nvPr/>
        </p:nvSpPr>
        <p:spPr>
          <a:xfrm>
            <a:off x="3061811" y="3311846"/>
            <a:ext cx="6105524" cy="662554"/>
          </a:xfrm>
          <a:prstGeom prst="rect">
            <a:avLst/>
          </a:prstGeom>
          <a:noFill/>
        </p:spPr>
        <p:txBody>
          <a:bodyPr wrap="square">
            <a:spAutoFit/>
          </a:bodyPr>
          <a:lstStyle/>
          <a:p>
            <a:pPr algn="ctr">
              <a:lnSpc>
                <a:spcPct val="150000"/>
              </a:lnSpc>
            </a:pPr>
            <a:r>
              <a:rPr lang="zh-CN" altLang="en-US" sz="2800" i="0" dirty="0">
                <a:solidFill>
                  <a:srgbClr val="F5CA6E"/>
                </a:solidFill>
                <a:effectLst/>
                <a:cs typeface="+mn-ea"/>
                <a:sym typeface="+mn-lt"/>
              </a:rPr>
              <a:t>（</a:t>
            </a:r>
            <a:r>
              <a:rPr lang="en-US" altLang="zh-CN" sz="2800" i="0" dirty="0">
                <a:solidFill>
                  <a:srgbClr val="F5CA6E"/>
                </a:solidFill>
                <a:effectLst/>
                <a:cs typeface="+mn-ea"/>
                <a:sym typeface="+mn-lt"/>
              </a:rPr>
              <a:t>2020—2025</a:t>
            </a:r>
            <a:r>
              <a:rPr lang="zh-CN" altLang="en-US" sz="2800" i="0" dirty="0">
                <a:solidFill>
                  <a:srgbClr val="F5CA6E"/>
                </a:solidFill>
                <a:effectLst/>
                <a:cs typeface="+mn-ea"/>
                <a:sym typeface="+mn-lt"/>
              </a:rPr>
              <a:t>年）</a:t>
            </a:r>
            <a:endParaRPr lang="en-US" altLang="zh-CN" sz="4000" i="0" dirty="0">
              <a:solidFill>
                <a:srgbClr val="F5CA6E"/>
              </a:solidFill>
              <a:effectLst/>
              <a:cs typeface="+mn-ea"/>
              <a:sym typeface="+mn-lt"/>
            </a:endParaRPr>
          </a:p>
        </p:txBody>
      </p:sp>
    </p:spTree>
    <p:extLst>
      <p:ext uri="{BB962C8B-B14F-4D97-AF65-F5344CB8AC3E}">
        <p14:creationId xmlns:p14="http://schemas.microsoft.com/office/powerpoint/2010/main" val="200244634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Tm="9000">
        <p15:prstTrans prst="drape"/>
      </p:transition>
    </mc:Choice>
    <mc:Fallback>
      <p:transition spd="slow"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750"/>
                                        <p:tgtEl>
                                          <p:spTgt spid="2"/>
                                        </p:tgtEl>
                                      </p:cBhvr>
                                    </p:animEffect>
                                  </p:childTnLst>
                                </p:cTn>
                              </p:par>
                            </p:childTnLst>
                          </p:cTn>
                        </p:par>
                        <p:par>
                          <p:cTn id="8" fill="hold">
                            <p:stCondLst>
                              <p:cond delay="750"/>
                            </p:stCondLst>
                            <p:childTnLst>
                              <p:par>
                                <p:cTn id="9" presetID="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0-#ppt_w/2"/>
                                          </p:val>
                                        </p:tav>
                                        <p:tav tm="100000">
                                          <p:val>
                                            <p:strVal val="#ppt_x"/>
                                          </p:val>
                                        </p:tav>
                                      </p:tavLst>
                                    </p:anim>
                                    <p:anim calcmode="lin" valueType="num">
                                      <p:cBhvr additive="base">
                                        <p:cTn id="12" dur="75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2" presetClass="entr" presetSubtype="4"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750"/>
                                        <p:tgtEl>
                                          <p:spTgt spid="14"/>
                                        </p:tgtEl>
                                      </p:cBhvr>
                                    </p:animEffect>
                                  </p:childTnLst>
                                </p:cTn>
                              </p:par>
                            </p:childTnLst>
                          </p:cTn>
                        </p:par>
                        <p:par>
                          <p:cTn id="17" fill="hold">
                            <p:stCondLst>
                              <p:cond delay="2250"/>
                            </p:stCondLst>
                            <p:childTnLst>
                              <p:par>
                                <p:cTn id="18" presetID="53" presetClass="entr" presetSubtype="16"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750" fill="hold"/>
                                        <p:tgtEl>
                                          <p:spTgt spid="6"/>
                                        </p:tgtEl>
                                        <p:attrNameLst>
                                          <p:attrName>ppt_w</p:attrName>
                                        </p:attrNameLst>
                                      </p:cBhvr>
                                      <p:tavLst>
                                        <p:tav tm="0">
                                          <p:val>
                                            <p:fltVal val="0"/>
                                          </p:val>
                                        </p:tav>
                                        <p:tav tm="100000">
                                          <p:val>
                                            <p:strVal val="#ppt_w"/>
                                          </p:val>
                                        </p:tav>
                                      </p:tavLst>
                                    </p:anim>
                                    <p:anim calcmode="lin" valueType="num">
                                      <p:cBhvr>
                                        <p:cTn id="21" dur="750" fill="hold"/>
                                        <p:tgtEl>
                                          <p:spTgt spid="6"/>
                                        </p:tgtEl>
                                        <p:attrNameLst>
                                          <p:attrName>ppt_h</p:attrName>
                                        </p:attrNameLst>
                                      </p:cBhvr>
                                      <p:tavLst>
                                        <p:tav tm="0">
                                          <p:val>
                                            <p:fltVal val="0"/>
                                          </p:val>
                                        </p:tav>
                                        <p:tav tm="100000">
                                          <p:val>
                                            <p:strVal val="#ppt_h"/>
                                          </p:val>
                                        </p:tav>
                                      </p:tavLst>
                                    </p:anim>
                                    <p:animEffect transition="in" filter="fade">
                                      <p:cBhvr>
                                        <p:cTn id="22" dur="750"/>
                                        <p:tgtEl>
                                          <p:spTgt spid="6"/>
                                        </p:tgtEl>
                                      </p:cBhvr>
                                    </p:animEffect>
                                  </p:childTnLst>
                                </p:cTn>
                              </p:par>
                            </p:childTnLst>
                          </p:cTn>
                        </p:par>
                        <p:par>
                          <p:cTn id="23" fill="hold">
                            <p:stCondLst>
                              <p:cond delay="3000"/>
                            </p:stCondLst>
                            <p:childTnLst>
                              <p:par>
                                <p:cTn id="24" presetID="42" presetClass="entr" presetSubtype="0"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750"/>
                                        <p:tgtEl>
                                          <p:spTgt spid="15"/>
                                        </p:tgtEl>
                                      </p:cBhvr>
                                    </p:animEffect>
                                    <p:anim calcmode="lin" valueType="num">
                                      <p:cBhvr>
                                        <p:cTn id="27" dur="750" fill="hold"/>
                                        <p:tgtEl>
                                          <p:spTgt spid="15"/>
                                        </p:tgtEl>
                                        <p:attrNameLst>
                                          <p:attrName>ppt_x</p:attrName>
                                        </p:attrNameLst>
                                      </p:cBhvr>
                                      <p:tavLst>
                                        <p:tav tm="0">
                                          <p:val>
                                            <p:strVal val="#ppt_x"/>
                                          </p:val>
                                        </p:tav>
                                        <p:tav tm="100000">
                                          <p:val>
                                            <p:strVal val="#ppt_x"/>
                                          </p:val>
                                        </p:tav>
                                      </p:tavLst>
                                    </p:anim>
                                    <p:anim calcmode="lin" valueType="num">
                                      <p:cBhvr>
                                        <p:cTn id="28" dur="750" fill="hold"/>
                                        <p:tgtEl>
                                          <p:spTgt spid="15"/>
                                        </p:tgtEl>
                                        <p:attrNameLst>
                                          <p:attrName>ppt_y</p:attrName>
                                        </p:attrNameLst>
                                      </p:cBhvr>
                                      <p:tavLst>
                                        <p:tav tm="0">
                                          <p:val>
                                            <p:strVal val="#ppt_y+.1"/>
                                          </p:val>
                                        </p:tav>
                                        <p:tav tm="100000">
                                          <p:val>
                                            <p:strVal val="#ppt_y"/>
                                          </p:val>
                                        </p:tav>
                                      </p:tavLst>
                                    </p:anim>
                                  </p:childTnLst>
                                </p:cTn>
                              </p:par>
                            </p:childTnLst>
                          </p:cTn>
                        </p:par>
                        <p:par>
                          <p:cTn id="29" fill="hold">
                            <p:stCondLst>
                              <p:cond delay="3750"/>
                            </p:stCondLst>
                            <p:childTnLst>
                              <p:par>
                                <p:cTn id="30" presetID="16" presetClass="entr" presetSubtype="21"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arn(inVertical)">
                                      <p:cBhvr>
                                        <p:cTn id="32" dur="750"/>
                                        <p:tgtEl>
                                          <p:spTgt spid="17"/>
                                        </p:tgtEl>
                                      </p:cBhvr>
                                    </p:animEffect>
                                  </p:childTnLst>
                                </p:cTn>
                              </p:par>
                            </p:childTnLst>
                          </p:cTn>
                        </p:par>
                        <p:par>
                          <p:cTn id="33" fill="hold">
                            <p:stCondLst>
                              <p:cond delay="4500"/>
                            </p:stCondLst>
                            <p:childTnLst>
                              <p:par>
                                <p:cTn id="34" presetID="53" presetClass="entr" presetSubtype="16"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750" fill="hold"/>
                                        <p:tgtEl>
                                          <p:spTgt spid="7"/>
                                        </p:tgtEl>
                                        <p:attrNameLst>
                                          <p:attrName>ppt_w</p:attrName>
                                        </p:attrNameLst>
                                      </p:cBhvr>
                                      <p:tavLst>
                                        <p:tav tm="0">
                                          <p:val>
                                            <p:fltVal val="0"/>
                                          </p:val>
                                        </p:tav>
                                        <p:tav tm="100000">
                                          <p:val>
                                            <p:strVal val="#ppt_w"/>
                                          </p:val>
                                        </p:tav>
                                      </p:tavLst>
                                    </p:anim>
                                    <p:anim calcmode="lin" valueType="num">
                                      <p:cBhvr>
                                        <p:cTn id="37" dur="750" fill="hold"/>
                                        <p:tgtEl>
                                          <p:spTgt spid="7"/>
                                        </p:tgtEl>
                                        <p:attrNameLst>
                                          <p:attrName>ppt_h</p:attrName>
                                        </p:attrNameLst>
                                      </p:cBhvr>
                                      <p:tavLst>
                                        <p:tav tm="0">
                                          <p:val>
                                            <p:fltVal val="0"/>
                                          </p:val>
                                        </p:tav>
                                        <p:tav tm="100000">
                                          <p:val>
                                            <p:strVal val="#ppt_h"/>
                                          </p:val>
                                        </p:tav>
                                      </p:tavLst>
                                    </p:anim>
                                    <p:animEffect transition="in" filter="fade">
                                      <p:cBhvr>
                                        <p:cTn id="38"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animBg="1"/>
      <p:bldP spid="6" grpId="0"/>
      <p:bldP spid="1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板：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材：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5"/>
              </a:rPr>
              <a:t>www.1ppt.com/sucai</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表：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件：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试</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题</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a:t>
            </a:r>
            <a:r>
              <a:rPr lang="zh-CN" altLang="en-US" sz="1200" kern="0" dirty="0" smtClean="0">
                <a:solidFill>
                  <a:prstClr val="white"/>
                </a:solidFill>
                <a:latin typeface="微软雅黑" pitchFamily="34" charset="-122"/>
                <a:ea typeface="微软雅黑" pitchFamily="34" charset="-122"/>
              </a:rPr>
              <a:t>人学习、研究。</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47369" y="356248"/>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05022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xmlns="" id="{58C23465-2FB8-472D-9A5C-ADA78C2CB9CE}"/>
              </a:ext>
            </a:extLst>
          </p:cNvPr>
          <p:cNvGrpSpPr/>
          <p:nvPr/>
        </p:nvGrpSpPr>
        <p:grpSpPr>
          <a:xfrm>
            <a:off x="1660524" y="1567458"/>
            <a:ext cx="1680210" cy="2746053"/>
            <a:chOff x="1660524" y="1567458"/>
            <a:chExt cx="1680210" cy="2746053"/>
          </a:xfrm>
        </p:grpSpPr>
        <p:sp>
          <p:nvSpPr>
            <p:cNvPr id="12" name="矩形: 圆角 11">
              <a:extLst>
                <a:ext uri="{FF2B5EF4-FFF2-40B4-BE49-F238E27FC236}">
                  <a16:creationId xmlns:a16="http://schemas.microsoft.com/office/drawing/2014/main" xmlns="" id="{A8187ED0-9858-4811-839D-213A6C5F3647}"/>
                </a:ext>
              </a:extLst>
            </p:cNvPr>
            <p:cNvSpPr/>
            <p:nvPr/>
          </p:nvSpPr>
          <p:spPr>
            <a:xfrm>
              <a:off x="1660524" y="1567458"/>
              <a:ext cx="1680210" cy="2746053"/>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文本框 13">
              <a:extLst>
                <a:ext uri="{FF2B5EF4-FFF2-40B4-BE49-F238E27FC236}">
                  <a16:creationId xmlns:a16="http://schemas.microsoft.com/office/drawing/2014/main" xmlns="" id="{852C44EE-ABE1-4CF6-9E9F-D7FE4D499A39}"/>
                </a:ext>
              </a:extLst>
            </p:cNvPr>
            <p:cNvSpPr txBox="1"/>
            <p:nvPr/>
          </p:nvSpPr>
          <p:spPr>
            <a:xfrm>
              <a:off x="2126767" y="1852055"/>
              <a:ext cx="886625" cy="2308324"/>
            </a:xfrm>
            <a:prstGeom prst="rect">
              <a:avLst/>
            </a:prstGeom>
            <a:noFill/>
          </p:spPr>
          <p:txBody>
            <a:bodyPr wrap="square">
              <a:spAutoFit/>
            </a:bodyPr>
            <a:lstStyle/>
            <a:p>
              <a:r>
                <a:rPr kumimoji="0" lang="zh-CN" altLang="en-US" sz="3600" b="1" i="0" u="none" strike="noStrike" kern="1200" cap="none" spc="0" normalizeH="0" baseline="0" noProof="0" dirty="0">
                  <a:ln>
                    <a:noFill/>
                  </a:ln>
                  <a:solidFill>
                    <a:schemeClr val="bg1"/>
                  </a:solidFill>
                  <a:effectLst/>
                  <a:uLnTx/>
                  <a:uFillTx/>
                  <a:cs typeface="+mn-ea"/>
                  <a:sym typeface="+mn-lt"/>
                </a:rPr>
                <a:t>指 导思 想</a:t>
              </a:r>
              <a:endParaRPr lang="zh-CN" altLang="en-US" dirty="0">
                <a:solidFill>
                  <a:schemeClr val="bg1"/>
                </a:solidFill>
                <a:cs typeface="+mn-ea"/>
                <a:sym typeface="+mn-lt"/>
              </a:endParaRPr>
            </a:p>
          </p:txBody>
        </p:sp>
      </p:grpSp>
      <p:grpSp>
        <p:nvGrpSpPr>
          <p:cNvPr id="21" name="组合 20">
            <a:extLst>
              <a:ext uri="{FF2B5EF4-FFF2-40B4-BE49-F238E27FC236}">
                <a16:creationId xmlns:a16="http://schemas.microsoft.com/office/drawing/2014/main" xmlns="" id="{C25E219E-1643-4F8E-87B4-FE6B583E9343}"/>
              </a:ext>
            </a:extLst>
          </p:cNvPr>
          <p:cNvGrpSpPr/>
          <p:nvPr/>
        </p:nvGrpSpPr>
        <p:grpSpPr>
          <a:xfrm>
            <a:off x="4059080" y="1683543"/>
            <a:ext cx="6471760" cy="2990291"/>
            <a:chOff x="4059080" y="1683543"/>
            <a:chExt cx="6471760" cy="2990291"/>
          </a:xfrm>
        </p:grpSpPr>
        <p:sp>
          <p:nvSpPr>
            <p:cNvPr id="5" name="文本框 4">
              <a:extLst>
                <a:ext uri="{FF2B5EF4-FFF2-40B4-BE49-F238E27FC236}">
                  <a16:creationId xmlns:a16="http://schemas.microsoft.com/office/drawing/2014/main" xmlns="" id="{333E6C42-20B7-48C3-AE9B-F945A2CF374D}"/>
                </a:ext>
              </a:extLst>
            </p:cNvPr>
            <p:cNvSpPr txBox="1"/>
            <p:nvPr/>
          </p:nvSpPr>
          <p:spPr>
            <a:xfrm>
              <a:off x="4434840" y="1683543"/>
              <a:ext cx="6096000" cy="1175706"/>
            </a:xfrm>
            <a:prstGeom prst="rect">
              <a:avLst/>
            </a:prstGeom>
            <a:noFill/>
          </p:spPr>
          <p:txBody>
            <a:bodyPr wrap="square">
              <a:spAutoFit/>
            </a:bodyPr>
            <a:lstStyle/>
            <a:p>
              <a:pPr marL="0" marR="0" lvl="0" indent="0" algn="l" defTabSz="914400" rtl="0" eaLnBrk="1" fontAlgn="auto" latinLnBrk="0" hangingPunct="1">
                <a:lnSpc>
                  <a:spcPct val="110000"/>
                </a:lnSpc>
                <a:spcBef>
                  <a:spcPct val="0"/>
                </a:spcBef>
                <a:spcAft>
                  <a:spcPts val="0"/>
                </a:spcAft>
                <a:buClrTx/>
                <a:buSzTx/>
                <a:buFont typeface="Arial" panose="020B0604020202020204" pitchFamily="34" charset="0"/>
                <a:buNone/>
                <a:tabLst/>
                <a:defRPr/>
              </a:pPr>
              <a:r>
                <a:rPr kumimoji="0" lang="zh-CN" altLang="en-US" sz="1600" b="0" i="0" u="none" strike="noStrike" kern="1200" cap="none" spc="0" normalizeH="0" baseline="0" noProof="0" dirty="0">
                  <a:ln>
                    <a:noFill/>
                  </a:ln>
                  <a:solidFill>
                    <a:srgbClr val="333333"/>
                  </a:solidFill>
                  <a:effectLst/>
                  <a:uLnTx/>
                  <a:uFillTx/>
                  <a:cs typeface="+mn-ea"/>
                  <a:sym typeface="+mn-lt"/>
                </a:rPr>
                <a:t>高举中国特色社会主义伟大旗帜，坚持以马克思列宁主义、毛泽东思想、邓小平理论、“三个代表”重要思想、科学发展观、习近平新时代中国特色社会主义思想为指导，全面贯彻党的十九大和十九届二中、三中、四中、五中全会精神，全面贯彻习近平法治思想，</a:t>
              </a:r>
              <a:endParaRPr kumimoji="0" lang="en-US" altLang="zh-CN" sz="1600" b="0" i="0" u="none" strike="noStrike" kern="1200" cap="none" spc="0" normalizeH="0" baseline="0" noProof="0" dirty="0">
                <a:ln>
                  <a:noFill/>
                </a:ln>
                <a:solidFill>
                  <a:srgbClr val="333333"/>
                </a:solidFill>
                <a:effectLst/>
                <a:uLnTx/>
                <a:uFillTx/>
                <a:cs typeface="+mn-ea"/>
                <a:sym typeface="+mn-lt"/>
              </a:endParaRPr>
            </a:p>
          </p:txBody>
        </p:sp>
        <p:sp>
          <p:nvSpPr>
            <p:cNvPr id="7" name="文本框 6">
              <a:extLst>
                <a:ext uri="{FF2B5EF4-FFF2-40B4-BE49-F238E27FC236}">
                  <a16:creationId xmlns:a16="http://schemas.microsoft.com/office/drawing/2014/main" xmlns="" id="{3E8B6A40-59C8-4CAC-8EFC-CFDAD9E79DE9}"/>
                </a:ext>
              </a:extLst>
            </p:cNvPr>
            <p:cNvSpPr txBox="1"/>
            <p:nvPr/>
          </p:nvSpPr>
          <p:spPr>
            <a:xfrm>
              <a:off x="4366260" y="3227284"/>
              <a:ext cx="6096000" cy="1446550"/>
            </a:xfrm>
            <a:prstGeom prst="rect">
              <a:avLst/>
            </a:prstGeom>
            <a:noFill/>
          </p:spPr>
          <p:txBody>
            <a:bodyPr wrap="square">
              <a:spAutoFit/>
            </a:bodyPr>
            <a:lstStyle/>
            <a:p>
              <a:pPr marL="0" marR="0" lvl="0" indent="0" algn="l" defTabSz="914400" rtl="0" eaLnBrk="1" fontAlgn="auto" latinLnBrk="0" hangingPunct="1">
                <a:lnSpc>
                  <a:spcPct val="110000"/>
                </a:lnSpc>
                <a:spcBef>
                  <a:spcPct val="0"/>
                </a:spcBef>
                <a:spcAft>
                  <a:spcPts val="0"/>
                </a:spcAft>
                <a:buClrTx/>
                <a:buSzTx/>
                <a:buFont typeface="Arial" panose="020B0604020202020204" pitchFamily="34" charset="0"/>
                <a:buNone/>
                <a:tabLst/>
                <a:defRPr/>
              </a:pPr>
              <a:r>
                <a:rPr kumimoji="0" lang="zh-CN" altLang="en-US" sz="1600" b="0" i="0" u="none" strike="noStrike" kern="1200" cap="none" spc="0" normalizeH="0" baseline="0" noProof="0" dirty="0">
                  <a:ln>
                    <a:noFill/>
                  </a:ln>
                  <a:solidFill>
                    <a:srgbClr val="333333"/>
                  </a:solidFill>
                  <a:effectLst/>
                  <a:uLnTx/>
                  <a:uFillTx/>
                  <a:cs typeface="+mn-ea"/>
                  <a:sym typeface="+mn-lt"/>
                </a:rPr>
                <a:t>增强“四个意识”、坚定“四个自信”、做到“两个维护”，坚定不移走中国特色社会主义法治道路，坚持法治国家、法治政府、法治社会一体建设，培育和践行社会主义核心价值观，弘扬社会主义法治精神，</a:t>
              </a:r>
              <a:endParaRPr kumimoji="0" lang="en-US" altLang="zh-CN" sz="1600" b="0" i="0" u="none" strike="noStrike" kern="1200" cap="none" spc="0" normalizeH="0" baseline="0" noProof="0" dirty="0">
                <a:ln>
                  <a:noFill/>
                </a:ln>
                <a:solidFill>
                  <a:srgbClr val="333333"/>
                </a:solidFill>
                <a:effectLst/>
                <a:uLnTx/>
                <a:uFillTx/>
                <a:cs typeface="+mn-ea"/>
                <a:sym typeface="+mn-lt"/>
              </a:endParaRPr>
            </a:p>
            <a:p>
              <a:pPr marL="0" marR="0" lvl="0" indent="0" algn="l" defTabSz="914400" rtl="0" eaLnBrk="1" fontAlgn="auto" latinLnBrk="0" hangingPunct="1">
                <a:lnSpc>
                  <a:spcPct val="110000"/>
                </a:lnSpc>
                <a:spcBef>
                  <a:spcPct val="0"/>
                </a:spcBef>
                <a:spcAft>
                  <a:spcPts val="0"/>
                </a:spcAft>
                <a:buClrTx/>
                <a:buSzTx/>
                <a:buFont typeface="Arial" panose="020B0604020202020204" pitchFamily="34" charset="0"/>
                <a:buNone/>
                <a:tabLst/>
                <a:defRPr/>
              </a:pPr>
              <a:endParaRPr kumimoji="0" lang="en-US" altLang="zh-CN" sz="1600" b="0" i="0" u="none" strike="noStrike" kern="1200" cap="none" spc="0" normalizeH="0" baseline="0" noProof="0" dirty="0">
                <a:ln>
                  <a:noFill/>
                </a:ln>
                <a:solidFill>
                  <a:srgbClr val="333333"/>
                </a:solidFill>
                <a:effectLst/>
                <a:uLnTx/>
                <a:uFillTx/>
                <a:cs typeface="+mn-ea"/>
                <a:sym typeface="+mn-lt"/>
              </a:endParaRPr>
            </a:p>
          </p:txBody>
        </p:sp>
        <p:sp>
          <p:nvSpPr>
            <p:cNvPr id="18" name="椭圆 17">
              <a:extLst>
                <a:ext uri="{FF2B5EF4-FFF2-40B4-BE49-F238E27FC236}">
                  <a16:creationId xmlns:a16="http://schemas.microsoft.com/office/drawing/2014/main" xmlns="" id="{0F13F020-0E72-4B82-AF0D-72C6EE9B375C}"/>
                </a:ext>
              </a:extLst>
            </p:cNvPr>
            <p:cNvSpPr/>
            <p:nvPr/>
          </p:nvSpPr>
          <p:spPr>
            <a:xfrm>
              <a:off x="4059080" y="1824558"/>
              <a:ext cx="307180" cy="3071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a:extLst>
                <a:ext uri="{FF2B5EF4-FFF2-40B4-BE49-F238E27FC236}">
                  <a16:creationId xmlns:a16="http://schemas.microsoft.com/office/drawing/2014/main" xmlns="" id="{428BDAC4-4C60-4124-831D-529AFAF41FC9}"/>
                </a:ext>
              </a:extLst>
            </p:cNvPr>
            <p:cNvSpPr/>
            <p:nvPr/>
          </p:nvSpPr>
          <p:spPr>
            <a:xfrm>
              <a:off x="4059080" y="3358594"/>
              <a:ext cx="307180" cy="3071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a:extLst>
              <a:ext uri="{FF2B5EF4-FFF2-40B4-BE49-F238E27FC236}">
                <a16:creationId xmlns:a16="http://schemas.microsoft.com/office/drawing/2014/main" xmlns="" id="{120BE445-5F0A-417B-99B8-824082974F8C}"/>
              </a:ext>
            </a:extLst>
          </p:cNvPr>
          <p:cNvGrpSpPr/>
          <p:nvPr/>
        </p:nvGrpSpPr>
        <p:grpSpPr>
          <a:xfrm>
            <a:off x="1353344" y="4654983"/>
            <a:ext cx="9603581" cy="904863"/>
            <a:chOff x="1353344" y="4654983"/>
            <a:chExt cx="9603581" cy="904863"/>
          </a:xfrm>
        </p:grpSpPr>
        <p:sp>
          <p:nvSpPr>
            <p:cNvPr id="9" name="文本框 8">
              <a:extLst>
                <a:ext uri="{FF2B5EF4-FFF2-40B4-BE49-F238E27FC236}">
                  <a16:creationId xmlns:a16="http://schemas.microsoft.com/office/drawing/2014/main" xmlns="" id="{885AD5CE-8507-4F37-AF1F-E5B77F6264D3}"/>
                </a:ext>
              </a:extLst>
            </p:cNvPr>
            <p:cNvSpPr txBox="1"/>
            <p:nvPr/>
          </p:nvSpPr>
          <p:spPr>
            <a:xfrm>
              <a:off x="1660524" y="4654983"/>
              <a:ext cx="9296401" cy="904863"/>
            </a:xfrm>
            <a:prstGeom prst="rect">
              <a:avLst/>
            </a:prstGeom>
            <a:noFill/>
          </p:spPr>
          <p:txBody>
            <a:bodyPr wrap="square">
              <a:spAutoFit/>
            </a:bodyPr>
            <a:lstStyle/>
            <a:p>
              <a:pPr marL="0" marR="0" lvl="0" indent="0" algn="l" defTabSz="914400" rtl="0" eaLnBrk="1" fontAlgn="auto" latinLnBrk="0" hangingPunct="1">
                <a:lnSpc>
                  <a:spcPct val="110000"/>
                </a:lnSpc>
                <a:spcBef>
                  <a:spcPct val="0"/>
                </a:spcBef>
                <a:spcAft>
                  <a:spcPts val="0"/>
                </a:spcAft>
                <a:buClrTx/>
                <a:buSzTx/>
                <a:buFont typeface="Arial" panose="020B0604020202020204" pitchFamily="34" charset="0"/>
                <a:buNone/>
                <a:tabLst/>
                <a:defRPr/>
              </a:pPr>
              <a:r>
                <a:rPr kumimoji="0" lang="zh-CN" altLang="en-US" sz="1600" b="0" i="0" u="none" strike="noStrike" kern="1200" cap="none" spc="0" normalizeH="0" baseline="0" noProof="0" dirty="0">
                  <a:ln>
                    <a:noFill/>
                  </a:ln>
                  <a:solidFill>
                    <a:srgbClr val="333333"/>
                  </a:solidFill>
                  <a:effectLst/>
                  <a:uLnTx/>
                  <a:uFillTx/>
                  <a:cs typeface="+mn-ea"/>
                  <a:sym typeface="+mn-lt"/>
                </a:rPr>
                <a:t>建设社会主义法治文化，增强全社会厉行法治的积极性和主动性，推动全社会尊法学法守法用法，健全社会公平正义法治保障制度，保障人民权利，提高社会治理法治化水平，为全面建设社会主义现代化国家、实现中华民族伟大复兴的中国梦筑牢坚实法治基础</a:t>
              </a:r>
            </a:p>
          </p:txBody>
        </p:sp>
        <p:sp>
          <p:nvSpPr>
            <p:cNvPr id="20" name="椭圆 19">
              <a:extLst>
                <a:ext uri="{FF2B5EF4-FFF2-40B4-BE49-F238E27FC236}">
                  <a16:creationId xmlns:a16="http://schemas.microsoft.com/office/drawing/2014/main" xmlns="" id="{FF0EDFC3-1806-42EA-8DA0-80454C65F886}"/>
                </a:ext>
              </a:extLst>
            </p:cNvPr>
            <p:cNvSpPr/>
            <p:nvPr/>
          </p:nvSpPr>
          <p:spPr>
            <a:xfrm>
              <a:off x="1353344" y="4730194"/>
              <a:ext cx="307180" cy="3071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2121539789"/>
      </p:ext>
    </p:extLst>
  </p:cSld>
  <p:clrMapOvr>
    <a:masterClrMapping/>
  </p:clrMapOvr>
  <mc:AlternateContent xmlns:mc="http://schemas.openxmlformats.org/markup-compatibility/2006" xmlns:p14="http://schemas.microsoft.com/office/powerpoint/2010/main">
    <mc:Choice Requires="p14">
      <p:transition spd="slow" p14:dur="1600" advTm="3000">
        <p14:prism isInverted="1"/>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750" fill="hold"/>
                                        <p:tgtEl>
                                          <p:spTgt spid="17"/>
                                        </p:tgtEl>
                                        <p:attrNameLst>
                                          <p:attrName>ppt_w</p:attrName>
                                        </p:attrNameLst>
                                      </p:cBhvr>
                                      <p:tavLst>
                                        <p:tav tm="0">
                                          <p:val>
                                            <p:fltVal val="0"/>
                                          </p:val>
                                        </p:tav>
                                        <p:tav tm="100000">
                                          <p:val>
                                            <p:strVal val="#ppt_w"/>
                                          </p:val>
                                        </p:tav>
                                      </p:tavLst>
                                    </p:anim>
                                    <p:anim calcmode="lin" valueType="num">
                                      <p:cBhvr>
                                        <p:cTn id="8" dur="750" fill="hold"/>
                                        <p:tgtEl>
                                          <p:spTgt spid="17"/>
                                        </p:tgtEl>
                                        <p:attrNameLst>
                                          <p:attrName>ppt_h</p:attrName>
                                        </p:attrNameLst>
                                      </p:cBhvr>
                                      <p:tavLst>
                                        <p:tav tm="0">
                                          <p:val>
                                            <p:fltVal val="0"/>
                                          </p:val>
                                        </p:tav>
                                        <p:tav tm="100000">
                                          <p:val>
                                            <p:strVal val="#ppt_h"/>
                                          </p:val>
                                        </p:tav>
                                      </p:tavLst>
                                    </p:anim>
                                    <p:animEffect transition="in" filter="fade">
                                      <p:cBhvr>
                                        <p:cTn id="9" dur="750"/>
                                        <p:tgtEl>
                                          <p:spTgt spid="17"/>
                                        </p:tgtEl>
                                      </p:cBhvr>
                                    </p:animEffect>
                                  </p:childTnLst>
                                </p:cTn>
                              </p:par>
                            </p:childTnLst>
                          </p:cTn>
                        </p:par>
                        <p:par>
                          <p:cTn id="10" fill="hold">
                            <p:stCondLst>
                              <p:cond delay="750"/>
                            </p:stCondLst>
                            <p:childTnLst>
                              <p:par>
                                <p:cTn id="11" presetID="22" presetClass="entr" presetSubtype="4" fill="hold"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down)">
                                      <p:cBhvr>
                                        <p:cTn id="13" dur="750"/>
                                        <p:tgtEl>
                                          <p:spTgt spid="21"/>
                                        </p:tgtEl>
                                      </p:cBhvr>
                                    </p:animEffect>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down)">
                                      <p:cBhvr>
                                        <p:cTn id="17"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a:extLst>
              <a:ext uri="{FF2B5EF4-FFF2-40B4-BE49-F238E27FC236}">
                <a16:creationId xmlns:a16="http://schemas.microsoft.com/office/drawing/2014/main" xmlns="" id="{2AF16668-673C-4758-B46C-7F474F3BE335}"/>
              </a:ext>
            </a:extLst>
          </p:cNvPr>
          <p:cNvGrpSpPr/>
          <p:nvPr/>
        </p:nvGrpSpPr>
        <p:grpSpPr>
          <a:xfrm>
            <a:off x="4940659" y="2709294"/>
            <a:ext cx="2465070" cy="532131"/>
            <a:chOff x="4967047" y="2726775"/>
            <a:chExt cx="2465070" cy="532131"/>
          </a:xfrm>
        </p:grpSpPr>
        <p:sp>
          <p:nvSpPr>
            <p:cNvPr id="10" name="矩形 9">
              <a:extLst>
                <a:ext uri="{FF2B5EF4-FFF2-40B4-BE49-F238E27FC236}">
                  <a16:creationId xmlns:a16="http://schemas.microsoft.com/office/drawing/2014/main" xmlns="" id="{8DBBB19C-467D-4319-92F3-A9317BCCEDEB}"/>
                </a:ext>
              </a:extLst>
            </p:cNvPr>
            <p:cNvSpPr/>
            <p:nvPr/>
          </p:nvSpPr>
          <p:spPr>
            <a:xfrm>
              <a:off x="4967047" y="2726775"/>
              <a:ext cx="2465070" cy="53213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文本框 13">
              <a:extLst>
                <a:ext uri="{FF2B5EF4-FFF2-40B4-BE49-F238E27FC236}">
                  <a16:creationId xmlns:a16="http://schemas.microsoft.com/office/drawing/2014/main" xmlns="" id="{0D2F4F03-13C7-4DCF-86D4-75D0C40AFE50}"/>
                </a:ext>
              </a:extLst>
            </p:cNvPr>
            <p:cNvSpPr txBox="1"/>
            <p:nvPr/>
          </p:nvSpPr>
          <p:spPr>
            <a:xfrm>
              <a:off x="5034437" y="2820866"/>
              <a:ext cx="2330290" cy="369332"/>
            </a:xfrm>
            <a:prstGeom prst="rect">
              <a:avLst/>
            </a:prstGeom>
            <a:noFill/>
          </p:spPr>
          <p:txBody>
            <a:bodyPr wrap="square">
              <a:spAutoFit/>
            </a:bodyPr>
            <a:lstStyle/>
            <a:p>
              <a:pPr marR="0" lvl="0" algn="l" defTabSz="914400" rtl="0" eaLnBrk="1" fontAlgn="auto" latinLnBrk="0" hangingPunct="1">
                <a:lnSpc>
                  <a:spcPct val="90000"/>
                </a:lnSpc>
                <a:spcBef>
                  <a:spcPts val="1000"/>
                </a:spcBef>
                <a:spcAft>
                  <a:spcPts val="0"/>
                </a:spcAft>
                <a:buClrTx/>
                <a:buSzTx/>
                <a:tabLst/>
                <a:defRPr/>
              </a:pPr>
              <a:r>
                <a:rPr kumimoji="0" lang="zh-CN" altLang="en-US" sz="2000" b="0" i="0" u="none" strike="noStrike" kern="1200" cap="none" spc="0" normalizeH="0" baseline="0" noProof="0" dirty="0">
                  <a:ln>
                    <a:noFill/>
                  </a:ln>
                  <a:solidFill>
                    <a:srgbClr val="333333"/>
                  </a:solidFill>
                  <a:effectLst/>
                  <a:uLnTx/>
                  <a:uFillTx/>
                  <a:cs typeface="+mn-ea"/>
                  <a:sym typeface="+mn-lt"/>
                </a:rPr>
                <a:t>党的集中统一领导</a:t>
              </a:r>
              <a:endParaRPr kumimoji="0" lang="en-US" altLang="zh-CN" sz="2000" b="0" i="0" u="none" strike="noStrike" kern="1200" cap="none" spc="0" normalizeH="0" baseline="0" noProof="0" dirty="0">
                <a:ln>
                  <a:noFill/>
                </a:ln>
                <a:solidFill>
                  <a:srgbClr val="333333"/>
                </a:solidFill>
                <a:effectLst/>
                <a:uLnTx/>
                <a:uFillTx/>
                <a:cs typeface="+mn-ea"/>
                <a:sym typeface="+mn-lt"/>
              </a:endParaRPr>
            </a:p>
          </p:txBody>
        </p:sp>
      </p:grpSp>
      <p:grpSp>
        <p:nvGrpSpPr>
          <p:cNvPr id="40" name="组合 39">
            <a:extLst>
              <a:ext uri="{FF2B5EF4-FFF2-40B4-BE49-F238E27FC236}">
                <a16:creationId xmlns:a16="http://schemas.microsoft.com/office/drawing/2014/main" xmlns="" id="{241BDE32-D11B-4DEF-91F3-52699FAEDFF3}"/>
              </a:ext>
            </a:extLst>
          </p:cNvPr>
          <p:cNvGrpSpPr/>
          <p:nvPr/>
        </p:nvGrpSpPr>
        <p:grpSpPr>
          <a:xfrm>
            <a:off x="4940659" y="5707212"/>
            <a:ext cx="2465070" cy="532131"/>
            <a:chOff x="4967047" y="5150707"/>
            <a:chExt cx="2465070" cy="532131"/>
          </a:xfrm>
        </p:grpSpPr>
        <p:sp>
          <p:nvSpPr>
            <p:cNvPr id="22" name="文本框 21">
              <a:extLst>
                <a:ext uri="{FF2B5EF4-FFF2-40B4-BE49-F238E27FC236}">
                  <a16:creationId xmlns:a16="http://schemas.microsoft.com/office/drawing/2014/main" xmlns="" id="{827CFF9A-CF7E-412D-8702-D7C77C90861E}"/>
                </a:ext>
              </a:extLst>
            </p:cNvPr>
            <p:cNvSpPr txBox="1"/>
            <p:nvPr/>
          </p:nvSpPr>
          <p:spPr>
            <a:xfrm>
              <a:off x="5101827" y="5259892"/>
              <a:ext cx="2330290" cy="369332"/>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333333"/>
                  </a:solidFill>
                  <a:effectLst/>
                  <a:uLnTx/>
                  <a:uFillTx/>
                  <a:cs typeface="+mn-ea"/>
                  <a:sym typeface="+mn-lt"/>
                </a:rPr>
                <a:t>法律面前人人平等</a:t>
              </a:r>
              <a:endParaRPr kumimoji="0" lang="en-US" altLang="zh-CN" sz="2000" b="0" i="0" u="none" strike="noStrike" kern="1200" cap="none" spc="0" normalizeH="0" baseline="0" noProof="0" dirty="0">
                <a:ln>
                  <a:noFill/>
                </a:ln>
                <a:solidFill>
                  <a:srgbClr val="333333"/>
                </a:solidFill>
                <a:effectLst/>
                <a:uLnTx/>
                <a:uFillTx/>
                <a:cs typeface="+mn-ea"/>
                <a:sym typeface="+mn-lt"/>
              </a:endParaRPr>
            </a:p>
          </p:txBody>
        </p:sp>
        <p:sp>
          <p:nvSpPr>
            <p:cNvPr id="31" name="矩形 30">
              <a:extLst>
                <a:ext uri="{FF2B5EF4-FFF2-40B4-BE49-F238E27FC236}">
                  <a16:creationId xmlns:a16="http://schemas.microsoft.com/office/drawing/2014/main" xmlns="" id="{5B7FDD79-9508-4FB2-9F1E-9CEF7DCA2A28}"/>
                </a:ext>
              </a:extLst>
            </p:cNvPr>
            <p:cNvSpPr/>
            <p:nvPr/>
          </p:nvSpPr>
          <p:spPr>
            <a:xfrm>
              <a:off x="4967047" y="5150707"/>
              <a:ext cx="2465070" cy="53213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6" name="组合 45">
            <a:extLst>
              <a:ext uri="{FF2B5EF4-FFF2-40B4-BE49-F238E27FC236}">
                <a16:creationId xmlns:a16="http://schemas.microsoft.com/office/drawing/2014/main" xmlns="" id="{F4E8086F-8648-43BA-99C5-0FC9005A3845}"/>
              </a:ext>
            </a:extLst>
          </p:cNvPr>
          <p:cNvGrpSpPr/>
          <p:nvPr/>
        </p:nvGrpSpPr>
        <p:grpSpPr>
          <a:xfrm>
            <a:off x="6769853" y="3500174"/>
            <a:ext cx="4392933" cy="455331"/>
            <a:chOff x="6770367" y="3390844"/>
            <a:chExt cx="4392933" cy="455331"/>
          </a:xfrm>
        </p:grpSpPr>
        <p:sp>
          <p:nvSpPr>
            <p:cNvPr id="16" name="文本框 15">
              <a:extLst>
                <a:ext uri="{FF2B5EF4-FFF2-40B4-BE49-F238E27FC236}">
                  <a16:creationId xmlns:a16="http://schemas.microsoft.com/office/drawing/2014/main" xmlns="" id="{C6D3339E-5174-4F19-99DB-2041E2AF24A6}"/>
                </a:ext>
              </a:extLst>
            </p:cNvPr>
            <p:cNvSpPr txBox="1"/>
            <p:nvPr/>
          </p:nvSpPr>
          <p:spPr>
            <a:xfrm>
              <a:off x="6770367" y="3445484"/>
              <a:ext cx="4392933" cy="369332"/>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333333"/>
                  </a:solidFill>
                  <a:effectLst/>
                  <a:uLnTx/>
                  <a:uFillTx/>
                  <a:cs typeface="+mn-ea"/>
                  <a:sym typeface="+mn-lt"/>
                </a:rPr>
                <a:t>以中国特色社会主义法治理论为指导</a:t>
              </a:r>
              <a:endParaRPr kumimoji="0" lang="en-US" altLang="zh-CN" sz="2000" b="0" i="0" u="none" strike="noStrike" kern="1200" cap="none" spc="0" normalizeH="0" baseline="0" noProof="0" dirty="0">
                <a:ln>
                  <a:noFill/>
                </a:ln>
                <a:solidFill>
                  <a:srgbClr val="333333"/>
                </a:solidFill>
                <a:effectLst/>
                <a:uLnTx/>
                <a:uFillTx/>
                <a:cs typeface="+mn-ea"/>
                <a:sym typeface="+mn-lt"/>
              </a:endParaRPr>
            </a:p>
          </p:txBody>
        </p:sp>
        <p:sp>
          <p:nvSpPr>
            <p:cNvPr id="32" name="矩形 31">
              <a:extLst>
                <a:ext uri="{FF2B5EF4-FFF2-40B4-BE49-F238E27FC236}">
                  <a16:creationId xmlns:a16="http://schemas.microsoft.com/office/drawing/2014/main" xmlns="" id="{677919F9-52CB-4EC0-A012-40C2B2FD9EAE}"/>
                </a:ext>
              </a:extLst>
            </p:cNvPr>
            <p:cNvSpPr/>
            <p:nvPr/>
          </p:nvSpPr>
          <p:spPr>
            <a:xfrm>
              <a:off x="6835139" y="3390844"/>
              <a:ext cx="4121786" cy="45533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7" name="组合 46">
            <a:extLst>
              <a:ext uri="{FF2B5EF4-FFF2-40B4-BE49-F238E27FC236}">
                <a16:creationId xmlns:a16="http://schemas.microsoft.com/office/drawing/2014/main" xmlns="" id="{F705A425-742B-4BFF-BF65-9A62367FBB61}"/>
              </a:ext>
            </a:extLst>
          </p:cNvPr>
          <p:cNvGrpSpPr/>
          <p:nvPr/>
        </p:nvGrpSpPr>
        <p:grpSpPr>
          <a:xfrm>
            <a:off x="6769853" y="4273915"/>
            <a:ext cx="4147743" cy="455331"/>
            <a:chOff x="6809182" y="3995879"/>
            <a:chExt cx="4147743" cy="455331"/>
          </a:xfrm>
        </p:grpSpPr>
        <p:sp>
          <p:nvSpPr>
            <p:cNvPr id="18" name="文本框 17">
              <a:extLst>
                <a:ext uri="{FF2B5EF4-FFF2-40B4-BE49-F238E27FC236}">
                  <a16:creationId xmlns:a16="http://schemas.microsoft.com/office/drawing/2014/main" xmlns="" id="{8FC4E282-6B2F-45DD-9F98-2C76574400E1}"/>
                </a:ext>
              </a:extLst>
            </p:cNvPr>
            <p:cNvSpPr txBox="1"/>
            <p:nvPr/>
          </p:nvSpPr>
          <p:spPr>
            <a:xfrm>
              <a:off x="6809182" y="4074292"/>
              <a:ext cx="1943100" cy="369332"/>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333333"/>
                  </a:solidFill>
                  <a:effectLst/>
                  <a:uLnTx/>
                  <a:uFillTx/>
                  <a:cs typeface="+mn-ea"/>
                  <a:sym typeface="+mn-lt"/>
                </a:rPr>
                <a:t>以人民为中心</a:t>
              </a:r>
              <a:endParaRPr kumimoji="0" lang="en-US" altLang="zh-CN" sz="2000" b="0" i="0" u="none" strike="noStrike" kern="1200" cap="none" spc="0" normalizeH="0" baseline="0" noProof="0" dirty="0">
                <a:ln>
                  <a:noFill/>
                </a:ln>
                <a:solidFill>
                  <a:srgbClr val="333333"/>
                </a:solidFill>
                <a:effectLst/>
                <a:uLnTx/>
                <a:uFillTx/>
                <a:cs typeface="+mn-ea"/>
                <a:sym typeface="+mn-lt"/>
              </a:endParaRPr>
            </a:p>
          </p:txBody>
        </p:sp>
        <p:sp>
          <p:nvSpPr>
            <p:cNvPr id="33" name="矩形 32">
              <a:extLst>
                <a:ext uri="{FF2B5EF4-FFF2-40B4-BE49-F238E27FC236}">
                  <a16:creationId xmlns:a16="http://schemas.microsoft.com/office/drawing/2014/main" xmlns="" id="{717C84FB-BF83-4DDA-B7D2-70438AC0A6E2}"/>
                </a:ext>
              </a:extLst>
            </p:cNvPr>
            <p:cNvSpPr/>
            <p:nvPr/>
          </p:nvSpPr>
          <p:spPr>
            <a:xfrm>
              <a:off x="6835139" y="3995879"/>
              <a:ext cx="4121786" cy="45533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8" name="组合 47">
            <a:extLst>
              <a:ext uri="{FF2B5EF4-FFF2-40B4-BE49-F238E27FC236}">
                <a16:creationId xmlns:a16="http://schemas.microsoft.com/office/drawing/2014/main" xmlns="" id="{E1FEC48B-59DE-4EB9-94A4-B48A1052AE54}"/>
              </a:ext>
            </a:extLst>
          </p:cNvPr>
          <p:cNvGrpSpPr/>
          <p:nvPr/>
        </p:nvGrpSpPr>
        <p:grpSpPr>
          <a:xfrm>
            <a:off x="6795810" y="5047656"/>
            <a:ext cx="4121786" cy="455331"/>
            <a:chOff x="6835139" y="4600913"/>
            <a:chExt cx="4121786" cy="455331"/>
          </a:xfrm>
        </p:grpSpPr>
        <p:sp>
          <p:nvSpPr>
            <p:cNvPr id="20" name="文本框 19">
              <a:extLst>
                <a:ext uri="{FF2B5EF4-FFF2-40B4-BE49-F238E27FC236}">
                  <a16:creationId xmlns:a16="http://schemas.microsoft.com/office/drawing/2014/main" xmlns="" id="{450904FB-78EB-4B84-9F6B-1D2E61279921}"/>
                </a:ext>
              </a:extLst>
            </p:cNvPr>
            <p:cNvSpPr txBox="1"/>
            <p:nvPr/>
          </p:nvSpPr>
          <p:spPr>
            <a:xfrm>
              <a:off x="6880860" y="4670063"/>
              <a:ext cx="3268980" cy="369332"/>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333333"/>
                  </a:solidFill>
                  <a:effectLst/>
                  <a:uLnTx/>
                  <a:uFillTx/>
                  <a:cs typeface="+mn-ea"/>
                  <a:sym typeface="+mn-lt"/>
                </a:rPr>
                <a:t>尊重和维护宪法法律权威</a:t>
              </a:r>
              <a:endParaRPr kumimoji="0" lang="en-US" altLang="zh-CN" sz="2000" b="0" i="0" u="none" strike="noStrike" kern="1200" cap="none" spc="0" normalizeH="0" baseline="0" noProof="0" dirty="0">
                <a:ln>
                  <a:noFill/>
                </a:ln>
                <a:solidFill>
                  <a:srgbClr val="333333"/>
                </a:solidFill>
                <a:effectLst/>
                <a:uLnTx/>
                <a:uFillTx/>
                <a:cs typeface="+mn-ea"/>
                <a:sym typeface="+mn-lt"/>
              </a:endParaRPr>
            </a:p>
          </p:txBody>
        </p:sp>
        <p:sp>
          <p:nvSpPr>
            <p:cNvPr id="34" name="矩形 33">
              <a:extLst>
                <a:ext uri="{FF2B5EF4-FFF2-40B4-BE49-F238E27FC236}">
                  <a16:creationId xmlns:a16="http://schemas.microsoft.com/office/drawing/2014/main" xmlns="" id="{69A0BE4B-2712-4A17-BA45-2C19BD5B37A4}"/>
                </a:ext>
              </a:extLst>
            </p:cNvPr>
            <p:cNvSpPr/>
            <p:nvPr/>
          </p:nvSpPr>
          <p:spPr>
            <a:xfrm>
              <a:off x="6835139" y="4600913"/>
              <a:ext cx="4121786" cy="45533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3" name="组合 42">
            <a:extLst>
              <a:ext uri="{FF2B5EF4-FFF2-40B4-BE49-F238E27FC236}">
                <a16:creationId xmlns:a16="http://schemas.microsoft.com/office/drawing/2014/main" xmlns="" id="{21EDE6EE-7402-4684-8054-B9A1CED7CDBE}"/>
              </a:ext>
            </a:extLst>
          </p:cNvPr>
          <p:cNvGrpSpPr/>
          <p:nvPr/>
        </p:nvGrpSpPr>
        <p:grpSpPr>
          <a:xfrm>
            <a:off x="1195746" y="3504670"/>
            <a:ext cx="4121786" cy="455331"/>
            <a:chOff x="1232221" y="3360590"/>
            <a:chExt cx="4121786" cy="455331"/>
          </a:xfrm>
        </p:grpSpPr>
        <p:sp>
          <p:nvSpPr>
            <p:cNvPr id="28" name="文本框 27">
              <a:extLst>
                <a:ext uri="{FF2B5EF4-FFF2-40B4-BE49-F238E27FC236}">
                  <a16:creationId xmlns:a16="http://schemas.microsoft.com/office/drawing/2014/main" xmlns="" id="{903D68BC-73D3-4D22-8FAC-1B1DC4B95404}"/>
                </a:ext>
              </a:extLst>
            </p:cNvPr>
            <p:cNvSpPr txBox="1"/>
            <p:nvPr/>
          </p:nvSpPr>
          <p:spPr>
            <a:xfrm>
              <a:off x="2206947" y="3443983"/>
              <a:ext cx="3147060" cy="369332"/>
            </a:xfrm>
            <a:prstGeom prst="rect">
              <a:avLst/>
            </a:prstGeom>
            <a:noFill/>
          </p:spPr>
          <p:txBody>
            <a:bodyPr wrap="square">
              <a:spAutoFit/>
            </a:body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333333"/>
                  </a:solidFill>
                  <a:effectLst/>
                  <a:uLnTx/>
                  <a:uFillTx/>
                  <a:cs typeface="+mn-ea"/>
                  <a:sym typeface="+mn-lt"/>
                </a:rPr>
                <a:t>社会治理共建共治共享</a:t>
              </a:r>
              <a:endParaRPr kumimoji="0" lang="zh-CN" altLang="en-US" sz="2800" b="0" i="0" u="none" strike="noStrike" kern="1200" cap="none" spc="0" normalizeH="0" baseline="0" noProof="0" dirty="0">
                <a:ln>
                  <a:noFill/>
                </a:ln>
                <a:solidFill>
                  <a:prstClr val="black"/>
                </a:solidFill>
                <a:effectLst/>
                <a:uLnTx/>
                <a:uFillTx/>
                <a:cs typeface="+mn-ea"/>
                <a:sym typeface="+mn-lt"/>
              </a:endParaRPr>
            </a:p>
          </p:txBody>
        </p:sp>
        <p:sp>
          <p:nvSpPr>
            <p:cNvPr id="35" name="矩形 34">
              <a:extLst>
                <a:ext uri="{FF2B5EF4-FFF2-40B4-BE49-F238E27FC236}">
                  <a16:creationId xmlns:a16="http://schemas.microsoft.com/office/drawing/2014/main" xmlns="" id="{1AB564A1-83A0-4E83-9A59-8B1AEE20953D}"/>
                </a:ext>
              </a:extLst>
            </p:cNvPr>
            <p:cNvSpPr/>
            <p:nvPr/>
          </p:nvSpPr>
          <p:spPr>
            <a:xfrm>
              <a:off x="1232221" y="3360590"/>
              <a:ext cx="4121786" cy="45533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4" name="组合 43">
            <a:extLst>
              <a:ext uri="{FF2B5EF4-FFF2-40B4-BE49-F238E27FC236}">
                <a16:creationId xmlns:a16="http://schemas.microsoft.com/office/drawing/2014/main" xmlns="" id="{A51E6B89-5D34-4F4A-A476-044B9E68B8BE}"/>
              </a:ext>
            </a:extLst>
          </p:cNvPr>
          <p:cNvGrpSpPr/>
          <p:nvPr/>
        </p:nvGrpSpPr>
        <p:grpSpPr>
          <a:xfrm>
            <a:off x="1192892" y="4261036"/>
            <a:ext cx="4244948" cy="455331"/>
            <a:chOff x="1232221" y="3965625"/>
            <a:chExt cx="4244948" cy="455331"/>
          </a:xfrm>
        </p:grpSpPr>
        <p:sp>
          <p:nvSpPr>
            <p:cNvPr id="26" name="文本框 25">
              <a:extLst>
                <a:ext uri="{FF2B5EF4-FFF2-40B4-BE49-F238E27FC236}">
                  <a16:creationId xmlns:a16="http://schemas.microsoft.com/office/drawing/2014/main" xmlns="" id="{A6DAA0AC-5FDB-40AC-A244-E44613559F9F}"/>
                </a:ext>
              </a:extLst>
            </p:cNvPr>
            <p:cNvSpPr txBox="1"/>
            <p:nvPr/>
          </p:nvSpPr>
          <p:spPr>
            <a:xfrm>
              <a:off x="2330109" y="4027305"/>
              <a:ext cx="3147060" cy="369332"/>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333333"/>
                  </a:solidFill>
                  <a:effectLst/>
                  <a:uLnTx/>
                  <a:uFillTx/>
                  <a:cs typeface="+mn-ea"/>
                  <a:sym typeface="+mn-lt"/>
                </a:rPr>
                <a:t>法治、德治、自治相结合</a:t>
              </a:r>
              <a:endParaRPr kumimoji="0" lang="en-US" altLang="zh-CN" sz="2000" b="0" i="0" u="none" strike="noStrike" kern="1200" cap="none" spc="0" normalizeH="0" baseline="0" noProof="0" dirty="0">
                <a:ln>
                  <a:noFill/>
                </a:ln>
                <a:solidFill>
                  <a:srgbClr val="333333"/>
                </a:solidFill>
                <a:effectLst/>
                <a:uLnTx/>
                <a:uFillTx/>
                <a:cs typeface="+mn-ea"/>
                <a:sym typeface="+mn-lt"/>
              </a:endParaRPr>
            </a:p>
          </p:txBody>
        </p:sp>
        <p:sp>
          <p:nvSpPr>
            <p:cNvPr id="36" name="矩形 35">
              <a:extLst>
                <a:ext uri="{FF2B5EF4-FFF2-40B4-BE49-F238E27FC236}">
                  <a16:creationId xmlns:a16="http://schemas.microsoft.com/office/drawing/2014/main" xmlns="" id="{858870B9-99F7-4088-9A0E-CE533DB01923}"/>
                </a:ext>
              </a:extLst>
            </p:cNvPr>
            <p:cNvSpPr/>
            <p:nvPr/>
          </p:nvSpPr>
          <p:spPr>
            <a:xfrm>
              <a:off x="1232221" y="3965625"/>
              <a:ext cx="4121786" cy="45533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5" name="组合 44">
            <a:extLst>
              <a:ext uri="{FF2B5EF4-FFF2-40B4-BE49-F238E27FC236}">
                <a16:creationId xmlns:a16="http://schemas.microsoft.com/office/drawing/2014/main" xmlns="" id="{76E7EF67-253F-412C-A986-22F48A0F6587}"/>
              </a:ext>
            </a:extLst>
          </p:cNvPr>
          <p:cNvGrpSpPr/>
          <p:nvPr/>
        </p:nvGrpSpPr>
        <p:grpSpPr>
          <a:xfrm>
            <a:off x="1192892" y="5017402"/>
            <a:ext cx="4341809" cy="461266"/>
            <a:chOff x="1232221" y="4570659"/>
            <a:chExt cx="4341809" cy="461266"/>
          </a:xfrm>
        </p:grpSpPr>
        <p:sp>
          <p:nvSpPr>
            <p:cNvPr id="24" name="文本框 23">
              <a:extLst>
                <a:ext uri="{FF2B5EF4-FFF2-40B4-BE49-F238E27FC236}">
                  <a16:creationId xmlns:a16="http://schemas.microsoft.com/office/drawing/2014/main" xmlns="" id="{A5761829-8EBF-4597-AC59-C404A36B9957}"/>
                </a:ext>
              </a:extLst>
            </p:cNvPr>
            <p:cNvSpPr txBox="1"/>
            <p:nvPr/>
          </p:nvSpPr>
          <p:spPr>
            <a:xfrm>
              <a:off x="3006090" y="4662593"/>
              <a:ext cx="2567940" cy="369332"/>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333333"/>
                  </a:solidFill>
                  <a:effectLst/>
                  <a:uLnTx/>
                  <a:uFillTx/>
                  <a:cs typeface="+mn-ea"/>
                  <a:sym typeface="+mn-lt"/>
                </a:rPr>
                <a:t>权利与义务相统一</a:t>
              </a:r>
              <a:endParaRPr kumimoji="0" lang="en-US" altLang="zh-CN" sz="2000" b="0" i="0" u="none" strike="noStrike" kern="1200" cap="none" spc="0" normalizeH="0" baseline="0" noProof="0" dirty="0">
                <a:ln>
                  <a:noFill/>
                </a:ln>
                <a:solidFill>
                  <a:srgbClr val="333333"/>
                </a:solidFill>
                <a:effectLst/>
                <a:uLnTx/>
                <a:uFillTx/>
                <a:cs typeface="+mn-ea"/>
                <a:sym typeface="+mn-lt"/>
              </a:endParaRPr>
            </a:p>
          </p:txBody>
        </p:sp>
        <p:sp>
          <p:nvSpPr>
            <p:cNvPr id="37" name="矩形 36">
              <a:extLst>
                <a:ext uri="{FF2B5EF4-FFF2-40B4-BE49-F238E27FC236}">
                  <a16:creationId xmlns:a16="http://schemas.microsoft.com/office/drawing/2014/main" xmlns="" id="{3EDDC0E0-3C9D-43C1-ABC4-5CB22B05A22B}"/>
                </a:ext>
              </a:extLst>
            </p:cNvPr>
            <p:cNvSpPr/>
            <p:nvPr/>
          </p:nvSpPr>
          <p:spPr>
            <a:xfrm>
              <a:off x="1232221" y="4570659"/>
              <a:ext cx="4121786" cy="45533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9" name="组合 68">
            <a:extLst>
              <a:ext uri="{FF2B5EF4-FFF2-40B4-BE49-F238E27FC236}">
                <a16:creationId xmlns:a16="http://schemas.microsoft.com/office/drawing/2014/main" xmlns="" id="{D1298B2C-924C-4B70-B8C4-ADD0C584690C}"/>
              </a:ext>
            </a:extLst>
          </p:cNvPr>
          <p:cNvGrpSpPr/>
          <p:nvPr/>
        </p:nvGrpSpPr>
        <p:grpSpPr>
          <a:xfrm>
            <a:off x="5298857" y="3308121"/>
            <a:ext cx="1510486" cy="2307157"/>
            <a:chOff x="5338186" y="2861378"/>
            <a:chExt cx="1510486" cy="2307157"/>
          </a:xfrm>
        </p:grpSpPr>
        <p:grpSp>
          <p:nvGrpSpPr>
            <p:cNvPr id="30" name="组合 29">
              <a:extLst>
                <a:ext uri="{FF2B5EF4-FFF2-40B4-BE49-F238E27FC236}">
                  <a16:creationId xmlns:a16="http://schemas.microsoft.com/office/drawing/2014/main" xmlns="" id="{79C3DD41-F754-43FB-AC11-F2D79E9BBDBC}"/>
                </a:ext>
              </a:extLst>
            </p:cNvPr>
            <p:cNvGrpSpPr/>
            <p:nvPr/>
          </p:nvGrpSpPr>
          <p:grpSpPr>
            <a:xfrm>
              <a:off x="5564747" y="3503609"/>
              <a:ext cx="1134425" cy="1066800"/>
              <a:chOff x="4015265" y="3593059"/>
              <a:chExt cx="1134425" cy="1066800"/>
            </a:xfrm>
          </p:grpSpPr>
          <p:sp>
            <p:nvSpPr>
              <p:cNvPr id="12" name="文本框 11">
                <a:extLst>
                  <a:ext uri="{FF2B5EF4-FFF2-40B4-BE49-F238E27FC236}">
                    <a16:creationId xmlns:a16="http://schemas.microsoft.com/office/drawing/2014/main" xmlns="" id="{B6019866-BBB5-49F9-998A-DDB1470E8281}"/>
                  </a:ext>
                </a:extLst>
              </p:cNvPr>
              <p:cNvSpPr txBox="1"/>
              <p:nvPr/>
            </p:nvSpPr>
            <p:spPr>
              <a:xfrm>
                <a:off x="4122420" y="3895626"/>
                <a:ext cx="1027270" cy="461665"/>
              </a:xfrm>
              <a:prstGeom prst="rect">
                <a:avLst/>
              </a:prstGeom>
              <a:noFill/>
            </p:spPr>
            <p:txBody>
              <a:bodyPr wrap="square">
                <a:spAutoFit/>
              </a:bodyPr>
              <a:lstStyle/>
              <a:p>
                <a:r>
                  <a:rPr kumimoji="0" lang="zh-CN" altLang="en-US" sz="2400" b="1" i="0" u="none" strike="noStrike" kern="1200" cap="none" spc="0" normalizeH="0" baseline="0" noProof="0" dirty="0">
                    <a:ln>
                      <a:noFill/>
                    </a:ln>
                    <a:solidFill>
                      <a:schemeClr val="accent2"/>
                    </a:solidFill>
                    <a:effectLst/>
                    <a:uLnTx/>
                    <a:uFillTx/>
                    <a:cs typeface="+mn-ea"/>
                    <a:sym typeface="+mn-lt"/>
                  </a:rPr>
                  <a:t>坚 持</a:t>
                </a:r>
                <a:endParaRPr lang="zh-CN" altLang="en-US" sz="2000" b="1" dirty="0">
                  <a:solidFill>
                    <a:schemeClr val="accent2"/>
                  </a:solidFill>
                  <a:cs typeface="+mn-ea"/>
                  <a:sym typeface="+mn-lt"/>
                </a:endParaRPr>
              </a:p>
            </p:txBody>
          </p:sp>
          <p:sp>
            <p:nvSpPr>
              <p:cNvPr id="29" name="椭圆 28">
                <a:extLst>
                  <a:ext uri="{FF2B5EF4-FFF2-40B4-BE49-F238E27FC236}">
                    <a16:creationId xmlns:a16="http://schemas.microsoft.com/office/drawing/2014/main" xmlns="" id="{4495615D-7C03-4BDF-8AB6-FEB3DD092593}"/>
                  </a:ext>
                </a:extLst>
              </p:cNvPr>
              <p:cNvSpPr/>
              <p:nvPr/>
            </p:nvSpPr>
            <p:spPr>
              <a:xfrm>
                <a:off x="4015265" y="3593059"/>
                <a:ext cx="1066800" cy="106680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cxnSp>
          <p:nvCxnSpPr>
            <p:cNvPr id="50" name="直接箭头连接符 49">
              <a:extLst>
                <a:ext uri="{FF2B5EF4-FFF2-40B4-BE49-F238E27FC236}">
                  <a16:creationId xmlns:a16="http://schemas.microsoft.com/office/drawing/2014/main" xmlns="" id="{5F6B3B43-CB55-4AA7-8367-A731BA787577}"/>
                </a:ext>
              </a:extLst>
            </p:cNvPr>
            <p:cNvCxnSpPr/>
            <p:nvPr/>
          </p:nvCxnSpPr>
          <p:spPr>
            <a:xfrm flipV="1">
              <a:off x="6096000" y="2861378"/>
              <a:ext cx="0" cy="56762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xmlns="" id="{0A8EACFC-6143-4E8C-A479-D5CDC2632F0B}"/>
                </a:ext>
              </a:extLst>
            </p:cNvPr>
            <p:cNvCxnSpPr>
              <a:cxnSpLocks/>
            </p:cNvCxnSpPr>
            <p:nvPr/>
          </p:nvCxnSpPr>
          <p:spPr>
            <a:xfrm flipH="1">
              <a:off x="6088380" y="4600913"/>
              <a:ext cx="0" cy="56762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xmlns="" id="{ED8C4D86-9BCC-474E-B8B5-E77C40EFB288}"/>
                </a:ext>
              </a:extLst>
            </p:cNvPr>
            <p:cNvCxnSpPr>
              <a:cxnSpLocks/>
            </p:cNvCxnSpPr>
            <p:nvPr/>
          </p:nvCxnSpPr>
          <p:spPr>
            <a:xfrm flipV="1">
              <a:off x="6287890" y="3246892"/>
              <a:ext cx="560782" cy="28866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xmlns="" id="{664796ED-A542-4D7E-974C-49BF00FFE11A}"/>
                </a:ext>
              </a:extLst>
            </p:cNvPr>
            <p:cNvCxnSpPr>
              <a:cxnSpLocks/>
            </p:cNvCxnSpPr>
            <p:nvPr/>
          </p:nvCxnSpPr>
          <p:spPr>
            <a:xfrm>
              <a:off x="6274357" y="4559457"/>
              <a:ext cx="560782" cy="28866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xmlns="" id="{C7554BC3-FB7D-4F47-80F7-8D5DA4955AE7}"/>
                </a:ext>
              </a:extLst>
            </p:cNvPr>
            <p:cNvCxnSpPr>
              <a:cxnSpLocks/>
            </p:cNvCxnSpPr>
            <p:nvPr/>
          </p:nvCxnSpPr>
          <p:spPr>
            <a:xfrm>
              <a:off x="6611550" y="4090250"/>
              <a:ext cx="228580" cy="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58" name="组合 57">
              <a:extLst>
                <a:ext uri="{FF2B5EF4-FFF2-40B4-BE49-F238E27FC236}">
                  <a16:creationId xmlns:a16="http://schemas.microsoft.com/office/drawing/2014/main" xmlns="" id="{224A11A4-D5DC-4DC6-89C1-96B2652A7832}"/>
                </a:ext>
              </a:extLst>
            </p:cNvPr>
            <p:cNvGrpSpPr/>
            <p:nvPr/>
          </p:nvGrpSpPr>
          <p:grpSpPr>
            <a:xfrm flipH="1">
              <a:off x="5351644" y="3227349"/>
              <a:ext cx="574315" cy="1601229"/>
              <a:chOff x="6426757" y="3399292"/>
              <a:chExt cx="574315" cy="1601229"/>
            </a:xfrm>
          </p:grpSpPr>
          <p:cxnSp>
            <p:nvCxnSpPr>
              <p:cNvPr id="56" name="直接箭头连接符 55">
                <a:extLst>
                  <a:ext uri="{FF2B5EF4-FFF2-40B4-BE49-F238E27FC236}">
                    <a16:creationId xmlns:a16="http://schemas.microsoft.com/office/drawing/2014/main" xmlns="" id="{B218F4BE-4511-4E1E-9334-EA9EA18C3840}"/>
                  </a:ext>
                </a:extLst>
              </p:cNvPr>
              <p:cNvCxnSpPr>
                <a:cxnSpLocks/>
              </p:cNvCxnSpPr>
              <p:nvPr/>
            </p:nvCxnSpPr>
            <p:spPr>
              <a:xfrm flipV="1">
                <a:off x="6440290" y="3399292"/>
                <a:ext cx="560782" cy="28866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xmlns="" id="{BE1D91BD-B6C2-40F3-B4A8-CC2822D5E83C}"/>
                  </a:ext>
                </a:extLst>
              </p:cNvPr>
              <p:cNvCxnSpPr>
                <a:cxnSpLocks/>
              </p:cNvCxnSpPr>
              <p:nvPr/>
            </p:nvCxnSpPr>
            <p:spPr>
              <a:xfrm>
                <a:off x="6426757" y="4711857"/>
                <a:ext cx="560782" cy="28866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8" name="直接箭头连接符 67">
              <a:extLst>
                <a:ext uri="{FF2B5EF4-FFF2-40B4-BE49-F238E27FC236}">
                  <a16:creationId xmlns:a16="http://schemas.microsoft.com/office/drawing/2014/main" xmlns="" id="{8ADF0362-1667-45DD-83F4-3A2C886F5CDB}"/>
                </a:ext>
              </a:extLst>
            </p:cNvPr>
            <p:cNvCxnSpPr>
              <a:cxnSpLocks/>
            </p:cNvCxnSpPr>
            <p:nvPr/>
          </p:nvCxnSpPr>
          <p:spPr>
            <a:xfrm flipH="1">
              <a:off x="5338186" y="4054836"/>
              <a:ext cx="228580" cy="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7" name="组合 76">
            <a:extLst>
              <a:ext uri="{FF2B5EF4-FFF2-40B4-BE49-F238E27FC236}">
                <a16:creationId xmlns:a16="http://schemas.microsoft.com/office/drawing/2014/main" xmlns="" id="{987D3C19-BE5C-425C-9F34-219BF932611E}"/>
              </a:ext>
            </a:extLst>
          </p:cNvPr>
          <p:cNvGrpSpPr/>
          <p:nvPr/>
        </p:nvGrpSpPr>
        <p:grpSpPr>
          <a:xfrm>
            <a:off x="1454310" y="1953687"/>
            <a:ext cx="9054979" cy="849698"/>
            <a:chOff x="1454310" y="1953687"/>
            <a:chExt cx="9054979" cy="849698"/>
          </a:xfrm>
        </p:grpSpPr>
        <p:grpSp>
          <p:nvGrpSpPr>
            <p:cNvPr id="9" name="组合 8">
              <a:extLst>
                <a:ext uri="{FF2B5EF4-FFF2-40B4-BE49-F238E27FC236}">
                  <a16:creationId xmlns:a16="http://schemas.microsoft.com/office/drawing/2014/main" xmlns="" id="{06299DB0-335F-4B47-B8A4-31F5A6BF291B}"/>
                </a:ext>
              </a:extLst>
            </p:cNvPr>
            <p:cNvGrpSpPr/>
            <p:nvPr/>
          </p:nvGrpSpPr>
          <p:grpSpPr>
            <a:xfrm>
              <a:off x="1454310" y="1953687"/>
              <a:ext cx="3024902" cy="849698"/>
              <a:chOff x="2708910" y="1405822"/>
              <a:chExt cx="3024902" cy="849698"/>
            </a:xfrm>
          </p:grpSpPr>
          <p:sp>
            <p:nvSpPr>
              <p:cNvPr id="8" name="矩形: 圆角 7">
                <a:extLst>
                  <a:ext uri="{FF2B5EF4-FFF2-40B4-BE49-F238E27FC236}">
                    <a16:creationId xmlns:a16="http://schemas.microsoft.com/office/drawing/2014/main" xmlns="" id="{B6BAF22C-1A45-4352-AE1E-81C8F369EC1E}"/>
                  </a:ext>
                </a:extLst>
              </p:cNvPr>
              <p:cNvSpPr/>
              <p:nvPr/>
            </p:nvSpPr>
            <p:spPr>
              <a:xfrm>
                <a:off x="2708910" y="1405822"/>
                <a:ext cx="2522220" cy="849698"/>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文本框 4">
                <a:extLst>
                  <a:ext uri="{FF2B5EF4-FFF2-40B4-BE49-F238E27FC236}">
                    <a16:creationId xmlns:a16="http://schemas.microsoft.com/office/drawing/2014/main" xmlns="" id="{177E04E9-EE89-420F-8B6C-C5F5BD1FCD6E}"/>
                  </a:ext>
                </a:extLst>
              </p:cNvPr>
              <p:cNvSpPr txBox="1"/>
              <p:nvPr/>
            </p:nvSpPr>
            <p:spPr>
              <a:xfrm>
                <a:off x="3211592" y="1507505"/>
                <a:ext cx="2522220" cy="646331"/>
              </a:xfrm>
              <a:prstGeom prst="rect">
                <a:avLst/>
              </a:prstGeom>
              <a:noFill/>
            </p:spPr>
            <p:txBody>
              <a:bodyPr wrap="square">
                <a:spAutoFit/>
              </a:bodyPr>
              <a:lstStyle/>
              <a:p>
                <a:r>
                  <a:rPr lang="zh-CN" altLang="en-US" sz="3600" b="1" dirty="0">
                    <a:solidFill>
                      <a:schemeClr val="bg1"/>
                    </a:solidFill>
                    <a:cs typeface="+mn-ea"/>
                    <a:sym typeface="+mn-lt"/>
                  </a:rPr>
                  <a:t>主 要</a:t>
                </a:r>
              </a:p>
            </p:txBody>
          </p:sp>
        </p:grpSp>
        <p:grpSp>
          <p:nvGrpSpPr>
            <p:cNvPr id="76" name="组合 75">
              <a:extLst>
                <a:ext uri="{FF2B5EF4-FFF2-40B4-BE49-F238E27FC236}">
                  <a16:creationId xmlns:a16="http://schemas.microsoft.com/office/drawing/2014/main" xmlns="" id="{D5823164-B381-44AF-B5F9-B0A16F00323C}"/>
                </a:ext>
              </a:extLst>
            </p:cNvPr>
            <p:cNvGrpSpPr/>
            <p:nvPr/>
          </p:nvGrpSpPr>
          <p:grpSpPr>
            <a:xfrm>
              <a:off x="7987069" y="1953687"/>
              <a:ext cx="2522220" cy="849698"/>
              <a:chOff x="7908411" y="2029968"/>
              <a:chExt cx="2522220" cy="849698"/>
            </a:xfrm>
          </p:grpSpPr>
          <p:sp>
            <p:nvSpPr>
              <p:cNvPr id="75" name="矩形: 圆角 74">
                <a:extLst>
                  <a:ext uri="{FF2B5EF4-FFF2-40B4-BE49-F238E27FC236}">
                    <a16:creationId xmlns:a16="http://schemas.microsoft.com/office/drawing/2014/main" xmlns="" id="{B0C05653-E67C-491B-9414-B2A2FD74BE24}"/>
                  </a:ext>
                </a:extLst>
              </p:cNvPr>
              <p:cNvSpPr/>
              <p:nvPr/>
            </p:nvSpPr>
            <p:spPr>
              <a:xfrm>
                <a:off x="7908411" y="2029968"/>
                <a:ext cx="2522220" cy="849698"/>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4" name="文本框 73">
                <a:extLst>
                  <a:ext uri="{FF2B5EF4-FFF2-40B4-BE49-F238E27FC236}">
                    <a16:creationId xmlns:a16="http://schemas.microsoft.com/office/drawing/2014/main" xmlns="" id="{ECF5C6E9-E458-4388-BDCF-44FB7286230D}"/>
                  </a:ext>
                </a:extLst>
              </p:cNvPr>
              <p:cNvSpPr txBox="1"/>
              <p:nvPr/>
            </p:nvSpPr>
            <p:spPr>
              <a:xfrm>
                <a:off x="8513485" y="2131651"/>
                <a:ext cx="1597026" cy="646331"/>
              </a:xfrm>
              <a:prstGeom prst="rect">
                <a:avLst/>
              </a:prstGeom>
              <a:noFill/>
            </p:spPr>
            <p:txBody>
              <a:bodyPr wrap="square">
                <a:spAutoFit/>
              </a:bodyPr>
              <a:lstStyle/>
              <a:p>
                <a:r>
                  <a:rPr kumimoji="0" lang="zh-CN" altLang="en-US" sz="3600" b="1" i="0" u="none" strike="noStrike" kern="1200" cap="none" spc="0" normalizeH="0" baseline="0" noProof="0" dirty="0">
                    <a:ln>
                      <a:noFill/>
                    </a:ln>
                    <a:solidFill>
                      <a:prstClr val="white"/>
                    </a:solidFill>
                    <a:effectLst/>
                    <a:uLnTx/>
                    <a:uFillTx/>
                    <a:cs typeface="+mn-ea"/>
                    <a:sym typeface="+mn-lt"/>
                  </a:rPr>
                  <a:t>原 则</a:t>
                </a:r>
                <a:endParaRPr lang="zh-CN" altLang="en-US" dirty="0">
                  <a:cs typeface="+mn-ea"/>
                  <a:sym typeface="+mn-lt"/>
                </a:endParaRPr>
              </a:p>
            </p:txBody>
          </p:sp>
        </p:grpSp>
      </p:grpSp>
    </p:spTree>
    <p:extLst>
      <p:ext uri="{BB962C8B-B14F-4D97-AF65-F5344CB8AC3E}">
        <p14:creationId xmlns:p14="http://schemas.microsoft.com/office/powerpoint/2010/main" val="2562169538"/>
      </p:ext>
    </p:extLst>
  </p:cSld>
  <p:clrMapOvr>
    <a:masterClrMapping/>
  </p:clrMapOvr>
  <mc:AlternateContent xmlns:mc="http://schemas.openxmlformats.org/markup-compatibility/2006" xmlns:p14="http://schemas.microsoft.com/office/powerpoint/2010/main">
    <mc:Choice Requires="p14">
      <p:transition spd="slow" p14:dur="1600" advTm="3000">
        <p14:prism isInverted="1"/>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p:cTn id="7" dur="750" fill="hold"/>
                                        <p:tgtEl>
                                          <p:spTgt spid="77"/>
                                        </p:tgtEl>
                                        <p:attrNameLst>
                                          <p:attrName>ppt_w</p:attrName>
                                        </p:attrNameLst>
                                      </p:cBhvr>
                                      <p:tavLst>
                                        <p:tav tm="0">
                                          <p:val>
                                            <p:fltVal val="0"/>
                                          </p:val>
                                        </p:tav>
                                        <p:tav tm="100000">
                                          <p:val>
                                            <p:strVal val="#ppt_w"/>
                                          </p:val>
                                        </p:tav>
                                      </p:tavLst>
                                    </p:anim>
                                    <p:anim calcmode="lin" valueType="num">
                                      <p:cBhvr>
                                        <p:cTn id="8" dur="750" fill="hold"/>
                                        <p:tgtEl>
                                          <p:spTgt spid="77"/>
                                        </p:tgtEl>
                                        <p:attrNameLst>
                                          <p:attrName>ppt_h</p:attrName>
                                        </p:attrNameLst>
                                      </p:cBhvr>
                                      <p:tavLst>
                                        <p:tav tm="0">
                                          <p:val>
                                            <p:fltVal val="0"/>
                                          </p:val>
                                        </p:tav>
                                        <p:tav tm="100000">
                                          <p:val>
                                            <p:strVal val="#ppt_h"/>
                                          </p:val>
                                        </p:tav>
                                      </p:tavLst>
                                    </p:anim>
                                    <p:animEffect transition="in" filter="fade">
                                      <p:cBhvr>
                                        <p:cTn id="9" dur="750"/>
                                        <p:tgtEl>
                                          <p:spTgt spid="77"/>
                                        </p:tgtEl>
                                      </p:cBhvr>
                                    </p:animEffect>
                                  </p:childTnLst>
                                </p:cTn>
                              </p:par>
                            </p:childTnLst>
                          </p:cTn>
                        </p:par>
                        <p:par>
                          <p:cTn id="10" fill="hold">
                            <p:stCondLst>
                              <p:cond delay="750"/>
                            </p:stCondLst>
                            <p:childTnLst>
                              <p:par>
                                <p:cTn id="11" presetID="21" presetClass="entr" presetSubtype="8" fill="hold" nodeType="afterEffect">
                                  <p:stCondLst>
                                    <p:cond delay="0"/>
                                  </p:stCondLst>
                                  <p:childTnLst>
                                    <p:set>
                                      <p:cBhvr>
                                        <p:cTn id="12" dur="1" fill="hold">
                                          <p:stCondLst>
                                            <p:cond delay="0"/>
                                          </p:stCondLst>
                                        </p:cTn>
                                        <p:tgtEl>
                                          <p:spTgt spid="69"/>
                                        </p:tgtEl>
                                        <p:attrNameLst>
                                          <p:attrName>style.visibility</p:attrName>
                                        </p:attrNameLst>
                                      </p:cBhvr>
                                      <p:to>
                                        <p:strVal val="visible"/>
                                      </p:to>
                                    </p:set>
                                    <p:animEffect transition="in" filter="wheel(8)">
                                      <p:cBhvr>
                                        <p:cTn id="13" dur="750"/>
                                        <p:tgtEl>
                                          <p:spTgt spid="69"/>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cBhvr>
                                        <p:cTn id="17" dur="750" fill="hold"/>
                                        <p:tgtEl>
                                          <p:spTgt spid="39"/>
                                        </p:tgtEl>
                                        <p:attrNameLst>
                                          <p:attrName>ppt_w</p:attrName>
                                        </p:attrNameLst>
                                      </p:cBhvr>
                                      <p:tavLst>
                                        <p:tav tm="0">
                                          <p:val>
                                            <p:fltVal val="0"/>
                                          </p:val>
                                        </p:tav>
                                        <p:tav tm="100000">
                                          <p:val>
                                            <p:strVal val="#ppt_w"/>
                                          </p:val>
                                        </p:tav>
                                      </p:tavLst>
                                    </p:anim>
                                    <p:anim calcmode="lin" valueType="num">
                                      <p:cBhvr>
                                        <p:cTn id="18" dur="750" fill="hold"/>
                                        <p:tgtEl>
                                          <p:spTgt spid="39"/>
                                        </p:tgtEl>
                                        <p:attrNameLst>
                                          <p:attrName>ppt_h</p:attrName>
                                        </p:attrNameLst>
                                      </p:cBhvr>
                                      <p:tavLst>
                                        <p:tav tm="0">
                                          <p:val>
                                            <p:fltVal val="0"/>
                                          </p:val>
                                        </p:tav>
                                        <p:tav tm="100000">
                                          <p:val>
                                            <p:strVal val="#ppt_h"/>
                                          </p:val>
                                        </p:tav>
                                      </p:tavLst>
                                    </p:anim>
                                    <p:animEffect transition="in" filter="fade">
                                      <p:cBhvr>
                                        <p:cTn id="19" dur="750"/>
                                        <p:tgtEl>
                                          <p:spTgt spid="39"/>
                                        </p:tgtEl>
                                      </p:cBhvr>
                                    </p:animEffect>
                                  </p:childTnLst>
                                </p:cTn>
                              </p:par>
                            </p:childTnLst>
                          </p:cTn>
                        </p:par>
                        <p:par>
                          <p:cTn id="20" fill="hold">
                            <p:stCondLst>
                              <p:cond delay="2250"/>
                            </p:stCondLst>
                            <p:childTnLst>
                              <p:par>
                                <p:cTn id="21" presetID="53" presetClass="entr" presetSubtype="16" fill="hold" nodeType="afterEffect">
                                  <p:stCondLst>
                                    <p:cond delay="0"/>
                                  </p:stCondLst>
                                  <p:childTnLst>
                                    <p:set>
                                      <p:cBhvr>
                                        <p:cTn id="22" dur="1" fill="hold">
                                          <p:stCondLst>
                                            <p:cond delay="0"/>
                                          </p:stCondLst>
                                        </p:cTn>
                                        <p:tgtEl>
                                          <p:spTgt spid="46"/>
                                        </p:tgtEl>
                                        <p:attrNameLst>
                                          <p:attrName>style.visibility</p:attrName>
                                        </p:attrNameLst>
                                      </p:cBhvr>
                                      <p:to>
                                        <p:strVal val="visible"/>
                                      </p:to>
                                    </p:set>
                                    <p:anim calcmode="lin" valueType="num">
                                      <p:cBhvr>
                                        <p:cTn id="23" dur="750" fill="hold"/>
                                        <p:tgtEl>
                                          <p:spTgt spid="46"/>
                                        </p:tgtEl>
                                        <p:attrNameLst>
                                          <p:attrName>ppt_w</p:attrName>
                                        </p:attrNameLst>
                                      </p:cBhvr>
                                      <p:tavLst>
                                        <p:tav tm="0">
                                          <p:val>
                                            <p:fltVal val="0"/>
                                          </p:val>
                                        </p:tav>
                                        <p:tav tm="100000">
                                          <p:val>
                                            <p:strVal val="#ppt_w"/>
                                          </p:val>
                                        </p:tav>
                                      </p:tavLst>
                                    </p:anim>
                                    <p:anim calcmode="lin" valueType="num">
                                      <p:cBhvr>
                                        <p:cTn id="24" dur="750" fill="hold"/>
                                        <p:tgtEl>
                                          <p:spTgt spid="46"/>
                                        </p:tgtEl>
                                        <p:attrNameLst>
                                          <p:attrName>ppt_h</p:attrName>
                                        </p:attrNameLst>
                                      </p:cBhvr>
                                      <p:tavLst>
                                        <p:tav tm="0">
                                          <p:val>
                                            <p:fltVal val="0"/>
                                          </p:val>
                                        </p:tav>
                                        <p:tav tm="100000">
                                          <p:val>
                                            <p:strVal val="#ppt_h"/>
                                          </p:val>
                                        </p:tav>
                                      </p:tavLst>
                                    </p:anim>
                                    <p:animEffect transition="in" filter="fade">
                                      <p:cBhvr>
                                        <p:cTn id="25" dur="750"/>
                                        <p:tgtEl>
                                          <p:spTgt spid="46"/>
                                        </p:tgtEl>
                                      </p:cBhvr>
                                    </p:animEffect>
                                  </p:childTnLst>
                                </p:cTn>
                              </p:par>
                            </p:childTnLst>
                          </p:cTn>
                        </p:par>
                        <p:par>
                          <p:cTn id="26" fill="hold">
                            <p:stCondLst>
                              <p:cond delay="3000"/>
                            </p:stCondLst>
                            <p:childTnLst>
                              <p:par>
                                <p:cTn id="27" presetID="53" presetClass="entr" presetSubtype="16" fill="hold" nodeType="afterEffect">
                                  <p:stCondLst>
                                    <p:cond delay="0"/>
                                  </p:stCondLst>
                                  <p:childTnLst>
                                    <p:set>
                                      <p:cBhvr>
                                        <p:cTn id="28" dur="1" fill="hold">
                                          <p:stCondLst>
                                            <p:cond delay="0"/>
                                          </p:stCondLst>
                                        </p:cTn>
                                        <p:tgtEl>
                                          <p:spTgt spid="47"/>
                                        </p:tgtEl>
                                        <p:attrNameLst>
                                          <p:attrName>style.visibility</p:attrName>
                                        </p:attrNameLst>
                                      </p:cBhvr>
                                      <p:to>
                                        <p:strVal val="visible"/>
                                      </p:to>
                                    </p:set>
                                    <p:anim calcmode="lin" valueType="num">
                                      <p:cBhvr>
                                        <p:cTn id="29" dur="750" fill="hold"/>
                                        <p:tgtEl>
                                          <p:spTgt spid="47"/>
                                        </p:tgtEl>
                                        <p:attrNameLst>
                                          <p:attrName>ppt_w</p:attrName>
                                        </p:attrNameLst>
                                      </p:cBhvr>
                                      <p:tavLst>
                                        <p:tav tm="0">
                                          <p:val>
                                            <p:fltVal val="0"/>
                                          </p:val>
                                        </p:tav>
                                        <p:tav tm="100000">
                                          <p:val>
                                            <p:strVal val="#ppt_w"/>
                                          </p:val>
                                        </p:tav>
                                      </p:tavLst>
                                    </p:anim>
                                    <p:anim calcmode="lin" valueType="num">
                                      <p:cBhvr>
                                        <p:cTn id="30" dur="750" fill="hold"/>
                                        <p:tgtEl>
                                          <p:spTgt spid="47"/>
                                        </p:tgtEl>
                                        <p:attrNameLst>
                                          <p:attrName>ppt_h</p:attrName>
                                        </p:attrNameLst>
                                      </p:cBhvr>
                                      <p:tavLst>
                                        <p:tav tm="0">
                                          <p:val>
                                            <p:fltVal val="0"/>
                                          </p:val>
                                        </p:tav>
                                        <p:tav tm="100000">
                                          <p:val>
                                            <p:strVal val="#ppt_h"/>
                                          </p:val>
                                        </p:tav>
                                      </p:tavLst>
                                    </p:anim>
                                    <p:animEffect transition="in" filter="fade">
                                      <p:cBhvr>
                                        <p:cTn id="31" dur="750"/>
                                        <p:tgtEl>
                                          <p:spTgt spid="47"/>
                                        </p:tgtEl>
                                      </p:cBhvr>
                                    </p:animEffect>
                                  </p:childTnLst>
                                </p:cTn>
                              </p:par>
                            </p:childTnLst>
                          </p:cTn>
                        </p:par>
                        <p:par>
                          <p:cTn id="32" fill="hold">
                            <p:stCondLst>
                              <p:cond delay="3750"/>
                            </p:stCondLst>
                            <p:childTnLst>
                              <p:par>
                                <p:cTn id="33" presetID="53" presetClass="entr" presetSubtype="16" fill="hold" nodeType="afterEffect">
                                  <p:stCondLst>
                                    <p:cond delay="0"/>
                                  </p:stCondLst>
                                  <p:childTnLst>
                                    <p:set>
                                      <p:cBhvr>
                                        <p:cTn id="34" dur="1" fill="hold">
                                          <p:stCondLst>
                                            <p:cond delay="0"/>
                                          </p:stCondLst>
                                        </p:cTn>
                                        <p:tgtEl>
                                          <p:spTgt spid="48"/>
                                        </p:tgtEl>
                                        <p:attrNameLst>
                                          <p:attrName>style.visibility</p:attrName>
                                        </p:attrNameLst>
                                      </p:cBhvr>
                                      <p:to>
                                        <p:strVal val="visible"/>
                                      </p:to>
                                    </p:set>
                                    <p:anim calcmode="lin" valueType="num">
                                      <p:cBhvr>
                                        <p:cTn id="35" dur="750" fill="hold"/>
                                        <p:tgtEl>
                                          <p:spTgt spid="48"/>
                                        </p:tgtEl>
                                        <p:attrNameLst>
                                          <p:attrName>ppt_w</p:attrName>
                                        </p:attrNameLst>
                                      </p:cBhvr>
                                      <p:tavLst>
                                        <p:tav tm="0">
                                          <p:val>
                                            <p:fltVal val="0"/>
                                          </p:val>
                                        </p:tav>
                                        <p:tav tm="100000">
                                          <p:val>
                                            <p:strVal val="#ppt_w"/>
                                          </p:val>
                                        </p:tav>
                                      </p:tavLst>
                                    </p:anim>
                                    <p:anim calcmode="lin" valueType="num">
                                      <p:cBhvr>
                                        <p:cTn id="36" dur="750" fill="hold"/>
                                        <p:tgtEl>
                                          <p:spTgt spid="48"/>
                                        </p:tgtEl>
                                        <p:attrNameLst>
                                          <p:attrName>ppt_h</p:attrName>
                                        </p:attrNameLst>
                                      </p:cBhvr>
                                      <p:tavLst>
                                        <p:tav tm="0">
                                          <p:val>
                                            <p:fltVal val="0"/>
                                          </p:val>
                                        </p:tav>
                                        <p:tav tm="100000">
                                          <p:val>
                                            <p:strVal val="#ppt_h"/>
                                          </p:val>
                                        </p:tav>
                                      </p:tavLst>
                                    </p:anim>
                                    <p:animEffect transition="in" filter="fade">
                                      <p:cBhvr>
                                        <p:cTn id="37" dur="750"/>
                                        <p:tgtEl>
                                          <p:spTgt spid="48"/>
                                        </p:tgtEl>
                                      </p:cBhvr>
                                    </p:animEffect>
                                  </p:childTnLst>
                                </p:cTn>
                              </p:par>
                            </p:childTnLst>
                          </p:cTn>
                        </p:par>
                        <p:par>
                          <p:cTn id="38" fill="hold">
                            <p:stCondLst>
                              <p:cond delay="4500"/>
                            </p:stCondLst>
                            <p:childTnLst>
                              <p:par>
                                <p:cTn id="39" presetID="53" presetClass="entr" presetSubtype="16" fill="hold" nodeType="afterEffect">
                                  <p:stCondLst>
                                    <p:cond delay="0"/>
                                  </p:stCondLst>
                                  <p:childTnLst>
                                    <p:set>
                                      <p:cBhvr>
                                        <p:cTn id="40" dur="1" fill="hold">
                                          <p:stCondLst>
                                            <p:cond delay="0"/>
                                          </p:stCondLst>
                                        </p:cTn>
                                        <p:tgtEl>
                                          <p:spTgt spid="40"/>
                                        </p:tgtEl>
                                        <p:attrNameLst>
                                          <p:attrName>style.visibility</p:attrName>
                                        </p:attrNameLst>
                                      </p:cBhvr>
                                      <p:to>
                                        <p:strVal val="visible"/>
                                      </p:to>
                                    </p:set>
                                    <p:anim calcmode="lin" valueType="num">
                                      <p:cBhvr>
                                        <p:cTn id="41" dur="750" fill="hold"/>
                                        <p:tgtEl>
                                          <p:spTgt spid="40"/>
                                        </p:tgtEl>
                                        <p:attrNameLst>
                                          <p:attrName>ppt_w</p:attrName>
                                        </p:attrNameLst>
                                      </p:cBhvr>
                                      <p:tavLst>
                                        <p:tav tm="0">
                                          <p:val>
                                            <p:fltVal val="0"/>
                                          </p:val>
                                        </p:tav>
                                        <p:tav tm="100000">
                                          <p:val>
                                            <p:strVal val="#ppt_w"/>
                                          </p:val>
                                        </p:tav>
                                      </p:tavLst>
                                    </p:anim>
                                    <p:anim calcmode="lin" valueType="num">
                                      <p:cBhvr>
                                        <p:cTn id="42" dur="750" fill="hold"/>
                                        <p:tgtEl>
                                          <p:spTgt spid="40"/>
                                        </p:tgtEl>
                                        <p:attrNameLst>
                                          <p:attrName>ppt_h</p:attrName>
                                        </p:attrNameLst>
                                      </p:cBhvr>
                                      <p:tavLst>
                                        <p:tav tm="0">
                                          <p:val>
                                            <p:fltVal val="0"/>
                                          </p:val>
                                        </p:tav>
                                        <p:tav tm="100000">
                                          <p:val>
                                            <p:strVal val="#ppt_h"/>
                                          </p:val>
                                        </p:tav>
                                      </p:tavLst>
                                    </p:anim>
                                    <p:animEffect transition="in" filter="fade">
                                      <p:cBhvr>
                                        <p:cTn id="43" dur="750"/>
                                        <p:tgtEl>
                                          <p:spTgt spid="40"/>
                                        </p:tgtEl>
                                      </p:cBhvr>
                                    </p:animEffect>
                                  </p:childTnLst>
                                </p:cTn>
                              </p:par>
                            </p:childTnLst>
                          </p:cTn>
                        </p:par>
                        <p:par>
                          <p:cTn id="44" fill="hold">
                            <p:stCondLst>
                              <p:cond delay="5250"/>
                            </p:stCondLst>
                            <p:childTnLst>
                              <p:par>
                                <p:cTn id="45" presetID="53" presetClass="entr" presetSubtype="16" fill="hold" nodeType="after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p:cTn id="47" dur="750" fill="hold"/>
                                        <p:tgtEl>
                                          <p:spTgt spid="45"/>
                                        </p:tgtEl>
                                        <p:attrNameLst>
                                          <p:attrName>ppt_w</p:attrName>
                                        </p:attrNameLst>
                                      </p:cBhvr>
                                      <p:tavLst>
                                        <p:tav tm="0">
                                          <p:val>
                                            <p:fltVal val="0"/>
                                          </p:val>
                                        </p:tav>
                                        <p:tav tm="100000">
                                          <p:val>
                                            <p:strVal val="#ppt_w"/>
                                          </p:val>
                                        </p:tav>
                                      </p:tavLst>
                                    </p:anim>
                                    <p:anim calcmode="lin" valueType="num">
                                      <p:cBhvr>
                                        <p:cTn id="48" dur="750" fill="hold"/>
                                        <p:tgtEl>
                                          <p:spTgt spid="45"/>
                                        </p:tgtEl>
                                        <p:attrNameLst>
                                          <p:attrName>ppt_h</p:attrName>
                                        </p:attrNameLst>
                                      </p:cBhvr>
                                      <p:tavLst>
                                        <p:tav tm="0">
                                          <p:val>
                                            <p:fltVal val="0"/>
                                          </p:val>
                                        </p:tav>
                                        <p:tav tm="100000">
                                          <p:val>
                                            <p:strVal val="#ppt_h"/>
                                          </p:val>
                                        </p:tav>
                                      </p:tavLst>
                                    </p:anim>
                                    <p:animEffect transition="in" filter="fade">
                                      <p:cBhvr>
                                        <p:cTn id="49" dur="750"/>
                                        <p:tgtEl>
                                          <p:spTgt spid="45"/>
                                        </p:tgtEl>
                                      </p:cBhvr>
                                    </p:animEffect>
                                  </p:childTnLst>
                                </p:cTn>
                              </p:par>
                            </p:childTnLst>
                          </p:cTn>
                        </p:par>
                        <p:par>
                          <p:cTn id="50" fill="hold">
                            <p:stCondLst>
                              <p:cond delay="6000"/>
                            </p:stCondLst>
                            <p:childTnLst>
                              <p:par>
                                <p:cTn id="51" presetID="53" presetClass="entr" presetSubtype="16" fill="hold" nodeType="afterEffect">
                                  <p:stCondLst>
                                    <p:cond delay="0"/>
                                  </p:stCondLst>
                                  <p:childTnLst>
                                    <p:set>
                                      <p:cBhvr>
                                        <p:cTn id="52" dur="1" fill="hold">
                                          <p:stCondLst>
                                            <p:cond delay="0"/>
                                          </p:stCondLst>
                                        </p:cTn>
                                        <p:tgtEl>
                                          <p:spTgt spid="44"/>
                                        </p:tgtEl>
                                        <p:attrNameLst>
                                          <p:attrName>style.visibility</p:attrName>
                                        </p:attrNameLst>
                                      </p:cBhvr>
                                      <p:to>
                                        <p:strVal val="visible"/>
                                      </p:to>
                                    </p:set>
                                    <p:anim calcmode="lin" valueType="num">
                                      <p:cBhvr>
                                        <p:cTn id="53" dur="750" fill="hold"/>
                                        <p:tgtEl>
                                          <p:spTgt spid="44"/>
                                        </p:tgtEl>
                                        <p:attrNameLst>
                                          <p:attrName>ppt_w</p:attrName>
                                        </p:attrNameLst>
                                      </p:cBhvr>
                                      <p:tavLst>
                                        <p:tav tm="0">
                                          <p:val>
                                            <p:fltVal val="0"/>
                                          </p:val>
                                        </p:tav>
                                        <p:tav tm="100000">
                                          <p:val>
                                            <p:strVal val="#ppt_w"/>
                                          </p:val>
                                        </p:tav>
                                      </p:tavLst>
                                    </p:anim>
                                    <p:anim calcmode="lin" valueType="num">
                                      <p:cBhvr>
                                        <p:cTn id="54" dur="750" fill="hold"/>
                                        <p:tgtEl>
                                          <p:spTgt spid="44"/>
                                        </p:tgtEl>
                                        <p:attrNameLst>
                                          <p:attrName>ppt_h</p:attrName>
                                        </p:attrNameLst>
                                      </p:cBhvr>
                                      <p:tavLst>
                                        <p:tav tm="0">
                                          <p:val>
                                            <p:fltVal val="0"/>
                                          </p:val>
                                        </p:tav>
                                        <p:tav tm="100000">
                                          <p:val>
                                            <p:strVal val="#ppt_h"/>
                                          </p:val>
                                        </p:tav>
                                      </p:tavLst>
                                    </p:anim>
                                    <p:animEffect transition="in" filter="fade">
                                      <p:cBhvr>
                                        <p:cTn id="55" dur="750"/>
                                        <p:tgtEl>
                                          <p:spTgt spid="44"/>
                                        </p:tgtEl>
                                      </p:cBhvr>
                                    </p:animEffect>
                                  </p:childTnLst>
                                </p:cTn>
                              </p:par>
                            </p:childTnLst>
                          </p:cTn>
                        </p:par>
                        <p:par>
                          <p:cTn id="56" fill="hold">
                            <p:stCondLst>
                              <p:cond delay="6750"/>
                            </p:stCondLst>
                            <p:childTnLst>
                              <p:par>
                                <p:cTn id="57" presetID="53" presetClass="entr" presetSubtype="16" fill="hold" nodeType="afterEffect">
                                  <p:stCondLst>
                                    <p:cond delay="0"/>
                                  </p:stCondLst>
                                  <p:childTnLst>
                                    <p:set>
                                      <p:cBhvr>
                                        <p:cTn id="58" dur="1" fill="hold">
                                          <p:stCondLst>
                                            <p:cond delay="0"/>
                                          </p:stCondLst>
                                        </p:cTn>
                                        <p:tgtEl>
                                          <p:spTgt spid="43"/>
                                        </p:tgtEl>
                                        <p:attrNameLst>
                                          <p:attrName>style.visibility</p:attrName>
                                        </p:attrNameLst>
                                      </p:cBhvr>
                                      <p:to>
                                        <p:strVal val="visible"/>
                                      </p:to>
                                    </p:set>
                                    <p:anim calcmode="lin" valueType="num">
                                      <p:cBhvr>
                                        <p:cTn id="59" dur="750" fill="hold"/>
                                        <p:tgtEl>
                                          <p:spTgt spid="43"/>
                                        </p:tgtEl>
                                        <p:attrNameLst>
                                          <p:attrName>ppt_w</p:attrName>
                                        </p:attrNameLst>
                                      </p:cBhvr>
                                      <p:tavLst>
                                        <p:tav tm="0">
                                          <p:val>
                                            <p:fltVal val="0"/>
                                          </p:val>
                                        </p:tav>
                                        <p:tav tm="100000">
                                          <p:val>
                                            <p:strVal val="#ppt_w"/>
                                          </p:val>
                                        </p:tav>
                                      </p:tavLst>
                                    </p:anim>
                                    <p:anim calcmode="lin" valueType="num">
                                      <p:cBhvr>
                                        <p:cTn id="60" dur="750" fill="hold"/>
                                        <p:tgtEl>
                                          <p:spTgt spid="43"/>
                                        </p:tgtEl>
                                        <p:attrNameLst>
                                          <p:attrName>ppt_h</p:attrName>
                                        </p:attrNameLst>
                                      </p:cBhvr>
                                      <p:tavLst>
                                        <p:tav tm="0">
                                          <p:val>
                                            <p:fltVal val="0"/>
                                          </p:val>
                                        </p:tav>
                                        <p:tav tm="100000">
                                          <p:val>
                                            <p:strVal val="#ppt_h"/>
                                          </p:val>
                                        </p:tav>
                                      </p:tavLst>
                                    </p:anim>
                                    <p:animEffect transition="in" filter="fade">
                                      <p:cBhvr>
                                        <p:cTn id="61" dur="75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xmlns="" id="{C0BD9210-9A8C-4107-AD85-D04ADE5FACB3}"/>
              </a:ext>
            </a:extLst>
          </p:cNvPr>
          <p:cNvGrpSpPr/>
          <p:nvPr/>
        </p:nvGrpSpPr>
        <p:grpSpPr>
          <a:xfrm>
            <a:off x="4935220" y="1872388"/>
            <a:ext cx="2562860" cy="849698"/>
            <a:chOff x="1308100" y="1974669"/>
            <a:chExt cx="2562860" cy="849698"/>
          </a:xfrm>
        </p:grpSpPr>
        <p:sp>
          <p:nvSpPr>
            <p:cNvPr id="5" name="矩形: 圆角 4">
              <a:extLst>
                <a:ext uri="{FF2B5EF4-FFF2-40B4-BE49-F238E27FC236}">
                  <a16:creationId xmlns:a16="http://schemas.microsoft.com/office/drawing/2014/main" xmlns="" id="{4087C069-94B3-4629-B9FC-384C4376645D}"/>
                </a:ext>
              </a:extLst>
            </p:cNvPr>
            <p:cNvSpPr/>
            <p:nvPr/>
          </p:nvSpPr>
          <p:spPr>
            <a:xfrm>
              <a:off x="1308100" y="1974669"/>
              <a:ext cx="2522220" cy="849698"/>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文本框 11">
              <a:extLst>
                <a:ext uri="{FF2B5EF4-FFF2-40B4-BE49-F238E27FC236}">
                  <a16:creationId xmlns:a16="http://schemas.microsoft.com/office/drawing/2014/main" xmlns="" id="{29181C55-B724-40DD-B584-85892200CE7A}"/>
                </a:ext>
              </a:extLst>
            </p:cNvPr>
            <p:cNvSpPr txBox="1"/>
            <p:nvPr/>
          </p:nvSpPr>
          <p:spPr>
            <a:xfrm>
              <a:off x="1478280" y="2083375"/>
              <a:ext cx="2392680" cy="646331"/>
            </a:xfrm>
            <a:prstGeom prst="rect">
              <a:avLst/>
            </a:prstGeom>
            <a:noFill/>
          </p:spPr>
          <p:txBody>
            <a:bodyPr wrap="square">
              <a:spAutoFit/>
            </a:bodyPr>
            <a:lstStyle/>
            <a:p>
              <a:r>
                <a:rPr kumimoji="0" lang="zh-CN" altLang="en-US" sz="3600" b="1" i="0" u="none" strike="noStrike" kern="1200" cap="none" spc="0" normalizeH="0" baseline="0" noProof="0" dirty="0">
                  <a:ln>
                    <a:noFill/>
                  </a:ln>
                  <a:solidFill>
                    <a:prstClr val="white"/>
                  </a:solidFill>
                  <a:effectLst/>
                  <a:uLnTx/>
                  <a:uFillTx/>
                  <a:cs typeface="+mn-ea"/>
                  <a:sym typeface="+mn-lt"/>
                </a:rPr>
                <a:t>总体目标</a:t>
              </a:r>
              <a:endParaRPr lang="zh-CN" altLang="en-US" dirty="0">
                <a:cs typeface="+mn-ea"/>
                <a:sym typeface="+mn-lt"/>
              </a:endParaRPr>
            </a:p>
          </p:txBody>
        </p:sp>
      </p:grpSp>
      <p:grpSp>
        <p:nvGrpSpPr>
          <p:cNvPr id="22" name="组合 21">
            <a:extLst>
              <a:ext uri="{FF2B5EF4-FFF2-40B4-BE49-F238E27FC236}">
                <a16:creationId xmlns:a16="http://schemas.microsoft.com/office/drawing/2014/main" xmlns="" id="{9781C7DB-0D11-44F7-9A68-126A4D568FC0}"/>
              </a:ext>
            </a:extLst>
          </p:cNvPr>
          <p:cNvGrpSpPr/>
          <p:nvPr/>
        </p:nvGrpSpPr>
        <p:grpSpPr>
          <a:xfrm>
            <a:off x="1323340" y="2627425"/>
            <a:ext cx="9438640" cy="3134655"/>
            <a:chOff x="1445260" y="2627425"/>
            <a:chExt cx="9438640" cy="3134655"/>
          </a:xfrm>
        </p:grpSpPr>
        <p:sp>
          <p:nvSpPr>
            <p:cNvPr id="17" name="文本框 16">
              <a:extLst>
                <a:ext uri="{FF2B5EF4-FFF2-40B4-BE49-F238E27FC236}">
                  <a16:creationId xmlns:a16="http://schemas.microsoft.com/office/drawing/2014/main" xmlns="" id="{A8A6A647-8493-43EC-A10A-DB19E6222F17}"/>
                </a:ext>
              </a:extLst>
            </p:cNvPr>
            <p:cNvSpPr txBox="1"/>
            <p:nvPr/>
          </p:nvSpPr>
          <p:spPr>
            <a:xfrm>
              <a:off x="2174240" y="2827943"/>
              <a:ext cx="6332220" cy="2934137"/>
            </a:xfrm>
            <a:prstGeom prst="rect">
              <a:avLst/>
            </a:prstGeom>
            <a:noFill/>
          </p:spPr>
          <p:txBody>
            <a:bodyPr wrap="square">
              <a:spAutoFit/>
            </a:bodyPr>
            <a:lstStyle/>
            <a:p>
              <a:pPr marL="285750" marR="0" lvl="0" indent="-285750" algn="l" defTabSz="914400" rtl="0" eaLnBrk="1" fontAlgn="auto" latinLnBrk="0" hangingPunct="1">
                <a:lnSpc>
                  <a:spcPct val="150000"/>
                </a:lnSpc>
                <a:spcBef>
                  <a:spcPts val="1000"/>
                </a:spcBef>
                <a:spcAft>
                  <a:spcPts val="0"/>
                </a:spcAft>
                <a:buClrTx/>
                <a:buSzTx/>
                <a:buFont typeface="Wingdings" panose="05000000000000000000" pitchFamily="2" charset="2"/>
                <a:buChar char="Ø"/>
                <a:tabLst/>
                <a:defRPr/>
              </a:pPr>
              <a:r>
                <a:rPr kumimoji="0" lang="zh-CN" altLang="en-US" sz="1600" b="0" i="0" u="none" strike="noStrike" kern="1200" cap="none" spc="0" normalizeH="0" baseline="0" noProof="0" dirty="0">
                  <a:ln>
                    <a:noFill/>
                  </a:ln>
                  <a:solidFill>
                    <a:srgbClr val="333333"/>
                  </a:solidFill>
                  <a:effectLst/>
                  <a:uLnTx/>
                  <a:uFillTx/>
                  <a:cs typeface="+mn-ea"/>
                  <a:sym typeface="+mn-lt"/>
                </a:rPr>
                <a:t>到</a:t>
              </a:r>
              <a:r>
                <a:rPr kumimoji="0" lang="en-US" altLang="zh-CN" sz="1600" b="0" i="0" u="none" strike="noStrike" kern="1200" cap="none" spc="0" normalizeH="0" baseline="0" noProof="0" dirty="0">
                  <a:ln>
                    <a:noFill/>
                  </a:ln>
                  <a:solidFill>
                    <a:srgbClr val="333333"/>
                  </a:solidFill>
                  <a:effectLst/>
                  <a:uLnTx/>
                  <a:uFillTx/>
                  <a:cs typeface="+mn-ea"/>
                  <a:sym typeface="+mn-lt"/>
                </a:rPr>
                <a:t>2025</a:t>
              </a:r>
              <a:r>
                <a:rPr kumimoji="0" lang="zh-CN" altLang="en-US" sz="1600" b="0" i="0" u="none" strike="noStrike" kern="1200" cap="none" spc="0" normalizeH="0" baseline="0" noProof="0" dirty="0">
                  <a:ln>
                    <a:noFill/>
                  </a:ln>
                  <a:solidFill>
                    <a:srgbClr val="333333"/>
                  </a:solidFill>
                  <a:effectLst/>
                  <a:uLnTx/>
                  <a:uFillTx/>
                  <a:cs typeface="+mn-ea"/>
                  <a:sym typeface="+mn-lt"/>
                </a:rPr>
                <a:t>年，“八五”普法规划实施完成，法治观念深入人心，</a:t>
              </a:r>
              <a:endParaRPr kumimoji="0" lang="en-US" altLang="zh-CN" sz="1600" b="0" i="0" u="none" strike="noStrike" kern="1200" cap="none" spc="0" normalizeH="0" baseline="0" noProof="0" dirty="0">
                <a:ln>
                  <a:noFill/>
                </a:ln>
                <a:solidFill>
                  <a:srgbClr val="333333"/>
                </a:solidFill>
                <a:effectLst/>
                <a:uLnTx/>
                <a:uFillTx/>
                <a:cs typeface="+mn-ea"/>
                <a:sym typeface="+mn-lt"/>
              </a:endParaRPr>
            </a:p>
            <a:p>
              <a:pPr marL="285750" marR="0" lvl="0" indent="-285750" algn="l" defTabSz="914400" rtl="0" eaLnBrk="1" fontAlgn="auto" latinLnBrk="0" hangingPunct="1">
                <a:lnSpc>
                  <a:spcPct val="150000"/>
                </a:lnSpc>
                <a:spcBef>
                  <a:spcPts val="1000"/>
                </a:spcBef>
                <a:spcAft>
                  <a:spcPts val="0"/>
                </a:spcAft>
                <a:buClrTx/>
                <a:buSzTx/>
                <a:buFont typeface="Wingdings" panose="05000000000000000000" pitchFamily="2" charset="2"/>
                <a:buChar char="Ø"/>
                <a:tabLst/>
                <a:defRPr/>
              </a:pPr>
              <a:r>
                <a:rPr kumimoji="0" lang="zh-CN" altLang="en-US" sz="1600" b="0" i="0" u="none" strike="noStrike" kern="1200" cap="none" spc="0" normalizeH="0" baseline="0" noProof="0" dirty="0">
                  <a:ln>
                    <a:noFill/>
                  </a:ln>
                  <a:solidFill>
                    <a:srgbClr val="333333"/>
                  </a:solidFill>
                  <a:effectLst/>
                  <a:uLnTx/>
                  <a:uFillTx/>
                  <a:cs typeface="+mn-ea"/>
                  <a:sym typeface="+mn-lt"/>
                </a:rPr>
                <a:t>社会领域制度规范更加健全，社会主义核心价值观要求融入法治建设和社会治理成效显著，公民、法人和其他组织合法权益得到切实保障，</a:t>
              </a:r>
              <a:endParaRPr kumimoji="0" lang="en-US" altLang="zh-CN" sz="1600" b="0" i="0" u="none" strike="noStrike" kern="1200" cap="none" spc="0" normalizeH="0" baseline="0" noProof="0" dirty="0">
                <a:ln>
                  <a:noFill/>
                </a:ln>
                <a:solidFill>
                  <a:srgbClr val="333333"/>
                </a:solidFill>
                <a:effectLst/>
                <a:uLnTx/>
                <a:uFillTx/>
                <a:cs typeface="+mn-ea"/>
                <a:sym typeface="+mn-lt"/>
              </a:endParaRPr>
            </a:p>
            <a:p>
              <a:pPr marL="285750" marR="0" lvl="0" indent="-285750" algn="l" defTabSz="914400" rtl="0" eaLnBrk="1" fontAlgn="auto" latinLnBrk="0" hangingPunct="1">
                <a:lnSpc>
                  <a:spcPct val="150000"/>
                </a:lnSpc>
                <a:spcBef>
                  <a:spcPts val="1000"/>
                </a:spcBef>
                <a:spcAft>
                  <a:spcPts val="0"/>
                </a:spcAft>
                <a:buClrTx/>
                <a:buSzTx/>
                <a:buFont typeface="Wingdings" panose="05000000000000000000" pitchFamily="2" charset="2"/>
                <a:buChar char="Ø"/>
                <a:tabLst/>
                <a:defRPr/>
              </a:pPr>
              <a:r>
                <a:rPr kumimoji="0" lang="zh-CN" altLang="en-US" sz="1600" b="0" i="0" u="none" strike="noStrike" kern="1200" cap="none" spc="0" normalizeH="0" baseline="0" noProof="0" dirty="0">
                  <a:ln>
                    <a:noFill/>
                  </a:ln>
                  <a:solidFill>
                    <a:srgbClr val="333333"/>
                  </a:solidFill>
                  <a:effectLst/>
                  <a:uLnTx/>
                  <a:uFillTx/>
                  <a:cs typeface="+mn-ea"/>
                  <a:sym typeface="+mn-lt"/>
                </a:rPr>
                <a:t>社会治理法治化水平显著提高，形成符合国情、体现时代特征、人民群众满意的法治社会建设生动局面，为</a:t>
              </a:r>
              <a:r>
                <a:rPr kumimoji="0" lang="en-US" altLang="zh-CN" sz="1600" b="0" i="0" u="none" strike="noStrike" kern="1200" cap="none" spc="0" normalizeH="0" baseline="0" noProof="0" dirty="0">
                  <a:ln>
                    <a:noFill/>
                  </a:ln>
                  <a:solidFill>
                    <a:srgbClr val="333333"/>
                  </a:solidFill>
                  <a:effectLst/>
                  <a:uLnTx/>
                  <a:uFillTx/>
                  <a:cs typeface="+mn-ea"/>
                  <a:sym typeface="+mn-lt"/>
                </a:rPr>
                <a:t>2035</a:t>
              </a:r>
              <a:r>
                <a:rPr kumimoji="0" lang="zh-CN" altLang="en-US" sz="1600" b="0" i="0" u="none" strike="noStrike" kern="1200" cap="none" spc="0" normalizeH="0" baseline="0" noProof="0" dirty="0">
                  <a:ln>
                    <a:noFill/>
                  </a:ln>
                  <a:solidFill>
                    <a:srgbClr val="333333"/>
                  </a:solidFill>
                  <a:effectLst/>
                  <a:uLnTx/>
                  <a:uFillTx/>
                  <a:cs typeface="+mn-ea"/>
                  <a:sym typeface="+mn-lt"/>
                </a:rPr>
                <a:t>年基本建成法治社会奠定坚实基础</a:t>
              </a:r>
            </a:p>
          </p:txBody>
        </p:sp>
        <p:pic>
          <p:nvPicPr>
            <p:cNvPr id="20" name="图形 19" descr="指向右边的反手食指">
              <a:extLst>
                <a:ext uri="{FF2B5EF4-FFF2-40B4-BE49-F238E27FC236}">
                  <a16:creationId xmlns:a16="http://schemas.microsoft.com/office/drawing/2014/main" xmlns="" id="{8541B8DB-BB38-4AC2-A454-E126AC90DFD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445260" y="2627425"/>
              <a:ext cx="850900" cy="850900"/>
            </a:xfrm>
            <a:prstGeom prst="rect">
              <a:avLst/>
            </a:prstGeom>
          </p:spPr>
        </p:pic>
        <p:sp>
          <p:nvSpPr>
            <p:cNvPr id="21" name="矩形 20">
              <a:extLst>
                <a:ext uri="{FF2B5EF4-FFF2-40B4-BE49-F238E27FC236}">
                  <a16:creationId xmlns:a16="http://schemas.microsoft.com/office/drawing/2014/main" xmlns="" id="{74FDCF49-5C2B-4266-A18E-8473C3D31673}"/>
                </a:ext>
              </a:extLst>
            </p:cNvPr>
            <p:cNvSpPr/>
            <p:nvPr/>
          </p:nvSpPr>
          <p:spPr>
            <a:xfrm>
              <a:off x="1943100" y="2827943"/>
              <a:ext cx="8940800" cy="285972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23" name="图片 22" descr="图标&#10;&#10;描述已自动生成">
            <a:extLst>
              <a:ext uri="{FF2B5EF4-FFF2-40B4-BE49-F238E27FC236}">
                <a16:creationId xmlns:a16="http://schemas.microsoft.com/office/drawing/2014/main" xmlns="" id="{5CB310B8-39DC-4BFE-A064-F23D41036B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713196">
            <a:off x="8045519" y="2500629"/>
            <a:ext cx="3227862" cy="3227862"/>
          </a:xfrm>
          <a:prstGeom prst="rect">
            <a:avLst/>
          </a:prstGeom>
        </p:spPr>
      </p:pic>
    </p:spTree>
    <p:extLst>
      <p:ext uri="{BB962C8B-B14F-4D97-AF65-F5344CB8AC3E}">
        <p14:creationId xmlns:p14="http://schemas.microsoft.com/office/powerpoint/2010/main" val="2761223988"/>
      </p:ext>
    </p:extLst>
  </p:cSld>
  <p:clrMapOvr>
    <a:masterClrMapping/>
  </p:clrMapOvr>
  <mc:AlternateContent xmlns:mc="http://schemas.openxmlformats.org/markup-compatibility/2006" xmlns:p14="http://schemas.microsoft.com/office/powerpoint/2010/main">
    <mc:Choice Requires="p14">
      <p:transition spd="slow" p14:dur="1600" advTm="3000">
        <p14:prism isInverted="1"/>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750" fill="hold"/>
                                        <p:tgtEl>
                                          <p:spTgt spid="15"/>
                                        </p:tgtEl>
                                        <p:attrNameLst>
                                          <p:attrName>ppt_w</p:attrName>
                                        </p:attrNameLst>
                                      </p:cBhvr>
                                      <p:tavLst>
                                        <p:tav tm="0">
                                          <p:val>
                                            <p:fltVal val="0"/>
                                          </p:val>
                                        </p:tav>
                                        <p:tav tm="100000">
                                          <p:val>
                                            <p:strVal val="#ppt_w"/>
                                          </p:val>
                                        </p:tav>
                                      </p:tavLst>
                                    </p:anim>
                                    <p:anim calcmode="lin" valueType="num">
                                      <p:cBhvr>
                                        <p:cTn id="8" dur="750" fill="hold"/>
                                        <p:tgtEl>
                                          <p:spTgt spid="15"/>
                                        </p:tgtEl>
                                        <p:attrNameLst>
                                          <p:attrName>ppt_h</p:attrName>
                                        </p:attrNameLst>
                                      </p:cBhvr>
                                      <p:tavLst>
                                        <p:tav tm="0">
                                          <p:val>
                                            <p:fltVal val="0"/>
                                          </p:val>
                                        </p:tav>
                                        <p:tav tm="100000">
                                          <p:val>
                                            <p:strVal val="#ppt_h"/>
                                          </p:val>
                                        </p:tav>
                                      </p:tavLst>
                                    </p:anim>
                                    <p:animEffect transition="in" filter="fade">
                                      <p:cBhvr>
                                        <p:cTn id="9" dur="750"/>
                                        <p:tgtEl>
                                          <p:spTgt spid="15"/>
                                        </p:tgtEl>
                                      </p:cBhvr>
                                    </p:animEffect>
                                  </p:childTnLst>
                                </p:cTn>
                              </p:par>
                            </p:childTnLst>
                          </p:cTn>
                        </p:par>
                        <p:par>
                          <p:cTn id="10" fill="hold">
                            <p:stCondLst>
                              <p:cond delay="750"/>
                            </p:stCondLst>
                            <p:childTnLst>
                              <p:par>
                                <p:cTn id="11" presetID="45" presetClass="entr" presetSubtype="0"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750"/>
                                        <p:tgtEl>
                                          <p:spTgt spid="23"/>
                                        </p:tgtEl>
                                      </p:cBhvr>
                                    </p:animEffect>
                                    <p:anim calcmode="lin" valueType="num">
                                      <p:cBhvr>
                                        <p:cTn id="14" dur="750" fill="hold"/>
                                        <p:tgtEl>
                                          <p:spTgt spid="23"/>
                                        </p:tgtEl>
                                        <p:attrNameLst>
                                          <p:attrName>ppt_w</p:attrName>
                                        </p:attrNameLst>
                                      </p:cBhvr>
                                      <p:tavLst>
                                        <p:tav tm="0" fmla="#ppt_w*sin(2.5*pi*$)">
                                          <p:val>
                                            <p:fltVal val="0"/>
                                          </p:val>
                                        </p:tav>
                                        <p:tav tm="100000">
                                          <p:val>
                                            <p:fltVal val="1"/>
                                          </p:val>
                                        </p:tav>
                                      </p:tavLst>
                                    </p:anim>
                                    <p:anim calcmode="lin" valueType="num">
                                      <p:cBhvr>
                                        <p:cTn id="15" dur="750" fill="hold"/>
                                        <p:tgtEl>
                                          <p:spTgt spid="23"/>
                                        </p:tgtEl>
                                        <p:attrNameLst>
                                          <p:attrName>ppt_h</p:attrName>
                                        </p:attrNameLst>
                                      </p:cBhvr>
                                      <p:tavLst>
                                        <p:tav tm="0">
                                          <p:val>
                                            <p:strVal val="#ppt_h"/>
                                          </p:val>
                                        </p:tav>
                                        <p:tav tm="100000">
                                          <p:val>
                                            <p:strVal val="#ppt_h"/>
                                          </p:val>
                                        </p:tav>
                                      </p:tavLst>
                                    </p:anim>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5F33086-B73B-4589-86FC-C47FDBE292DD}"/>
              </a:ext>
            </a:extLst>
          </p:cNvPr>
          <p:cNvSpPr>
            <a:spLocks noGrp="1"/>
          </p:cNvSpPr>
          <p:nvPr>
            <p:ph type="title" idx="4294967295"/>
          </p:nvPr>
        </p:nvSpPr>
        <p:spPr>
          <a:xfrm>
            <a:off x="4862513" y="1778000"/>
            <a:ext cx="2466975" cy="1084263"/>
          </a:xfrm>
          <a:prstGeom prst="rect">
            <a:avLst/>
          </a:prstGeom>
        </p:spPr>
        <p:txBody>
          <a:bodyPr>
            <a:normAutofit fontScale="90000"/>
          </a:bodyPr>
          <a:lstStyle/>
          <a:p>
            <a:r>
              <a:rPr lang="zh-CN" altLang="en-US" b="1" smtClean="0">
                <a:solidFill>
                  <a:srgbClr val="C00000"/>
                </a:solidFill>
                <a:latin typeface="+mn-lt"/>
                <a:ea typeface="+mn-ea"/>
                <a:cs typeface="+mn-ea"/>
                <a:sym typeface="+mn-lt"/>
              </a:rPr>
              <a:t>第</a:t>
            </a:r>
            <a:r>
              <a:rPr lang="en-US" altLang="zh-CN" b="1" smtClean="0">
                <a:solidFill>
                  <a:srgbClr val="C00000"/>
                </a:solidFill>
                <a:latin typeface="+mn-lt"/>
                <a:ea typeface="+mn-ea"/>
                <a:cs typeface="+mn-ea"/>
                <a:sym typeface="+mn-lt"/>
              </a:rPr>
              <a:t>02</a:t>
            </a:r>
            <a:r>
              <a:rPr lang="zh-CN" altLang="en-US" b="1" smtClean="0">
                <a:solidFill>
                  <a:srgbClr val="C00000"/>
                </a:solidFill>
                <a:latin typeface="+mn-lt"/>
                <a:ea typeface="+mn-ea"/>
                <a:cs typeface="+mn-ea"/>
                <a:sym typeface="+mn-lt"/>
              </a:rPr>
              <a:t>部分</a:t>
            </a:r>
            <a:endParaRPr lang="zh-CN" altLang="en-US" b="1" dirty="0">
              <a:solidFill>
                <a:srgbClr val="C00000"/>
              </a:solidFill>
              <a:latin typeface="+mn-lt"/>
              <a:ea typeface="+mn-ea"/>
              <a:cs typeface="+mn-ea"/>
              <a:sym typeface="+mn-lt"/>
            </a:endParaRPr>
          </a:p>
        </p:txBody>
      </p:sp>
      <p:sp>
        <p:nvSpPr>
          <p:cNvPr id="3" name="内容占位符 2">
            <a:extLst>
              <a:ext uri="{FF2B5EF4-FFF2-40B4-BE49-F238E27FC236}">
                <a16:creationId xmlns:a16="http://schemas.microsoft.com/office/drawing/2014/main" xmlns="" id="{4FA3A66D-5A4B-4A85-8F24-9006C56A471F}"/>
              </a:ext>
            </a:extLst>
          </p:cNvPr>
          <p:cNvSpPr>
            <a:spLocks noGrp="1"/>
          </p:cNvSpPr>
          <p:nvPr>
            <p:ph idx="4294967295"/>
          </p:nvPr>
        </p:nvSpPr>
        <p:spPr>
          <a:xfrm>
            <a:off x="2846388" y="3255963"/>
            <a:ext cx="6499225" cy="1838325"/>
          </a:xfrm>
          <a:prstGeom prst="rect">
            <a:avLst/>
          </a:prstGeom>
        </p:spPr>
        <p:txBody>
          <a:bodyPr>
            <a:noAutofit/>
          </a:bodyPr>
          <a:lstStyle/>
          <a:p>
            <a:pPr marL="0" indent="0" algn="dist">
              <a:buNone/>
            </a:pPr>
            <a:r>
              <a:rPr lang="zh-CN" altLang="en-US" sz="8000" b="1">
                <a:solidFill>
                  <a:srgbClr val="C00000"/>
                </a:solidFill>
                <a:cs typeface="+mn-ea"/>
                <a:sym typeface="+mn-lt"/>
              </a:rPr>
              <a:t>推动全社会增强法治观念</a:t>
            </a:r>
            <a:endParaRPr lang="zh-CN" altLang="en-US" sz="8000" b="1" dirty="0">
              <a:solidFill>
                <a:srgbClr val="C00000"/>
              </a:solidFill>
              <a:cs typeface="+mn-ea"/>
              <a:sym typeface="+mn-lt"/>
            </a:endParaRPr>
          </a:p>
        </p:txBody>
      </p:sp>
    </p:spTree>
    <p:extLst>
      <p:ext uri="{BB962C8B-B14F-4D97-AF65-F5344CB8AC3E}">
        <p14:creationId xmlns:p14="http://schemas.microsoft.com/office/powerpoint/2010/main" val="375405860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Tm="3000">
        <p15:prstTrans prst="fallOve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750"/>
                                        <p:tgtEl>
                                          <p:spTgt spid="2"/>
                                        </p:tgtEl>
                                      </p:cBhvr>
                                    </p:animEffect>
                                  </p:childTnLst>
                                </p:cTn>
                              </p:par>
                            </p:childTnLst>
                          </p:cTn>
                        </p:par>
                        <p:par>
                          <p:cTn id="8" fill="hold">
                            <p:stCondLst>
                              <p:cond delay="750"/>
                            </p:stCondLst>
                            <p:childTnLst>
                              <p:par>
                                <p:cTn id="9" presetID="53" presetClass="entr" presetSubtype="16"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750" fill="hold"/>
                                        <p:tgtEl>
                                          <p:spTgt spid="3">
                                            <p:txEl>
                                              <p:pRg st="0" end="0"/>
                                            </p:txEl>
                                          </p:spTgt>
                                        </p:tgtEl>
                                        <p:attrNameLst>
                                          <p:attrName>ppt_w</p:attrName>
                                        </p:attrNameLst>
                                      </p:cBhvr>
                                      <p:tavLst>
                                        <p:tav tm="0">
                                          <p:val>
                                            <p:fltVal val="0"/>
                                          </p:val>
                                        </p:tav>
                                        <p:tav tm="100000">
                                          <p:val>
                                            <p:strVal val="#ppt_w"/>
                                          </p:val>
                                        </p:tav>
                                      </p:tavLst>
                                    </p:anim>
                                    <p:anim calcmode="lin" valueType="num">
                                      <p:cBhvr>
                                        <p:cTn id="12" dur="75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3" dur="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FD0A5BA5-176A-491E-9E4C-627CEC13848E}"/>
              </a:ext>
            </a:extLst>
          </p:cNvPr>
          <p:cNvSpPr>
            <a:spLocks noGrp="1"/>
          </p:cNvSpPr>
          <p:nvPr>
            <p:ph idx="4294967295"/>
          </p:nvPr>
        </p:nvSpPr>
        <p:spPr>
          <a:xfrm>
            <a:off x="3717578" y="1883565"/>
            <a:ext cx="6769100" cy="1546225"/>
          </a:xfrm>
          <a:prstGeom prst="rect">
            <a:avLst/>
          </a:prstGeom>
        </p:spPr>
        <p:txBody>
          <a:bodyPr>
            <a:normAutofit/>
          </a:bodyPr>
          <a:lstStyle/>
          <a:p>
            <a:pPr marL="0" indent="0">
              <a:lnSpc>
                <a:spcPct val="150000"/>
              </a:lnSpc>
              <a:buNone/>
            </a:pPr>
            <a:r>
              <a:rPr lang="zh-CN" altLang="en-US" sz="1600" dirty="0">
                <a:solidFill>
                  <a:srgbClr val="333333"/>
                </a:solidFill>
                <a:cs typeface="+mn-ea"/>
                <a:sym typeface="+mn-lt"/>
              </a:rPr>
              <a:t>树立宪法法律至上、法律面前人人平等的法治理念，培育全社会法治信仰，增强法治宣传教育针对性和实效性，引导全体人民做社会主义法治的忠实崇尚者、自觉遵守者、坚定捍卫者，使法治成为社会共识和基本原则</a:t>
            </a:r>
          </a:p>
        </p:txBody>
      </p:sp>
      <p:grpSp>
        <p:nvGrpSpPr>
          <p:cNvPr id="13" name="组合 12">
            <a:extLst>
              <a:ext uri="{FF2B5EF4-FFF2-40B4-BE49-F238E27FC236}">
                <a16:creationId xmlns:a16="http://schemas.microsoft.com/office/drawing/2014/main" xmlns="" id="{6E950BED-FF94-443F-8B55-C7E406572A74}"/>
              </a:ext>
            </a:extLst>
          </p:cNvPr>
          <p:cNvGrpSpPr/>
          <p:nvPr/>
        </p:nvGrpSpPr>
        <p:grpSpPr>
          <a:xfrm>
            <a:off x="1531332" y="1831118"/>
            <a:ext cx="9129336" cy="1247142"/>
            <a:chOff x="1607244" y="1844002"/>
            <a:chExt cx="9129336" cy="1247142"/>
          </a:xfrm>
        </p:grpSpPr>
        <p:grpSp>
          <p:nvGrpSpPr>
            <p:cNvPr id="10" name="组合 9">
              <a:extLst>
                <a:ext uri="{FF2B5EF4-FFF2-40B4-BE49-F238E27FC236}">
                  <a16:creationId xmlns:a16="http://schemas.microsoft.com/office/drawing/2014/main" xmlns="" id="{77A6D1C0-40FE-4215-AB25-6E4BBA7309C2}"/>
                </a:ext>
              </a:extLst>
            </p:cNvPr>
            <p:cNvGrpSpPr/>
            <p:nvPr/>
          </p:nvGrpSpPr>
          <p:grpSpPr>
            <a:xfrm>
              <a:off x="1607244" y="1844002"/>
              <a:ext cx="2012256" cy="1247142"/>
              <a:chOff x="1607244" y="1844002"/>
              <a:chExt cx="2012256" cy="1247142"/>
            </a:xfrm>
          </p:grpSpPr>
          <p:sp>
            <p:nvSpPr>
              <p:cNvPr id="6" name="矩形 5">
                <a:extLst>
                  <a:ext uri="{FF2B5EF4-FFF2-40B4-BE49-F238E27FC236}">
                    <a16:creationId xmlns:a16="http://schemas.microsoft.com/office/drawing/2014/main" xmlns="" id="{998843F3-D533-4A60-9F89-B40A0A526749}"/>
                  </a:ext>
                </a:extLst>
              </p:cNvPr>
              <p:cNvSpPr/>
              <p:nvPr/>
            </p:nvSpPr>
            <p:spPr>
              <a:xfrm>
                <a:off x="1607244" y="1844002"/>
                <a:ext cx="2012256" cy="12471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文本框 7">
                <a:extLst>
                  <a:ext uri="{FF2B5EF4-FFF2-40B4-BE49-F238E27FC236}">
                    <a16:creationId xmlns:a16="http://schemas.microsoft.com/office/drawing/2014/main" xmlns="" id="{CB5D65AE-2D8D-4776-A1D3-D3695117C147}"/>
                  </a:ext>
                </a:extLst>
              </p:cNvPr>
              <p:cNvSpPr txBox="1"/>
              <p:nvPr/>
            </p:nvSpPr>
            <p:spPr>
              <a:xfrm>
                <a:off x="1645632" y="1867408"/>
                <a:ext cx="1935480" cy="1200329"/>
              </a:xfrm>
              <a:prstGeom prst="rect">
                <a:avLst/>
              </a:prstGeom>
              <a:noFill/>
            </p:spPr>
            <p:txBody>
              <a:bodyPr wrap="square">
                <a:spAutoFit/>
              </a:bodyPr>
              <a:lstStyle/>
              <a:p>
                <a:pPr algn="ctr"/>
                <a:r>
                  <a:rPr kumimoji="0" lang="zh-CN" altLang="en-US" sz="2400" b="1" i="0" u="none" strike="noStrike" kern="1200" cap="none" spc="0" normalizeH="0" baseline="0" noProof="0" dirty="0">
                    <a:ln>
                      <a:noFill/>
                    </a:ln>
                    <a:solidFill>
                      <a:schemeClr val="bg1"/>
                    </a:solidFill>
                    <a:effectLst/>
                    <a:uLnTx/>
                    <a:uFillTx/>
                    <a:cs typeface="+mn-ea"/>
                    <a:sym typeface="+mn-lt"/>
                  </a:rPr>
                  <a:t>全民守法是法治社会的基础工程</a:t>
                </a:r>
                <a:endParaRPr lang="zh-CN" altLang="en-US" sz="2800" b="1" dirty="0">
                  <a:solidFill>
                    <a:schemeClr val="bg1"/>
                  </a:solidFill>
                  <a:cs typeface="+mn-ea"/>
                  <a:sym typeface="+mn-lt"/>
                </a:endParaRPr>
              </a:p>
            </p:txBody>
          </p:sp>
        </p:grpSp>
        <p:sp>
          <p:nvSpPr>
            <p:cNvPr id="12" name="矩形 11">
              <a:extLst>
                <a:ext uri="{FF2B5EF4-FFF2-40B4-BE49-F238E27FC236}">
                  <a16:creationId xmlns:a16="http://schemas.microsoft.com/office/drawing/2014/main" xmlns="" id="{7757B45B-EB81-4F1D-8159-29D4D86A1B10}"/>
                </a:ext>
              </a:extLst>
            </p:cNvPr>
            <p:cNvSpPr/>
            <p:nvPr/>
          </p:nvSpPr>
          <p:spPr>
            <a:xfrm>
              <a:off x="3619500" y="1844002"/>
              <a:ext cx="7117080" cy="124714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a:extLst>
              <a:ext uri="{FF2B5EF4-FFF2-40B4-BE49-F238E27FC236}">
                <a16:creationId xmlns:a16="http://schemas.microsoft.com/office/drawing/2014/main" xmlns="" id="{57FD7BA8-5459-4954-96D1-AB470C406152}"/>
              </a:ext>
            </a:extLst>
          </p:cNvPr>
          <p:cNvGrpSpPr/>
          <p:nvPr/>
        </p:nvGrpSpPr>
        <p:grpSpPr>
          <a:xfrm>
            <a:off x="2217631" y="3448372"/>
            <a:ext cx="3355243" cy="2414543"/>
            <a:chOff x="2051666" y="3515904"/>
            <a:chExt cx="3355243" cy="2414543"/>
          </a:xfrm>
        </p:grpSpPr>
        <p:grpSp>
          <p:nvGrpSpPr>
            <p:cNvPr id="18" name="组合 17">
              <a:extLst>
                <a:ext uri="{FF2B5EF4-FFF2-40B4-BE49-F238E27FC236}">
                  <a16:creationId xmlns:a16="http://schemas.microsoft.com/office/drawing/2014/main" xmlns="" id="{594D8C49-4D1C-4B07-A584-C9E651B6C37F}"/>
                </a:ext>
              </a:extLst>
            </p:cNvPr>
            <p:cNvGrpSpPr/>
            <p:nvPr/>
          </p:nvGrpSpPr>
          <p:grpSpPr>
            <a:xfrm>
              <a:off x="2051666" y="5414105"/>
              <a:ext cx="3355243" cy="516342"/>
              <a:chOff x="1531332" y="5208365"/>
              <a:chExt cx="3355243" cy="516342"/>
            </a:xfrm>
          </p:grpSpPr>
          <p:sp>
            <p:nvSpPr>
              <p:cNvPr id="9" name="文本框 8">
                <a:extLst>
                  <a:ext uri="{FF2B5EF4-FFF2-40B4-BE49-F238E27FC236}">
                    <a16:creationId xmlns:a16="http://schemas.microsoft.com/office/drawing/2014/main" xmlns="" id="{A9E07162-F7A8-4C92-98E8-0B08F8D15859}"/>
                  </a:ext>
                </a:extLst>
              </p:cNvPr>
              <p:cNvSpPr txBox="1"/>
              <p:nvPr/>
            </p:nvSpPr>
            <p:spPr>
              <a:xfrm>
                <a:off x="1531332" y="5274135"/>
                <a:ext cx="3355243" cy="424732"/>
              </a:xfrm>
              <a:prstGeom prst="rect">
                <a:avLst/>
              </a:prstGeom>
              <a:noFill/>
            </p:spPr>
            <p:txBody>
              <a:bodyPr wrap="square">
                <a:spAutoFit/>
              </a:bodyPr>
              <a:lstStyle/>
              <a:p>
                <a:pPr algn="ctr">
                  <a:lnSpc>
                    <a:spcPct val="90000"/>
                  </a:lnSpc>
                  <a:spcBef>
                    <a:spcPct val="0"/>
                  </a:spcBef>
                </a:pPr>
                <a:r>
                  <a:rPr lang="zh-CN" altLang="en-US" sz="2400" dirty="0">
                    <a:solidFill>
                      <a:srgbClr val="333333"/>
                    </a:solidFill>
                    <a:cs typeface="+mn-ea"/>
                    <a:sym typeface="+mn-lt"/>
                  </a:rPr>
                  <a:t>建设社会主义法治文化</a:t>
                </a:r>
              </a:p>
            </p:txBody>
          </p:sp>
          <p:sp>
            <p:nvSpPr>
              <p:cNvPr id="14" name="矩形 13">
                <a:extLst>
                  <a:ext uri="{FF2B5EF4-FFF2-40B4-BE49-F238E27FC236}">
                    <a16:creationId xmlns:a16="http://schemas.microsoft.com/office/drawing/2014/main" xmlns="" id="{EC528E53-D5BC-498C-81D5-5B9D38E3BAB7}"/>
                  </a:ext>
                </a:extLst>
              </p:cNvPr>
              <p:cNvSpPr/>
              <p:nvPr/>
            </p:nvSpPr>
            <p:spPr>
              <a:xfrm>
                <a:off x="1562100" y="5208365"/>
                <a:ext cx="3261360" cy="51634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0" name="组合 19">
              <a:extLst>
                <a:ext uri="{FF2B5EF4-FFF2-40B4-BE49-F238E27FC236}">
                  <a16:creationId xmlns:a16="http://schemas.microsoft.com/office/drawing/2014/main" xmlns="" id="{C9D5CF69-6DDA-4EA9-AB07-FB4E84161BBF}"/>
                </a:ext>
              </a:extLst>
            </p:cNvPr>
            <p:cNvGrpSpPr/>
            <p:nvPr/>
          </p:nvGrpSpPr>
          <p:grpSpPr>
            <a:xfrm>
              <a:off x="2082434" y="4781372"/>
              <a:ext cx="3261360" cy="516342"/>
              <a:chOff x="1562100" y="4575632"/>
              <a:chExt cx="3261360" cy="516342"/>
            </a:xfrm>
          </p:grpSpPr>
          <p:sp>
            <p:nvSpPr>
              <p:cNvPr id="5" name="文本框 4">
                <a:extLst>
                  <a:ext uri="{FF2B5EF4-FFF2-40B4-BE49-F238E27FC236}">
                    <a16:creationId xmlns:a16="http://schemas.microsoft.com/office/drawing/2014/main" xmlns="" id="{F616920C-0E61-48C5-9DF0-24604225A0D4}"/>
                  </a:ext>
                </a:extLst>
              </p:cNvPr>
              <p:cNvSpPr txBox="1"/>
              <p:nvPr/>
            </p:nvSpPr>
            <p:spPr>
              <a:xfrm>
                <a:off x="1787418" y="4635528"/>
                <a:ext cx="2674189" cy="424732"/>
              </a:xfrm>
              <a:prstGeom prst="rect">
                <a:avLst/>
              </a:prstGeom>
              <a:noFill/>
            </p:spPr>
            <p:txBody>
              <a:bodyPr wrap="square">
                <a:spAutoFit/>
              </a:bodyPr>
              <a:lstStyle/>
              <a:p>
                <a:pPr algn="ctr">
                  <a:lnSpc>
                    <a:spcPct val="90000"/>
                  </a:lnSpc>
                  <a:spcBef>
                    <a:spcPct val="0"/>
                  </a:spcBef>
                </a:pPr>
                <a:r>
                  <a:rPr lang="zh-CN" altLang="en-US" sz="2400" dirty="0">
                    <a:solidFill>
                      <a:srgbClr val="333333"/>
                    </a:solidFill>
                    <a:cs typeface="+mn-ea"/>
                    <a:sym typeface="+mn-lt"/>
                  </a:rPr>
                  <a:t>增强全民法治观念</a:t>
                </a:r>
              </a:p>
            </p:txBody>
          </p:sp>
          <p:sp>
            <p:nvSpPr>
              <p:cNvPr id="15" name="矩形 14">
                <a:extLst>
                  <a:ext uri="{FF2B5EF4-FFF2-40B4-BE49-F238E27FC236}">
                    <a16:creationId xmlns:a16="http://schemas.microsoft.com/office/drawing/2014/main" xmlns="" id="{23477708-E6B0-450D-8701-FE202C4CD86C}"/>
                  </a:ext>
                </a:extLst>
              </p:cNvPr>
              <p:cNvSpPr/>
              <p:nvPr/>
            </p:nvSpPr>
            <p:spPr>
              <a:xfrm>
                <a:off x="1562100" y="4575632"/>
                <a:ext cx="3261360" cy="51634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9" name="组合 18">
              <a:extLst>
                <a:ext uri="{FF2B5EF4-FFF2-40B4-BE49-F238E27FC236}">
                  <a16:creationId xmlns:a16="http://schemas.microsoft.com/office/drawing/2014/main" xmlns="" id="{E16A1D6D-0880-4B82-B440-0372260BC30F}"/>
                </a:ext>
              </a:extLst>
            </p:cNvPr>
            <p:cNvGrpSpPr/>
            <p:nvPr/>
          </p:nvGrpSpPr>
          <p:grpSpPr>
            <a:xfrm>
              <a:off x="2082434" y="4148638"/>
              <a:ext cx="3261360" cy="516342"/>
              <a:chOff x="1562100" y="3942898"/>
              <a:chExt cx="3261360" cy="516342"/>
            </a:xfrm>
          </p:grpSpPr>
          <p:sp>
            <p:nvSpPr>
              <p:cNvPr id="7" name="文本框 6">
                <a:extLst>
                  <a:ext uri="{FF2B5EF4-FFF2-40B4-BE49-F238E27FC236}">
                    <a16:creationId xmlns:a16="http://schemas.microsoft.com/office/drawing/2014/main" xmlns="" id="{28A7FC47-B088-40B1-A848-A23C170DE795}"/>
                  </a:ext>
                </a:extLst>
              </p:cNvPr>
              <p:cNvSpPr txBox="1"/>
              <p:nvPr/>
            </p:nvSpPr>
            <p:spPr>
              <a:xfrm>
                <a:off x="1955059" y="3984539"/>
                <a:ext cx="2338909" cy="424732"/>
              </a:xfrm>
              <a:prstGeom prst="rect">
                <a:avLst/>
              </a:prstGeom>
              <a:noFill/>
            </p:spPr>
            <p:txBody>
              <a:bodyPr wrap="square">
                <a:spAutoFit/>
              </a:bodyPr>
              <a:lstStyle/>
              <a:p>
                <a:pPr algn="ctr">
                  <a:lnSpc>
                    <a:spcPct val="90000"/>
                  </a:lnSpc>
                  <a:spcBef>
                    <a:spcPct val="0"/>
                  </a:spcBef>
                </a:pPr>
                <a:r>
                  <a:rPr lang="zh-CN" altLang="en-US" sz="2400" dirty="0">
                    <a:solidFill>
                      <a:srgbClr val="333333"/>
                    </a:solidFill>
                    <a:cs typeface="+mn-ea"/>
                    <a:sym typeface="+mn-lt"/>
                  </a:rPr>
                  <a:t>健全普法责任制</a:t>
                </a:r>
              </a:p>
            </p:txBody>
          </p:sp>
          <p:sp>
            <p:nvSpPr>
              <p:cNvPr id="16" name="矩形 15">
                <a:extLst>
                  <a:ext uri="{FF2B5EF4-FFF2-40B4-BE49-F238E27FC236}">
                    <a16:creationId xmlns:a16="http://schemas.microsoft.com/office/drawing/2014/main" xmlns="" id="{CA69695B-5272-41E0-BE11-09D117ED01B0}"/>
                  </a:ext>
                </a:extLst>
              </p:cNvPr>
              <p:cNvSpPr/>
              <p:nvPr/>
            </p:nvSpPr>
            <p:spPr>
              <a:xfrm>
                <a:off x="1562100" y="3942898"/>
                <a:ext cx="3261360" cy="51634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5" name="组合 24">
              <a:extLst>
                <a:ext uri="{FF2B5EF4-FFF2-40B4-BE49-F238E27FC236}">
                  <a16:creationId xmlns:a16="http://schemas.microsoft.com/office/drawing/2014/main" xmlns="" id="{F7134983-44DC-47CF-85F9-F0ABEDBF5534}"/>
                </a:ext>
              </a:extLst>
            </p:cNvPr>
            <p:cNvGrpSpPr/>
            <p:nvPr/>
          </p:nvGrpSpPr>
          <p:grpSpPr>
            <a:xfrm>
              <a:off x="2082434" y="3515904"/>
              <a:ext cx="3261360" cy="516342"/>
              <a:chOff x="1562100" y="3310164"/>
              <a:chExt cx="3261360" cy="516342"/>
            </a:xfrm>
          </p:grpSpPr>
          <p:sp>
            <p:nvSpPr>
              <p:cNvPr id="17" name="矩形 16">
                <a:extLst>
                  <a:ext uri="{FF2B5EF4-FFF2-40B4-BE49-F238E27FC236}">
                    <a16:creationId xmlns:a16="http://schemas.microsoft.com/office/drawing/2014/main" xmlns="" id="{D4B0351E-16AD-4973-9B50-2AD93FD96083}"/>
                  </a:ext>
                </a:extLst>
              </p:cNvPr>
              <p:cNvSpPr/>
              <p:nvPr/>
            </p:nvSpPr>
            <p:spPr>
              <a:xfrm>
                <a:off x="1562100" y="3310164"/>
                <a:ext cx="3261360" cy="51634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21">
                <a:extLst>
                  <a:ext uri="{FF2B5EF4-FFF2-40B4-BE49-F238E27FC236}">
                    <a16:creationId xmlns:a16="http://schemas.microsoft.com/office/drawing/2014/main" xmlns="" id="{F9349BC7-E229-48EA-AE43-25F548E0325A}"/>
                  </a:ext>
                </a:extLst>
              </p:cNvPr>
              <p:cNvSpPr txBox="1"/>
              <p:nvPr/>
            </p:nvSpPr>
            <p:spPr>
              <a:xfrm>
                <a:off x="2019300" y="3346259"/>
                <a:ext cx="2087880" cy="461665"/>
              </a:xfrm>
              <a:prstGeom prst="rect">
                <a:avLst/>
              </a:prstGeom>
              <a:noFill/>
            </p:spPr>
            <p:txBody>
              <a:bodyPr wrap="square">
                <a:spAutoFit/>
              </a:bodyPr>
              <a:lstStyle/>
              <a:p>
                <a:pPr algn="ctr"/>
                <a:r>
                  <a:rPr kumimoji="0" lang="zh-CN" altLang="en-US" sz="2400" b="0" i="0" u="none" strike="noStrike" kern="1200" cap="none" spc="0" normalizeH="0" baseline="0" noProof="0" dirty="0">
                    <a:ln>
                      <a:noFill/>
                    </a:ln>
                    <a:solidFill>
                      <a:srgbClr val="333333"/>
                    </a:solidFill>
                    <a:effectLst/>
                    <a:uLnTx/>
                    <a:uFillTx/>
                    <a:cs typeface="+mn-ea"/>
                    <a:sym typeface="+mn-lt"/>
                  </a:rPr>
                  <a:t>维护宪法权威</a:t>
                </a:r>
                <a:endParaRPr lang="zh-CN" altLang="en-US" dirty="0">
                  <a:cs typeface="+mn-ea"/>
                  <a:sym typeface="+mn-lt"/>
                </a:endParaRPr>
              </a:p>
            </p:txBody>
          </p:sp>
        </p:grpSp>
      </p:grpSp>
      <p:pic>
        <p:nvPicPr>
          <p:cNvPr id="26" name="图片 25" descr="图片包含 游戏机, 灯, 飞机&#10;&#10;描述已自动生成">
            <a:extLst>
              <a:ext uri="{FF2B5EF4-FFF2-40B4-BE49-F238E27FC236}">
                <a16:creationId xmlns:a16="http://schemas.microsoft.com/office/drawing/2014/main" xmlns="" id="{A35DF4F5-5B6F-40CB-83B6-A7549ABDC2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86174" y="2308803"/>
            <a:ext cx="3901497" cy="3901497"/>
          </a:xfrm>
          <a:prstGeom prst="rect">
            <a:avLst/>
          </a:prstGeom>
        </p:spPr>
      </p:pic>
    </p:spTree>
    <p:extLst>
      <p:ext uri="{BB962C8B-B14F-4D97-AF65-F5344CB8AC3E}">
        <p14:creationId xmlns:p14="http://schemas.microsoft.com/office/powerpoint/2010/main" val="3712208508"/>
      </p:ext>
    </p:extLst>
  </p:cSld>
  <p:clrMapOvr>
    <a:masterClrMapping/>
  </p:clrMapOvr>
  <mc:AlternateContent xmlns:mc="http://schemas.openxmlformats.org/markup-compatibility/2006" xmlns:p14="http://schemas.microsoft.com/office/powerpoint/2010/main">
    <mc:Choice Requires="p14">
      <p:transition spd="slow" p14:dur="1400" advTm="3000">
        <p14:doors dir="ver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750"/>
                                        <p:tgtEl>
                                          <p:spTgt spid="13"/>
                                        </p:tgtEl>
                                      </p:cBhvr>
                                    </p:animEffect>
                                  </p:childTnLst>
                                </p:cTn>
                              </p:par>
                            </p:childTnLst>
                          </p:cTn>
                        </p:par>
                        <p:par>
                          <p:cTn id="8" fill="hold">
                            <p:stCondLst>
                              <p:cond delay="750"/>
                            </p:stCondLst>
                            <p:childTnLst>
                              <p:par>
                                <p:cTn id="9" presetID="16" presetClass="entr" presetSubtype="2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750"/>
                                        <p:tgtEl>
                                          <p:spTgt spid="3">
                                            <p:txEl>
                                              <p:pRg st="0" end="0"/>
                                            </p:txEl>
                                          </p:spTgt>
                                        </p:tgtEl>
                                      </p:cBhvr>
                                    </p:animEffect>
                                  </p:childTnLst>
                                </p:cTn>
                              </p:par>
                            </p:childTnLst>
                          </p:cTn>
                        </p:par>
                        <p:par>
                          <p:cTn id="12" fill="hold">
                            <p:stCondLst>
                              <p:cond delay="1500"/>
                            </p:stCondLst>
                            <p:childTnLst>
                              <p:par>
                                <p:cTn id="13" presetID="6" presetClass="entr" presetSubtype="16"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circle(in)">
                                      <p:cBhvr>
                                        <p:cTn id="15" dur="750"/>
                                        <p:tgtEl>
                                          <p:spTgt spid="27"/>
                                        </p:tgtEl>
                                      </p:cBhvr>
                                    </p:animEffect>
                                  </p:childTnLst>
                                </p:cTn>
                              </p:par>
                            </p:childTnLst>
                          </p:cTn>
                        </p:par>
                        <p:par>
                          <p:cTn id="16" fill="hold">
                            <p:stCondLst>
                              <p:cond delay="2250"/>
                            </p:stCondLst>
                            <p:childTnLst>
                              <p:par>
                                <p:cTn id="17" presetID="53" presetClass="entr" presetSubtype="16"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p:cTn id="19" dur="750" fill="hold"/>
                                        <p:tgtEl>
                                          <p:spTgt spid="26"/>
                                        </p:tgtEl>
                                        <p:attrNameLst>
                                          <p:attrName>ppt_w</p:attrName>
                                        </p:attrNameLst>
                                      </p:cBhvr>
                                      <p:tavLst>
                                        <p:tav tm="0">
                                          <p:val>
                                            <p:fltVal val="0"/>
                                          </p:val>
                                        </p:tav>
                                        <p:tav tm="100000">
                                          <p:val>
                                            <p:strVal val="#ppt_w"/>
                                          </p:val>
                                        </p:tav>
                                      </p:tavLst>
                                    </p:anim>
                                    <p:anim calcmode="lin" valueType="num">
                                      <p:cBhvr>
                                        <p:cTn id="20" dur="750" fill="hold"/>
                                        <p:tgtEl>
                                          <p:spTgt spid="26"/>
                                        </p:tgtEl>
                                        <p:attrNameLst>
                                          <p:attrName>ppt_h</p:attrName>
                                        </p:attrNameLst>
                                      </p:cBhvr>
                                      <p:tavLst>
                                        <p:tav tm="0">
                                          <p:val>
                                            <p:fltVal val="0"/>
                                          </p:val>
                                        </p:tav>
                                        <p:tav tm="100000">
                                          <p:val>
                                            <p:strVal val="#ppt_h"/>
                                          </p:val>
                                        </p:tav>
                                      </p:tavLst>
                                    </p:anim>
                                    <p:animEffect transition="in" filter="fade">
                                      <p:cBhvr>
                                        <p:cTn id="21" dur="7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A" val="v5.2.4"/>
</p:tagLst>
</file>

<file path=ppt/tags/tag10.xml><?xml version="1.0" encoding="utf-8"?>
<p:tagLst xmlns:a="http://schemas.openxmlformats.org/drawingml/2006/main" xmlns:r="http://schemas.openxmlformats.org/officeDocument/2006/relationships" xmlns:p="http://schemas.openxmlformats.org/presentationml/2006/main">
  <p:tag name="PA" val="v5.2.4"/>
</p:tagLst>
</file>

<file path=ppt/tags/tag11.xml><?xml version="1.0" encoding="utf-8"?>
<p:tagLst xmlns:a="http://schemas.openxmlformats.org/drawingml/2006/main" xmlns:r="http://schemas.openxmlformats.org/officeDocument/2006/relationships" xmlns:p="http://schemas.openxmlformats.org/presentationml/2006/main">
  <p:tag name="PA" val="v5.2.4"/>
</p:tagLst>
</file>

<file path=ppt/tags/tag12.xml><?xml version="1.0" encoding="utf-8"?>
<p:tagLst xmlns:a="http://schemas.openxmlformats.org/drawingml/2006/main" xmlns:r="http://schemas.openxmlformats.org/officeDocument/2006/relationships" xmlns:p="http://schemas.openxmlformats.org/presentationml/2006/main">
  <p:tag name="PA" val="v5.2.4"/>
</p:tagLst>
</file>

<file path=ppt/tags/tag13.xml><?xml version="1.0" encoding="utf-8"?>
<p:tagLst xmlns:a="http://schemas.openxmlformats.org/drawingml/2006/main" xmlns:r="http://schemas.openxmlformats.org/officeDocument/2006/relationships" xmlns:p="http://schemas.openxmlformats.org/presentationml/2006/main">
  <p:tag name="PA" val="v5.2.4"/>
</p:tagLst>
</file>

<file path=ppt/tags/tag14.xml><?xml version="1.0" encoding="utf-8"?>
<p:tagLst xmlns:a="http://schemas.openxmlformats.org/drawingml/2006/main" xmlns:r="http://schemas.openxmlformats.org/officeDocument/2006/relationships" xmlns:p="http://schemas.openxmlformats.org/presentationml/2006/main">
  <p:tag name="PA" val="v5.2.4"/>
</p:tagLst>
</file>

<file path=ppt/tags/tag15.xml><?xml version="1.0" encoding="utf-8"?>
<p:tagLst xmlns:a="http://schemas.openxmlformats.org/drawingml/2006/main" xmlns:r="http://schemas.openxmlformats.org/officeDocument/2006/relationships" xmlns:p="http://schemas.openxmlformats.org/presentationml/2006/main">
  <p:tag name="PA" val="v5.2.4"/>
</p:tagLst>
</file>

<file path=ppt/tags/tag2.xml><?xml version="1.0" encoding="utf-8"?>
<p:tagLst xmlns:a="http://schemas.openxmlformats.org/drawingml/2006/main" xmlns:r="http://schemas.openxmlformats.org/officeDocument/2006/relationships" xmlns:p="http://schemas.openxmlformats.org/presentationml/2006/main">
  <p:tag name="PA" val="v5.2.4"/>
</p:tagLst>
</file>

<file path=ppt/tags/tag3.xml><?xml version="1.0" encoding="utf-8"?>
<p:tagLst xmlns:a="http://schemas.openxmlformats.org/drawingml/2006/main" xmlns:r="http://schemas.openxmlformats.org/officeDocument/2006/relationships" xmlns:p="http://schemas.openxmlformats.org/presentationml/2006/main">
  <p:tag name="PA" val="v5.2.4"/>
</p:tagLst>
</file>

<file path=ppt/tags/tag4.xml><?xml version="1.0" encoding="utf-8"?>
<p:tagLst xmlns:a="http://schemas.openxmlformats.org/drawingml/2006/main" xmlns:r="http://schemas.openxmlformats.org/officeDocument/2006/relationships" xmlns:p="http://schemas.openxmlformats.org/presentationml/2006/main">
  <p:tag name="PA" val="v5.2.4"/>
</p:tagLst>
</file>

<file path=ppt/tags/tag5.xml><?xml version="1.0" encoding="utf-8"?>
<p:tagLst xmlns:a="http://schemas.openxmlformats.org/drawingml/2006/main" xmlns:r="http://schemas.openxmlformats.org/officeDocument/2006/relationships" xmlns:p="http://schemas.openxmlformats.org/presentationml/2006/main">
  <p:tag name="PA" val="v5.2.4"/>
</p:tagLst>
</file>

<file path=ppt/tags/tag6.xml><?xml version="1.0" encoding="utf-8"?>
<p:tagLst xmlns:a="http://schemas.openxmlformats.org/drawingml/2006/main" xmlns:r="http://schemas.openxmlformats.org/officeDocument/2006/relationships" xmlns:p="http://schemas.openxmlformats.org/presentationml/2006/main">
  <p:tag name="PA" val="v5.2.4"/>
</p:tagLst>
</file>

<file path=ppt/tags/tag7.xml><?xml version="1.0" encoding="utf-8"?>
<p:tagLst xmlns:a="http://schemas.openxmlformats.org/drawingml/2006/main" xmlns:r="http://schemas.openxmlformats.org/officeDocument/2006/relationships" xmlns:p="http://schemas.openxmlformats.org/presentationml/2006/main">
  <p:tag name="PA" val="v5.2.4"/>
</p:tagLst>
</file>

<file path=ppt/tags/tag8.xml><?xml version="1.0" encoding="utf-8"?>
<p:tagLst xmlns:a="http://schemas.openxmlformats.org/drawingml/2006/main" xmlns:r="http://schemas.openxmlformats.org/officeDocument/2006/relationships" xmlns:p="http://schemas.openxmlformats.org/presentationml/2006/main">
  <p:tag name="PA" val="v5.2.4"/>
</p:tagLst>
</file>

<file path=ppt/tags/tag9.xml><?xml version="1.0" encoding="utf-8"?>
<p:tagLst xmlns:a="http://schemas.openxmlformats.org/drawingml/2006/main" xmlns:r="http://schemas.openxmlformats.org/officeDocument/2006/relationships" xmlns:p="http://schemas.openxmlformats.org/presentationml/2006/main">
  <p:tag name="PA" val="v5.2.4"/>
</p:tagLst>
</file>

<file path=ppt/theme/theme1.xml><?xml version="1.0" encoding="utf-8"?>
<a:theme xmlns:a="http://schemas.openxmlformats.org/drawingml/2006/main" name="第一PPT，www.1ppt.com">
  <a:themeElements>
    <a:clrScheme name="自定义 713">
      <a:dk1>
        <a:sysClr val="windowText" lastClr="000000"/>
      </a:dk1>
      <a:lt1>
        <a:sysClr val="window" lastClr="FFFFFF"/>
      </a:lt1>
      <a:dk2>
        <a:srgbClr val="44546A"/>
      </a:dk2>
      <a:lt2>
        <a:srgbClr val="E7E6E6"/>
      </a:lt2>
      <a:accent1>
        <a:srgbClr val="4472C4"/>
      </a:accent1>
      <a:accent2>
        <a:srgbClr val="C00000"/>
      </a:accent2>
      <a:accent3>
        <a:srgbClr val="A5A5A5"/>
      </a:accent3>
      <a:accent4>
        <a:srgbClr val="FFC000"/>
      </a:accent4>
      <a:accent5>
        <a:srgbClr val="5B9BD5"/>
      </a:accent5>
      <a:accent6>
        <a:srgbClr val="70AD47"/>
      </a:accent6>
      <a:hlink>
        <a:srgbClr val="FFFFFF"/>
      </a:hlink>
      <a:folHlink>
        <a:srgbClr val="954F72"/>
      </a:folHlink>
    </a:clrScheme>
    <a:fontScheme name="ewiidvob">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1005</TotalTime>
  <Words>9107</Words>
  <Application>Microsoft Office PowerPoint</Application>
  <PresentationFormat>自定义</PresentationFormat>
  <Paragraphs>210</Paragraphs>
  <Slides>48</Slides>
  <Notes>2</Notes>
  <HiddenSlides>0</HiddenSlides>
  <MMClips>0</MMClips>
  <ScaleCrop>false</ScaleCrop>
  <HeadingPairs>
    <vt:vector size="4" baseType="variant">
      <vt:variant>
        <vt:lpstr>主题</vt:lpstr>
      </vt:variant>
      <vt:variant>
        <vt:i4>2</vt:i4>
      </vt:variant>
      <vt:variant>
        <vt:lpstr>幻灯片标题</vt:lpstr>
      </vt:variant>
      <vt:variant>
        <vt:i4>48</vt:i4>
      </vt:variant>
    </vt:vector>
  </HeadingPairs>
  <TitlesOfParts>
    <vt:vector size="50" baseType="lpstr">
      <vt:lpstr>第一PPT，www.1ppt.com</vt:lpstr>
      <vt:lpstr>自定义设计方案</vt:lpstr>
      <vt:lpstr>PowerPoint 演示文稿</vt:lpstr>
      <vt:lpstr>前 言</vt:lpstr>
      <vt:lpstr>目录</vt:lpstr>
      <vt:lpstr>第01部分</vt:lpstr>
      <vt:lpstr>PowerPoint 演示文稿</vt:lpstr>
      <vt:lpstr>PowerPoint 演示文稿</vt:lpstr>
      <vt:lpstr>PowerPoint 演示文稿</vt:lpstr>
      <vt:lpstr>第02部分</vt:lpstr>
      <vt:lpstr>PowerPoint 演示文稿</vt:lpstr>
      <vt:lpstr>维护宪法权威</vt:lpstr>
      <vt:lpstr>PowerPoint 演示文稿</vt:lpstr>
      <vt:lpstr>PowerPoint 演示文稿</vt:lpstr>
      <vt:lpstr>PowerPoint 演示文稿</vt:lpstr>
      <vt:lpstr>PowerPoint 演示文稿</vt:lpstr>
      <vt:lpstr>第03部分</vt:lpstr>
      <vt:lpstr>PowerPoint 演示文稿</vt:lpstr>
      <vt:lpstr>PowerPoint 演示文稿</vt:lpstr>
      <vt:lpstr>PowerPoint 演示文稿</vt:lpstr>
      <vt:lpstr>PowerPoint 演示文稿</vt:lpstr>
      <vt:lpstr>PowerPoint 演示文稿</vt:lpstr>
      <vt:lpstr>第04部分</vt:lpstr>
      <vt:lpstr>PowerPoint 演示文稿</vt:lpstr>
      <vt:lpstr>健全公众参与重大公共决策机制</vt:lpstr>
      <vt:lpstr>保障行政执法中当事人合法权益</vt:lpstr>
      <vt:lpstr>加强人权司法保障</vt:lpstr>
      <vt:lpstr>为群众提供便捷高效的公共法律服务</vt:lpstr>
      <vt:lpstr>引导社会主体履行法定义务承担社会责任</vt:lpstr>
      <vt:lpstr>第05部分</vt:lpstr>
      <vt:lpstr>PowerPoint 演示文稿</vt:lpstr>
      <vt:lpstr>完善社会治理体制机制</vt:lpstr>
      <vt:lpstr>推进多层次多领域依法治理</vt:lpstr>
      <vt:lpstr>推进多层次多领域依法治理</vt:lpstr>
      <vt:lpstr>发挥人民团体和社会组织</vt:lpstr>
      <vt:lpstr>增强社会安全感</vt:lpstr>
      <vt:lpstr>依法有效化解社会矛盾纠纷</vt:lpstr>
      <vt:lpstr>第06部分</vt:lpstr>
      <vt:lpstr>PowerPoint 演示文稿</vt:lpstr>
      <vt:lpstr>PowerPoint 演示文稿</vt:lpstr>
      <vt:lpstr>培育良好的网络法治意识</vt:lpstr>
      <vt:lpstr>保障公民依法安全用网</vt:lpstr>
      <vt:lpstr>第07部分</vt:lpstr>
      <vt:lpstr>PowerPoint 演示文稿</vt:lpstr>
      <vt:lpstr>强化组织领导</vt:lpstr>
      <vt:lpstr>加强统筹协调</vt:lpstr>
      <vt:lpstr>健全责任落实和考核评价机制</vt:lpstr>
      <vt:lpstr>加强理论研究和舆论引导</vt:lpstr>
      <vt:lpstr>PowerPoint 演示文稿</vt:lpstr>
      <vt:lpstr>PowerPoint 演示文稿</vt:lpstr>
    </vt:vector>
  </TitlesOfParts>
  <Manager>第一PPT</Manager>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法治社会建设</dc:title>
  <dc:creator>第一PPT</dc:creator>
  <cp:keywords>www.1ppt.com</cp:keywords>
  <dc:description>www.1ppt.com</dc:description>
  <cp:lastModifiedBy>Windows User</cp:lastModifiedBy>
  <cp:revision>47</cp:revision>
  <dcterms:created xsi:type="dcterms:W3CDTF">2020-12-09T02:38:35Z</dcterms:created>
  <dcterms:modified xsi:type="dcterms:W3CDTF">2021-01-27T01:12:44Z</dcterms:modified>
</cp:coreProperties>
</file>