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6" r:id="rId6"/>
    <p:sldId id="267" r:id="rId7"/>
    <p:sldId id="260" r:id="rId8"/>
    <p:sldId id="261" r:id="rId9"/>
    <p:sldId id="262" r:id="rId10"/>
    <p:sldId id="263" r:id="rId11"/>
    <p:sldId id="264" r:id="rId12"/>
    <p:sldId id="265" r:id="rId13"/>
    <p:sldId id="271" r:id="rId14"/>
    <p:sldId id="269"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7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0178839-9468-4585-81B4-334689D0E791}" type="datetimeFigureOut">
              <a:rPr lang="ru-RU" smtClean="0"/>
              <a:t>25.04.2023</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3B0E73AF-4881-432E-80E9-EA69914447C3}"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02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178839-9468-4585-81B4-334689D0E791}" type="datetimeFigureOut">
              <a:rPr lang="ru-RU" smtClean="0"/>
              <a:t>25.04.2023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B0E73AF-4881-432E-80E9-EA69914447C3}"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08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178839-9468-4585-81B4-334689D0E791}" type="datetimeFigureOut">
              <a:rPr lang="ru-RU" smtClean="0"/>
              <a:t>25.04.2023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B0E73AF-4881-432E-80E9-EA69914447C3}"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16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178839-9468-4585-81B4-334689D0E791}" type="datetimeFigureOut">
              <a:rPr lang="ru-RU" smtClean="0"/>
              <a:t>25.04.2023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B0E73AF-4881-432E-80E9-EA69914447C3}"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15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0178839-9468-4585-81B4-334689D0E791}" type="datetimeFigureOut">
              <a:rPr lang="ru-RU" smtClean="0"/>
              <a:t>25.04.2023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B0E73AF-4881-432E-80E9-EA69914447C3}"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8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0178839-9468-4585-81B4-334689D0E791}" type="datetimeFigureOut">
              <a:rPr lang="ru-RU" smtClean="0"/>
              <a:t>25.04.2023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B0E73AF-4881-432E-80E9-EA69914447C3}"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41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0178839-9468-4585-81B4-334689D0E791}" type="datetimeFigureOut">
              <a:rPr lang="ru-RU" smtClean="0"/>
              <a:t>25.04.2023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B0E73AF-4881-432E-80E9-EA69914447C3}"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58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0178839-9468-4585-81B4-334689D0E791}" type="datetimeFigureOut">
              <a:rPr lang="ru-RU" smtClean="0"/>
              <a:t>25.04.2023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B0E73AF-4881-432E-80E9-EA69914447C3}"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95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78839-9468-4585-81B4-334689D0E791}" type="datetimeFigureOut">
              <a:rPr lang="ru-RU" smtClean="0"/>
              <a:t>25.04.2023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B0E73AF-4881-432E-80E9-EA69914447C3}" type="slidenum">
              <a:rPr lang="ru-RU" smtClean="0"/>
              <a:t>‹#›</a:t>
            </a:fld>
            <a:endParaRPr lang="ru-RU"/>
          </a:p>
        </p:txBody>
      </p:sp>
    </p:spTree>
    <p:extLst>
      <p:ext uri="{BB962C8B-B14F-4D97-AF65-F5344CB8AC3E}">
        <p14:creationId xmlns:p14="http://schemas.microsoft.com/office/powerpoint/2010/main" val="215370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0178839-9468-4585-81B4-334689D0E791}" type="datetimeFigureOut">
              <a:rPr lang="ru-RU" smtClean="0"/>
              <a:t>25.04.2023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B0E73AF-4881-432E-80E9-EA69914447C3}"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293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0178839-9468-4585-81B4-334689D0E791}" type="datetimeFigureOut">
              <a:rPr lang="ru-RU" smtClean="0"/>
              <a:t>25.04.2023</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3B0E73AF-4881-432E-80E9-EA69914447C3}"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5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178839-9468-4585-81B4-334689D0E791}" type="datetimeFigureOut">
              <a:rPr lang="ru-RU" smtClean="0"/>
              <a:t>25.04.2023</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0E73AF-4881-432E-80E9-EA69914447C3}"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118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UKXiwwcX9_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EA06E9-6E8A-D220-9015-04CC59B08435}"/>
              </a:ext>
            </a:extLst>
          </p:cNvPr>
          <p:cNvSpPr>
            <a:spLocks noGrp="1"/>
          </p:cNvSpPr>
          <p:nvPr>
            <p:ph type="title"/>
          </p:nvPr>
        </p:nvSpPr>
        <p:spPr>
          <a:xfrm>
            <a:off x="4363591" y="199609"/>
            <a:ext cx="9603275" cy="1049235"/>
          </a:xfrm>
        </p:spPr>
        <p:txBody>
          <a:bodyPr/>
          <a:lstStyle/>
          <a:p>
            <a:r>
              <a:rPr lang="en-US" dirty="0"/>
              <a:t>Toy store</a:t>
            </a:r>
            <a:endParaRPr lang="ru-RU" dirty="0"/>
          </a:p>
        </p:txBody>
      </p:sp>
      <p:sp>
        <p:nvSpPr>
          <p:cNvPr id="3" name="Объект 2">
            <a:extLst>
              <a:ext uri="{FF2B5EF4-FFF2-40B4-BE49-F238E27FC236}">
                <a16:creationId xmlns:a16="http://schemas.microsoft.com/office/drawing/2014/main" id="{B6D5FBCF-E093-6CA0-7BB6-D71F9500D7FA}"/>
              </a:ext>
            </a:extLst>
          </p:cNvPr>
          <p:cNvSpPr>
            <a:spLocks noGrp="1"/>
          </p:cNvSpPr>
          <p:nvPr>
            <p:ph idx="1"/>
          </p:nvPr>
        </p:nvSpPr>
        <p:spPr/>
        <p:txBody>
          <a:bodyPr>
            <a:normAutofit/>
          </a:bodyPr>
          <a:lstStyle/>
          <a:p>
            <a:r>
              <a:rPr lang="en-US" sz="2400" dirty="0"/>
              <a:t>The Online Toy Store is a database management system designed to handle the online transactions of a toy store. The database schema has been designed to capture all the necessary information required for processing transactions between customers, sellers, couriers, and the store. The database includes tables such as Customer, Seller, Product, Cart, Transaction, Transaction Item, Courier, and Delivery.</a:t>
            </a:r>
            <a:endParaRPr lang="ru-RU" sz="2800" dirty="0"/>
          </a:p>
        </p:txBody>
      </p:sp>
    </p:spTree>
    <p:extLst>
      <p:ext uri="{BB962C8B-B14F-4D97-AF65-F5344CB8AC3E}">
        <p14:creationId xmlns:p14="http://schemas.microsoft.com/office/powerpoint/2010/main" val="3960249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D233D1-0456-BFC9-0B7E-5BD3AC555265}"/>
              </a:ext>
            </a:extLst>
          </p:cNvPr>
          <p:cNvSpPr>
            <a:spLocks noGrp="1"/>
          </p:cNvSpPr>
          <p:nvPr>
            <p:ph type="title"/>
          </p:nvPr>
        </p:nvSpPr>
        <p:spPr/>
        <p:txBody>
          <a:bodyPr/>
          <a:lstStyle/>
          <a:p>
            <a:endParaRPr lang="ru-RU"/>
          </a:p>
        </p:txBody>
      </p:sp>
      <p:sp>
        <p:nvSpPr>
          <p:cNvPr id="11" name="Объект 10">
            <a:extLst>
              <a:ext uri="{FF2B5EF4-FFF2-40B4-BE49-F238E27FC236}">
                <a16:creationId xmlns:a16="http://schemas.microsoft.com/office/drawing/2014/main" id="{6957A36A-0730-00F4-3AE3-98B4CB5A0733}"/>
              </a:ext>
            </a:extLst>
          </p:cNvPr>
          <p:cNvSpPr>
            <a:spLocks noGrp="1"/>
          </p:cNvSpPr>
          <p:nvPr>
            <p:ph idx="1"/>
          </p:nvPr>
        </p:nvSpPr>
        <p:spPr>
          <a:xfrm>
            <a:off x="0" y="128447"/>
            <a:ext cx="9603275" cy="3450613"/>
          </a:xfrm>
        </p:spPr>
        <p:txBody>
          <a:bodyPr>
            <a:normAutofit fontScale="92500"/>
          </a:bodyPr>
          <a:lstStyle/>
          <a:p>
            <a:r>
              <a:rPr lang="en-US" sz="2800" dirty="0" err="1"/>
              <a:t>TransactionItem</a:t>
            </a:r>
            <a:r>
              <a:rPr lang="en-US" sz="2800" dirty="0"/>
              <a:t>: This table contains information about the items in the transaction, such as the transaction ID, product ID, and quantity. </a:t>
            </a:r>
          </a:p>
          <a:p>
            <a:r>
              <a:rPr lang="en-US" sz="2800" dirty="0"/>
              <a:t>Courier: This table contains information about the couriers, such as their name, email, password, and phone number. </a:t>
            </a:r>
          </a:p>
          <a:p>
            <a:r>
              <a:rPr lang="en-US" sz="2800" dirty="0"/>
              <a:t>Delivery: This table contains information about the deliveries, such as the transaction ID, courier ID, and delivery date.</a:t>
            </a:r>
            <a:endParaRPr lang="ru-RU" sz="2800" dirty="0"/>
          </a:p>
        </p:txBody>
      </p:sp>
      <p:pic>
        <p:nvPicPr>
          <p:cNvPr id="13" name="Рисунок 12">
            <a:extLst>
              <a:ext uri="{FF2B5EF4-FFF2-40B4-BE49-F238E27FC236}">
                <a16:creationId xmlns:a16="http://schemas.microsoft.com/office/drawing/2014/main" id="{59D604BF-F70E-2969-33A8-B3F4D937C090}"/>
              </a:ext>
            </a:extLst>
          </p:cNvPr>
          <p:cNvPicPr>
            <a:picLocks noChangeAspect="1"/>
          </p:cNvPicPr>
          <p:nvPr/>
        </p:nvPicPr>
        <p:blipFill>
          <a:blip r:embed="rId2"/>
          <a:stretch>
            <a:fillRect/>
          </a:stretch>
        </p:blipFill>
        <p:spPr>
          <a:xfrm>
            <a:off x="256454" y="3308796"/>
            <a:ext cx="6716577" cy="2444889"/>
          </a:xfrm>
          <a:prstGeom prst="rect">
            <a:avLst/>
          </a:prstGeom>
        </p:spPr>
      </p:pic>
    </p:spTree>
    <p:extLst>
      <p:ext uri="{BB962C8B-B14F-4D97-AF65-F5344CB8AC3E}">
        <p14:creationId xmlns:p14="http://schemas.microsoft.com/office/powerpoint/2010/main" val="24388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FAC482-F7AE-B25A-EDE5-CA057EEA00C5}"/>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0886273B-B979-58DC-1984-DCC47E0FE9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41821" cy="3189850"/>
          </a:xfrm>
        </p:spPr>
      </p:pic>
      <p:pic>
        <p:nvPicPr>
          <p:cNvPr id="6" name="Рисунок 5">
            <a:extLst>
              <a:ext uri="{FF2B5EF4-FFF2-40B4-BE49-F238E27FC236}">
                <a16:creationId xmlns:a16="http://schemas.microsoft.com/office/drawing/2014/main" id="{38CE6DB3-5D22-646A-7923-5C8A12BE8F13}"/>
              </a:ext>
            </a:extLst>
          </p:cNvPr>
          <p:cNvPicPr>
            <a:picLocks noChangeAspect="1"/>
          </p:cNvPicPr>
          <p:nvPr/>
        </p:nvPicPr>
        <p:blipFill>
          <a:blip r:embed="rId3"/>
          <a:stretch>
            <a:fillRect/>
          </a:stretch>
        </p:blipFill>
        <p:spPr>
          <a:xfrm>
            <a:off x="0" y="3162192"/>
            <a:ext cx="7241821" cy="3562165"/>
          </a:xfrm>
          <a:prstGeom prst="rect">
            <a:avLst/>
          </a:prstGeom>
        </p:spPr>
      </p:pic>
    </p:spTree>
    <p:extLst>
      <p:ext uri="{BB962C8B-B14F-4D97-AF65-F5344CB8AC3E}">
        <p14:creationId xmlns:p14="http://schemas.microsoft.com/office/powerpoint/2010/main" val="126556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2564B5-5D7C-E274-5029-A0FE5BA5AB59}"/>
              </a:ext>
            </a:extLst>
          </p:cNvPr>
          <p:cNvSpPr>
            <a:spLocks noGrp="1"/>
          </p:cNvSpPr>
          <p:nvPr>
            <p:ph type="title"/>
          </p:nvPr>
        </p:nvSpPr>
        <p:spPr>
          <a:xfrm>
            <a:off x="4490200" y="874858"/>
            <a:ext cx="9603275" cy="1049235"/>
          </a:xfrm>
        </p:spPr>
        <p:txBody>
          <a:bodyPr/>
          <a:lstStyle/>
          <a:p>
            <a:r>
              <a:rPr lang="en-US" dirty="0"/>
              <a:t>Procedure</a:t>
            </a:r>
            <a:endParaRPr lang="ru-RU" dirty="0"/>
          </a:p>
        </p:txBody>
      </p:sp>
      <p:sp>
        <p:nvSpPr>
          <p:cNvPr id="7" name="Объект 6">
            <a:extLst>
              <a:ext uri="{FF2B5EF4-FFF2-40B4-BE49-F238E27FC236}">
                <a16:creationId xmlns:a16="http://schemas.microsoft.com/office/drawing/2014/main" id="{95C1331B-F013-E881-12BF-516ABFFB8341}"/>
              </a:ext>
            </a:extLst>
          </p:cNvPr>
          <p:cNvSpPr>
            <a:spLocks noGrp="1"/>
          </p:cNvSpPr>
          <p:nvPr>
            <p:ph idx="1"/>
          </p:nvPr>
        </p:nvSpPr>
        <p:spPr>
          <a:xfrm>
            <a:off x="1634459" y="2257603"/>
            <a:ext cx="9603275" cy="3450613"/>
          </a:xfrm>
        </p:spPr>
        <p:txBody>
          <a:bodyPr>
            <a:normAutofit/>
          </a:bodyPr>
          <a:lstStyle/>
          <a:p>
            <a:r>
              <a:rPr lang="en-US" sz="3200" dirty="0" err="1">
                <a:latin typeface="Times New Roman" panose="02020603050405020304" pitchFamily="18" charset="0"/>
                <a:cs typeface="Times New Roman" panose="02020603050405020304" pitchFamily="18" charset="0"/>
              </a:rPr>
              <a:t>get_products_by_seller</a:t>
            </a:r>
            <a:r>
              <a:rPr lang="en-US" sz="3200" dirty="0">
                <a:latin typeface="Times New Roman" panose="02020603050405020304" pitchFamily="18" charset="0"/>
                <a:cs typeface="Times New Roman" panose="02020603050405020304" pitchFamily="18" charset="0"/>
              </a:rPr>
              <a:t>(): This procedure takes the name of a seller as input and returns the products sold by that seller. It uses a cursor to iterate through the products and a variable to count the number of products retrieved</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91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D23938-7C2A-06D8-CDCC-773934981380}"/>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02E8D0F9-CEE0-0C98-910F-6CF663397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014278" cy="5584874"/>
          </a:xfrm>
        </p:spPr>
      </p:pic>
    </p:spTree>
    <p:extLst>
      <p:ext uri="{BB962C8B-B14F-4D97-AF65-F5344CB8AC3E}">
        <p14:creationId xmlns:p14="http://schemas.microsoft.com/office/powerpoint/2010/main" val="300147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BD91D8-2127-F5BF-E4D4-43C73B67814F}"/>
              </a:ext>
            </a:extLst>
          </p:cNvPr>
          <p:cNvSpPr>
            <a:spLocks noGrp="1"/>
          </p:cNvSpPr>
          <p:nvPr>
            <p:ph type="title"/>
          </p:nvPr>
        </p:nvSpPr>
        <p:spPr>
          <a:xfrm>
            <a:off x="4208847" y="867037"/>
            <a:ext cx="9603275" cy="1049235"/>
          </a:xfrm>
        </p:spPr>
        <p:txBody>
          <a:bodyPr/>
          <a:lstStyle/>
          <a:p>
            <a:r>
              <a:rPr lang="en-US" dirty="0"/>
              <a:t>Procedures</a:t>
            </a:r>
            <a:endParaRPr lang="ru-RU" dirty="0"/>
          </a:p>
        </p:txBody>
      </p:sp>
      <p:sp>
        <p:nvSpPr>
          <p:cNvPr id="3" name="Объект 2">
            <a:extLst>
              <a:ext uri="{FF2B5EF4-FFF2-40B4-BE49-F238E27FC236}">
                <a16:creationId xmlns:a16="http://schemas.microsoft.com/office/drawing/2014/main" id="{209F64A2-7ECA-185F-C54F-407278D5496F}"/>
              </a:ext>
            </a:extLst>
          </p:cNvPr>
          <p:cNvSpPr>
            <a:spLocks noGrp="1"/>
          </p:cNvSpPr>
          <p:nvPr>
            <p:ph idx="1"/>
          </p:nvPr>
        </p:nvSpPr>
        <p:spPr/>
        <p:txBody>
          <a:bodyPr>
            <a:normAutofit lnSpcReduction="10000"/>
          </a:bodyPr>
          <a:lstStyle/>
          <a:p>
            <a:r>
              <a:rPr lang="en-US" sz="3200" dirty="0" err="1">
                <a:latin typeface="Times New Roman" panose="02020603050405020304" pitchFamily="18" charset="0"/>
                <a:cs typeface="Times New Roman" panose="02020603050405020304" pitchFamily="18" charset="0"/>
              </a:rPr>
              <a:t>group_by_info</a:t>
            </a:r>
            <a:r>
              <a:rPr lang="en-US" sz="3200" dirty="0">
                <a:latin typeface="Times New Roman" panose="02020603050405020304" pitchFamily="18" charset="0"/>
                <a:cs typeface="Times New Roman" panose="02020603050405020304" pitchFamily="18" charset="0"/>
              </a:rPr>
              <a:t>(): This procedure groups the sellers by name and counts the number of products sold by each seller. Initially, this procedure was causing an error due to the absence of a data result assignment, so we fixed it by using a record variable and looping through the query results.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34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B58D98-8505-934A-0141-870139FE9817}"/>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3D9229C-8674-679B-D552-977E189AA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031458" cy="5148059"/>
          </a:xfrm>
        </p:spPr>
      </p:pic>
    </p:spTree>
    <p:extLst>
      <p:ext uri="{BB962C8B-B14F-4D97-AF65-F5344CB8AC3E}">
        <p14:creationId xmlns:p14="http://schemas.microsoft.com/office/powerpoint/2010/main" val="159821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663D3D-105B-7C5E-CD28-D3E5B5F05C37}"/>
              </a:ext>
            </a:extLst>
          </p:cNvPr>
          <p:cNvSpPr>
            <a:spLocks noGrp="1"/>
          </p:cNvSpPr>
          <p:nvPr>
            <p:ph type="title"/>
          </p:nvPr>
        </p:nvSpPr>
        <p:spPr>
          <a:xfrm>
            <a:off x="3871222" y="0"/>
            <a:ext cx="9603275" cy="1049235"/>
          </a:xfrm>
        </p:spPr>
        <p:txBody>
          <a:bodyPr/>
          <a:lstStyle/>
          <a:p>
            <a:r>
              <a:rPr lang="en-US" dirty="0"/>
              <a:t>Functions</a:t>
            </a:r>
            <a:endParaRPr lang="ru-RU" dirty="0"/>
          </a:p>
        </p:txBody>
      </p:sp>
      <p:sp>
        <p:nvSpPr>
          <p:cNvPr id="3" name="Объект 2">
            <a:extLst>
              <a:ext uri="{FF2B5EF4-FFF2-40B4-BE49-F238E27FC236}">
                <a16:creationId xmlns:a16="http://schemas.microsoft.com/office/drawing/2014/main" id="{C6D9904F-2C4F-0DAE-B863-23B0D49DBFFE}"/>
              </a:ext>
            </a:extLst>
          </p:cNvPr>
          <p:cNvSpPr>
            <a:spLocks noGrp="1"/>
          </p:cNvSpPr>
          <p:nvPr>
            <p:ph idx="1"/>
          </p:nvPr>
        </p:nvSpPr>
        <p:spPr/>
        <p:txBody>
          <a:bodyPr>
            <a:normAutofit/>
          </a:bodyPr>
          <a:lstStyle/>
          <a:p>
            <a:r>
              <a:rPr lang="en-US" sz="3600" dirty="0" err="1">
                <a:latin typeface="Times New Roman" panose="02020603050405020304" pitchFamily="18" charset="0"/>
                <a:cs typeface="Times New Roman" panose="02020603050405020304" pitchFamily="18" charset="0"/>
              </a:rPr>
              <a:t>count_of_rows</a:t>
            </a:r>
            <a:r>
              <a:rPr lang="en-US" sz="3600" dirty="0">
                <a:latin typeface="Times New Roman" panose="02020603050405020304" pitchFamily="18" charset="0"/>
                <a:cs typeface="Times New Roman" panose="02020603050405020304" pitchFamily="18" charset="0"/>
              </a:rPr>
              <a:t>(): This function takes the name of a table as input and returns the number of rows in that table. It uses dynamic SQL to execute a SELECT COUNT(*) statement on the specified table and returns the count as an integer. </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0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08A11-2216-1936-E6FE-D68D828F52EF}"/>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0562CED6-FFAD-A003-D873-ECB8A47F1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5590219"/>
          </a:xfrm>
        </p:spPr>
      </p:pic>
    </p:spTree>
    <p:extLst>
      <p:ext uri="{BB962C8B-B14F-4D97-AF65-F5344CB8AC3E}">
        <p14:creationId xmlns:p14="http://schemas.microsoft.com/office/powerpoint/2010/main" val="56496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6315E-341D-B85B-BA8A-B7F83803B808}"/>
              </a:ext>
            </a:extLst>
          </p:cNvPr>
          <p:cNvSpPr>
            <a:spLocks noGrp="1"/>
          </p:cNvSpPr>
          <p:nvPr>
            <p:ph type="title"/>
          </p:nvPr>
        </p:nvSpPr>
        <p:spPr>
          <a:xfrm>
            <a:off x="4011899" y="143338"/>
            <a:ext cx="9603275" cy="1049235"/>
          </a:xfrm>
        </p:spPr>
        <p:txBody>
          <a:bodyPr/>
          <a:lstStyle/>
          <a:p>
            <a:r>
              <a:rPr lang="en-US" dirty="0"/>
              <a:t>Functions</a:t>
            </a:r>
            <a:endParaRPr lang="ru-RU" dirty="0"/>
          </a:p>
        </p:txBody>
      </p:sp>
      <p:sp>
        <p:nvSpPr>
          <p:cNvPr id="3" name="Объект 2">
            <a:extLst>
              <a:ext uri="{FF2B5EF4-FFF2-40B4-BE49-F238E27FC236}">
                <a16:creationId xmlns:a16="http://schemas.microsoft.com/office/drawing/2014/main" id="{A18C2FE4-1A2A-AE38-6DD0-E6ABC4B4FED4}"/>
              </a:ext>
            </a:extLst>
          </p:cNvPr>
          <p:cNvSpPr>
            <a:spLocks noGrp="1"/>
          </p:cNvSpPr>
          <p:nvPr>
            <p:ph idx="1"/>
          </p:nvPr>
        </p:nvSpPr>
        <p:spPr/>
        <p:txBody>
          <a:bodyPr>
            <a:normAutofit lnSpcReduction="10000"/>
          </a:bodyPr>
          <a:lstStyle/>
          <a:p>
            <a:r>
              <a:rPr lang="en-US" sz="3200" dirty="0" err="1">
                <a:latin typeface="Times New Roman" panose="02020603050405020304" pitchFamily="18" charset="0"/>
                <a:cs typeface="Times New Roman" panose="02020603050405020304" pitchFamily="18" charset="0"/>
              </a:rPr>
              <a:t>insert_product_name</a:t>
            </a:r>
            <a:r>
              <a:rPr lang="en-US" sz="3200" dirty="0">
                <a:latin typeface="Times New Roman" panose="02020603050405020304" pitchFamily="18" charset="0"/>
                <a:cs typeface="Times New Roman" panose="02020603050405020304" pitchFamily="18" charset="0"/>
              </a:rPr>
              <a:t>(): This function is designed to check and throw an exception when a new record is added to the Product table. If the length of the product name is less than 5, then the error will be: "Product name must be at least 5 characters". In other cases, as usual, data is added to the table.</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34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E8773-4A5B-6FA9-EFB7-C94DC3B80486}"/>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C4BEFC9D-93A3-7C9C-D453-84B6A3D2B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3897227"/>
          </a:xfrm>
        </p:spPr>
      </p:pic>
    </p:spTree>
    <p:extLst>
      <p:ext uri="{BB962C8B-B14F-4D97-AF65-F5344CB8AC3E}">
        <p14:creationId xmlns:p14="http://schemas.microsoft.com/office/powerpoint/2010/main" val="274499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1D0FF-17F0-DA29-F720-68E08F3A9C3C}"/>
              </a:ext>
            </a:extLst>
          </p:cNvPr>
          <p:cNvSpPr>
            <a:spLocks noGrp="1"/>
          </p:cNvSpPr>
          <p:nvPr>
            <p:ph type="ctrTitle"/>
          </p:nvPr>
        </p:nvSpPr>
        <p:spPr>
          <a:xfrm>
            <a:off x="2715064" y="42203"/>
            <a:ext cx="8637073" cy="4036036"/>
          </a:xfrm>
        </p:spPr>
        <p:txBody>
          <a:bodyPr>
            <a:normAutofit fontScale="90000"/>
          </a:bodyPr>
          <a:lstStyle/>
          <a:p>
            <a:r>
              <a:rPr lang="en-US" sz="4000" dirty="0">
                <a:latin typeface="Times New Roman" panose="02020603050405020304" pitchFamily="18" charset="0"/>
                <a:cs typeface="Times New Roman" panose="02020603050405020304" pitchFamily="18" charset="0"/>
              </a:rPr>
              <a:t>Our team members</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1. </a:t>
            </a:r>
            <a:r>
              <a:rPr lang="en-US" sz="4000" dirty="0" err="1">
                <a:latin typeface="Times New Roman" panose="02020603050405020304" pitchFamily="18" charset="0"/>
                <a:cs typeface="Times New Roman" panose="02020603050405020304" pitchFamily="18" charset="0"/>
              </a:rPr>
              <a:t>nurlybek</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adilbek</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erbol</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saifulla</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sayatzhan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myrzakhmet</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dauren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askerbek</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5. </a:t>
            </a:r>
            <a:r>
              <a:rPr lang="en-US" sz="4000" dirty="0" err="1">
                <a:latin typeface="Times New Roman" panose="02020603050405020304" pitchFamily="18" charset="0"/>
                <a:cs typeface="Times New Roman" panose="02020603050405020304" pitchFamily="18" charset="0"/>
              </a:rPr>
              <a:t>bakdaulet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maulenov</a:t>
            </a:r>
            <a:endParaRPr lang="ru-RU" sz="40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373CAE6A-C07C-4597-9BE9-F15269F3B08B}"/>
              </a:ext>
            </a:extLst>
          </p:cNvPr>
          <p:cNvSpPr>
            <a:spLocks noGrp="1"/>
          </p:cNvSpPr>
          <p:nvPr>
            <p:ph type="subTitle" idx="1"/>
          </p:nvPr>
        </p:nvSpPr>
        <p:spPr>
          <a:xfrm>
            <a:off x="3360315" y="4275186"/>
            <a:ext cx="8637072" cy="977621"/>
          </a:xfrm>
        </p:spPr>
        <p:txBody>
          <a:bodyPr/>
          <a:lstStyle/>
          <a:p>
            <a:r>
              <a:rPr lang="en-US" dirty="0"/>
              <a:t>Our leader: </a:t>
            </a:r>
            <a:r>
              <a:rPr lang="en-US" dirty="0" err="1"/>
              <a:t>adilbek</a:t>
            </a:r>
            <a:r>
              <a:rPr lang="en-US" dirty="0"/>
              <a:t> </a:t>
            </a:r>
            <a:r>
              <a:rPr lang="en-US" dirty="0" err="1" smtClean="0"/>
              <a:t>nurlybek</a:t>
            </a:r>
            <a:endParaRPr lang="en-US" dirty="0" smtClean="0"/>
          </a:p>
          <a:p>
            <a:r>
              <a:rPr lang="en-US" dirty="0"/>
              <a:t>link: </a:t>
            </a:r>
            <a:r>
              <a:rPr lang="en-US" dirty="0">
                <a:hlinkClick r:id="rId2"/>
              </a:rPr>
              <a:t>https://</a:t>
            </a:r>
            <a:r>
              <a:rPr lang="en-US" dirty="0" smtClean="0">
                <a:hlinkClick r:id="rId2"/>
              </a:rPr>
              <a:t>youtu.be/UKXiwwcX9_g</a:t>
            </a:r>
            <a:r>
              <a:rPr lang="en-US" dirty="0" smtClean="0"/>
              <a:t> </a:t>
            </a:r>
            <a:endParaRPr lang="en-US" dirty="0" smtClean="0"/>
          </a:p>
        </p:txBody>
      </p:sp>
    </p:spTree>
    <p:extLst>
      <p:ext uri="{BB962C8B-B14F-4D97-AF65-F5344CB8AC3E}">
        <p14:creationId xmlns:p14="http://schemas.microsoft.com/office/powerpoint/2010/main" val="374550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6B825-A5EB-0D1F-94FB-C7E012DAAA33}"/>
              </a:ext>
            </a:extLst>
          </p:cNvPr>
          <p:cNvSpPr>
            <a:spLocks noGrp="1"/>
          </p:cNvSpPr>
          <p:nvPr>
            <p:ph type="title"/>
          </p:nvPr>
        </p:nvSpPr>
        <p:spPr>
          <a:xfrm>
            <a:off x="4857388" y="0"/>
            <a:ext cx="9603275" cy="1049235"/>
          </a:xfrm>
        </p:spPr>
        <p:txBody>
          <a:bodyPr/>
          <a:lstStyle/>
          <a:p>
            <a:r>
              <a:rPr lang="en-US" dirty="0"/>
              <a:t>Trigger</a:t>
            </a:r>
            <a:endParaRPr lang="ru-RU" dirty="0"/>
          </a:p>
        </p:txBody>
      </p:sp>
      <p:sp>
        <p:nvSpPr>
          <p:cNvPr id="3" name="Объект 2">
            <a:extLst>
              <a:ext uri="{FF2B5EF4-FFF2-40B4-BE49-F238E27FC236}">
                <a16:creationId xmlns:a16="http://schemas.microsoft.com/office/drawing/2014/main" id="{9D294537-23DD-8EA5-E2E0-2529422B699D}"/>
              </a:ext>
            </a:extLst>
          </p:cNvPr>
          <p:cNvSpPr>
            <a:spLocks noGrp="1"/>
          </p:cNvSpPr>
          <p:nvPr>
            <p:ph idx="1"/>
          </p:nvPr>
        </p:nvSpPr>
        <p:spPr/>
        <p:txBody>
          <a:bodyPr>
            <a:normAutofit/>
          </a:bodyPr>
          <a:lstStyle/>
          <a:p>
            <a:r>
              <a:rPr lang="en-US" sz="3600" dirty="0" err="1">
                <a:latin typeface="Times New Roman" panose="02020603050405020304" pitchFamily="18" charset="0"/>
                <a:cs typeface="Times New Roman" panose="02020603050405020304" pitchFamily="18" charset="0"/>
              </a:rPr>
              <a:t>log_table_size_trigger</a:t>
            </a:r>
            <a:r>
              <a:rPr lang="en-US" sz="3600" dirty="0">
                <a:latin typeface="Times New Roman" panose="02020603050405020304" pitchFamily="18" charset="0"/>
                <a:cs typeface="Times New Roman" panose="02020603050405020304" pitchFamily="18" charset="0"/>
              </a:rPr>
              <a:t>: This trigger is designed to display the amount of data in the table before adding data.</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36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2D37E4-6234-F521-6922-34AD90E3415A}"/>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91D72A52-4867-A02A-16B9-9E7950DB7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8494643" cy="6864221"/>
          </a:xfrm>
        </p:spPr>
      </p:pic>
    </p:spTree>
    <p:extLst>
      <p:ext uri="{BB962C8B-B14F-4D97-AF65-F5344CB8AC3E}">
        <p14:creationId xmlns:p14="http://schemas.microsoft.com/office/powerpoint/2010/main" val="401233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39B9A8-6D2B-9D6F-98F4-92C434B63698}"/>
              </a:ext>
            </a:extLst>
          </p:cNvPr>
          <p:cNvSpPr>
            <a:spLocks noGrp="1"/>
          </p:cNvSpPr>
          <p:nvPr>
            <p:ph type="title"/>
          </p:nvPr>
        </p:nvSpPr>
        <p:spPr>
          <a:xfrm>
            <a:off x="934744" y="115407"/>
            <a:ext cx="11257256" cy="1049235"/>
          </a:xfrm>
        </p:spPr>
        <p:txBody>
          <a:bodyPr>
            <a:normAutofit/>
          </a:bodyPr>
          <a:lstStyle/>
          <a:p>
            <a:r>
              <a:rPr lang="en-US" sz="3200" dirty="0">
                <a:latin typeface="Times New Roman" panose="02020603050405020304" pitchFamily="18" charset="0"/>
                <a:cs typeface="Times New Roman" panose="02020603050405020304" pitchFamily="18" charset="0"/>
              </a:rPr>
              <a:t>Thank you for your attention! Have a good day!</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endParaRPr lang="ru-RU" dirty="0"/>
          </a:p>
        </p:txBody>
      </p:sp>
      <p:pic>
        <p:nvPicPr>
          <p:cNvPr id="8" name="Объект 7">
            <a:extLst>
              <a:ext uri="{FF2B5EF4-FFF2-40B4-BE49-F238E27FC236}">
                <a16:creationId xmlns:a16="http://schemas.microsoft.com/office/drawing/2014/main" id="{1163988E-4FDF-3F54-C146-3B0A00C05D68}"/>
              </a:ext>
            </a:extLst>
          </p:cNvPr>
          <p:cNvPicPr>
            <a:picLocks noGrp="1" noChangeAspect="1"/>
          </p:cNvPicPr>
          <p:nvPr>
            <p:ph idx="1"/>
          </p:nvPr>
        </p:nvPicPr>
        <p:blipFill>
          <a:blip r:embed="rId2"/>
          <a:stretch>
            <a:fillRect/>
          </a:stretch>
        </p:blipFill>
        <p:spPr>
          <a:xfrm>
            <a:off x="1431235" y="939355"/>
            <a:ext cx="9826021" cy="5168930"/>
          </a:xfrm>
          <a:prstGeom prst="rect">
            <a:avLst/>
          </a:prstGeom>
        </p:spPr>
      </p:pic>
    </p:spTree>
    <p:extLst>
      <p:ext uri="{BB962C8B-B14F-4D97-AF65-F5344CB8AC3E}">
        <p14:creationId xmlns:p14="http://schemas.microsoft.com/office/powerpoint/2010/main" val="36249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313C11-315A-D146-2545-D4240D721DB5}"/>
              </a:ext>
            </a:extLst>
          </p:cNvPr>
          <p:cNvSpPr>
            <a:spLocks noGrp="1"/>
          </p:cNvSpPr>
          <p:nvPr>
            <p:ph type="title"/>
          </p:nvPr>
        </p:nvSpPr>
        <p:spPr>
          <a:xfrm>
            <a:off x="5193585" y="0"/>
            <a:ext cx="9603275" cy="1049235"/>
          </a:xfrm>
        </p:spPr>
        <p:txBody>
          <a:bodyPr/>
          <a:lstStyle/>
          <a:p>
            <a:r>
              <a:rPr lang="en-US" dirty="0"/>
              <a:t>ERD</a:t>
            </a:r>
            <a:endParaRPr lang="ru-RU" dirty="0"/>
          </a:p>
        </p:txBody>
      </p:sp>
      <p:pic>
        <p:nvPicPr>
          <p:cNvPr id="5" name="Объект 4">
            <a:extLst>
              <a:ext uri="{FF2B5EF4-FFF2-40B4-BE49-F238E27FC236}">
                <a16:creationId xmlns:a16="http://schemas.microsoft.com/office/drawing/2014/main" id="{401D3C2E-5CA9-BFC5-37EE-B07D6033DCA5}"/>
              </a:ext>
            </a:extLst>
          </p:cNvPr>
          <p:cNvPicPr>
            <a:picLocks noGrp="1" noChangeAspect="1"/>
          </p:cNvPicPr>
          <p:nvPr>
            <p:ph idx="1"/>
          </p:nvPr>
        </p:nvPicPr>
        <p:blipFill>
          <a:blip r:embed="rId2"/>
          <a:stretch>
            <a:fillRect/>
          </a:stretch>
        </p:blipFill>
        <p:spPr>
          <a:xfrm>
            <a:off x="-105508" y="524617"/>
            <a:ext cx="12192000" cy="6196819"/>
          </a:xfrm>
        </p:spPr>
      </p:pic>
    </p:spTree>
    <p:extLst>
      <p:ext uri="{BB962C8B-B14F-4D97-AF65-F5344CB8AC3E}">
        <p14:creationId xmlns:p14="http://schemas.microsoft.com/office/powerpoint/2010/main" val="2560993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829DB2-CF55-10B4-6A12-114D59777487}"/>
              </a:ext>
            </a:extLst>
          </p:cNvPr>
          <p:cNvSpPr>
            <a:spLocks noGrp="1"/>
          </p:cNvSpPr>
          <p:nvPr>
            <p:ph type="title"/>
          </p:nvPr>
        </p:nvSpPr>
        <p:spPr>
          <a:xfrm>
            <a:off x="2588725" y="0"/>
            <a:ext cx="9603275" cy="1049235"/>
          </a:xfrm>
        </p:spPr>
        <p:txBody>
          <a:bodyPr/>
          <a:lstStyle/>
          <a:p>
            <a:r>
              <a:rPr lang="en-US" dirty="0"/>
              <a:t>Explanation of why the structure follows normal forms</a:t>
            </a:r>
            <a:endParaRPr lang="ru-RU" dirty="0"/>
          </a:p>
        </p:txBody>
      </p:sp>
      <p:sp>
        <p:nvSpPr>
          <p:cNvPr id="3" name="Объект 2">
            <a:extLst>
              <a:ext uri="{FF2B5EF4-FFF2-40B4-BE49-F238E27FC236}">
                <a16:creationId xmlns:a16="http://schemas.microsoft.com/office/drawing/2014/main" id="{2B0B12C8-7989-2DD8-C59B-393AA87DBD86}"/>
              </a:ext>
            </a:extLst>
          </p:cNvPr>
          <p:cNvSpPr>
            <a:spLocks noGrp="1"/>
          </p:cNvSpPr>
          <p:nvPr>
            <p:ph idx="1"/>
          </p:nvPr>
        </p:nvSpPr>
        <p:spPr>
          <a:xfrm>
            <a:off x="157351" y="908558"/>
            <a:ext cx="12034649" cy="5808765"/>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The database schema follows the rules of normalization to reduce data redundancy and maintain data integrity. The tables are structured in such a way that they follow the 1st, 2nd, and 3rd normal forms. </a:t>
            </a:r>
          </a:p>
          <a:p>
            <a:r>
              <a:rPr lang="en-US" sz="3200" dirty="0" smtClean="0">
                <a:latin typeface="Times New Roman" panose="02020603050405020304" pitchFamily="18" charset="0"/>
                <a:cs typeface="Times New Roman" panose="02020603050405020304" pitchFamily="18" charset="0"/>
              </a:rPr>
              <a:t>1NF (First Normal Form): The database schema follows the 1st normal form, which ensures that each column in the table has atomic values. Each table has a primary key that uniquely identifies each row in the table. For example, the Customer table has a primary key 'id' that uniquely identifies each customer.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127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AD1EE-EA5E-3327-C20E-94A56ADFD59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5899C2B-A7D4-2FB8-CD9C-5A2157A99248}"/>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2NF (Second Normal Form): The database schema follows the 2nd normal form, which ensures that all non-key attributes in a table are dependent on the primary key. The Product table, for instance, has a foreign key '</a:t>
            </a:r>
            <a:r>
              <a:rPr lang="en-US" sz="2800" dirty="0" err="1">
                <a:latin typeface="Times New Roman" panose="02020603050405020304" pitchFamily="18" charset="0"/>
                <a:cs typeface="Times New Roman" panose="02020603050405020304" pitchFamily="18" charset="0"/>
              </a:rPr>
              <a:t>seller_id</a:t>
            </a:r>
            <a:r>
              <a:rPr lang="en-US" sz="2800" dirty="0">
                <a:latin typeface="Times New Roman" panose="02020603050405020304" pitchFamily="18" charset="0"/>
                <a:cs typeface="Times New Roman" panose="02020603050405020304" pitchFamily="18" charset="0"/>
              </a:rPr>
              <a:t>' that references the Seller table's primary key 'id.' This way, the Product table's non-key attributes, such as 'name,' 'description,' 'price,' and '</a:t>
            </a:r>
            <a:r>
              <a:rPr lang="en-US" sz="2800" dirty="0" err="1">
                <a:latin typeface="Times New Roman" panose="02020603050405020304" pitchFamily="18" charset="0"/>
                <a:cs typeface="Times New Roman" panose="02020603050405020304" pitchFamily="18" charset="0"/>
              </a:rPr>
              <a:t>image_url</a:t>
            </a:r>
            <a:r>
              <a:rPr lang="en-US" sz="2800" dirty="0">
                <a:latin typeface="Times New Roman" panose="02020603050405020304" pitchFamily="18" charset="0"/>
                <a:cs typeface="Times New Roman" panose="02020603050405020304" pitchFamily="18" charset="0"/>
              </a:rPr>
              <a:t>,' depend on the primary key of the Seller table. </a:t>
            </a: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80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1293E-DF74-6A77-7418-560C92E5927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AD32D9F-67B7-82FE-591B-521E9104D248}"/>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3NF (Third Normal Form): The database schema follows the 3rd normal form, which ensures that all non-key attributes in a table are independent of each other. The database schema avoids transitive dependencies, and each table is designed to store only one type of information. For instance, the Transaction table only stores information related to transactions and does not contain information related to Customers, Sellers, or Couriers.</a:t>
            </a:r>
            <a:endParaRPr lang="ru-RU" sz="2800" dirty="0">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639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8DCF11-FF72-3B94-80A8-0752B1AF76FD}"/>
              </a:ext>
            </a:extLst>
          </p:cNvPr>
          <p:cNvSpPr>
            <a:spLocks noGrp="1"/>
          </p:cNvSpPr>
          <p:nvPr>
            <p:ph type="title"/>
          </p:nvPr>
        </p:nvSpPr>
        <p:spPr>
          <a:xfrm>
            <a:off x="0" y="89115"/>
            <a:ext cx="9603275" cy="1049235"/>
          </a:xfrm>
        </p:spPr>
        <p:txBody>
          <a:bodyPr/>
          <a:lstStyle/>
          <a:p>
            <a:r>
              <a:rPr lang="en-US" dirty="0"/>
              <a:t>4. Explanation and coding part of each item:    Tables Creation</a:t>
            </a:r>
            <a:endParaRPr lang="ru-RU" dirty="0"/>
          </a:p>
        </p:txBody>
      </p:sp>
      <p:sp>
        <p:nvSpPr>
          <p:cNvPr id="3" name="Объект 2">
            <a:extLst>
              <a:ext uri="{FF2B5EF4-FFF2-40B4-BE49-F238E27FC236}">
                <a16:creationId xmlns:a16="http://schemas.microsoft.com/office/drawing/2014/main" id="{3607E678-3473-859E-A65C-E54E12F10C27}"/>
              </a:ext>
            </a:extLst>
          </p:cNvPr>
          <p:cNvSpPr>
            <a:spLocks noGrp="1"/>
          </p:cNvSpPr>
          <p:nvPr>
            <p:ph idx="1"/>
          </p:nvPr>
        </p:nvSpPr>
        <p:spPr>
          <a:xfrm>
            <a:off x="185486" y="1257896"/>
            <a:ext cx="11392225" cy="4342208"/>
          </a:xfrm>
        </p:spPr>
        <p:txBody>
          <a:bodyPr>
            <a:normAutofit/>
          </a:bodyPr>
          <a:lstStyle/>
          <a:p>
            <a:r>
              <a:rPr lang="en-US" sz="2800" dirty="0"/>
              <a:t>Customer: This table contains information about the customers, such as their name, email, password, phone number, and address. </a:t>
            </a:r>
          </a:p>
          <a:p>
            <a:r>
              <a:rPr lang="en-US" sz="2800" dirty="0"/>
              <a:t>Seller: This table contains information about the sellers, such as their name, email, password, and phone number. </a:t>
            </a:r>
          </a:p>
          <a:p>
            <a:r>
              <a:rPr lang="en-US" sz="2800" dirty="0"/>
              <a:t>Product: This table contains information about the products, such as their name, description, price, image URL, and seller ID.</a:t>
            </a:r>
            <a:endParaRPr lang="ru-RU" sz="2800" dirty="0"/>
          </a:p>
        </p:txBody>
      </p:sp>
    </p:spTree>
    <p:extLst>
      <p:ext uri="{BB962C8B-B14F-4D97-AF65-F5344CB8AC3E}">
        <p14:creationId xmlns:p14="http://schemas.microsoft.com/office/powerpoint/2010/main" val="4105550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F1451-2231-0E42-EEBF-F5C0DCAEEF61}"/>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ABBF7763-18C1-89A8-DB10-8BF3A64BC3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683348" cy="6864486"/>
          </a:xfrm>
        </p:spPr>
      </p:pic>
    </p:spTree>
    <p:extLst>
      <p:ext uri="{BB962C8B-B14F-4D97-AF65-F5344CB8AC3E}">
        <p14:creationId xmlns:p14="http://schemas.microsoft.com/office/powerpoint/2010/main" val="11238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61B8B3-5330-1ABB-8D89-50811804765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C2B79F1-FC45-6B0B-436F-E4D07C99ED84}"/>
              </a:ext>
            </a:extLst>
          </p:cNvPr>
          <p:cNvSpPr>
            <a:spLocks noGrp="1"/>
          </p:cNvSpPr>
          <p:nvPr>
            <p:ph idx="1"/>
          </p:nvPr>
        </p:nvSpPr>
        <p:spPr>
          <a:xfrm>
            <a:off x="0" y="128447"/>
            <a:ext cx="9603275" cy="3450613"/>
          </a:xfrm>
        </p:spPr>
        <p:txBody>
          <a:bodyPr>
            <a:normAutofit fontScale="92500"/>
          </a:bodyPr>
          <a:lstStyle/>
          <a:p>
            <a:r>
              <a:rPr lang="en-US" sz="2800" dirty="0"/>
              <a:t>Cart: This table contains information about the carts, such as the customer ID. </a:t>
            </a:r>
          </a:p>
          <a:p>
            <a:r>
              <a:rPr lang="en-US" sz="2800" dirty="0" err="1"/>
              <a:t>CartItem</a:t>
            </a:r>
            <a:r>
              <a:rPr lang="en-US" sz="2800" dirty="0"/>
              <a:t>: This table contains information about the items in the cart, such as the cart ID, product ID, and quantity. </a:t>
            </a:r>
          </a:p>
          <a:p>
            <a:r>
              <a:rPr lang="en-US" sz="2800" dirty="0"/>
              <a:t>Transaction: This table contains information about the transactions, such as the customer ID, seller ID, total price, and transaction date. </a:t>
            </a:r>
            <a:endParaRPr lang="ru-RU" sz="2800" dirty="0"/>
          </a:p>
        </p:txBody>
      </p:sp>
      <p:pic>
        <p:nvPicPr>
          <p:cNvPr id="4" name="Рисунок 3">
            <a:extLst>
              <a:ext uri="{FF2B5EF4-FFF2-40B4-BE49-F238E27FC236}">
                <a16:creationId xmlns:a16="http://schemas.microsoft.com/office/drawing/2014/main" id="{0DE06490-F550-EFA6-BF89-8A3E5127AAC2}"/>
              </a:ext>
            </a:extLst>
          </p:cNvPr>
          <p:cNvPicPr>
            <a:picLocks noChangeAspect="1"/>
          </p:cNvPicPr>
          <p:nvPr/>
        </p:nvPicPr>
        <p:blipFill>
          <a:blip r:embed="rId2"/>
          <a:stretch>
            <a:fillRect/>
          </a:stretch>
        </p:blipFill>
        <p:spPr>
          <a:xfrm>
            <a:off x="0" y="3579060"/>
            <a:ext cx="5767753" cy="3278940"/>
          </a:xfrm>
          <a:prstGeom prst="rect">
            <a:avLst/>
          </a:prstGeom>
        </p:spPr>
      </p:pic>
      <p:pic>
        <p:nvPicPr>
          <p:cNvPr id="5" name="Рисунок 4">
            <a:extLst>
              <a:ext uri="{FF2B5EF4-FFF2-40B4-BE49-F238E27FC236}">
                <a16:creationId xmlns:a16="http://schemas.microsoft.com/office/drawing/2014/main" id="{F279FA1F-CA69-F759-DFDD-66B101E4F0C9}"/>
              </a:ext>
            </a:extLst>
          </p:cNvPr>
          <p:cNvPicPr>
            <a:picLocks noChangeAspect="1"/>
          </p:cNvPicPr>
          <p:nvPr/>
        </p:nvPicPr>
        <p:blipFill>
          <a:blip r:embed="rId3"/>
          <a:stretch>
            <a:fillRect/>
          </a:stretch>
        </p:blipFill>
        <p:spPr>
          <a:xfrm>
            <a:off x="5767753" y="3579060"/>
            <a:ext cx="6330655" cy="3278940"/>
          </a:xfrm>
          <a:prstGeom prst="rect">
            <a:avLst/>
          </a:prstGeom>
        </p:spPr>
      </p:pic>
    </p:spTree>
    <p:extLst>
      <p:ext uri="{BB962C8B-B14F-4D97-AF65-F5344CB8AC3E}">
        <p14:creationId xmlns:p14="http://schemas.microsoft.com/office/powerpoint/2010/main" val="3462540478"/>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327</TotalTime>
  <Words>815</Words>
  <Application>Microsoft Office PowerPoint</Application>
  <PresentationFormat>Широкоэкранный</PresentationFormat>
  <Paragraphs>32</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Gill Sans MT</vt:lpstr>
      <vt:lpstr>Times New Roman</vt:lpstr>
      <vt:lpstr>Галерея</vt:lpstr>
      <vt:lpstr>Toy store</vt:lpstr>
      <vt:lpstr>Our team members   1. nurlybek adilbek 2. erbol saifulla 3. sayatzhan myrzakhmet 4. dauren askerbek 5. bakdaulet maulenov</vt:lpstr>
      <vt:lpstr>ERD</vt:lpstr>
      <vt:lpstr>Explanation of why the structure follows normal forms</vt:lpstr>
      <vt:lpstr>Презентация PowerPoint</vt:lpstr>
      <vt:lpstr>Презентация PowerPoint</vt:lpstr>
      <vt:lpstr>4. Explanation and coding part of each item:    Tables Creation</vt:lpstr>
      <vt:lpstr>Презентация PowerPoint</vt:lpstr>
      <vt:lpstr>Презентация PowerPoint</vt:lpstr>
      <vt:lpstr>Презентация PowerPoint</vt:lpstr>
      <vt:lpstr>Презентация PowerPoint</vt:lpstr>
      <vt:lpstr>Procedure</vt:lpstr>
      <vt:lpstr>Презентация PowerPoint</vt:lpstr>
      <vt:lpstr>Procedures</vt:lpstr>
      <vt:lpstr>Презентация PowerPoint</vt:lpstr>
      <vt:lpstr>Functions</vt:lpstr>
      <vt:lpstr>Презентация PowerPoint</vt:lpstr>
      <vt:lpstr>Functions</vt:lpstr>
      <vt:lpstr>Презентация PowerPoint</vt:lpstr>
      <vt:lpstr>Trigger</vt:lpstr>
      <vt:lpstr>Презентация PowerPoint</vt:lpstr>
      <vt:lpstr>Thank you for your attention! Have a good day!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team members   1. nurlybek adilbek 2. erbol saifulla 3. sayatzhan myrzakhmet 4. dauren askerbek 5. bakdaulet maulenov</dc:title>
  <dc:creator>Нұрлыбек Әділбек</dc:creator>
  <cp:lastModifiedBy>ERBOL</cp:lastModifiedBy>
  <cp:revision>7</cp:revision>
  <dcterms:created xsi:type="dcterms:W3CDTF">2023-04-24T16:19:34Z</dcterms:created>
  <dcterms:modified xsi:type="dcterms:W3CDTF">2023-04-24T22:41:47Z</dcterms:modified>
</cp:coreProperties>
</file>