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0AA09-A2C9-4743-A969-967F35C9D20A}" v="140" dt="2022-09-22T15:06:17.767"/>
    <p1510:client id="{CBF6C4E6-3D49-48F5-84FB-E602870F796D}" v="111" dt="2022-09-28T14:41:50.351"/>
    <p1510:client id="{D81E41B7-2C78-4E73-B136-FDD9A1C8A5FA}" v="479" dt="2022-09-21T16:40:54.953"/>
    <p1510:client id="{EB65057E-906E-40A6-B304-598CC975EFB5}" v="297" dt="2022-09-25T07:16:08.538"/>
    <p1510:client id="{F83D3D47-ABCC-48BD-9032-7935A9DA23FB}" v="118" dt="2022-09-24T11:17:30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Data </a:t>
            </a:r>
            <a:r>
              <a:rPr lang="ru-RU" dirty="0" err="1">
                <a:latin typeface="Times New Roman"/>
                <a:cs typeface="Times New Roman"/>
              </a:rPr>
              <a:t>visualization</a:t>
            </a:r>
            <a:endParaRPr lang="ru-RU" dirty="0" err="1">
              <a:ea typeface="+mj-lt"/>
              <a:cs typeface="+mj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latin typeface="Times New Roman"/>
                <a:ea typeface="+mn-lt"/>
                <a:cs typeface="+mn-lt"/>
              </a:rPr>
              <a:t>Grade</a:t>
            </a:r>
            <a:r>
              <a:rPr lang="ru-RU" dirty="0">
                <a:latin typeface="Times New Roman"/>
                <a:ea typeface="+mn-lt"/>
                <a:cs typeface="+mn-lt"/>
              </a:rPr>
              <a:t> English Language </a:t>
            </a:r>
            <a:r>
              <a:rPr lang="ru-RU" dirty="0" err="1">
                <a:latin typeface="Times New Roman"/>
                <a:ea typeface="+mn-lt"/>
                <a:cs typeface="+mn-lt"/>
              </a:rPr>
              <a:t>Learners</a:t>
            </a:r>
            <a:endParaRPr lang="ru-RU">
              <a:latin typeface="Times New Roman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0B6BB-8705-857D-A94C-01D0D62B0B48}"/>
              </a:ext>
            </a:extLst>
          </p:cNvPr>
          <p:cNvSpPr txBox="1"/>
          <p:nvPr/>
        </p:nvSpPr>
        <p:spPr>
          <a:xfrm>
            <a:off x="7325360" y="5262880"/>
            <a:ext cx="33426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>
                <a:latin typeface="Times New Roman"/>
                <a:cs typeface="Segoe UI"/>
              </a:rPr>
              <a:t>Professor: Alexander Pak​</a:t>
            </a:r>
          </a:p>
          <a:p>
            <a:pPr algn="ctr"/>
            <a:r>
              <a:rPr lang="ru-RU">
                <a:latin typeface="Times New Roman"/>
                <a:cs typeface="Segoe UI"/>
              </a:rPr>
              <a:t>Master: Zhumabay Yerdaulet​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18D33-948E-1B80-0E3B-41376441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Times New Roman"/>
                <a:cs typeface="Calibri Light"/>
              </a:rPr>
              <a:t>Context</a:t>
            </a:r>
            <a:endParaRPr lang="ru-RU" dirty="0">
              <a:latin typeface="Times New Roman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FE163B-9E3E-A875-F1B6-47229A4AC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 err="1">
                <a:latin typeface="Times New Roman"/>
                <a:ea typeface="+mn-lt"/>
                <a:cs typeface="+mn-lt"/>
              </a:rPr>
              <a:t>Writing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is</a:t>
            </a:r>
            <a:r>
              <a:rPr lang="ru-RU" dirty="0">
                <a:latin typeface="Times New Roman"/>
                <a:ea typeface="+mn-lt"/>
                <a:cs typeface="+mn-lt"/>
              </a:rPr>
              <a:t> a </a:t>
            </a:r>
            <a:r>
              <a:rPr lang="ru-RU" dirty="0" err="1">
                <a:latin typeface="Times New Roman"/>
                <a:ea typeface="+mn-lt"/>
                <a:cs typeface="+mn-lt"/>
              </a:rPr>
              <a:t>foundational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skill</a:t>
            </a:r>
            <a:r>
              <a:rPr lang="ru-RU" dirty="0">
                <a:latin typeface="Times New Roman"/>
                <a:ea typeface="+mn-lt"/>
                <a:cs typeface="+mn-lt"/>
              </a:rPr>
              <a:t>. </a:t>
            </a:r>
            <a:r>
              <a:rPr lang="ru-RU" dirty="0" err="1">
                <a:latin typeface="Times New Roman"/>
                <a:ea typeface="+mn-lt"/>
                <a:cs typeface="+mn-lt"/>
              </a:rPr>
              <a:t>Sadly</a:t>
            </a:r>
            <a:r>
              <a:rPr lang="ru-RU" dirty="0">
                <a:latin typeface="Times New Roman"/>
                <a:ea typeface="+mn-lt"/>
                <a:cs typeface="+mn-lt"/>
              </a:rPr>
              <a:t>, </a:t>
            </a:r>
            <a:r>
              <a:rPr lang="ru-RU" dirty="0" err="1">
                <a:latin typeface="Times New Roman"/>
                <a:ea typeface="+mn-lt"/>
                <a:cs typeface="+mn-lt"/>
              </a:rPr>
              <a:t>it's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one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few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students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are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able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to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hone</a:t>
            </a:r>
            <a:r>
              <a:rPr lang="ru-RU" dirty="0">
                <a:latin typeface="Times New Roman"/>
                <a:ea typeface="+mn-lt"/>
                <a:cs typeface="+mn-lt"/>
              </a:rPr>
              <a:t>, </a:t>
            </a:r>
            <a:r>
              <a:rPr lang="ru-RU" dirty="0" err="1">
                <a:latin typeface="Times New Roman"/>
                <a:ea typeface="+mn-lt"/>
                <a:cs typeface="+mn-lt"/>
              </a:rPr>
              <a:t>often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because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writing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tasks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are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infrequently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assigned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in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school</a:t>
            </a:r>
            <a:r>
              <a:rPr lang="ru-RU" dirty="0">
                <a:latin typeface="Times New Roman"/>
                <a:ea typeface="+mn-lt"/>
                <a:cs typeface="+mn-lt"/>
              </a:rPr>
              <a:t>. A </a:t>
            </a:r>
            <a:r>
              <a:rPr lang="ru-RU" dirty="0" err="1">
                <a:latin typeface="Times New Roman"/>
                <a:ea typeface="+mn-lt"/>
                <a:cs typeface="+mn-lt"/>
              </a:rPr>
              <a:t>rapidly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growing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student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population</a:t>
            </a:r>
            <a:r>
              <a:rPr lang="ru-RU" dirty="0">
                <a:latin typeface="Times New Roman"/>
                <a:ea typeface="+mn-lt"/>
                <a:cs typeface="+mn-lt"/>
              </a:rPr>
              <a:t>, </a:t>
            </a:r>
            <a:r>
              <a:rPr lang="ru-RU" dirty="0" err="1">
                <a:latin typeface="Times New Roman"/>
                <a:ea typeface="+mn-lt"/>
                <a:cs typeface="+mn-lt"/>
              </a:rPr>
              <a:t>students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learning</a:t>
            </a:r>
            <a:r>
              <a:rPr lang="ru-RU" dirty="0">
                <a:latin typeface="Times New Roman"/>
                <a:ea typeface="+mn-lt"/>
                <a:cs typeface="+mn-lt"/>
              </a:rPr>
              <a:t> English </a:t>
            </a:r>
            <a:r>
              <a:rPr lang="ru-RU" dirty="0" err="1">
                <a:latin typeface="Times New Roman"/>
                <a:ea typeface="+mn-lt"/>
                <a:cs typeface="+mn-lt"/>
              </a:rPr>
              <a:t>as</a:t>
            </a:r>
            <a:r>
              <a:rPr lang="ru-RU" dirty="0">
                <a:latin typeface="Times New Roman"/>
                <a:ea typeface="+mn-lt"/>
                <a:cs typeface="+mn-lt"/>
              </a:rPr>
              <a:t> a </a:t>
            </a:r>
            <a:r>
              <a:rPr lang="ru-RU" dirty="0" err="1">
                <a:latin typeface="Times New Roman"/>
                <a:ea typeface="+mn-lt"/>
                <a:cs typeface="+mn-lt"/>
              </a:rPr>
              <a:t>second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language</a:t>
            </a:r>
            <a:r>
              <a:rPr lang="ru-RU" dirty="0">
                <a:latin typeface="Times New Roman"/>
                <a:ea typeface="+mn-lt"/>
                <a:cs typeface="+mn-lt"/>
              </a:rPr>
              <a:t>, </a:t>
            </a:r>
            <a:r>
              <a:rPr lang="ru-RU" dirty="0" err="1">
                <a:latin typeface="Times New Roman"/>
                <a:ea typeface="+mn-lt"/>
                <a:cs typeface="+mn-lt"/>
              </a:rPr>
              <a:t>known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as</a:t>
            </a:r>
            <a:r>
              <a:rPr lang="ru-RU" dirty="0">
                <a:latin typeface="Times New Roman"/>
                <a:ea typeface="+mn-lt"/>
                <a:cs typeface="+mn-lt"/>
              </a:rPr>
              <a:t> English Language </a:t>
            </a:r>
            <a:r>
              <a:rPr lang="ru-RU" dirty="0" err="1">
                <a:latin typeface="Times New Roman"/>
                <a:ea typeface="+mn-lt"/>
                <a:cs typeface="+mn-lt"/>
              </a:rPr>
              <a:t>Learners</a:t>
            </a:r>
            <a:r>
              <a:rPr lang="ru-RU" dirty="0">
                <a:latin typeface="Times New Roman"/>
                <a:ea typeface="+mn-lt"/>
                <a:cs typeface="+mn-lt"/>
              </a:rPr>
              <a:t> (</a:t>
            </a:r>
            <a:r>
              <a:rPr lang="ru-RU" dirty="0" err="1">
                <a:latin typeface="Times New Roman"/>
                <a:ea typeface="+mn-lt"/>
                <a:cs typeface="+mn-lt"/>
              </a:rPr>
              <a:t>ELLs</a:t>
            </a:r>
            <a:r>
              <a:rPr lang="ru-RU" dirty="0">
                <a:latin typeface="Times New Roman"/>
                <a:ea typeface="+mn-lt"/>
                <a:cs typeface="+mn-lt"/>
              </a:rPr>
              <a:t>), </a:t>
            </a:r>
            <a:r>
              <a:rPr lang="ru-RU" dirty="0" err="1">
                <a:latin typeface="Times New Roman"/>
                <a:ea typeface="+mn-lt"/>
                <a:cs typeface="+mn-lt"/>
              </a:rPr>
              <a:t>are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especially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affected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by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the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lack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of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practice</a:t>
            </a:r>
            <a:r>
              <a:rPr lang="ru-RU" dirty="0">
                <a:latin typeface="Times New Roman"/>
                <a:ea typeface="+mn-lt"/>
                <a:cs typeface="+mn-lt"/>
              </a:rPr>
              <a:t>. </a:t>
            </a:r>
            <a:r>
              <a:rPr lang="ru-RU" dirty="0" err="1">
                <a:latin typeface="Times New Roman"/>
                <a:ea typeface="+mn-lt"/>
                <a:cs typeface="+mn-lt"/>
              </a:rPr>
              <a:t>While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automated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feedback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tools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make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it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easier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for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teachers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to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assign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more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writing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tasks</a:t>
            </a:r>
            <a:r>
              <a:rPr lang="ru-RU" dirty="0">
                <a:latin typeface="Times New Roman"/>
                <a:ea typeface="+mn-lt"/>
                <a:cs typeface="+mn-lt"/>
              </a:rPr>
              <a:t>, </a:t>
            </a:r>
            <a:r>
              <a:rPr lang="ru-RU" dirty="0" err="1">
                <a:latin typeface="Times New Roman"/>
                <a:ea typeface="+mn-lt"/>
                <a:cs typeface="+mn-lt"/>
              </a:rPr>
              <a:t>they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are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not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designed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with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ELLs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in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mind</a:t>
            </a:r>
            <a:r>
              <a:rPr lang="ru-RU" dirty="0">
                <a:latin typeface="Times New Roman"/>
                <a:ea typeface="+mn-lt"/>
                <a:cs typeface="+mn-lt"/>
              </a:rPr>
              <a:t>.</a:t>
            </a:r>
            <a:endParaRPr lang="ru-RU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131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D00D7-A8E9-E601-2760-87B47390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err="1">
                <a:latin typeface="Times New Roman"/>
                <a:ea typeface="+mj-lt"/>
                <a:cs typeface="+mj-lt"/>
              </a:rPr>
              <a:t>Hypothesis</a:t>
            </a:r>
            <a:r>
              <a:rPr lang="ru-RU" dirty="0">
                <a:latin typeface="Times New Roman"/>
                <a:ea typeface="+mj-lt"/>
                <a:cs typeface="+mj-lt"/>
              </a:rPr>
              <a:t> 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BAACCD-4C09-C071-F851-A78355FC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Times New Roman"/>
                <a:cs typeface="Calibri"/>
              </a:rPr>
              <a:t>Simple </a:t>
            </a:r>
            <a:r>
              <a:rPr lang="ru-RU" dirty="0" err="1">
                <a:latin typeface="Times New Roman"/>
                <a:ea typeface="+mn-lt"/>
                <a:cs typeface="+mn-lt"/>
              </a:rPr>
              <a:t>architectures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using</a:t>
            </a:r>
            <a:r>
              <a:rPr lang="ru-RU" dirty="0">
                <a:latin typeface="Times New Roman"/>
                <a:cs typeface="Calibri"/>
              </a:rPr>
              <a:t> RNN, GRU, LSTM </a:t>
            </a:r>
            <a:r>
              <a:rPr lang="ru-RU" dirty="0" err="1">
                <a:latin typeface="Times New Roman"/>
                <a:cs typeface="Calibri"/>
              </a:rPr>
              <a:t>are</a:t>
            </a:r>
            <a:r>
              <a:rPr lang="ru-RU" dirty="0">
                <a:latin typeface="Times New Roman"/>
                <a:cs typeface="Calibri"/>
              </a:rPr>
              <a:t> </a:t>
            </a:r>
            <a:r>
              <a:rPr lang="ru-RU" dirty="0" err="1">
                <a:latin typeface="Times New Roman"/>
                <a:cs typeface="Calibri"/>
              </a:rPr>
              <a:t>less</a:t>
            </a:r>
            <a:r>
              <a:rPr lang="ru-RU" dirty="0">
                <a:latin typeface="Times New Roman"/>
                <a:cs typeface="Calibri"/>
              </a:rPr>
              <a:t> </a:t>
            </a:r>
            <a:r>
              <a:rPr lang="ru-RU" dirty="0" err="1">
                <a:latin typeface="Times New Roman"/>
                <a:cs typeface="Calibri"/>
              </a:rPr>
              <a:t>accurate</a:t>
            </a:r>
            <a:r>
              <a:rPr lang="ru-RU" dirty="0">
                <a:latin typeface="Times New Roman"/>
                <a:cs typeface="Calibri"/>
              </a:rPr>
              <a:t> </a:t>
            </a:r>
            <a:r>
              <a:rPr lang="ru-RU" dirty="0" err="1">
                <a:latin typeface="Times New Roman"/>
                <a:cs typeface="Calibri"/>
              </a:rPr>
              <a:t>than</a:t>
            </a:r>
            <a:r>
              <a:rPr lang="ru-RU" dirty="0">
                <a:latin typeface="Times New Roman"/>
                <a:cs typeface="Calibri"/>
              </a:rPr>
              <a:t> VGG16 </a:t>
            </a:r>
            <a:r>
              <a:rPr lang="ru-RU" dirty="0" err="1">
                <a:latin typeface="Times New Roman"/>
                <a:cs typeface="Calibri"/>
              </a:rPr>
              <a:t>model</a:t>
            </a:r>
            <a:endParaRPr lang="ru-RU" dirty="0">
              <a:latin typeface="Times New Roman"/>
              <a:cs typeface="Calibri"/>
            </a:endParaRPr>
          </a:p>
          <a:p>
            <a:r>
              <a:rPr lang="ru-RU" dirty="0">
                <a:latin typeface="Times New Roman"/>
                <a:cs typeface="Calibri"/>
              </a:rPr>
              <a:t>VGG16 </a:t>
            </a:r>
            <a:r>
              <a:rPr lang="ru-RU" dirty="0" err="1">
                <a:latin typeface="Times New Roman"/>
                <a:cs typeface="Calibri"/>
              </a:rPr>
              <a:t>model</a:t>
            </a:r>
            <a:r>
              <a:rPr lang="ru-RU" dirty="0">
                <a:latin typeface="Times New Roman"/>
                <a:cs typeface="Calibri"/>
              </a:rPr>
              <a:t> </a:t>
            </a:r>
            <a:r>
              <a:rPr lang="ru-RU" dirty="0" err="1">
                <a:latin typeface="Times New Roman"/>
                <a:cs typeface="Calibri"/>
              </a:rPr>
              <a:t>less</a:t>
            </a:r>
            <a:r>
              <a:rPr lang="ru-RU" dirty="0">
                <a:latin typeface="Times New Roman"/>
                <a:cs typeface="Calibri"/>
              </a:rPr>
              <a:t> </a:t>
            </a:r>
            <a:r>
              <a:rPr lang="ru-RU" dirty="0" err="1">
                <a:latin typeface="Times New Roman"/>
                <a:cs typeface="Calibri"/>
              </a:rPr>
              <a:t>accurate</a:t>
            </a:r>
            <a:r>
              <a:rPr lang="ru-RU" dirty="0">
                <a:latin typeface="Times New Roman"/>
                <a:cs typeface="Calibri"/>
              </a:rPr>
              <a:t> </a:t>
            </a:r>
            <a:r>
              <a:rPr lang="ru-RU" dirty="0" err="1">
                <a:latin typeface="Times New Roman"/>
                <a:cs typeface="Calibri"/>
              </a:rPr>
              <a:t>than</a:t>
            </a:r>
            <a:r>
              <a:rPr lang="ru-RU" dirty="0">
                <a:latin typeface="Times New Roman"/>
                <a:cs typeface="Calibri"/>
              </a:rPr>
              <a:t> </a:t>
            </a:r>
            <a:r>
              <a:rPr lang="ru-RU" dirty="0">
                <a:latin typeface="Times New Roman"/>
                <a:cs typeface="Times New Roman"/>
              </a:rPr>
              <a:t>ResNet18 </a:t>
            </a:r>
            <a:r>
              <a:rPr lang="ru-RU" dirty="0" err="1">
                <a:latin typeface="Times New Roman"/>
                <a:cs typeface="Times New Roman"/>
              </a:rPr>
              <a:t>model</a:t>
            </a:r>
            <a:r>
              <a:rPr lang="ru-RU" dirty="0">
                <a:latin typeface="Times New Roman"/>
                <a:cs typeface="Calibri"/>
              </a:rPr>
              <a:t> </a:t>
            </a:r>
          </a:p>
          <a:p>
            <a:r>
              <a:rPr lang="ru-RU" dirty="0">
                <a:latin typeface="Times New Roman"/>
                <a:cs typeface="Calibri"/>
              </a:rPr>
              <a:t>ResNet18 </a:t>
            </a:r>
            <a:r>
              <a:rPr lang="ru-RU" dirty="0" err="1">
                <a:latin typeface="Times New Roman"/>
                <a:ea typeface="+mn-lt"/>
                <a:cs typeface="+mn-lt"/>
              </a:rPr>
              <a:t>is</a:t>
            </a:r>
            <a:r>
              <a:rPr lang="ru-RU" dirty="0">
                <a:latin typeface="Times New Roman"/>
                <a:ea typeface="+mn-lt"/>
                <a:cs typeface="+mn-lt"/>
              </a:rPr>
              <a:t> </a:t>
            </a:r>
            <a:r>
              <a:rPr lang="ru-RU" dirty="0" err="1">
                <a:latin typeface="Times New Roman"/>
                <a:ea typeface="+mn-lt"/>
                <a:cs typeface="+mn-lt"/>
              </a:rPr>
              <a:t>less</a:t>
            </a:r>
            <a:r>
              <a:rPr lang="ru-RU" dirty="0">
                <a:latin typeface="Times New Roman"/>
                <a:ea typeface="+mn-lt"/>
                <a:cs typeface="+mn-lt"/>
              </a:rPr>
              <a:t> </a:t>
            </a:r>
            <a:r>
              <a:rPr lang="ru-RU" dirty="0" err="1">
                <a:latin typeface="Times New Roman"/>
                <a:ea typeface="+mn-lt"/>
                <a:cs typeface="+mn-lt"/>
              </a:rPr>
              <a:t>accurate</a:t>
            </a:r>
            <a:r>
              <a:rPr lang="ru-RU" dirty="0">
                <a:latin typeface="Times New Roman"/>
                <a:ea typeface="+mn-lt"/>
                <a:cs typeface="+mn-lt"/>
              </a:rPr>
              <a:t> </a:t>
            </a:r>
            <a:r>
              <a:rPr lang="ru-RU" dirty="0" err="1">
                <a:latin typeface="Times New Roman"/>
                <a:ea typeface="+mn-lt"/>
                <a:cs typeface="+mn-lt"/>
              </a:rPr>
              <a:t>than</a:t>
            </a:r>
            <a:r>
              <a:rPr lang="ru-RU" dirty="0">
                <a:latin typeface="Times New Roman"/>
                <a:ea typeface="+mn-lt"/>
                <a:cs typeface="+mn-lt"/>
              </a:rPr>
              <a:t> </a:t>
            </a:r>
            <a:r>
              <a:rPr lang="ru-RU" dirty="0" err="1">
                <a:latin typeface="Times New Roman"/>
                <a:ea typeface="+mn-lt"/>
                <a:cs typeface="+mn-lt"/>
              </a:rPr>
              <a:t>Transformer</a:t>
            </a:r>
            <a:r>
              <a:rPr lang="ru-RU" dirty="0">
                <a:latin typeface="Times New Roman"/>
                <a:ea typeface="+mn-lt"/>
                <a:cs typeface="+mn-lt"/>
              </a:rPr>
              <a:t> Architecture</a:t>
            </a:r>
          </a:p>
          <a:p>
            <a:endParaRPr lang="ru-RU" dirty="0">
              <a:latin typeface="Times New Roman"/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5BF68-1837-B007-906C-2B5AEDC8792E}"/>
              </a:ext>
            </a:extLst>
          </p:cNvPr>
          <p:cNvSpPr txBox="1"/>
          <p:nvPr/>
        </p:nvSpPr>
        <p:spPr>
          <a:xfrm>
            <a:off x="843280" y="3759200"/>
            <a:ext cx="1050544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dirty="0" err="1">
                <a:latin typeface="Times New Roman"/>
              </a:rPr>
              <a:t>Goal</a:t>
            </a:r>
            <a:r>
              <a:rPr lang="ru-RU" sz="4000" dirty="0">
                <a:latin typeface="Times New Roman"/>
              </a:rPr>
              <a:t>:</a:t>
            </a:r>
            <a:endParaRPr lang="ru-RU" sz="4000" dirty="0">
              <a:latin typeface="Times New Roman"/>
              <a:cs typeface="Times New Roman"/>
            </a:endParaRPr>
          </a:p>
          <a:p>
            <a:endParaRPr lang="ru-RU" sz="2800" dirty="0">
              <a:latin typeface="Times New Roman"/>
              <a:cs typeface="Times New Roman"/>
            </a:endParaRPr>
          </a:p>
          <a:p>
            <a:r>
              <a:rPr lang="ru-RU" sz="2800" dirty="0" err="1">
                <a:latin typeface="Times New Roman"/>
                <a:cs typeface="Times New Roman"/>
              </a:rPr>
              <a:t>Train</a:t>
            </a:r>
            <a:r>
              <a:rPr lang="ru-RU" sz="2800" dirty="0">
                <a:latin typeface="Times New Roman"/>
                <a:cs typeface="Times New Roman"/>
              </a:rPr>
              <a:t> </a:t>
            </a:r>
            <a:r>
              <a:rPr lang="ru-RU" sz="2800" dirty="0" err="1">
                <a:latin typeface="Times New Roman"/>
                <a:cs typeface="Times New Roman"/>
              </a:rPr>
              <a:t>model</a:t>
            </a:r>
            <a:r>
              <a:rPr lang="ru-RU" sz="2800" dirty="0">
                <a:latin typeface="Times New Roman"/>
                <a:cs typeface="Times New Roman"/>
              </a:rPr>
              <a:t> </a:t>
            </a:r>
            <a:r>
              <a:rPr lang="ru-RU" sz="2800" dirty="0" err="1">
                <a:latin typeface="Times New Roman"/>
                <a:cs typeface="Times New Roman"/>
              </a:rPr>
              <a:t>with</a:t>
            </a:r>
            <a:r>
              <a:rPr lang="ru-RU" sz="2800" dirty="0">
                <a:latin typeface="Times New Roman"/>
                <a:cs typeface="Times New Roman"/>
              </a:rPr>
              <a:t> </a:t>
            </a:r>
            <a:r>
              <a:rPr lang="ru-RU" sz="2800" dirty="0" err="1">
                <a:latin typeface="Times New Roman"/>
                <a:cs typeface="Times New Roman"/>
              </a:rPr>
              <a:t>low</a:t>
            </a:r>
            <a:r>
              <a:rPr lang="ru-RU" sz="2800" dirty="0">
                <a:latin typeface="Times New Roman"/>
                <a:cs typeface="Times New Roman"/>
              </a:rPr>
              <a:t> MSE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57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45DFD-F88F-81ED-6539-60E10D23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Times New Roman"/>
                <a:cs typeface="Times New Roman"/>
              </a:rPr>
              <a:t>Dataset</a:t>
            </a:r>
            <a:r>
              <a:rPr lang="ru-RU" dirty="0">
                <a:latin typeface="Times New Roman"/>
                <a:cs typeface="Times New Roman"/>
              </a:rPr>
              <a:t> </a:t>
            </a:r>
            <a:r>
              <a:rPr lang="ru-RU" dirty="0" err="1">
                <a:latin typeface="Times New Roman"/>
                <a:cs typeface="Times New Roman"/>
              </a:rPr>
              <a:t>Description</a:t>
            </a:r>
            <a:endParaRPr lang="ru-RU">
              <a:latin typeface="Times New Roman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311081-6D50-6A24-9E18-3573D4B50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Times New Roman"/>
                <a:ea typeface="+mn-lt"/>
                <a:cs typeface="+mn-lt"/>
              </a:rPr>
              <a:t>The </a:t>
            </a:r>
            <a:r>
              <a:rPr lang="ru-RU" dirty="0" err="1">
                <a:latin typeface="Times New Roman"/>
                <a:ea typeface="+mn-lt"/>
                <a:cs typeface="+mn-lt"/>
              </a:rPr>
              <a:t>dataset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presented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here</a:t>
            </a:r>
            <a:r>
              <a:rPr lang="ru-RU" dirty="0">
                <a:latin typeface="Times New Roman"/>
                <a:ea typeface="+mn-lt"/>
                <a:cs typeface="+mn-lt"/>
              </a:rPr>
              <a:t> (</a:t>
            </a:r>
            <a:r>
              <a:rPr lang="ru-RU" dirty="0" err="1">
                <a:latin typeface="Times New Roman"/>
                <a:ea typeface="+mn-lt"/>
                <a:cs typeface="+mn-lt"/>
              </a:rPr>
              <a:t>the</a:t>
            </a:r>
            <a:r>
              <a:rPr lang="ru-RU" dirty="0">
                <a:latin typeface="Times New Roman"/>
                <a:ea typeface="+mn-lt"/>
                <a:cs typeface="+mn-lt"/>
              </a:rPr>
              <a:t> ELLIPSE </a:t>
            </a:r>
            <a:r>
              <a:rPr lang="ru-RU" dirty="0" err="1">
                <a:latin typeface="Times New Roman"/>
                <a:ea typeface="+mn-lt"/>
                <a:cs typeface="+mn-lt"/>
              </a:rPr>
              <a:t>corpus</a:t>
            </a:r>
            <a:r>
              <a:rPr lang="ru-RU" dirty="0">
                <a:latin typeface="Times New Roman"/>
                <a:ea typeface="+mn-lt"/>
                <a:cs typeface="+mn-lt"/>
              </a:rPr>
              <a:t>) </a:t>
            </a:r>
            <a:r>
              <a:rPr lang="ru-RU" dirty="0" err="1">
                <a:latin typeface="Times New Roman"/>
                <a:ea typeface="+mn-lt"/>
                <a:cs typeface="+mn-lt"/>
              </a:rPr>
              <a:t>comprises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argumentative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essays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written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by</a:t>
            </a:r>
            <a:r>
              <a:rPr lang="ru-RU" dirty="0">
                <a:latin typeface="Times New Roman"/>
                <a:ea typeface="+mn-lt"/>
                <a:cs typeface="+mn-lt"/>
              </a:rPr>
              <a:t> 8th-12th </a:t>
            </a:r>
            <a:r>
              <a:rPr lang="ru-RU" dirty="0" err="1">
                <a:latin typeface="Times New Roman"/>
                <a:ea typeface="+mn-lt"/>
                <a:cs typeface="+mn-lt"/>
              </a:rPr>
              <a:t>grade</a:t>
            </a:r>
            <a:r>
              <a:rPr lang="ru-RU" dirty="0">
                <a:latin typeface="Times New Roman"/>
                <a:ea typeface="+mn-lt"/>
                <a:cs typeface="+mn-lt"/>
              </a:rPr>
              <a:t> English Language </a:t>
            </a:r>
            <a:r>
              <a:rPr lang="ru-RU" dirty="0" err="1">
                <a:latin typeface="Times New Roman"/>
                <a:ea typeface="+mn-lt"/>
                <a:cs typeface="+mn-lt"/>
              </a:rPr>
              <a:t>Learners</a:t>
            </a:r>
            <a:r>
              <a:rPr lang="ru-RU" dirty="0">
                <a:latin typeface="Times New Roman"/>
                <a:ea typeface="+mn-lt"/>
                <a:cs typeface="+mn-lt"/>
              </a:rPr>
              <a:t> (</a:t>
            </a:r>
            <a:r>
              <a:rPr lang="ru-RU" dirty="0" err="1">
                <a:latin typeface="Times New Roman"/>
                <a:ea typeface="+mn-lt"/>
                <a:cs typeface="+mn-lt"/>
              </a:rPr>
              <a:t>ELLs</a:t>
            </a:r>
            <a:r>
              <a:rPr lang="ru-RU" dirty="0">
                <a:latin typeface="Times New Roman"/>
                <a:ea typeface="+mn-lt"/>
                <a:cs typeface="+mn-lt"/>
              </a:rPr>
              <a:t>). The </a:t>
            </a:r>
            <a:r>
              <a:rPr lang="ru-RU" dirty="0" err="1">
                <a:latin typeface="Times New Roman"/>
                <a:ea typeface="+mn-lt"/>
                <a:cs typeface="+mn-lt"/>
              </a:rPr>
              <a:t>essays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have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been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scored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according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to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six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analytic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measures</a:t>
            </a:r>
            <a:r>
              <a:rPr lang="ru-RU" dirty="0">
                <a:latin typeface="Times New Roman"/>
                <a:ea typeface="+mn-lt"/>
                <a:cs typeface="+mn-lt"/>
              </a:rPr>
              <a:t>: 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cohesion</a:t>
            </a:r>
            <a:r>
              <a:rPr lang="ru-RU" dirty="0">
                <a:latin typeface="Times New Roman"/>
                <a:ea typeface="+mn-lt"/>
                <a:cs typeface="+mn-lt"/>
              </a:rPr>
              <a:t>, 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syntax</a:t>
            </a:r>
            <a:r>
              <a:rPr lang="ru-RU" dirty="0">
                <a:latin typeface="Times New Roman"/>
                <a:ea typeface="+mn-lt"/>
                <a:cs typeface="+mn-lt"/>
              </a:rPr>
              <a:t>, 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vocabulary</a:t>
            </a:r>
            <a:r>
              <a:rPr lang="ru-RU" dirty="0">
                <a:latin typeface="Times New Roman"/>
                <a:ea typeface="+mn-lt"/>
                <a:cs typeface="+mn-lt"/>
              </a:rPr>
              <a:t>, 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phraseology</a:t>
            </a:r>
            <a:r>
              <a:rPr lang="ru-RU" dirty="0">
                <a:latin typeface="Times New Roman"/>
                <a:ea typeface="+mn-lt"/>
                <a:cs typeface="+mn-lt"/>
              </a:rPr>
              <a:t>, 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grammar</a:t>
            </a:r>
            <a:r>
              <a:rPr lang="ru-RU" dirty="0">
                <a:latin typeface="Times New Roman"/>
                <a:ea typeface="+mn-lt"/>
                <a:cs typeface="+mn-lt"/>
              </a:rPr>
              <a:t>, </a:t>
            </a:r>
            <a:r>
              <a:rPr lang="ru-RU" dirty="0" err="1">
                <a:latin typeface="Times New Roman"/>
                <a:ea typeface="+mn-lt"/>
                <a:cs typeface="+mn-lt"/>
              </a:rPr>
              <a:t>and</a:t>
            </a:r>
            <a:r>
              <a:rPr lang="ru-RU" dirty="0">
                <a:latin typeface="Times New Roman"/>
                <a:ea typeface="+mn-lt"/>
                <a:cs typeface="+mn-lt"/>
              </a:rPr>
              <a:t> 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conventions</a:t>
            </a:r>
            <a:r>
              <a:rPr lang="ru-RU" dirty="0">
                <a:latin typeface="Times New Roman"/>
                <a:ea typeface="+mn-lt"/>
                <a:cs typeface="+mn-lt"/>
              </a:rPr>
              <a:t>.</a:t>
            </a:r>
            <a:endParaRPr lang="ru-RU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ru-RU" dirty="0" err="1">
                <a:latin typeface="Times New Roman"/>
                <a:ea typeface="+mn-lt"/>
                <a:cs typeface="+mn-lt"/>
              </a:rPr>
              <a:t>Each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measure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represents</a:t>
            </a:r>
            <a:r>
              <a:rPr lang="ru-RU" dirty="0">
                <a:latin typeface="Times New Roman"/>
                <a:ea typeface="+mn-lt"/>
                <a:cs typeface="+mn-lt"/>
              </a:rPr>
              <a:t> a </a:t>
            </a:r>
            <a:r>
              <a:rPr lang="ru-RU" dirty="0" err="1">
                <a:latin typeface="Times New Roman"/>
                <a:ea typeface="+mn-lt"/>
                <a:cs typeface="+mn-lt"/>
              </a:rPr>
              <a:t>component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of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proficiency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in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essay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writing</a:t>
            </a:r>
            <a:r>
              <a:rPr lang="ru-RU" dirty="0">
                <a:latin typeface="Times New Roman"/>
                <a:ea typeface="+mn-lt"/>
                <a:cs typeface="+mn-lt"/>
              </a:rPr>
              <a:t>, </a:t>
            </a:r>
            <a:r>
              <a:rPr lang="ru-RU" dirty="0" err="1">
                <a:latin typeface="Times New Roman"/>
                <a:ea typeface="+mn-lt"/>
                <a:cs typeface="+mn-lt"/>
              </a:rPr>
              <a:t>with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greater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scores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corresponding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to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greater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proficiency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in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that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measure</a:t>
            </a:r>
            <a:r>
              <a:rPr lang="ru-RU" dirty="0">
                <a:latin typeface="Times New Roman"/>
                <a:ea typeface="+mn-lt"/>
                <a:cs typeface="+mn-lt"/>
              </a:rPr>
              <a:t>. The </a:t>
            </a:r>
            <a:r>
              <a:rPr lang="ru-RU" dirty="0" err="1">
                <a:latin typeface="Times New Roman"/>
                <a:ea typeface="+mn-lt"/>
                <a:cs typeface="+mn-lt"/>
              </a:rPr>
              <a:t>scores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range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from</a:t>
            </a:r>
            <a:r>
              <a:rPr lang="ru-RU" dirty="0">
                <a:latin typeface="Times New Roman"/>
                <a:ea typeface="+mn-lt"/>
                <a:cs typeface="+mn-lt"/>
              </a:rPr>
              <a:t> </a:t>
            </a:r>
            <a:r>
              <a:rPr lang="ru-RU" dirty="0">
                <a:latin typeface="Times New Roman"/>
                <a:cs typeface="Calibri" panose="020F0502020204030204"/>
              </a:rPr>
              <a:t>1.0</a:t>
            </a:r>
            <a:r>
              <a:rPr lang="ru-RU" dirty="0">
                <a:latin typeface="Times New Roman"/>
                <a:ea typeface="+mn-lt"/>
                <a:cs typeface="+mn-lt"/>
              </a:rPr>
              <a:t> </a:t>
            </a:r>
            <a:r>
              <a:rPr lang="ru-RU" dirty="0" err="1">
                <a:latin typeface="Times New Roman"/>
                <a:ea typeface="+mn-lt"/>
                <a:cs typeface="+mn-lt"/>
              </a:rPr>
              <a:t>to</a:t>
            </a:r>
            <a:r>
              <a:rPr lang="ru-RU" dirty="0">
                <a:latin typeface="Times New Roman"/>
                <a:ea typeface="+mn-lt"/>
                <a:cs typeface="+mn-lt"/>
              </a:rPr>
              <a:t> </a:t>
            </a:r>
            <a:r>
              <a:rPr lang="ru-RU" dirty="0">
                <a:latin typeface="Times New Roman"/>
                <a:cs typeface="Calibri" panose="020F0502020204030204"/>
              </a:rPr>
              <a:t>5.0</a:t>
            </a:r>
            <a:r>
              <a:rPr lang="ru-RU" dirty="0">
                <a:latin typeface="Times New Roman"/>
                <a:ea typeface="+mn-lt"/>
                <a:cs typeface="+mn-lt"/>
              </a:rPr>
              <a:t> </a:t>
            </a:r>
            <a:r>
              <a:rPr lang="ru-RU" dirty="0" err="1">
                <a:latin typeface="Times New Roman"/>
                <a:ea typeface="+mn-lt"/>
                <a:cs typeface="+mn-lt"/>
              </a:rPr>
              <a:t>in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increments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of</a:t>
            </a:r>
            <a:r>
              <a:rPr lang="ru-RU" dirty="0">
                <a:latin typeface="Times New Roman"/>
                <a:ea typeface="+mn-lt"/>
                <a:cs typeface="+mn-lt"/>
              </a:rPr>
              <a:t> </a:t>
            </a:r>
            <a:r>
              <a:rPr lang="ru-RU" dirty="0">
                <a:latin typeface="Times New Roman"/>
                <a:cs typeface="Calibri" panose="020F0502020204030204"/>
              </a:rPr>
              <a:t>0.5</a:t>
            </a:r>
            <a:r>
              <a:rPr lang="ru-RU" dirty="0">
                <a:latin typeface="Times New Roman"/>
                <a:ea typeface="+mn-lt"/>
                <a:cs typeface="+mn-lt"/>
              </a:rPr>
              <a:t>. </a:t>
            </a:r>
            <a:r>
              <a:rPr lang="ru-RU" dirty="0" err="1">
                <a:latin typeface="Times New Roman"/>
                <a:ea typeface="+mn-lt"/>
                <a:cs typeface="+mn-lt"/>
              </a:rPr>
              <a:t>Our</a:t>
            </a:r>
            <a:r>
              <a:rPr lang="ru-RU" dirty="0">
                <a:latin typeface="Times New Roman"/>
                <a:ea typeface="+mn-lt"/>
                <a:cs typeface="+mn-lt"/>
              </a:rPr>
              <a:t> </a:t>
            </a:r>
            <a:r>
              <a:rPr lang="ru-RU" dirty="0" err="1">
                <a:latin typeface="Times New Roman"/>
                <a:ea typeface="+mn-lt"/>
                <a:cs typeface="+mn-lt"/>
              </a:rPr>
              <a:t>task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is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to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predict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the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score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of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each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of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the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six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measures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for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the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essays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given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in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the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test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set</a:t>
            </a:r>
            <a:r>
              <a:rPr lang="ru-RU" dirty="0">
                <a:latin typeface="Times New Roman"/>
                <a:ea typeface="+mn-lt"/>
                <a:cs typeface="+mn-lt"/>
              </a:rPr>
              <a:t>.</a:t>
            </a:r>
            <a:endParaRPr lang="ru-RU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br>
              <a:rPr lang="en-US" dirty="0"/>
            </a:br>
            <a:endParaRPr lang="en-US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58434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Data visualization</vt:lpstr>
      <vt:lpstr>Context</vt:lpstr>
      <vt:lpstr>Hypothesis </vt:lpstr>
      <vt:lpstr>Dataset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266</cp:revision>
  <dcterms:created xsi:type="dcterms:W3CDTF">2022-09-21T16:14:52Z</dcterms:created>
  <dcterms:modified xsi:type="dcterms:W3CDTF">2022-09-28T14:42:25Z</dcterms:modified>
</cp:coreProperties>
</file>