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5E22E-8600-40F3-B99E-FCFF427869A1}" v="88" dt="2022-09-15T05:46:33.551"/>
    <p1510:client id="{E5010E9F-F271-4B58-A312-3FEC63073090}" v="774" dt="2022-09-15T07:52:3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6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2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7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7003"/>
            <a:ext cx="9144000" cy="1082806"/>
          </a:xfrm>
        </p:spPr>
        <p:txBody>
          <a:bodyPr/>
          <a:lstStyle/>
          <a:p>
            <a:r>
              <a:rPr lang="ru-RU" sz="4800" dirty="0">
                <a:latin typeface="Times New Roman"/>
                <a:ea typeface="+mj-lt"/>
                <a:cs typeface="+mj-lt"/>
              </a:rPr>
              <a:t>Data </a:t>
            </a:r>
            <a:r>
              <a:rPr lang="ru-RU" sz="4800" dirty="0" err="1">
                <a:latin typeface="Times New Roman"/>
                <a:ea typeface="+mj-lt"/>
                <a:cs typeface="+mj-lt"/>
              </a:rPr>
              <a:t>visualization</a:t>
            </a:r>
            <a:endParaRPr lang="ru-RU" sz="4800">
              <a:latin typeface="Times New Roman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6118" y="5282613"/>
            <a:ext cx="5197745" cy="63280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 err="1">
                <a:latin typeface="Times New Roman"/>
                <a:cs typeface="Calibri"/>
              </a:rPr>
              <a:t>Professor</a:t>
            </a:r>
            <a:r>
              <a:rPr lang="ru-RU" dirty="0">
                <a:latin typeface="Times New Roman"/>
                <a:cs typeface="Calibri"/>
              </a:rPr>
              <a:t>: </a:t>
            </a:r>
            <a:r>
              <a:rPr lang="ru-RU" dirty="0">
                <a:latin typeface="Times New Roman"/>
                <a:ea typeface="+mn-lt"/>
                <a:cs typeface="+mn-lt"/>
              </a:rPr>
              <a:t>Alexander Pak</a:t>
            </a:r>
            <a:endParaRPr lang="ru-RU" dirty="0">
              <a:latin typeface="Times New Roman"/>
              <a:cs typeface="Calibri"/>
            </a:endParaRPr>
          </a:p>
          <a:p>
            <a:r>
              <a:rPr lang="ru-RU" dirty="0">
                <a:latin typeface="Times New Roman"/>
                <a:cs typeface="Calibri"/>
              </a:rPr>
              <a:t>Master: </a:t>
            </a:r>
            <a:r>
              <a:rPr lang="ru-RU" dirty="0" err="1">
                <a:latin typeface="Times New Roman"/>
                <a:cs typeface="Calibri"/>
              </a:rPr>
              <a:t>Zhumabay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 err="1">
                <a:latin typeface="Times New Roman"/>
                <a:cs typeface="Calibri"/>
              </a:rPr>
              <a:t>Yerdaulet</a:t>
            </a:r>
            <a:endParaRPr lang="ru-RU" dirty="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C105A-49B1-7BBD-6F8A-B7FDAAF6601C}"/>
              </a:ext>
            </a:extLst>
          </p:cNvPr>
          <p:cNvSpPr txBox="1"/>
          <p:nvPr/>
        </p:nvSpPr>
        <p:spPr>
          <a:xfrm>
            <a:off x="726439" y="3053080"/>
            <a:ext cx="10747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 err="1">
                <a:latin typeface="Times New Roman"/>
                <a:ea typeface="+mn-lt"/>
                <a:cs typeface="+mn-lt"/>
              </a:rPr>
              <a:t>Classification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heart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disease</a:t>
            </a:r>
            <a:endParaRPr lang="ru-RU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AA27A-5F88-44A8-8D27-DDD0F259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>
                <a:latin typeface="Times New Roman"/>
                <a:ea typeface="+mj-lt"/>
                <a:cs typeface="+mj-lt"/>
              </a:rPr>
              <a:t>Kazakhstanis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more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likely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to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die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from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heart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disease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in</a:t>
            </a:r>
            <a:r>
              <a:rPr lang="ru-RU" sz="2800" dirty="0">
                <a:latin typeface="Times New Roman"/>
                <a:ea typeface="+mj-lt"/>
                <a:cs typeface="+mj-lt"/>
              </a:rPr>
              <a:t> 2021 - </a:t>
            </a:r>
            <a:r>
              <a:rPr lang="ru-RU" sz="2800" dirty="0" err="1">
                <a:latin typeface="Times New Roman"/>
                <a:ea typeface="+mj-lt"/>
                <a:cs typeface="+mj-lt"/>
              </a:rPr>
              <a:t>statistics</a:t>
            </a:r>
            <a:endParaRPr lang="ru-RU" sz="2800">
              <a:latin typeface="Times New Roman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A5DAF-8BAA-BDD0-3625-B0C228DE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BF0505"/>
              </a:buClr>
              <a:buNone/>
            </a:pPr>
            <a:endParaRPr lang="ru-RU" sz="2400" dirty="0">
              <a:latin typeface="Times New Roman"/>
              <a:cs typeface="Calibri"/>
            </a:endParaRPr>
          </a:p>
          <a:p>
            <a:pPr>
              <a:buClr>
                <a:srgbClr val="BF0505"/>
              </a:buClr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   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According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diagram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2021,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number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deaths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Kazakhstan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amounted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183.4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thousand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people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This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12.8%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more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than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2020.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you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pay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attention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growing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trend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number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cases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growing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every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year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worth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paying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particular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attention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</a:t>
            </a:r>
            <a:endParaRPr lang="ru-RU" sz="2400">
              <a:latin typeface="Times New Roman"/>
              <a:cs typeface="Times New Roman"/>
            </a:endParaRPr>
          </a:p>
          <a:p>
            <a:pPr marL="0" indent="0">
              <a:buClr>
                <a:srgbClr val="BF0505"/>
              </a:buClr>
              <a:buNone/>
            </a:pPr>
            <a:endParaRPr lang="ru-RU" sz="2400" dirty="0">
              <a:latin typeface="Times New Roman"/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A422E8F-16EF-9FF7-BA18-A8BAE3AB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7" y="2967862"/>
            <a:ext cx="5947664" cy="223291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089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312080-BB82-40AF-15E0-1182C28A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413" y="2162756"/>
            <a:ext cx="9792032" cy="3336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AutoNum type="arabicPeriod"/>
            </a:pPr>
            <a:r>
              <a:rPr lang="ru-RU" sz="2400" dirty="0" err="1">
                <a:latin typeface="Times New Roman"/>
                <a:cs typeface="Calibri"/>
              </a:rPr>
              <a:t>According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to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the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Centers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for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Disease</a:t>
            </a:r>
            <a:r>
              <a:rPr lang="ru-RU" sz="2400" dirty="0">
                <a:latin typeface="Times New Roman"/>
                <a:cs typeface="Calibri"/>
              </a:rPr>
              <a:t> Control </a:t>
            </a:r>
            <a:r>
              <a:rPr lang="ru-RU" sz="2400" dirty="0" err="1">
                <a:latin typeface="Times New Roman"/>
                <a:cs typeface="Calibri"/>
              </a:rPr>
              <a:t>and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Prevention</a:t>
            </a:r>
            <a:r>
              <a:rPr lang="ru-RU" sz="2400" dirty="0">
                <a:latin typeface="Times New Roman"/>
                <a:cs typeface="Calibri"/>
              </a:rPr>
              <a:t> (CDC) </a:t>
            </a:r>
            <a:r>
              <a:rPr lang="ru-RU" sz="2400" dirty="0" err="1">
                <a:latin typeface="Times New Roman"/>
                <a:cs typeface="Calibri"/>
              </a:rPr>
              <a:t>approximately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every</a:t>
            </a:r>
            <a:r>
              <a:rPr lang="ru-RU" sz="2400" dirty="0">
                <a:latin typeface="Times New Roman"/>
                <a:cs typeface="Calibri"/>
              </a:rPr>
              <a:t> 40 </a:t>
            </a:r>
            <a:r>
              <a:rPr lang="ru-RU" sz="2400" dirty="0" err="1">
                <a:latin typeface="Times New Roman"/>
                <a:cs typeface="Calibri"/>
              </a:rPr>
              <a:t>seconds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an</a:t>
            </a:r>
            <a:r>
              <a:rPr lang="ru-RU" sz="2400" dirty="0">
                <a:latin typeface="Times New Roman"/>
                <a:cs typeface="Calibri"/>
              </a:rPr>
              <a:t> American </a:t>
            </a:r>
            <a:r>
              <a:rPr lang="ru-RU" sz="2400" dirty="0" err="1">
                <a:latin typeface="Times New Roman"/>
                <a:cs typeface="Calibri"/>
              </a:rPr>
              <a:t>will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have</a:t>
            </a:r>
            <a:r>
              <a:rPr lang="ru-RU" sz="2400" dirty="0">
                <a:latin typeface="Times New Roman"/>
                <a:cs typeface="Calibri"/>
              </a:rPr>
              <a:t> a </a:t>
            </a:r>
            <a:r>
              <a:rPr lang="ru-RU" sz="2400" dirty="0" err="1">
                <a:latin typeface="Times New Roman"/>
                <a:cs typeface="Calibri"/>
              </a:rPr>
              <a:t>heart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attack</a:t>
            </a:r>
            <a:r>
              <a:rPr lang="ru-RU" sz="2400" dirty="0">
                <a:latin typeface="Times New Roman"/>
                <a:cs typeface="Calibri"/>
              </a:rPr>
              <a:t>.</a:t>
            </a:r>
            <a:endParaRPr lang="ru-RU" sz="240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ru-RU" sz="2400" err="1">
                <a:latin typeface="Times New Roman"/>
                <a:cs typeface="Calibri"/>
              </a:rPr>
              <a:t>Every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year</a:t>
            </a:r>
            <a:r>
              <a:rPr lang="ru-RU" sz="2400" dirty="0">
                <a:latin typeface="Times New Roman"/>
                <a:cs typeface="Calibri"/>
              </a:rPr>
              <a:t>, 805,000 </a:t>
            </a:r>
            <a:r>
              <a:rPr lang="ru-RU" sz="2400" err="1">
                <a:latin typeface="Times New Roman"/>
                <a:cs typeface="Calibri"/>
              </a:rPr>
              <a:t>Americans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have</a:t>
            </a:r>
            <a:r>
              <a:rPr lang="ru-RU" sz="2400" dirty="0">
                <a:latin typeface="Times New Roman"/>
                <a:cs typeface="Calibri"/>
              </a:rPr>
              <a:t> a </a:t>
            </a:r>
            <a:r>
              <a:rPr lang="ru-RU" sz="2400" err="1">
                <a:latin typeface="Times New Roman"/>
                <a:cs typeface="Calibri"/>
              </a:rPr>
              <a:t>heart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attack</a:t>
            </a:r>
            <a:r>
              <a:rPr lang="ru-RU" sz="2400" dirty="0">
                <a:latin typeface="Times New Roman"/>
                <a:cs typeface="Calibri"/>
              </a:rPr>
              <a:t>:</a:t>
            </a:r>
          </a:p>
          <a:p>
            <a:pPr marL="914400" lvl="1">
              <a:buAutoNum type="arabicPeriod"/>
            </a:pPr>
            <a:r>
              <a:rPr lang="ru-RU" sz="2000" dirty="0">
                <a:latin typeface="Times New Roman"/>
                <a:cs typeface="Calibri"/>
              </a:rPr>
              <a:t>605,000 </a:t>
            </a:r>
            <a:r>
              <a:rPr lang="ru-RU" sz="2000" dirty="0" err="1">
                <a:latin typeface="Times New Roman"/>
                <a:cs typeface="Calibri"/>
              </a:rPr>
              <a:t>of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them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for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the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first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time</a:t>
            </a:r>
            <a:endParaRPr lang="ru-RU" sz="2000">
              <a:latin typeface="Times New Roman"/>
              <a:cs typeface="Times New Roman"/>
            </a:endParaRPr>
          </a:p>
          <a:p>
            <a:pPr marL="914400" lvl="1">
              <a:buAutoNum type="arabicPeriod"/>
            </a:pPr>
            <a:r>
              <a:rPr lang="ru-RU" sz="2000" dirty="0">
                <a:latin typeface="Times New Roman"/>
                <a:cs typeface="Calibri"/>
              </a:rPr>
              <a:t>200,000 </a:t>
            </a:r>
            <a:r>
              <a:rPr lang="ru-RU" sz="2000" dirty="0" err="1">
                <a:latin typeface="Times New Roman"/>
                <a:cs typeface="Calibri"/>
              </a:rPr>
              <a:t>happen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to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people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who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have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already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had</a:t>
            </a:r>
            <a:r>
              <a:rPr lang="ru-RU" sz="2000" dirty="0">
                <a:latin typeface="Times New Roman"/>
                <a:cs typeface="Calibri"/>
              </a:rPr>
              <a:t> a </a:t>
            </a:r>
            <a:r>
              <a:rPr lang="ru-RU" sz="2000" dirty="0" err="1">
                <a:latin typeface="Times New Roman"/>
                <a:cs typeface="Calibri"/>
              </a:rPr>
              <a:t>heart</a:t>
            </a:r>
            <a:r>
              <a:rPr lang="ru-RU" sz="2000" dirty="0">
                <a:latin typeface="Times New Roman"/>
                <a:cs typeface="Calibri"/>
              </a:rPr>
              <a:t> </a:t>
            </a:r>
            <a:r>
              <a:rPr lang="ru-RU" sz="2000" dirty="0" err="1">
                <a:latin typeface="Times New Roman"/>
                <a:cs typeface="Calibri"/>
              </a:rPr>
              <a:t>attack</a:t>
            </a:r>
            <a:endParaRPr lang="ru-RU" sz="200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ru-RU" sz="2400" dirty="0" err="1">
                <a:latin typeface="Times New Roman"/>
                <a:cs typeface="Calibri"/>
              </a:rPr>
              <a:t>About</a:t>
            </a:r>
            <a:r>
              <a:rPr lang="ru-RU" sz="2400" dirty="0">
                <a:latin typeface="Times New Roman"/>
                <a:cs typeface="Calibri"/>
              </a:rPr>
              <a:t> 1 </a:t>
            </a:r>
            <a:r>
              <a:rPr lang="ru-RU" sz="2400" dirty="0" err="1">
                <a:latin typeface="Times New Roman"/>
                <a:cs typeface="Calibri"/>
              </a:rPr>
              <a:t>in</a:t>
            </a:r>
            <a:r>
              <a:rPr lang="ru-RU" sz="2400" dirty="0">
                <a:latin typeface="Times New Roman"/>
                <a:cs typeface="Calibri"/>
              </a:rPr>
              <a:t> 5 </a:t>
            </a:r>
            <a:r>
              <a:rPr lang="ru-RU" sz="2400" dirty="0" err="1">
                <a:latin typeface="Times New Roman"/>
                <a:cs typeface="Calibri"/>
              </a:rPr>
              <a:t>heart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attacks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are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silent</a:t>
            </a:r>
            <a:r>
              <a:rPr lang="ru-RU" sz="2400" dirty="0">
                <a:latin typeface="Times New Roman"/>
                <a:cs typeface="Calibri"/>
              </a:rPr>
              <a:t>—</a:t>
            </a:r>
            <a:r>
              <a:rPr lang="ru-RU" sz="2400" dirty="0" err="1">
                <a:latin typeface="Times New Roman"/>
                <a:cs typeface="Calibri"/>
              </a:rPr>
              <a:t>the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damage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is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done</a:t>
            </a:r>
            <a:r>
              <a:rPr lang="ru-RU" sz="2400" dirty="0">
                <a:latin typeface="Times New Roman"/>
                <a:cs typeface="Calibri"/>
              </a:rPr>
              <a:t>, </a:t>
            </a:r>
            <a:r>
              <a:rPr lang="ru-RU" sz="2400" dirty="0" err="1">
                <a:latin typeface="Times New Roman"/>
                <a:cs typeface="Calibri"/>
              </a:rPr>
              <a:t>but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the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person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is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not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aware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of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dirty="0" err="1">
                <a:latin typeface="Times New Roman"/>
                <a:cs typeface="Calibri"/>
              </a:rPr>
              <a:t>it</a:t>
            </a:r>
            <a:r>
              <a:rPr lang="ru-RU" sz="2400" dirty="0">
                <a:latin typeface="Times New Roman"/>
                <a:cs typeface="Calibri"/>
              </a:rPr>
              <a:t>.</a:t>
            </a:r>
            <a:endParaRPr lang="ru-RU" sz="240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ru-RU" sz="2400" err="1">
                <a:latin typeface="Times New Roman"/>
                <a:cs typeface="Calibri"/>
              </a:rPr>
              <a:t>About</a:t>
            </a:r>
            <a:r>
              <a:rPr lang="ru-RU" sz="2400" dirty="0">
                <a:latin typeface="Times New Roman"/>
                <a:cs typeface="Calibri"/>
              </a:rPr>
              <a:t> 697,000 </a:t>
            </a:r>
            <a:r>
              <a:rPr lang="ru-RU" sz="2400" err="1">
                <a:latin typeface="Times New Roman"/>
                <a:cs typeface="Calibri"/>
              </a:rPr>
              <a:t>people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in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the</a:t>
            </a:r>
            <a:r>
              <a:rPr lang="ru-RU" sz="2400" dirty="0">
                <a:latin typeface="Times New Roman"/>
                <a:cs typeface="Calibri"/>
              </a:rPr>
              <a:t> United </a:t>
            </a:r>
            <a:r>
              <a:rPr lang="ru-RU" sz="2400" err="1">
                <a:latin typeface="Times New Roman"/>
                <a:cs typeface="Calibri"/>
              </a:rPr>
              <a:t>States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died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from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heart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disease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in</a:t>
            </a:r>
            <a:r>
              <a:rPr lang="ru-RU" sz="2400" dirty="0">
                <a:latin typeface="Times New Roman"/>
                <a:cs typeface="Calibri"/>
              </a:rPr>
              <a:t> 2020—</a:t>
            </a:r>
            <a:r>
              <a:rPr lang="ru-RU" sz="2400" err="1">
                <a:latin typeface="Times New Roman"/>
                <a:cs typeface="Calibri"/>
              </a:rPr>
              <a:t>that’s</a:t>
            </a:r>
            <a:r>
              <a:rPr lang="ru-RU" sz="2400" dirty="0">
                <a:latin typeface="Times New Roman"/>
                <a:cs typeface="Calibri"/>
              </a:rPr>
              <a:t> 1 </a:t>
            </a:r>
            <a:r>
              <a:rPr lang="ru-RU" sz="2400" err="1">
                <a:latin typeface="Times New Roman"/>
                <a:cs typeface="Calibri"/>
              </a:rPr>
              <a:t>in</a:t>
            </a:r>
            <a:r>
              <a:rPr lang="ru-RU" sz="2400" dirty="0">
                <a:latin typeface="Times New Roman"/>
                <a:cs typeface="Calibri"/>
              </a:rPr>
              <a:t> </a:t>
            </a:r>
            <a:r>
              <a:rPr lang="ru-RU" sz="2400" err="1">
                <a:latin typeface="Times New Roman"/>
                <a:cs typeface="Calibri"/>
              </a:rPr>
              <a:t>every</a:t>
            </a:r>
            <a:r>
              <a:rPr lang="ru-RU" sz="2400" dirty="0">
                <a:latin typeface="Times New Roman"/>
                <a:cs typeface="Calibri"/>
              </a:rPr>
              <a:t> 5 </a:t>
            </a:r>
            <a:r>
              <a:rPr lang="ru-RU" sz="2400" err="1">
                <a:latin typeface="Times New Roman"/>
                <a:cs typeface="Calibri"/>
              </a:rPr>
              <a:t>deaths</a:t>
            </a:r>
            <a:r>
              <a:rPr lang="ru-RU" sz="2400" dirty="0">
                <a:latin typeface="Times New Roman"/>
                <a:cs typeface="Calibri"/>
              </a:rPr>
              <a:t>.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C595B-3D88-D7DE-FD66-1ECEBD6F3773}"/>
              </a:ext>
            </a:extLst>
          </p:cNvPr>
          <p:cNvSpPr txBox="1"/>
          <p:nvPr/>
        </p:nvSpPr>
        <p:spPr>
          <a:xfrm>
            <a:off x="1198880" y="1005840"/>
            <a:ext cx="97942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Current U.S. status on heart disease</a:t>
            </a:r>
            <a:endParaRPr lang="ru-RU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93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C9AD8-73CB-AFC5-0A6A-F6B384FF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err="1">
                <a:latin typeface="Times New Roman"/>
                <a:ea typeface="+mj-lt"/>
                <a:cs typeface="+mj-lt"/>
              </a:rPr>
              <a:t>About</a:t>
            </a:r>
            <a:r>
              <a:rPr lang="ru-RU" sz="3600" dirty="0">
                <a:latin typeface="Times New Roman"/>
                <a:ea typeface="+mj-lt"/>
                <a:cs typeface="+mj-lt"/>
              </a:rPr>
              <a:t> </a:t>
            </a:r>
            <a:r>
              <a:rPr lang="ru-RU" sz="3600" dirty="0" err="1">
                <a:latin typeface="Times New Roman"/>
                <a:ea typeface="+mj-lt"/>
                <a:cs typeface="+mj-lt"/>
              </a:rPr>
              <a:t>Dataset</a:t>
            </a:r>
            <a:endParaRPr lang="ru-RU" sz="36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ED9CD-848E-9EDA-E0BE-286E1B07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9145"/>
            <a:ext cx="10515600" cy="2959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The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dataset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come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from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CDC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major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part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Behavioral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Risk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Factor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Surveillance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System (BRFSS),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which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conducts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annual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telephone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surveys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gather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data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health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status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U.S.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residents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 As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CDC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describes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: "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Established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1984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15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states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 BRFSS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now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collects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data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all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50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states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well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District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Columbia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three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U.S.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territories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 BRFSS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completes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more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than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400,000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adult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interviews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each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year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making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largest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continuously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conducted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health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survey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system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world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.". The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most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recent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dataset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(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September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15, 2022)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includes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data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from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2021. It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consists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438,693 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rows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303 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columns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 The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vast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majority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columns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are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questions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asked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respondents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about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their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health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status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such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"Do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you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have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serious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difficulty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walking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climbing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stairs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?"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"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Have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you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smoked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least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100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cigarettes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your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entire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life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?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etc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</a:t>
            </a: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064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3898F-247D-F827-6797-F09FBE05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923925"/>
            <a:ext cx="10515600" cy="1325563"/>
          </a:xfrm>
        </p:spPr>
        <p:txBody>
          <a:bodyPr/>
          <a:lstStyle/>
          <a:p>
            <a:pPr algn="ctr"/>
            <a:r>
              <a:rPr lang="ru-RU" sz="3600" dirty="0">
                <a:latin typeface="Times New Roman"/>
                <a:cs typeface="Calibri Light"/>
              </a:rPr>
              <a:t>What </a:t>
            </a:r>
            <a:r>
              <a:rPr lang="ru-RU" sz="3600" dirty="0" err="1">
                <a:latin typeface="Times New Roman"/>
                <a:cs typeface="Calibri Light"/>
              </a:rPr>
              <a:t>can</a:t>
            </a:r>
            <a:r>
              <a:rPr lang="ru-RU" sz="3600" dirty="0">
                <a:latin typeface="Times New Roman"/>
                <a:cs typeface="Calibri Light"/>
              </a:rPr>
              <a:t> I </a:t>
            </a:r>
            <a:r>
              <a:rPr lang="ru-RU" sz="3600" dirty="0" err="1">
                <a:latin typeface="Times New Roman"/>
                <a:cs typeface="Calibri Light"/>
              </a:rPr>
              <a:t>do</a:t>
            </a:r>
            <a:r>
              <a:rPr lang="ru-RU" sz="3600" dirty="0">
                <a:latin typeface="Times New Roman"/>
                <a:cs typeface="Calibri Light"/>
              </a:rPr>
              <a:t> </a:t>
            </a:r>
            <a:r>
              <a:rPr lang="ru-RU" sz="3600" dirty="0" err="1">
                <a:latin typeface="Times New Roman"/>
                <a:cs typeface="Calibri Light"/>
              </a:rPr>
              <a:t>with</a:t>
            </a:r>
            <a:r>
              <a:rPr lang="ru-RU" sz="3600" dirty="0">
                <a:latin typeface="Times New Roman"/>
                <a:cs typeface="Calibri Light"/>
              </a:rPr>
              <a:t> </a:t>
            </a:r>
            <a:r>
              <a:rPr lang="ru-RU" sz="3600" dirty="0" err="1">
                <a:latin typeface="Times New Roman"/>
                <a:cs typeface="Calibri Light"/>
              </a:rPr>
              <a:t>the</a:t>
            </a:r>
            <a:r>
              <a:rPr lang="ru-RU" sz="3600" dirty="0">
                <a:latin typeface="Times New Roman"/>
                <a:cs typeface="Calibri Light"/>
              </a:rPr>
              <a:t> </a:t>
            </a:r>
            <a:r>
              <a:rPr lang="ru-RU" sz="3600" dirty="0" err="1">
                <a:latin typeface="Times New Roman"/>
                <a:cs typeface="Calibri Light"/>
              </a:rPr>
              <a:t>data</a:t>
            </a:r>
            <a:r>
              <a:rPr lang="ru-RU" sz="3600" dirty="0">
                <a:latin typeface="Times New Roman"/>
                <a:cs typeface="Calibri Light"/>
              </a:rPr>
              <a:t> </a:t>
            </a:r>
            <a:r>
              <a:rPr lang="ru-RU" sz="3600" dirty="0" err="1">
                <a:latin typeface="Times New Roman"/>
                <a:cs typeface="Calibri Light"/>
              </a:rPr>
              <a:t>from</a:t>
            </a:r>
            <a:r>
              <a:rPr lang="ru-RU" sz="3600" dirty="0">
                <a:latin typeface="Times New Roman"/>
                <a:cs typeface="Calibri Light"/>
              </a:rPr>
              <a:t> CDC?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20643-88A9-0D46-A10D-BFD1D391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876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Calibri"/>
            </a:endParaRPr>
          </a:p>
          <a:p>
            <a:endParaRPr lang="ru-RU" dirty="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D28FF-B20E-2E46-C38C-EB25EEEF9468}"/>
              </a:ext>
            </a:extLst>
          </p:cNvPr>
          <p:cNvSpPr txBox="1"/>
          <p:nvPr/>
        </p:nvSpPr>
        <p:spPr>
          <a:xfrm>
            <a:off x="843280" y="2540000"/>
            <a:ext cx="10871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Apply a number of different machine learning classifier techniques as well as artificial intelligence models to classify the respondent's current situation regarding heart disease.</a:t>
            </a:r>
            <a:endParaRPr lang="ru-RU" sz="2400">
              <a:latin typeface="Times New Roman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If we can rely on the results of the classifier model, then we can use different </a:t>
            </a:r>
            <a:endParaRPr lang="en-US" sz="2400" dirty="0">
              <a:latin typeface="Times New Roman"/>
              <a:ea typeface="+mn-lt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(not time-consuming)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methods of obtaining data about the respondent's health status to classify them and reduce the time to search for people with heart disease.</a:t>
            </a:r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20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Data visualization</vt:lpstr>
      <vt:lpstr>Kazakhstanis more likely to die from heart disease in 2021 - statistics</vt:lpstr>
      <vt:lpstr>Презентация PowerPoint</vt:lpstr>
      <vt:lpstr>About Dataset</vt:lpstr>
      <vt:lpstr>What can I do with the data from CDC?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203</cp:revision>
  <dcterms:created xsi:type="dcterms:W3CDTF">2022-09-15T05:23:02Z</dcterms:created>
  <dcterms:modified xsi:type="dcterms:W3CDTF">2022-09-15T07:53:35Z</dcterms:modified>
</cp:coreProperties>
</file>