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97" r:id="rId2"/>
    <p:sldId id="561" r:id="rId3"/>
    <p:sldId id="559" r:id="rId4"/>
    <p:sldId id="562" r:id="rId5"/>
    <p:sldId id="570" r:id="rId6"/>
    <p:sldId id="544" r:id="rId7"/>
    <p:sldId id="573" r:id="rId8"/>
    <p:sldId id="549" r:id="rId9"/>
    <p:sldId id="571" r:id="rId10"/>
    <p:sldId id="572" r:id="rId11"/>
    <p:sldId id="563" r:id="rId12"/>
    <p:sldId id="575" r:id="rId13"/>
    <p:sldId id="574" r:id="rId14"/>
    <p:sldId id="576" r:id="rId15"/>
    <p:sldId id="577" r:id="rId16"/>
    <p:sldId id="578" r:id="rId17"/>
    <p:sldId id="579" r:id="rId18"/>
    <p:sldId id="581" r:id="rId19"/>
    <p:sldId id="582" r:id="rId20"/>
    <p:sldId id="583" r:id="rId21"/>
    <p:sldId id="580" r:id="rId22"/>
    <p:sldId id="584" r:id="rId23"/>
    <p:sldId id="585" r:id="rId24"/>
    <p:sldId id="586" r:id="rId25"/>
    <p:sldId id="587" r:id="rId26"/>
    <p:sldId id="588" r:id="rId27"/>
  </p:sldIdLst>
  <p:sldSz cx="9144000" cy="6858000" type="screen4x3"/>
  <p:notesSz cx="9928225" cy="6797675"/>
  <p:embeddedFontLst>
    <p:embeddedFont>
      <p:font typeface="맑은 고딕" panose="020B0503020000020004" pitchFamily="50" charset="-127"/>
      <p:regular r:id="rId30"/>
      <p:bold r:id="rId31"/>
    </p:embeddedFont>
    <p:embeddedFont>
      <p:font typeface="HY견고딕" panose="02030600000101010101" pitchFamily="18" charset="-127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나눔고딕" panose="020B0600000101010101" charset="-127"/>
      <p:regular r:id="rId41"/>
      <p:bold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orient="horz" pos="3589" userDrawn="1">
          <p15:clr>
            <a:srgbClr val="A4A3A4"/>
          </p15:clr>
        </p15:guide>
        <p15:guide id="3" orient="horz" pos="1979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99"/>
    <a:srgbClr val="252525"/>
    <a:srgbClr val="CCFF99"/>
    <a:srgbClr val="FFFF00"/>
    <a:srgbClr val="BF4040"/>
    <a:srgbClr val="000000"/>
    <a:srgbClr val="00CC99"/>
    <a:srgbClr val="000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75" d="100"/>
          <a:sy n="75" d="100"/>
        </p:scale>
        <p:origin x="-2076" y="-846"/>
      </p:cViewPr>
      <p:guideLst>
        <p:guide orient="horz" pos="4320"/>
        <p:guide orient="horz" pos="3589"/>
        <p:guide orient="horz" pos="197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313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595" y="1"/>
            <a:ext cx="4303313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153B0-5CD0-4904-B308-07BB9936E8A3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3313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595" y="6456324"/>
            <a:ext cx="4303313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642D6-2900-4B67-B46A-D804ABB9E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72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B9F44-2EE6-44D2-93D2-633F531EB7EC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7525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4" y="3271382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3B5E4-1C7B-4175-B6DD-82D91B60E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88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733-F3D8-AC40-A649-DB154C9E9BAF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1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733-F3D8-AC40-A649-DB154C9E9BAF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5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733-F3D8-AC40-A649-DB154C9E9BAF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02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162516"/>
            <a:ext cx="9144000" cy="7143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85000"/>
                </a:schemeClr>
              </a:gs>
              <a:gs pos="50000">
                <a:schemeClr val="bg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1" hangingPunct="1"/>
            <a:endParaRPr lang="ko-KR" altLang="en-US" sz="1800" kern="12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그림 18" descr="전구2.png"/>
          <p:cNvPicPr>
            <a:picLocks noChangeAspect="1"/>
          </p:cNvPicPr>
          <p:nvPr userDrawn="1"/>
        </p:nvPicPr>
        <p:blipFill>
          <a:blip r:embed="rId2" cstate="print"/>
          <a:srcRect t="19244" r="5758"/>
          <a:stretch>
            <a:fillRect/>
          </a:stretch>
        </p:blipFill>
        <p:spPr>
          <a:xfrm>
            <a:off x="7997054" y="0"/>
            <a:ext cx="1146945" cy="1214422"/>
          </a:xfrm>
          <a:prstGeom prst="rect">
            <a:avLst/>
          </a:prstGeo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12778" y="228600"/>
            <a:ext cx="8231188" cy="560414"/>
          </a:xfrm>
          <a:prstGeom prst="rect">
            <a:avLst/>
          </a:prstGeom>
        </p:spPr>
        <p:txBody>
          <a:bodyPr anchor="ctr"/>
          <a:lstStyle>
            <a:lvl1pPr algn="l">
              <a:defRPr sz="35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54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733-F3D8-AC40-A649-DB154C9E9BAF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733-F3D8-AC40-A649-DB154C9E9BAF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7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733-F3D8-AC40-A649-DB154C9E9BAF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733-F3D8-AC40-A649-DB154C9E9BAF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5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733-F3D8-AC40-A649-DB154C9E9BAF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9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733-F3D8-AC40-A649-DB154C9E9BAF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1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733-F3D8-AC40-A649-DB154C9E9BAF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1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733-F3D8-AC40-A649-DB154C9E9BAF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3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02733-F3D8-AC40-A649-DB154C9E9BAF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2555-FE5F-6D49-A550-DD31D317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6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atalab.naver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lor.adobe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scripter.com/s/j7TbTAz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" TargetMode="External"/><Relationship Id="rId2" Type="http://schemas.openxmlformats.org/officeDocument/2006/relationships/hyperlink" Target="http://visualize.tistory.com/47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data.go.kr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ata.seoul.go.kr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ciencecanvas.org/HTML/assets/img/scienceimages/ComputerScience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3717"/>
            <a:ext cx="9144000" cy="37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-432556" y="-515590"/>
            <a:ext cx="10009112" cy="7776864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Straight Connector 5"/>
          <p:cNvCxnSpPr/>
          <p:nvPr/>
        </p:nvCxnSpPr>
        <p:spPr>
          <a:xfrm>
            <a:off x="2381684" y="2563537"/>
            <a:ext cx="434279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6"/>
          <p:cNvCxnSpPr/>
          <p:nvPr/>
        </p:nvCxnSpPr>
        <p:spPr>
          <a:xfrm>
            <a:off x="2381684" y="4330798"/>
            <a:ext cx="4342797" cy="2026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30841" y="2730360"/>
            <a:ext cx="439364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50" b="1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2016</a:t>
            </a:r>
            <a:r>
              <a:rPr lang="ko-KR" altLang="en-US" sz="2150" b="1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 </a:t>
            </a:r>
            <a:r>
              <a:rPr lang="ko-KR" altLang="en-US" sz="2150" b="1" dirty="0" err="1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파이썬</a:t>
            </a:r>
            <a:r>
              <a:rPr lang="ko-KR" altLang="en-US" sz="2150" b="1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 방과후 수업</a:t>
            </a:r>
            <a:r>
              <a:rPr lang="en-US" altLang="ko-KR" sz="2150" b="1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(7)</a:t>
            </a:r>
            <a:endParaRPr lang="en-US" sz="2150" b="1" dirty="0" smtClean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ctr"/>
            <a:endParaRPr lang="en-US" sz="2150" b="1" dirty="0" smtClean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ctr"/>
            <a:endParaRPr lang="en-US" sz="2150" b="1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ctr"/>
            <a:r>
              <a:rPr lang="ko-KR" altLang="en-US" sz="2150" b="1" dirty="0" err="1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송석리</a:t>
            </a:r>
            <a:r>
              <a:rPr lang="ko-KR" altLang="en-US" sz="2150" b="1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 선생님</a:t>
            </a:r>
            <a:endParaRPr lang="en-US" sz="3600" b="1" dirty="0" smtClean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0322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3999" cy="711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4699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0" y="113725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오늘의 프로젝트 순서</a:t>
            </a:r>
            <a:endParaRPr lang="en-US" altLang="ko-KR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149225" y="1097399"/>
            <a:ext cx="884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85749" y="1094423"/>
            <a:ext cx="87090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2800" b="1" dirty="0"/>
              <a:t>[ </a:t>
            </a:r>
            <a:r>
              <a:rPr lang="ko-KR" altLang="en-US" sz="2800" b="1" dirty="0"/>
              <a:t>구상 단계 </a:t>
            </a:r>
            <a:r>
              <a:rPr lang="en-US" altLang="ko-KR" sz="2800" b="1" dirty="0"/>
              <a:t>] </a:t>
            </a:r>
            <a:endParaRPr lang="ko-KR" altLang="en-US" sz="2800" b="1" dirty="0"/>
          </a:p>
          <a:p>
            <a:pPr fontAlgn="base" latinLnBrk="1">
              <a:lnSpc>
                <a:spcPct val="150000"/>
              </a:lnSpc>
            </a:pPr>
            <a:r>
              <a:rPr lang="en-US" altLang="ko-KR" sz="2800" dirty="0"/>
              <a:t>0. </a:t>
            </a:r>
            <a:r>
              <a:rPr lang="ko-KR" altLang="en-US" sz="2800" dirty="0"/>
              <a:t>프로젝트 </a:t>
            </a:r>
            <a:r>
              <a:rPr lang="ko-KR" altLang="en-US" sz="2800" dirty="0" smtClean="0"/>
              <a:t>구상하기</a:t>
            </a:r>
            <a:endParaRPr lang="en-US" altLang="ko-KR" sz="2800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00985576" descr="EMB00001c44ba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" b="2823"/>
          <a:stretch>
            <a:fillRect/>
          </a:stretch>
        </p:blipFill>
        <p:spPr bwMode="auto">
          <a:xfrm>
            <a:off x="149225" y="2894804"/>
            <a:ext cx="2278063" cy="19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2" name="Picture 6" descr="http://kostat.go.kr/file_total/langimg/SST11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1" y="2970212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5" name="_x200984536" descr="EMB00001c44bad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483" y="2970212"/>
            <a:ext cx="2076517" cy="172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_x200981256" descr="EMB00001c44bad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2466972"/>
            <a:ext cx="4422775" cy="435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6437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0" y="113725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오늘의 프로젝트 순서</a:t>
            </a:r>
            <a:endParaRPr lang="en-US" altLang="ko-KR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149225" y="1097399"/>
            <a:ext cx="884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85749" y="1094423"/>
            <a:ext cx="870902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2800" b="1" dirty="0" smtClean="0"/>
              <a:t>[ </a:t>
            </a:r>
            <a:r>
              <a:rPr lang="ko-KR" altLang="en-US" sz="2800" b="1" dirty="0"/>
              <a:t>준비 단계 </a:t>
            </a:r>
            <a:r>
              <a:rPr lang="en-US" altLang="ko-KR" sz="2800" b="1" dirty="0"/>
              <a:t>] </a:t>
            </a:r>
            <a:endParaRPr lang="ko-KR" altLang="en-US" sz="2800" b="1" dirty="0"/>
          </a:p>
          <a:p>
            <a:pPr marL="514350" lvl="0" indent="-514350" fontAlgn="base" latinLnBrk="1">
              <a:lnSpc>
                <a:spcPct val="150000"/>
              </a:lnSpc>
              <a:buAutoNum type="arabicPeriod"/>
            </a:pPr>
            <a:r>
              <a:rPr lang="ko-KR" altLang="en-US" sz="2800" dirty="0" smtClean="0"/>
              <a:t>서울시 </a:t>
            </a:r>
            <a:r>
              <a:rPr lang="ko-KR" altLang="en-US" sz="2800" dirty="0"/>
              <a:t>지도 </a:t>
            </a:r>
            <a:r>
              <a:rPr lang="ko-KR" altLang="en-US" sz="2800" dirty="0" smtClean="0"/>
              <a:t>가져오기</a:t>
            </a:r>
            <a:endParaRPr lang="en-US" altLang="ko-KR" sz="2800" dirty="0" smtClean="0"/>
          </a:p>
          <a:p>
            <a:pPr fontAlgn="base" latinLnBrk="1">
              <a:lnSpc>
                <a:spcPct val="150000"/>
              </a:lnSpc>
            </a:pPr>
            <a:r>
              <a:rPr lang="en-US" altLang="ko-KR" sz="2800" dirty="0" smtClean="0"/>
              <a:t>      - https</a:t>
            </a:r>
            <a:r>
              <a:rPr lang="en-US" altLang="ko-KR" sz="2800" dirty="0"/>
              <a:t>://</a:t>
            </a:r>
            <a:r>
              <a:rPr lang="en-US" altLang="ko-KR" sz="2800" dirty="0" smtClean="0"/>
              <a:t>commons.wikimedia.org</a:t>
            </a:r>
          </a:p>
          <a:p>
            <a:pPr lvl="0" fontAlgn="base" latinLnBrk="1">
              <a:lnSpc>
                <a:spcPct val="150000"/>
              </a:lnSpc>
            </a:pPr>
            <a:r>
              <a:rPr lang="en-US" altLang="ko-KR" sz="2800" dirty="0" smtClean="0"/>
              <a:t>2. </a:t>
            </a:r>
            <a:r>
              <a:rPr lang="ko-KR" altLang="en-US" sz="2800" dirty="0" smtClean="0"/>
              <a:t>공공데이터 찾아보기</a:t>
            </a:r>
            <a:endParaRPr lang="en-US" altLang="ko-KR" sz="2800" dirty="0"/>
          </a:p>
          <a:p>
            <a:pPr fontAlgn="base" latinLnBrk="1">
              <a:lnSpc>
                <a:spcPct val="150000"/>
              </a:lnSpc>
            </a:pPr>
            <a:r>
              <a:rPr lang="en-US" altLang="ko-KR" sz="2800" dirty="0" smtClean="0"/>
              <a:t>      - </a:t>
            </a:r>
            <a:r>
              <a:rPr lang="en-US" altLang="ko-KR" sz="2800" dirty="0"/>
              <a:t>http://data.seoul.go.kr</a:t>
            </a:r>
            <a:r>
              <a:rPr lang="en-US" altLang="ko-KR" sz="2800" dirty="0" smtClean="0"/>
              <a:t>/</a:t>
            </a:r>
            <a:endParaRPr lang="ko-KR" altLang="en-US" sz="2800" dirty="0"/>
          </a:p>
          <a:p>
            <a:pPr fontAlgn="base" latinLnBrk="1">
              <a:lnSpc>
                <a:spcPct val="150000"/>
              </a:lnSpc>
            </a:pPr>
            <a:r>
              <a:rPr lang="en-US" altLang="ko-KR" sz="2800" dirty="0" smtClean="0"/>
              <a:t>3</a:t>
            </a:r>
            <a:r>
              <a:rPr lang="en-US" altLang="ko-KR" sz="2800" dirty="0"/>
              <a:t>. </a:t>
            </a:r>
            <a:r>
              <a:rPr lang="ko-KR" altLang="en-US" sz="2800" dirty="0"/>
              <a:t>데이터 </a:t>
            </a:r>
            <a:r>
              <a:rPr lang="ko-KR" altLang="en-US" sz="2800" dirty="0" smtClean="0"/>
              <a:t>다듬기</a:t>
            </a:r>
            <a:endParaRPr lang="en-US" altLang="ko-KR" sz="2800" dirty="0" smtClean="0"/>
          </a:p>
          <a:p>
            <a:pPr fontAlgn="base" latinLnBrk="1">
              <a:lnSpc>
                <a:spcPct val="150000"/>
              </a:lnSpc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 - </a:t>
            </a:r>
            <a:r>
              <a:rPr lang="ko-KR" altLang="en-US" sz="2800" dirty="0" smtClean="0"/>
              <a:t>엑셀 파일 </a:t>
            </a:r>
            <a:r>
              <a:rPr lang="en-US" altLang="ko-KR" sz="2800" dirty="0" smtClean="0"/>
              <a:t>-&gt; csv </a:t>
            </a:r>
            <a:r>
              <a:rPr lang="ko-KR" altLang="en-US" sz="2800" dirty="0" smtClean="0"/>
              <a:t>파일로 변환 </a:t>
            </a:r>
            <a:r>
              <a:rPr lang="en-US" altLang="ko-KR" sz="2800" dirty="0" smtClean="0"/>
              <a:t>-&gt; </a:t>
            </a:r>
            <a:r>
              <a:rPr lang="ko-KR" altLang="en-US" sz="2800" dirty="0" smtClean="0"/>
              <a:t>손질하기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546264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0" y="113725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오늘의 프로젝트 순서</a:t>
            </a:r>
            <a:endParaRPr lang="en-US" altLang="ko-KR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149225" y="1097399"/>
            <a:ext cx="884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85749" y="1094423"/>
            <a:ext cx="870902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2800" b="1" dirty="0" smtClean="0"/>
              <a:t>[ </a:t>
            </a:r>
            <a:r>
              <a:rPr lang="ko-KR" altLang="en-US" sz="2800" b="1" dirty="0"/>
              <a:t>프로그래밍 단계 </a:t>
            </a:r>
            <a:r>
              <a:rPr lang="en-US" altLang="ko-KR" sz="2800" b="1" dirty="0"/>
              <a:t>] </a:t>
            </a:r>
            <a:endParaRPr lang="ko-KR" altLang="en-US" sz="2800" b="1" dirty="0"/>
          </a:p>
          <a:p>
            <a:pPr fontAlgn="base" latinLnBrk="1">
              <a:lnSpc>
                <a:spcPct val="150000"/>
              </a:lnSpc>
            </a:pPr>
            <a:r>
              <a:rPr lang="en-US" altLang="ko-KR" sz="2800" dirty="0"/>
              <a:t>4. </a:t>
            </a:r>
            <a:r>
              <a:rPr lang="ko-KR" altLang="en-US" sz="2800" dirty="0"/>
              <a:t>관련 라이브러리 </a:t>
            </a:r>
            <a:r>
              <a:rPr lang="en-US" altLang="ko-KR" sz="2800" dirty="0"/>
              <a:t>import</a:t>
            </a:r>
            <a:r>
              <a:rPr lang="ko-KR" altLang="en-US" sz="2800" dirty="0" smtClean="0"/>
              <a:t>하기 </a:t>
            </a:r>
            <a:r>
              <a:rPr lang="en-US" altLang="ko-KR" sz="2800" dirty="0" smtClean="0"/>
              <a:t>: csv </a:t>
            </a:r>
            <a:r>
              <a:rPr lang="ko-KR" altLang="en-US" sz="2800" dirty="0" smtClean="0"/>
              <a:t>관련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svg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관</a:t>
            </a:r>
            <a:r>
              <a:rPr lang="ko-KR" altLang="en-US" sz="2800" dirty="0"/>
              <a:t>련</a:t>
            </a:r>
            <a:endParaRPr lang="ko-KR" altLang="en-US" sz="2800" dirty="0"/>
          </a:p>
          <a:p>
            <a:pPr fontAlgn="base" latinLnBrk="1">
              <a:lnSpc>
                <a:spcPct val="150000"/>
              </a:lnSpc>
            </a:pPr>
            <a:r>
              <a:rPr lang="en-US" altLang="ko-KR" sz="2800" dirty="0"/>
              <a:t>5. </a:t>
            </a:r>
            <a:r>
              <a:rPr lang="ko-KR" altLang="en-US" sz="2800" dirty="0"/>
              <a:t>필요한 변수 </a:t>
            </a:r>
            <a:r>
              <a:rPr lang="ko-KR" altLang="en-US" sz="2800" dirty="0" err="1" smtClean="0"/>
              <a:t>세팅하기</a:t>
            </a:r>
            <a:endParaRPr lang="ko-KR" altLang="en-US" sz="2800" dirty="0"/>
          </a:p>
          <a:p>
            <a:pPr fontAlgn="base" latinLnBrk="1">
              <a:lnSpc>
                <a:spcPct val="150000"/>
              </a:lnSpc>
            </a:pPr>
            <a:r>
              <a:rPr lang="en-US" altLang="ko-KR" sz="2800" dirty="0"/>
              <a:t>6. </a:t>
            </a:r>
            <a:r>
              <a:rPr lang="ko-KR" altLang="en-US" sz="2800" dirty="0"/>
              <a:t>파일 </a:t>
            </a:r>
            <a:r>
              <a:rPr lang="ko-KR" altLang="en-US" sz="2800" dirty="0" smtClean="0"/>
              <a:t>불러오기</a:t>
            </a:r>
            <a:endParaRPr lang="ko-KR" altLang="en-US" sz="2800" dirty="0"/>
          </a:p>
          <a:p>
            <a:pPr fontAlgn="base" latinLnBrk="1">
              <a:lnSpc>
                <a:spcPct val="150000"/>
              </a:lnSpc>
            </a:pPr>
            <a:r>
              <a:rPr lang="en-US" altLang="ko-KR" sz="2800" dirty="0"/>
              <a:t>7. </a:t>
            </a:r>
            <a:r>
              <a:rPr lang="en-US" altLang="ko-KR" sz="2800" dirty="0" smtClean="0"/>
              <a:t>* </a:t>
            </a:r>
            <a:r>
              <a:rPr lang="ko-KR" altLang="en-US" sz="2800" dirty="0" smtClean="0"/>
              <a:t>데이터 처리하기</a:t>
            </a:r>
            <a:endParaRPr lang="ko-KR" altLang="en-US" sz="2800" dirty="0"/>
          </a:p>
          <a:p>
            <a:pPr fontAlgn="base" latinLnBrk="1">
              <a:lnSpc>
                <a:spcPct val="150000"/>
              </a:lnSpc>
            </a:pPr>
            <a:r>
              <a:rPr lang="en-US" altLang="ko-KR" sz="2800" dirty="0"/>
              <a:t>8</a:t>
            </a:r>
            <a:r>
              <a:rPr lang="en-US" altLang="ko-KR" sz="2800" dirty="0" smtClean="0"/>
              <a:t>. * </a:t>
            </a:r>
            <a:r>
              <a:rPr lang="ko-KR" altLang="en-US" sz="2800" dirty="0"/>
              <a:t>데이터 시각화를 위한 </a:t>
            </a:r>
            <a:r>
              <a:rPr lang="ko-KR" altLang="en-US" sz="2800" dirty="0" err="1" smtClean="0"/>
              <a:t>코딩하기</a:t>
            </a:r>
            <a:endParaRPr lang="ko-KR" altLang="en-US" sz="2800" dirty="0"/>
          </a:p>
          <a:p>
            <a:pPr fontAlgn="base" latinLnBrk="1">
              <a:lnSpc>
                <a:spcPct val="150000"/>
              </a:lnSpc>
            </a:pPr>
            <a:r>
              <a:rPr lang="en-US" altLang="ko-KR" sz="2800" b="1" dirty="0"/>
              <a:t>[ </a:t>
            </a:r>
            <a:r>
              <a:rPr lang="ko-KR" altLang="en-US" sz="2800" b="1" dirty="0"/>
              <a:t>시각화 단계 </a:t>
            </a:r>
            <a:r>
              <a:rPr lang="en-US" altLang="ko-KR" sz="2800" b="1" dirty="0"/>
              <a:t>] </a:t>
            </a:r>
            <a:endParaRPr lang="ko-KR" altLang="en-US" sz="2800" b="1" dirty="0"/>
          </a:p>
          <a:p>
            <a:pPr fontAlgn="base" latinLnBrk="1">
              <a:lnSpc>
                <a:spcPct val="150000"/>
              </a:lnSpc>
            </a:pPr>
            <a:r>
              <a:rPr lang="en-US" altLang="ko-KR" sz="2800" dirty="0"/>
              <a:t>9. </a:t>
            </a:r>
            <a:r>
              <a:rPr lang="ko-KR" altLang="en-US" sz="2800" dirty="0"/>
              <a:t>결과물 확인하기</a:t>
            </a:r>
          </a:p>
          <a:p>
            <a:pPr fontAlgn="base" latinLnBrk="1">
              <a:lnSpc>
                <a:spcPct val="150000"/>
              </a:lnSpc>
            </a:pPr>
            <a:r>
              <a:rPr lang="en-US" altLang="ko-KR" sz="2800" dirty="0"/>
              <a:t>10. </a:t>
            </a:r>
            <a:r>
              <a:rPr lang="ko-KR" altLang="en-US" sz="2800" dirty="0"/>
              <a:t>결과물 다듬기</a:t>
            </a:r>
          </a:p>
        </p:txBody>
      </p:sp>
    </p:spTree>
    <p:extLst>
      <p:ext uri="{BB962C8B-B14F-4D97-AF65-F5344CB8AC3E}">
        <p14:creationId xmlns:p14="http://schemas.microsoft.com/office/powerpoint/2010/main" val="3789678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0" y="113725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4. </a:t>
            </a:r>
            <a:r>
              <a:rPr lang="ko-KR" altLang="en-US" sz="3200" b="1" dirty="0" smtClean="0"/>
              <a:t>오늘 사용되는 라이브러리 소개</a:t>
            </a:r>
            <a:endParaRPr lang="en-US" altLang="ko-KR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149225" y="1097399"/>
            <a:ext cx="884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85749" y="1094423"/>
            <a:ext cx="87090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2800" dirty="0"/>
              <a:t>import </a:t>
            </a:r>
            <a:r>
              <a:rPr lang="en-US" altLang="ko-KR" sz="2800" dirty="0" smtClean="0"/>
              <a:t>csv</a:t>
            </a:r>
          </a:p>
          <a:p>
            <a:pPr fontAlgn="base" latinLnBrk="1"/>
            <a:r>
              <a:rPr lang="en-US" altLang="ko-KR" sz="2800" dirty="0" smtClean="0">
                <a:solidFill>
                  <a:srgbClr val="7030A0"/>
                </a:solidFill>
              </a:rPr>
              <a:t># csv </a:t>
            </a:r>
            <a:r>
              <a:rPr lang="ko-KR" altLang="en-US" sz="2800" dirty="0" smtClean="0">
                <a:solidFill>
                  <a:srgbClr val="7030A0"/>
                </a:solidFill>
              </a:rPr>
              <a:t>파일을 </a:t>
            </a:r>
            <a:r>
              <a:rPr lang="ko-KR" altLang="en-US" sz="2800" dirty="0" err="1" smtClean="0">
                <a:solidFill>
                  <a:srgbClr val="7030A0"/>
                </a:solidFill>
              </a:rPr>
              <a:t>파이썬으로</a:t>
            </a:r>
            <a:r>
              <a:rPr lang="ko-KR" altLang="en-US" sz="2800" dirty="0" smtClean="0">
                <a:solidFill>
                  <a:srgbClr val="7030A0"/>
                </a:solidFill>
              </a:rPr>
              <a:t> 읽어오기 위한 라이브러리</a:t>
            </a:r>
            <a:endParaRPr lang="en-US" altLang="ko-KR" sz="2800" dirty="0" smtClean="0">
              <a:solidFill>
                <a:srgbClr val="7030A0"/>
              </a:solidFill>
            </a:endParaRPr>
          </a:p>
          <a:p>
            <a:pPr fontAlgn="base" latinLnBrk="1"/>
            <a:endParaRPr lang="en-US" altLang="ko-KR" sz="2800" dirty="0">
              <a:solidFill>
                <a:srgbClr val="7030A0"/>
              </a:solidFill>
            </a:endParaRPr>
          </a:p>
          <a:p>
            <a:pPr fontAlgn="base" latinLnBrk="1"/>
            <a:r>
              <a:rPr lang="en-US" altLang="ko-KR" sz="2800" dirty="0"/>
              <a:t>from bs4 import </a:t>
            </a:r>
            <a:r>
              <a:rPr lang="en-US" altLang="ko-KR" sz="2800" dirty="0" err="1" smtClean="0"/>
              <a:t>BeautifulSoup</a:t>
            </a:r>
            <a:endParaRPr lang="en-US" altLang="ko-KR" sz="2800" dirty="0" smtClean="0"/>
          </a:p>
          <a:p>
            <a:pPr fontAlgn="base" latinLnBrk="1"/>
            <a:r>
              <a:rPr lang="en-US" altLang="ko-KR" sz="2800" dirty="0">
                <a:solidFill>
                  <a:srgbClr val="7030A0"/>
                </a:solidFill>
              </a:rPr>
              <a:t># 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svg</a:t>
            </a:r>
            <a:r>
              <a:rPr lang="en-US" altLang="ko-KR" sz="2800" dirty="0" smtClean="0">
                <a:solidFill>
                  <a:srgbClr val="7030A0"/>
                </a:solidFill>
              </a:rPr>
              <a:t> </a:t>
            </a:r>
            <a:r>
              <a:rPr lang="ko-KR" altLang="en-US" sz="2800" dirty="0" smtClean="0">
                <a:solidFill>
                  <a:srgbClr val="7030A0"/>
                </a:solidFill>
              </a:rPr>
              <a:t>파일</a:t>
            </a:r>
            <a:r>
              <a:rPr lang="en-US" altLang="ko-KR" sz="2800" dirty="0" smtClean="0">
                <a:solidFill>
                  <a:srgbClr val="7030A0"/>
                </a:solidFill>
              </a:rPr>
              <a:t>(</a:t>
            </a:r>
            <a:r>
              <a:rPr lang="ko-KR" altLang="en-US" sz="2800" dirty="0" smtClean="0">
                <a:solidFill>
                  <a:srgbClr val="7030A0"/>
                </a:solidFill>
              </a:rPr>
              <a:t>지도</a:t>
            </a:r>
            <a:r>
              <a:rPr lang="en-US" altLang="ko-KR" sz="2800" dirty="0" smtClean="0">
                <a:solidFill>
                  <a:srgbClr val="7030A0"/>
                </a:solidFill>
              </a:rPr>
              <a:t>)</a:t>
            </a:r>
            <a:r>
              <a:rPr lang="ko-KR" altLang="en-US" sz="2800" dirty="0" smtClean="0">
                <a:solidFill>
                  <a:srgbClr val="7030A0"/>
                </a:solidFill>
              </a:rPr>
              <a:t>을 가공하기 위한 라이브러리</a:t>
            </a:r>
            <a:endParaRPr lang="en-US" altLang="ko-KR" sz="2800" dirty="0" smtClean="0">
              <a:solidFill>
                <a:srgbClr val="7030A0"/>
              </a:solidFill>
            </a:endParaRPr>
          </a:p>
          <a:p>
            <a:pPr fontAlgn="base" latinLnBrk="1"/>
            <a:r>
              <a:rPr lang="en-US" altLang="ko-KR" sz="2800" dirty="0" smtClean="0">
                <a:solidFill>
                  <a:srgbClr val="7030A0"/>
                </a:solidFill>
              </a:rPr>
              <a:t># 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svg</a:t>
            </a:r>
            <a:r>
              <a:rPr lang="en-US" altLang="ko-KR" sz="2800" dirty="0" smtClean="0">
                <a:solidFill>
                  <a:srgbClr val="7030A0"/>
                </a:solidFill>
              </a:rPr>
              <a:t> </a:t>
            </a:r>
            <a:r>
              <a:rPr lang="ko-KR" altLang="en-US" sz="2800" dirty="0" smtClean="0">
                <a:solidFill>
                  <a:srgbClr val="7030A0"/>
                </a:solidFill>
              </a:rPr>
              <a:t>파일 중 필요한 부분을 읽어와서 수정해줄 예정</a:t>
            </a:r>
            <a:endParaRPr lang="en-US" altLang="ko-KR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46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0" y="113725"/>
            <a:ext cx="3150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5. </a:t>
            </a:r>
            <a:r>
              <a:rPr lang="ko-KR" altLang="en-US" sz="3200" b="1" dirty="0" smtClean="0"/>
              <a:t>파일 불러오기</a:t>
            </a:r>
            <a:endParaRPr lang="en-US" altLang="ko-KR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149225" y="1097399"/>
            <a:ext cx="884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85749" y="1094423"/>
            <a:ext cx="87090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2800" dirty="0" err="1"/>
              <a:t>svg</a:t>
            </a:r>
            <a:r>
              <a:rPr lang="en-US" altLang="ko-KR" sz="2800" dirty="0"/>
              <a:t> = open('Seoul_districts.</a:t>
            </a:r>
            <a:r>
              <a:rPr lang="en-US" altLang="ko-KR" sz="2800" dirty="0" err="1"/>
              <a:t>svg</a:t>
            </a:r>
            <a:r>
              <a:rPr lang="en-US" altLang="ko-KR" sz="2800" dirty="0"/>
              <a:t>','r').read()</a:t>
            </a:r>
          </a:p>
          <a:p>
            <a:pPr fontAlgn="base" latinLnBrk="1"/>
            <a:r>
              <a:rPr lang="en-US" altLang="ko-KR" sz="2800" dirty="0">
                <a:solidFill>
                  <a:srgbClr val="7030A0"/>
                </a:solidFill>
              </a:rPr>
              <a:t># 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Seoul_districts.svg</a:t>
            </a:r>
            <a:r>
              <a:rPr lang="en-US" altLang="ko-KR" sz="2800" dirty="0" smtClean="0">
                <a:solidFill>
                  <a:srgbClr val="7030A0"/>
                </a:solidFill>
              </a:rPr>
              <a:t> </a:t>
            </a:r>
            <a:r>
              <a:rPr lang="ko-KR" altLang="en-US" sz="2800" dirty="0" smtClean="0">
                <a:solidFill>
                  <a:srgbClr val="7030A0"/>
                </a:solidFill>
              </a:rPr>
              <a:t>파일을 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svg</a:t>
            </a:r>
            <a:r>
              <a:rPr lang="en-US" altLang="ko-KR" sz="2800" dirty="0" smtClean="0">
                <a:solidFill>
                  <a:srgbClr val="7030A0"/>
                </a:solidFill>
              </a:rPr>
              <a:t> </a:t>
            </a:r>
            <a:r>
              <a:rPr lang="ko-KR" altLang="en-US" sz="2800" dirty="0" smtClean="0">
                <a:solidFill>
                  <a:srgbClr val="7030A0"/>
                </a:solidFill>
              </a:rPr>
              <a:t>변수에 저장</a:t>
            </a:r>
            <a:endParaRPr lang="en-US" altLang="ko-KR" sz="2800" dirty="0">
              <a:solidFill>
                <a:srgbClr val="7030A0"/>
              </a:solidFill>
            </a:endParaRPr>
          </a:p>
          <a:p>
            <a:pPr fontAlgn="base" latinLnBrk="1"/>
            <a:endParaRPr lang="en-US" altLang="ko-KR" sz="2800" dirty="0" smtClean="0"/>
          </a:p>
          <a:p>
            <a:pPr fontAlgn="base" latinLnBrk="1"/>
            <a:r>
              <a:rPr lang="en-US" altLang="ko-KR" sz="2800" dirty="0" smtClean="0"/>
              <a:t>data </a:t>
            </a:r>
            <a:r>
              <a:rPr lang="en-US" altLang="ko-KR" sz="2800" dirty="0"/>
              <a:t>= </a:t>
            </a:r>
            <a:r>
              <a:rPr lang="en-US" altLang="ko-KR" sz="2800" dirty="0" err="1"/>
              <a:t>csv.reader</a:t>
            </a:r>
            <a:r>
              <a:rPr lang="en-US" altLang="ko-KR" sz="2800" dirty="0"/>
              <a:t>(open('</a:t>
            </a:r>
            <a:r>
              <a:rPr lang="en-US" altLang="ko-KR" sz="2800" dirty="0" err="1"/>
              <a:t>age.csv','r</a:t>
            </a:r>
            <a:r>
              <a:rPr lang="en-US" altLang="ko-KR" sz="2800" dirty="0"/>
              <a:t>'),delimiter</a:t>
            </a:r>
            <a:r>
              <a:rPr lang="en-US" altLang="ko-KR" sz="2800" dirty="0" smtClean="0"/>
              <a:t>=",")</a:t>
            </a:r>
            <a:endParaRPr lang="en-US" altLang="ko-KR" sz="2800" dirty="0">
              <a:solidFill>
                <a:srgbClr val="7030A0"/>
              </a:solidFill>
            </a:endParaRPr>
          </a:p>
          <a:p>
            <a:pPr fontAlgn="base" latinLnBrk="1"/>
            <a:r>
              <a:rPr lang="en-US" altLang="ko-KR" sz="2800" dirty="0" smtClean="0">
                <a:solidFill>
                  <a:srgbClr val="7030A0"/>
                </a:solidFill>
              </a:rPr>
              <a:t># age.csv </a:t>
            </a:r>
            <a:r>
              <a:rPr lang="ko-KR" altLang="en-US" sz="2800" dirty="0" smtClean="0">
                <a:solidFill>
                  <a:srgbClr val="7030A0"/>
                </a:solidFill>
              </a:rPr>
              <a:t>파일을 </a:t>
            </a:r>
            <a:r>
              <a:rPr lang="en-US" altLang="ko-KR" sz="2800" dirty="0" smtClean="0">
                <a:solidFill>
                  <a:srgbClr val="7030A0"/>
                </a:solidFill>
              </a:rPr>
              <a:t>‘,’</a:t>
            </a:r>
            <a:r>
              <a:rPr lang="ko-KR" altLang="en-US" sz="2800" dirty="0" smtClean="0">
                <a:solidFill>
                  <a:srgbClr val="7030A0"/>
                </a:solidFill>
              </a:rPr>
              <a:t>로 구분하여 </a:t>
            </a:r>
            <a:r>
              <a:rPr lang="en-US" altLang="ko-KR" sz="2800" dirty="0" smtClean="0">
                <a:solidFill>
                  <a:srgbClr val="7030A0"/>
                </a:solidFill>
              </a:rPr>
              <a:t>data </a:t>
            </a:r>
            <a:r>
              <a:rPr lang="ko-KR" altLang="en-US" sz="2800" dirty="0" smtClean="0">
                <a:solidFill>
                  <a:srgbClr val="7030A0"/>
                </a:solidFill>
              </a:rPr>
              <a:t>변수에 저장</a:t>
            </a:r>
            <a:endParaRPr lang="en-US" altLang="ko-KR" sz="2800" dirty="0" smtClean="0">
              <a:solidFill>
                <a:srgbClr val="7030A0"/>
              </a:solidFill>
            </a:endParaRPr>
          </a:p>
          <a:p>
            <a:pPr fontAlgn="base" latinLnBrk="1"/>
            <a:endParaRPr lang="en-US" altLang="ko-KR" sz="2800" dirty="0">
              <a:solidFill>
                <a:srgbClr val="7030A0"/>
              </a:solidFill>
            </a:endParaRPr>
          </a:p>
          <a:p>
            <a:pPr fontAlgn="base" latinLnBrk="1"/>
            <a:r>
              <a:rPr lang="en-US" altLang="ko-KR" sz="2800" b="1" dirty="0" smtClean="0"/>
              <a:t>[</a:t>
            </a:r>
            <a:r>
              <a:rPr lang="ko-KR" altLang="en-US" sz="2800" b="1" dirty="0" smtClean="0"/>
              <a:t>실행결과를 확인해봅시다</a:t>
            </a:r>
            <a:r>
              <a:rPr lang="en-US" altLang="ko-KR" sz="2800" b="1" dirty="0" smtClean="0"/>
              <a:t>]</a:t>
            </a:r>
          </a:p>
          <a:p>
            <a:pPr fontAlgn="base" latinLnBrk="1"/>
            <a:endParaRPr lang="en-US" altLang="ko-KR" sz="2800" b="1" dirty="0" smtClean="0"/>
          </a:p>
          <a:p>
            <a:pPr fontAlgn="base" latinLnBrk="1"/>
            <a:r>
              <a:rPr lang="en-US" altLang="ko-KR" sz="2800" dirty="0" smtClean="0"/>
              <a:t>for </a:t>
            </a:r>
            <a:r>
              <a:rPr lang="en-US" altLang="ko-KR" sz="2800" dirty="0"/>
              <a:t>row in data :</a:t>
            </a:r>
          </a:p>
          <a:p>
            <a:pPr fontAlgn="base" latinLnBrk="1"/>
            <a:r>
              <a:rPr lang="en-US" altLang="ko-KR" sz="2800" dirty="0"/>
              <a:t>    print(row)</a:t>
            </a:r>
          </a:p>
        </p:txBody>
      </p:sp>
    </p:spTree>
    <p:extLst>
      <p:ext uri="{BB962C8B-B14F-4D97-AF65-F5344CB8AC3E}">
        <p14:creationId xmlns:p14="http://schemas.microsoft.com/office/powerpoint/2010/main" val="23471847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0" y="113725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6. </a:t>
            </a:r>
            <a:r>
              <a:rPr lang="ko-KR" altLang="en-US" sz="3200" b="1" dirty="0" smtClean="0"/>
              <a:t>필요한 변수 </a:t>
            </a:r>
            <a:r>
              <a:rPr lang="ko-KR" altLang="en-US" sz="3200" b="1" dirty="0" err="1" smtClean="0"/>
              <a:t>세팅하기</a:t>
            </a:r>
            <a:endParaRPr lang="en-US" altLang="ko-KR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149225" y="1097399"/>
            <a:ext cx="884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85749" y="1094423"/>
            <a:ext cx="87090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2800" dirty="0"/>
              <a:t>age = {}</a:t>
            </a:r>
          </a:p>
          <a:p>
            <a:pPr fontAlgn="base" latinLnBrk="1"/>
            <a:r>
              <a:rPr lang="en-US" altLang="ko-KR" sz="2800" dirty="0">
                <a:solidFill>
                  <a:srgbClr val="7030A0"/>
                </a:solidFill>
              </a:rPr>
              <a:t># </a:t>
            </a:r>
            <a:r>
              <a:rPr lang="en-US" altLang="ko-KR" sz="2800" dirty="0">
                <a:solidFill>
                  <a:srgbClr val="7030A0"/>
                </a:solidFill>
              </a:rPr>
              <a:t>Dictionary : { ‘</a:t>
            </a:r>
            <a:r>
              <a:rPr lang="ko-KR" altLang="en-US" sz="2800" dirty="0">
                <a:solidFill>
                  <a:srgbClr val="7030A0"/>
                </a:solidFill>
              </a:rPr>
              <a:t>키</a:t>
            </a:r>
            <a:r>
              <a:rPr lang="en-US" altLang="ko-KR" sz="2800" dirty="0">
                <a:solidFill>
                  <a:srgbClr val="7030A0"/>
                </a:solidFill>
              </a:rPr>
              <a:t>’ : ‘</a:t>
            </a:r>
            <a:r>
              <a:rPr lang="ko-KR" altLang="en-US" sz="2800" dirty="0">
                <a:solidFill>
                  <a:srgbClr val="7030A0"/>
                </a:solidFill>
              </a:rPr>
              <a:t>값</a:t>
            </a:r>
            <a:r>
              <a:rPr lang="en-US" altLang="ko-KR" sz="2800" dirty="0">
                <a:solidFill>
                  <a:srgbClr val="7030A0"/>
                </a:solidFill>
              </a:rPr>
              <a:t>’ </a:t>
            </a:r>
            <a:r>
              <a:rPr lang="en-US" altLang="ko-KR" sz="2800" dirty="0">
                <a:solidFill>
                  <a:srgbClr val="7030A0"/>
                </a:solidFill>
              </a:rPr>
              <a:t>}</a:t>
            </a:r>
          </a:p>
          <a:p>
            <a:pPr fontAlgn="base" latinLnBrk="1"/>
            <a:r>
              <a:rPr lang="en-US" altLang="ko-KR" sz="2800" dirty="0"/>
              <a:t>result = []</a:t>
            </a:r>
          </a:p>
          <a:p>
            <a:pPr fontAlgn="base" latinLnBrk="1"/>
            <a:r>
              <a:rPr lang="en-US" altLang="ko-KR" sz="2800" dirty="0" smtClean="0">
                <a:solidFill>
                  <a:srgbClr val="7030A0"/>
                </a:solidFill>
              </a:rPr>
              <a:t># </a:t>
            </a:r>
            <a:r>
              <a:rPr lang="ko-KR" altLang="en-US" sz="2800" dirty="0" smtClean="0">
                <a:solidFill>
                  <a:srgbClr val="7030A0"/>
                </a:solidFill>
              </a:rPr>
              <a:t>리스트이름</a:t>
            </a:r>
            <a:r>
              <a:rPr lang="en-US" altLang="ko-KR" sz="2800" dirty="0" smtClean="0">
                <a:solidFill>
                  <a:srgbClr val="7030A0"/>
                </a:solidFill>
              </a:rPr>
              <a:t>.append(</a:t>
            </a:r>
            <a:r>
              <a:rPr lang="ko-KR" altLang="en-US" sz="2800" dirty="0" smtClean="0">
                <a:solidFill>
                  <a:srgbClr val="7030A0"/>
                </a:solidFill>
              </a:rPr>
              <a:t>내용</a:t>
            </a:r>
            <a:r>
              <a:rPr lang="en-US" altLang="ko-KR" sz="2800" dirty="0" smtClean="0">
                <a:solidFill>
                  <a:srgbClr val="7030A0"/>
                </a:solidFill>
              </a:rPr>
              <a:t>) : </a:t>
            </a:r>
            <a:r>
              <a:rPr lang="ko-KR" altLang="en-US" sz="2800" dirty="0" smtClean="0">
                <a:solidFill>
                  <a:srgbClr val="7030A0"/>
                </a:solidFill>
              </a:rPr>
              <a:t>내용을 리스트에 추가</a:t>
            </a:r>
            <a:endParaRPr lang="en-US" altLang="ko-KR" sz="2800" dirty="0" smtClean="0">
              <a:solidFill>
                <a:srgbClr val="7030A0"/>
              </a:solidFill>
            </a:endParaRPr>
          </a:p>
          <a:p>
            <a:pPr fontAlgn="base" latinLnBrk="1"/>
            <a:endParaRPr lang="en-US" altLang="ko-KR" sz="2800" dirty="0">
              <a:solidFill>
                <a:srgbClr val="7030A0"/>
              </a:solidFill>
            </a:endParaRPr>
          </a:p>
          <a:p>
            <a:pPr fontAlgn="base" latinLnBrk="1"/>
            <a:r>
              <a:rPr lang="en-US" altLang="ko-KR" sz="2800" b="1" dirty="0"/>
              <a:t>[</a:t>
            </a:r>
            <a:r>
              <a:rPr lang="ko-KR" altLang="en-US" sz="2800" b="1" dirty="0"/>
              <a:t>실행결과를 확인해봅시다</a:t>
            </a:r>
            <a:r>
              <a:rPr lang="en-US" altLang="ko-KR" sz="2800" b="1" dirty="0"/>
              <a:t>]</a:t>
            </a:r>
          </a:p>
          <a:p>
            <a:pPr fontAlgn="base" latinLnBrk="1"/>
            <a:endParaRPr lang="en-US" altLang="ko-KR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821966"/>
            <a:ext cx="4807080" cy="132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15" y="5162549"/>
            <a:ext cx="4187823" cy="136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0773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0" y="113725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7. </a:t>
            </a:r>
            <a:r>
              <a:rPr lang="ko-KR" altLang="en-US" sz="3200" b="1" dirty="0" smtClean="0"/>
              <a:t>데이터 처리하기</a:t>
            </a:r>
            <a:endParaRPr lang="en-US" altLang="ko-KR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149225" y="1097399"/>
            <a:ext cx="884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85749" y="1094423"/>
            <a:ext cx="87090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 latinLnBrk="1">
              <a:buAutoNum type="arabicParenR"/>
            </a:pPr>
            <a:r>
              <a:rPr lang="en-US" altLang="ko-KR" sz="2800" dirty="0" smtClean="0"/>
              <a:t>data</a:t>
            </a:r>
            <a:r>
              <a:rPr lang="ko-KR" altLang="en-US" sz="2800" dirty="0"/>
              <a:t>에서 한 줄씩 </a:t>
            </a:r>
            <a:r>
              <a:rPr lang="ko-KR" altLang="en-US" sz="2800" dirty="0" smtClean="0"/>
              <a:t>읽어오기</a:t>
            </a:r>
            <a:endParaRPr lang="en-US" altLang="ko-KR" sz="2800" dirty="0" smtClean="0"/>
          </a:p>
          <a:p>
            <a:pPr fontAlgn="base" latinLnBrk="1"/>
            <a:r>
              <a:rPr lang="en-US" altLang="ko-KR" sz="2800" dirty="0" smtClean="0">
                <a:solidFill>
                  <a:srgbClr val="7030A0"/>
                </a:solidFill>
              </a:rPr>
              <a:t>       </a:t>
            </a:r>
            <a:r>
              <a:rPr lang="en-US" altLang="ko-KR" sz="2800" dirty="0">
                <a:solidFill>
                  <a:srgbClr val="7030A0"/>
                </a:solidFill>
              </a:rPr>
              <a:t>for row in data </a:t>
            </a:r>
            <a:r>
              <a:rPr lang="en-US" altLang="ko-KR" sz="2800" dirty="0" smtClean="0">
                <a:solidFill>
                  <a:srgbClr val="7030A0"/>
                </a:solidFill>
              </a:rPr>
              <a:t>:</a:t>
            </a:r>
            <a:endParaRPr lang="ko-KR" altLang="en-US" sz="2800" dirty="0" smtClean="0">
              <a:solidFill>
                <a:srgbClr val="7030A0"/>
              </a:solidFill>
            </a:endParaRPr>
          </a:p>
          <a:p>
            <a:pPr fontAlgn="base" latinLnBrk="1"/>
            <a:r>
              <a:rPr lang="en-US" altLang="ko-KR" sz="2800" dirty="0" smtClean="0"/>
              <a:t>2</a:t>
            </a:r>
            <a:r>
              <a:rPr lang="en-US" altLang="ko-KR" sz="2800" dirty="0"/>
              <a:t>) </a:t>
            </a:r>
            <a:r>
              <a:rPr lang="ko-KR" altLang="en-US" sz="2800" dirty="0"/>
              <a:t>첫 번째 항목</a:t>
            </a:r>
            <a:r>
              <a:rPr lang="en-US" altLang="ko-KR" sz="2800" dirty="0"/>
              <a:t>(</a:t>
            </a:r>
            <a:r>
              <a:rPr lang="ko-KR" altLang="en-US" sz="2800" dirty="0"/>
              <a:t>구 이름</a:t>
            </a:r>
            <a:r>
              <a:rPr lang="en-US" altLang="ko-KR" sz="2800" dirty="0"/>
              <a:t>) </a:t>
            </a:r>
            <a:r>
              <a:rPr lang="en-US" altLang="ko-KR" sz="2800" dirty="0" smtClean="0"/>
              <a:t>district </a:t>
            </a:r>
            <a:r>
              <a:rPr lang="ko-KR" altLang="en-US" sz="2800" dirty="0" smtClean="0"/>
              <a:t>변수에 저장하기</a:t>
            </a:r>
            <a:endParaRPr lang="en-US" altLang="ko-KR" sz="2800" dirty="0" smtClean="0"/>
          </a:p>
          <a:p>
            <a:pPr fontAlgn="base" latinLnBrk="1"/>
            <a:r>
              <a:rPr lang="en-US" altLang="ko-KR" sz="2800" dirty="0" smtClean="0">
                <a:solidFill>
                  <a:srgbClr val="7030A0"/>
                </a:solidFill>
              </a:rPr>
              <a:t>           </a:t>
            </a:r>
            <a:r>
              <a:rPr lang="en-US" altLang="ko-KR" sz="2800" dirty="0">
                <a:solidFill>
                  <a:srgbClr val="7030A0"/>
                </a:solidFill>
              </a:rPr>
              <a:t>district = row[0</a:t>
            </a:r>
            <a:r>
              <a:rPr lang="en-US" altLang="ko-KR" sz="2800" dirty="0" smtClean="0">
                <a:solidFill>
                  <a:srgbClr val="7030A0"/>
                </a:solidFill>
              </a:rPr>
              <a:t>] </a:t>
            </a:r>
            <a:r>
              <a:rPr lang="en-US" altLang="ko-KR" sz="2800" dirty="0">
                <a:solidFill>
                  <a:srgbClr val="7030A0"/>
                </a:solidFill>
              </a:rPr>
              <a:t> </a:t>
            </a:r>
            <a:endParaRPr lang="ko-KR" altLang="en-US" sz="2800" dirty="0">
              <a:solidFill>
                <a:srgbClr val="7030A0"/>
              </a:solidFill>
            </a:endParaRPr>
          </a:p>
          <a:p>
            <a:pPr fontAlgn="base" latinLnBrk="1"/>
            <a:r>
              <a:rPr lang="en-US" altLang="ko-KR" sz="2800" dirty="0" smtClean="0"/>
              <a:t>3</a:t>
            </a:r>
            <a:r>
              <a:rPr lang="en-US" altLang="ko-KR" sz="2800" dirty="0"/>
              <a:t>) </a:t>
            </a:r>
            <a:r>
              <a:rPr lang="ko-KR" altLang="en-US" sz="2800" dirty="0"/>
              <a:t>세 번째 항목</a:t>
            </a:r>
            <a:r>
              <a:rPr lang="en-US" altLang="ko-KR" sz="2800" dirty="0"/>
              <a:t>(</a:t>
            </a:r>
            <a:r>
              <a:rPr lang="ko-KR" altLang="en-US" sz="2800" dirty="0"/>
              <a:t>연령 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실수형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저장하기</a:t>
            </a:r>
            <a:endParaRPr lang="en-US" altLang="ko-KR" sz="2800" dirty="0" smtClean="0"/>
          </a:p>
          <a:p>
            <a:pPr fontAlgn="base" latinLnBrk="1"/>
            <a:r>
              <a:rPr lang="en-US" altLang="ko-KR" sz="2800" dirty="0" smtClean="0">
                <a:solidFill>
                  <a:srgbClr val="7030A0"/>
                </a:solidFill>
              </a:rPr>
              <a:t>           </a:t>
            </a:r>
            <a:r>
              <a:rPr lang="en-US" altLang="ko-KR" sz="2800" dirty="0">
                <a:solidFill>
                  <a:srgbClr val="7030A0"/>
                </a:solidFill>
              </a:rPr>
              <a:t>count = float(row[3</a:t>
            </a:r>
            <a:r>
              <a:rPr lang="en-US" altLang="ko-KR" sz="2800" dirty="0" smtClean="0">
                <a:solidFill>
                  <a:srgbClr val="7030A0"/>
                </a:solidFill>
              </a:rPr>
              <a:t>])</a:t>
            </a:r>
            <a:endParaRPr lang="ko-KR" altLang="en-US" sz="2800" dirty="0">
              <a:solidFill>
                <a:srgbClr val="7030A0"/>
              </a:solidFill>
            </a:endParaRPr>
          </a:p>
          <a:p>
            <a:pPr fontAlgn="base" latinLnBrk="1"/>
            <a:r>
              <a:rPr lang="en-US" altLang="ko-KR" sz="2800" dirty="0"/>
              <a:t>4) </a:t>
            </a:r>
            <a:r>
              <a:rPr lang="ko-KR" altLang="en-US" sz="2800" dirty="0"/>
              <a:t>구별 연령 값 </a:t>
            </a:r>
            <a:r>
              <a:rPr lang="en-US" altLang="ko-KR" sz="2800" dirty="0"/>
              <a:t>age </a:t>
            </a:r>
            <a:r>
              <a:rPr lang="en-US" altLang="ko-KR" sz="2800" dirty="0" smtClean="0"/>
              <a:t>dictionary</a:t>
            </a:r>
            <a:r>
              <a:rPr lang="ko-KR" altLang="en-US" sz="2800" dirty="0" smtClean="0"/>
              <a:t>에 저장</a:t>
            </a:r>
            <a:endParaRPr lang="en-US" altLang="ko-KR" sz="2800" dirty="0" smtClean="0"/>
          </a:p>
          <a:p>
            <a:pPr fontAlgn="base" latinLnBrk="1"/>
            <a:r>
              <a:rPr lang="en-US" altLang="ko-KR" sz="2800" dirty="0" smtClean="0">
                <a:solidFill>
                  <a:srgbClr val="7030A0"/>
                </a:solidFill>
              </a:rPr>
              <a:t>           </a:t>
            </a:r>
            <a:r>
              <a:rPr lang="en-US" altLang="ko-KR" sz="2800" dirty="0">
                <a:solidFill>
                  <a:srgbClr val="7030A0"/>
                </a:solidFill>
              </a:rPr>
              <a:t>age[district] = </a:t>
            </a:r>
            <a:r>
              <a:rPr lang="en-US" altLang="ko-KR" sz="2800" dirty="0" smtClean="0">
                <a:solidFill>
                  <a:srgbClr val="7030A0"/>
                </a:solidFill>
              </a:rPr>
              <a:t>count</a:t>
            </a:r>
            <a:endParaRPr lang="ko-KR" altLang="en-US" sz="2800" dirty="0">
              <a:solidFill>
                <a:srgbClr val="7030A0"/>
              </a:solidFill>
            </a:endParaRPr>
          </a:p>
          <a:p>
            <a:pPr fontAlgn="base" latinLnBrk="1"/>
            <a:r>
              <a:rPr lang="en-US" altLang="ko-KR" sz="2800" dirty="0"/>
              <a:t>5) result </a:t>
            </a:r>
            <a:r>
              <a:rPr lang="ko-KR" altLang="en-US" sz="2800" dirty="0"/>
              <a:t>리스트에 </a:t>
            </a:r>
            <a:r>
              <a:rPr lang="en-US" altLang="ko-KR" sz="2800" dirty="0"/>
              <a:t>age </a:t>
            </a:r>
            <a:r>
              <a:rPr lang="ko-KR" altLang="en-US" sz="2800" dirty="0" smtClean="0"/>
              <a:t>추가하기</a:t>
            </a:r>
            <a:endParaRPr lang="en-US" altLang="ko-KR" sz="2800" dirty="0" smtClean="0"/>
          </a:p>
          <a:p>
            <a:pPr fontAlgn="base" latinLnBrk="1"/>
            <a:r>
              <a:rPr lang="en-US" altLang="ko-KR" sz="2800" dirty="0">
                <a:solidFill>
                  <a:srgbClr val="7030A0"/>
                </a:solidFill>
              </a:rPr>
              <a:t> </a:t>
            </a:r>
            <a:r>
              <a:rPr lang="en-US" altLang="ko-KR" sz="2800" dirty="0" smtClean="0">
                <a:solidFill>
                  <a:srgbClr val="7030A0"/>
                </a:solidFill>
              </a:rPr>
              <a:t>          </a:t>
            </a:r>
            <a:r>
              <a:rPr lang="en-US" altLang="ko-KR" sz="2800" dirty="0" err="1">
                <a:solidFill>
                  <a:srgbClr val="7030A0"/>
                </a:solidFill>
              </a:rPr>
              <a:t>result.append</a:t>
            </a:r>
            <a:r>
              <a:rPr lang="en-US" altLang="ko-KR" sz="2800" dirty="0">
                <a:solidFill>
                  <a:srgbClr val="7030A0"/>
                </a:solidFill>
              </a:rPr>
              <a:t>(age</a:t>
            </a:r>
            <a:r>
              <a:rPr lang="en-US" altLang="ko-KR" sz="2800" dirty="0" smtClean="0">
                <a:solidFill>
                  <a:srgbClr val="7030A0"/>
                </a:solidFill>
              </a:rPr>
              <a:t>)</a:t>
            </a:r>
            <a:endParaRPr lang="en-US" altLang="ko-KR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81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0" y="113725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8. </a:t>
            </a:r>
            <a:r>
              <a:rPr lang="ko-KR" altLang="en-US" sz="3200" b="1" dirty="0" smtClean="0"/>
              <a:t>데이터 시각화를 위한 </a:t>
            </a:r>
            <a:r>
              <a:rPr lang="ko-KR" altLang="en-US" sz="3200" b="1" dirty="0" err="1" smtClean="0"/>
              <a:t>코딩하기</a:t>
            </a:r>
            <a:endParaRPr lang="en-US" altLang="ko-KR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149225" y="1097399"/>
            <a:ext cx="884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85749" y="1094423"/>
            <a:ext cx="87090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2800" dirty="0"/>
              <a:t>soup = </a:t>
            </a:r>
            <a:r>
              <a:rPr lang="en-US" altLang="ko-KR" sz="2800" dirty="0" err="1"/>
              <a:t>BeautifulSoup</a:t>
            </a:r>
            <a:r>
              <a:rPr lang="en-US" altLang="ko-KR" sz="2800" dirty="0"/>
              <a:t>(</a:t>
            </a:r>
            <a:r>
              <a:rPr lang="en-US" altLang="ko-KR" sz="2800" dirty="0" err="1"/>
              <a:t>svg</a:t>
            </a:r>
            <a:r>
              <a:rPr lang="en-US" altLang="ko-KR" sz="2800" dirty="0"/>
              <a:t>)</a:t>
            </a:r>
          </a:p>
          <a:p>
            <a:pPr fontAlgn="base" latinLnBrk="1"/>
            <a:r>
              <a:rPr lang="en-US" altLang="ko-KR" sz="2800" dirty="0" smtClean="0">
                <a:solidFill>
                  <a:srgbClr val="7030A0"/>
                </a:solidFill>
              </a:rPr>
              <a:t># 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svg</a:t>
            </a:r>
            <a:r>
              <a:rPr lang="en-US" altLang="ko-KR" sz="2800" dirty="0" smtClean="0">
                <a:solidFill>
                  <a:srgbClr val="7030A0"/>
                </a:solidFill>
              </a:rPr>
              <a:t> </a:t>
            </a:r>
            <a:r>
              <a:rPr lang="ko-KR" altLang="en-US" sz="2800" dirty="0" smtClean="0">
                <a:solidFill>
                  <a:srgbClr val="7030A0"/>
                </a:solidFill>
              </a:rPr>
              <a:t>파일을 변환하기 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BeautifulSoup</a:t>
            </a:r>
            <a:r>
              <a:rPr lang="en-US" altLang="ko-KR" sz="2800" dirty="0" smtClean="0">
                <a:solidFill>
                  <a:srgbClr val="7030A0"/>
                </a:solidFill>
              </a:rPr>
              <a:t> </a:t>
            </a:r>
            <a:r>
              <a:rPr lang="ko-KR" altLang="en-US" sz="2800" dirty="0" smtClean="0">
                <a:solidFill>
                  <a:srgbClr val="7030A0"/>
                </a:solidFill>
              </a:rPr>
              <a:t>객체로 만들기</a:t>
            </a:r>
            <a:endParaRPr lang="en-US" altLang="ko-KR" sz="2800" dirty="0" smtClean="0">
              <a:solidFill>
                <a:srgbClr val="7030A0"/>
              </a:solidFill>
            </a:endParaRPr>
          </a:p>
          <a:p>
            <a:pPr fontAlgn="base" latinLnBrk="1"/>
            <a:endParaRPr lang="en-US" altLang="ko-KR" sz="2800" dirty="0">
              <a:solidFill>
                <a:srgbClr val="7030A0"/>
              </a:solidFill>
            </a:endParaRPr>
          </a:p>
          <a:p>
            <a:pPr fontAlgn="base" latinLnBrk="1"/>
            <a:r>
              <a:rPr lang="en-US" altLang="ko-KR" sz="2800" dirty="0"/>
              <a:t>paths = </a:t>
            </a:r>
            <a:r>
              <a:rPr lang="en-US" altLang="ko-KR" sz="2800" dirty="0" err="1"/>
              <a:t>soup.findAll</a:t>
            </a:r>
            <a:r>
              <a:rPr lang="en-US" altLang="ko-KR" sz="2800" dirty="0"/>
              <a:t>('path')</a:t>
            </a:r>
          </a:p>
          <a:p>
            <a:pPr fontAlgn="base" latinLnBrk="1"/>
            <a:r>
              <a:rPr lang="en-US" altLang="ko-KR" sz="2800" dirty="0" smtClean="0">
                <a:solidFill>
                  <a:srgbClr val="7030A0"/>
                </a:solidFill>
              </a:rPr>
              <a:t># soup </a:t>
            </a:r>
            <a:r>
              <a:rPr lang="ko-KR" altLang="en-US" sz="2800" dirty="0" smtClean="0">
                <a:solidFill>
                  <a:srgbClr val="7030A0"/>
                </a:solidFill>
              </a:rPr>
              <a:t>객체에서 </a:t>
            </a:r>
            <a:r>
              <a:rPr lang="en-US" altLang="ko-KR" sz="2800" dirty="0" smtClean="0">
                <a:solidFill>
                  <a:srgbClr val="7030A0"/>
                </a:solidFill>
              </a:rPr>
              <a:t>‘path’ </a:t>
            </a:r>
            <a:r>
              <a:rPr lang="ko-KR" altLang="en-US" sz="2800" dirty="0" smtClean="0">
                <a:solidFill>
                  <a:srgbClr val="7030A0"/>
                </a:solidFill>
              </a:rPr>
              <a:t>부분을 뽑</a:t>
            </a:r>
            <a:r>
              <a:rPr lang="ko-KR" altLang="en-US" sz="2800" dirty="0">
                <a:solidFill>
                  <a:srgbClr val="7030A0"/>
                </a:solidFill>
              </a:rPr>
              <a:t>은</a:t>
            </a:r>
            <a:r>
              <a:rPr lang="ko-KR" altLang="en-US" sz="2800" dirty="0" smtClean="0">
                <a:solidFill>
                  <a:srgbClr val="7030A0"/>
                </a:solidFill>
              </a:rPr>
              <a:t> </a:t>
            </a:r>
            <a:r>
              <a:rPr lang="en-US" altLang="ko-KR" sz="2800" dirty="0" smtClean="0">
                <a:solidFill>
                  <a:srgbClr val="7030A0"/>
                </a:solidFill>
              </a:rPr>
              <a:t>paths</a:t>
            </a:r>
            <a:r>
              <a:rPr lang="ko-KR" altLang="en-US" sz="2800" dirty="0" smtClean="0">
                <a:solidFill>
                  <a:srgbClr val="7030A0"/>
                </a:solidFill>
              </a:rPr>
              <a:t> 만들기</a:t>
            </a:r>
            <a:endParaRPr lang="en-US" altLang="ko-KR" sz="2800" dirty="0" smtClean="0">
              <a:solidFill>
                <a:srgbClr val="7030A0"/>
              </a:solidFill>
            </a:endParaRPr>
          </a:p>
          <a:p>
            <a:pPr fontAlgn="base" latinLnBrk="1"/>
            <a:r>
              <a:rPr lang="en-US" altLang="ko-KR" sz="2800" dirty="0" smtClean="0">
                <a:solidFill>
                  <a:srgbClr val="7030A0"/>
                </a:solidFill>
              </a:rPr>
              <a:t># path </a:t>
            </a:r>
            <a:r>
              <a:rPr lang="ko-KR" altLang="en-US" sz="2800" dirty="0" smtClean="0">
                <a:solidFill>
                  <a:srgbClr val="7030A0"/>
                </a:solidFill>
              </a:rPr>
              <a:t>부분은 각 구 이름이 입력된 부분</a:t>
            </a:r>
            <a:endParaRPr lang="en-US" altLang="ko-KR" sz="2800" dirty="0" smtClean="0">
              <a:solidFill>
                <a:srgbClr val="7030A0"/>
              </a:solidFill>
            </a:endParaRPr>
          </a:p>
          <a:p>
            <a:pPr fontAlgn="base" latinLnBrk="1"/>
            <a:endParaRPr lang="en-US" altLang="ko-KR" sz="2800" dirty="0">
              <a:solidFill>
                <a:srgbClr val="7030A0"/>
              </a:solidFill>
            </a:endParaRPr>
          </a:p>
          <a:p>
            <a:pPr fontAlgn="base" latinLnBrk="1"/>
            <a:r>
              <a:rPr lang="en-US" altLang="ko-KR" sz="2800" b="1" dirty="0"/>
              <a:t>[</a:t>
            </a:r>
            <a:r>
              <a:rPr lang="ko-KR" altLang="en-US" sz="2800" b="1" dirty="0"/>
              <a:t>실행결과를 확인해봅시다</a:t>
            </a:r>
            <a:r>
              <a:rPr lang="en-US" altLang="ko-KR" sz="2800" b="1" dirty="0"/>
              <a:t>]</a:t>
            </a:r>
          </a:p>
          <a:p>
            <a:pPr fontAlgn="base" latinLnBrk="1"/>
            <a:endParaRPr lang="en-US" altLang="ko-KR" sz="28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661890"/>
            <a:ext cx="8709026" cy="125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7408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0" y="113725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8. </a:t>
            </a:r>
            <a:r>
              <a:rPr lang="ko-KR" altLang="en-US" sz="3200" b="1" dirty="0" smtClean="0"/>
              <a:t>데이터 시각화를 위한 </a:t>
            </a:r>
            <a:r>
              <a:rPr lang="ko-KR" altLang="en-US" sz="3200" b="1" dirty="0" err="1" smtClean="0"/>
              <a:t>코딩하기</a:t>
            </a:r>
            <a:endParaRPr lang="en-US" altLang="ko-KR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149225" y="1097399"/>
            <a:ext cx="884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85749" y="1094423"/>
            <a:ext cx="87090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2800" dirty="0"/>
              <a:t>colors = ["#F1EEF6","#D4B9BA","#C994C7","#DF65B0", "#DD1C77", "#980043"]</a:t>
            </a:r>
          </a:p>
          <a:p>
            <a:pPr fontAlgn="base" latinLnBrk="1"/>
            <a:r>
              <a:rPr lang="en-US" altLang="ko-KR" sz="2800" dirty="0" smtClean="0">
                <a:solidFill>
                  <a:srgbClr val="7030A0"/>
                </a:solidFill>
              </a:rPr>
              <a:t># </a:t>
            </a:r>
            <a:r>
              <a:rPr lang="ko-KR" altLang="en-US" sz="2800" dirty="0" smtClean="0">
                <a:solidFill>
                  <a:srgbClr val="7030A0"/>
                </a:solidFill>
              </a:rPr>
              <a:t>결과물의 색깔 정하기</a:t>
            </a:r>
            <a:endParaRPr lang="en-US" altLang="ko-KR" sz="2800" dirty="0" smtClean="0">
              <a:solidFill>
                <a:srgbClr val="7030A0"/>
              </a:solidFill>
            </a:endParaRPr>
          </a:p>
          <a:p>
            <a:pPr fontAlgn="base" latinLnBrk="1"/>
            <a:r>
              <a:rPr lang="en-US" altLang="ko-KR" sz="2800" dirty="0">
                <a:solidFill>
                  <a:srgbClr val="7030A0"/>
                </a:solidFill>
              </a:rPr>
              <a:t># https://color.adobe.com</a:t>
            </a:r>
            <a:endParaRPr lang="en-US" altLang="ko-KR" sz="2800" dirty="0" smtClean="0">
              <a:solidFill>
                <a:srgbClr val="7030A0"/>
              </a:solidFill>
            </a:endParaRPr>
          </a:p>
          <a:p>
            <a:pPr fontAlgn="base" latinLnBrk="1"/>
            <a:endParaRPr lang="en-US" altLang="ko-KR" sz="2800" dirty="0">
              <a:solidFill>
                <a:srgbClr val="7030A0"/>
              </a:solidFill>
            </a:endParaRPr>
          </a:p>
        </p:txBody>
      </p:sp>
      <p:pic>
        <p:nvPicPr>
          <p:cNvPr id="717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2929731"/>
            <a:ext cx="4077513" cy="29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1" y="2929731"/>
            <a:ext cx="4077513" cy="29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826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sciencecanvas.org/HTML/assets/img/scienceimages/ComputerScience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3717"/>
            <a:ext cx="9144000" cy="37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-432556" y="-459433"/>
            <a:ext cx="10009112" cy="7776864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512" y="2910005"/>
            <a:ext cx="9107488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800" b="1" dirty="0" err="1" smtClean="0">
                <a:solidFill>
                  <a:schemeClr val="bg1"/>
                </a:solidFill>
                <a:latin typeface="+mn-ea"/>
                <a:cs typeface="나눔고딕"/>
              </a:rPr>
              <a:t>Jupyter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  <a:cs typeface="나눔고딕"/>
              </a:rPr>
              <a:t> Notebook 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  <a:cs typeface="나눔고딕"/>
              </a:rPr>
              <a:t>실행하기</a:t>
            </a:r>
            <a:endParaRPr lang="en-US" altLang="ko-KR" sz="2800" b="1" dirty="0" smtClean="0">
              <a:solidFill>
                <a:schemeClr val="bg1"/>
              </a:solidFill>
              <a:latin typeface="+mn-ea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9574956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0" y="113725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8. </a:t>
            </a:r>
            <a:r>
              <a:rPr lang="ko-KR" altLang="en-US" sz="3200" b="1" dirty="0" smtClean="0"/>
              <a:t>데이터 시각화를 위한 </a:t>
            </a:r>
            <a:r>
              <a:rPr lang="ko-KR" altLang="en-US" sz="3200" b="1" dirty="0" err="1" smtClean="0"/>
              <a:t>코딩하기</a:t>
            </a:r>
            <a:endParaRPr lang="en-US" altLang="ko-KR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149225" y="1097399"/>
            <a:ext cx="884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85749" y="1094423"/>
            <a:ext cx="87090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2800" dirty="0" err="1"/>
              <a:t>path_style</a:t>
            </a:r>
            <a:r>
              <a:rPr lang="en-US" altLang="ko-KR" sz="2800" dirty="0"/>
              <a:t> = 'fill:’</a:t>
            </a:r>
          </a:p>
          <a:p>
            <a:pPr fontAlgn="base" latinLnBrk="1"/>
            <a:r>
              <a:rPr lang="en-US" altLang="ko-KR" sz="2800" dirty="0" smtClean="0">
                <a:solidFill>
                  <a:srgbClr val="7030A0"/>
                </a:solidFill>
              </a:rPr>
              <a:t># 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svg</a:t>
            </a:r>
            <a:r>
              <a:rPr lang="en-US" altLang="ko-KR" sz="2800" dirty="0" smtClean="0">
                <a:solidFill>
                  <a:srgbClr val="7030A0"/>
                </a:solidFill>
              </a:rPr>
              <a:t> </a:t>
            </a:r>
            <a:r>
              <a:rPr lang="ko-KR" altLang="en-US" sz="2800" dirty="0" smtClean="0">
                <a:solidFill>
                  <a:srgbClr val="7030A0"/>
                </a:solidFill>
              </a:rPr>
              <a:t>파일에 색을 입히기 위한 준비 작업</a:t>
            </a:r>
            <a:endParaRPr lang="en-US" altLang="ko-KR" sz="2800" dirty="0" smtClean="0">
              <a:solidFill>
                <a:srgbClr val="7030A0"/>
              </a:solidFill>
            </a:endParaRPr>
          </a:p>
          <a:p>
            <a:pPr fontAlgn="base" latinLnBrk="1"/>
            <a:r>
              <a:rPr lang="en-US" altLang="ko-KR" sz="2800" dirty="0" smtClean="0">
                <a:solidFill>
                  <a:srgbClr val="7030A0"/>
                </a:solidFill>
              </a:rPr>
              <a:t># 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path_style</a:t>
            </a:r>
            <a:r>
              <a:rPr lang="en-US" altLang="ko-KR" sz="2800" dirty="0" smtClean="0">
                <a:solidFill>
                  <a:srgbClr val="7030A0"/>
                </a:solidFill>
              </a:rPr>
              <a:t> + color =&gt;  fill: #F1EEF6</a:t>
            </a:r>
          </a:p>
        </p:txBody>
      </p:sp>
    </p:spTree>
    <p:extLst>
      <p:ext uri="{BB962C8B-B14F-4D97-AF65-F5344CB8AC3E}">
        <p14:creationId xmlns:p14="http://schemas.microsoft.com/office/powerpoint/2010/main" val="32425095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0" y="113725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8. </a:t>
            </a:r>
            <a:r>
              <a:rPr lang="ko-KR" altLang="en-US" sz="3200" b="1" dirty="0" smtClean="0"/>
              <a:t>데이터 시각화를 위한 </a:t>
            </a:r>
            <a:r>
              <a:rPr lang="ko-KR" altLang="en-US" sz="3200" b="1" dirty="0" err="1" smtClean="0"/>
              <a:t>코딩하기</a:t>
            </a:r>
            <a:endParaRPr lang="en-US" altLang="ko-KR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149225" y="1097399"/>
            <a:ext cx="884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85749" y="1094423"/>
            <a:ext cx="870902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2800" dirty="0"/>
              <a:t>for p in paths:</a:t>
            </a:r>
          </a:p>
          <a:p>
            <a:pPr fontAlgn="base" latinLnBrk="1"/>
            <a:r>
              <a:rPr lang="en-US" altLang="ko-KR" sz="2800" dirty="0" smtClean="0"/>
              <a:t>    if </a:t>
            </a:r>
            <a:r>
              <a:rPr lang="en-US" altLang="ko-KR" sz="2800" dirty="0"/>
              <a:t>p['id</a:t>
            </a:r>
            <a:r>
              <a:rPr lang="en-US" altLang="ko-KR" sz="2800" dirty="0" smtClean="0"/>
              <a:t>']:                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# </a:t>
            </a:r>
            <a:r>
              <a:rPr lang="en-US" altLang="ko-KR" sz="2400" b="1" dirty="0">
                <a:solidFill>
                  <a:srgbClr val="7030A0"/>
                </a:solidFill>
              </a:rPr>
              <a:t>p</a:t>
            </a:r>
            <a:r>
              <a:rPr lang="ko-KR" altLang="en-US" sz="2400" b="1" dirty="0">
                <a:solidFill>
                  <a:srgbClr val="7030A0"/>
                </a:solidFill>
              </a:rPr>
              <a:t>에 </a:t>
            </a:r>
            <a:r>
              <a:rPr lang="en-US" altLang="ko-KR" sz="2400" b="1" dirty="0">
                <a:solidFill>
                  <a:srgbClr val="7030A0"/>
                </a:solidFill>
              </a:rPr>
              <a:t>id(</a:t>
            </a:r>
            <a:r>
              <a:rPr lang="ko-KR" altLang="en-US" sz="2400" b="1" dirty="0">
                <a:solidFill>
                  <a:srgbClr val="7030A0"/>
                </a:solidFill>
              </a:rPr>
              <a:t>구 이름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  <a:r>
              <a:rPr lang="ko-KR" altLang="en-US" sz="2400" b="1" dirty="0">
                <a:solidFill>
                  <a:srgbClr val="7030A0"/>
                </a:solidFill>
              </a:rPr>
              <a:t>가 있으면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pPr fontAlgn="base" latinLnBrk="1"/>
            <a:r>
              <a:rPr lang="en-US" altLang="ko-KR" sz="2800" dirty="0" smtClean="0"/>
              <a:t>        count </a:t>
            </a:r>
            <a:r>
              <a:rPr lang="en-US" altLang="ko-KR" sz="2800" dirty="0"/>
              <a:t>= age[p['id</a:t>
            </a:r>
            <a:r>
              <a:rPr lang="en-US" altLang="ko-KR" sz="2800" dirty="0" smtClean="0"/>
              <a:t>']]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# count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에 해당 구의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age 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값 저장</a:t>
            </a:r>
            <a:endParaRPr lang="en-US" altLang="ko-KR" sz="2800" b="1" dirty="0">
              <a:solidFill>
                <a:srgbClr val="7030A0"/>
              </a:solidFill>
            </a:endParaRPr>
          </a:p>
          <a:p>
            <a:pPr fontAlgn="base" latinLnBrk="1"/>
            <a:r>
              <a:rPr lang="en-US" altLang="ko-KR" sz="2800" dirty="0" smtClean="0"/>
              <a:t>        if </a:t>
            </a:r>
            <a:r>
              <a:rPr lang="en-US" altLang="ko-KR" sz="2800" dirty="0"/>
              <a:t>count &gt;= 43 </a:t>
            </a:r>
            <a:r>
              <a:rPr lang="en-US" altLang="ko-KR" sz="2800" dirty="0"/>
              <a:t>:       </a:t>
            </a:r>
            <a:r>
              <a:rPr lang="en-US" altLang="ko-KR" sz="2800" dirty="0" smtClean="0"/>
              <a:t>         </a:t>
            </a:r>
            <a:r>
              <a:rPr lang="en-US" altLang="ko-KR" sz="2400" b="1" dirty="0">
                <a:solidFill>
                  <a:srgbClr val="7030A0"/>
                </a:solidFill>
              </a:rPr>
              <a:t>#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count 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값에 따라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color_class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지정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pPr fontAlgn="base" latinLnBrk="1"/>
            <a:r>
              <a:rPr lang="en-US" altLang="ko-KR" sz="2800" dirty="0" smtClean="0"/>
              <a:t>            </a:t>
            </a:r>
            <a:r>
              <a:rPr lang="en-US" altLang="ko-KR" sz="2800" dirty="0" err="1" smtClean="0"/>
              <a:t>color_class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= 5</a:t>
            </a:r>
          </a:p>
          <a:p>
            <a:pPr fontAlgn="base" latinLnBrk="1"/>
            <a:r>
              <a:rPr lang="en-US" altLang="ko-KR" sz="2800" dirty="0" smtClean="0"/>
              <a:t>        </a:t>
            </a:r>
            <a:r>
              <a:rPr lang="en-US" altLang="ko-KR" sz="2800" dirty="0" err="1" smtClean="0"/>
              <a:t>elif</a:t>
            </a:r>
            <a:r>
              <a:rPr lang="en-US" altLang="ko-KR" sz="2800" dirty="0" smtClean="0"/>
              <a:t> count &gt;= 42:</a:t>
            </a:r>
          </a:p>
          <a:p>
            <a:pPr fontAlgn="base" latinLnBrk="1"/>
            <a:r>
              <a:rPr lang="en-US" altLang="ko-KR" sz="2800" dirty="0" smtClean="0"/>
              <a:t>            </a:t>
            </a:r>
            <a:r>
              <a:rPr lang="en-US" altLang="ko-KR" sz="2800" dirty="0" err="1" smtClean="0"/>
              <a:t>color_class</a:t>
            </a:r>
            <a:r>
              <a:rPr lang="en-US" altLang="ko-KR" sz="2800" dirty="0" smtClean="0"/>
              <a:t> = 4</a:t>
            </a:r>
          </a:p>
          <a:p>
            <a:pPr fontAlgn="base" latinLnBrk="1"/>
            <a:r>
              <a:rPr lang="en-US" altLang="ko-KR" sz="2800" dirty="0" smtClean="0"/>
              <a:t>        else </a:t>
            </a:r>
            <a:r>
              <a:rPr lang="en-US" altLang="ko-KR" sz="2800" dirty="0"/>
              <a:t>:</a:t>
            </a:r>
          </a:p>
          <a:p>
            <a:pPr fontAlgn="base" latinLnBrk="1"/>
            <a:r>
              <a:rPr lang="en-US" altLang="ko-KR" sz="2800" dirty="0" smtClean="0"/>
              <a:t>            </a:t>
            </a:r>
            <a:r>
              <a:rPr lang="en-US" altLang="ko-KR" sz="2800" dirty="0" err="1" smtClean="0"/>
              <a:t>color_class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= 0</a:t>
            </a:r>
          </a:p>
          <a:p>
            <a:pPr fontAlgn="base" latinLnBrk="1"/>
            <a:r>
              <a:rPr lang="en-US" altLang="ko-KR" sz="2800" dirty="0" smtClean="0"/>
              <a:t>       color </a:t>
            </a:r>
            <a:r>
              <a:rPr lang="en-US" altLang="ko-KR" sz="2800" dirty="0"/>
              <a:t>= colors[</a:t>
            </a:r>
            <a:r>
              <a:rPr lang="en-US" altLang="ko-KR" sz="2800" dirty="0" err="1"/>
              <a:t>color_class</a:t>
            </a:r>
            <a:r>
              <a:rPr lang="en-US" altLang="ko-KR" sz="2800" dirty="0" smtClean="0"/>
              <a:t>] </a:t>
            </a:r>
            <a:r>
              <a:rPr lang="en-US" altLang="ko-KR" sz="2400" b="1" dirty="0">
                <a:solidFill>
                  <a:srgbClr val="7030A0"/>
                </a:solidFill>
              </a:rPr>
              <a:t>#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colors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리스트에서 색</a:t>
            </a:r>
            <a:r>
              <a:rPr lang="ko-KR" altLang="en-US" sz="2400" b="1" dirty="0">
                <a:solidFill>
                  <a:srgbClr val="7030A0"/>
                </a:solidFill>
              </a:rPr>
              <a:t>깔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 저장</a:t>
            </a:r>
            <a:endParaRPr lang="en-US" altLang="ko-KR" sz="2800" dirty="0"/>
          </a:p>
          <a:p>
            <a:pPr fontAlgn="base" latinLnBrk="1"/>
            <a:r>
              <a:rPr lang="en-US" altLang="ko-KR" sz="2800" dirty="0" smtClean="0"/>
              <a:t>       p</a:t>
            </a:r>
            <a:r>
              <a:rPr lang="en-US" altLang="ko-KR" sz="2800" dirty="0"/>
              <a:t>['style'] = </a:t>
            </a:r>
            <a:r>
              <a:rPr lang="en-US" altLang="ko-KR" sz="2800" dirty="0" err="1"/>
              <a:t>path_style</a:t>
            </a:r>
            <a:r>
              <a:rPr lang="en-US" altLang="ko-KR" sz="2800" dirty="0"/>
              <a:t> + </a:t>
            </a:r>
            <a:r>
              <a:rPr lang="en-US" altLang="ko-KR" sz="2400" dirty="0" smtClean="0"/>
              <a:t>color   </a:t>
            </a:r>
            <a:r>
              <a:rPr lang="en-US" altLang="ko-KR" sz="2400" b="1" dirty="0">
                <a:solidFill>
                  <a:srgbClr val="7030A0"/>
                </a:solidFill>
              </a:rPr>
              <a:t>#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style 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속성에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fill:#F1EEF6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048499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0" y="113725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8. </a:t>
            </a:r>
            <a:r>
              <a:rPr lang="ko-KR" altLang="en-US" sz="3200" b="1" dirty="0" smtClean="0"/>
              <a:t>데이터 시각화를 위한 </a:t>
            </a:r>
            <a:r>
              <a:rPr lang="ko-KR" altLang="en-US" sz="3200" b="1" dirty="0" err="1" smtClean="0"/>
              <a:t>코딩하기</a:t>
            </a:r>
            <a:endParaRPr lang="en-US" altLang="ko-KR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149225" y="1097399"/>
            <a:ext cx="884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662238"/>
            <a:ext cx="8462572" cy="381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5749" y="1094423"/>
            <a:ext cx="87090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2800" dirty="0"/>
              <a:t>print(</a:t>
            </a:r>
            <a:r>
              <a:rPr lang="en-US" altLang="ko-KR" sz="2800" dirty="0" err="1"/>
              <a:t>soup.prettify</a:t>
            </a:r>
            <a:r>
              <a:rPr lang="en-US" altLang="ko-KR" sz="2800" dirty="0" smtClean="0"/>
              <a:t>())</a:t>
            </a:r>
          </a:p>
          <a:p>
            <a:pPr fontAlgn="base" latinLnBrk="1"/>
            <a:r>
              <a:rPr lang="en-US" altLang="ko-KR" sz="2800" dirty="0" smtClean="0">
                <a:solidFill>
                  <a:srgbClr val="7030A0"/>
                </a:solidFill>
              </a:rPr>
              <a:t># </a:t>
            </a:r>
            <a:r>
              <a:rPr lang="ko-KR" altLang="en-US" sz="2800" dirty="0" smtClean="0">
                <a:solidFill>
                  <a:srgbClr val="7030A0"/>
                </a:solidFill>
              </a:rPr>
              <a:t>수정된 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svg</a:t>
            </a:r>
            <a:r>
              <a:rPr lang="en-US" altLang="ko-KR" sz="2800" dirty="0" smtClean="0">
                <a:solidFill>
                  <a:srgbClr val="7030A0"/>
                </a:solidFill>
              </a:rPr>
              <a:t> </a:t>
            </a:r>
            <a:r>
              <a:rPr lang="ko-KR" altLang="en-US" sz="2800" dirty="0" smtClean="0">
                <a:solidFill>
                  <a:srgbClr val="7030A0"/>
                </a:solidFill>
              </a:rPr>
              <a:t>파일 출력</a:t>
            </a:r>
            <a:endParaRPr lang="en-US" altLang="ko-KR" sz="2800" dirty="0" smtClean="0">
              <a:solidFill>
                <a:srgbClr val="7030A0"/>
              </a:solidFill>
            </a:endParaRPr>
          </a:p>
          <a:p>
            <a:pPr fontAlgn="base" latinLnBrk="1"/>
            <a:r>
              <a:rPr lang="en-US" altLang="ko-KR" sz="2800" dirty="0" smtClean="0">
                <a:solidFill>
                  <a:srgbClr val="7030A0"/>
                </a:solidFill>
              </a:rPr>
              <a:t># </a:t>
            </a:r>
            <a:r>
              <a:rPr lang="ko-KR" altLang="en-US" sz="2800" dirty="0" err="1" smtClean="0">
                <a:solidFill>
                  <a:srgbClr val="7030A0"/>
                </a:solidFill>
              </a:rPr>
              <a:t>복붙해서</a:t>
            </a:r>
            <a:r>
              <a:rPr lang="ko-KR" altLang="en-US" sz="2800" dirty="0" smtClean="0">
                <a:solidFill>
                  <a:srgbClr val="7030A0"/>
                </a:solidFill>
              </a:rPr>
              <a:t> </a:t>
            </a:r>
            <a:r>
              <a:rPr lang="en-US" altLang="ko-KR" sz="2800" dirty="0" smtClean="0">
                <a:solidFill>
                  <a:srgbClr val="7030A0"/>
                </a:solidFill>
              </a:rPr>
              <a:t>“result.html”</a:t>
            </a:r>
            <a:r>
              <a:rPr lang="ko-KR" altLang="en-US" sz="2800" dirty="0" smtClean="0">
                <a:solidFill>
                  <a:srgbClr val="7030A0"/>
                </a:solidFill>
              </a:rPr>
              <a:t>로 저장하기</a:t>
            </a:r>
            <a:endParaRPr lang="en-US" altLang="ko-KR" sz="28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797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0" y="113725"/>
            <a:ext cx="7328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9. HTML </a:t>
            </a:r>
            <a:r>
              <a:rPr lang="ko-KR" altLang="en-US" sz="3200" b="1" dirty="0" smtClean="0"/>
              <a:t>출력 결과 확인하기 </a:t>
            </a:r>
            <a:r>
              <a:rPr lang="en-US" altLang="ko-KR" sz="3200" b="1" dirty="0" smtClean="0"/>
              <a:t>: </a:t>
            </a:r>
            <a:r>
              <a:rPr lang="en-US" altLang="ko-KR" sz="3200" b="1" dirty="0" smtClean="0"/>
              <a:t>result.html</a:t>
            </a:r>
            <a:endParaRPr lang="en-US" altLang="ko-KR" sz="3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00985496" descr="EMB00001c44baf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892782"/>
            <a:ext cx="6466114" cy="596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21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0" y="113725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10. </a:t>
            </a:r>
            <a:r>
              <a:rPr lang="ko-KR" altLang="en-US" sz="3200" b="1" dirty="0" smtClean="0"/>
              <a:t>결과물 다듬기</a:t>
            </a:r>
            <a:endParaRPr lang="en-US" altLang="ko-KR" sz="3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30926" y="757117"/>
            <a:ext cx="6282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hlinkClick r:id="rId2"/>
              </a:rPr>
              <a:t>http://colorscripter.com/s/j7TbTAz</a:t>
            </a:r>
            <a:endParaRPr lang="ko-KR" altLang="en-US" sz="32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438" y="1336116"/>
            <a:ext cx="8995954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style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span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position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absolute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top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100px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display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inline-block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width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100px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height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50px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align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center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2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font-size</a:t>
            </a:r>
            <a:r>
              <a:rPr kumimoji="1" lang="ko-KR" altLang="ko-KR" sz="1200" dirty="0">
                <a:solidFill>
                  <a:srgbClr val="FF33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:</a:t>
            </a:r>
            <a:r>
              <a:rPr kumimoji="1" lang="ko-KR" altLang="ko-KR" sz="1200" dirty="0">
                <a:solidFill>
                  <a:srgbClr val="0066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20</a:t>
            </a:r>
            <a:r>
              <a:rPr kumimoji="1" lang="ko-KR" altLang="ko-KR" sz="1200" dirty="0" smtClean="0">
                <a:solidFill>
                  <a:srgbClr val="FF33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vertical-align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middle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padding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10px 0 0 0px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text-align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center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.color1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background-color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#F1EEF6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left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  <a:hlinkClick r:id="rId2"/>
              </a:rPr>
              <a:t>100px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.color2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background-color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#D4B9BA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left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200px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.color3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background-color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#C994C7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left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300px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.color4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background-color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#DF65B0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left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400px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.color5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background-color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#DD1C77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left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500px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.color6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background-color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#980043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left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600px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&lt;/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style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div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A998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style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"position:absolute;left:100;top:50;font-size:30"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:::: 서울시 구별 중위연령 분포도 ::::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&lt;/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div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span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A998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class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"color1"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39세 이하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&lt;/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span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span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A998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class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"color2"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40세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&lt;/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span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span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A998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class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"color3"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41세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&lt;/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span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span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A998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class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"color4"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42세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&lt;/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span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span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A998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class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"color5"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43세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&lt;/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span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span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A9989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class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"color6"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44세 이상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&lt;/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span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endParaRPr kumimoji="1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0610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0" y="113725"/>
            <a:ext cx="3653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개인 연습 프</a:t>
            </a:r>
            <a:r>
              <a:rPr lang="ko-KR" altLang="en-US" sz="3200" b="1" dirty="0" smtClean="0"/>
              <a:t>로젝트</a:t>
            </a:r>
            <a:endParaRPr lang="en-US" altLang="ko-KR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149225" y="1097399"/>
            <a:ext cx="884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85749" y="1094423"/>
            <a:ext cx="87090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2800" b="1" dirty="0" smtClean="0"/>
              <a:t>0</a:t>
            </a:r>
            <a:r>
              <a:rPr lang="en-US" altLang="ko-KR" sz="2800" b="1" dirty="0"/>
              <a:t>. </a:t>
            </a:r>
            <a:r>
              <a:rPr lang="ko-KR" altLang="en-US" sz="2800" b="1" dirty="0" smtClean="0"/>
              <a:t>구상하기</a:t>
            </a:r>
            <a:endParaRPr lang="ko-KR" altLang="en-US" sz="2800" b="1" dirty="0"/>
          </a:p>
          <a:p>
            <a:pPr lvl="0" fontAlgn="base" latinLnBrk="1">
              <a:lnSpc>
                <a:spcPct val="150000"/>
              </a:lnSpc>
            </a:pPr>
            <a:r>
              <a:rPr lang="en-US" altLang="ko-KR" sz="2800" b="1" dirty="0" smtClean="0"/>
              <a:t>1. </a:t>
            </a:r>
            <a:r>
              <a:rPr lang="ko-KR" altLang="en-US" sz="2800" b="1" dirty="0" smtClean="0"/>
              <a:t>데이터 찾기</a:t>
            </a:r>
            <a:endParaRPr lang="ko-KR" altLang="en-US" sz="2800" b="1" dirty="0"/>
          </a:p>
          <a:p>
            <a:pPr lvl="0" fontAlgn="base" latinLnBrk="1">
              <a:lnSpc>
                <a:spcPct val="150000"/>
              </a:lnSpc>
            </a:pPr>
            <a:r>
              <a:rPr lang="en-US" altLang="ko-KR" sz="2800" b="1" dirty="0" smtClean="0"/>
              <a:t>2. </a:t>
            </a:r>
            <a:r>
              <a:rPr lang="ko-KR" altLang="en-US" sz="2800" b="1" dirty="0" smtClean="0"/>
              <a:t>코드 수정하기</a:t>
            </a:r>
            <a:endParaRPr lang="ko-KR" altLang="en-US" sz="2800" b="1" dirty="0"/>
          </a:p>
          <a:p>
            <a:pPr lvl="0" fontAlgn="base" latinLnBrk="1">
              <a:lnSpc>
                <a:spcPct val="150000"/>
              </a:lnSpc>
            </a:pPr>
            <a:r>
              <a:rPr lang="en-US" altLang="ko-KR" sz="2800" b="1" dirty="0" smtClean="0"/>
              <a:t>3. </a:t>
            </a:r>
            <a:r>
              <a:rPr lang="ko-KR" altLang="en-US" sz="2800" b="1" dirty="0" smtClean="0"/>
              <a:t>발표 </a:t>
            </a:r>
            <a:r>
              <a:rPr lang="ko-KR" altLang="en-US" sz="2800" b="1" dirty="0"/>
              <a:t>자료 </a:t>
            </a:r>
            <a:r>
              <a:rPr lang="ko-KR" altLang="en-US" sz="2800" b="1" dirty="0" smtClean="0"/>
              <a:t>만들기</a:t>
            </a:r>
            <a:r>
              <a:rPr lang="ko-KR" altLang="en-US" sz="2800" dirty="0"/>
              <a:t/>
            </a:r>
            <a:br>
              <a:rPr lang="ko-KR" altLang="en-US" sz="2800" dirty="0"/>
            </a:br>
            <a:r>
              <a:rPr lang="ko-KR" altLang="en-US" sz="2800" dirty="0" smtClean="0"/>
              <a:t>    </a:t>
            </a:r>
            <a:r>
              <a:rPr lang="en-US" altLang="ko-KR" sz="2800" dirty="0" smtClean="0"/>
              <a:t>1</a:t>
            </a:r>
            <a:r>
              <a:rPr lang="en-US" altLang="ko-KR" sz="2800" dirty="0"/>
              <a:t>) </a:t>
            </a:r>
            <a:r>
              <a:rPr lang="ko-KR" altLang="en-US" sz="2800" dirty="0"/>
              <a:t>왜 이 프로젝트를 하게 되었나</a:t>
            </a:r>
            <a:r>
              <a:rPr lang="en-US" altLang="ko-KR" sz="2800" dirty="0"/>
              <a:t>?</a:t>
            </a:r>
            <a:r>
              <a:rPr lang="ko-KR" altLang="en-US" sz="2800" dirty="0"/>
              <a:t/>
            </a:r>
            <a:br>
              <a:rPr lang="ko-KR" altLang="en-US" sz="2800" dirty="0"/>
            </a:br>
            <a:r>
              <a:rPr lang="ko-KR" altLang="en-US" sz="2800" dirty="0" smtClean="0"/>
              <a:t>    </a:t>
            </a:r>
            <a:r>
              <a:rPr lang="en-US" altLang="ko-KR" sz="2800" dirty="0" smtClean="0"/>
              <a:t>2</a:t>
            </a:r>
            <a:r>
              <a:rPr lang="en-US" altLang="ko-KR" sz="2800" dirty="0"/>
              <a:t>) </a:t>
            </a:r>
            <a:r>
              <a:rPr lang="ko-KR" altLang="en-US" sz="2800" dirty="0"/>
              <a:t>프로젝트 과정 소개</a:t>
            </a:r>
            <a:br>
              <a:rPr lang="ko-KR" altLang="en-US" sz="2800" dirty="0"/>
            </a:br>
            <a:r>
              <a:rPr lang="ko-KR" altLang="en-US" sz="2800" dirty="0" smtClean="0"/>
              <a:t>    </a:t>
            </a:r>
            <a:r>
              <a:rPr lang="en-US" altLang="ko-KR" sz="2800" dirty="0" smtClean="0"/>
              <a:t>3</a:t>
            </a:r>
            <a:r>
              <a:rPr lang="en-US" altLang="ko-KR" sz="2800" dirty="0"/>
              <a:t>) </a:t>
            </a:r>
            <a:r>
              <a:rPr lang="ko-KR" altLang="en-US" sz="2800" dirty="0"/>
              <a:t>프로젝트 결과 소개</a:t>
            </a:r>
            <a:br>
              <a:rPr lang="ko-KR" altLang="en-US" sz="2800" dirty="0"/>
            </a:br>
            <a:r>
              <a:rPr lang="ko-KR" altLang="en-US" sz="2800" dirty="0" smtClean="0"/>
              <a:t>    </a:t>
            </a:r>
            <a:r>
              <a:rPr lang="en-US" altLang="ko-KR" sz="2800" dirty="0" smtClean="0"/>
              <a:t>4</a:t>
            </a:r>
            <a:r>
              <a:rPr lang="en-US" altLang="ko-KR" sz="2800" dirty="0"/>
              <a:t>) </a:t>
            </a:r>
            <a:r>
              <a:rPr lang="ko-KR" altLang="en-US" sz="2800" dirty="0"/>
              <a:t>프로젝트를 통해 배우고 느낀 </a:t>
            </a:r>
            <a:r>
              <a:rPr lang="ko-KR" altLang="en-US" sz="2800" dirty="0" smtClean="0"/>
              <a:t>점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89983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0" y="1137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참고자</a:t>
            </a:r>
            <a:r>
              <a:rPr lang="ko-KR" altLang="en-US" sz="3200" b="1" dirty="0"/>
              <a:t>료</a:t>
            </a:r>
            <a:endParaRPr lang="en-US" altLang="ko-KR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149225" y="1097399"/>
            <a:ext cx="884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85749" y="1094423"/>
            <a:ext cx="87090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030A0"/>
                </a:solidFill>
              </a:rPr>
              <a:t># </a:t>
            </a:r>
            <a:r>
              <a:rPr lang="ko-KR" altLang="en-US" sz="2800" dirty="0" smtClean="0">
                <a:solidFill>
                  <a:srgbClr val="7030A0"/>
                </a:solidFill>
              </a:rPr>
              <a:t>참고강좌</a:t>
            </a:r>
            <a:endParaRPr lang="en-US" altLang="ko-KR" sz="2800" dirty="0">
              <a:solidFill>
                <a:srgbClr val="7030A0"/>
              </a:solidFill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030A0"/>
                </a:solidFill>
              </a:rPr>
              <a:t>   - </a:t>
            </a:r>
            <a:r>
              <a:rPr lang="en-US" altLang="ko-KR" sz="2800" dirty="0" smtClean="0">
                <a:solidFill>
                  <a:srgbClr val="7030A0"/>
                </a:solidFill>
                <a:hlinkClick r:id="rId2"/>
              </a:rPr>
              <a:t>http</a:t>
            </a:r>
            <a:r>
              <a:rPr lang="en-US" altLang="ko-KR" sz="2800" dirty="0">
                <a:solidFill>
                  <a:srgbClr val="7030A0"/>
                </a:solidFill>
                <a:hlinkClick r:id="rId2"/>
              </a:rPr>
              <a:t>://</a:t>
            </a:r>
            <a:r>
              <a:rPr lang="en-US" altLang="ko-KR" sz="2800" dirty="0" smtClean="0">
                <a:solidFill>
                  <a:srgbClr val="7030A0"/>
                </a:solidFill>
                <a:hlinkClick r:id="rId2"/>
              </a:rPr>
              <a:t>visualize.tistory.com/47</a:t>
            </a:r>
            <a:endParaRPr lang="en-US" altLang="ko-KR" sz="2800" dirty="0" smtClean="0">
              <a:solidFill>
                <a:srgbClr val="7030A0"/>
              </a:solidFill>
            </a:endParaRPr>
          </a:p>
          <a:p>
            <a:pPr fontAlgn="base" latinLnBrk="1">
              <a:lnSpc>
                <a:spcPct val="150000"/>
              </a:lnSpc>
            </a:pPr>
            <a:endParaRPr lang="en-US" altLang="ko-KR" sz="2800" dirty="0" smtClean="0">
              <a:solidFill>
                <a:srgbClr val="7030A0"/>
              </a:solidFill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2800" dirty="0">
                <a:solidFill>
                  <a:srgbClr val="7030A0"/>
                </a:solidFill>
              </a:rPr>
              <a:t># </a:t>
            </a:r>
            <a:r>
              <a:rPr lang="ko-KR" altLang="en-US" sz="2800" dirty="0" smtClean="0">
                <a:solidFill>
                  <a:srgbClr val="7030A0"/>
                </a:solidFill>
              </a:rPr>
              <a:t>서울시 중위연령 데이터</a:t>
            </a:r>
            <a:endParaRPr lang="en-US" altLang="ko-KR" sz="2800" dirty="0" smtClean="0">
              <a:solidFill>
                <a:srgbClr val="7030A0"/>
              </a:solidFill>
            </a:endParaRPr>
          </a:p>
          <a:p>
            <a:pPr algn="just" fontAlgn="base" latinLnBrk="1"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030A0"/>
                </a:solidFill>
              </a:rPr>
              <a:t>   - </a:t>
            </a:r>
            <a:r>
              <a:rPr lang="en-US" altLang="ko-KR" sz="2800" dirty="0" smtClean="0">
                <a:solidFill>
                  <a:srgbClr val="7030A0"/>
                </a:solidFill>
                <a:hlinkClick r:id="rId3"/>
              </a:rPr>
              <a:t>http</a:t>
            </a:r>
            <a:r>
              <a:rPr lang="en-US" altLang="ko-KR" sz="2800" dirty="0">
                <a:solidFill>
                  <a:srgbClr val="7030A0"/>
                </a:solidFill>
                <a:hlinkClick r:id="rId3"/>
              </a:rPr>
              <a:t>://</a:t>
            </a:r>
            <a:r>
              <a:rPr lang="en-US" altLang="ko-KR" sz="2800" dirty="0" smtClean="0">
                <a:solidFill>
                  <a:srgbClr val="7030A0"/>
                </a:solidFill>
                <a:hlinkClick r:id="rId3"/>
              </a:rPr>
              <a:t>data.seoul.go.kr</a:t>
            </a:r>
            <a:endParaRPr lang="en-US" altLang="ko-KR" sz="2800" dirty="0" smtClean="0">
              <a:solidFill>
                <a:srgbClr val="7030A0"/>
              </a:solidFill>
            </a:endParaRPr>
          </a:p>
          <a:p>
            <a:pPr algn="just" fontAlgn="base" latinLnBrk="1">
              <a:lnSpc>
                <a:spcPct val="150000"/>
              </a:lnSpc>
            </a:pPr>
            <a:endParaRPr lang="en-US" altLang="ko-KR" sz="2800" dirty="0" smtClean="0">
              <a:solidFill>
                <a:srgbClr val="7030A0"/>
              </a:solidFill>
            </a:endParaRPr>
          </a:p>
          <a:p>
            <a:pPr algn="just" fontAlgn="base" latinLnBrk="1"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030A0"/>
                </a:solidFill>
              </a:rPr>
              <a:t># </a:t>
            </a:r>
            <a:r>
              <a:rPr lang="ko-KR" altLang="en-US" sz="2800" dirty="0">
                <a:solidFill>
                  <a:srgbClr val="7030A0"/>
                </a:solidFill>
              </a:rPr>
              <a:t>서울시 </a:t>
            </a:r>
            <a:r>
              <a:rPr lang="ko-KR" altLang="en-US" sz="2800" dirty="0" smtClean="0">
                <a:solidFill>
                  <a:srgbClr val="7030A0"/>
                </a:solidFill>
              </a:rPr>
              <a:t>지도 </a:t>
            </a:r>
            <a:r>
              <a:rPr lang="en-US" altLang="ko-KR" sz="2800" dirty="0" smtClean="0">
                <a:solidFill>
                  <a:srgbClr val="7030A0"/>
                </a:solidFill>
              </a:rPr>
              <a:t>SVG </a:t>
            </a:r>
            <a:r>
              <a:rPr lang="ko-KR" altLang="en-US" sz="2800" dirty="0" smtClean="0">
                <a:solidFill>
                  <a:srgbClr val="7030A0"/>
                </a:solidFill>
              </a:rPr>
              <a:t>파일</a:t>
            </a:r>
            <a:endParaRPr lang="en-US" altLang="ko-KR" sz="2800" dirty="0">
              <a:solidFill>
                <a:srgbClr val="7030A0"/>
              </a:solidFill>
            </a:endParaRPr>
          </a:p>
          <a:p>
            <a:pPr algn="just" fontAlgn="base" latinLnBrk="1"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030A0"/>
                </a:solidFill>
              </a:rPr>
              <a:t>   - </a:t>
            </a:r>
            <a:r>
              <a:rPr lang="en-US" altLang="ko-KR" sz="2800" dirty="0" smtClean="0">
                <a:solidFill>
                  <a:srgbClr val="7030A0"/>
                </a:solidFill>
                <a:hlinkClick r:id="rId4"/>
              </a:rPr>
              <a:t>https</a:t>
            </a:r>
            <a:r>
              <a:rPr lang="en-US" altLang="ko-KR" sz="2800" dirty="0">
                <a:solidFill>
                  <a:srgbClr val="7030A0"/>
                </a:solidFill>
                <a:hlinkClick r:id="rId4"/>
              </a:rPr>
              <a:t>://</a:t>
            </a:r>
            <a:r>
              <a:rPr lang="en-US" altLang="ko-KR" sz="2800" dirty="0" smtClean="0">
                <a:solidFill>
                  <a:srgbClr val="7030A0"/>
                </a:solidFill>
                <a:hlinkClick r:id="rId4"/>
              </a:rPr>
              <a:t>commons.wikimedia.org</a:t>
            </a:r>
            <a:endParaRPr lang="en-US" altLang="ko-KR" sz="28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4892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0" y="113725"/>
            <a:ext cx="496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/>
              <a:t>Jupyter</a:t>
            </a:r>
            <a:r>
              <a:rPr lang="en-US" altLang="ko-KR" sz="3200" b="1" dirty="0" smtClean="0"/>
              <a:t> Notebook </a:t>
            </a:r>
            <a:r>
              <a:rPr lang="ko-KR" altLang="en-US" sz="3200" b="1" dirty="0" smtClean="0"/>
              <a:t>실행하기</a:t>
            </a:r>
            <a:endParaRPr lang="en-US" altLang="ko-KR" sz="3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9225" y="1161187"/>
            <a:ext cx="8845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3" y="811041"/>
            <a:ext cx="7371471" cy="584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/>
          <a:stretch/>
        </p:blipFill>
        <p:spPr bwMode="auto">
          <a:xfrm>
            <a:off x="886263" y="2356802"/>
            <a:ext cx="4588013" cy="339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9156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sciencecanvas.org/HTML/assets/img/scienceimages/ComputerScience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3717"/>
            <a:ext cx="9144000" cy="37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-432556" y="-459433"/>
            <a:ext cx="10009112" cy="7776864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512" y="2421055"/>
            <a:ext cx="9107488" cy="1334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4800" b="1" dirty="0" smtClean="0">
                <a:solidFill>
                  <a:schemeClr val="bg1"/>
                </a:solidFill>
                <a:latin typeface="+mn-ea"/>
                <a:cs typeface="나눔고딕"/>
              </a:rPr>
              <a:t>공공데이터</a:t>
            </a:r>
            <a:r>
              <a:rPr lang="en-US" altLang="ko-KR" sz="4800" b="1" dirty="0" smtClean="0">
                <a:solidFill>
                  <a:schemeClr val="bg1"/>
                </a:solidFill>
                <a:latin typeface="+mn-ea"/>
                <a:cs typeface="나눔고딕"/>
              </a:rPr>
              <a:t>?</a:t>
            </a:r>
            <a:endParaRPr lang="en-US" altLang="ko-KR" sz="4800" b="1" dirty="0" smtClean="0">
              <a:solidFill>
                <a:schemeClr val="bg1"/>
              </a:solidFill>
              <a:latin typeface="+mn-ea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6611906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40608"/>
            <a:ext cx="1014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n-ea"/>
                <a:cs typeface="나눔고딕"/>
              </a:rPr>
              <a:t>공공데이터의 제공 및 이용 활성화에 관한 법률</a:t>
            </a:r>
            <a:endParaRPr lang="en-US" altLang="ko-KR" sz="3200" b="1" dirty="0" smtClean="0">
              <a:latin typeface="+mn-ea"/>
              <a:cs typeface="나눔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499" y="1361123"/>
            <a:ext cx="8709025" cy="4546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800" b="1" dirty="0" smtClean="0"/>
              <a:t>제</a:t>
            </a:r>
            <a:r>
              <a:rPr lang="en-US" altLang="ko-KR" sz="2800" b="1" dirty="0" smtClean="0"/>
              <a:t>1</a:t>
            </a:r>
            <a:r>
              <a:rPr lang="ko-KR" altLang="en-US" sz="2800" b="1" dirty="0" smtClean="0"/>
              <a:t>조 목적</a:t>
            </a:r>
            <a:endParaRPr lang="en-US" altLang="ko-KR" sz="2800" b="1" dirty="0" smtClean="0"/>
          </a:p>
          <a:p>
            <a:pPr fontAlgn="base">
              <a:lnSpc>
                <a:spcPct val="150000"/>
              </a:lnSpc>
            </a:pPr>
            <a:endParaRPr lang="en-US" altLang="ko-KR" sz="2800" b="1" dirty="0" smtClean="0"/>
          </a:p>
          <a:p>
            <a:pPr algn="just" fontAlgn="base">
              <a:lnSpc>
                <a:spcPct val="150000"/>
              </a:lnSpc>
            </a:pPr>
            <a:r>
              <a:rPr lang="ko-KR" altLang="en-US" sz="2800" dirty="0" smtClean="0"/>
              <a:t>이 </a:t>
            </a:r>
            <a:r>
              <a:rPr lang="ko-KR" altLang="en-US" sz="2800" dirty="0"/>
              <a:t>법은 공공기관이 보유</a:t>
            </a:r>
            <a:r>
              <a:rPr lang="en-US" altLang="ko-KR" sz="2800" dirty="0"/>
              <a:t>·</a:t>
            </a:r>
            <a:r>
              <a:rPr lang="ko-KR" altLang="en-US" sz="2800" dirty="0"/>
              <a:t>관리하는 데이터의 제공 및 그 이용 활성화에 관한 사항을 규정함으로써 국민의 공공데이터에 대한 이용권을 보장하고</a:t>
            </a:r>
            <a:r>
              <a:rPr lang="en-US" altLang="ko-KR" sz="2800" dirty="0"/>
              <a:t>, </a:t>
            </a:r>
            <a:r>
              <a:rPr lang="ko-KR" altLang="en-US" sz="2800" dirty="0"/>
              <a:t>공공데이터의 민간 활용을 통한 삶의 질 향상과 국민경제 발전에 이바지함을 목적으로 한다</a:t>
            </a:r>
            <a:r>
              <a:rPr lang="en-US" altLang="ko-KR" sz="2800" dirty="0"/>
              <a:t>.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7935745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40608"/>
            <a:ext cx="1014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n-ea"/>
                <a:cs typeface="나눔고딕"/>
              </a:rPr>
              <a:t>공공데이터의 제공 및 이용 활성화에 관한 법률</a:t>
            </a:r>
            <a:endParaRPr lang="en-US" altLang="ko-KR" sz="3200" b="1" dirty="0" smtClean="0">
              <a:latin typeface="+mn-ea"/>
              <a:cs typeface="나눔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499" y="1399223"/>
            <a:ext cx="8709025" cy="3900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800" b="1" dirty="0" smtClean="0"/>
              <a:t>제</a:t>
            </a:r>
            <a:r>
              <a:rPr lang="en-US" altLang="ko-KR" sz="2800" b="1" dirty="0" smtClean="0"/>
              <a:t>2</a:t>
            </a:r>
            <a:r>
              <a:rPr lang="ko-KR" altLang="en-US" sz="2800" b="1" dirty="0" smtClean="0"/>
              <a:t>조 정의</a:t>
            </a:r>
            <a:endParaRPr lang="en-US" altLang="ko-KR" sz="2800" b="1" dirty="0" smtClean="0"/>
          </a:p>
          <a:p>
            <a:pPr fontAlgn="base">
              <a:lnSpc>
                <a:spcPct val="150000"/>
              </a:lnSpc>
            </a:pPr>
            <a:endParaRPr lang="en-US" altLang="ko-KR" sz="2800" b="1" dirty="0" smtClean="0"/>
          </a:p>
          <a:p>
            <a:pPr algn="just" fontAlgn="base">
              <a:lnSpc>
                <a:spcPct val="150000"/>
              </a:lnSpc>
            </a:pPr>
            <a:r>
              <a:rPr lang="ko-KR" altLang="en-US" sz="2800" dirty="0"/>
              <a:t>“공공데이터”란 데이터베이스</a:t>
            </a:r>
            <a:r>
              <a:rPr lang="en-US" altLang="ko-KR" sz="2800" dirty="0"/>
              <a:t>, </a:t>
            </a:r>
            <a:r>
              <a:rPr lang="ko-KR" altLang="en-US" sz="2800" dirty="0"/>
              <a:t>전자화된 파일 등 공공기관이 법령 등에서 정하는 목적을 위하여 생성 또는 취득하여 관리하고 있는 광</a:t>
            </a:r>
            <a:r>
              <a:rPr lang="en-US" altLang="ko-KR" sz="2800" dirty="0"/>
              <a:t>(</a:t>
            </a:r>
            <a:r>
              <a:rPr lang="ko-KR" altLang="en-US" sz="2800" dirty="0"/>
              <a:t>光</a:t>
            </a:r>
            <a:r>
              <a:rPr lang="en-US" altLang="ko-KR" sz="2800" dirty="0"/>
              <a:t>) </a:t>
            </a:r>
            <a:r>
              <a:rPr lang="ko-KR" altLang="en-US" sz="2800" dirty="0"/>
              <a:t>또는 전자적 방식으로 처리된 자료 또는 정보를 말한다</a:t>
            </a:r>
            <a:r>
              <a:rPr lang="en-US" altLang="ko-KR" sz="2800" dirty="0"/>
              <a:t>.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7500706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charRg st="8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sciencecanvas.org/HTML/assets/img/scienceimages/ComputerScience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3717"/>
            <a:ext cx="9144000" cy="37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-432556" y="-459433"/>
            <a:ext cx="10009112" cy="7776864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512" y="2567105"/>
            <a:ext cx="9107488" cy="12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4400" b="1" dirty="0" smtClean="0">
                <a:solidFill>
                  <a:schemeClr val="bg1"/>
                </a:solidFill>
                <a:latin typeface="+mn-ea"/>
                <a:cs typeface="나눔고딕"/>
              </a:rPr>
              <a:t>공공데이터</a:t>
            </a:r>
            <a:r>
              <a:rPr lang="ko-KR" altLang="en-US" sz="4400" b="1" dirty="0" smtClean="0">
                <a:solidFill>
                  <a:schemeClr val="bg1"/>
                </a:solidFill>
                <a:latin typeface="+mn-ea"/>
                <a:cs typeface="나눔고딕"/>
              </a:rPr>
              <a:t>를 얻을 수 있는 곳</a:t>
            </a:r>
            <a:endParaRPr lang="en-US" altLang="ko-KR" sz="4400" b="1" dirty="0" smtClean="0">
              <a:solidFill>
                <a:schemeClr val="bg1"/>
              </a:solidFill>
              <a:latin typeface="+mn-ea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8060776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771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0783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711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0667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903</Words>
  <Application>Microsoft Office PowerPoint</Application>
  <PresentationFormat>화면 슬라이드 쇼(4:3)</PresentationFormat>
  <Paragraphs>153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굴림</vt:lpstr>
      <vt:lpstr>Arial</vt:lpstr>
      <vt:lpstr>맑은 고딕</vt:lpstr>
      <vt:lpstr>HY견고딕</vt:lpstr>
      <vt:lpstr>Calibri</vt:lpstr>
      <vt:lpstr>Consolas</vt:lpstr>
      <vt:lpstr>나눔고딕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ficonomist@gmail.com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석리송</dc:creator>
  <cp:lastModifiedBy>HS_T</cp:lastModifiedBy>
  <cp:revision>330</cp:revision>
  <cp:lastPrinted>2015-06-12T05:11:27Z</cp:lastPrinted>
  <dcterms:created xsi:type="dcterms:W3CDTF">2014-01-25T16:02:25Z</dcterms:created>
  <dcterms:modified xsi:type="dcterms:W3CDTF">2016-06-08T06:34:05Z</dcterms:modified>
</cp:coreProperties>
</file>