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6" r:id="rId10"/>
    <p:sldId id="283" r:id="rId11"/>
    <p:sldId id="282" r:id="rId12"/>
    <p:sldId id="267" r:id="rId13"/>
    <p:sldId id="268" r:id="rId14"/>
    <p:sldId id="270" r:id="rId15"/>
    <p:sldId id="271" r:id="rId16"/>
    <p:sldId id="272" r:id="rId17"/>
    <p:sldId id="275" r:id="rId18"/>
    <p:sldId id="276" r:id="rId19"/>
    <p:sldId id="278" r:id="rId20"/>
    <p:sldId id="279" r:id="rId21"/>
    <p:sldId id="280" r:id="rId22"/>
    <p:sldId id="284" r:id="rId23"/>
    <p:sldId id="285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0F305EA-67BC-9ECA-BCB8-96E68199842A}" v="4676" dt="2023-04-12T07:27:19.702"/>
    <p1510:client id="{73E5CF27-F821-4D76-9BD8-C3E3769D285F}" v="1590" dt="2023-04-11T11:10:49.7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18706 4763 0 0 0,'0'0'0'0'0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18106 4154 0 0 0,'-7'0'0'0'0,"-2"7"0"0"0,0 2 0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17330 5662 0 0 0,'0'0'0'0'0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12012 6191 0 0 0,'0'0'0'0'0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18733 5001 0 0 0,'0'0'0'0'0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18685 5027 0 0 0,'-7'0'0'0'0,"-2"0"0"0"0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18283 5212 0 0 0,'0'0'0'0'0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18045 5662 0 0 0,'0'0'0'0'0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18309 5398 0 0 0,'0'0'0'0'0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18309 5398 0 0 0,'0'0'0'0'0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18309 5398 0 0 0,'0'0'0'0'0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20135 8229 0 0 0,'7'13'0'0'0,"2"13"0"0"0,0 0 0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467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019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261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059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6730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3467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9887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3160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156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687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5470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4/11/2023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476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customXml" Target="../ink/ink9.xml"/><Relationship Id="rId18" Type="http://schemas.openxmlformats.org/officeDocument/2006/relationships/customXml" Target="../ink/ink12.xml"/><Relationship Id="rId3" Type="http://schemas.openxmlformats.org/officeDocument/2006/relationships/customXml" Target="../ink/ink1.xml"/><Relationship Id="rId7" Type="http://schemas.openxmlformats.org/officeDocument/2006/relationships/image" Target="../media/image16.png"/><Relationship Id="rId12" Type="http://schemas.openxmlformats.org/officeDocument/2006/relationships/customXml" Target="../ink/ink8.xml"/><Relationship Id="rId17" Type="http://schemas.openxmlformats.org/officeDocument/2006/relationships/customXml" Target="../ink/ink11.xml"/><Relationship Id="rId2" Type="http://schemas.openxmlformats.org/officeDocument/2006/relationships/image" Target="../media/image14.png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customXml" Target="../ink/ink7.xml"/><Relationship Id="rId5" Type="http://schemas.openxmlformats.org/officeDocument/2006/relationships/customXml" Target="../ink/ink2.xml"/><Relationship Id="rId15" Type="http://schemas.openxmlformats.org/officeDocument/2006/relationships/customXml" Target="../ink/ink10.xml"/><Relationship Id="rId10" Type="http://schemas.openxmlformats.org/officeDocument/2006/relationships/customXml" Target="../ink/ink6.xml"/><Relationship Id="rId4" Type="http://schemas.openxmlformats.org/officeDocument/2006/relationships/image" Target="../media/image15.png"/><Relationship Id="rId9" Type="http://schemas.openxmlformats.org/officeDocument/2006/relationships/customXml" Target="../ink/ink5.xml"/><Relationship Id="rId1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64434" y="1293536"/>
            <a:ext cx="6638672" cy="153619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latinLnBrk="0"/>
            <a:r>
              <a:rPr lang="en-US" altLang="ko-KR" sz="4800" b="1" dirty="0">
                <a:latin typeface="Eras ITC"/>
                <a:ea typeface="맑은 고딕"/>
              </a:rPr>
              <a:t>YouTube</a:t>
            </a:r>
            <a:r>
              <a:rPr lang="en-US" altLang="ko-KR" sz="4800" b="1" kern="1200" dirty="0">
                <a:latin typeface="+mj-lt"/>
                <a:ea typeface="맑은 고딕"/>
                <a:cs typeface="+mj-cs"/>
              </a:rPr>
              <a:t> </a:t>
            </a:r>
            <a:r>
              <a:rPr lang="ko-KR" altLang="en-US" sz="4800" b="1" kern="1200" dirty="0">
                <a:latin typeface="+mj-lt"/>
                <a:ea typeface="맑은 고딕"/>
                <a:cs typeface="+mj-cs"/>
              </a:rPr>
              <a:t>인기영상 분석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99748" y="3158154"/>
            <a:ext cx="7102136" cy="125626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b="1" dirty="0" err="1">
                <a:ea typeface="맑은 고딕"/>
              </a:rPr>
              <a:t>CodeStates</a:t>
            </a:r>
            <a:r>
              <a:rPr lang="ko-KR" altLang="en-US" b="1" dirty="0">
                <a:ea typeface="맑은 고딕"/>
              </a:rPr>
              <a:t> AI 18 </a:t>
            </a:r>
            <a:r>
              <a:rPr lang="ko-KR" altLang="en-US" b="1" dirty="0" err="1">
                <a:ea typeface="맑은 고딕"/>
              </a:rPr>
              <a:t>류예린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4D41535D-5B85-D398-093F-BC4A59D2851A}"/>
              </a:ext>
            </a:extLst>
          </p:cNvPr>
          <p:cNvGrpSpPr/>
          <p:nvPr/>
        </p:nvGrpSpPr>
        <p:grpSpPr>
          <a:xfrm>
            <a:off x="7494066" y="2058191"/>
            <a:ext cx="4237686" cy="2666094"/>
            <a:chOff x="8197047" y="2781670"/>
            <a:chExt cx="3299533" cy="1849514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8A0D5DBE-8D0C-C659-D365-2C9DE54BF077}"/>
                </a:ext>
              </a:extLst>
            </p:cNvPr>
            <p:cNvSpPr/>
            <p:nvPr/>
          </p:nvSpPr>
          <p:spPr>
            <a:xfrm>
              <a:off x="8197047" y="2781670"/>
              <a:ext cx="3299533" cy="1849514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ea typeface="맑은 고딕"/>
              </a:endParaRPr>
            </a:p>
          </p:txBody>
        </p:sp>
        <p:sp>
          <p:nvSpPr>
            <p:cNvPr id="6" name="이등변 삼각형 5">
              <a:extLst>
                <a:ext uri="{FF2B5EF4-FFF2-40B4-BE49-F238E27FC236}">
                  <a16:creationId xmlns:a16="http://schemas.microsoft.com/office/drawing/2014/main" id="{A93753A0-1BB8-853C-8A62-93D39125E0B0}"/>
                </a:ext>
              </a:extLst>
            </p:cNvPr>
            <p:cNvSpPr/>
            <p:nvPr/>
          </p:nvSpPr>
          <p:spPr>
            <a:xfrm rot="5400000">
              <a:off x="9365939" y="3166368"/>
              <a:ext cx="1183690" cy="10801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692109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3FA727-7551-7081-BB56-70E428758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046" y="280002"/>
            <a:ext cx="6268770" cy="1536192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ko-KR" altLang="en-US" sz="5200" b="1" dirty="0">
                <a:ea typeface="맑은 고딕"/>
              </a:rPr>
              <a:t>모델링</a:t>
            </a:r>
            <a:endParaRPr lang="ko-KR" altLang="en-US" sz="5200" b="1" kern="1200" dirty="0">
              <a:solidFill>
                <a:schemeClr val="tx1"/>
              </a:solidFill>
              <a:latin typeface="+mj-lt"/>
              <a:ea typeface="맑은 고딕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B96580-8D1C-E031-E6C1-780C5391CB4A}"/>
              </a:ext>
            </a:extLst>
          </p:cNvPr>
          <p:cNvSpPr txBox="1"/>
          <p:nvPr/>
        </p:nvSpPr>
        <p:spPr>
          <a:xfrm>
            <a:off x="622045" y="2424689"/>
            <a:ext cx="11754634" cy="134238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 err="1">
                <a:ea typeface="맑은 고딕"/>
                <a:cs typeface="Calibri"/>
              </a:rPr>
              <a:t>모델의</a:t>
            </a:r>
            <a:r>
              <a:rPr lang="en-US" altLang="ko-KR" sz="1600" b="1" dirty="0">
                <a:ea typeface="맑은 고딕"/>
                <a:cs typeface="Calibri"/>
              </a:rPr>
              <a:t> </a:t>
            </a:r>
            <a:r>
              <a:rPr lang="en-US" altLang="ko-KR" sz="1600" b="1" dirty="0" err="1">
                <a:ea typeface="맑은 고딕"/>
                <a:cs typeface="Calibri"/>
              </a:rPr>
              <a:t>한계</a:t>
            </a:r>
            <a:endParaRPr lang="en-US" altLang="ko-KR" sz="1600" b="1">
              <a:ea typeface="맑은 고딕"/>
              <a:cs typeface="Calibri"/>
            </a:endParaRPr>
          </a:p>
          <a:p>
            <a:pPr marL="28575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altLang="ko-KR" sz="1600" b="1" dirty="0">
              <a:ea typeface="+mn-lt"/>
              <a:cs typeface="+mn-lt"/>
            </a:endParaRPr>
          </a:p>
          <a:p>
            <a:pPr marL="400050" indent="-342900">
              <a:lnSpc>
                <a:spcPct val="150000"/>
              </a:lnSpc>
              <a:buAutoNum type="arabicPeriod"/>
            </a:pPr>
            <a:r>
              <a:rPr lang="en-US" altLang="ko-KR" sz="1600" b="1" dirty="0" err="1">
                <a:ea typeface="맑은 고딕"/>
                <a:cs typeface="+mn-lt"/>
              </a:rPr>
              <a:t>모델에</a:t>
            </a:r>
            <a:r>
              <a:rPr lang="en-US" altLang="ko-KR" sz="1600" b="1" dirty="0">
                <a:ea typeface="맑은 고딕"/>
                <a:cs typeface="+mn-lt"/>
              </a:rPr>
              <a:t> </a:t>
            </a:r>
            <a:r>
              <a:rPr lang="en-US" altLang="ko-KR" sz="1600" b="1" dirty="0" err="1">
                <a:ea typeface="맑은 고딕"/>
                <a:cs typeface="+mn-lt"/>
              </a:rPr>
              <a:t>사용된</a:t>
            </a:r>
            <a:r>
              <a:rPr lang="en-US" altLang="ko-KR" sz="1600" b="1" dirty="0">
                <a:ea typeface="맑은 고딕"/>
                <a:cs typeface="+mn-lt"/>
              </a:rPr>
              <a:t> </a:t>
            </a:r>
            <a:r>
              <a:rPr lang="en-US" altLang="ko-KR" sz="1600" b="1" dirty="0" err="1">
                <a:ea typeface="맑은 고딕"/>
                <a:cs typeface="+mn-lt"/>
              </a:rPr>
              <a:t>특성</a:t>
            </a:r>
            <a:r>
              <a:rPr lang="en-US" altLang="ko-KR" sz="1600" b="1" dirty="0">
                <a:ea typeface="맑은 고딕"/>
                <a:cs typeface="+mn-lt"/>
              </a:rPr>
              <a:t> 중 </a:t>
            </a:r>
            <a:r>
              <a:rPr lang="en-US" altLang="ko-KR" sz="1600" b="1" dirty="0" err="1">
                <a:ea typeface="맑은 고딕"/>
                <a:cs typeface="+mn-lt"/>
              </a:rPr>
              <a:t>조회수</a:t>
            </a:r>
            <a:r>
              <a:rPr lang="en-US" altLang="ko-KR" sz="1600" b="1" dirty="0">
                <a:ea typeface="맑은 고딕"/>
                <a:cs typeface="+mn-lt"/>
              </a:rPr>
              <a:t> </a:t>
            </a:r>
            <a:r>
              <a:rPr lang="en-US" altLang="ko-KR" sz="1600" b="1" dirty="0" err="1">
                <a:ea typeface="맑은 고딕"/>
                <a:cs typeface="+mn-lt"/>
              </a:rPr>
              <a:t>대비</a:t>
            </a:r>
            <a:r>
              <a:rPr lang="en-US" altLang="ko-KR" sz="1600" b="1" dirty="0">
                <a:ea typeface="맑은 고딕"/>
                <a:cs typeface="+mn-lt"/>
              </a:rPr>
              <a:t> </a:t>
            </a:r>
            <a:r>
              <a:rPr lang="en-US" altLang="ko-KR" sz="1600" b="1" dirty="0" err="1">
                <a:ea typeface="맑은 고딕"/>
                <a:cs typeface="+mn-lt"/>
              </a:rPr>
              <a:t>좋아요의</a:t>
            </a:r>
            <a:r>
              <a:rPr lang="en-US" altLang="ko-KR" sz="1600" b="1" dirty="0">
                <a:ea typeface="맑은 고딕"/>
                <a:cs typeface="+mn-lt"/>
              </a:rPr>
              <a:t> 수, </a:t>
            </a:r>
            <a:r>
              <a:rPr lang="en-US" altLang="ko-KR" sz="1600" b="1" dirty="0" err="1">
                <a:ea typeface="맑은 고딕"/>
                <a:cs typeface="+mn-lt"/>
              </a:rPr>
              <a:t>조회수</a:t>
            </a:r>
            <a:r>
              <a:rPr lang="en-US" altLang="ko-KR" sz="1600" b="1" dirty="0">
                <a:ea typeface="맑은 고딕"/>
                <a:cs typeface="+mn-lt"/>
              </a:rPr>
              <a:t> </a:t>
            </a:r>
            <a:r>
              <a:rPr lang="en-US" altLang="ko-KR" sz="1600" b="1" dirty="0" err="1">
                <a:ea typeface="맑은 고딕"/>
                <a:cs typeface="+mn-lt"/>
              </a:rPr>
              <a:t>대비</a:t>
            </a:r>
            <a:r>
              <a:rPr lang="en-US" altLang="ko-KR" sz="1600" b="1" dirty="0">
                <a:ea typeface="맑은 고딕"/>
                <a:cs typeface="+mn-lt"/>
              </a:rPr>
              <a:t> </a:t>
            </a:r>
            <a:r>
              <a:rPr lang="en-US" altLang="ko-KR" sz="1600" b="1" dirty="0" err="1">
                <a:ea typeface="맑은 고딕"/>
                <a:cs typeface="+mn-lt"/>
              </a:rPr>
              <a:t>댓글</a:t>
            </a:r>
            <a:r>
              <a:rPr lang="en-US" altLang="ko-KR" sz="1600" b="1" dirty="0">
                <a:ea typeface="맑은 고딕"/>
                <a:cs typeface="+mn-lt"/>
              </a:rPr>
              <a:t> 수 </a:t>
            </a:r>
            <a:r>
              <a:rPr lang="en-US" altLang="ko-KR" sz="1600" b="1" dirty="0" err="1">
                <a:ea typeface="맑은 고딕"/>
                <a:cs typeface="+mn-lt"/>
              </a:rPr>
              <a:t>등의</a:t>
            </a:r>
            <a:r>
              <a:rPr lang="en-US" altLang="ko-KR" sz="1600" b="1" dirty="0">
                <a:ea typeface="맑은 고딕"/>
                <a:cs typeface="+mn-lt"/>
              </a:rPr>
              <a:t> </a:t>
            </a:r>
            <a:r>
              <a:rPr lang="en-US" altLang="ko-KR" sz="1600" b="1" dirty="0" err="1">
                <a:ea typeface="맑은 고딕"/>
                <a:cs typeface="+mn-lt"/>
              </a:rPr>
              <a:t>정보는</a:t>
            </a:r>
            <a:r>
              <a:rPr lang="en-US" altLang="ko-KR" sz="1600" b="1" dirty="0">
                <a:ea typeface="맑은 고딕"/>
                <a:cs typeface="+mn-lt"/>
              </a:rPr>
              <a:t> </a:t>
            </a:r>
            <a:r>
              <a:rPr lang="en-US" altLang="ko-KR" sz="1600" b="1" dirty="0" err="1">
                <a:ea typeface="맑은 고딕"/>
                <a:cs typeface="+mn-lt"/>
              </a:rPr>
              <a:t>영상의</a:t>
            </a:r>
            <a:r>
              <a:rPr lang="en-US" altLang="ko-KR" sz="1600" b="1" dirty="0">
                <a:ea typeface="맑은 고딕"/>
                <a:cs typeface="+mn-lt"/>
              </a:rPr>
              <a:t> </a:t>
            </a:r>
            <a:r>
              <a:rPr lang="en-US" altLang="ko-KR" sz="1600" b="1" dirty="0" err="1">
                <a:ea typeface="맑은 고딕"/>
                <a:cs typeface="+mn-lt"/>
              </a:rPr>
              <a:t>초기</a:t>
            </a:r>
            <a:r>
              <a:rPr lang="en-US" altLang="ko-KR" sz="1600" b="1" dirty="0">
                <a:ea typeface="맑은 고딕"/>
                <a:cs typeface="+mn-lt"/>
              </a:rPr>
              <a:t> </a:t>
            </a:r>
            <a:r>
              <a:rPr lang="en-US" altLang="ko-KR" sz="1600" b="1" dirty="0" err="1">
                <a:ea typeface="맑은 고딕"/>
                <a:cs typeface="+mn-lt"/>
              </a:rPr>
              <a:t>정보가</a:t>
            </a:r>
            <a:r>
              <a:rPr lang="en-US" altLang="ko-KR" sz="1600" b="1" dirty="0">
                <a:ea typeface="맑은 고딕"/>
                <a:cs typeface="+mn-lt"/>
              </a:rPr>
              <a:t> </a:t>
            </a:r>
            <a:r>
              <a:rPr lang="en-US" altLang="ko-KR" sz="1600" b="1" dirty="0" err="1">
                <a:ea typeface="맑은 고딕"/>
                <a:cs typeface="+mn-lt"/>
              </a:rPr>
              <a:t>아니므로</a:t>
            </a:r>
            <a:r>
              <a:rPr lang="en-US" altLang="ko-KR" sz="1600" b="1" dirty="0">
                <a:ea typeface="맑은 고딕"/>
                <a:cs typeface="+mn-lt"/>
              </a:rPr>
              <a:t> </a:t>
            </a:r>
            <a:r>
              <a:rPr lang="en-US" altLang="ko-KR" sz="1600" b="1" dirty="0" err="1">
                <a:ea typeface="맑은 고딕"/>
                <a:cs typeface="+mn-lt"/>
              </a:rPr>
              <a:t>한계가</a:t>
            </a:r>
            <a:r>
              <a:rPr lang="en-US" altLang="ko-KR" sz="1600" b="1" dirty="0">
                <a:ea typeface="맑은 고딕"/>
                <a:cs typeface="+mn-lt"/>
              </a:rPr>
              <a:t> </a:t>
            </a:r>
            <a:r>
              <a:rPr lang="en-US" altLang="ko-KR" sz="1600" b="1" dirty="0" err="1">
                <a:ea typeface="맑은 고딕"/>
                <a:cs typeface="+mn-lt"/>
              </a:rPr>
              <a:t>있음</a:t>
            </a:r>
            <a:endParaRPr lang="en-US" altLang="ko-KR" sz="1600" b="1" dirty="0" err="1">
              <a:ea typeface="맑은 고딕" panose="020B0503020000020004" pitchFamily="34" charset="-127"/>
              <a:cs typeface="+mn-lt"/>
            </a:endParaRPr>
          </a:p>
          <a:p>
            <a:pPr marL="342900" indent="-285750">
              <a:lnSpc>
                <a:spcPct val="150000"/>
              </a:lnSpc>
              <a:buFont typeface="Calibri"/>
              <a:buChar char="-"/>
            </a:pPr>
            <a:r>
              <a:rPr lang="en-US" altLang="ko-KR" sz="1600" b="1" dirty="0">
                <a:ea typeface="맑은 고딕"/>
                <a:cs typeface="+mn-lt"/>
              </a:rPr>
              <a:t>즉, </a:t>
            </a:r>
            <a:r>
              <a:rPr lang="en-US" altLang="ko-KR" sz="1600" b="1" dirty="0" err="1">
                <a:ea typeface="맑은 고딕"/>
                <a:cs typeface="+mn-lt"/>
              </a:rPr>
              <a:t>모델의</a:t>
            </a:r>
            <a:r>
              <a:rPr lang="en-US" altLang="ko-KR" sz="1600" b="1" dirty="0">
                <a:ea typeface="맑은 고딕"/>
                <a:cs typeface="+mn-lt"/>
              </a:rPr>
              <a:t> </a:t>
            </a:r>
            <a:r>
              <a:rPr lang="en-US" altLang="ko-KR" sz="1600" b="1" dirty="0" err="1">
                <a:ea typeface="맑은 고딕"/>
                <a:cs typeface="+mn-lt"/>
              </a:rPr>
              <a:t>예측은</a:t>
            </a:r>
            <a:r>
              <a:rPr lang="en-US" altLang="ko-KR" sz="1600" b="1" dirty="0">
                <a:ea typeface="맑은 고딕"/>
                <a:cs typeface="+mn-lt"/>
              </a:rPr>
              <a:t> </a:t>
            </a:r>
            <a:r>
              <a:rPr lang="en-US" altLang="ko-KR" sz="1600" b="1" dirty="0" err="1">
                <a:ea typeface="맑은 고딕"/>
                <a:cs typeface="+mn-lt"/>
              </a:rPr>
              <a:t>이러한</a:t>
            </a:r>
            <a:r>
              <a:rPr lang="en-US" altLang="ko-KR" sz="1600" b="1" dirty="0">
                <a:ea typeface="맑은 고딕"/>
                <a:cs typeface="+mn-lt"/>
              </a:rPr>
              <a:t> </a:t>
            </a:r>
            <a:r>
              <a:rPr lang="en-US" altLang="ko-KR" sz="1600" b="1" dirty="0" err="1">
                <a:ea typeface="맑은 고딕"/>
                <a:cs typeface="+mn-lt"/>
              </a:rPr>
              <a:t>특성이</a:t>
            </a:r>
            <a:r>
              <a:rPr lang="en-US" altLang="ko-KR" sz="1600" b="1" dirty="0">
                <a:ea typeface="맑은 고딕"/>
                <a:cs typeface="+mn-lt"/>
              </a:rPr>
              <a:t> </a:t>
            </a:r>
            <a:r>
              <a:rPr lang="en-US" altLang="ko-KR" sz="1600" b="1" dirty="0" err="1">
                <a:ea typeface="맑은 고딕"/>
                <a:cs typeface="+mn-lt"/>
              </a:rPr>
              <a:t>시간이</a:t>
            </a:r>
            <a:r>
              <a:rPr lang="en-US" altLang="ko-KR" sz="1600" b="1" dirty="0">
                <a:ea typeface="맑은 고딕"/>
                <a:cs typeface="+mn-lt"/>
              </a:rPr>
              <a:t> </a:t>
            </a:r>
            <a:r>
              <a:rPr lang="en-US" altLang="ko-KR" sz="1600" b="1" dirty="0" err="1">
                <a:ea typeface="맑은 고딕"/>
                <a:cs typeface="+mn-lt"/>
              </a:rPr>
              <a:t>지남에</a:t>
            </a:r>
            <a:r>
              <a:rPr lang="en-US" altLang="ko-KR" sz="1600" b="1" dirty="0">
                <a:ea typeface="맑은 고딕"/>
                <a:cs typeface="+mn-lt"/>
              </a:rPr>
              <a:t> </a:t>
            </a:r>
            <a:r>
              <a:rPr lang="en-US" altLang="ko-KR" sz="1600" b="1" dirty="0" err="1">
                <a:ea typeface="맑은 고딕"/>
                <a:cs typeface="+mn-lt"/>
              </a:rPr>
              <a:t>따라</a:t>
            </a:r>
            <a:r>
              <a:rPr lang="en-US" altLang="ko-KR" sz="1600" b="1" dirty="0">
                <a:ea typeface="맑은 고딕"/>
                <a:cs typeface="+mn-lt"/>
              </a:rPr>
              <a:t> </a:t>
            </a:r>
            <a:r>
              <a:rPr lang="en-US" altLang="ko-KR" sz="1600" b="1" dirty="0" err="1">
                <a:ea typeface="맑은 고딕"/>
                <a:cs typeface="+mn-lt"/>
              </a:rPr>
              <a:t>비례하게</a:t>
            </a:r>
            <a:r>
              <a:rPr lang="en-US" altLang="ko-KR" sz="1600" b="1" dirty="0">
                <a:ea typeface="맑은 고딕"/>
                <a:cs typeface="+mn-lt"/>
              </a:rPr>
              <a:t> </a:t>
            </a:r>
            <a:r>
              <a:rPr lang="en-US" altLang="ko-KR" sz="1600" b="1" dirty="0" err="1">
                <a:ea typeface="맑은 고딕"/>
                <a:cs typeface="+mn-lt"/>
              </a:rPr>
              <a:t>증가하는</a:t>
            </a:r>
            <a:r>
              <a:rPr lang="en-US" altLang="ko-KR" sz="1600" b="1" dirty="0">
                <a:ea typeface="맑은 고딕"/>
                <a:cs typeface="+mn-lt"/>
              </a:rPr>
              <a:t> </a:t>
            </a:r>
            <a:r>
              <a:rPr lang="en-US" altLang="ko-KR" sz="1600" b="1" dirty="0" err="1">
                <a:ea typeface="맑은 고딕"/>
                <a:cs typeface="+mn-lt"/>
              </a:rPr>
              <a:t>것에</a:t>
            </a:r>
            <a:r>
              <a:rPr lang="en-US" altLang="ko-KR" sz="1600" b="1" dirty="0">
                <a:ea typeface="맑은 고딕"/>
                <a:cs typeface="+mn-lt"/>
              </a:rPr>
              <a:t> </a:t>
            </a:r>
            <a:r>
              <a:rPr lang="en-US" altLang="ko-KR" sz="1600" b="1" dirty="0" err="1">
                <a:ea typeface="맑은 고딕"/>
                <a:cs typeface="+mn-lt"/>
              </a:rPr>
              <a:t>가정함</a:t>
            </a:r>
            <a:endParaRPr lang="en-US" altLang="ko-KR" sz="1600" b="1" dirty="0" err="1">
              <a:ea typeface="맑은 고딕" panose="020B0503020000020004" pitchFamily="34" charset="-127"/>
              <a:cs typeface="+mn-lt"/>
            </a:endParaRPr>
          </a:p>
          <a:p>
            <a:pPr marL="342900" indent="-285750">
              <a:lnSpc>
                <a:spcPct val="150000"/>
              </a:lnSpc>
              <a:buFont typeface="Calibri"/>
              <a:buChar char="-"/>
            </a:pPr>
            <a:r>
              <a:rPr lang="en-US" altLang="ko-KR" sz="1600" b="1" dirty="0" err="1">
                <a:ea typeface="맑은 고딕"/>
                <a:cs typeface="+mn-lt"/>
              </a:rPr>
              <a:t>그러나</a:t>
            </a:r>
            <a:r>
              <a:rPr lang="en-US" altLang="ko-KR" sz="1600" b="1" dirty="0">
                <a:ea typeface="맑은 고딕"/>
                <a:cs typeface="+mn-lt"/>
              </a:rPr>
              <a:t>, 이 </a:t>
            </a:r>
            <a:r>
              <a:rPr lang="en-US" altLang="ko-KR" sz="1600" b="1" dirty="0" err="1">
                <a:ea typeface="맑은 고딕"/>
                <a:cs typeface="+mn-lt"/>
              </a:rPr>
              <a:t>특성들은</a:t>
            </a:r>
            <a:r>
              <a:rPr lang="en-US" altLang="ko-KR" sz="1600" b="1" dirty="0">
                <a:ea typeface="맑은 고딕"/>
                <a:cs typeface="+mn-lt"/>
              </a:rPr>
              <a:t> </a:t>
            </a:r>
            <a:r>
              <a:rPr lang="en-US" altLang="ko-KR" sz="1600" b="1" dirty="0" err="1">
                <a:ea typeface="맑은 고딕"/>
                <a:cs typeface="+mn-lt"/>
              </a:rPr>
              <a:t>영상이</a:t>
            </a:r>
            <a:r>
              <a:rPr lang="en-US" altLang="ko-KR" sz="1600" b="1" dirty="0">
                <a:ea typeface="맑은 고딕"/>
                <a:cs typeface="+mn-lt"/>
              </a:rPr>
              <a:t> </a:t>
            </a:r>
            <a:r>
              <a:rPr lang="en-US" altLang="ko-KR" sz="1600" b="1" dirty="0" err="1">
                <a:ea typeface="맑은 고딕"/>
                <a:cs typeface="+mn-lt"/>
              </a:rPr>
              <a:t>업로드</a:t>
            </a:r>
            <a:r>
              <a:rPr lang="en-US" altLang="ko-KR" sz="1600" b="1" dirty="0">
                <a:ea typeface="맑은 고딕"/>
                <a:cs typeface="+mn-lt"/>
              </a:rPr>
              <a:t> 된 </a:t>
            </a:r>
            <a:r>
              <a:rPr lang="en-US" altLang="ko-KR" sz="1600" b="1" dirty="0" err="1">
                <a:ea typeface="맑은 고딕"/>
                <a:cs typeface="+mn-lt"/>
              </a:rPr>
              <a:t>초반에</a:t>
            </a:r>
            <a:r>
              <a:rPr lang="en-US" altLang="ko-KR" sz="1600" b="1" dirty="0">
                <a:ea typeface="맑은 고딕"/>
                <a:cs typeface="+mn-lt"/>
              </a:rPr>
              <a:t> 알 수 </a:t>
            </a:r>
            <a:r>
              <a:rPr lang="en-US" altLang="ko-KR" sz="1600" b="1" dirty="0" err="1">
                <a:ea typeface="맑은 고딕"/>
                <a:cs typeface="+mn-lt"/>
              </a:rPr>
              <a:t>있는</a:t>
            </a:r>
            <a:r>
              <a:rPr lang="en-US" altLang="ko-KR" sz="1600" b="1" dirty="0">
                <a:ea typeface="맑은 고딕"/>
                <a:cs typeface="+mn-lt"/>
              </a:rPr>
              <a:t> </a:t>
            </a:r>
            <a:r>
              <a:rPr lang="en-US" altLang="ko-KR" sz="1600" b="1" dirty="0" err="1">
                <a:ea typeface="맑은 고딕"/>
                <a:cs typeface="+mn-lt"/>
              </a:rPr>
              <a:t>정보이기도</a:t>
            </a:r>
            <a:r>
              <a:rPr lang="en-US" altLang="ko-KR" sz="1600" b="1" dirty="0">
                <a:ea typeface="맑은 고딕"/>
                <a:cs typeface="+mn-lt"/>
              </a:rPr>
              <a:t> </a:t>
            </a:r>
            <a:r>
              <a:rPr lang="en-US" altLang="ko-KR" sz="1600" b="1" dirty="0" err="1">
                <a:ea typeface="맑은 고딕"/>
                <a:cs typeface="+mn-lt"/>
              </a:rPr>
              <a:t>하므로</a:t>
            </a:r>
            <a:r>
              <a:rPr lang="en-US" altLang="ko-KR" sz="1600" b="1" dirty="0">
                <a:ea typeface="맑은 고딕"/>
                <a:cs typeface="+mn-lt"/>
              </a:rPr>
              <a:t> </a:t>
            </a:r>
            <a:r>
              <a:rPr lang="en-US" altLang="ko-KR" sz="1600" b="1" dirty="0" err="1">
                <a:ea typeface="맑은 고딕"/>
                <a:cs typeface="+mn-lt"/>
              </a:rPr>
              <a:t>사용할</a:t>
            </a:r>
            <a:r>
              <a:rPr lang="en-US" altLang="ko-KR" sz="1600" b="1" dirty="0">
                <a:ea typeface="맑은 고딕"/>
                <a:cs typeface="+mn-lt"/>
              </a:rPr>
              <a:t> </a:t>
            </a:r>
            <a:r>
              <a:rPr lang="en-US" altLang="ko-KR" sz="1600" b="1" dirty="0" err="1">
                <a:ea typeface="맑은 고딕"/>
                <a:cs typeface="+mn-lt"/>
              </a:rPr>
              <a:t>가치가</a:t>
            </a:r>
            <a:r>
              <a:rPr lang="en-US" altLang="ko-KR" sz="1600" b="1" dirty="0">
                <a:ea typeface="맑은 고딕"/>
                <a:cs typeface="+mn-lt"/>
              </a:rPr>
              <a:t> </a:t>
            </a:r>
            <a:r>
              <a:rPr lang="en-US" altLang="ko-KR" sz="1600" b="1" dirty="0" err="1">
                <a:ea typeface="맑은 고딕"/>
                <a:cs typeface="+mn-lt"/>
              </a:rPr>
              <a:t>있는</a:t>
            </a:r>
            <a:r>
              <a:rPr lang="en-US" altLang="ko-KR" sz="1600" b="1" dirty="0">
                <a:ea typeface="맑은 고딕"/>
                <a:cs typeface="+mn-lt"/>
              </a:rPr>
              <a:t> </a:t>
            </a:r>
            <a:r>
              <a:rPr lang="en-US" altLang="ko-KR" sz="1600" b="1" dirty="0" err="1">
                <a:ea typeface="맑은 고딕"/>
                <a:cs typeface="+mn-lt"/>
              </a:rPr>
              <a:t>정보라고</a:t>
            </a:r>
            <a:r>
              <a:rPr lang="en-US" altLang="ko-KR" sz="1600" b="1" dirty="0">
                <a:ea typeface="맑은 고딕"/>
                <a:cs typeface="+mn-lt"/>
              </a:rPr>
              <a:t> </a:t>
            </a:r>
            <a:r>
              <a:rPr lang="en-US" altLang="ko-KR" sz="1600" b="1" dirty="0" err="1">
                <a:ea typeface="맑은 고딕"/>
                <a:cs typeface="+mn-lt"/>
              </a:rPr>
              <a:t>판단</a:t>
            </a:r>
            <a:endParaRPr lang="en-US" altLang="ko-KR" sz="1600" b="1" dirty="0">
              <a:ea typeface="맑은 고딕"/>
              <a:cs typeface="+mn-lt"/>
            </a:endParaRPr>
          </a:p>
          <a:p>
            <a:pPr marL="342900" indent="-285750">
              <a:lnSpc>
                <a:spcPct val="150000"/>
              </a:lnSpc>
              <a:buFont typeface="Calibri"/>
              <a:buChar char="-"/>
            </a:pPr>
            <a:r>
              <a:rPr lang="en-US" altLang="ko-KR" sz="1600" b="1" dirty="0" err="1">
                <a:ea typeface="맑은 고딕"/>
                <a:cs typeface="+mn-lt"/>
              </a:rPr>
              <a:t>영상</a:t>
            </a:r>
            <a:r>
              <a:rPr lang="en-US" altLang="ko-KR" sz="1600" b="1" dirty="0">
                <a:ea typeface="맑은 고딕"/>
                <a:cs typeface="+mn-lt"/>
              </a:rPr>
              <a:t> </a:t>
            </a:r>
            <a:r>
              <a:rPr lang="en-US" altLang="ko-KR" sz="1600" b="1" dirty="0" err="1">
                <a:ea typeface="맑은 고딕"/>
                <a:cs typeface="+mn-lt"/>
              </a:rPr>
              <a:t>초반의</a:t>
            </a:r>
            <a:r>
              <a:rPr lang="en-US" altLang="ko-KR" sz="1600" b="1" dirty="0">
                <a:ea typeface="맑은 고딕"/>
                <a:cs typeface="+mn-lt"/>
              </a:rPr>
              <a:t> </a:t>
            </a:r>
            <a:r>
              <a:rPr lang="en-US" altLang="ko-KR" sz="1600" b="1" dirty="0" err="1">
                <a:ea typeface="맑은 고딕"/>
                <a:cs typeface="+mn-lt"/>
              </a:rPr>
              <a:t>데이터를</a:t>
            </a:r>
            <a:r>
              <a:rPr lang="en-US" altLang="ko-KR" sz="1600" b="1" dirty="0">
                <a:ea typeface="맑은 고딕"/>
                <a:cs typeface="+mn-lt"/>
              </a:rPr>
              <a:t> </a:t>
            </a:r>
            <a:r>
              <a:rPr lang="en-US" altLang="ko-KR" sz="1600" b="1" dirty="0" err="1">
                <a:ea typeface="맑은 고딕"/>
                <a:cs typeface="+mn-lt"/>
              </a:rPr>
              <a:t>수집할</a:t>
            </a:r>
            <a:r>
              <a:rPr lang="en-US" altLang="ko-KR" sz="1600" b="1" dirty="0">
                <a:ea typeface="맑은 고딕"/>
                <a:cs typeface="+mn-lt"/>
              </a:rPr>
              <a:t> 수 </a:t>
            </a:r>
            <a:r>
              <a:rPr lang="en-US" altLang="ko-KR" sz="1600" b="1" dirty="0" err="1">
                <a:ea typeface="맑은 고딕"/>
                <a:cs typeface="+mn-lt"/>
              </a:rPr>
              <a:t>있다면</a:t>
            </a:r>
            <a:r>
              <a:rPr lang="en-US" altLang="ko-KR" sz="1600" b="1" dirty="0">
                <a:ea typeface="맑은 고딕"/>
                <a:cs typeface="+mn-lt"/>
              </a:rPr>
              <a:t>, </a:t>
            </a:r>
            <a:r>
              <a:rPr lang="en-US" altLang="ko-KR" sz="1600" b="1" dirty="0" err="1">
                <a:ea typeface="맑은 고딕"/>
                <a:cs typeface="+mn-lt"/>
              </a:rPr>
              <a:t>모델을</a:t>
            </a:r>
            <a:r>
              <a:rPr lang="en-US" altLang="ko-KR" sz="1600" b="1" dirty="0">
                <a:ea typeface="맑은 고딕"/>
                <a:cs typeface="+mn-lt"/>
              </a:rPr>
              <a:t> </a:t>
            </a:r>
            <a:r>
              <a:rPr lang="en-US" altLang="ko-KR" sz="1600" b="1" dirty="0" err="1">
                <a:ea typeface="맑은 고딕"/>
                <a:cs typeface="+mn-lt"/>
              </a:rPr>
              <a:t>더욱</a:t>
            </a:r>
            <a:r>
              <a:rPr lang="en-US" altLang="ko-KR" sz="1600" b="1" dirty="0">
                <a:ea typeface="맑은 고딕"/>
                <a:cs typeface="+mn-lt"/>
              </a:rPr>
              <a:t> </a:t>
            </a:r>
            <a:r>
              <a:rPr lang="en-US" altLang="ko-KR" sz="1600" b="1" dirty="0" err="1">
                <a:ea typeface="맑은 고딕"/>
                <a:cs typeface="+mn-lt"/>
              </a:rPr>
              <a:t>개선할</a:t>
            </a:r>
            <a:r>
              <a:rPr lang="en-US" altLang="ko-KR" sz="1600" b="1" dirty="0">
                <a:ea typeface="맑은 고딕"/>
                <a:cs typeface="+mn-lt"/>
              </a:rPr>
              <a:t> 수 </a:t>
            </a:r>
            <a:r>
              <a:rPr lang="en-US" altLang="ko-KR" sz="1600" b="1" dirty="0" err="1">
                <a:ea typeface="맑은 고딕"/>
                <a:cs typeface="+mn-lt"/>
              </a:rPr>
              <a:t>있음</a:t>
            </a:r>
            <a:endParaRPr lang="en-US" altLang="ko-KR" sz="1600" b="1" dirty="0" err="1">
              <a:ea typeface="맑은 고딕" panose="020B0503020000020004" pitchFamily="34" charset="-127"/>
              <a:cs typeface="+mn-lt"/>
            </a:endParaRPr>
          </a:p>
          <a:p>
            <a:pPr marL="57150">
              <a:lnSpc>
                <a:spcPct val="150000"/>
              </a:lnSpc>
            </a:pPr>
            <a:endParaRPr lang="en-US" altLang="ko-KR" sz="1600" b="1" dirty="0">
              <a:ea typeface="맑은 고딕" panose="020B0503020000020004" pitchFamily="34" charset="-127"/>
              <a:cs typeface="+mn-lt"/>
            </a:endParaRPr>
          </a:p>
          <a:p>
            <a:pPr marL="57150">
              <a:lnSpc>
                <a:spcPct val="150000"/>
              </a:lnSpc>
            </a:pPr>
            <a:r>
              <a:rPr lang="en-US" altLang="ko-KR" sz="1600" b="1" dirty="0">
                <a:ea typeface="맑은 고딕"/>
                <a:cs typeface="+mn-lt"/>
              </a:rPr>
              <a:t>2. </a:t>
            </a:r>
            <a:r>
              <a:rPr lang="en-US" altLang="ko-KR" sz="1600" b="1" dirty="0" err="1">
                <a:ea typeface="맑은 고딕"/>
                <a:cs typeface="+mn-lt"/>
              </a:rPr>
              <a:t>모델의</a:t>
            </a:r>
            <a:r>
              <a:rPr lang="en-US" altLang="ko-KR" sz="1600" b="1" dirty="0">
                <a:ea typeface="맑은 고딕"/>
                <a:cs typeface="+mn-lt"/>
              </a:rPr>
              <a:t> </a:t>
            </a:r>
            <a:r>
              <a:rPr lang="en-US" altLang="ko-KR" sz="1600" b="1" dirty="0" err="1">
                <a:ea typeface="맑은 고딕"/>
                <a:cs typeface="+mn-lt"/>
              </a:rPr>
              <a:t>타겟은</a:t>
            </a:r>
            <a:r>
              <a:rPr lang="en-US" altLang="ko-KR" sz="1600" b="1" dirty="0">
                <a:ea typeface="맑은 고딕"/>
                <a:cs typeface="+mn-lt"/>
              </a:rPr>
              <a:t> </a:t>
            </a:r>
            <a:r>
              <a:rPr lang="en-US" altLang="ko-KR" sz="1600" b="1" dirty="0" err="1">
                <a:ea typeface="맑은 고딕"/>
                <a:cs typeface="+mn-lt"/>
              </a:rPr>
              <a:t>해당</a:t>
            </a:r>
            <a:r>
              <a:rPr lang="en-US" altLang="ko-KR" sz="1600" b="1" dirty="0">
                <a:ea typeface="맑은 고딕"/>
                <a:cs typeface="+mn-lt"/>
              </a:rPr>
              <a:t> </a:t>
            </a:r>
            <a:r>
              <a:rPr lang="en-US" altLang="ko-KR" sz="1600" b="1" dirty="0" err="1">
                <a:ea typeface="맑은 고딕"/>
                <a:cs typeface="+mn-lt"/>
              </a:rPr>
              <a:t>데이터</a:t>
            </a:r>
            <a:r>
              <a:rPr lang="en-US" altLang="ko-KR" sz="1600" b="1" dirty="0">
                <a:ea typeface="맑은 고딕"/>
                <a:cs typeface="+mn-lt"/>
              </a:rPr>
              <a:t> </a:t>
            </a:r>
            <a:r>
              <a:rPr lang="en-US" altLang="ko-KR" sz="1600" b="1" dirty="0" err="1">
                <a:ea typeface="맑은 고딕"/>
                <a:cs typeface="+mn-lt"/>
              </a:rPr>
              <a:t>셋을</a:t>
            </a:r>
            <a:r>
              <a:rPr lang="en-US" altLang="ko-KR" sz="1600" b="1" dirty="0">
                <a:ea typeface="맑은 고딕"/>
                <a:cs typeface="+mn-lt"/>
              </a:rPr>
              <a:t> </a:t>
            </a:r>
            <a:r>
              <a:rPr lang="en-US" altLang="ko-KR" sz="1600" b="1" dirty="0" err="1">
                <a:ea typeface="맑은 고딕"/>
                <a:cs typeface="+mn-lt"/>
              </a:rPr>
              <a:t>바탕으로</a:t>
            </a:r>
            <a:r>
              <a:rPr lang="en-US" altLang="ko-KR" sz="1600" b="1" dirty="0">
                <a:ea typeface="맑은 고딕"/>
                <a:cs typeface="+mn-lt"/>
              </a:rPr>
              <a:t> </a:t>
            </a:r>
            <a:r>
              <a:rPr lang="en-US" altLang="ko-KR" sz="1600" b="1" dirty="0" err="1">
                <a:ea typeface="맑은 고딕"/>
                <a:cs typeface="+mn-lt"/>
              </a:rPr>
              <a:t>기준을</a:t>
            </a:r>
            <a:r>
              <a:rPr lang="en-US" altLang="ko-KR" sz="1600" b="1" dirty="0">
                <a:ea typeface="맑은 고딕"/>
                <a:cs typeface="+mn-lt"/>
              </a:rPr>
              <a:t> </a:t>
            </a:r>
            <a:r>
              <a:rPr lang="en-US" altLang="ko-KR" sz="1600" b="1" dirty="0" err="1">
                <a:ea typeface="맑은 고딕"/>
                <a:cs typeface="+mn-lt"/>
              </a:rPr>
              <a:t>선정한</a:t>
            </a:r>
            <a:r>
              <a:rPr lang="en-US" altLang="ko-KR" sz="1600" b="1" dirty="0">
                <a:ea typeface="맑은 고딕"/>
                <a:cs typeface="+mn-lt"/>
              </a:rPr>
              <a:t> </a:t>
            </a:r>
            <a:r>
              <a:rPr lang="en-US" altLang="ko-KR" sz="1600" b="1" dirty="0" err="1">
                <a:ea typeface="맑은 고딕"/>
                <a:cs typeface="+mn-lt"/>
              </a:rPr>
              <a:t>것이기에</a:t>
            </a:r>
            <a:r>
              <a:rPr lang="en-US" altLang="ko-KR" sz="1600" b="1" dirty="0">
                <a:ea typeface="맑은 고딕"/>
                <a:cs typeface="+mn-lt"/>
              </a:rPr>
              <a:t>, '</a:t>
            </a:r>
            <a:r>
              <a:rPr lang="en-US" altLang="ko-KR" sz="1600" b="1" dirty="0" err="1">
                <a:ea typeface="맑은 고딕"/>
                <a:cs typeface="+mn-lt"/>
              </a:rPr>
              <a:t>인기</a:t>
            </a:r>
            <a:r>
              <a:rPr lang="en-US" altLang="ko-KR" sz="1600" b="1" dirty="0">
                <a:ea typeface="맑은 고딕"/>
                <a:cs typeface="+mn-lt"/>
              </a:rPr>
              <a:t> </a:t>
            </a:r>
            <a:r>
              <a:rPr lang="en-US" altLang="ko-KR" sz="1600" b="1" dirty="0" err="1">
                <a:ea typeface="맑은 고딕"/>
                <a:cs typeface="+mn-lt"/>
              </a:rPr>
              <a:t>동영상'의</a:t>
            </a:r>
            <a:r>
              <a:rPr lang="en-US" altLang="ko-KR" sz="1600" b="1" dirty="0">
                <a:ea typeface="맑은 고딕"/>
                <a:cs typeface="+mn-lt"/>
              </a:rPr>
              <a:t> </a:t>
            </a:r>
            <a:r>
              <a:rPr lang="en-US" altLang="ko-KR" sz="1600" b="1" dirty="0" err="1">
                <a:ea typeface="맑은 고딕"/>
                <a:cs typeface="+mn-lt"/>
              </a:rPr>
              <a:t>여부를</a:t>
            </a:r>
            <a:r>
              <a:rPr lang="en-US" altLang="ko-KR" sz="1600" b="1" dirty="0">
                <a:ea typeface="맑은 고딕"/>
                <a:cs typeface="+mn-lt"/>
              </a:rPr>
              <a:t> </a:t>
            </a:r>
            <a:r>
              <a:rPr lang="en-US" altLang="ko-KR" sz="1600" b="1" dirty="0" err="1">
                <a:ea typeface="맑은 고딕"/>
                <a:cs typeface="+mn-lt"/>
              </a:rPr>
              <a:t>판단하기에</a:t>
            </a:r>
            <a:r>
              <a:rPr lang="en-US" altLang="ko-KR" sz="1600" b="1" dirty="0">
                <a:ea typeface="맑은 고딕"/>
                <a:cs typeface="+mn-lt"/>
              </a:rPr>
              <a:t> </a:t>
            </a:r>
            <a:r>
              <a:rPr lang="en-US" altLang="ko-KR" sz="1600" b="1" dirty="0" err="1">
                <a:ea typeface="맑은 고딕"/>
                <a:cs typeface="+mn-lt"/>
              </a:rPr>
              <a:t>객관적이지</a:t>
            </a:r>
            <a:r>
              <a:rPr lang="en-US" altLang="ko-KR" sz="1600" b="1" dirty="0">
                <a:ea typeface="맑은 고딕"/>
                <a:cs typeface="+mn-lt"/>
              </a:rPr>
              <a:t> </a:t>
            </a:r>
            <a:r>
              <a:rPr lang="en-US" altLang="ko-KR" sz="1600" b="1" dirty="0" err="1">
                <a:ea typeface="맑은 고딕"/>
                <a:cs typeface="+mn-lt"/>
              </a:rPr>
              <a:t>않을</a:t>
            </a:r>
            <a:r>
              <a:rPr lang="en-US" altLang="ko-KR" sz="1600" b="1" dirty="0">
                <a:ea typeface="맑은 고딕"/>
                <a:cs typeface="+mn-lt"/>
              </a:rPr>
              <a:t> 수 </a:t>
            </a:r>
            <a:r>
              <a:rPr lang="en-US" altLang="ko-KR" sz="1600" b="1" dirty="0" err="1">
                <a:ea typeface="맑은 고딕"/>
                <a:cs typeface="+mn-lt"/>
              </a:rPr>
              <a:t>있음</a:t>
            </a:r>
            <a:endParaRPr lang="en-US" altLang="ko-KR" sz="1600" b="1" dirty="0" err="1">
              <a:ea typeface="맑은 고딕" panose="020B0503020000020004" pitchFamily="34" charset="-127"/>
              <a:cs typeface="+mn-lt"/>
            </a:endParaRPr>
          </a:p>
          <a:p>
            <a:pPr marL="342900" indent="-285750">
              <a:lnSpc>
                <a:spcPct val="150000"/>
              </a:lnSpc>
              <a:buFont typeface="Calibri"/>
              <a:buChar char="-"/>
            </a:pPr>
            <a:r>
              <a:rPr lang="en-US" altLang="ko-KR" sz="1600" b="1" dirty="0" err="1">
                <a:ea typeface="맑은 고딕"/>
                <a:cs typeface="+mn-lt"/>
              </a:rPr>
              <a:t>그러나</a:t>
            </a:r>
            <a:r>
              <a:rPr lang="en-US" altLang="ko-KR" sz="1600" b="1" dirty="0">
                <a:ea typeface="맑은 고딕"/>
                <a:cs typeface="+mn-lt"/>
              </a:rPr>
              <a:t>, </a:t>
            </a:r>
            <a:r>
              <a:rPr lang="en-US" altLang="ko-KR" sz="1600" b="1" dirty="0" err="1">
                <a:ea typeface="맑은 고딕"/>
                <a:cs typeface="+mn-lt"/>
              </a:rPr>
              <a:t>trending에</a:t>
            </a:r>
            <a:r>
              <a:rPr lang="en-US" altLang="ko-KR" sz="1600" b="1" dirty="0">
                <a:ea typeface="맑은 고딕"/>
                <a:cs typeface="+mn-lt"/>
              </a:rPr>
              <a:t> </a:t>
            </a:r>
            <a:r>
              <a:rPr lang="en-US" altLang="ko-KR" sz="1600" b="1" dirty="0" err="1">
                <a:ea typeface="맑은 고딕"/>
                <a:cs typeface="+mn-lt"/>
              </a:rPr>
              <a:t>오른</a:t>
            </a:r>
            <a:r>
              <a:rPr lang="en-US" altLang="ko-KR" sz="1600" b="1" dirty="0">
                <a:ea typeface="맑은 고딕"/>
                <a:cs typeface="+mn-lt"/>
              </a:rPr>
              <a:t> </a:t>
            </a:r>
            <a:r>
              <a:rPr lang="en-US" altLang="ko-KR" sz="1600" b="1" dirty="0" err="1">
                <a:ea typeface="맑은 고딕"/>
                <a:cs typeface="+mn-lt"/>
              </a:rPr>
              <a:t>영상의</a:t>
            </a:r>
            <a:r>
              <a:rPr lang="en-US" altLang="ko-KR" sz="1600" b="1" dirty="0">
                <a:ea typeface="맑은 고딕"/>
                <a:cs typeface="+mn-lt"/>
              </a:rPr>
              <a:t> </a:t>
            </a:r>
            <a:r>
              <a:rPr lang="en-US" altLang="ko-KR" sz="1600" b="1" dirty="0" err="1">
                <a:ea typeface="맑은 고딕"/>
                <a:cs typeface="+mn-lt"/>
              </a:rPr>
              <a:t>데이터</a:t>
            </a:r>
            <a:r>
              <a:rPr lang="en-US" altLang="ko-KR" sz="1600" b="1" dirty="0">
                <a:ea typeface="맑은 고딕"/>
                <a:cs typeface="+mn-lt"/>
              </a:rPr>
              <a:t> </a:t>
            </a:r>
            <a:r>
              <a:rPr lang="en-US" altLang="ko-KR" sz="1600" b="1" dirty="0" err="1">
                <a:ea typeface="맑은 고딕"/>
                <a:cs typeface="+mn-lt"/>
              </a:rPr>
              <a:t>셋이니</a:t>
            </a:r>
            <a:r>
              <a:rPr lang="en-US" altLang="ko-KR" sz="1600" b="1" dirty="0">
                <a:ea typeface="맑은 고딕"/>
                <a:cs typeface="+mn-lt"/>
              </a:rPr>
              <a:t> </a:t>
            </a:r>
            <a:r>
              <a:rPr lang="en-US" altLang="ko-KR" sz="1600" b="1" dirty="0" err="1">
                <a:ea typeface="맑은 고딕"/>
                <a:cs typeface="+mn-lt"/>
              </a:rPr>
              <a:t>만큼</a:t>
            </a:r>
            <a:r>
              <a:rPr lang="en-US" altLang="ko-KR" sz="1600" b="1" dirty="0">
                <a:ea typeface="맑은 고딕"/>
                <a:cs typeface="+mn-lt"/>
              </a:rPr>
              <a:t> </a:t>
            </a:r>
            <a:r>
              <a:rPr lang="en-US" altLang="ko-KR" sz="1600" b="1" dirty="0" err="1">
                <a:ea typeface="맑은 고딕"/>
                <a:cs typeface="+mn-lt"/>
              </a:rPr>
              <a:t>인기</a:t>
            </a:r>
            <a:r>
              <a:rPr lang="en-US" altLang="ko-KR" sz="1600" b="1" dirty="0">
                <a:ea typeface="맑은 고딕"/>
                <a:cs typeface="+mn-lt"/>
              </a:rPr>
              <a:t> </a:t>
            </a:r>
            <a:r>
              <a:rPr lang="en-US" altLang="ko-KR" sz="1600" b="1" dirty="0" err="1">
                <a:ea typeface="맑은 고딕"/>
                <a:cs typeface="+mn-lt"/>
              </a:rPr>
              <a:t>동영상의</a:t>
            </a:r>
            <a:r>
              <a:rPr lang="en-US" altLang="ko-KR" sz="1600" b="1" dirty="0">
                <a:ea typeface="맑은 고딕"/>
                <a:cs typeface="+mn-lt"/>
              </a:rPr>
              <a:t> </a:t>
            </a:r>
            <a:r>
              <a:rPr lang="en-US" altLang="ko-KR" sz="1600" b="1" dirty="0" err="1">
                <a:ea typeface="맑은 고딕"/>
                <a:cs typeface="+mn-lt"/>
              </a:rPr>
              <a:t>특징들을</a:t>
            </a:r>
            <a:r>
              <a:rPr lang="en-US" altLang="ko-KR" sz="1600" b="1" dirty="0">
                <a:ea typeface="맑은 고딕"/>
                <a:cs typeface="+mn-lt"/>
              </a:rPr>
              <a:t> </a:t>
            </a:r>
            <a:r>
              <a:rPr lang="en-US" altLang="ko-KR" sz="1600" b="1" dirty="0" err="1">
                <a:ea typeface="맑은 고딕"/>
                <a:cs typeface="+mn-lt"/>
              </a:rPr>
              <a:t>파악하기에</a:t>
            </a:r>
            <a:r>
              <a:rPr lang="en-US" altLang="ko-KR" sz="1600" b="1" dirty="0">
                <a:ea typeface="맑은 고딕"/>
                <a:cs typeface="+mn-lt"/>
              </a:rPr>
              <a:t> </a:t>
            </a:r>
            <a:r>
              <a:rPr lang="en-US" altLang="ko-KR" sz="1600" b="1" dirty="0" err="1">
                <a:ea typeface="맑은 고딕"/>
                <a:cs typeface="+mn-lt"/>
              </a:rPr>
              <a:t>좋은</a:t>
            </a:r>
            <a:r>
              <a:rPr lang="en-US" altLang="ko-KR" sz="1600" b="1" dirty="0">
                <a:ea typeface="맑은 고딕"/>
                <a:cs typeface="+mn-lt"/>
              </a:rPr>
              <a:t> </a:t>
            </a:r>
            <a:r>
              <a:rPr lang="en-US" altLang="ko-KR" sz="1600" b="1" dirty="0" err="1">
                <a:ea typeface="맑은 고딕"/>
                <a:cs typeface="+mn-lt"/>
              </a:rPr>
              <a:t>데이터</a:t>
            </a:r>
            <a:r>
              <a:rPr lang="en-US" altLang="ko-KR" sz="1600" b="1" dirty="0">
                <a:ea typeface="맑은 고딕"/>
                <a:cs typeface="+mn-lt"/>
              </a:rPr>
              <a:t> </a:t>
            </a:r>
            <a:r>
              <a:rPr lang="en-US" altLang="ko-KR" sz="1600" b="1" dirty="0" err="1">
                <a:ea typeface="맑은 고딕"/>
                <a:cs typeface="+mn-lt"/>
              </a:rPr>
              <a:t>셋과</a:t>
            </a:r>
            <a:r>
              <a:rPr lang="en-US" altLang="ko-KR" sz="1600" b="1" dirty="0">
                <a:ea typeface="맑은 고딕"/>
                <a:cs typeface="+mn-lt"/>
              </a:rPr>
              <a:t> </a:t>
            </a:r>
            <a:r>
              <a:rPr lang="en-US" altLang="ko-KR" sz="1600" b="1" dirty="0" err="1">
                <a:ea typeface="맑은 고딕"/>
                <a:cs typeface="+mn-lt"/>
              </a:rPr>
              <a:t>기준이라고</a:t>
            </a:r>
            <a:r>
              <a:rPr lang="en-US" altLang="ko-KR" sz="1600" b="1" dirty="0">
                <a:ea typeface="맑은 고딕"/>
                <a:cs typeface="+mn-lt"/>
              </a:rPr>
              <a:t> </a:t>
            </a:r>
            <a:r>
              <a:rPr lang="en-US" altLang="ko-KR" sz="1600" b="1" dirty="0" err="1">
                <a:ea typeface="맑은 고딕"/>
                <a:cs typeface="+mn-lt"/>
              </a:rPr>
              <a:t>판단</a:t>
            </a:r>
            <a:endParaRPr lang="en-US" altLang="ko-KR" sz="1600" b="1" dirty="0" err="1">
              <a:ea typeface="맑은 고딕" panose="020B0503020000020004" pitchFamily="34" charset="-127"/>
              <a:cs typeface="+mn-lt"/>
            </a:endParaRPr>
          </a:p>
          <a:p>
            <a:pPr marL="28575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600" b="1" dirty="0">
              <a:ea typeface="맑은 고딕" panose="020B0503020000020004" pitchFamily="34" charset="-127"/>
              <a:cs typeface="+mn-lt"/>
            </a:endParaRPr>
          </a:p>
          <a:p>
            <a:pPr marL="28575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600" b="1" dirty="0">
              <a:ea typeface="맑은 고딕" panose="020B0503020000020004" pitchFamily="34" charset="-127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096177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3FA727-7551-7081-BB56-70E428758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046" y="280002"/>
            <a:ext cx="6268770" cy="1536192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ko-KR" altLang="en-US" sz="5200" b="1" dirty="0">
                <a:ea typeface="맑은 고딕"/>
              </a:rPr>
              <a:t>모델링</a:t>
            </a:r>
            <a:endParaRPr lang="ko-KR" altLang="en-US" sz="5200" b="1" kern="1200" dirty="0">
              <a:solidFill>
                <a:schemeClr val="tx1"/>
              </a:solidFill>
              <a:latin typeface="+mj-lt"/>
              <a:ea typeface="맑은 고딕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B96580-8D1C-E031-E6C1-780C5391CB4A}"/>
              </a:ext>
            </a:extLst>
          </p:cNvPr>
          <p:cNvSpPr txBox="1"/>
          <p:nvPr/>
        </p:nvSpPr>
        <p:spPr>
          <a:xfrm>
            <a:off x="614718" y="2527266"/>
            <a:ext cx="6274098" cy="433843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>
                <a:ea typeface="맑은 고딕"/>
                <a:cs typeface="Calibri"/>
              </a:rPr>
              <a:t>Train/validation/test Set</a:t>
            </a:r>
          </a:p>
          <a:p>
            <a:pPr marL="28575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altLang="ko-KR" sz="1600" b="1" dirty="0">
              <a:ea typeface="+mn-lt"/>
              <a:cs typeface="+mn-lt"/>
            </a:endParaRPr>
          </a:p>
          <a:p>
            <a:pPr marL="57150">
              <a:lnSpc>
                <a:spcPct val="150000"/>
              </a:lnSpc>
            </a:pPr>
            <a:r>
              <a:rPr lang="en-US" altLang="ko-KR" sz="1600" b="1" dirty="0">
                <a:ea typeface="맑은 고딕"/>
                <a:cs typeface="+mn-lt"/>
              </a:rPr>
              <a:t>Data </a:t>
            </a:r>
            <a:r>
              <a:rPr lang="en-US" altLang="ko-KR" sz="1600" b="1" dirty="0" err="1">
                <a:ea typeface="맑은 고딕"/>
                <a:cs typeface="+mn-lt"/>
              </a:rPr>
              <a:t>set의</a:t>
            </a:r>
            <a:r>
              <a:rPr lang="en-US" altLang="ko-KR" sz="1600" b="1" dirty="0">
                <a:ea typeface="맑은 고딕"/>
                <a:cs typeface="+mn-lt"/>
              </a:rPr>
              <a:t> </a:t>
            </a:r>
            <a:r>
              <a:rPr lang="en-US" altLang="ko-KR" sz="1600" b="1" dirty="0" err="1">
                <a:ea typeface="맑은 고딕"/>
                <a:cs typeface="+mn-lt"/>
              </a:rPr>
              <a:t>크기가</a:t>
            </a:r>
            <a:r>
              <a:rPr lang="en-US" altLang="ko-KR" sz="1600" b="1" dirty="0">
                <a:ea typeface="맑은 고딕"/>
                <a:cs typeface="+mn-lt"/>
              </a:rPr>
              <a:t> </a:t>
            </a:r>
            <a:r>
              <a:rPr lang="en-US" altLang="ko-KR" sz="1600" b="1" dirty="0" err="1">
                <a:ea typeface="맑은 고딕"/>
                <a:cs typeface="+mn-lt"/>
              </a:rPr>
              <a:t>충분히</a:t>
            </a:r>
            <a:r>
              <a:rPr lang="en-US" altLang="ko-KR" sz="1600" b="1" dirty="0">
                <a:ea typeface="맑은 고딕"/>
                <a:cs typeface="+mn-lt"/>
              </a:rPr>
              <a:t> </a:t>
            </a:r>
            <a:r>
              <a:rPr lang="en-US" altLang="ko-KR" sz="1600" b="1" dirty="0" err="1">
                <a:ea typeface="맑은 고딕"/>
                <a:cs typeface="+mn-lt"/>
              </a:rPr>
              <a:t>크므로</a:t>
            </a:r>
            <a:r>
              <a:rPr lang="en-US" altLang="ko-KR" sz="1600" b="1" dirty="0">
                <a:ea typeface="맑은 고딕"/>
                <a:cs typeface="+mn-lt"/>
              </a:rPr>
              <a:t> test </a:t>
            </a:r>
            <a:r>
              <a:rPr lang="en-US" altLang="ko-KR" sz="1600" b="1" dirty="0" err="1">
                <a:ea typeface="맑은 고딕"/>
                <a:cs typeface="+mn-lt"/>
              </a:rPr>
              <a:t>set의</a:t>
            </a:r>
            <a:r>
              <a:rPr lang="en-US" altLang="ko-KR" sz="1600" b="1" dirty="0">
                <a:ea typeface="맑은 고딕"/>
                <a:cs typeface="+mn-lt"/>
              </a:rPr>
              <a:t> </a:t>
            </a:r>
            <a:r>
              <a:rPr lang="en-US" altLang="ko-KR" sz="1600" b="1" dirty="0" err="1">
                <a:ea typeface="맑은 고딕"/>
                <a:cs typeface="+mn-lt"/>
              </a:rPr>
              <a:t>size를</a:t>
            </a:r>
            <a:endParaRPr lang="en-US" altLang="ko-KR" sz="1600" b="1">
              <a:ea typeface="맑은 고딕"/>
              <a:cs typeface="+mn-lt"/>
            </a:endParaRPr>
          </a:p>
          <a:p>
            <a:pPr marL="57150">
              <a:lnSpc>
                <a:spcPct val="150000"/>
              </a:lnSpc>
            </a:pPr>
            <a:r>
              <a:rPr lang="en-US" altLang="ko-KR" sz="1600" b="1" dirty="0">
                <a:ea typeface="맑은 고딕"/>
                <a:cs typeface="+mn-lt"/>
              </a:rPr>
              <a:t>30%으로 </a:t>
            </a:r>
            <a:r>
              <a:rPr lang="en-US" altLang="ko-KR" sz="1600" b="1" dirty="0" err="1">
                <a:ea typeface="맑은 고딕"/>
                <a:cs typeface="+mn-lt"/>
              </a:rPr>
              <a:t>설정하였음</a:t>
            </a:r>
            <a:endParaRPr lang="en-US" altLang="ko-KR" sz="1600" b="1" dirty="0">
              <a:ea typeface="맑은 고딕"/>
              <a:cs typeface="+mn-lt"/>
            </a:endParaRPr>
          </a:p>
          <a:p>
            <a:pPr marL="28575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600" b="1" dirty="0">
              <a:ea typeface="맑은 고딕" panose="020B0503020000020004" pitchFamily="34" charset="-127"/>
              <a:cs typeface="+mn-lt"/>
            </a:endParaRPr>
          </a:p>
          <a:p>
            <a:pPr marL="28575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600" b="1" dirty="0">
              <a:ea typeface="맑은 고딕" panose="020B0503020000020004" pitchFamily="34" charset="-127"/>
              <a:cs typeface="+mn-lt"/>
            </a:endParaRPr>
          </a:p>
        </p:txBody>
      </p:sp>
      <p:pic>
        <p:nvPicPr>
          <p:cNvPr id="4" name="그림 4" descr="테이블이(가) 표시된 사진&#10;&#10;자동 생성된 설명">
            <a:extLst>
              <a:ext uri="{FF2B5EF4-FFF2-40B4-BE49-F238E27FC236}">
                <a16:creationId xmlns:a16="http://schemas.microsoft.com/office/drawing/2014/main" id="{4127BD62-C233-8A79-C20C-9D2650BCED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9275" y="2196831"/>
            <a:ext cx="4933949" cy="4000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2733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3FA727-7551-7081-BB56-70E428758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046" y="280002"/>
            <a:ext cx="6268770" cy="1536192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ko-KR" altLang="en-US" sz="5200" b="1" dirty="0">
                <a:ea typeface="맑은 고딕"/>
              </a:rPr>
              <a:t>모델링</a:t>
            </a:r>
            <a:endParaRPr lang="ko-KR" altLang="en-US" sz="5200" b="1" kern="1200" dirty="0">
              <a:solidFill>
                <a:schemeClr val="tx1"/>
              </a:solidFill>
              <a:latin typeface="+mj-lt"/>
              <a:ea typeface="맑은 고딕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B96580-8D1C-E031-E6C1-780C5391CB4A}"/>
              </a:ext>
            </a:extLst>
          </p:cNvPr>
          <p:cNvSpPr txBox="1"/>
          <p:nvPr/>
        </p:nvSpPr>
        <p:spPr>
          <a:xfrm>
            <a:off x="614718" y="2527266"/>
            <a:ext cx="6274098" cy="433843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 err="1">
                <a:ea typeface="맑은 고딕"/>
              </a:rPr>
              <a:t>기준</a:t>
            </a:r>
            <a:r>
              <a:rPr lang="en-US" altLang="ko-KR" sz="1600" b="1" dirty="0">
                <a:ea typeface="맑은 고딕"/>
              </a:rPr>
              <a:t> </a:t>
            </a:r>
            <a:r>
              <a:rPr lang="en-US" altLang="ko-KR" sz="1600" b="1" dirty="0" err="1">
                <a:ea typeface="맑은 고딕"/>
              </a:rPr>
              <a:t>모델</a:t>
            </a:r>
          </a:p>
          <a:p>
            <a:pPr marL="28575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altLang="ko-KR" sz="1600" b="1" dirty="0">
              <a:ea typeface="+mn-lt"/>
              <a:cs typeface="+mn-lt"/>
            </a:endParaRPr>
          </a:p>
          <a:p>
            <a:pPr marL="28575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600" b="1" dirty="0">
              <a:ea typeface="맑은 고딕" panose="020B0503020000020004" pitchFamily="34" charset="-127"/>
              <a:cs typeface="+mn-lt"/>
            </a:endParaRPr>
          </a:p>
          <a:p>
            <a:pPr marL="28575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600" b="1" dirty="0">
              <a:ea typeface="맑은 고딕" panose="020B0503020000020004" pitchFamily="34" charset="-127"/>
              <a:cs typeface="+mn-lt"/>
            </a:endParaRPr>
          </a:p>
        </p:txBody>
      </p:sp>
      <p:pic>
        <p:nvPicPr>
          <p:cNvPr id="7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8FEC8B58-A260-E642-B25E-AEFDAC3D1B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912" y="3084366"/>
            <a:ext cx="6226629" cy="2750749"/>
          </a:xfrm>
          <a:prstGeom prst="rect">
            <a:avLst/>
          </a:prstGeom>
        </p:spPr>
      </p:pic>
      <p:pic>
        <p:nvPicPr>
          <p:cNvPr id="9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C0DB8AD7-2450-0509-292D-38A5EE6805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3091" y="3137399"/>
            <a:ext cx="4803709" cy="145177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3B624DA-FCED-F641-52F6-7DF6FCE8A2FB}"/>
              </a:ext>
            </a:extLst>
          </p:cNvPr>
          <p:cNvSpPr txBox="1"/>
          <p:nvPr/>
        </p:nvSpPr>
        <p:spPr>
          <a:xfrm>
            <a:off x="7077807" y="4747845"/>
            <a:ext cx="430823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Ø"/>
            </a:pPr>
            <a:r>
              <a:rPr lang="ko-KR" altLang="en-US" dirty="0">
                <a:ea typeface="맑은 고딕"/>
              </a:rPr>
              <a:t>데이터 가공을 완료한 후의 타겟의 비율</a:t>
            </a:r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37426646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3FA727-7551-7081-BB56-70E428758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046" y="280002"/>
            <a:ext cx="6268770" cy="1536192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ko-KR" altLang="en-US" sz="5200" b="1" dirty="0">
                <a:ea typeface="맑은 고딕"/>
              </a:rPr>
              <a:t>모델링</a:t>
            </a:r>
            <a:endParaRPr lang="ko-KR" altLang="en-US" sz="5200" b="1" kern="1200" dirty="0">
              <a:solidFill>
                <a:schemeClr val="tx1"/>
              </a:solidFill>
              <a:latin typeface="+mj-lt"/>
              <a:ea typeface="맑은 고딕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B96580-8D1C-E031-E6C1-780C5391CB4A}"/>
              </a:ext>
            </a:extLst>
          </p:cNvPr>
          <p:cNvSpPr txBox="1"/>
          <p:nvPr/>
        </p:nvSpPr>
        <p:spPr>
          <a:xfrm>
            <a:off x="541449" y="2072997"/>
            <a:ext cx="7124021" cy="4851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 err="1">
                <a:ea typeface="맑은 고딕"/>
              </a:rPr>
              <a:t>사용한</a:t>
            </a:r>
            <a:r>
              <a:rPr lang="en-US" altLang="ko-KR" sz="1600" b="1" dirty="0">
                <a:ea typeface="맑은 고딕"/>
              </a:rPr>
              <a:t> </a:t>
            </a:r>
            <a:r>
              <a:rPr lang="en-US" altLang="ko-KR" sz="1600" b="1" dirty="0" err="1">
                <a:ea typeface="맑은 고딕"/>
              </a:rPr>
              <a:t>모델</a:t>
            </a:r>
            <a:r>
              <a:rPr lang="en-US" altLang="ko-KR" sz="1600" b="1" dirty="0">
                <a:ea typeface="맑은 고딕"/>
              </a:rPr>
              <a:t>: </a:t>
            </a:r>
            <a:r>
              <a:rPr lang="en-US" altLang="ko-KR" sz="1600" b="1" dirty="0" err="1">
                <a:ea typeface="맑은 고딕"/>
              </a:rPr>
              <a:t>XGBoost</a:t>
            </a:r>
            <a:endParaRPr lang="en-US" altLang="ko-KR" sz="1600" b="1" dirty="0" err="1">
              <a:ea typeface="맑은 고딕"/>
              <a:cs typeface="+mn-lt"/>
            </a:endParaRPr>
          </a:p>
          <a:p>
            <a:pPr marL="28575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altLang="ko-KR" sz="1600" b="1" dirty="0">
              <a:ea typeface="맑은 고딕"/>
              <a:cs typeface="+mn-lt"/>
            </a:endParaRPr>
          </a:p>
          <a:p>
            <a:pPr marL="57150">
              <a:lnSpc>
                <a:spcPct val="150000"/>
              </a:lnSpc>
            </a:pPr>
            <a:r>
              <a:rPr lang="en-US" altLang="ko-KR" sz="1600" b="1" dirty="0">
                <a:ea typeface="맑은 고딕"/>
                <a:cs typeface="+mn-lt"/>
              </a:rPr>
              <a:t>Tree-based </a:t>
            </a:r>
            <a:r>
              <a:rPr lang="en-US" altLang="ko-KR" sz="1600" b="1" dirty="0" err="1">
                <a:ea typeface="맑은 고딕"/>
                <a:cs typeface="+mn-lt"/>
              </a:rPr>
              <a:t>모델로</a:t>
            </a:r>
            <a:r>
              <a:rPr lang="en-US" altLang="ko-KR" sz="1600" b="1" dirty="0">
                <a:ea typeface="맑은 고딕"/>
                <a:cs typeface="+mn-lt"/>
              </a:rPr>
              <a:t> </a:t>
            </a:r>
            <a:r>
              <a:rPr lang="en-US" altLang="ko-KR" sz="1600" b="1" dirty="0" err="1">
                <a:ea typeface="맑은 고딕"/>
                <a:cs typeface="+mn-lt"/>
              </a:rPr>
              <a:t>복원</a:t>
            </a:r>
            <a:r>
              <a:rPr lang="en-US" altLang="ko-KR" sz="1600" b="1" dirty="0">
                <a:ea typeface="맑은 고딕"/>
                <a:cs typeface="+mn-lt"/>
              </a:rPr>
              <a:t> </a:t>
            </a:r>
            <a:r>
              <a:rPr lang="en-US" altLang="ko-KR" sz="1600" b="1" dirty="0" err="1">
                <a:ea typeface="맑은 고딕"/>
                <a:cs typeface="+mn-lt"/>
              </a:rPr>
              <a:t>추출로</a:t>
            </a:r>
            <a:r>
              <a:rPr lang="en-US" altLang="ko-KR" sz="1600" b="1" dirty="0">
                <a:ea typeface="맑은 고딕"/>
                <a:cs typeface="+mn-lt"/>
              </a:rPr>
              <a:t> </a:t>
            </a:r>
            <a:r>
              <a:rPr lang="en-US" altLang="ko-KR" sz="1600" b="1" dirty="0" err="1">
                <a:ea typeface="맑은 고딕"/>
                <a:cs typeface="+mn-lt"/>
              </a:rPr>
              <a:t>여러</a:t>
            </a:r>
            <a:r>
              <a:rPr lang="en-US" altLang="ko-KR" sz="1600" b="1" dirty="0">
                <a:ea typeface="맑은 고딕"/>
                <a:cs typeface="+mn-lt"/>
              </a:rPr>
              <a:t> </a:t>
            </a:r>
            <a:r>
              <a:rPr lang="en-US" altLang="ko-KR" sz="1600" b="1" dirty="0" err="1">
                <a:ea typeface="맑은 고딕"/>
                <a:cs typeface="+mn-lt"/>
              </a:rPr>
              <a:t>모델을</a:t>
            </a:r>
            <a:r>
              <a:rPr lang="en-US" altLang="ko-KR" sz="1600" b="1" dirty="0">
                <a:ea typeface="맑은 고딕"/>
                <a:cs typeface="+mn-lt"/>
              </a:rPr>
              <a:t> </a:t>
            </a:r>
            <a:r>
              <a:rPr lang="en-US" altLang="ko-KR" sz="1600" b="1" dirty="0" err="1">
                <a:ea typeface="맑은 고딕"/>
                <a:cs typeface="+mn-lt"/>
              </a:rPr>
              <a:t>학습한</a:t>
            </a:r>
            <a:r>
              <a:rPr lang="en-US" altLang="ko-KR" sz="1600" b="1" dirty="0">
                <a:ea typeface="맑은 고딕"/>
                <a:cs typeface="+mn-lt"/>
              </a:rPr>
              <a:t> 후,</a:t>
            </a:r>
          </a:p>
          <a:p>
            <a:pPr marL="57150">
              <a:lnSpc>
                <a:spcPct val="150000"/>
              </a:lnSpc>
            </a:pPr>
            <a:r>
              <a:rPr lang="en-US" altLang="ko-KR" sz="1600" b="1" dirty="0" err="1">
                <a:ea typeface="맑은 고딕"/>
                <a:cs typeface="+mn-lt"/>
              </a:rPr>
              <a:t>모델들의</a:t>
            </a:r>
            <a:r>
              <a:rPr lang="en-US" altLang="ko-KR" sz="1600" b="1" dirty="0">
                <a:ea typeface="맑은 고딕"/>
                <a:cs typeface="+mn-lt"/>
              </a:rPr>
              <a:t> </a:t>
            </a:r>
            <a:r>
              <a:rPr lang="en-US" altLang="ko-KR" sz="1600" b="1" dirty="0" err="1">
                <a:ea typeface="맑은 고딕"/>
                <a:cs typeface="+mn-lt"/>
              </a:rPr>
              <a:t>예측을</a:t>
            </a:r>
            <a:r>
              <a:rPr lang="en-US" altLang="ko-KR" sz="1600" b="1" dirty="0">
                <a:ea typeface="맑은 고딕"/>
                <a:cs typeface="+mn-lt"/>
              </a:rPr>
              <a:t> </a:t>
            </a:r>
            <a:r>
              <a:rPr lang="en-US" altLang="ko-KR" sz="1600" b="1" dirty="0" err="1">
                <a:ea typeface="맑은 고딕"/>
                <a:cs typeface="+mn-lt"/>
              </a:rPr>
              <a:t>합하여</a:t>
            </a:r>
            <a:r>
              <a:rPr lang="en-US" altLang="ko-KR" sz="1600" b="1" dirty="0">
                <a:ea typeface="맑은 고딕"/>
                <a:cs typeface="+mn-lt"/>
              </a:rPr>
              <a:t> </a:t>
            </a:r>
            <a:r>
              <a:rPr lang="en-US" altLang="ko-KR" sz="1600" b="1" dirty="0" err="1">
                <a:ea typeface="맑은 고딕"/>
                <a:cs typeface="+mn-lt"/>
              </a:rPr>
              <a:t>최종</a:t>
            </a:r>
            <a:r>
              <a:rPr lang="en-US" altLang="ko-KR" sz="1600" b="1" dirty="0">
                <a:ea typeface="맑은 고딕"/>
                <a:cs typeface="+mn-lt"/>
              </a:rPr>
              <a:t> </a:t>
            </a:r>
            <a:r>
              <a:rPr lang="en-US" altLang="ko-KR" sz="1600" b="1" dirty="0" err="1">
                <a:ea typeface="맑은 고딕"/>
                <a:cs typeface="+mn-lt"/>
              </a:rPr>
              <a:t>예측을</a:t>
            </a:r>
            <a:r>
              <a:rPr lang="en-US" altLang="ko-KR" sz="1600" b="1" dirty="0">
                <a:ea typeface="맑은 고딕"/>
                <a:cs typeface="+mn-lt"/>
              </a:rPr>
              <a:t> </a:t>
            </a:r>
            <a:r>
              <a:rPr lang="en-US" altLang="ko-KR" sz="1600" b="1" dirty="0" err="1">
                <a:ea typeface="맑은 고딕"/>
                <a:cs typeface="+mn-lt"/>
              </a:rPr>
              <a:t>내는</a:t>
            </a:r>
            <a:r>
              <a:rPr lang="en-US" altLang="ko-KR" sz="1600" b="1" dirty="0">
                <a:ea typeface="맑은 고딕"/>
                <a:cs typeface="+mn-lt"/>
              </a:rPr>
              <a:t> </a:t>
            </a:r>
            <a:r>
              <a:rPr lang="en-US" altLang="ko-KR" sz="1600" b="1" dirty="0" err="1">
                <a:ea typeface="맑은 고딕"/>
                <a:cs typeface="+mn-lt"/>
              </a:rPr>
              <a:t>모델</a:t>
            </a:r>
            <a:endParaRPr lang="en-US" altLang="ko-KR" sz="1600" b="1" dirty="0">
              <a:ea typeface="맑은 고딕"/>
              <a:cs typeface="+mn-lt"/>
            </a:endParaRPr>
          </a:p>
          <a:p>
            <a:pPr marL="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b="1" dirty="0">
              <a:ea typeface="맑은 고딕" panose="020B0503020000020004" pitchFamily="34" charset="-127"/>
              <a:cs typeface="+mn-lt"/>
            </a:endParaRPr>
          </a:p>
          <a:p>
            <a:pPr marL="28575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600" b="1" dirty="0">
              <a:ea typeface="맑은 고딕" panose="020B0503020000020004" pitchFamily="34" charset="-127"/>
              <a:cs typeface="+mn-lt"/>
            </a:endParaRPr>
          </a:p>
          <a:p>
            <a:pPr marL="28575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600" b="1" dirty="0">
              <a:ea typeface="맑은 고딕" panose="020B0503020000020004" pitchFamily="34" charset="-127"/>
              <a:cs typeface="+mn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97AAF19-2A63-5006-4D1C-7252AF28B535}"/>
              </a:ext>
            </a:extLst>
          </p:cNvPr>
          <p:cNvSpPr txBox="1"/>
          <p:nvPr/>
        </p:nvSpPr>
        <p:spPr>
          <a:xfrm>
            <a:off x="7884368" y="3016897"/>
            <a:ext cx="4089916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dirty="0" err="1">
                <a:ea typeface="맑은 고딕"/>
              </a:rPr>
              <a:t>RandomizedSearch로</a:t>
            </a:r>
            <a:endParaRPr lang="ko-KR" altLang="en-US" dirty="0" err="1">
              <a:ea typeface="맑은 고딕" panose="020B0503020000020004" pitchFamily="34" charset="-127"/>
            </a:endParaRPr>
          </a:p>
          <a:p>
            <a:pPr algn="ctr"/>
            <a:r>
              <a:rPr lang="ko-KR" altLang="en-US" dirty="0" err="1">
                <a:ea typeface="맑은 고딕"/>
              </a:rPr>
              <a:t>하이퍼파라미터</a:t>
            </a:r>
            <a:r>
              <a:rPr lang="ko-KR" altLang="en-US" dirty="0">
                <a:ea typeface="맑은 고딕"/>
              </a:rPr>
              <a:t> 탐색 후</a:t>
            </a:r>
            <a:endParaRPr lang="ko-KR" altLang="en-US">
              <a:ea typeface="맑은 고딕" panose="020B0503020000020004" pitchFamily="34" charset="-127"/>
            </a:endParaRPr>
          </a:p>
          <a:p>
            <a:pPr algn="ctr"/>
            <a:r>
              <a:rPr lang="ko-KR" altLang="en-US" dirty="0">
                <a:ea typeface="맑은 고딕"/>
              </a:rPr>
              <a:t>적절히 지정하였음</a:t>
            </a:r>
            <a:endParaRPr lang="ko-KR" dirty="0">
              <a:ea typeface="맑은 고딕" panose="020B0503020000020004" pitchFamily="34" charset="-127"/>
            </a:endParaRPr>
          </a:p>
          <a:p>
            <a:pPr algn="ctr"/>
            <a:endParaRPr lang="ko-KR" altLang="en-US" dirty="0">
              <a:ea typeface="맑은 고딕"/>
            </a:endParaRPr>
          </a:p>
          <a:p>
            <a:pPr algn="ctr"/>
            <a:endParaRPr lang="ko-KR" altLang="en-US" dirty="0">
              <a:ea typeface="맑은 고딕"/>
            </a:endParaRPr>
          </a:p>
          <a:p>
            <a:r>
              <a:rPr lang="ko-KR" altLang="en-US" dirty="0" err="1">
                <a:ea typeface="맑은 고딕"/>
              </a:rPr>
              <a:t>Max_depth</a:t>
            </a:r>
            <a:r>
              <a:rPr lang="ko-KR" altLang="en-US" dirty="0">
                <a:ea typeface="맑은 고딕"/>
              </a:rPr>
              <a:t>: </a:t>
            </a:r>
            <a:r>
              <a:rPr lang="ko-KR" altLang="en-US" dirty="0" err="1">
                <a:ea typeface="맑은 고딕"/>
              </a:rPr>
              <a:t>과적합</a:t>
            </a:r>
            <a:r>
              <a:rPr lang="ko-KR" altLang="en-US" dirty="0">
                <a:ea typeface="맑은 고딕"/>
              </a:rPr>
              <a:t> 조절</a:t>
            </a:r>
            <a:endParaRPr lang="ko-KR" altLang="en-US" dirty="0">
              <a:ea typeface="맑은 고딕"/>
              <a:cs typeface="Calibri"/>
            </a:endParaRPr>
          </a:p>
          <a:p>
            <a:r>
              <a:rPr lang="ko-KR" altLang="en-US" dirty="0" err="1">
                <a:ea typeface="맑은 고딕"/>
              </a:rPr>
              <a:t>Colsample_bytree</a:t>
            </a:r>
            <a:r>
              <a:rPr lang="ko-KR" altLang="en-US" dirty="0">
                <a:ea typeface="맑은 고딕"/>
              </a:rPr>
              <a:t>: </a:t>
            </a:r>
            <a:r>
              <a:rPr lang="ko-KR" altLang="en-US" dirty="0" err="1">
                <a:ea typeface="맑은 고딕"/>
              </a:rPr>
              <a:t>과적합</a:t>
            </a:r>
            <a:r>
              <a:rPr lang="ko-KR" altLang="en-US" dirty="0">
                <a:ea typeface="맑은 고딕"/>
              </a:rPr>
              <a:t> 조절</a:t>
            </a:r>
            <a:endParaRPr lang="ko-KR" altLang="en-US" dirty="0">
              <a:ea typeface="맑은 고딕"/>
              <a:cs typeface="Calibri"/>
            </a:endParaRPr>
          </a:p>
          <a:p>
            <a:r>
              <a:rPr lang="ko-KR" altLang="en-US" dirty="0" err="1">
                <a:ea typeface="맑은 고딕"/>
              </a:rPr>
              <a:t>Min_child_weight</a:t>
            </a:r>
            <a:r>
              <a:rPr lang="ko-KR" altLang="en-US" dirty="0">
                <a:ea typeface="맑은 고딕"/>
              </a:rPr>
              <a:t>: </a:t>
            </a:r>
            <a:r>
              <a:rPr lang="ko-KR" altLang="en-US" dirty="0" err="1">
                <a:ea typeface="맑은 고딕"/>
              </a:rPr>
              <a:t>과적합</a:t>
            </a:r>
            <a:r>
              <a:rPr lang="ko-KR" altLang="en-US" dirty="0">
                <a:ea typeface="맑은 고딕"/>
              </a:rPr>
              <a:t> 조절</a:t>
            </a:r>
            <a:endParaRPr lang="ko-KR" altLang="en-US" dirty="0">
              <a:ea typeface="맑은 고딕"/>
              <a:cs typeface="Calibri"/>
            </a:endParaRPr>
          </a:p>
          <a:p>
            <a:r>
              <a:rPr lang="ko-KR" altLang="en-US" dirty="0" err="1">
                <a:ea typeface="맑은 고딕"/>
              </a:rPr>
              <a:t>Gamma</a:t>
            </a:r>
            <a:r>
              <a:rPr lang="ko-KR" altLang="en-US" dirty="0">
                <a:ea typeface="맑은 고딕"/>
              </a:rPr>
              <a:t>: </a:t>
            </a:r>
            <a:r>
              <a:rPr lang="ko-KR" altLang="en-US" dirty="0" err="1">
                <a:ea typeface="맑은 고딕"/>
              </a:rPr>
              <a:t>과적합</a:t>
            </a:r>
            <a:r>
              <a:rPr lang="ko-KR" altLang="en-US" dirty="0">
                <a:ea typeface="맑은 고딕"/>
              </a:rPr>
              <a:t> 감소 효과</a:t>
            </a:r>
            <a:endParaRPr lang="ko-KR" altLang="en-US" dirty="0">
              <a:ea typeface="맑은 고딕"/>
              <a:cs typeface="Calibri"/>
            </a:endParaRPr>
          </a:p>
          <a:p>
            <a:r>
              <a:rPr lang="ko-KR" altLang="en-US" dirty="0" err="1">
                <a:ea typeface="맑은 고딕"/>
              </a:rPr>
              <a:t>Subsample</a:t>
            </a:r>
            <a:r>
              <a:rPr lang="ko-KR" altLang="en-US" dirty="0">
                <a:ea typeface="맑은 고딕"/>
              </a:rPr>
              <a:t>: </a:t>
            </a:r>
            <a:r>
              <a:rPr lang="ko-KR" altLang="en-US" dirty="0" err="1">
                <a:ea typeface="맑은 고딕"/>
              </a:rPr>
              <a:t>과적합</a:t>
            </a:r>
            <a:r>
              <a:rPr lang="ko-KR" altLang="en-US" dirty="0">
                <a:ea typeface="맑은 고딕"/>
              </a:rPr>
              <a:t> 조절</a:t>
            </a:r>
            <a:endParaRPr lang="ko-KR" altLang="en-US" dirty="0">
              <a:ea typeface="맑은 고딕"/>
              <a:cs typeface="Calibri"/>
            </a:endParaRPr>
          </a:p>
        </p:txBody>
      </p:sp>
      <p:pic>
        <p:nvPicPr>
          <p:cNvPr id="7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03D311E9-2640-3E33-0CEF-BF85F7D87F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323" y="3468585"/>
            <a:ext cx="6794988" cy="2499906"/>
          </a:xfrm>
          <a:prstGeom prst="rect">
            <a:avLst/>
          </a:prstGeom>
        </p:spPr>
      </p:pic>
      <p:sp>
        <p:nvSpPr>
          <p:cNvPr id="5" name="타원 4">
            <a:extLst>
              <a:ext uri="{FF2B5EF4-FFF2-40B4-BE49-F238E27FC236}">
                <a16:creationId xmlns:a16="http://schemas.microsoft.com/office/drawing/2014/main" id="{971ED6B4-CBEF-2410-8137-905DCDBAFF38}"/>
              </a:ext>
            </a:extLst>
          </p:cNvPr>
          <p:cNvSpPr/>
          <p:nvPr/>
        </p:nvSpPr>
        <p:spPr>
          <a:xfrm>
            <a:off x="3949959" y="2939143"/>
            <a:ext cx="3716693" cy="332791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2F7C20AF-E820-35C9-E178-5B971364284D}"/>
              </a:ext>
            </a:extLst>
          </p:cNvPr>
          <p:cNvCxnSpPr/>
          <p:nvPr/>
        </p:nvCxnSpPr>
        <p:spPr>
          <a:xfrm flipV="1">
            <a:off x="7240555" y="2867608"/>
            <a:ext cx="603380" cy="702906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65F4209C-C63C-D2C8-648A-70FA28C146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3323" y="349630"/>
            <a:ext cx="6619142" cy="2312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546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3FA727-7551-7081-BB56-70E428758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046" y="280002"/>
            <a:ext cx="6268770" cy="1536192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ko-KR" altLang="en-US" sz="5200" b="1" dirty="0">
                <a:ea typeface="맑은 고딕"/>
              </a:rPr>
              <a:t>모델링 결과</a:t>
            </a:r>
            <a:endParaRPr lang="ko-KR" altLang="en-US" sz="5200" b="1" kern="1200" dirty="0">
              <a:solidFill>
                <a:schemeClr val="tx1"/>
              </a:solidFill>
              <a:latin typeface="+mj-lt"/>
              <a:ea typeface="맑은 고딕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B96580-8D1C-E031-E6C1-780C5391CB4A}"/>
              </a:ext>
            </a:extLst>
          </p:cNvPr>
          <p:cNvSpPr txBox="1"/>
          <p:nvPr/>
        </p:nvSpPr>
        <p:spPr>
          <a:xfrm>
            <a:off x="614718" y="2527266"/>
            <a:ext cx="6274098" cy="433843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>
                <a:ea typeface="맑은 고딕"/>
              </a:rPr>
              <a:t>Test Set</a:t>
            </a:r>
          </a:p>
          <a:p>
            <a:pPr marL="28575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altLang="ko-KR" sz="1600" b="1" dirty="0">
              <a:ea typeface="+mn-lt"/>
              <a:cs typeface="+mn-lt"/>
            </a:endParaRPr>
          </a:p>
          <a:p>
            <a:pPr marL="28575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600" b="1" dirty="0">
              <a:ea typeface="맑은 고딕" panose="020B0503020000020004" pitchFamily="34" charset="-127"/>
              <a:cs typeface="+mn-lt"/>
            </a:endParaRPr>
          </a:p>
          <a:p>
            <a:pPr marL="28575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600" b="1" dirty="0">
              <a:ea typeface="맑은 고딕" panose="020B0503020000020004" pitchFamily="34" charset="-127"/>
              <a:cs typeface="+mn-lt"/>
            </a:endParaRPr>
          </a:p>
        </p:txBody>
      </p:sp>
      <p:pic>
        <p:nvPicPr>
          <p:cNvPr id="3" name="그림 3" descr="테이블이(가) 표시된 사진&#10;&#10;자동 생성된 설명">
            <a:extLst>
              <a:ext uri="{FF2B5EF4-FFF2-40B4-BE49-F238E27FC236}">
                <a16:creationId xmlns:a16="http://schemas.microsoft.com/office/drawing/2014/main" id="{642F4D13-1E8A-91E0-9F6F-711C6C1AC0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246" y="3551112"/>
            <a:ext cx="5901103" cy="2085739"/>
          </a:xfrm>
          <a:prstGeom prst="rect">
            <a:avLst/>
          </a:prstGeom>
        </p:spPr>
      </p:pic>
      <p:pic>
        <p:nvPicPr>
          <p:cNvPr id="4" name="그림 4" descr="차트이(가) 표시된 사진&#10;&#10;자동 생성된 설명">
            <a:extLst>
              <a:ext uri="{FF2B5EF4-FFF2-40B4-BE49-F238E27FC236}">
                <a16:creationId xmlns:a16="http://schemas.microsoft.com/office/drawing/2014/main" id="{BBB92F66-401B-9092-298B-48BBEFAA65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1881" y="1482084"/>
            <a:ext cx="5175738" cy="4479987"/>
          </a:xfrm>
          <a:prstGeom prst="rect">
            <a:avLst/>
          </a:prstGeom>
        </p:spPr>
      </p:pic>
      <p:sp>
        <p:nvSpPr>
          <p:cNvPr id="7" name="타원 6">
            <a:extLst>
              <a:ext uri="{FF2B5EF4-FFF2-40B4-BE49-F238E27FC236}">
                <a16:creationId xmlns:a16="http://schemas.microsoft.com/office/drawing/2014/main" id="{E0EAE599-654B-A697-7926-A6A69863F9BD}"/>
              </a:ext>
            </a:extLst>
          </p:cNvPr>
          <p:cNvSpPr/>
          <p:nvPr/>
        </p:nvSpPr>
        <p:spPr>
          <a:xfrm>
            <a:off x="8995718" y="3743183"/>
            <a:ext cx="2118713" cy="1693944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3319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3FA727-7551-7081-BB56-70E428758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140" y="87652"/>
            <a:ext cx="11138425" cy="156000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sz="5200" b="1" dirty="0">
                <a:ea typeface="맑은 고딕"/>
              </a:rPr>
              <a:t>모델 해석: </a:t>
            </a:r>
            <a:r>
              <a:rPr lang="ko-KR" altLang="en-US" sz="5200" b="1" dirty="0" err="1">
                <a:ea typeface="맑은 고딕"/>
              </a:rPr>
              <a:t>Permutation</a:t>
            </a:r>
            <a:r>
              <a:rPr lang="ko-KR" altLang="en-US" sz="5200" b="1" dirty="0">
                <a:ea typeface="맑은 고딕"/>
              </a:rPr>
              <a:t> </a:t>
            </a:r>
            <a:r>
              <a:rPr lang="ko-KR" altLang="en-US" sz="5200" b="1" dirty="0" err="1">
                <a:ea typeface="맑은 고딕"/>
              </a:rPr>
              <a:t>Importance</a:t>
            </a:r>
            <a:endParaRPr lang="ko-KR" altLang="en-US" sz="5200" b="1" kern="1200" dirty="0" err="1">
              <a:solidFill>
                <a:schemeClr val="tx1"/>
              </a:solidFill>
              <a:latin typeface="+mj-lt"/>
              <a:ea typeface="맑은 고딕"/>
            </a:endParaRPr>
          </a:p>
        </p:txBody>
      </p:sp>
      <p:pic>
        <p:nvPicPr>
          <p:cNvPr id="3" name="그림 3" descr="차트이(가) 표시된 사진&#10;&#10;자동 생성된 설명">
            <a:extLst>
              <a:ext uri="{FF2B5EF4-FFF2-40B4-BE49-F238E27FC236}">
                <a16:creationId xmlns:a16="http://schemas.microsoft.com/office/drawing/2014/main" id="{24CB84C1-194C-625D-7BDF-5C749CE6C0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377" y="1880473"/>
            <a:ext cx="7388469" cy="4182148"/>
          </a:xfrm>
          <a:prstGeom prst="rect">
            <a:avLst/>
          </a:prstGeom>
        </p:spPr>
      </p:pic>
      <p:sp>
        <p:nvSpPr>
          <p:cNvPr id="5" name="타원 4">
            <a:extLst>
              <a:ext uri="{FF2B5EF4-FFF2-40B4-BE49-F238E27FC236}">
                <a16:creationId xmlns:a16="http://schemas.microsoft.com/office/drawing/2014/main" id="{25ADC1C1-3E54-2BD0-846B-3435F0712ADE}"/>
              </a:ext>
            </a:extLst>
          </p:cNvPr>
          <p:cNvSpPr/>
          <p:nvPr/>
        </p:nvSpPr>
        <p:spPr>
          <a:xfrm>
            <a:off x="741476" y="1985433"/>
            <a:ext cx="1837587" cy="2062851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120DA9-D29D-0C4C-3AEC-7D79C68E3EE6}"/>
              </a:ext>
            </a:extLst>
          </p:cNvPr>
          <p:cNvSpPr txBox="1"/>
          <p:nvPr/>
        </p:nvSpPr>
        <p:spPr>
          <a:xfrm>
            <a:off x="8521210" y="2593730"/>
            <a:ext cx="2161444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맑은 고딕"/>
                <a:cs typeface="Calibri"/>
              </a:rPr>
              <a:t>순열 중요도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>
              <a:ea typeface="맑은 고딕"/>
              <a:cs typeface="Calibri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ea typeface="맑은 고딕"/>
                <a:cs typeface="Calibri"/>
              </a:rPr>
              <a:t>좋아요 비율</a:t>
            </a:r>
          </a:p>
          <a:p>
            <a:pPr marL="342900" indent="-342900">
              <a:buAutoNum type="arabicPeriod"/>
            </a:pPr>
            <a:r>
              <a:rPr lang="ko-KR" altLang="en-US" dirty="0">
                <a:ea typeface="맑은 고딕"/>
                <a:cs typeface="Calibri"/>
              </a:rPr>
              <a:t>댓글 비율</a:t>
            </a:r>
          </a:p>
          <a:p>
            <a:pPr marL="342900" indent="-342900">
              <a:buAutoNum type="arabicPeriod"/>
            </a:pPr>
            <a:r>
              <a:rPr lang="ko-KR" altLang="en-US" dirty="0">
                <a:ea typeface="맑은 고딕"/>
                <a:cs typeface="Calibri"/>
              </a:rPr>
              <a:t>업로드 시간</a:t>
            </a:r>
          </a:p>
          <a:p>
            <a:pPr marL="342900" indent="-342900">
              <a:buAutoNum type="arabicPeriod"/>
            </a:pPr>
            <a:r>
              <a:rPr lang="ko-KR" altLang="en-US" dirty="0">
                <a:ea typeface="맑은 고딕"/>
                <a:cs typeface="Calibri"/>
              </a:rPr>
              <a:t>태그 개수</a:t>
            </a:r>
          </a:p>
          <a:p>
            <a:pPr marL="342900" indent="-342900">
              <a:buAutoNum type="arabicPeriod"/>
            </a:pPr>
            <a:r>
              <a:rPr lang="ko-KR" altLang="en-US" dirty="0">
                <a:ea typeface="맑은 고딕"/>
                <a:cs typeface="Calibri"/>
              </a:rPr>
              <a:t>제목의 길이</a:t>
            </a:r>
          </a:p>
          <a:p>
            <a:pPr marL="342900" indent="-342900">
              <a:buAutoNum type="arabicPeriod"/>
            </a:pPr>
            <a:r>
              <a:rPr lang="ko-KR" altLang="en-US" err="1">
                <a:ea typeface="맑은 고딕"/>
                <a:cs typeface="Calibri"/>
              </a:rPr>
              <a:t>싫어요의</a:t>
            </a:r>
            <a:r>
              <a:rPr lang="ko-KR" altLang="en-US" dirty="0">
                <a:ea typeface="맑은 고딕"/>
                <a:cs typeface="Calibri"/>
              </a:rPr>
              <a:t> 비율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87573746-AB9B-5389-34D3-C6B36A23653E}"/>
                  </a:ext>
                </a:extLst>
              </p14:cNvPr>
              <p14:cNvContentPartPr/>
              <p14:nvPr/>
            </p14:nvContentPartPr>
            <p14:xfrm>
              <a:off x="9935307" y="2227384"/>
              <a:ext cx="14653" cy="14653"/>
            </p14:xfrm>
          </p:contentPart>
        </mc:Choice>
        <mc:Fallback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87573746-AB9B-5389-34D3-C6B36A23653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202657" y="1509387"/>
                <a:ext cx="1465300" cy="14653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3D32D078-A30F-8BA1-5F3D-A79F2C812B4E}"/>
                  </a:ext>
                </a:extLst>
              </p14:cNvPr>
              <p14:cNvContentPartPr/>
              <p14:nvPr/>
            </p14:nvContentPartPr>
            <p14:xfrm>
              <a:off x="9949961" y="2359269"/>
              <a:ext cx="14653" cy="14653"/>
            </p14:xfrm>
          </p:contentPart>
        </mc:Choice>
        <mc:Fallback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3D32D078-A30F-8BA1-5F3D-A79F2C812B4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231964" y="1641272"/>
                <a:ext cx="1465300" cy="14653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DFA5DFB9-3B6E-07CF-8F34-78ECC8E3FA94}"/>
                  </a:ext>
                </a:extLst>
              </p14:cNvPr>
              <p14:cNvContentPartPr/>
              <p14:nvPr/>
            </p14:nvContentPartPr>
            <p14:xfrm>
              <a:off x="9914849" y="2373923"/>
              <a:ext cx="14653" cy="14653"/>
            </p14:xfrm>
          </p:contentPart>
        </mc:Choice>
        <mc:Fallback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DFA5DFB9-3B6E-07CF-8F34-78ECC8E3FA9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871752" y="1641273"/>
                <a:ext cx="99985" cy="14653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DC372BE9-D942-5B62-17F1-458DE7F86F0F}"/>
                  </a:ext>
                </a:extLst>
              </p14:cNvPr>
              <p14:cNvContentPartPr/>
              <p14:nvPr/>
            </p14:nvContentPartPr>
            <p14:xfrm>
              <a:off x="9700846" y="2476499"/>
              <a:ext cx="14653" cy="14653"/>
            </p14:xfrm>
          </p:contentPart>
        </mc:Choice>
        <mc:Fallback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DC372BE9-D942-5B62-17F1-458DE7F86F0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982849" y="1743849"/>
                <a:ext cx="1465300" cy="14653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05768B7D-9D46-467E-8B3A-5A518F39E847}"/>
                  </a:ext>
                </a:extLst>
              </p14:cNvPr>
              <p14:cNvContentPartPr/>
              <p14:nvPr/>
            </p14:nvContentPartPr>
            <p14:xfrm>
              <a:off x="9568961" y="2725615"/>
              <a:ext cx="14653" cy="14653"/>
            </p14:xfrm>
          </p:contentPart>
        </mc:Choice>
        <mc:Fallback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05768B7D-9D46-467E-8B3A-5A518F39E84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850964" y="1992965"/>
                <a:ext cx="1465300" cy="14653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3" name="잉크 12">
                <a:extLst>
                  <a:ext uri="{FF2B5EF4-FFF2-40B4-BE49-F238E27FC236}">
                    <a16:creationId xmlns:a16="http://schemas.microsoft.com/office/drawing/2014/main" id="{9DEB3A64-3B36-5F13-C00D-BBACAD488AE9}"/>
                  </a:ext>
                </a:extLst>
              </p14:cNvPr>
              <p14:cNvContentPartPr/>
              <p14:nvPr/>
            </p14:nvContentPartPr>
            <p14:xfrm>
              <a:off x="9715499" y="2579076"/>
              <a:ext cx="14653" cy="14653"/>
            </p14:xfrm>
          </p:contentPart>
        </mc:Choice>
        <mc:Fallback>
          <p:pic>
            <p:nvPicPr>
              <p:cNvPr id="13" name="잉크 12">
                <a:extLst>
                  <a:ext uri="{FF2B5EF4-FFF2-40B4-BE49-F238E27FC236}">
                    <a16:creationId xmlns:a16="http://schemas.microsoft.com/office/drawing/2014/main" id="{9DEB3A64-3B36-5F13-C00D-BBACAD488AE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982849" y="1861079"/>
                <a:ext cx="1465300" cy="14653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4" name="잉크 13">
                <a:extLst>
                  <a:ext uri="{FF2B5EF4-FFF2-40B4-BE49-F238E27FC236}">
                    <a16:creationId xmlns:a16="http://schemas.microsoft.com/office/drawing/2014/main" id="{079FBDC8-1BB8-8B97-2997-24308CEDD4DE}"/>
                  </a:ext>
                </a:extLst>
              </p14:cNvPr>
              <p14:cNvContentPartPr/>
              <p14:nvPr/>
            </p14:nvContentPartPr>
            <p14:xfrm>
              <a:off x="9715499" y="2579076"/>
              <a:ext cx="14653" cy="14653"/>
            </p14:xfrm>
          </p:contentPart>
        </mc:Choice>
        <mc:Fallback>
          <p:pic>
            <p:nvPicPr>
              <p:cNvPr id="14" name="잉크 13">
                <a:extLst>
                  <a:ext uri="{FF2B5EF4-FFF2-40B4-BE49-F238E27FC236}">
                    <a16:creationId xmlns:a16="http://schemas.microsoft.com/office/drawing/2014/main" id="{079FBDC8-1BB8-8B97-2997-24308CEDD4D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982849" y="1861079"/>
                <a:ext cx="1465300" cy="14653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5" name="잉크 14">
                <a:extLst>
                  <a:ext uri="{FF2B5EF4-FFF2-40B4-BE49-F238E27FC236}">
                    <a16:creationId xmlns:a16="http://schemas.microsoft.com/office/drawing/2014/main" id="{A0124364-9839-B26A-2D31-6EBE8403EB94}"/>
                  </a:ext>
                </a:extLst>
              </p14:cNvPr>
              <p14:cNvContentPartPr/>
              <p14:nvPr/>
            </p14:nvContentPartPr>
            <p14:xfrm>
              <a:off x="9715499" y="2579076"/>
              <a:ext cx="14653" cy="14653"/>
            </p14:xfrm>
          </p:contentPart>
        </mc:Choice>
        <mc:Fallback>
          <p:pic>
            <p:nvPicPr>
              <p:cNvPr id="15" name="잉크 14">
                <a:extLst>
                  <a:ext uri="{FF2B5EF4-FFF2-40B4-BE49-F238E27FC236}">
                    <a16:creationId xmlns:a16="http://schemas.microsoft.com/office/drawing/2014/main" id="{A0124364-9839-B26A-2D31-6EBE8403EB9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982849" y="1861079"/>
                <a:ext cx="1465300" cy="14653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6" name="잉크 15">
                <a:extLst>
                  <a:ext uri="{FF2B5EF4-FFF2-40B4-BE49-F238E27FC236}">
                    <a16:creationId xmlns:a16="http://schemas.microsoft.com/office/drawing/2014/main" id="{8FFAD107-3EAC-1F29-9BDF-F03EB0DABC4D}"/>
                  </a:ext>
                </a:extLst>
              </p14:cNvPr>
              <p14:cNvContentPartPr/>
              <p14:nvPr/>
            </p14:nvContentPartPr>
            <p14:xfrm>
              <a:off x="10726615" y="4147038"/>
              <a:ext cx="14653" cy="23735"/>
            </p14:xfrm>
          </p:contentPart>
        </mc:Choice>
        <mc:Fallback>
          <p:pic>
            <p:nvPicPr>
              <p:cNvPr id="16" name="잉크 15">
                <a:extLst>
                  <a:ext uri="{FF2B5EF4-FFF2-40B4-BE49-F238E27FC236}">
                    <a16:creationId xmlns:a16="http://schemas.microsoft.com/office/drawing/2014/main" id="{8FFAD107-3EAC-1F29-9BDF-F03EB0DABC4D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0699000" y="4129680"/>
                <a:ext cx="70447" cy="5880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7" name="잉크 16">
                <a:extLst>
                  <a:ext uri="{FF2B5EF4-FFF2-40B4-BE49-F238E27FC236}">
                    <a16:creationId xmlns:a16="http://schemas.microsoft.com/office/drawing/2014/main" id="{4DA5F13D-9E70-5CDE-4052-2A1015569AEF}"/>
                  </a:ext>
                </a:extLst>
              </p14:cNvPr>
              <p14:cNvContentPartPr/>
              <p14:nvPr/>
            </p14:nvContentPartPr>
            <p14:xfrm>
              <a:off x="9589303" y="1890346"/>
              <a:ext cx="14653" cy="14653"/>
            </p14:xfrm>
          </p:contentPart>
        </mc:Choice>
        <mc:Fallback>
          <p:pic>
            <p:nvPicPr>
              <p:cNvPr id="17" name="잉크 16">
                <a:extLst>
                  <a:ext uri="{FF2B5EF4-FFF2-40B4-BE49-F238E27FC236}">
                    <a16:creationId xmlns:a16="http://schemas.microsoft.com/office/drawing/2014/main" id="{4DA5F13D-9E70-5CDE-4052-2A1015569AEF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9561124" y="1848111"/>
                <a:ext cx="70447" cy="9998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8" name="잉크 17">
                <a:extLst>
                  <a:ext uri="{FF2B5EF4-FFF2-40B4-BE49-F238E27FC236}">
                    <a16:creationId xmlns:a16="http://schemas.microsoft.com/office/drawing/2014/main" id="{6542AF1D-1AC7-9E26-63DC-4A667E771475}"/>
                  </a:ext>
                </a:extLst>
              </p14:cNvPr>
              <p14:cNvContentPartPr/>
              <p14:nvPr/>
            </p14:nvContentPartPr>
            <p14:xfrm>
              <a:off x="9173307" y="2725615"/>
              <a:ext cx="14653" cy="14653"/>
            </p14:xfrm>
          </p:contentPart>
        </mc:Choice>
        <mc:Fallback>
          <p:pic>
            <p:nvPicPr>
              <p:cNvPr id="18" name="잉크 17">
                <a:extLst>
                  <a:ext uri="{FF2B5EF4-FFF2-40B4-BE49-F238E27FC236}">
                    <a16:creationId xmlns:a16="http://schemas.microsoft.com/office/drawing/2014/main" id="{6542AF1D-1AC7-9E26-63DC-4A667E77147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440657" y="1992965"/>
                <a:ext cx="1465300" cy="14653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9" name="잉크 18">
                <a:extLst>
                  <a:ext uri="{FF2B5EF4-FFF2-40B4-BE49-F238E27FC236}">
                    <a16:creationId xmlns:a16="http://schemas.microsoft.com/office/drawing/2014/main" id="{2B59ECCF-2E6C-EF99-7B3E-9B48E9217686}"/>
                  </a:ext>
                </a:extLst>
              </p14:cNvPr>
              <p14:cNvContentPartPr/>
              <p14:nvPr/>
            </p14:nvContentPartPr>
            <p14:xfrm>
              <a:off x="6227884" y="3018692"/>
              <a:ext cx="14653" cy="14653"/>
            </p14:xfrm>
          </p:contentPart>
        </mc:Choice>
        <mc:Fallback>
          <p:pic>
            <p:nvPicPr>
              <p:cNvPr id="19" name="잉크 18">
                <a:extLst>
                  <a:ext uri="{FF2B5EF4-FFF2-40B4-BE49-F238E27FC236}">
                    <a16:creationId xmlns:a16="http://schemas.microsoft.com/office/drawing/2014/main" id="{2B59ECCF-2E6C-EF99-7B3E-9B48E921768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495234" y="2286042"/>
                <a:ext cx="1465300" cy="1465300"/>
              </a:xfrm>
              <a:prstGeom prst="rect">
                <a:avLst/>
              </a:prstGeom>
            </p:spPr>
          </p:pic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FA960299-8E8A-A68F-8351-160EB84F1277}"/>
              </a:ext>
            </a:extLst>
          </p:cNvPr>
          <p:cNvSpPr txBox="1"/>
          <p:nvPr/>
        </p:nvSpPr>
        <p:spPr>
          <a:xfrm>
            <a:off x="1011116" y="5964115"/>
            <a:ext cx="1106365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+mn-lt"/>
                <a:cs typeface="+mn-lt"/>
              </a:rPr>
              <a:t>순열 중요도란?</a:t>
            </a:r>
          </a:p>
          <a:p>
            <a:r>
              <a:rPr lang="ko-KR" dirty="0">
                <a:ea typeface="+mn-lt"/>
                <a:cs typeface="+mn-lt"/>
              </a:rPr>
              <a:t>해당 특성을 무작위로 섞어 제기능을 못하게 만든 후 모델을 만들어 성능을 비교한 후 </a:t>
            </a:r>
            <a:r>
              <a:rPr lang="ko-KR" altLang="en-US" dirty="0">
                <a:ea typeface="+mn-lt"/>
                <a:cs typeface="+mn-lt"/>
              </a:rPr>
              <a:t>중요도를 계산한 것</a:t>
            </a:r>
            <a:endParaRPr lang="ko-KR">
              <a:ea typeface="맑은 고딕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9450288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B80816F2-EFB0-44E7-94C9-B65CB34DFA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73FA727-7551-7081-BB56-70E428758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482" y="-1487077"/>
            <a:ext cx="5998043" cy="280650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sz="4000" b="1" kern="1200" dirty="0">
                <a:latin typeface="+mj-lt"/>
                <a:ea typeface="맑은 고딕"/>
                <a:cs typeface="+mj-cs"/>
              </a:rPr>
              <a:t>모델 해석</a:t>
            </a:r>
            <a:r>
              <a:rPr lang="ko-KR" altLang="en-US" sz="4000" b="1" dirty="0">
                <a:ea typeface="맑은 고딕"/>
              </a:rPr>
              <a:t>: PDP PLOT:</a:t>
            </a:r>
            <a:endParaRPr lang="en-US" altLang="ko-KR" sz="40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B96580-8D1C-E031-E6C1-780C5391CB4A}"/>
              </a:ext>
            </a:extLst>
          </p:cNvPr>
          <p:cNvSpPr txBox="1"/>
          <p:nvPr/>
        </p:nvSpPr>
        <p:spPr>
          <a:xfrm>
            <a:off x="586666" y="1772960"/>
            <a:ext cx="3171984" cy="4682109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latinLnBrk="0">
              <a:lnSpc>
                <a:spcPct val="90000"/>
              </a:lnSpc>
              <a:spcAft>
                <a:spcPts val="600"/>
              </a:spcAft>
            </a:pPr>
            <a:r>
              <a:rPr lang="en-US" altLang="ko-KR" sz="2000" b="1" dirty="0">
                <a:ea typeface="맑은 고딕"/>
              </a:rPr>
              <a:t>Likes/views</a:t>
            </a:r>
            <a:endParaRPr lang="en-US" altLang="ko-KR" sz="2000" b="1" dirty="0">
              <a:ea typeface="맑은 고딕"/>
              <a:cs typeface="Calibri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altLang="ko-KR" sz="2000" b="1" dirty="0">
              <a:ea typeface="맑은 고딕"/>
              <a:cs typeface="Calibri"/>
            </a:endParaRP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altLang="ko-KR" sz="2000" b="1" dirty="0" err="1">
                <a:ea typeface="맑은 고딕"/>
                <a:cs typeface="Calibri"/>
              </a:rPr>
              <a:t>조회수</a:t>
            </a:r>
            <a:r>
              <a:rPr lang="en-US" altLang="ko-KR" sz="2000" b="1" dirty="0">
                <a:ea typeface="맑은 고딕"/>
                <a:cs typeface="Calibri"/>
              </a:rPr>
              <a:t> </a:t>
            </a:r>
            <a:r>
              <a:rPr lang="en-US" altLang="ko-KR" sz="2000" b="1" dirty="0" err="1">
                <a:ea typeface="맑은 고딕"/>
                <a:cs typeface="Calibri"/>
              </a:rPr>
              <a:t>대비</a:t>
            </a:r>
            <a:r>
              <a:rPr lang="en-US" altLang="ko-KR" sz="2000" b="1" dirty="0">
                <a:ea typeface="맑은 고딕"/>
                <a:cs typeface="Calibri"/>
              </a:rPr>
              <a:t> </a:t>
            </a:r>
            <a:r>
              <a:rPr lang="en-US" altLang="ko-KR" sz="2000" b="1" dirty="0" err="1">
                <a:ea typeface="맑은 고딕"/>
                <a:cs typeface="Calibri"/>
              </a:rPr>
              <a:t>좋아요의</a:t>
            </a:r>
            <a:r>
              <a:rPr lang="en-US" altLang="ko-KR" sz="2000" b="1" dirty="0">
                <a:ea typeface="맑은 고딕"/>
                <a:cs typeface="Calibri"/>
              </a:rPr>
              <a:t> </a:t>
            </a:r>
            <a:r>
              <a:rPr lang="en-US" altLang="ko-KR" sz="2000" b="1" dirty="0" err="1">
                <a:ea typeface="맑은 고딕"/>
                <a:cs typeface="Calibri"/>
              </a:rPr>
              <a:t>수가</a:t>
            </a:r>
            <a:endParaRPr lang="en-US" altLang="ko-KR" sz="2000" b="1">
              <a:ea typeface="맑은 고딕"/>
              <a:cs typeface="Calibri"/>
            </a:endParaRP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altLang="ko-KR" sz="2000" b="1" dirty="0">
                <a:ea typeface="맑은 고딕"/>
                <a:cs typeface="Calibri" panose="020F0502020204030204"/>
              </a:rPr>
              <a:t>0.04일 때 </a:t>
            </a:r>
            <a:r>
              <a:rPr lang="en-US" altLang="ko-KR" sz="2000" b="1" dirty="0" err="1">
                <a:ea typeface="맑은 고딕"/>
                <a:cs typeface="Calibri" panose="020F0502020204030204"/>
              </a:rPr>
              <a:t>모델은</a:t>
            </a:r>
            <a:endParaRPr lang="en-US" altLang="ko-KR" sz="2000" b="1" dirty="0" err="1">
              <a:ea typeface="맑은 고딕" panose="020B0503020000020004" pitchFamily="34" charset="-127"/>
              <a:cs typeface="Calibri" panose="020F0502020204030204"/>
            </a:endParaRP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altLang="ko-KR" sz="2000" b="1" dirty="0">
                <a:ea typeface="맑은 고딕"/>
                <a:cs typeface="Calibri" panose="020F0502020204030204"/>
              </a:rPr>
              <a:t>20% </a:t>
            </a:r>
            <a:r>
              <a:rPr lang="en-US" altLang="ko-KR" sz="2000" b="1" dirty="0" err="1">
                <a:ea typeface="맑은 고딕"/>
                <a:cs typeface="Calibri" panose="020F0502020204030204"/>
              </a:rPr>
              <a:t>이상</a:t>
            </a:r>
            <a:r>
              <a:rPr lang="en-US" altLang="ko-KR" sz="2000" b="1" dirty="0">
                <a:ea typeface="맑은 고딕"/>
                <a:cs typeface="Calibri" panose="020F0502020204030204"/>
              </a:rPr>
              <a:t> </a:t>
            </a:r>
            <a:r>
              <a:rPr lang="en-US" altLang="ko-KR" sz="2000" b="1" dirty="0" err="1">
                <a:ea typeface="맑은 고딕"/>
                <a:cs typeface="Calibri" panose="020F0502020204030204"/>
              </a:rPr>
              <a:t>확률로</a:t>
            </a:r>
            <a:endParaRPr lang="en-US" altLang="ko-KR" sz="2000" b="1" dirty="0" err="1">
              <a:ea typeface="맑은 고딕" panose="020B0503020000020004" pitchFamily="34" charset="-127"/>
              <a:cs typeface="Calibri" panose="020F0502020204030204"/>
            </a:endParaRP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altLang="ko-KR" sz="2000" b="1" dirty="0" err="1">
                <a:ea typeface="맑은 고딕"/>
                <a:cs typeface="Calibri" panose="020F0502020204030204"/>
              </a:rPr>
              <a:t>Target을</a:t>
            </a:r>
            <a:r>
              <a:rPr lang="en-US" altLang="ko-KR" sz="2000" b="1" dirty="0">
                <a:ea typeface="맑은 고딕"/>
                <a:cs typeface="Calibri" panose="020F0502020204030204"/>
              </a:rPr>
              <a:t> 1로 </a:t>
            </a:r>
            <a:r>
              <a:rPr lang="en-US" altLang="ko-KR" sz="2000" b="1" dirty="0" err="1">
                <a:ea typeface="맑은 고딕"/>
                <a:cs typeface="Calibri" panose="020F0502020204030204"/>
              </a:rPr>
              <a:t>예측</a:t>
            </a:r>
          </a:p>
          <a:p>
            <a:pPr marL="285750" indent="-228600" algn="ctr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2000" b="1">
              <a:ea typeface="맑은 고딕" panose="020B0503020000020004" pitchFamily="34" charset="-127"/>
              <a:cs typeface="Calibri" panose="020F0502020204030204"/>
            </a:endParaRPr>
          </a:p>
          <a:p>
            <a:pPr marL="285750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b="1">
              <a:cs typeface="Calibri" panose="020F0502020204030204"/>
            </a:endParaRPr>
          </a:p>
          <a:p>
            <a:pPr marL="285750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b="1">
              <a:cs typeface="Calibri" panose="020F0502020204030204"/>
            </a:endParaRPr>
          </a:p>
        </p:txBody>
      </p:sp>
      <p:pic>
        <p:nvPicPr>
          <p:cNvPr id="3" name="그림 3" descr="차트이(가) 표시된 사진&#10;&#10;자동 생성된 설명">
            <a:extLst>
              <a:ext uri="{FF2B5EF4-FFF2-40B4-BE49-F238E27FC236}">
                <a16:creationId xmlns:a16="http://schemas.microsoft.com/office/drawing/2014/main" id="{9BD515E3-C570-437A-C0AF-0D7807B01C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0912" y="1627510"/>
            <a:ext cx="7958500" cy="4819996"/>
          </a:xfrm>
          <a:prstGeom prst="rect">
            <a:avLst/>
          </a:prstGeom>
        </p:spPr>
      </p:pic>
      <p:sp>
        <p:nvSpPr>
          <p:cNvPr id="5" name="타원 4">
            <a:extLst>
              <a:ext uri="{FF2B5EF4-FFF2-40B4-BE49-F238E27FC236}">
                <a16:creationId xmlns:a16="http://schemas.microsoft.com/office/drawing/2014/main" id="{808B8FBE-B5A5-9C3B-E84A-0EFDB06BD64E}"/>
              </a:ext>
            </a:extLst>
          </p:cNvPr>
          <p:cNvSpPr/>
          <p:nvPr/>
        </p:nvSpPr>
        <p:spPr>
          <a:xfrm>
            <a:off x="6687239" y="3708540"/>
            <a:ext cx="1038597" cy="982735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F4E691C9-9050-A03F-54A2-420557562180}"/>
              </a:ext>
            </a:extLst>
          </p:cNvPr>
          <p:cNvCxnSpPr/>
          <p:nvPr/>
        </p:nvCxnSpPr>
        <p:spPr>
          <a:xfrm flipV="1">
            <a:off x="4277556" y="4189521"/>
            <a:ext cx="2320031" cy="1157056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33657FB-E48A-183E-2F32-DBCE2CBCBA24}"/>
              </a:ext>
            </a:extLst>
          </p:cNvPr>
          <p:cNvSpPr txBox="1"/>
          <p:nvPr/>
        </p:nvSpPr>
        <p:spPr>
          <a:xfrm>
            <a:off x="5246076" y="468923"/>
            <a:ext cx="6506307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b="1" dirty="0">
                <a:ea typeface="+mn-lt"/>
                <a:cs typeface="+mn-lt"/>
              </a:rPr>
              <a:t>PDP(</a:t>
            </a:r>
            <a:r>
              <a:rPr lang="ko-KR" b="1" dirty="0" err="1">
                <a:ea typeface="+mn-lt"/>
                <a:cs typeface="+mn-lt"/>
              </a:rPr>
              <a:t>Partial</a:t>
            </a:r>
            <a:r>
              <a:rPr lang="ko-KR" b="1" dirty="0">
                <a:ea typeface="+mn-lt"/>
                <a:cs typeface="+mn-lt"/>
              </a:rPr>
              <a:t> </a:t>
            </a:r>
            <a:r>
              <a:rPr lang="ko-KR" b="1" dirty="0" err="1">
                <a:ea typeface="+mn-lt"/>
                <a:cs typeface="+mn-lt"/>
              </a:rPr>
              <a:t>Dependence</a:t>
            </a:r>
            <a:r>
              <a:rPr lang="ko-KR" b="1" dirty="0">
                <a:ea typeface="+mn-lt"/>
                <a:cs typeface="+mn-lt"/>
              </a:rPr>
              <a:t> </a:t>
            </a:r>
            <a:r>
              <a:rPr lang="ko-KR" b="1" dirty="0" err="1">
                <a:ea typeface="+mn-lt"/>
                <a:cs typeface="+mn-lt"/>
              </a:rPr>
              <a:t>Plots</a:t>
            </a:r>
            <a:r>
              <a:rPr lang="ko-KR" b="1" dirty="0">
                <a:ea typeface="+mn-lt"/>
                <a:cs typeface="+mn-lt"/>
              </a:rPr>
              <a:t>)</a:t>
            </a:r>
            <a:endParaRPr lang="ko-KR" altLang="en-US" dirty="0">
              <a:ea typeface="맑은 고딕" panose="020B0503020000020004" pitchFamily="34" charset="-127"/>
              <a:cs typeface="+mn-lt"/>
            </a:endParaRPr>
          </a:p>
          <a:p>
            <a:r>
              <a:rPr lang="ko-KR" b="1" dirty="0">
                <a:ea typeface="+mn-lt"/>
                <a:cs typeface="+mn-lt"/>
              </a:rPr>
              <a:t>개별 특성이 타겟에 어떻게 작용하는지 알아볼 수 있는 도구</a:t>
            </a:r>
          </a:p>
          <a:p>
            <a:r>
              <a:rPr lang="ko-KR" b="1" dirty="0" err="1">
                <a:ea typeface="맑은 고딕"/>
              </a:rPr>
              <a:t>model</a:t>
            </a:r>
            <a:r>
              <a:rPr lang="ko-KR" altLang="en-US" b="1" dirty="0" err="1">
                <a:ea typeface="맑은 고딕"/>
              </a:rPr>
              <a:t>이</a:t>
            </a:r>
            <a:r>
              <a:rPr lang="ko-KR" b="1" dirty="0">
                <a:ea typeface="맑은 고딕"/>
              </a:rPr>
              <a:t> </a:t>
            </a:r>
            <a:r>
              <a:rPr lang="ko-KR" b="1" dirty="0" err="1">
                <a:ea typeface="맑은 고딕"/>
              </a:rPr>
              <a:t>x축</a:t>
            </a:r>
            <a:r>
              <a:rPr lang="ko-KR" b="1" dirty="0">
                <a:ea typeface="맑은 고딕"/>
              </a:rPr>
              <a:t> 지점에서 </a:t>
            </a:r>
            <a:r>
              <a:rPr lang="ko-KR" b="1" dirty="0" err="1">
                <a:ea typeface="맑은 고딕"/>
              </a:rPr>
              <a:t>target이</a:t>
            </a:r>
            <a:r>
              <a:rPr lang="ko-KR" b="1" dirty="0">
                <a:ea typeface="맑은 고딕"/>
              </a:rPr>
              <a:t> 1일 </a:t>
            </a:r>
            <a:r>
              <a:rPr lang="ko-KR" altLang="en-US" b="1" dirty="0">
                <a:ea typeface="맑은 고딕"/>
              </a:rPr>
              <a:t>확률을 </a:t>
            </a:r>
            <a:r>
              <a:rPr lang="ko-KR" b="1" dirty="0" err="1">
                <a:ea typeface="맑은 고딕"/>
              </a:rPr>
              <a:t>y축으로</a:t>
            </a:r>
            <a:r>
              <a:rPr lang="ko-KR" b="1" dirty="0">
                <a:ea typeface="맑은 고딕"/>
              </a:rPr>
              <a:t> 표시합니다.</a:t>
            </a:r>
            <a:endParaRPr lang="ko-KR" b="1" dirty="0">
              <a:ea typeface="맑은 고딕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86097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B80816F2-EFB0-44E7-94C9-B65CB34DFA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73FA727-7551-7081-BB56-70E428758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482" y="-1487077"/>
            <a:ext cx="5998043" cy="280650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sz="4000" b="1" kern="1200" dirty="0">
                <a:latin typeface="+mj-lt"/>
                <a:ea typeface="맑은 고딕"/>
                <a:cs typeface="+mj-cs"/>
              </a:rPr>
              <a:t>모델 해석</a:t>
            </a:r>
            <a:r>
              <a:rPr lang="ko-KR" altLang="en-US" sz="4000" b="1" dirty="0">
                <a:ea typeface="맑은 고딕"/>
              </a:rPr>
              <a:t>: PDP PLOT</a:t>
            </a:r>
            <a:endParaRPr lang="en-US" altLang="ko-KR" sz="40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B96580-8D1C-E031-E6C1-780C5391CB4A}"/>
              </a:ext>
            </a:extLst>
          </p:cNvPr>
          <p:cNvSpPr txBox="1"/>
          <p:nvPr/>
        </p:nvSpPr>
        <p:spPr>
          <a:xfrm>
            <a:off x="562854" y="1749148"/>
            <a:ext cx="2975242" cy="4694015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latinLnBrk="0">
              <a:lnSpc>
                <a:spcPct val="90000"/>
              </a:lnSpc>
              <a:spcAft>
                <a:spcPts val="600"/>
              </a:spcAft>
            </a:pPr>
            <a:r>
              <a:rPr lang="en-US" altLang="ko-KR" sz="2000" b="1" dirty="0" err="1">
                <a:ea typeface="맑은 고딕"/>
              </a:rPr>
              <a:t>comment_count</a:t>
            </a:r>
            <a:r>
              <a:rPr lang="en-US" altLang="ko-KR" sz="2000" b="1" dirty="0">
                <a:ea typeface="맑은 고딕"/>
              </a:rPr>
              <a:t>/views</a:t>
            </a:r>
            <a:endParaRPr lang="en-US" altLang="ko-KR" sz="2000" b="1" dirty="0">
              <a:ea typeface="맑은 고딕"/>
              <a:cs typeface="Calibri"/>
            </a:endParaRPr>
          </a:p>
          <a:p>
            <a:pPr marL="285750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b="1">
              <a:cs typeface="Calibri" panose="020F0502020204030204"/>
            </a:endParaRPr>
          </a:p>
          <a:p>
            <a:pPr marL="57150" algn="ctr" latinLnBrk="0">
              <a:lnSpc>
                <a:spcPct val="90000"/>
              </a:lnSpc>
              <a:spcAft>
                <a:spcPts val="600"/>
              </a:spcAft>
            </a:pPr>
            <a:r>
              <a:rPr lang="ko-KR" altLang="en-US" sz="2000" b="1" dirty="0">
                <a:ea typeface="맑은 고딕"/>
                <a:cs typeface="Calibri" panose="020F0502020204030204"/>
              </a:rPr>
              <a:t>댓글</a:t>
            </a:r>
            <a:r>
              <a:rPr lang="en-US" altLang="ko-KR" sz="2000" b="1" dirty="0">
                <a:ea typeface="맑은 고딕"/>
                <a:cs typeface="Calibri" panose="020F0502020204030204"/>
              </a:rPr>
              <a:t> </a:t>
            </a:r>
            <a:r>
              <a:rPr lang="ko-KR" altLang="en-US" sz="2000" b="1" dirty="0">
                <a:ea typeface="맑은 고딕"/>
                <a:cs typeface="Calibri" panose="020F0502020204030204"/>
              </a:rPr>
              <a:t>수가</a:t>
            </a:r>
            <a:r>
              <a:rPr lang="en-US" sz="2000" b="1" dirty="0">
                <a:cs typeface="Calibri" panose="020F0502020204030204"/>
              </a:rPr>
              <a:t> </a:t>
            </a:r>
            <a:r>
              <a:rPr lang="ko-KR" altLang="en-US" sz="2000" b="1" dirty="0">
                <a:ea typeface="맑은 고딕"/>
                <a:cs typeface="Calibri" panose="020F0502020204030204"/>
              </a:rPr>
              <a:t>조회수에</a:t>
            </a:r>
            <a:r>
              <a:rPr lang="en-US" altLang="ko-KR" sz="2000" b="1" dirty="0">
                <a:ea typeface="맑은 고딕"/>
                <a:cs typeface="Calibri" panose="020F0502020204030204"/>
              </a:rPr>
              <a:t> </a:t>
            </a:r>
            <a:r>
              <a:rPr lang="ko-KR" altLang="en-US" sz="2000" b="1" dirty="0">
                <a:ea typeface="맑은 고딕"/>
                <a:cs typeface="Calibri" panose="020F0502020204030204"/>
              </a:rPr>
              <a:t>비해</a:t>
            </a:r>
          </a:p>
          <a:p>
            <a:pPr marL="57150" algn="ctr">
              <a:lnSpc>
                <a:spcPct val="90000"/>
              </a:lnSpc>
              <a:spcAft>
                <a:spcPts val="600"/>
              </a:spcAft>
            </a:pPr>
            <a:r>
              <a:rPr lang="en-US" altLang="ko-KR" sz="2000" b="1" err="1">
                <a:ea typeface="맑은 고딕"/>
                <a:cs typeface="Calibri" panose="020F0502020204030204"/>
              </a:rPr>
              <a:t>너무</a:t>
            </a:r>
            <a:r>
              <a:rPr lang="en-US" altLang="ko-KR" sz="2000" b="1" dirty="0">
                <a:ea typeface="맑은 고딕"/>
                <a:cs typeface="Calibri" panose="020F0502020204030204"/>
              </a:rPr>
              <a:t> </a:t>
            </a:r>
            <a:r>
              <a:rPr lang="en-US" altLang="ko-KR" sz="2000" b="1" err="1">
                <a:ea typeface="맑은 고딕"/>
                <a:cs typeface="Calibri" panose="020F0502020204030204"/>
              </a:rPr>
              <a:t>많아도</a:t>
            </a:r>
            <a:r>
              <a:rPr lang="en-US" altLang="ko-KR" sz="2000" b="1" dirty="0">
                <a:ea typeface="맑은 고딕"/>
                <a:cs typeface="Calibri" panose="020F0502020204030204"/>
              </a:rPr>
              <a:t> </a:t>
            </a:r>
            <a:r>
              <a:rPr lang="en-US" altLang="ko-KR" sz="2000" b="1" err="1">
                <a:ea typeface="맑은 고딕"/>
                <a:cs typeface="Calibri" panose="020F0502020204030204"/>
              </a:rPr>
              <a:t>모델은</a:t>
            </a:r>
            <a:endParaRPr lang="en-US" altLang="ko-KR" sz="2000" b="1">
              <a:ea typeface="맑은 고딕"/>
              <a:cs typeface="Calibri" panose="020F0502020204030204"/>
            </a:endParaRPr>
          </a:p>
          <a:p>
            <a:pPr marL="57150" algn="ctr">
              <a:lnSpc>
                <a:spcPct val="90000"/>
              </a:lnSpc>
              <a:spcAft>
                <a:spcPts val="600"/>
              </a:spcAft>
            </a:pPr>
            <a:r>
              <a:rPr lang="en-US" altLang="ko-KR" sz="2000" b="1" err="1">
                <a:ea typeface="맑은 고딕"/>
                <a:cs typeface="Calibri" panose="020F0502020204030204"/>
              </a:rPr>
              <a:t>Target을</a:t>
            </a:r>
            <a:r>
              <a:rPr lang="en-US" altLang="ko-KR" sz="2000" b="1" dirty="0">
                <a:ea typeface="맑은 고딕"/>
                <a:cs typeface="Calibri" panose="020F0502020204030204"/>
              </a:rPr>
              <a:t> 0으로 </a:t>
            </a:r>
            <a:r>
              <a:rPr lang="en-US" altLang="ko-KR" sz="2000" b="1" err="1">
                <a:ea typeface="맑은 고딕"/>
                <a:cs typeface="Calibri" panose="020F0502020204030204"/>
              </a:rPr>
              <a:t>예측함에</a:t>
            </a:r>
            <a:endParaRPr lang="en-US" altLang="ko-KR" sz="2000" b="1">
              <a:ea typeface="맑은 고딕"/>
              <a:cs typeface="Calibri" panose="020F0502020204030204"/>
            </a:endParaRPr>
          </a:p>
          <a:p>
            <a:pPr marL="57150" algn="ctr">
              <a:lnSpc>
                <a:spcPct val="90000"/>
              </a:lnSpc>
              <a:spcAft>
                <a:spcPts val="600"/>
              </a:spcAft>
            </a:pPr>
            <a:r>
              <a:rPr lang="en-US" altLang="ko-KR" sz="2000" b="1" dirty="0">
                <a:ea typeface="맑은 고딕"/>
                <a:cs typeface="Calibri" panose="020F0502020204030204"/>
              </a:rPr>
              <a:t>더 </a:t>
            </a:r>
            <a:r>
              <a:rPr lang="en-US" altLang="ko-KR" sz="2000" b="1" dirty="0" err="1">
                <a:ea typeface="맑은 고딕"/>
                <a:cs typeface="Calibri" panose="020F0502020204030204"/>
              </a:rPr>
              <a:t>가까워짐</a:t>
            </a:r>
            <a:endParaRPr lang="en-US" altLang="ko-KR" sz="2000" b="1">
              <a:ea typeface="맑은 고딕"/>
              <a:cs typeface="Calibri" panose="020F0502020204030204"/>
            </a:endParaRPr>
          </a:p>
        </p:txBody>
      </p:sp>
      <p:pic>
        <p:nvPicPr>
          <p:cNvPr id="4" name="그림 4" descr="차트이(가) 표시된 사진&#10;&#10;자동 생성된 설명">
            <a:extLst>
              <a:ext uri="{FF2B5EF4-FFF2-40B4-BE49-F238E27FC236}">
                <a16:creationId xmlns:a16="http://schemas.microsoft.com/office/drawing/2014/main" id="{7E41655C-50DF-3FE0-17BF-41603219FF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4775" y="1715505"/>
            <a:ext cx="7862886" cy="4712862"/>
          </a:xfrm>
          <a:prstGeom prst="rect">
            <a:avLst/>
          </a:prstGeom>
        </p:spPr>
      </p:pic>
      <p:sp>
        <p:nvSpPr>
          <p:cNvPr id="7" name="타원 6">
            <a:extLst>
              <a:ext uri="{FF2B5EF4-FFF2-40B4-BE49-F238E27FC236}">
                <a16:creationId xmlns:a16="http://schemas.microsoft.com/office/drawing/2014/main" id="{C05D7AA1-A3C6-83A5-8245-6F20892EA482}"/>
              </a:ext>
            </a:extLst>
          </p:cNvPr>
          <p:cNvSpPr/>
          <p:nvPr/>
        </p:nvSpPr>
        <p:spPr>
          <a:xfrm>
            <a:off x="4475220" y="3767724"/>
            <a:ext cx="1038597" cy="982735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87120DE1-026F-C5F9-3075-B0C4A4E91BA6}"/>
              </a:ext>
            </a:extLst>
          </p:cNvPr>
          <p:cNvCxnSpPr/>
          <p:nvPr/>
        </p:nvCxnSpPr>
        <p:spPr>
          <a:xfrm>
            <a:off x="5864306" y="4005440"/>
            <a:ext cx="5530787" cy="1047564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41000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B80816F2-EFB0-44E7-94C9-B65CB34DFA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73FA727-7551-7081-BB56-70E428758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482" y="-1487077"/>
            <a:ext cx="5998043" cy="280650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sz="4000" b="1" kern="1200" dirty="0">
                <a:latin typeface="+mj-lt"/>
                <a:ea typeface="맑은 고딕"/>
                <a:cs typeface="+mj-cs"/>
              </a:rPr>
              <a:t>모델 해석</a:t>
            </a:r>
            <a:r>
              <a:rPr lang="ko-KR" altLang="en-US" sz="4000" b="1" dirty="0">
                <a:ea typeface="맑은 고딕"/>
              </a:rPr>
              <a:t>: PDP PLOT</a:t>
            </a:r>
            <a:endParaRPr lang="en-US" altLang="ko-KR" sz="40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B96580-8D1C-E031-E6C1-780C5391CB4A}"/>
              </a:ext>
            </a:extLst>
          </p:cNvPr>
          <p:cNvSpPr txBox="1"/>
          <p:nvPr/>
        </p:nvSpPr>
        <p:spPr>
          <a:xfrm>
            <a:off x="562854" y="1749148"/>
            <a:ext cx="2975242" cy="4694015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latinLnBrk="0">
              <a:lnSpc>
                <a:spcPct val="90000"/>
              </a:lnSpc>
              <a:spcAft>
                <a:spcPts val="600"/>
              </a:spcAft>
            </a:pPr>
            <a:r>
              <a:rPr lang="en-US" altLang="ko-KR" sz="2000" b="1" dirty="0">
                <a:ea typeface="맑은 고딕"/>
              </a:rPr>
              <a:t>tag numbers</a:t>
            </a:r>
            <a:endParaRPr lang="en-US" altLang="ko-KR" sz="2000" b="1" dirty="0">
              <a:ea typeface="맑은 고딕"/>
              <a:cs typeface="Calibri"/>
            </a:endParaRPr>
          </a:p>
          <a:p>
            <a:pPr marL="57150" algn="ctr" latinLnBrk="0">
              <a:lnSpc>
                <a:spcPct val="90000"/>
              </a:lnSpc>
              <a:spcAft>
                <a:spcPts val="600"/>
              </a:spcAft>
            </a:pPr>
            <a:endParaRPr lang="en-US" altLang="ko-KR" sz="2000" b="1">
              <a:cs typeface="Calibri" panose="020F0502020204030204"/>
            </a:endParaRPr>
          </a:p>
          <a:p>
            <a:pPr marL="57150" algn="ctr">
              <a:lnSpc>
                <a:spcPct val="90000"/>
              </a:lnSpc>
              <a:spcAft>
                <a:spcPts val="600"/>
              </a:spcAft>
            </a:pPr>
            <a:r>
              <a:rPr lang="en-US" altLang="ko-KR" sz="2000" b="1" dirty="0">
                <a:ea typeface="맑은 고딕"/>
                <a:cs typeface="Calibri"/>
              </a:rPr>
              <a:t>Tag </a:t>
            </a:r>
            <a:r>
              <a:rPr lang="en-US" altLang="ko-KR" sz="2000" b="1" dirty="0" err="1">
                <a:ea typeface="맑은 고딕"/>
                <a:cs typeface="Calibri"/>
              </a:rPr>
              <a:t>개수가</a:t>
            </a:r>
            <a:r>
              <a:rPr lang="en-US" altLang="ko-KR" sz="2000" b="1" dirty="0">
                <a:ea typeface="맑은 고딕"/>
                <a:cs typeface="Calibri"/>
              </a:rPr>
              <a:t> </a:t>
            </a:r>
            <a:r>
              <a:rPr lang="en-US" altLang="ko-KR" sz="2000" b="1" dirty="0" err="1">
                <a:ea typeface="맑은 고딕"/>
                <a:cs typeface="Calibri"/>
              </a:rPr>
              <a:t>많아질수록</a:t>
            </a:r>
          </a:p>
          <a:p>
            <a:pPr marL="57150" algn="ctr">
              <a:lnSpc>
                <a:spcPct val="90000"/>
              </a:lnSpc>
              <a:spcAft>
                <a:spcPts val="600"/>
              </a:spcAft>
            </a:pPr>
            <a:r>
              <a:rPr lang="en-US" altLang="ko-KR" sz="2000" b="1" dirty="0" err="1">
                <a:ea typeface="맑은 고딕"/>
                <a:cs typeface="Calibri"/>
              </a:rPr>
              <a:t>모델은</a:t>
            </a:r>
            <a:r>
              <a:rPr lang="en-US" altLang="ko-KR" sz="2000" b="1" dirty="0">
                <a:ea typeface="맑은 고딕"/>
                <a:cs typeface="Calibri"/>
              </a:rPr>
              <a:t> </a:t>
            </a:r>
            <a:r>
              <a:rPr lang="en-US" altLang="ko-KR" sz="2000" b="1" dirty="0" err="1">
                <a:ea typeface="맑은 고딕"/>
                <a:cs typeface="Calibri"/>
              </a:rPr>
              <a:t>미세하게</a:t>
            </a:r>
          </a:p>
          <a:p>
            <a:pPr marL="57150" algn="ctr">
              <a:lnSpc>
                <a:spcPct val="90000"/>
              </a:lnSpc>
              <a:spcAft>
                <a:spcPts val="600"/>
              </a:spcAft>
            </a:pPr>
            <a:r>
              <a:rPr lang="en-US" altLang="ko-KR" sz="2000" b="1" dirty="0" err="1">
                <a:ea typeface="맑은 고딕"/>
                <a:cs typeface="Calibri"/>
              </a:rPr>
              <a:t>Target을</a:t>
            </a:r>
            <a:r>
              <a:rPr lang="en-US" altLang="ko-KR" sz="2000" b="1" dirty="0">
                <a:ea typeface="맑은 고딕"/>
                <a:cs typeface="Calibri" panose="020F0502020204030204"/>
              </a:rPr>
              <a:t> 1로 </a:t>
            </a:r>
            <a:r>
              <a:rPr lang="en-US" altLang="ko-KR" sz="2000" b="1" dirty="0" err="1">
                <a:ea typeface="맑은 고딕"/>
                <a:cs typeface="Calibri" panose="020F0502020204030204"/>
              </a:rPr>
              <a:t>예측할</a:t>
            </a:r>
            <a:r>
              <a:rPr lang="en-US" altLang="ko-KR" sz="2000" b="1" dirty="0">
                <a:ea typeface="맑은 고딕"/>
                <a:cs typeface="Calibri" panose="020F0502020204030204"/>
              </a:rPr>
              <a:t> </a:t>
            </a:r>
            <a:r>
              <a:rPr lang="en-US" altLang="ko-KR" sz="2000" b="1" dirty="0" err="1">
                <a:ea typeface="맑은 고딕"/>
                <a:cs typeface="Calibri" panose="020F0502020204030204"/>
              </a:rPr>
              <a:t>확률이</a:t>
            </a:r>
            <a:r>
              <a:rPr lang="en-US" altLang="ko-KR" sz="2000" b="1" dirty="0">
                <a:ea typeface="맑은 고딕"/>
                <a:cs typeface="Calibri" panose="020F0502020204030204"/>
              </a:rPr>
              <a:t> </a:t>
            </a:r>
            <a:r>
              <a:rPr lang="en-US" altLang="ko-KR" sz="2000" b="1" dirty="0" err="1">
                <a:ea typeface="맑은 고딕"/>
                <a:cs typeface="Calibri" panose="020F0502020204030204"/>
              </a:rPr>
              <a:t>높아짐</a:t>
            </a:r>
          </a:p>
          <a:p>
            <a:pPr marL="285750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b="1">
              <a:cs typeface="Calibri" panose="020F0502020204030204"/>
            </a:endParaRPr>
          </a:p>
          <a:p>
            <a:pPr marL="285750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b="1">
              <a:cs typeface="Calibri" panose="020F0502020204030204"/>
            </a:endParaRPr>
          </a:p>
        </p:txBody>
      </p:sp>
      <p:pic>
        <p:nvPicPr>
          <p:cNvPr id="3" name="그림 4" descr="차트이(가) 표시된 사진&#10;&#10;자동 생성된 설명">
            <a:extLst>
              <a:ext uri="{FF2B5EF4-FFF2-40B4-BE49-F238E27FC236}">
                <a16:creationId xmlns:a16="http://schemas.microsoft.com/office/drawing/2014/main" id="{40223021-D2B2-FB9B-53C7-8C1C62A76D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400" y="1736884"/>
            <a:ext cx="8017667" cy="4824887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2B9A638C-90F7-2350-BC71-05CB1A2E4679}"/>
              </a:ext>
            </a:extLst>
          </p:cNvPr>
          <p:cNvCxnSpPr/>
          <p:nvPr/>
        </p:nvCxnSpPr>
        <p:spPr>
          <a:xfrm flipV="1">
            <a:off x="4188780" y="4078549"/>
            <a:ext cx="7720612" cy="53562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61442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B80816F2-EFB0-44E7-94C9-B65CB34DFA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73FA727-7551-7081-BB56-70E428758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482" y="-1487077"/>
            <a:ext cx="5998043" cy="280650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sz="4000" b="1" kern="1200" dirty="0">
                <a:latin typeface="+mj-lt"/>
                <a:ea typeface="맑은 고딕"/>
                <a:cs typeface="+mj-cs"/>
              </a:rPr>
              <a:t>모델 해석</a:t>
            </a:r>
            <a:r>
              <a:rPr lang="ko-KR" altLang="en-US" sz="4000" b="1" dirty="0">
                <a:ea typeface="맑은 고딕"/>
              </a:rPr>
              <a:t>: PDP PLOT</a:t>
            </a:r>
            <a:endParaRPr lang="en-US" altLang="ko-KR" sz="40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B96580-8D1C-E031-E6C1-780C5391CB4A}"/>
              </a:ext>
            </a:extLst>
          </p:cNvPr>
          <p:cNvSpPr txBox="1"/>
          <p:nvPr/>
        </p:nvSpPr>
        <p:spPr>
          <a:xfrm>
            <a:off x="562854" y="1749148"/>
            <a:ext cx="2975242" cy="4694015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latinLnBrk="0">
              <a:lnSpc>
                <a:spcPct val="90000"/>
              </a:lnSpc>
              <a:spcAft>
                <a:spcPts val="600"/>
              </a:spcAft>
            </a:pPr>
            <a:r>
              <a:rPr lang="en-US" altLang="ko-KR" sz="2000" b="1" dirty="0" err="1">
                <a:ea typeface="맑은 고딕"/>
              </a:rPr>
              <a:t>publish_time</a:t>
            </a:r>
            <a:endParaRPr lang="en-US" altLang="ko-KR" sz="2000" b="1" dirty="0" err="1">
              <a:ea typeface="맑은 고딕"/>
              <a:cs typeface="Calibri"/>
            </a:endParaRP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endParaRPr lang="en-US" altLang="ko-KR" sz="2000" b="1" dirty="0">
              <a:ea typeface="맑은 고딕"/>
              <a:cs typeface="Calibri"/>
            </a:endParaRP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altLang="ko-KR" sz="2000" b="1" dirty="0">
                <a:ea typeface="맑은 고딕"/>
                <a:cs typeface="Calibri" panose="020F0502020204030204"/>
              </a:rPr>
              <a:t>약 </a:t>
            </a:r>
            <a:r>
              <a:rPr lang="en-US" altLang="ko-KR" sz="2000" b="1" dirty="0" err="1">
                <a:ea typeface="맑은 고딕"/>
                <a:cs typeface="Calibri" panose="020F0502020204030204"/>
              </a:rPr>
              <a:t>새벽</a:t>
            </a:r>
            <a:r>
              <a:rPr lang="en-US" altLang="ko-KR" sz="2000" b="1" dirty="0">
                <a:ea typeface="맑은 고딕"/>
                <a:cs typeface="Calibri" panose="020F0502020204030204"/>
              </a:rPr>
              <a:t> 4-5시 </a:t>
            </a:r>
            <a:r>
              <a:rPr lang="en-US" altLang="ko-KR" sz="2000" b="1" dirty="0" err="1">
                <a:ea typeface="맑은 고딕"/>
                <a:cs typeface="Calibri" panose="020F0502020204030204"/>
              </a:rPr>
              <a:t>사이에</a:t>
            </a:r>
            <a:endParaRPr lang="en-US" altLang="ko-KR" sz="2000" b="1" dirty="0" err="1">
              <a:ea typeface="맑은 고딕" panose="020B0503020000020004" pitchFamily="34" charset="-127"/>
              <a:cs typeface="Calibri" panose="020F0502020204030204"/>
            </a:endParaRP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altLang="ko-KR" sz="2000" b="1" dirty="0" err="1">
                <a:ea typeface="맑은 고딕"/>
                <a:cs typeface="Calibri" panose="020F0502020204030204"/>
              </a:rPr>
              <a:t>올라온</a:t>
            </a:r>
            <a:r>
              <a:rPr lang="en-US" altLang="ko-KR" sz="2000" b="1" dirty="0">
                <a:ea typeface="맑은 고딕"/>
                <a:cs typeface="Calibri" panose="020F0502020204030204"/>
              </a:rPr>
              <a:t> </a:t>
            </a:r>
            <a:r>
              <a:rPr lang="en-US" altLang="ko-KR" sz="2000" b="1" dirty="0" err="1">
                <a:ea typeface="맑은 고딕"/>
                <a:cs typeface="Calibri" panose="020F0502020204030204"/>
              </a:rPr>
              <a:t>영상의</a:t>
            </a:r>
            <a:r>
              <a:rPr lang="en-US" altLang="ko-KR" sz="2000" b="1" dirty="0">
                <a:ea typeface="맑은 고딕"/>
                <a:cs typeface="Calibri" panose="020F0502020204030204"/>
              </a:rPr>
              <a:t> </a:t>
            </a:r>
            <a:r>
              <a:rPr lang="en-US" altLang="ko-KR" sz="2000" b="1" dirty="0" err="1">
                <a:ea typeface="맑은 고딕"/>
                <a:cs typeface="Calibri" panose="020F0502020204030204"/>
              </a:rPr>
              <a:t>target이</a:t>
            </a:r>
            <a:endParaRPr lang="en-US" altLang="ko-KR" sz="2000" b="1" dirty="0" err="1">
              <a:ea typeface="맑은 고딕" panose="020B0503020000020004" pitchFamily="34" charset="-127"/>
              <a:cs typeface="Calibri" panose="020F0502020204030204"/>
            </a:endParaRP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altLang="ko-KR" sz="2000" b="1" dirty="0">
                <a:ea typeface="맑은 고딕"/>
                <a:cs typeface="Calibri" panose="020F0502020204030204"/>
              </a:rPr>
              <a:t> 1일 </a:t>
            </a:r>
            <a:r>
              <a:rPr lang="en-US" altLang="ko-KR" sz="2000" b="1" dirty="0" err="1">
                <a:ea typeface="맑은 고딕"/>
                <a:cs typeface="Calibri" panose="020F0502020204030204"/>
              </a:rPr>
              <a:t>확률이</a:t>
            </a:r>
            <a:r>
              <a:rPr lang="en-US" altLang="ko-KR" sz="2000" b="1" dirty="0">
                <a:ea typeface="맑은 고딕"/>
                <a:cs typeface="Calibri" panose="020F0502020204030204"/>
              </a:rPr>
              <a:t> </a:t>
            </a:r>
            <a:r>
              <a:rPr lang="en-US" altLang="ko-KR" sz="2000" b="1" dirty="0" err="1">
                <a:ea typeface="맑은 고딕"/>
                <a:cs typeface="Calibri" panose="020F0502020204030204"/>
              </a:rPr>
              <a:t>가장</a:t>
            </a:r>
            <a:r>
              <a:rPr lang="en-US" altLang="ko-KR" sz="2000" b="1" dirty="0">
                <a:ea typeface="맑은 고딕"/>
                <a:cs typeface="Calibri" panose="020F0502020204030204"/>
              </a:rPr>
              <a:t> </a:t>
            </a:r>
            <a:r>
              <a:rPr lang="en-US" altLang="ko-KR" sz="2000" b="1" dirty="0" err="1">
                <a:ea typeface="맑은 고딕"/>
                <a:cs typeface="Calibri" panose="020F0502020204030204"/>
              </a:rPr>
              <a:t>높음</a:t>
            </a:r>
            <a:endParaRPr lang="en-US" altLang="ko-KR" sz="2000" b="1" dirty="0">
              <a:ea typeface="맑은 고딕" panose="020B0503020000020004" pitchFamily="34" charset="-127"/>
              <a:cs typeface="Calibri" panose="020F0502020204030204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61CF2F-A965-104C-0072-B3BB19C08152}"/>
              </a:ext>
            </a:extLst>
          </p:cNvPr>
          <p:cNvSpPr txBox="1"/>
          <p:nvPr/>
        </p:nvSpPr>
        <p:spPr>
          <a:xfrm>
            <a:off x="4276077" y="5829670"/>
            <a:ext cx="7324077" cy="2811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ko-KR" altLang="en-US"/>
          </a:p>
        </p:txBody>
      </p:sp>
      <p:pic>
        <p:nvPicPr>
          <p:cNvPr id="4" name="그림 4" descr="차트이(가) 표시된 사진&#10;&#10;자동 생성된 설명">
            <a:extLst>
              <a:ext uri="{FF2B5EF4-FFF2-40B4-BE49-F238E27FC236}">
                <a16:creationId xmlns:a16="http://schemas.microsoft.com/office/drawing/2014/main" id="{B0AA917F-F857-7B4B-E1CA-47A5A2BB4C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8087" y="1641613"/>
            <a:ext cx="8148636" cy="4955897"/>
          </a:xfrm>
          <a:prstGeom prst="rect">
            <a:avLst/>
          </a:prstGeom>
        </p:spPr>
      </p:pic>
      <p:sp>
        <p:nvSpPr>
          <p:cNvPr id="7" name="타원 6">
            <a:extLst>
              <a:ext uri="{FF2B5EF4-FFF2-40B4-BE49-F238E27FC236}">
                <a16:creationId xmlns:a16="http://schemas.microsoft.com/office/drawing/2014/main" id="{06429FB3-70C3-FAB7-B83A-44E82FF5D137}"/>
              </a:ext>
            </a:extLst>
          </p:cNvPr>
          <p:cNvSpPr/>
          <p:nvPr/>
        </p:nvSpPr>
        <p:spPr>
          <a:xfrm>
            <a:off x="5185434" y="4233802"/>
            <a:ext cx="1038597" cy="982735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5726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F55AF2-B8F5-DFE9-2E53-F477A7DD0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078992"/>
            <a:ext cx="6268770" cy="1536192"/>
          </a:xfrm>
        </p:spPr>
        <p:txBody>
          <a:bodyPr anchor="b">
            <a:normAutofit/>
          </a:bodyPr>
          <a:lstStyle/>
          <a:p>
            <a:r>
              <a:rPr lang="ko-KR" altLang="en-US" sz="5200" b="1">
                <a:ea typeface="맑은 고딕"/>
              </a:rPr>
              <a:t>목차</a:t>
            </a:r>
            <a:endParaRPr lang="ko-KR" altLang="en-US" sz="5200" b="1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00C28D-097B-1357-A395-C1D992B646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3355848"/>
            <a:ext cx="6268770" cy="282549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514350" indent="-514350">
              <a:buAutoNum type="arabicPeriod"/>
            </a:pPr>
            <a:r>
              <a:rPr lang="ko-KR" altLang="en-US" sz="2200" b="1" dirty="0">
                <a:ea typeface="맑은 고딕"/>
              </a:rPr>
              <a:t>가설</a:t>
            </a:r>
          </a:p>
          <a:p>
            <a:pPr marL="514350" indent="-514350">
              <a:buAutoNum type="arabicPeriod"/>
            </a:pPr>
            <a:r>
              <a:rPr lang="ko-KR" altLang="en-US" sz="2200" b="1" dirty="0">
                <a:ea typeface="맑은 고딕"/>
              </a:rPr>
              <a:t>데이터 셋 설명</a:t>
            </a:r>
          </a:p>
          <a:p>
            <a:pPr marL="514350" indent="-514350">
              <a:buAutoNum type="arabicPeriod"/>
            </a:pPr>
            <a:r>
              <a:rPr lang="ko-KR" altLang="en-US" sz="2200" b="1" dirty="0">
                <a:ea typeface="맑은 고딕"/>
              </a:rPr>
              <a:t>데이터 셋 가공</a:t>
            </a:r>
          </a:p>
          <a:p>
            <a:pPr marL="514350" indent="-514350">
              <a:buAutoNum type="arabicPeriod"/>
            </a:pPr>
            <a:r>
              <a:rPr lang="ko-KR" altLang="en-US" sz="2200" b="1" dirty="0">
                <a:ea typeface="맑은 고딕"/>
              </a:rPr>
              <a:t>모델링</a:t>
            </a:r>
          </a:p>
          <a:p>
            <a:pPr marL="514350" indent="-514350">
              <a:buAutoNum type="arabicPeriod"/>
            </a:pPr>
            <a:r>
              <a:rPr lang="ko-KR" altLang="en-US" sz="2200" b="1" dirty="0">
                <a:ea typeface="맑은 고딕"/>
              </a:rPr>
              <a:t>모델링 결과 해석</a:t>
            </a:r>
          </a:p>
          <a:p>
            <a:pPr marL="514350" indent="-514350">
              <a:buAutoNum type="arabicPeriod"/>
            </a:pPr>
            <a:r>
              <a:rPr lang="ko-KR" altLang="en-US" sz="2200" b="1" dirty="0">
                <a:ea typeface="맑은 고딕"/>
              </a:rPr>
              <a:t>결론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821B64F4-8AF6-6916-C2AA-B1427F180B8B}"/>
              </a:ext>
            </a:extLst>
          </p:cNvPr>
          <p:cNvGrpSpPr/>
          <p:nvPr/>
        </p:nvGrpSpPr>
        <p:grpSpPr>
          <a:xfrm>
            <a:off x="7494066" y="2058191"/>
            <a:ext cx="4237686" cy="2666094"/>
            <a:chOff x="8197047" y="2781670"/>
            <a:chExt cx="3299533" cy="1849514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94018EA5-A9AE-2487-54C3-44F652495D33}"/>
                </a:ext>
              </a:extLst>
            </p:cNvPr>
            <p:cNvSpPr/>
            <p:nvPr/>
          </p:nvSpPr>
          <p:spPr>
            <a:xfrm>
              <a:off x="8197047" y="2781670"/>
              <a:ext cx="3299533" cy="1849514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ea typeface="맑은 고딕"/>
              </a:endParaRPr>
            </a:p>
          </p:txBody>
        </p:sp>
        <p:sp>
          <p:nvSpPr>
            <p:cNvPr id="6" name="이등변 삼각형 5">
              <a:extLst>
                <a:ext uri="{FF2B5EF4-FFF2-40B4-BE49-F238E27FC236}">
                  <a16:creationId xmlns:a16="http://schemas.microsoft.com/office/drawing/2014/main" id="{5C22AAD0-83F3-8ADC-DD0A-D53FD616E52F}"/>
                </a:ext>
              </a:extLst>
            </p:cNvPr>
            <p:cNvSpPr/>
            <p:nvPr/>
          </p:nvSpPr>
          <p:spPr>
            <a:xfrm rot="5400000">
              <a:off x="9365939" y="3166368"/>
              <a:ext cx="1183690" cy="10801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60097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B80816F2-EFB0-44E7-94C9-B65CB34DFA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73FA727-7551-7081-BB56-70E428758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482" y="-1487077"/>
            <a:ext cx="5998043" cy="280650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sz="4000" b="1" kern="1200" dirty="0">
                <a:latin typeface="+mj-lt"/>
                <a:ea typeface="맑은 고딕"/>
                <a:cs typeface="+mj-cs"/>
              </a:rPr>
              <a:t>모델 해석</a:t>
            </a:r>
            <a:r>
              <a:rPr lang="ko-KR" altLang="en-US" sz="4000" b="1" dirty="0">
                <a:ea typeface="맑은 고딕"/>
              </a:rPr>
              <a:t>: PDP PLOT</a:t>
            </a:r>
            <a:endParaRPr lang="en-US" altLang="ko-KR" sz="40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B96580-8D1C-E031-E6C1-780C5391CB4A}"/>
              </a:ext>
            </a:extLst>
          </p:cNvPr>
          <p:cNvSpPr txBox="1"/>
          <p:nvPr/>
        </p:nvSpPr>
        <p:spPr>
          <a:xfrm>
            <a:off x="562854" y="1749148"/>
            <a:ext cx="2975242" cy="4694015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latinLnBrk="0">
              <a:lnSpc>
                <a:spcPct val="90000"/>
              </a:lnSpc>
              <a:spcAft>
                <a:spcPts val="600"/>
              </a:spcAft>
            </a:pPr>
            <a:r>
              <a:rPr lang="en-US" altLang="ko-KR" sz="2000" b="1" dirty="0" err="1">
                <a:ea typeface="맑은 고딕"/>
              </a:rPr>
              <a:t>title_length</a:t>
            </a:r>
            <a:endParaRPr lang="en-US" altLang="ko-KR" sz="2000" b="1" dirty="0" err="1">
              <a:ea typeface="맑은 고딕"/>
              <a:cs typeface="Calibri"/>
            </a:endParaRPr>
          </a:p>
          <a:p>
            <a:pPr marL="57150" algn="ctr" latinLnBrk="0">
              <a:lnSpc>
                <a:spcPct val="90000"/>
              </a:lnSpc>
              <a:spcAft>
                <a:spcPts val="600"/>
              </a:spcAft>
            </a:pPr>
            <a:endParaRPr lang="en-US" altLang="ko-KR" sz="2000" b="1">
              <a:cs typeface="Calibri" panose="020F0502020204030204"/>
            </a:endParaRPr>
          </a:p>
          <a:p>
            <a:pPr marL="57150" algn="ctr">
              <a:lnSpc>
                <a:spcPct val="90000"/>
              </a:lnSpc>
              <a:spcAft>
                <a:spcPts val="600"/>
              </a:spcAft>
            </a:pPr>
            <a:r>
              <a:rPr lang="en-US" altLang="ko-KR" sz="2000" b="1" dirty="0" err="1">
                <a:ea typeface="맑은 고딕"/>
                <a:cs typeface="Calibri"/>
              </a:rPr>
              <a:t>제목의</a:t>
            </a:r>
            <a:r>
              <a:rPr lang="en-US" altLang="ko-KR" sz="2000" b="1" dirty="0">
                <a:ea typeface="맑은 고딕"/>
                <a:cs typeface="Calibri"/>
              </a:rPr>
              <a:t> </a:t>
            </a:r>
            <a:r>
              <a:rPr lang="en-US" altLang="ko-KR" sz="2000" b="1" dirty="0" err="1">
                <a:ea typeface="맑은 고딕"/>
                <a:cs typeface="Calibri"/>
              </a:rPr>
              <a:t>길이가</a:t>
            </a:r>
          </a:p>
          <a:p>
            <a:pPr marL="57150" algn="ctr">
              <a:lnSpc>
                <a:spcPct val="90000"/>
              </a:lnSpc>
              <a:spcAft>
                <a:spcPts val="600"/>
              </a:spcAft>
            </a:pPr>
            <a:r>
              <a:rPr lang="en-US" altLang="ko-KR" sz="2000" b="1" dirty="0" err="1">
                <a:ea typeface="맑은 고딕"/>
                <a:cs typeface="Calibri"/>
              </a:rPr>
              <a:t>길어질수록</a:t>
            </a:r>
          </a:p>
          <a:p>
            <a:pPr marL="57150" algn="ctr">
              <a:lnSpc>
                <a:spcPct val="90000"/>
              </a:lnSpc>
              <a:spcAft>
                <a:spcPts val="600"/>
              </a:spcAft>
            </a:pPr>
            <a:r>
              <a:rPr lang="en-US" altLang="ko-KR" sz="2000" b="1" dirty="0">
                <a:ea typeface="맑은 고딕"/>
                <a:cs typeface="Calibri"/>
              </a:rPr>
              <a:t> </a:t>
            </a:r>
            <a:r>
              <a:rPr lang="en-US" altLang="ko-KR" sz="2000" b="1" dirty="0" err="1">
                <a:ea typeface="맑은 고딕"/>
                <a:cs typeface="Calibri"/>
              </a:rPr>
              <a:t>target이</a:t>
            </a:r>
            <a:r>
              <a:rPr lang="en-US" altLang="ko-KR" sz="2000" b="1" dirty="0">
                <a:ea typeface="맑은 고딕"/>
                <a:cs typeface="Calibri"/>
              </a:rPr>
              <a:t> 1일</a:t>
            </a:r>
          </a:p>
          <a:p>
            <a:pPr marL="57150" algn="ctr">
              <a:lnSpc>
                <a:spcPct val="90000"/>
              </a:lnSpc>
              <a:spcAft>
                <a:spcPts val="600"/>
              </a:spcAft>
            </a:pPr>
            <a:r>
              <a:rPr lang="en-US" altLang="ko-KR" sz="2000" b="1" dirty="0" err="1">
                <a:ea typeface="맑은 고딕"/>
                <a:cs typeface="Calibri"/>
              </a:rPr>
              <a:t>확률이</a:t>
            </a:r>
            <a:r>
              <a:rPr lang="en-US" altLang="ko-KR" sz="2000" b="1" dirty="0">
                <a:ea typeface="맑은 고딕"/>
                <a:cs typeface="Calibri"/>
              </a:rPr>
              <a:t> </a:t>
            </a:r>
            <a:r>
              <a:rPr lang="en-US" altLang="ko-KR" sz="2000" b="1" dirty="0" err="1">
                <a:ea typeface="맑은 고딕"/>
                <a:cs typeface="Calibri"/>
              </a:rPr>
              <a:t>낮아짐</a:t>
            </a:r>
            <a:endParaRPr lang="en-US" altLang="ko-KR" sz="2000" b="1" dirty="0">
              <a:ea typeface="맑은 고딕"/>
              <a:cs typeface="Calibri"/>
            </a:endParaRPr>
          </a:p>
          <a:p>
            <a:pPr marL="285750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b="1"/>
          </a:p>
          <a:p>
            <a:pPr marL="285750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b="1">
              <a:cs typeface="Calibri" panose="020F0502020204030204"/>
            </a:endParaRPr>
          </a:p>
        </p:txBody>
      </p:sp>
      <p:pic>
        <p:nvPicPr>
          <p:cNvPr id="3" name="그림 4" descr="차트이(가) 표시된 사진&#10;&#10;자동 생성된 설명">
            <a:extLst>
              <a:ext uri="{FF2B5EF4-FFF2-40B4-BE49-F238E27FC236}">
                <a16:creationId xmlns:a16="http://schemas.microsoft.com/office/drawing/2014/main" id="{74EA1E75-A8B1-E252-282D-E7ADDD882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3775" y="1614349"/>
            <a:ext cx="8267699" cy="4962802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4EBFA155-101C-1D04-58C6-DC0CD2A4F81A}"/>
              </a:ext>
            </a:extLst>
          </p:cNvPr>
          <p:cNvCxnSpPr/>
          <p:nvPr/>
        </p:nvCxnSpPr>
        <p:spPr>
          <a:xfrm>
            <a:off x="4261894" y="3087331"/>
            <a:ext cx="7365506" cy="79603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29083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B80816F2-EFB0-44E7-94C9-B65CB34DFA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73FA727-7551-7081-BB56-70E428758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482" y="-1487077"/>
            <a:ext cx="5998043" cy="280650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sz="4000" b="1" kern="1200" dirty="0">
                <a:latin typeface="+mj-lt"/>
                <a:ea typeface="맑은 고딕"/>
                <a:cs typeface="+mj-cs"/>
              </a:rPr>
              <a:t>모델 해석</a:t>
            </a:r>
            <a:r>
              <a:rPr lang="ko-KR" altLang="en-US" sz="4000" b="1" dirty="0">
                <a:ea typeface="맑은 고딕"/>
              </a:rPr>
              <a:t>: PDP PLOT</a:t>
            </a:r>
            <a:endParaRPr lang="en-US" altLang="ko-KR" sz="40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B96580-8D1C-E031-E6C1-780C5391CB4A}"/>
              </a:ext>
            </a:extLst>
          </p:cNvPr>
          <p:cNvSpPr txBox="1"/>
          <p:nvPr/>
        </p:nvSpPr>
        <p:spPr>
          <a:xfrm>
            <a:off x="562854" y="1749148"/>
            <a:ext cx="2975242" cy="4694015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latinLnBrk="0">
              <a:lnSpc>
                <a:spcPct val="90000"/>
              </a:lnSpc>
              <a:spcAft>
                <a:spcPts val="600"/>
              </a:spcAft>
            </a:pPr>
            <a:r>
              <a:rPr lang="en-US" altLang="ko-KR" sz="2000" b="1" dirty="0">
                <a:ea typeface="맑은 고딕"/>
                <a:cs typeface="Calibri"/>
              </a:rPr>
              <a:t>dislikes/likes</a:t>
            </a:r>
          </a:p>
          <a:p>
            <a:pPr marL="285750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2000" b="1"/>
          </a:p>
          <a:p>
            <a:pPr marL="57150" algn="ctr" latinLnBrk="0">
              <a:lnSpc>
                <a:spcPct val="90000"/>
              </a:lnSpc>
              <a:spcAft>
                <a:spcPts val="600"/>
              </a:spcAft>
            </a:pPr>
            <a:r>
              <a:rPr lang="ko-KR" altLang="en-US" sz="2000" b="1" dirty="0">
                <a:ea typeface="맑은 고딕"/>
                <a:cs typeface="Calibri"/>
              </a:rPr>
              <a:t>가설과는 달리</a:t>
            </a:r>
          </a:p>
          <a:p>
            <a:pPr marL="57150" algn="ctr">
              <a:lnSpc>
                <a:spcPct val="90000"/>
              </a:lnSpc>
              <a:spcAft>
                <a:spcPts val="600"/>
              </a:spcAft>
            </a:pPr>
            <a:r>
              <a:rPr lang="ko-KR" altLang="en-US" sz="2000" b="1" dirty="0">
                <a:ea typeface="맑은 고딕"/>
                <a:cs typeface="Calibri"/>
              </a:rPr>
              <a:t>오히려 확률이</a:t>
            </a:r>
          </a:p>
          <a:p>
            <a:pPr marL="57150" algn="ctr">
              <a:lnSpc>
                <a:spcPct val="90000"/>
              </a:lnSpc>
              <a:spcAft>
                <a:spcPts val="600"/>
              </a:spcAft>
            </a:pPr>
            <a:r>
              <a:rPr lang="ko-KR" altLang="en-US" sz="2000" b="1" dirty="0">
                <a:ea typeface="맑은 고딕"/>
                <a:cs typeface="Calibri"/>
              </a:rPr>
              <a:t>높아지는 양상</a:t>
            </a:r>
            <a:endParaRPr lang="ko-KR"/>
          </a:p>
          <a:p>
            <a:pPr marL="285750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b="1"/>
          </a:p>
        </p:txBody>
      </p:sp>
      <p:pic>
        <p:nvPicPr>
          <p:cNvPr id="4" name="그림 4" descr="차트이(가) 표시된 사진&#10;&#10;자동 생성된 설명">
            <a:extLst>
              <a:ext uri="{FF2B5EF4-FFF2-40B4-BE49-F238E27FC236}">
                <a16:creationId xmlns:a16="http://schemas.microsoft.com/office/drawing/2014/main" id="{B3C9A5EE-BD4A-D17F-E2D6-9501896EE0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3275" y="1546630"/>
            <a:ext cx="8517730" cy="5050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4364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EF5CBA-D880-5083-B452-4770BC11C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  <a:cs typeface="Calibri Light"/>
              </a:rPr>
              <a:t>결론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51CBB7-6471-F639-6DE2-856628829D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90442" cy="4351338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pPr marL="514350" indent="-514350">
              <a:lnSpc>
                <a:spcPct val="150000"/>
              </a:lnSpc>
              <a:spcAft>
                <a:spcPts val="400"/>
              </a:spcAft>
            </a:pPr>
            <a:r>
              <a:rPr lang="ko-KR" b="1" dirty="0">
                <a:ea typeface="+mn-lt"/>
                <a:cs typeface="+mn-lt"/>
              </a:rPr>
              <a:t>유튜브 업로드 초반 영상의 </a:t>
            </a:r>
            <a:r>
              <a:rPr lang="ko-KR" altLang="en-US" b="1" dirty="0">
                <a:ea typeface="+mn-lt"/>
                <a:cs typeface="+mn-lt"/>
              </a:rPr>
              <a:t>정보는 추후</a:t>
            </a:r>
            <a:r>
              <a:rPr lang="ko-KR" b="1" dirty="0">
                <a:ea typeface="+mn-lt"/>
                <a:cs typeface="+mn-lt"/>
              </a:rPr>
              <a:t> 동영상의 인기 여부에 영향을 미치는 특성일 것이다</a:t>
            </a:r>
            <a:r>
              <a:rPr lang="en-US" altLang="ko-KR" b="1" dirty="0">
                <a:ea typeface="+mn-lt"/>
                <a:cs typeface="+mn-lt"/>
              </a:rPr>
              <a:t>.</a:t>
            </a:r>
            <a:endParaRPr lang="ko-KR" altLang="en-US" dirty="0">
              <a:ea typeface="+mn-lt"/>
              <a:cs typeface="+mn-lt"/>
            </a:endParaRPr>
          </a:p>
          <a:p>
            <a:pPr marL="0" indent="0">
              <a:lnSpc>
                <a:spcPct val="150000"/>
              </a:lnSpc>
              <a:spcAft>
                <a:spcPts val="400"/>
              </a:spcAft>
              <a:buNone/>
            </a:pPr>
            <a:r>
              <a:rPr lang="en-US" altLang="ko-KR" sz="2000" b="1" dirty="0">
                <a:ea typeface="+mn-lt"/>
                <a:cs typeface="+mn-lt"/>
              </a:rPr>
              <a:t>-&gt; </a:t>
            </a:r>
            <a:r>
              <a:rPr lang="en-US" altLang="ko-KR" sz="2000" b="1" err="1">
                <a:ea typeface="+mn-lt"/>
                <a:cs typeface="+mn-lt"/>
              </a:rPr>
              <a:t>태그의</a:t>
            </a:r>
            <a:r>
              <a:rPr lang="en-US" altLang="ko-KR" sz="2000" b="1" dirty="0">
                <a:ea typeface="+mn-lt"/>
                <a:cs typeface="+mn-lt"/>
              </a:rPr>
              <a:t> </a:t>
            </a:r>
            <a:r>
              <a:rPr lang="en-US" altLang="ko-KR" sz="2000" b="1" err="1">
                <a:ea typeface="+mn-lt"/>
                <a:cs typeface="+mn-lt"/>
              </a:rPr>
              <a:t>개수</a:t>
            </a:r>
            <a:r>
              <a:rPr lang="en-US" altLang="ko-KR" sz="2000" b="1" dirty="0">
                <a:ea typeface="+mn-lt"/>
                <a:cs typeface="+mn-lt"/>
              </a:rPr>
              <a:t>, </a:t>
            </a:r>
            <a:r>
              <a:rPr lang="en-US" altLang="ko-KR" sz="2000" b="1" err="1">
                <a:ea typeface="+mn-lt"/>
                <a:cs typeface="+mn-lt"/>
              </a:rPr>
              <a:t>영상</a:t>
            </a:r>
            <a:r>
              <a:rPr lang="en-US" altLang="ko-KR" sz="2000" b="1" dirty="0">
                <a:ea typeface="+mn-lt"/>
                <a:cs typeface="+mn-lt"/>
              </a:rPr>
              <a:t> </a:t>
            </a:r>
            <a:r>
              <a:rPr lang="en-US" altLang="ko-KR" sz="2000" b="1" err="1">
                <a:ea typeface="+mn-lt"/>
                <a:cs typeface="+mn-lt"/>
              </a:rPr>
              <a:t>제목의</a:t>
            </a:r>
            <a:r>
              <a:rPr lang="en-US" altLang="ko-KR" sz="2000" b="1" dirty="0">
                <a:ea typeface="+mn-lt"/>
                <a:cs typeface="+mn-lt"/>
              </a:rPr>
              <a:t> </a:t>
            </a:r>
            <a:r>
              <a:rPr lang="en-US" altLang="ko-KR" sz="2000" b="1" err="1">
                <a:ea typeface="+mn-lt"/>
                <a:cs typeface="+mn-lt"/>
              </a:rPr>
              <a:t>길이</a:t>
            </a:r>
            <a:r>
              <a:rPr lang="en-US" altLang="ko-KR" sz="2000" b="1" dirty="0">
                <a:ea typeface="+mn-lt"/>
                <a:cs typeface="+mn-lt"/>
              </a:rPr>
              <a:t>, </a:t>
            </a:r>
            <a:r>
              <a:rPr lang="en-US" altLang="ko-KR" sz="2000" b="1" err="1">
                <a:ea typeface="+mn-lt"/>
                <a:cs typeface="+mn-lt"/>
              </a:rPr>
              <a:t>업로드</a:t>
            </a:r>
            <a:r>
              <a:rPr lang="en-US" altLang="ko-KR" sz="2000" b="1" dirty="0">
                <a:ea typeface="+mn-lt"/>
                <a:cs typeface="+mn-lt"/>
              </a:rPr>
              <a:t> </a:t>
            </a:r>
            <a:r>
              <a:rPr lang="en-US" altLang="ko-KR" sz="2000" b="1" err="1">
                <a:ea typeface="+mn-lt"/>
                <a:cs typeface="+mn-lt"/>
              </a:rPr>
              <a:t>시간의</a:t>
            </a:r>
            <a:r>
              <a:rPr lang="en-US" altLang="ko-KR" sz="2000" b="1" dirty="0">
                <a:ea typeface="+mn-lt"/>
                <a:cs typeface="+mn-lt"/>
              </a:rPr>
              <a:t> </a:t>
            </a:r>
            <a:r>
              <a:rPr lang="en-US" altLang="ko-KR" sz="2000" b="1" err="1">
                <a:ea typeface="+mn-lt"/>
                <a:cs typeface="+mn-lt"/>
              </a:rPr>
              <a:t>중요성을</a:t>
            </a:r>
            <a:r>
              <a:rPr lang="en-US" altLang="ko-KR" sz="2000" b="1" dirty="0">
                <a:ea typeface="+mn-lt"/>
                <a:cs typeface="+mn-lt"/>
              </a:rPr>
              <a:t> </a:t>
            </a:r>
            <a:r>
              <a:rPr lang="en-US" altLang="ko-KR" sz="2000" b="1" err="1">
                <a:ea typeface="+mn-lt"/>
                <a:cs typeface="+mn-lt"/>
              </a:rPr>
              <a:t>파악할</a:t>
            </a:r>
            <a:r>
              <a:rPr lang="en-US" altLang="ko-KR" sz="2000" b="1" dirty="0">
                <a:ea typeface="+mn-lt"/>
                <a:cs typeface="+mn-lt"/>
              </a:rPr>
              <a:t> 수 </a:t>
            </a:r>
            <a:r>
              <a:rPr lang="en-US" altLang="ko-KR" sz="2000" b="1" err="1">
                <a:ea typeface="+mn-lt"/>
                <a:cs typeface="+mn-lt"/>
              </a:rPr>
              <a:t>있었음</a:t>
            </a:r>
            <a:endParaRPr lang="en-US" altLang="ko-KR" sz="2000" b="1">
              <a:ea typeface="+mn-lt"/>
              <a:cs typeface="+mn-lt"/>
            </a:endParaRPr>
          </a:p>
          <a:p>
            <a:pPr marL="0" indent="0">
              <a:lnSpc>
                <a:spcPct val="150000"/>
              </a:lnSpc>
              <a:spcAft>
                <a:spcPts val="400"/>
              </a:spcAft>
              <a:buNone/>
            </a:pPr>
            <a:r>
              <a:rPr lang="en-US" altLang="ko-KR" sz="2000" b="1" dirty="0">
                <a:ea typeface="+mn-lt"/>
                <a:cs typeface="+mn-lt"/>
              </a:rPr>
              <a:t>-&gt; </a:t>
            </a:r>
            <a:r>
              <a:rPr lang="en-US" altLang="ko-KR" sz="2000" b="1" err="1">
                <a:ea typeface="+mn-lt"/>
                <a:cs typeface="+mn-lt"/>
              </a:rPr>
              <a:t>조회수</a:t>
            </a:r>
            <a:r>
              <a:rPr lang="en-US" altLang="ko-KR" sz="2000" b="1" dirty="0">
                <a:ea typeface="+mn-lt"/>
                <a:cs typeface="+mn-lt"/>
              </a:rPr>
              <a:t> </a:t>
            </a:r>
            <a:r>
              <a:rPr lang="en-US" altLang="ko-KR" sz="2000" b="1" err="1">
                <a:ea typeface="+mn-lt"/>
                <a:cs typeface="+mn-lt"/>
              </a:rPr>
              <a:t>대비</a:t>
            </a:r>
            <a:r>
              <a:rPr lang="en-US" altLang="ko-KR" sz="2000" b="1" dirty="0">
                <a:ea typeface="+mn-lt"/>
                <a:cs typeface="+mn-lt"/>
              </a:rPr>
              <a:t> </a:t>
            </a:r>
            <a:r>
              <a:rPr lang="en-US" altLang="ko-KR" sz="2000" b="1" err="1">
                <a:ea typeface="+mn-lt"/>
                <a:cs typeface="+mn-lt"/>
              </a:rPr>
              <a:t>좋아요의</a:t>
            </a:r>
            <a:r>
              <a:rPr lang="en-US" altLang="ko-KR" sz="2000" b="1" dirty="0">
                <a:ea typeface="+mn-lt"/>
                <a:cs typeface="+mn-lt"/>
              </a:rPr>
              <a:t> </a:t>
            </a:r>
            <a:r>
              <a:rPr lang="en-US" altLang="ko-KR" sz="2000" b="1" err="1">
                <a:ea typeface="+mn-lt"/>
                <a:cs typeface="+mn-lt"/>
              </a:rPr>
              <a:t>비율은</a:t>
            </a:r>
            <a:r>
              <a:rPr lang="en-US" altLang="ko-KR" sz="2000" b="1" dirty="0">
                <a:ea typeface="+mn-lt"/>
                <a:cs typeface="+mn-lt"/>
              </a:rPr>
              <a:t> </a:t>
            </a:r>
            <a:r>
              <a:rPr lang="en-US" altLang="ko-KR" sz="2000" b="1" err="1">
                <a:ea typeface="+mn-lt"/>
                <a:cs typeface="+mn-lt"/>
              </a:rPr>
              <a:t>앞서</a:t>
            </a:r>
            <a:r>
              <a:rPr lang="en-US" altLang="ko-KR" sz="2000" b="1" dirty="0">
                <a:ea typeface="+mn-lt"/>
                <a:cs typeface="+mn-lt"/>
              </a:rPr>
              <a:t> </a:t>
            </a:r>
            <a:r>
              <a:rPr lang="en-US" altLang="ko-KR" sz="2000" b="1" err="1">
                <a:ea typeface="+mn-lt"/>
                <a:cs typeface="+mn-lt"/>
              </a:rPr>
              <a:t>언급한</a:t>
            </a:r>
            <a:r>
              <a:rPr lang="en-US" altLang="ko-KR" sz="2000" b="1" dirty="0">
                <a:ea typeface="+mn-lt"/>
                <a:cs typeface="+mn-lt"/>
              </a:rPr>
              <a:t> </a:t>
            </a:r>
            <a:r>
              <a:rPr lang="en-US" altLang="ko-KR" sz="2000" b="1" err="1">
                <a:ea typeface="+mn-lt"/>
                <a:cs typeface="+mn-lt"/>
              </a:rPr>
              <a:t>모델의</a:t>
            </a:r>
            <a:r>
              <a:rPr lang="en-US" altLang="ko-KR" sz="2000" b="1" dirty="0">
                <a:ea typeface="+mn-lt"/>
                <a:cs typeface="+mn-lt"/>
              </a:rPr>
              <a:t> </a:t>
            </a:r>
            <a:r>
              <a:rPr lang="en-US" altLang="ko-KR" sz="2000" b="1" err="1">
                <a:ea typeface="+mn-lt"/>
                <a:cs typeface="+mn-lt"/>
              </a:rPr>
              <a:t>한계로</a:t>
            </a:r>
            <a:r>
              <a:rPr lang="en-US" altLang="ko-KR" sz="2000" b="1" dirty="0">
                <a:ea typeface="+mn-lt"/>
                <a:cs typeface="+mn-lt"/>
              </a:rPr>
              <a:t> </a:t>
            </a:r>
            <a:r>
              <a:rPr lang="en-US" altLang="ko-KR" sz="2000" b="1" err="1">
                <a:ea typeface="+mn-lt"/>
                <a:cs typeface="+mn-lt"/>
              </a:rPr>
              <a:t>더욱</a:t>
            </a:r>
            <a:r>
              <a:rPr lang="en-US" altLang="ko-KR" sz="2000" b="1" dirty="0">
                <a:ea typeface="+mn-lt"/>
                <a:cs typeface="+mn-lt"/>
              </a:rPr>
              <a:t> </a:t>
            </a:r>
            <a:r>
              <a:rPr lang="en-US" altLang="ko-KR" sz="2000" b="1" err="1">
                <a:ea typeface="+mn-lt"/>
                <a:cs typeface="+mn-lt"/>
              </a:rPr>
              <a:t>개선해야할</a:t>
            </a:r>
            <a:r>
              <a:rPr lang="en-US" altLang="ko-KR" sz="2000" b="1" dirty="0">
                <a:ea typeface="+mn-lt"/>
                <a:cs typeface="+mn-lt"/>
              </a:rPr>
              <a:t> 점</a:t>
            </a:r>
          </a:p>
          <a:p>
            <a:pPr marL="514350" indent="-514350">
              <a:lnSpc>
                <a:spcPct val="150000"/>
              </a:lnSpc>
              <a:spcBef>
                <a:spcPts val="0"/>
              </a:spcBef>
              <a:spcAft>
                <a:spcPts val="400"/>
              </a:spcAft>
            </a:pPr>
            <a:r>
              <a:rPr lang="ko-KR" altLang="en-US" b="1" dirty="0">
                <a:ea typeface="+mn-lt"/>
                <a:cs typeface="+mn-lt"/>
              </a:rPr>
              <a:t>분류 예측 모델을 활용하여 </a:t>
            </a:r>
            <a:r>
              <a:rPr lang="en-US" altLang="ko-KR" b="1" dirty="0">
                <a:ea typeface="+mn-lt"/>
                <a:cs typeface="+mn-lt"/>
              </a:rPr>
              <a:t>category</a:t>
            </a:r>
            <a:r>
              <a:rPr lang="ko-KR" altLang="en-US" b="1" dirty="0">
                <a:ea typeface="+mn-lt"/>
                <a:cs typeface="+mn-lt"/>
              </a:rPr>
              <a:t>별 광고 적합성을 파악하고</a:t>
            </a:r>
            <a:r>
              <a:rPr lang="en-US" altLang="ko-KR" b="1" dirty="0">
                <a:ea typeface="+mn-lt"/>
                <a:cs typeface="+mn-lt"/>
              </a:rPr>
              <a:t>, </a:t>
            </a:r>
            <a:r>
              <a:rPr lang="ko-KR" altLang="en-US" b="1" dirty="0">
                <a:ea typeface="+mn-lt"/>
                <a:cs typeface="+mn-lt"/>
              </a:rPr>
              <a:t>광고 송출의 </a:t>
            </a:r>
            <a:r>
              <a:rPr lang="en-US" altLang="ko-KR" b="1" dirty="0">
                <a:ea typeface="+mn-lt"/>
                <a:cs typeface="+mn-lt"/>
              </a:rPr>
              <a:t>target</a:t>
            </a:r>
            <a:r>
              <a:rPr lang="ko-KR" altLang="en-US" b="1" dirty="0">
                <a:ea typeface="+mn-lt"/>
                <a:cs typeface="+mn-lt"/>
              </a:rPr>
              <a:t>을 좁혀 보다 효과적인 광고를 기대할 수 있을 것이다</a:t>
            </a:r>
            <a:r>
              <a:rPr lang="en-US" b="1" dirty="0">
                <a:ea typeface="+mn-lt"/>
                <a:cs typeface="+mn-lt"/>
              </a:rPr>
              <a:t>.</a:t>
            </a:r>
            <a:endParaRPr lang="ko-KR" altLang="en-US" dirty="0">
              <a:ea typeface="+mn-lt"/>
              <a:cs typeface="+mn-lt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n-US" sz="2200" b="1" dirty="0">
                <a:ea typeface="맑은 고딕"/>
                <a:cs typeface="Calibri"/>
              </a:rPr>
              <a:t>-&gt; </a:t>
            </a:r>
            <a:r>
              <a:rPr lang="ko-KR" altLang="en-US" sz="2200" b="1" dirty="0">
                <a:ea typeface="맑은 고딕"/>
                <a:cs typeface="Calibri"/>
              </a:rPr>
              <a:t>정밀도 90% 이상으로 인기 동영상을 예측하고, 이에 따른 </a:t>
            </a:r>
            <a:r>
              <a:rPr lang="ko-KR" altLang="en-US" sz="2200" b="1" dirty="0" err="1">
                <a:ea typeface="맑은 고딕"/>
                <a:cs typeface="Calibri"/>
              </a:rPr>
              <a:t>target을</a:t>
            </a:r>
            <a:r>
              <a:rPr lang="ko-KR" altLang="en-US" sz="2200" b="1" dirty="0">
                <a:ea typeface="맑은 고딕"/>
                <a:cs typeface="Calibri"/>
              </a:rPr>
              <a:t> 좁힐 수 있을 것으로 예상됨</a:t>
            </a:r>
          </a:p>
          <a:p>
            <a:pPr marL="0" indent="0">
              <a:lnSpc>
                <a:spcPct val="150000"/>
              </a:lnSpc>
              <a:spcAft>
                <a:spcPts val="400"/>
              </a:spcAft>
              <a:buNone/>
            </a:pPr>
            <a:endParaRPr lang="en-US" altLang="ko-KR" b="1" dirty="0">
              <a:ea typeface="맑은 고딕"/>
              <a:cs typeface="Calibri"/>
            </a:endParaRPr>
          </a:p>
          <a:p>
            <a:pPr marL="514350" indent="-514350">
              <a:buAutoNum type="arabicPeriod"/>
            </a:pPr>
            <a:endParaRPr lang="ko-KR" altLang="en-US" dirty="0">
              <a:ea typeface="맑은 고딕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414540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94654A-0EF3-F742-38A7-52D0D9D39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8306" y="2851651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>
                <a:ea typeface="맑은 고딕"/>
                <a:cs typeface="Calibri Light"/>
              </a:rPr>
              <a:t>감사합니다</a:t>
            </a:r>
            <a:endParaRPr lang="ko-KR" altLang="en-US" dirty="0">
              <a:cs typeface="Calibri Light" panose="020F03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882632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E1279A-FB93-D6F0-00D9-7949AF5CB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ea typeface="맑은 고딕"/>
              </a:rPr>
              <a:t>가설 설정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C7E5B6-BDC6-2D0B-D636-80A3CD12D7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79121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50000"/>
              </a:lnSpc>
              <a:spcAft>
                <a:spcPts val="400"/>
              </a:spcAft>
              <a:buNone/>
            </a:pPr>
            <a:r>
              <a:rPr lang="ko-KR" b="1" dirty="0">
                <a:ea typeface="+mn-lt"/>
                <a:cs typeface="+mn-lt"/>
              </a:rPr>
              <a:t>1. </a:t>
            </a:r>
            <a:r>
              <a:rPr lang="ko-KR" altLang="en-US" b="1" dirty="0">
                <a:ea typeface="+mn-lt"/>
                <a:cs typeface="+mn-lt"/>
              </a:rPr>
              <a:t>유튜브 업로드 초반</a:t>
            </a:r>
            <a:r>
              <a:rPr lang="ko-KR" b="1" dirty="0">
                <a:ea typeface="+mn-lt"/>
                <a:cs typeface="+mn-lt"/>
              </a:rPr>
              <a:t> 영상의 </a:t>
            </a:r>
            <a:r>
              <a:rPr lang="ko-KR" altLang="en-US" b="1" dirty="0">
                <a:ea typeface="+mn-lt"/>
                <a:cs typeface="+mn-lt"/>
              </a:rPr>
              <a:t>정보는</a:t>
            </a:r>
          </a:p>
          <a:p>
            <a:pPr marL="0" indent="0">
              <a:lnSpc>
                <a:spcPct val="150000"/>
              </a:lnSpc>
              <a:spcAft>
                <a:spcPts val="400"/>
              </a:spcAft>
              <a:buNone/>
            </a:pPr>
            <a:r>
              <a:rPr lang="ko-KR" altLang="en-US" b="1" dirty="0">
                <a:ea typeface="+mn-lt"/>
                <a:cs typeface="+mn-lt"/>
              </a:rPr>
              <a:t>추후 동영상의</a:t>
            </a:r>
            <a:r>
              <a:rPr lang="ko-KR" b="1" dirty="0">
                <a:ea typeface="+mn-lt"/>
                <a:cs typeface="+mn-lt"/>
              </a:rPr>
              <a:t> 인기 </a:t>
            </a:r>
            <a:r>
              <a:rPr lang="ko-KR" altLang="en-US" b="1" dirty="0">
                <a:ea typeface="+mn-lt"/>
                <a:cs typeface="+mn-lt"/>
              </a:rPr>
              <a:t>여부에 영향을 미치는 특성일 것이다</a:t>
            </a:r>
            <a:r>
              <a:rPr lang="en-US" altLang="ko-KR" b="1" dirty="0">
                <a:ea typeface="+mn-lt"/>
                <a:cs typeface="+mn-lt"/>
              </a:rPr>
              <a:t>.</a:t>
            </a:r>
            <a:endParaRPr lang="ko-KR" altLang="en-US" b="1" dirty="0">
              <a:ea typeface="+mn-lt"/>
              <a:cs typeface="+mn-lt"/>
            </a:endParaRPr>
          </a:p>
          <a:p>
            <a:pPr marL="0" indent="0">
              <a:spcAft>
                <a:spcPts val="400"/>
              </a:spcAft>
              <a:buNone/>
            </a:pPr>
            <a:endParaRPr lang="ko-KR" altLang="en-US" b="1" dirty="0">
              <a:ea typeface="+mn-lt"/>
              <a:cs typeface="+mn-lt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ko-KR" b="1" dirty="0">
                <a:ea typeface="+mn-lt"/>
                <a:cs typeface="+mn-lt"/>
              </a:rPr>
              <a:t>2. 분류 예측 모델을 활용하여 </a:t>
            </a:r>
            <a:r>
              <a:rPr lang="ko-KR" b="1" dirty="0" err="1">
                <a:ea typeface="+mn-lt"/>
                <a:cs typeface="+mn-lt"/>
              </a:rPr>
              <a:t>category별</a:t>
            </a:r>
            <a:r>
              <a:rPr lang="ko-KR" b="1" dirty="0">
                <a:ea typeface="+mn-lt"/>
                <a:cs typeface="+mn-lt"/>
              </a:rPr>
              <a:t> 광고 적합성을 파악하고,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ko-KR" b="1" dirty="0">
                <a:ea typeface="+mn-lt"/>
                <a:cs typeface="+mn-lt"/>
              </a:rPr>
              <a:t>광고 송출의 </a:t>
            </a:r>
            <a:r>
              <a:rPr lang="ko-KR" b="1" dirty="0" err="1">
                <a:ea typeface="+mn-lt"/>
                <a:cs typeface="+mn-lt"/>
              </a:rPr>
              <a:t>target을</a:t>
            </a:r>
            <a:r>
              <a:rPr lang="ko-KR" b="1" dirty="0">
                <a:ea typeface="+mn-lt"/>
                <a:cs typeface="+mn-lt"/>
              </a:rPr>
              <a:t> 좁혀 보다 효과적인 광고를 기대할 수 있을 것이다</a:t>
            </a:r>
            <a:r>
              <a:rPr lang="en-US" altLang="ko-KR" b="1" dirty="0">
                <a:ea typeface="+mn-lt"/>
                <a:cs typeface="+mn-lt"/>
              </a:rPr>
              <a:t>.</a:t>
            </a:r>
            <a:endParaRPr lang="ko-KR" b="1">
              <a:ea typeface="맑은 고딕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B5BBCD-60BE-6429-AD13-E84B30B32BED}"/>
              </a:ext>
            </a:extLst>
          </p:cNvPr>
          <p:cNvSpPr txBox="1"/>
          <p:nvPr/>
        </p:nvSpPr>
        <p:spPr>
          <a:xfrm>
            <a:off x="848617" y="2595287"/>
            <a:ext cx="10505540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sz="1600" i="1" dirty="0">
                <a:ea typeface="+mn-lt"/>
                <a:cs typeface="+mn-lt"/>
              </a:rPr>
              <a:t>(</a:t>
            </a:r>
            <a:r>
              <a:rPr lang="ko-KR" altLang="en-US" sz="1600" i="1" dirty="0">
                <a:ea typeface="+mn-lt"/>
                <a:cs typeface="+mn-lt"/>
              </a:rPr>
              <a:t>제목의</a:t>
            </a:r>
            <a:r>
              <a:rPr lang="ko-KR" sz="1600" i="1" dirty="0">
                <a:ea typeface="+mn-lt"/>
                <a:cs typeface="+mn-lt"/>
              </a:rPr>
              <a:t> 길이, 태그의 </a:t>
            </a:r>
            <a:r>
              <a:rPr lang="ko-KR" altLang="en-US" sz="1600" i="1" dirty="0">
                <a:ea typeface="+mn-lt"/>
                <a:cs typeface="+mn-lt"/>
              </a:rPr>
              <a:t>개수</a:t>
            </a:r>
            <a:r>
              <a:rPr lang="ko-KR" sz="1600" i="1" dirty="0">
                <a:ea typeface="+mn-lt"/>
                <a:cs typeface="+mn-lt"/>
              </a:rPr>
              <a:t>, 싫어요/좋아요 비율, 조회수 대비 </a:t>
            </a:r>
            <a:r>
              <a:rPr lang="ko-KR" sz="1600" i="1" dirty="0" err="1">
                <a:ea typeface="+mn-lt"/>
                <a:cs typeface="+mn-lt"/>
              </a:rPr>
              <a:t>좋아요의</a:t>
            </a:r>
            <a:r>
              <a:rPr lang="ko-KR" sz="1600" i="1" dirty="0">
                <a:ea typeface="+mn-lt"/>
                <a:cs typeface="+mn-lt"/>
              </a:rPr>
              <a:t> 비율, </a:t>
            </a:r>
            <a:r>
              <a:rPr lang="ko-KR" sz="1600" i="1" dirty="0" err="1">
                <a:ea typeface="+mn-lt"/>
                <a:cs typeface="+mn-lt"/>
              </a:rPr>
              <a:t>description</a:t>
            </a:r>
            <a:r>
              <a:rPr lang="ko-KR" altLang="en-US" sz="1600" i="1" dirty="0" err="1">
                <a:ea typeface="+mn-lt"/>
                <a:cs typeface="+mn-lt"/>
              </a:rPr>
              <a:t>의</a:t>
            </a:r>
            <a:r>
              <a:rPr lang="ko-KR" sz="1600" i="1" dirty="0">
                <a:ea typeface="+mn-lt"/>
                <a:cs typeface="+mn-lt"/>
              </a:rPr>
              <a:t> 여부)</a:t>
            </a:r>
            <a:endParaRPr lang="ko-KR" sz="1600" i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9710BE-9F80-D7DB-A56B-61E655F08F28}"/>
              </a:ext>
            </a:extLst>
          </p:cNvPr>
          <p:cNvSpPr txBox="1"/>
          <p:nvPr/>
        </p:nvSpPr>
        <p:spPr>
          <a:xfrm>
            <a:off x="8938845" y="381002"/>
            <a:ext cx="2930768" cy="160043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1400" dirty="0">
                <a:ea typeface="맑은 고딕"/>
                <a:cs typeface="Calibri"/>
              </a:rPr>
              <a:t>&lt;1의 세부적 설명&gt;</a:t>
            </a:r>
            <a:endParaRPr lang="ko-KR"/>
          </a:p>
          <a:p>
            <a:pPr algn="ctr"/>
            <a:endParaRPr lang="ko-KR" altLang="en-US" sz="1400" dirty="0">
              <a:ea typeface="맑은 고딕"/>
              <a:cs typeface="Calibri"/>
            </a:endParaRPr>
          </a:p>
          <a:p>
            <a:pPr algn="ctr"/>
            <a:r>
              <a:rPr lang="ko-KR" altLang="en-US" sz="1400" dirty="0">
                <a:ea typeface="맑은 고딕"/>
                <a:cs typeface="Calibri"/>
              </a:rPr>
              <a:t>제목의 길이가 짧을 수록 인기 상승</a:t>
            </a:r>
          </a:p>
          <a:p>
            <a:pPr algn="ctr"/>
            <a:r>
              <a:rPr lang="ko-KR" altLang="en-US" sz="1400" dirty="0">
                <a:ea typeface="맑은 고딕"/>
                <a:cs typeface="Calibri"/>
              </a:rPr>
              <a:t>싫어요 비율이 높을 수록 인기 하락</a:t>
            </a:r>
          </a:p>
          <a:p>
            <a:pPr algn="ctr"/>
            <a:r>
              <a:rPr lang="ko-KR" altLang="en-US" sz="1400" dirty="0">
                <a:ea typeface="맑은 고딕"/>
                <a:cs typeface="Calibri"/>
              </a:rPr>
              <a:t>좋아요 비율이 높을 수록 인기 상승</a:t>
            </a:r>
          </a:p>
          <a:p>
            <a:pPr algn="ctr"/>
            <a:r>
              <a:rPr lang="ko-KR" altLang="en-US" sz="1400" err="1">
                <a:ea typeface="맑은 고딕"/>
                <a:cs typeface="Calibri"/>
              </a:rPr>
              <a:t>Description이</a:t>
            </a:r>
            <a:r>
              <a:rPr lang="ko-KR" altLang="en-US" sz="1400" dirty="0">
                <a:ea typeface="맑은 고딕"/>
                <a:cs typeface="Calibri"/>
              </a:rPr>
              <a:t> 있으면 인기 상승</a:t>
            </a:r>
          </a:p>
          <a:p>
            <a:pPr algn="ctr"/>
            <a:r>
              <a:rPr lang="ko-KR" altLang="en-US" sz="1400" dirty="0">
                <a:ea typeface="맑은 고딕"/>
                <a:cs typeface="Calibri"/>
              </a:rPr>
              <a:t>태그의 개수가 많을수록 인기 상승</a:t>
            </a:r>
          </a:p>
        </p:txBody>
      </p:sp>
    </p:spTree>
    <p:extLst>
      <p:ext uri="{BB962C8B-B14F-4D97-AF65-F5344CB8AC3E}">
        <p14:creationId xmlns:p14="http://schemas.microsoft.com/office/powerpoint/2010/main" val="237090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414E27-4660-C5D4-BEEA-9FE9BDF12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ea typeface="맑은 고딕"/>
              </a:rPr>
              <a:t>데이터 셋 설명</a:t>
            </a:r>
            <a:endParaRPr lang="ko-KR" altLang="en-US" b="1" dirty="0"/>
          </a:p>
        </p:txBody>
      </p:sp>
      <p:pic>
        <p:nvPicPr>
          <p:cNvPr id="5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69055FF9-FB2D-411F-B6E0-08B64A9B9F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5794" y="1973999"/>
            <a:ext cx="6873444" cy="2606882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01FCECD-9BAB-177E-815D-6E3A20B97E1E}"/>
              </a:ext>
            </a:extLst>
          </p:cNvPr>
          <p:cNvSpPr txBox="1"/>
          <p:nvPr/>
        </p:nvSpPr>
        <p:spPr>
          <a:xfrm>
            <a:off x="633196" y="6007280"/>
            <a:ext cx="1103743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dirty="0">
                <a:ea typeface="+mn-lt"/>
                <a:cs typeface="+mn-lt"/>
              </a:rPr>
              <a:t>https://www.kaggle.com/datasets/datasnaek/youtube-new?select=CAvideos.csv</a:t>
            </a:r>
            <a:endParaRPr lang="ko-KR">
              <a:ea typeface="+mn-lt"/>
              <a:cs typeface="+mn-lt"/>
            </a:endParaRPr>
          </a:p>
        </p:txBody>
      </p:sp>
      <p:pic>
        <p:nvPicPr>
          <p:cNvPr id="6" name="그림 6" descr="테이블이(가) 표시된 사진&#10;&#10;자동 생성된 설명">
            <a:extLst>
              <a:ext uri="{FF2B5EF4-FFF2-40B4-BE49-F238E27FC236}">
                <a16:creationId xmlns:a16="http://schemas.microsoft.com/office/drawing/2014/main" id="{8047846B-82F4-F5CC-FEF7-19DE357393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9889" y="1521872"/>
            <a:ext cx="2086377" cy="41148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414A411-4251-CDA6-38DD-8AC6E5E6936B}"/>
              </a:ext>
            </a:extLst>
          </p:cNvPr>
          <p:cNvSpPr txBox="1"/>
          <p:nvPr/>
        </p:nvSpPr>
        <p:spPr>
          <a:xfrm>
            <a:off x="637318" y="4584722"/>
            <a:ext cx="7072311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ea typeface="+mn-lt"/>
                <a:cs typeface="+mn-lt"/>
              </a:rPr>
              <a:t>2006.07 ~ 2018.06 </a:t>
            </a:r>
            <a:r>
              <a:rPr lang="ko-KR" altLang="en-US" b="1" dirty="0">
                <a:ea typeface="+mn-lt"/>
                <a:cs typeface="+mn-lt"/>
              </a:rPr>
              <a:t>사이</a:t>
            </a:r>
            <a:r>
              <a:rPr lang="en-US" b="1" dirty="0">
                <a:ea typeface="+mn-lt"/>
                <a:cs typeface="+mn-lt"/>
              </a:rPr>
              <a:t> </a:t>
            </a:r>
            <a:r>
              <a:rPr lang="en-US" altLang="ko-KR" b="1" dirty="0">
                <a:ea typeface="맑은 고딕"/>
              </a:rPr>
              <a:t>총 10개 </a:t>
            </a:r>
            <a:r>
              <a:rPr lang="en-US" altLang="ko-KR" b="1" dirty="0" err="1">
                <a:ea typeface="맑은 고딕"/>
              </a:rPr>
              <a:t>국가의</a:t>
            </a:r>
            <a:endParaRPr lang="en-US" b="1" dirty="0" err="1">
              <a:ea typeface="맑은 고딕"/>
            </a:endParaRPr>
          </a:p>
          <a:p>
            <a:r>
              <a:rPr lang="en-US" altLang="ko-KR" b="1" dirty="0">
                <a:ea typeface="맑은 고딕"/>
              </a:rPr>
              <a:t>YouTube </a:t>
            </a:r>
            <a:r>
              <a:rPr lang="en-US" altLang="ko-KR" b="1" dirty="0" err="1">
                <a:ea typeface="맑은 고딕"/>
              </a:rPr>
              <a:t>인기</a:t>
            </a:r>
            <a:r>
              <a:rPr lang="en-US" altLang="ko-KR" b="1" dirty="0">
                <a:ea typeface="맑은 고딕"/>
              </a:rPr>
              <a:t> </a:t>
            </a:r>
            <a:r>
              <a:rPr lang="en-US" altLang="ko-KR" b="1" dirty="0" err="1">
                <a:ea typeface="맑은 고딕"/>
              </a:rPr>
              <a:t>동영상</a:t>
            </a:r>
            <a:r>
              <a:rPr lang="en-US" altLang="ko-KR" b="1" dirty="0">
                <a:ea typeface="맑은 고딕"/>
              </a:rPr>
              <a:t>(Trending Video)의 </a:t>
            </a:r>
            <a:r>
              <a:rPr lang="en-US" altLang="ko-KR" b="1" dirty="0" err="1">
                <a:ea typeface="맑은 고딕"/>
              </a:rPr>
              <a:t>정보를</a:t>
            </a:r>
            <a:r>
              <a:rPr lang="en-US" altLang="ko-KR" b="1" dirty="0">
                <a:ea typeface="맑은 고딕"/>
              </a:rPr>
              <a:t> </a:t>
            </a:r>
            <a:r>
              <a:rPr lang="en-US" altLang="ko-KR" b="1" dirty="0" err="1">
                <a:ea typeface="맑은 고딕"/>
              </a:rPr>
              <a:t>담고</a:t>
            </a:r>
            <a:r>
              <a:rPr lang="en-US" altLang="ko-KR" b="1" dirty="0">
                <a:ea typeface="맑은 고딕"/>
              </a:rPr>
              <a:t> </a:t>
            </a:r>
            <a:r>
              <a:rPr lang="en-US" altLang="ko-KR" b="1" dirty="0" err="1">
                <a:ea typeface="맑은 고딕"/>
              </a:rPr>
              <a:t>있는</a:t>
            </a:r>
            <a:r>
              <a:rPr lang="en-US" altLang="ko-KR" b="1" dirty="0">
                <a:ea typeface="맑은 고딕"/>
              </a:rPr>
              <a:t> </a:t>
            </a:r>
            <a:r>
              <a:rPr lang="en-US" altLang="ko-KR" b="1" dirty="0" err="1">
                <a:ea typeface="맑은 고딕"/>
              </a:rPr>
              <a:t>데이터</a:t>
            </a:r>
            <a:r>
              <a:rPr lang="en-US" altLang="ko-KR" b="1" dirty="0">
                <a:ea typeface="맑은 고딕"/>
              </a:rPr>
              <a:t> 셋</a:t>
            </a:r>
            <a:endParaRPr lang="en-US" b="1">
              <a:ea typeface="맑은 고딕"/>
            </a:endParaRPr>
          </a:p>
          <a:p>
            <a:endParaRPr lang="en-US" altLang="ko-KR" b="1" dirty="0">
              <a:ea typeface="맑은 고딕"/>
            </a:endParaRPr>
          </a:p>
          <a:p>
            <a:r>
              <a:rPr lang="en-US" altLang="ko-KR" b="1" dirty="0" err="1">
                <a:ea typeface="맑은 고딕"/>
              </a:rPr>
              <a:t>인기</a:t>
            </a:r>
            <a:r>
              <a:rPr lang="en-US" altLang="ko-KR" b="1" dirty="0">
                <a:ea typeface="맑은 고딕"/>
              </a:rPr>
              <a:t> </a:t>
            </a:r>
            <a:r>
              <a:rPr lang="en-US" altLang="ko-KR" b="1" dirty="0" err="1">
                <a:ea typeface="맑은 고딕"/>
              </a:rPr>
              <a:t>동영상의</a:t>
            </a:r>
            <a:r>
              <a:rPr lang="en-US" altLang="ko-KR" b="1" dirty="0">
                <a:ea typeface="맑은 고딕"/>
              </a:rPr>
              <a:t> </a:t>
            </a:r>
            <a:r>
              <a:rPr lang="en-US" altLang="ko-KR" b="1" dirty="0" err="1">
                <a:ea typeface="맑은 고딕"/>
              </a:rPr>
              <a:t>특성을</a:t>
            </a:r>
            <a:r>
              <a:rPr lang="en-US" altLang="ko-KR" b="1" dirty="0">
                <a:ea typeface="맑은 고딕"/>
              </a:rPr>
              <a:t> </a:t>
            </a:r>
            <a:r>
              <a:rPr lang="en-US" altLang="ko-KR" b="1" dirty="0" err="1">
                <a:ea typeface="맑은 고딕"/>
              </a:rPr>
              <a:t>수집하기에</a:t>
            </a:r>
            <a:r>
              <a:rPr lang="en-US" altLang="ko-KR" b="1" dirty="0">
                <a:ea typeface="맑은 고딕"/>
              </a:rPr>
              <a:t> </a:t>
            </a:r>
            <a:r>
              <a:rPr lang="en-US" altLang="ko-KR" b="1" dirty="0" err="1">
                <a:ea typeface="맑은 고딕"/>
              </a:rPr>
              <a:t>적합하다</a:t>
            </a:r>
            <a:r>
              <a:rPr lang="en-US" altLang="ko-KR" b="1" dirty="0">
                <a:ea typeface="맑은 고딕"/>
              </a:rPr>
              <a:t> </a:t>
            </a:r>
            <a:r>
              <a:rPr lang="en-US" altLang="ko-KR" b="1" dirty="0" err="1">
                <a:ea typeface="맑은 고딕"/>
              </a:rPr>
              <a:t>판단</a:t>
            </a:r>
          </a:p>
        </p:txBody>
      </p:sp>
    </p:spTree>
    <p:extLst>
      <p:ext uri="{BB962C8B-B14F-4D97-AF65-F5344CB8AC3E}">
        <p14:creationId xmlns:p14="http://schemas.microsoft.com/office/powerpoint/2010/main" val="448870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067BE5-B36A-0F1B-BC47-8543B5FB1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ea typeface="맑은 고딕"/>
              </a:rPr>
              <a:t>데이터 셋 설명</a:t>
            </a:r>
          </a:p>
        </p:txBody>
      </p:sp>
      <p:pic>
        <p:nvPicPr>
          <p:cNvPr id="4" name="그림 4" descr="텍스트, 신문, 영수증이(가) 표시된 사진&#10;&#10;자동 생성된 설명">
            <a:extLst>
              <a:ext uri="{FF2B5EF4-FFF2-40B4-BE49-F238E27FC236}">
                <a16:creationId xmlns:a16="http://schemas.microsoft.com/office/drawing/2014/main" id="{B5D56DE1-E889-6645-734E-3235032DF1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3769" y="1825625"/>
            <a:ext cx="4806587" cy="4351338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4FF24C4-B267-BF59-21AA-48162B4B38E7}"/>
              </a:ext>
            </a:extLst>
          </p:cNvPr>
          <p:cNvSpPr txBox="1"/>
          <p:nvPr/>
        </p:nvSpPr>
        <p:spPr>
          <a:xfrm>
            <a:off x="6716281" y="1763282"/>
            <a:ext cx="4599973" cy="42165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600"/>
              </a:spcAft>
            </a:pPr>
            <a:r>
              <a:rPr lang="ko-KR" altLang="en-US" sz="1600" b="1" dirty="0">
                <a:ea typeface="맑은 고딕"/>
              </a:rPr>
              <a:t>Nation: 국가 코드</a:t>
            </a:r>
            <a:endParaRPr lang="ko-KR" altLang="en-US" sz="1600" b="1">
              <a:ea typeface="맑은 고딕" panose="020B0503020000020004" pitchFamily="34" charset="-127"/>
            </a:endParaRPr>
          </a:p>
          <a:p>
            <a:pPr>
              <a:spcAft>
                <a:spcPts val="600"/>
              </a:spcAft>
            </a:pPr>
            <a:r>
              <a:rPr lang="ko-KR" altLang="en-US" sz="1600" b="1" dirty="0" err="1">
                <a:ea typeface="맑은 고딕"/>
              </a:rPr>
              <a:t>title</a:t>
            </a:r>
            <a:r>
              <a:rPr lang="ko-KR" altLang="en-US" sz="1600" b="1" dirty="0">
                <a:ea typeface="맑은 고딕"/>
              </a:rPr>
              <a:t>: 영상 제목</a:t>
            </a:r>
          </a:p>
          <a:p>
            <a:pPr>
              <a:spcAft>
                <a:spcPts val="600"/>
              </a:spcAft>
            </a:pPr>
            <a:r>
              <a:rPr lang="ko-KR" altLang="en-US" sz="1600" b="1" dirty="0" err="1">
                <a:ea typeface="맑은 고딕"/>
              </a:rPr>
              <a:t>category_id</a:t>
            </a:r>
            <a:r>
              <a:rPr lang="ko-KR" altLang="en-US" sz="1600" b="1" dirty="0">
                <a:ea typeface="맑은 고딕"/>
              </a:rPr>
              <a:t>: 영상 카테고리 아이디</a:t>
            </a:r>
          </a:p>
          <a:p>
            <a:pPr>
              <a:spcAft>
                <a:spcPts val="600"/>
              </a:spcAft>
            </a:pPr>
            <a:r>
              <a:rPr lang="ko-KR" altLang="en-US" sz="1600" b="1" dirty="0" err="1">
                <a:ea typeface="맑은 고딕"/>
              </a:rPr>
              <a:t>publish_time</a:t>
            </a:r>
            <a:r>
              <a:rPr lang="ko-KR" altLang="en-US" sz="1600" b="1" dirty="0">
                <a:ea typeface="맑은 고딕"/>
              </a:rPr>
              <a:t>: 영상 업로드 날짜, 시간</a:t>
            </a:r>
          </a:p>
          <a:p>
            <a:pPr>
              <a:spcAft>
                <a:spcPts val="600"/>
              </a:spcAft>
            </a:pPr>
            <a:r>
              <a:rPr lang="ko-KR" altLang="en-US" sz="1600" b="1" dirty="0" err="1">
                <a:ea typeface="맑은 고딕"/>
              </a:rPr>
              <a:t>tags</a:t>
            </a:r>
            <a:r>
              <a:rPr lang="ko-KR" altLang="en-US" sz="1600" b="1" dirty="0">
                <a:ea typeface="맑은 고딕"/>
              </a:rPr>
              <a:t>: 영상에 달린 태그</a:t>
            </a:r>
          </a:p>
          <a:p>
            <a:pPr>
              <a:spcAft>
                <a:spcPts val="600"/>
              </a:spcAft>
            </a:pPr>
            <a:r>
              <a:rPr lang="ko-KR" altLang="en-US" sz="1600" b="1" dirty="0" err="1">
                <a:ea typeface="맑은 고딕"/>
              </a:rPr>
              <a:t>veiws</a:t>
            </a:r>
            <a:r>
              <a:rPr lang="ko-KR" altLang="en-US" sz="1600" b="1" dirty="0">
                <a:ea typeface="맑은 고딕"/>
              </a:rPr>
              <a:t>: 조회수</a:t>
            </a:r>
          </a:p>
          <a:p>
            <a:pPr>
              <a:spcAft>
                <a:spcPts val="600"/>
              </a:spcAft>
            </a:pPr>
            <a:r>
              <a:rPr lang="ko-KR" altLang="en-US" sz="1600" b="1" dirty="0" err="1">
                <a:ea typeface="맑은 고딕"/>
              </a:rPr>
              <a:t>likes</a:t>
            </a:r>
            <a:r>
              <a:rPr lang="ko-KR" altLang="en-US" sz="1600" b="1" dirty="0">
                <a:ea typeface="맑은 고딕"/>
              </a:rPr>
              <a:t>: 좋아요 수</a:t>
            </a:r>
          </a:p>
          <a:p>
            <a:pPr>
              <a:spcAft>
                <a:spcPts val="600"/>
              </a:spcAft>
            </a:pPr>
            <a:r>
              <a:rPr lang="ko-KR" altLang="en-US" sz="1600" b="1" dirty="0" err="1">
                <a:ea typeface="맑은 고딕"/>
              </a:rPr>
              <a:t>dislikes</a:t>
            </a:r>
            <a:r>
              <a:rPr lang="ko-KR" altLang="en-US" sz="1600" b="1" dirty="0">
                <a:ea typeface="맑은 고딕"/>
              </a:rPr>
              <a:t>: 싫어요 수</a:t>
            </a:r>
          </a:p>
          <a:p>
            <a:pPr>
              <a:spcAft>
                <a:spcPts val="600"/>
              </a:spcAft>
            </a:pPr>
            <a:r>
              <a:rPr lang="ko-KR" altLang="en-US" sz="1600" b="1" dirty="0" err="1">
                <a:ea typeface="맑은 고딕"/>
              </a:rPr>
              <a:t>comment_count</a:t>
            </a:r>
            <a:r>
              <a:rPr lang="ko-KR" altLang="en-US" sz="1600" b="1" dirty="0">
                <a:ea typeface="맑은 고딕"/>
              </a:rPr>
              <a:t>: 댓글 수</a:t>
            </a:r>
          </a:p>
          <a:p>
            <a:pPr>
              <a:spcAft>
                <a:spcPts val="600"/>
              </a:spcAft>
            </a:pPr>
            <a:r>
              <a:rPr lang="ko-KR" altLang="en-US" sz="1600" b="1" dirty="0" err="1">
                <a:ea typeface="맑은 고딕"/>
              </a:rPr>
              <a:t>comment_disabled</a:t>
            </a:r>
            <a:r>
              <a:rPr lang="ko-KR" altLang="en-US" sz="1600" b="1" dirty="0">
                <a:ea typeface="맑은 고딕"/>
              </a:rPr>
              <a:t>: 댓글창을 닫은 여부</a:t>
            </a:r>
          </a:p>
          <a:p>
            <a:pPr>
              <a:spcAft>
                <a:spcPts val="600"/>
              </a:spcAft>
            </a:pPr>
            <a:r>
              <a:rPr lang="ko-KR" altLang="en-US" sz="1600" b="1" dirty="0" err="1">
                <a:ea typeface="맑은 고딕"/>
              </a:rPr>
              <a:t>ratings_disabled</a:t>
            </a:r>
            <a:r>
              <a:rPr lang="ko-KR" altLang="en-US" sz="1600" b="1" dirty="0">
                <a:ea typeface="맑은 고딕"/>
              </a:rPr>
              <a:t>: 좋아요, 싫어요 공개 여부</a:t>
            </a:r>
          </a:p>
          <a:p>
            <a:pPr>
              <a:spcAft>
                <a:spcPts val="600"/>
              </a:spcAft>
            </a:pPr>
            <a:r>
              <a:rPr lang="ko-KR" altLang="en-US" sz="1600" b="1" err="1">
                <a:ea typeface="맑은 고딕"/>
              </a:rPr>
              <a:t>video_error_or_removed</a:t>
            </a:r>
            <a:r>
              <a:rPr lang="ko-KR" altLang="en-US" sz="1600" b="1" dirty="0">
                <a:ea typeface="맑은 고딕"/>
              </a:rPr>
              <a:t>: 영상 오류, 삭제 여부</a:t>
            </a:r>
          </a:p>
          <a:p>
            <a:pPr>
              <a:spcAft>
                <a:spcPts val="600"/>
              </a:spcAft>
            </a:pPr>
            <a:r>
              <a:rPr lang="ko-KR" altLang="en-US" sz="1600" b="1" dirty="0" err="1">
                <a:ea typeface="맑은 고딕"/>
              </a:rPr>
              <a:t>description</a:t>
            </a:r>
            <a:r>
              <a:rPr lang="ko-KR" altLang="en-US" sz="1600" b="1" dirty="0">
                <a:ea typeface="맑은 고딕"/>
              </a:rPr>
              <a:t>: 영상 설명란</a:t>
            </a:r>
          </a:p>
        </p:txBody>
      </p:sp>
    </p:spTree>
    <p:extLst>
      <p:ext uri="{BB962C8B-B14F-4D97-AF65-F5344CB8AC3E}">
        <p14:creationId xmlns:p14="http://schemas.microsoft.com/office/powerpoint/2010/main" val="41260454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3FA727-7551-7081-BB56-70E428758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046" y="280002"/>
            <a:ext cx="6268770" cy="1536192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ko-KR" altLang="en-US" sz="5200" b="1" kern="1200" dirty="0">
                <a:latin typeface="+mj-lt"/>
                <a:ea typeface="맑은 고딕"/>
                <a:cs typeface="+mj-cs"/>
              </a:rPr>
              <a:t>데이터 셋 가공</a:t>
            </a:r>
            <a:endParaRPr lang="en-US" altLang="ko-KR" sz="5200" b="1" kern="1200" dirty="0">
              <a:latin typeface="+mj-lt"/>
              <a:ea typeface="맑은 고딕"/>
              <a:cs typeface="+mj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B96580-8D1C-E031-E6C1-780C5391CB4A}"/>
              </a:ext>
            </a:extLst>
          </p:cNvPr>
          <p:cNvSpPr txBox="1"/>
          <p:nvPr/>
        </p:nvSpPr>
        <p:spPr>
          <a:xfrm>
            <a:off x="614718" y="2527266"/>
            <a:ext cx="6274098" cy="421095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indent="-228600" latinLnBrk="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>
                <a:ea typeface="맑은 고딕"/>
              </a:rPr>
              <a:t>Add features</a:t>
            </a:r>
          </a:p>
          <a:p>
            <a:pPr marL="285750" latinLnBrk="0">
              <a:spcAft>
                <a:spcPts val="200"/>
              </a:spcAft>
              <a:buFont typeface="Arial" panose="020B0604020202020204" pitchFamily="34" charset="0"/>
              <a:buChar char="•"/>
            </a:pPr>
            <a:endParaRPr lang="en-US" altLang="ko-KR" sz="1600" dirty="0">
              <a:ea typeface="맑은 고딕"/>
            </a:endParaRPr>
          </a:p>
          <a:p>
            <a:pPr latinLnBrk="0">
              <a:spcAft>
                <a:spcPts val="200"/>
              </a:spcAft>
            </a:pPr>
            <a:r>
              <a:rPr lang="en-US" altLang="ko-KR" sz="1600" b="1" dirty="0">
                <a:ea typeface="맑은 고딕"/>
              </a:rPr>
              <a:t>1. </a:t>
            </a:r>
            <a:r>
              <a:rPr lang="en-US" altLang="ko-KR" sz="1600" b="1" err="1">
                <a:ea typeface="맑은 고딕"/>
              </a:rPr>
              <a:t>publish_time</a:t>
            </a:r>
            <a:endParaRPr lang="en-US" altLang="ko-KR" sz="1600" b="1">
              <a:ea typeface="맑은 고딕"/>
            </a:endParaRPr>
          </a:p>
          <a:p>
            <a:pPr marL="285750" latinLnBrk="0"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altLang="ko-KR" sz="1600" b="1" dirty="0">
                <a:ea typeface="맑은 고딕"/>
              </a:rPr>
              <a:t> date</a:t>
            </a:r>
            <a:r>
              <a:rPr lang="ko-KR" altLang="en-US" sz="1600" b="1" dirty="0">
                <a:ea typeface="맑은 고딕"/>
              </a:rPr>
              <a:t>와</a:t>
            </a:r>
            <a:r>
              <a:rPr lang="en-US" altLang="ko-KR" sz="1600" b="1" dirty="0">
                <a:ea typeface="맑은 고딕"/>
              </a:rPr>
              <a:t> time</a:t>
            </a:r>
            <a:r>
              <a:rPr lang="ko-KR" altLang="en-US" sz="1600" b="1" dirty="0" err="1">
                <a:ea typeface="맑은 고딕"/>
              </a:rPr>
              <a:t>으로</a:t>
            </a:r>
            <a:r>
              <a:rPr lang="en-US" altLang="ko-KR" sz="1600" b="1" dirty="0">
                <a:ea typeface="맑은 고딕"/>
              </a:rPr>
              <a:t> </a:t>
            </a:r>
            <a:r>
              <a:rPr lang="ko-KR" altLang="en-US" sz="1600" b="1" dirty="0">
                <a:ea typeface="맑은 고딕"/>
              </a:rPr>
              <a:t>분리</a:t>
            </a:r>
            <a:endParaRPr lang="en-US" altLang="ko-KR" sz="1600" b="1" dirty="0">
              <a:ea typeface="맑은 고딕"/>
            </a:endParaRPr>
          </a:p>
          <a:p>
            <a:pPr marL="742950" lvl="1" latinLnBrk="0"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altLang="ko-KR" sz="1600" b="1" dirty="0">
                <a:ea typeface="맑은 고딕"/>
              </a:rPr>
              <a:t> date</a:t>
            </a:r>
            <a:r>
              <a:rPr lang="ko-KR" altLang="en-US" sz="1600" b="1" dirty="0">
                <a:ea typeface="맑은 고딕"/>
              </a:rPr>
              <a:t>는</a:t>
            </a:r>
            <a:r>
              <a:rPr lang="en-US" altLang="ko-KR" sz="1600" b="1" dirty="0">
                <a:ea typeface="맑은 고딕"/>
              </a:rPr>
              <a:t> </a:t>
            </a:r>
            <a:r>
              <a:rPr lang="ko-KR" altLang="en-US" sz="1600" b="1" dirty="0">
                <a:ea typeface="맑은 고딕"/>
              </a:rPr>
              <a:t>요일로 변환(</a:t>
            </a:r>
            <a:r>
              <a:rPr lang="ko-KR" altLang="en-US" sz="1600" b="1" dirty="0" err="1">
                <a:ea typeface="맑은 고딕"/>
              </a:rPr>
              <a:t>publish_day</a:t>
            </a:r>
            <a:r>
              <a:rPr lang="ko-KR" altLang="en-US" sz="1600" b="1" dirty="0">
                <a:ea typeface="맑은 고딕"/>
              </a:rPr>
              <a:t>)</a:t>
            </a:r>
            <a:endParaRPr lang="en-US" altLang="ko-KR" sz="1600" b="1" dirty="0">
              <a:ea typeface="맑은 고딕"/>
            </a:endParaRPr>
          </a:p>
          <a:p>
            <a:pPr marL="285750" latinLnBrk="0"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altLang="ko-KR" sz="1600" b="1" dirty="0">
                <a:ea typeface="맑은 고딕"/>
              </a:rPr>
              <a:t> Time</a:t>
            </a:r>
            <a:r>
              <a:rPr lang="ko-KR" altLang="en-US" sz="1600" b="1" dirty="0">
                <a:ea typeface="맑은 고딕"/>
              </a:rPr>
              <a:t>을 다섯 </a:t>
            </a:r>
            <a:r>
              <a:rPr lang="en-US" altLang="ko-KR" sz="1600" b="1" dirty="0">
                <a:ea typeface="맑은 고딕"/>
              </a:rPr>
              <a:t>column</a:t>
            </a:r>
            <a:r>
              <a:rPr lang="ko-KR" altLang="en-US" sz="1600" b="1" err="1">
                <a:ea typeface="맑은 고딕"/>
              </a:rPr>
              <a:t>으로</a:t>
            </a:r>
            <a:r>
              <a:rPr lang="en-US" altLang="ko-KR" sz="1600" b="1" dirty="0">
                <a:ea typeface="맑은 고딕"/>
              </a:rPr>
              <a:t> </a:t>
            </a:r>
            <a:r>
              <a:rPr lang="ko-KR" altLang="en-US" sz="1600" b="1" dirty="0">
                <a:ea typeface="맑은 고딕"/>
              </a:rPr>
              <a:t>분리</a:t>
            </a:r>
            <a:endParaRPr lang="en-US" altLang="ko-KR" sz="1600" b="1" dirty="0">
              <a:ea typeface="맑은 고딕"/>
            </a:endParaRPr>
          </a:p>
          <a:p>
            <a:pPr marL="742950" lvl="1" latinLnBrk="0"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altLang="ko-KR" sz="1600" b="1" dirty="0">
                <a:ea typeface="맑은 고딕"/>
              </a:rPr>
              <a:t> </a:t>
            </a:r>
            <a:r>
              <a:rPr lang="ko-KR" altLang="en-US" sz="1600" b="1" dirty="0">
                <a:ea typeface="맑은 고딕"/>
              </a:rPr>
              <a:t>총 합</a:t>
            </a:r>
            <a:r>
              <a:rPr lang="en-US" altLang="ko-KR" sz="1600" b="1" dirty="0">
                <a:ea typeface="맑은 고딕"/>
              </a:rPr>
              <a:t>(</a:t>
            </a:r>
            <a:r>
              <a:rPr lang="ko-KR" altLang="en-US" sz="1600" b="1" dirty="0">
                <a:ea typeface="맑은 고딕"/>
              </a:rPr>
              <a:t>초 단위</a:t>
            </a:r>
            <a:r>
              <a:rPr lang="en-US" altLang="ko-KR" sz="1600" b="1" dirty="0">
                <a:ea typeface="맑은 고딕"/>
              </a:rPr>
              <a:t>), hour, minute, second</a:t>
            </a:r>
          </a:p>
          <a:p>
            <a:pPr latinLnBrk="0">
              <a:spcAft>
                <a:spcPts val="200"/>
              </a:spcAft>
            </a:pPr>
            <a:r>
              <a:rPr lang="en-US" altLang="ko-KR" sz="1600" b="1" dirty="0">
                <a:ea typeface="맑은 고딕"/>
              </a:rPr>
              <a:t>2. likes </a:t>
            </a:r>
            <a:r>
              <a:rPr lang="ko-KR" altLang="en-US" sz="1600" b="1" dirty="0">
                <a:ea typeface="맑은 고딕"/>
              </a:rPr>
              <a:t>대비 </a:t>
            </a:r>
            <a:r>
              <a:rPr lang="en-US" altLang="ko-KR" sz="1600" b="1" dirty="0">
                <a:ea typeface="맑은 고딕"/>
              </a:rPr>
              <a:t>dislike</a:t>
            </a:r>
            <a:r>
              <a:rPr lang="ko-KR" altLang="en-US" sz="1600" b="1" dirty="0">
                <a:ea typeface="맑은 고딕"/>
              </a:rPr>
              <a:t>의</a:t>
            </a:r>
            <a:r>
              <a:rPr lang="en-US" altLang="ko-KR" sz="1600" b="1" dirty="0">
                <a:ea typeface="맑은 고딕"/>
              </a:rPr>
              <a:t> </a:t>
            </a:r>
            <a:r>
              <a:rPr lang="ko-KR" altLang="en-US" sz="1600" b="1" dirty="0">
                <a:ea typeface="맑은 고딕"/>
              </a:rPr>
              <a:t>비율</a:t>
            </a:r>
            <a:endParaRPr lang="en-US" altLang="ko-KR" sz="1600" b="1" dirty="0">
              <a:ea typeface="맑은 고딕"/>
            </a:endParaRPr>
          </a:p>
          <a:p>
            <a:pPr latinLnBrk="0">
              <a:spcAft>
                <a:spcPts val="200"/>
              </a:spcAft>
            </a:pPr>
            <a:r>
              <a:rPr lang="en-US" altLang="ko-KR" sz="1600" b="1" dirty="0">
                <a:ea typeface="맑은 고딕"/>
              </a:rPr>
              <a:t>3. views </a:t>
            </a:r>
            <a:r>
              <a:rPr lang="ko-KR" altLang="en-US" sz="1600" b="1" dirty="0">
                <a:ea typeface="맑은 고딕"/>
              </a:rPr>
              <a:t>대비 </a:t>
            </a:r>
            <a:r>
              <a:rPr lang="en-US" altLang="ko-KR" sz="1600" b="1" dirty="0">
                <a:ea typeface="맑은 고딕"/>
              </a:rPr>
              <a:t>likes</a:t>
            </a:r>
            <a:r>
              <a:rPr lang="ko-KR" altLang="en-US" sz="1600" b="1" dirty="0">
                <a:ea typeface="맑은 고딕"/>
              </a:rPr>
              <a:t>의</a:t>
            </a:r>
            <a:r>
              <a:rPr lang="en-US" altLang="ko-KR" sz="1600" b="1" dirty="0">
                <a:ea typeface="맑은 고딕"/>
              </a:rPr>
              <a:t> </a:t>
            </a:r>
            <a:r>
              <a:rPr lang="ko-KR" altLang="en-US" sz="1600" b="1" dirty="0">
                <a:ea typeface="맑은 고딕"/>
              </a:rPr>
              <a:t>비율</a:t>
            </a:r>
            <a:endParaRPr lang="en-US" altLang="ko-KR" sz="1600" b="1" dirty="0">
              <a:ea typeface="맑은 고딕"/>
            </a:endParaRPr>
          </a:p>
          <a:p>
            <a:pPr latinLnBrk="0">
              <a:spcAft>
                <a:spcPts val="200"/>
              </a:spcAft>
            </a:pPr>
            <a:r>
              <a:rPr lang="en-US" altLang="ko-KR" sz="1600" b="1" dirty="0">
                <a:ea typeface="맑은 고딕"/>
              </a:rPr>
              <a:t>4. title</a:t>
            </a:r>
            <a:r>
              <a:rPr lang="ko-KR" altLang="en-US" sz="1600" b="1" dirty="0">
                <a:ea typeface="맑은 고딕"/>
              </a:rPr>
              <a:t>의</a:t>
            </a:r>
            <a:r>
              <a:rPr lang="en-US" altLang="ko-KR" sz="1600" b="1" dirty="0">
                <a:ea typeface="맑은 고딕"/>
              </a:rPr>
              <a:t> </a:t>
            </a:r>
            <a:r>
              <a:rPr lang="ko-KR" altLang="en-US" sz="1600" b="1" dirty="0">
                <a:ea typeface="맑은 고딕"/>
              </a:rPr>
              <a:t>길이</a:t>
            </a:r>
            <a:endParaRPr lang="en-US" altLang="ko-KR" sz="1600" b="1" dirty="0">
              <a:ea typeface="맑은 고딕"/>
            </a:endParaRPr>
          </a:p>
          <a:p>
            <a:pPr latinLnBrk="0">
              <a:spcAft>
                <a:spcPts val="200"/>
              </a:spcAft>
            </a:pPr>
            <a:r>
              <a:rPr lang="en-US" altLang="ko-KR" sz="1600" b="1" dirty="0">
                <a:ea typeface="맑은 고딕"/>
              </a:rPr>
              <a:t>5. tag</a:t>
            </a:r>
            <a:r>
              <a:rPr lang="ko-KR" altLang="en-US" sz="1600" b="1" dirty="0">
                <a:ea typeface="맑은 고딕"/>
              </a:rPr>
              <a:t>의 개수</a:t>
            </a:r>
            <a:endParaRPr lang="en-US" altLang="ko-KR" sz="1600" b="1" dirty="0">
              <a:ea typeface="맑은 고딕"/>
            </a:endParaRPr>
          </a:p>
          <a:p>
            <a:pPr latinLnBrk="0">
              <a:spcAft>
                <a:spcPts val="200"/>
              </a:spcAft>
            </a:pPr>
            <a:r>
              <a:rPr lang="en-US" altLang="ko-KR" sz="1600" b="1" dirty="0">
                <a:ea typeface="맑은 고딕"/>
              </a:rPr>
              <a:t>6. description </a:t>
            </a:r>
            <a:r>
              <a:rPr lang="ko-KR" altLang="en-US" sz="1600" b="1" dirty="0">
                <a:ea typeface="맑은 고딕"/>
              </a:rPr>
              <a:t>여부</a:t>
            </a:r>
            <a:r>
              <a:rPr lang="en-US" altLang="ko-KR" sz="1600" b="1" dirty="0">
                <a:ea typeface="맑은 고딕"/>
              </a:rPr>
              <a:t>(1, 0)</a:t>
            </a:r>
          </a:p>
          <a:p>
            <a:pPr latinLnBrk="0">
              <a:spcAft>
                <a:spcPts val="200"/>
              </a:spcAft>
            </a:pPr>
            <a:r>
              <a:rPr lang="en-US" altLang="ko-KR" sz="1600" b="1" dirty="0">
                <a:ea typeface="맑은 고딕"/>
              </a:rPr>
              <a:t>7. views</a:t>
            </a:r>
            <a:r>
              <a:rPr lang="ko-KR" altLang="en-US" sz="1600" b="1" dirty="0">
                <a:ea typeface="맑은 고딕"/>
              </a:rPr>
              <a:t>대비 </a:t>
            </a:r>
            <a:r>
              <a:rPr lang="en-US" altLang="ko-KR" sz="1600" b="1" err="1">
                <a:ea typeface="맑은 고딕"/>
              </a:rPr>
              <a:t>comment_count</a:t>
            </a:r>
            <a:r>
              <a:rPr lang="ko-KR" altLang="en-US" sz="1600" b="1" dirty="0">
                <a:ea typeface="맑은 고딕"/>
              </a:rPr>
              <a:t>의</a:t>
            </a:r>
            <a:r>
              <a:rPr lang="en-US" altLang="ko-KR" sz="1600" b="1" dirty="0">
                <a:ea typeface="맑은 고딕"/>
              </a:rPr>
              <a:t> </a:t>
            </a:r>
            <a:r>
              <a:rPr lang="ko-KR" altLang="en-US" sz="1600" b="1" dirty="0">
                <a:ea typeface="맑은 고딕"/>
              </a:rPr>
              <a:t>비율</a:t>
            </a:r>
            <a:endParaRPr lang="en-US" altLang="ko-KR" sz="1600" b="1" dirty="0">
              <a:ea typeface="맑은 고딕"/>
            </a:endParaRPr>
          </a:p>
          <a:p>
            <a:pPr latinLnBrk="0">
              <a:spcAft>
                <a:spcPts val="200"/>
              </a:spcAft>
            </a:pPr>
            <a:r>
              <a:rPr lang="en-US" altLang="ko-KR" sz="1600" b="1" dirty="0">
                <a:ea typeface="맑은 고딕"/>
              </a:rPr>
              <a:t>8. </a:t>
            </a:r>
            <a:r>
              <a:rPr lang="en-US" altLang="ko-KR" sz="1600" b="1" err="1">
                <a:ea typeface="맑은 고딕"/>
              </a:rPr>
              <a:t>comments_disabled</a:t>
            </a:r>
            <a:r>
              <a:rPr lang="en-US" altLang="ko-KR" sz="1600" b="1" dirty="0">
                <a:ea typeface="맑은 고딕"/>
              </a:rPr>
              <a:t>, </a:t>
            </a:r>
            <a:r>
              <a:rPr lang="en-US" altLang="ko-KR" sz="1600" b="1" err="1">
                <a:ea typeface="맑은 고딕"/>
              </a:rPr>
              <a:t>ratings_disabled</a:t>
            </a:r>
            <a:r>
              <a:rPr lang="en-US" altLang="ko-KR" sz="1600" b="1" dirty="0">
                <a:ea typeface="맑은 고딕"/>
              </a:rPr>
              <a:t> </a:t>
            </a:r>
            <a:r>
              <a:rPr lang="ko-KR" altLang="en-US" sz="1600" b="1" dirty="0">
                <a:ea typeface="맑은 고딕"/>
              </a:rPr>
              <a:t>여부</a:t>
            </a:r>
            <a:r>
              <a:rPr lang="en-US" altLang="ko-KR" sz="1600" b="1" dirty="0">
                <a:ea typeface="맑은 고딕"/>
              </a:rPr>
              <a:t>: (1, 0)</a:t>
            </a:r>
            <a:r>
              <a:rPr lang="ko-KR" altLang="en-US" sz="1600" b="1" dirty="0">
                <a:ea typeface="맑은 고딕"/>
              </a:rPr>
              <a:t>로</a:t>
            </a:r>
            <a:r>
              <a:rPr lang="en-US" altLang="ko-KR" sz="1600" b="1" dirty="0">
                <a:ea typeface="맑은 고딕"/>
              </a:rPr>
              <a:t> </a:t>
            </a:r>
            <a:r>
              <a:rPr lang="ko-KR" altLang="en-US" sz="1600" b="1" dirty="0">
                <a:ea typeface="맑은 고딕"/>
              </a:rPr>
              <a:t>변환</a:t>
            </a:r>
            <a:endParaRPr lang="en-US" altLang="ko-KR" sz="1600" b="1" dirty="0">
              <a:ea typeface="맑은 고딕"/>
            </a:endParaRPr>
          </a:p>
          <a:p>
            <a:pPr indent="-228600" latinLnBrk="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altLang="ko-KR" sz="1200" b="1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CBA3D5-22AD-2900-05EA-415BCBA1FF2D}"/>
              </a:ext>
            </a:extLst>
          </p:cNvPr>
          <p:cNvSpPr txBox="1"/>
          <p:nvPr/>
        </p:nvSpPr>
        <p:spPr>
          <a:xfrm>
            <a:off x="7209662" y="3010915"/>
            <a:ext cx="4599973" cy="32470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600"/>
              </a:spcAft>
            </a:pPr>
            <a:r>
              <a:rPr lang="ko-KR" sz="1600" b="1" dirty="0" err="1">
                <a:ea typeface="+mn-lt"/>
                <a:cs typeface="+mn-lt"/>
              </a:rPr>
              <a:t>publish_time</a:t>
            </a:r>
            <a:r>
              <a:rPr lang="ko-KR" sz="1600" b="1" dirty="0">
                <a:ea typeface="+mn-lt"/>
                <a:cs typeface="+mn-lt"/>
              </a:rPr>
              <a:t>: 영상 업로드 날짜, 시간</a:t>
            </a:r>
            <a:endParaRPr lang="ko-KR">
              <a:ea typeface="+mn-lt"/>
              <a:cs typeface="+mn-lt"/>
            </a:endParaRPr>
          </a:p>
          <a:p>
            <a:pPr>
              <a:spcAft>
                <a:spcPts val="600"/>
              </a:spcAft>
            </a:pPr>
            <a:r>
              <a:rPr lang="ko-KR" sz="1600" b="1" dirty="0" err="1">
                <a:ea typeface="+mn-lt"/>
                <a:cs typeface="+mn-lt"/>
              </a:rPr>
              <a:t>likes</a:t>
            </a:r>
            <a:r>
              <a:rPr lang="ko-KR" sz="1600" b="1" dirty="0">
                <a:ea typeface="+mn-lt"/>
                <a:cs typeface="+mn-lt"/>
              </a:rPr>
              <a:t>: 좋아요 수</a:t>
            </a:r>
            <a:endParaRPr lang="en-US" altLang="ko-KR" sz="1600">
              <a:ea typeface="+mn-lt"/>
              <a:cs typeface="+mn-lt"/>
            </a:endParaRPr>
          </a:p>
          <a:p>
            <a:pPr>
              <a:spcAft>
                <a:spcPts val="600"/>
              </a:spcAft>
            </a:pPr>
            <a:r>
              <a:rPr lang="ko-KR" sz="1600" b="1" dirty="0" err="1">
                <a:ea typeface="+mn-lt"/>
                <a:cs typeface="+mn-lt"/>
              </a:rPr>
              <a:t>dislikes</a:t>
            </a:r>
            <a:r>
              <a:rPr lang="ko-KR" sz="1600" b="1" dirty="0">
                <a:ea typeface="+mn-lt"/>
                <a:cs typeface="+mn-lt"/>
              </a:rPr>
              <a:t>: 싫어요 수</a:t>
            </a:r>
            <a:endParaRPr lang="ko-KR"/>
          </a:p>
          <a:p>
            <a:pPr>
              <a:spcAft>
                <a:spcPts val="600"/>
              </a:spcAft>
            </a:pPr>
            <a:r>
              <a:rPr lang="ko-KR" sz="1600" b="1" dirty="0" err="1">
                <a:ea typeface="+mn-lt"/>
                <a:cs typeface="+mn-lt"/>
              </a:rPr>
              <a:t>veiws</a:t>
            </a:r>
            <a:r>
              <a:rPr lang="ko-KR" sz="1600" b="1" dirty="0">
                <a:ea typeface="+mn-lt"/>
                <a:cs typeface="+mn-lt"/>
              </a:rPr>
              <a:t>: 조회수</a:t>
            </a:r>
            <a:endParaRPr lang="ko-KR">
              <a:ea typeface="+mn-lt"/>
              <a:cs typeface="+mn-lt"/>
            </a:endParaRPr>
          </a:p>
          <a:p>
            <a:pPr>
              <a:spcAft>
                <a:spcPts val="600"/>
              </a:spcAft>
            </a:pPr>
            <a:r>
              <a:rPr lang="ko-KR" altLang="en-US" sz="1600" b="1" dirty="0" err="1">
                <a:ea typeface="맑은 고딕"/>
              </a:rPr>
              <a:t>title</a:t>
            </a:r>
            <a:r>
              <a:rPr lang="ko-KR" altLang="en-US" sz="1600" b="1" dirty="0">
                <a:ea typeface="맑은 고딕"/>
              </a:rPr>
              <a:t>: 영상 제목</a:t>
            </a:r>
          </a:p>
          <a:p>
            <a:pPr>
              <a:spcAft>
                <a:spcPts val="600"/>
              </a:spcAft>
            </a:pPr>
            <a:r>
              <a:rPr lang="ko-KR" altLang="en-US" sz="1600" b="1" dirty="0" err="1">
                <a:ea typeface="맑은 고딕"/>
              </a:rPr>
              <a:t>tags</a:t>
            </a:r>
            <a:r>
              <a:rPr lang="ko-KR" altLang="en-US" sz="1600" b="1" dirty="0">
                <a:ea typeface="맑은 고딕"/>
              </a:rPr>
              <a:t>: 영상에 달린 태그</a:t>
            </a:r>
          </a:p>
          <a:p>
            <a:pPr>
              <a:spcAft>
                <a:spcPts val="600"/>
              </a:spcAft>
            </a:pPr>
            <a:r>
              <a:rPr lang="ko-KR" sz="1600" b="1" dirty="0" err="1">
                <a:ea typeface="+mn-lt"/>
                <a:cs typeface="+mn-lt"/>
              </a:rPr>
              <a:t>description</a:t>
            </a:r>
            <a:r>
              <a:rPr lang="ko-KR" sz="1600" b="1" dirty="0">
                <a:ea typeface="+mn-lt"/>
                <a:cs typeface="+mn-lt"/>
              </a:rPr>
              <a:t>: 영상 설명란</a:t>
            </a:r>
            <a:endParaRPr lang="ko-KR">
              <a:ea typeface="+mn-lt"/>
              <a:cs typeface="+mn-lt"/>
            </a:endParaRPr>
          </a:p>
          <a:p>
            <a:pPr>
              <a:spcAft>
                <a:spcPts val="600"/>
              </a:spcAft>
            </a:pPr>
            <a:r>
              <a:rPr lang="ko-KR" altLang="en-US" sz="1600" b="1" dirty="0" err="1">
                <a:ea typeface="맑은 고딕"/>
              </a:rPr>
              <a:t>comment_count</a:t>
            </a:r>
            <a:r>
              <a:rPr lang="ko-KR" altLang="en-US" sz="1600" b="1" dirty="0">
                <a:ea typeface="맑은 고딕"/>
              </a:rPr>
              <a:t>: 댓글 수</a:t>
            </a:r>
          </a:p>
          <a:p>
            <a:pPr>
              <a:spcAft>
                <a:spcPts val="600"/>
              </a:spcAft>
            </a:pPr>
            <a:r>
              <a:rPr lang="ko-KR" altLang="en-US" sz="1600" b="1" dirty="0" err="1">
                <a:ea typeface="맑은 고딕"/>
              </a:rPr>
              <a:t>comment_disabled</a:t>
            </a:r>
            <a:r>
              <a:rPr lang="ko-KR" altLang="en-US" sz="1600" b="1" dirty="0">
                <a:ea typeface="맑은 고딕"/>
              </a:rPr>
              <a:t>: 댓글창을 닫은 여부</a:t>
            </a:r>
          </a:p>
          <a:p>
            <a:pPr>
              <a:spcAft>
                <a:spcPts val="600"/>
              </a:spcAft>
            </a:pPr>
            <a:r>
              <a:rPr lang="ko-KR" altLang="en-US" sz="1600" b="1" dirty="0" err="1">
                <a:ea typeface="맑은 고딕"/>
              </a:rPr>
              <a:t>ratings_disabled</a:t>
            </a:r>
            <a:r>
              <a:rPr lang="ko-KR" altLang="en-US" sz="1600" b="1" dirty="0">
                <a:ea typeface="맑은 고딕"/>
              </a:rPr>
              <a:t>: 좋아요, 싫어요 공개 여부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25B4E7-15E8-2AA2-A140-1724EF7FE9F8}"/>
              </a:ext>
            </a:extLst>
          </p:cNvPr>
          <p:cNvSpPr txBox="1"/>
          <p:nvPr/>
        </p:nvSpPr>
        <p:spPr>
          <a:xfrm>
            <a:off x="7202365" y="1963615"/>
            <a:ext cx="4608635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dirty="0">
                <a:ea typeface="맑은 고딕"/>
              </a:rPr>
              <a:t>영상이 업로드 되고 1시간 이내의 초반 정보로</a:t>
            </a:r>
            <a:endParaRPr lang="ko-KR" altLang="en-US">
              <a:ea typeface="맑은 고딕" panose="020B0503020000020004" pitchFamily="34" charset="-127"/>
            </a:endParaRPr>
          </a:p>
          <a:p>
            <a:pPr algn="ctr"/>
            <a:r>
              <a:rPr lang="ko-KR" altLang="en-US" dirty="0">
                <a:ea typeface="맑은 고딕"/>
              </a:rPr>
              <a:t>알 수 있는 특성들을 기반으로 가공</a:t>
            </a:r>
          </a:p>
        </p:txBody>
      </p:sp>
    </p:spTree>
    <p:extLst>
      <p:ext uri="{BB962C8B-B14F-4D97-AF65-F5344CB8AC3E}">
        <p14:creationId xmlns:p14="http://schemas.microsoft.com/office/powerpoint/2010/main" val="33761334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3FA727-7551-7081-BB56-70E428758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046" y="280002"/>
            <a:ext cx="6268770" cy="1536192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ko-KR" altLang="en-US" sz="52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데이터 셋 가공</a:t>
            </a:r>
            <a:endParaRPr lang="en-US" altLang="ko-KR" sz="5200" b="1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B96580-8D1C-E031-E6C1-780C5391CB4A}"/>
              </a:ext>
            </a:extLst>
          </p:cNvPr>
          <p:cNvSpPr txBox="1"/>
          <p:nvPr/>
        </p:nvSpPr>
        <p:spPr>
          <a:xfrm>
            <a:off x="570756" y="2234189"/>
            <a:ext cx="6274098" cy="421095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indent="-228600" latinLnBrk="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>
                <a:ea typeface="맑은 고딕"/>
              </a:rPr>
              <a:t>Delete features</a:t>
            </a:r>
            <a:endParaRPr lang="en-US" b="1" dirty="0">
              <a:ea typeface="맑은 고딕"/>
            </a:endParaRPr>
          </a:p>
          <a:p>
            <a:pPr marL="28575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600" b="1" dirty="0">
              <a:ea typeface="+mn-lt"/>
              <a:cs typeface="+mn-lt"/>
            </a:endParaRPr>
          </a:p>
          <a:p>
            <a:pPr marL="28575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600" b="1" dirty="0">
              <a:ea typeface="+mn-lt"/>
              <a:cs typeface="+mn-lt"/>
            </a:endParaRPr>
          </a:p>
          <a:p>
            <a:pPr marL="400050" indent="-342900">
              <a:lnSpc>
                <a:spcPct val="90000"/>
              </a:lnSpc>
              <a:buAutoNum type="arabicPeriod"/>
            </a:pPr>
            <a:r>
              <a:rPr lang="en-US" sz="1600" b="1" dirty="0" err="1">
                <a:ea typeface="+mn-lt"/>
                <a:cs typeface="+mn-lt"/>
              </a:rPr>
              <a:t>정보</a:t>
            </a:r>
            <a:r>
              <a:rPr lang="en-US" sz="1600" b="1" dirty="0">
                <a:ea typeface="+mn-lt"/>
                <a:cs typeface="+mn-lt"/>
              </a:rPr>
              <a:t> </a:t>
            </a:r>
            <a:r>
              <a:rPr lang="en-US" sz="1600" b="1" dirty="0" err="1">
                <a:ea typeface="+mn-lt"/>
                <a:cs typeface="+mn-lt"/>
              </a:rPr>
              <a:t>누수</a:t>
            </a:r>
            <a:r>
              <a:rPr lang="en-US" sz="1600" b="1" dirty="0">
                <a:ea typeface="+mn-lt"/>
                <a:cs typeface="+mn-lt"/>
              </a:rPr>
              <a:t> </a:t>
            </a:r>
            <a:r>
              <a:rPr lang="en-US" altLang="ko-KR" sz="1600" b="1" dirty="0">
                <a:ea typeface="+mn-lt"/>
                <a:cs typeface="+mn-lt"/>
              </a:rPr>
              <a:t>feature</a:t>
            </a:r>
            <a:endParaRPr lang="en-US" b="1">
              <a:ea typeface="맑은 고딕" panose="020F0502020204030204"/>
            </a:endParaRPr>
          </a:p>
          <a:p>
            <a:pPr marL="800100" lvl="1" indent="-342900">
              <a:buFont typeface="Arial"/>
              <a:buChar char="•"/>
            </a:pPr>
            <a:r>
              <a:rPr lang="en-US" sz="1600" b="1" dirty="0" err="1">
                <a:ea typeface="+mn-lt"/>
                <a:cs typeface="+mn-lt"/>
              </a:rPr>
              <a:t>comment_count</a:t>
            </a:r>
            <a:endParaRPr lang="en-US" b="1">
              <a:ea typeface="맑은 고딕"/>
            </a:endParaRPr>
          </a:p>
          <a:p>
            <a:pPr marL="800100" lvl="1" indent="-342900">
              <a:buFont typeface="Arial"/>
              <a:buChar char="•"/>
            </a:pPr>
            <a:r>
              <a:rPr lang="en-US" altLang="ko-KR" sz="1600" b="1" dirty="0">
                <a:ea typeface="+mn-lt"/>
                <a:cs typeface="+mn-lt"/>
              </a:rPr>
              <a:t>likes</a:t>
            </a:r>
            <a:endParaRPr lang="en-US" b="1">
              <a:ea typeface="맑은 고딕"/>
            </a:endParaRPr>
          </a:p>
          <a:p>
            <a:pPr marL="800100" lvl="1" indent="-342900">
              <a:buFont typeface="Arial"/>
              <a:buChar char="•"/>
            </a:pPr>
            <a:r>
              <a:rPr lang="en-US" sz="1600" b="1" dirty="0">
                <a:ea typeface="+mn-lt"/>
                <a:cs typeface="+mn-lt"/>
              </a:rPr>
              <a:t>dislikes</a:t>
            </a:r>
            <a:endParaRPr lang="en-US" b="1">
              <a:ea typeface="맑은 고딕"/>
            </a:endParaRPr>
          </a:p>
          <a:p>
            <a:pPr marL="800100" lvl="1" indent="-342900">
              <a:buFont typeface="Arial"/>
              <a:buChar char="•"/>
            </a:pPr>
            <a:r>
              <a:rPr lang="en-US" sz="1600" b="1" dirty="0">
                <a:ea typeface="+mn-lt"/>
                <a:cs typeface="+mn-lt"/>
              </a:rPr>
              <a:t>views</a:t>
            </a:r>
            <a:endParaRPr lang="en-US" b="1">
              <a:ea typeface="맑은 고딕"/>
            </a:endParaRPr>
          </a:p>
          <a:p>
            <a:pPr marL="342900" indent="-342900">
              <a:buAutoNum type="arabicPeriod"/>
            </a:pPr>
            <a:r>
              <a:rPr lang="en-US" sz="1600" b="1" dirty="0" err="1">
                <a:ea typeface="+mn-lt"/>
                <a:cs typeface="+mn-lt"/>
              </a:rPr>
              <a:t>분석에</a:t>
            </a:r>
            <a:r>
              <a:rPr lang="en-US" sz="1600" b="1" dirty="0">
                <a:ea typeface="+mn-lt"/>
                <a:cs typeface="+mn-lt"/>
              </a:rPr>
              <a:t> </a:t>
            </a:r>
            <a:r>
              <a:rPr lang="en-US" sz="1600" b="1" dirty="0" err="1">
                <a:ea typeface="+mn-lt"/>
                <a:cs typeface="+mn-lt"/>
              </a:rPr>
              <a:t>필요</a:t>
            </a:r>
            <a:r>
              <a:rPr lang="en-US" sz="1600" b="1" dirty="0">
                <a:ea typeface="+mn-lt"/>
                <a:cs typeface="+mn-lt"/>
              </a:rPr>
              <a:t> </a:t>
            </a:r>
            <a:r>
              <a:rPr lang="en-US" sz="1600" b="1" dirty="0" err="1">
                <a:ea typeface="+mn-lt"/>
                <a:cs typeface="+mn-lt"/>
              </a:rPr>
              <a:t>없는</a:t>
            </a:r>
            <a:r>
              <a:rPr lang="en-US" sz="1600" b="1" dirty="0">
                <a:ea typeface="+mn-lt"/>
                <a:cs typeface="+mn-lt"/>
              </a:rPr>
              <a:t> feature</a:t>
            </a:r>
            <a:endParaRPr lang="en-US" b="1">
              <a:ea typeface="맑은 고딕" panose="020F0502020204030204"/>
            </a:endParaRPr>
          </a:p>
          <a:p>
            <a:pPr marL="800100" lvl="1" indent="-342900">
              <a:buFont typeface="Arial"/>
              <a:buChar char="•"/>
            </a:pPr>
            <a:r>
              <a:rPr lang="en-US" sz="1600" b="1" dirty="0" err="1">
                <a:ea typeface="+mn-lt"/>
                <a:cs typeface="+mn-lt"/>
              </a:rPr>
              <a:t>vedio_id</a:t>
            </a:r>
            <a:endParaRPr lang="en-US" b="1" dirty="0">
              <a:ea typeface="맑은 고딕"/>
            </a:endParaRPr>
          </a:p>
          <a:p>
            <a:pPr marL="800100" lvl="1" indent="-342900">
              <a:buFont typeface="Arial"/>
              <a:buChar char="•"/>
            </a:pPr>
            <a:r>
              <a:rPr lang="en-US" sz="1600" b="1" dirty="0" err="1">
                <a:ea typeface="+mn-lt"/>
                <a:cs typeface="+mn-lt"/>
              </a:rPr>
              <a:t>trending_date</a:t>
            </a:r>
            <a:endParaRPr lang="en-US" b="1">
              <a:ea typeface="맑은 고딕"/>
            </a:endParaRPr>
          </a:p>
          <a:p>
            <a:pPr marL="800100" lvl="1" indent="-342900">
              <a:buFont typeface="Arial"/>
              <a:buChar char="•"/>
            </a:pPr>
            <a:r>
              <a:rPr lang="en-US" sz="1600" b="1" dirty="0">
                <a:ea typeface="+mn-lt"/>
                <a:cs typeface="+mn-lt"/>
              </a:rPr>
              <a:t>title</a:t>
            </a:r>
            <a:endParaRPr lang="en-US" b="1">
              <a:ea typeface="+mn-lt"/>
              <a:cs typeface="+mn-lt"/>
            </a:endParaRPr>
          </a:p>
          <a:p>
            <a:pPr marL="800100" lvl="1" indent="-342900">
              <a:buFont typeface="Arial"/>
              <a:buChar char="•"/>
            </a:pPr>
            <a:r>
              <a:rPr lang="en-US" sz="1600" b="1" err="1">
                <a:ea typeface="+mn-lt"/>
                <a:cs typeface="+mn-lt"/>
              </a:rPr>
              <a:t>channel_title</a:t>
            </a:r>
            <a:endParaRPr lang="en-US" b="1">
              <a:ea typeface="맑은 고딕"/>
            </a:endParaRPr>
          </a:p>
          <a:p>
            <a:pPr marL="800100" lvl="1" indent="-342900">
              <a:buFont typeface="Arial"/>
              <a:buChar char="•"/>
            </a:pPr>
            <a:r>
              <a:rPr lang="en-US" sz="1600" b="1" err="1">
                <a:ea typeface="+mn-lt"/>
                <a:cs typeface="+mn-lt"/>
              </a:rPr>
              <a:t>publish_date</a:t>
            </a:r>
            <a:endParaRPr lang="en-US" b="1">
              <a:ea typeface="맑은 고딕"/>
            </a:endParaRPr>
          </a:p>
          <a:p>
            <a:pPr marL="800100" lvl="1" indent="-342900">
              <a:buFont typeface="Arial"/>
              <a:buChar char="•"/>
            </a:pPr>
            <a:r>
              <a:rPr lang="en-US" sz="1600" b="1" dirty="0">
                <a:ea typeface="+mn-lt"/>
                <a:cs typeface="+mn-lt"/>
              </a:rPr>
              <a:t>tags</a:t>
            </a:r>
            <a:endParaRPr lang="en-US" b="1">
              <a:ea typeface="맑은 고딕"/>
            </a:endParaRPr>
          </a:p>
          <a:p>
            <a:pPr marL="800100" lvl="1" indent="-342900">
              <a:buFont typeface="Arial"/>
              <a:buChar char="•"/>
            </a:pPr>
            <a:r>
              <a:rPr lang="en-US" sz="1600" b="1" err="1">
                <a:ea typeface="+mn-lt"/>
                <a:cs typeface="+mn-lt"/>
              </a:rPr>
              <a:t>thumbnail_link</a:t>
            </a:r>
            <a:endParaRPr lang="en-US" b="1">
              <a:ea typeface="맑은 고딕"/>
            </a:endParaRPr>
          </a:p>
          <a:p>
            <a:pPr marL="800100" lvl="1" indent="-342900">
              <a:buFont typeface="Arial"/>
              <a:buChar char="•"/>
            </a:pPr>
            <a:r>
              <a:rPr lang="en-US" sz="1600" b="1" err="1">
                <a:ea typeface="+mn-lt"/>
                <a:cs typeface="+mn-lt"/>
              </a:rPr>
              <a:t>video_error_or_removed</a:t>
            </a:r>
            <a:endParaRPr lang="en-US" b="1">
              <a:ea typeface="맑은 고딕"/>
            </a:endParaRPr>
          </a:p>
          <a:p>
            <a:pPr marL="171450" indent="-171450" latinLnBrk="0">
              <a:lnSpc>
                <a:spcPct val="90000"/>
              </a:lnSpc>
              <a:buFont typeface="Arial"/>
              <a:buChar char="•"/>
            </a:pPr>
            <a:endParaRPr lang="en-US" altLang="ko-KR" sz="1200" b="1">
              <a:ea typeface="맑은 고딕" panose="020B0503020000020004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CBA3D5-22AD-2900-05EA-415BCBA1FF2D}"/>
              </a:ext>
            </a:extLst>
          </p:cNvPr>
          <p:cNvSpPr txBox="1"/>
          <p:nvPr/>
        </p:nvSpPr>
        <p:spPr>
          <a:xfrm>
            <a:off x="7110986" y="2347223"/>
            <a:ext cx="4599973" cy="38933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ko-KR" sz="1600" b="1" dirty="0" err="1">
                <a:ea typeface="+mn-lt"/>
                <a:cs typeface="+mn-lt"/>
              </a:rPr>
              <a:t>comment_count</a:t>
            </a:r>
            <a:r>
              <a:rPr lang="en-US" altLang="ko-KR" sz="1600" b="1" dirty="0">
                <a:ea typeface="+mn-lt"/>
                <a:cs typeface="+mn-lt"/>
              </a:rPr>
              <a:t>:</a:t>
            </a:r>
            <a:r>
              <a:rPr lang="ko-KR" sz="1600" b="1" dirty="0">
                <a:ea typeface="+mn-lt"/>
                <a:cs typeface="+mn-lt"/>
              </a:rPr>
              <a:t> 댓글 수</a:t>
            </a:r>
            <a:endParaRPr lang="ko-KR" b="1">
              <a:ea typeface="+mn-lt"/>
              <a:cs typeface="+mn-lt"/>
            </a:endParaRPr>
          </a:p>
          <a:p>
            <a:pPr>
              <a:spcAft>
                <a:spcPts val="600"/>
              </a:spcAft>
            </a:pPr>
            <a:r>
              <a:rPr lang="ko-KR" sz="1600" b="1" dirty="0" err="1">
                <a:ea typeface="+mn-lt"/>
                <a:cs typeface="+mn-lt"/>
              </a:rPr>
              <a:t>likes</a:t>
            </a:r>
            <a:r>
              <a:rPr lang="ko-KR" sz="1600" b="1" dirty="0">
                <a:ea typeface="+mn-lt"/>
                <a:cs typeface="+mn-lt"/>
              </a:rPr>
              <a:t>: 좋아요 수</a:t>
            </a:r>
            <a:endParaRPr lang="en-US" altLang="ko-KR" sz="1600" b="1" dirty="0">
              <a:ea typeface="+mn-lt"/>
              <a:cs typeface="+mn-lt"/>
            </a:endParaRPr>
          </a:p>
          <a:p>
            <a:pPr>
              <a:spcAft>
                <a:spcPts val="600"/>
              </a:spcAft>
            </a:pPr>
            <a:r>
              <a:rPr lang="ko-KR" sz="1600" b="1" dirty="0" err="1">
                <a:ea typeface="+mn-lt"/>
                <a:cs typeface="+mn-lt"/>
              </a:rPr>
              <a:t>dislikes</a:t>
            </a:r>
            <a:r>
              <a:rPr lang="ko-KR" sz="1600" b="1" dirty="0">
                <a:ea typeface="+mn-lt"/>
                <a:cs typeface="+mn-lt"/>
              </a:rPr>
              <a:t>: 싫어요 수</a:t>
            </a:r>
            <a:endParaRPr lang="ko-KR" b="1">
              <a:ea typeface="맑은 고딕"/>
            </a:endParaRPr>
          </a:p>
          <a:p>
            <a:pPr>
              <a:spcAft>
                <a:spcPts val="600"/>
              </a:spcAft>
            </a:pPr>
            <a:r>
              <a:rPr lang="en-US" altLang="ko-KR" sz="1600" b="1" dirty="0">
                <a:ea typeface="+mn-lt"/>
                <a:cs typeface="+mn-lt"/>
              </a:rPr>
              <a:t>views</a:t>
            </a:r>
            <a:r>
              <a:rPr lang="ko-KR" sz="1600" b="1" dirty="0">
                <a:ea typeface="+mn-lt"/>
                <a:cs typeface="+mn-lt"/>
              </a:rPr>
              <a:t>: 조회수</a:t>
            </a:r>
            <a:endParaRPr lang="ko-KR" b="1" dirty="0">
              <a:ea typeface="+mn-lt"/>
              <a:cs typeface="+mn-lt"/>
            </a:endParaRPr>
          </a:p>
          <a:p>
            <a:pPr>
              <a:spcAft>
                <a:spcPts val="600"/>
              </a:spcAft>
            </a:pPr>
            <a:r>
              <a:rPr lang="ko-KR" altLang="en-US" sz="1600" b="1" dirty="0" err="1">
                <a:ea typeface="+mn-lt"/>
                <a:cs typeface="+mn-lt"/>
              </a:rPr>
              <a:t>vedio_id</a:t>
            </a:r>
            <a:r>
              <a:rPr lang="ko-KR" altLang="en-US" sz="1600" b="1" dirty="0">
                <a:ea typeface="+mn-lt"/>
                <a:cs typeface="+mn-lt"/>
              </a:rPr>
              <a:t>: </a:t>
            </a:r>
            <a:r>
              <a:rPr lang="ko-KR" altLang="en-US" sz="1600" b="1" dirty="0" err="1">
                <a:ea typeface="+mn-lt"/>
                <a:cs typeface="+mn-lt"/>
              </a:rPr>
              <a:t>vedio의</a:t>
            </a:r>
            <a:r>
              <a:rPr lang="ko-KR" altLang="en-US" sz="1600" b="1" dirty="0">
                <a:ea typeface="+mn-lt"/>
                <a:cs typeface="+mn-lt"/>
              </a:rPr>
              <a:t> 고유 아이디</a:t>
            </a:r>
          </a:p>
          <a:p>
            <a:pPr>
              <a:spcAft>
                <a:spcPts val="600"/>
              </a:spcAft>
            </a:pPr>
            <a:r>
              <a:rPr lang="ko-KR" altLang="en-US" sz="1600" b="1" dirty="0" err="1">
                <a:ea typeface="+mn-lt"/>
                <a:cs typeface="+mn-lt"/>
              </a:rPr>
              <a:t>trending_date</a:t>
            </a:r>
            <a:r>
              <a:rPr lang="ko-KR" altLang="en-US" sz="1600" b="1" dirty="0">
                <a:ea typeface="+mn-lt"/>
                <a:cs typeface="+mn-lt"/>
              </a:rPr>
              <a:t>: 인기 동영상에 오른 날짜</a:t>
            </a:r>
          </a:p>
          <a:p>
            <a:pPr>
              <a:spcAft>
                <a:spcPts val="600"/>
              </a:spcAft>
            </a:pPr>
            <a:r>
              <a:rPr lang="ko-KR" sz="1600" b="1" dirty="0" err="1">
                <a:ea typeface="+mn-lt"/>
                <a:cs typeface="+mn-lt"/>
              </a:rPr>
              <a:t>title</a:t>
            </a:r>
            <a:r>
              <a:rPr lang="ko-KR" sz="1600" b="1" dirty="0">
                <a:ea typeface="+mn-lt"/>
                <a:cs typeface="+mn-lt"/>
              </a:rPr>
              <a:t>: 영상 제목</a:t>
            </a:r>
            <a:endParaRPr lang="ko-KR" b="1">
              <a:ea typeface="맑은 고딕"/>
            </a:endParaRPr>
          </a:p>
          <a:p>
            <a:pPr>
              <a:spcAft>
                <a:spcPts val="600"/>
              </a:spcAft>
            </a:pPr>
            <a:r>
              <a:rPr lang="en-US" altLang="ko-KR" sz="1600" b="1" dirty="0" err="1">
                <a:ea typeface="+mn-lt"/>
                <a:cs typeface="+mn-lt"/>
              </a:rPr>
              <a:t>channel_title</a:t>
            </a:r>
            <a:r>
              <a:rPr lang="en-US" altLang="ko-KR" sz="1600" b="1" dirty="0">
                <a:ea typeface="+mn-lt"/>
                <a:cs typeface="+mn-lt"/>
              </a:rPr>
              <a:t>: </a:t>
            </a:r>
            <a:r>
              <a:rPr lang="en-US" altLang="ko-KR" sz="1600" b="1" dirty="0" err="1">
                <a:ea typeface="+mn-lt"/>
                <a:cs typeface="+mn-lt"/>
              </a:rPr>
              <a:t>채널</a:t>
            </a:r>
            <a:r>
              <a:rPr lang="en-US" altLang="ko-KR" sz="1600" b="1" dirty="0">
                <a:ea typeface="+mn-lt"/>
                <a:cs typeface="+mn-lt"/>
              </a:rPr>
              <a:t> </a:t>
            </a:r>
            <a:r>
              <a:rPr lang="en-US" altLang="ko-KR" sz="1600" b="1" dirty="0" err="1">
                <a:ea typeface="+mn-lt"/>
                <a:cs typeface="+mn-lt"/>
              </a:rPr>
              <a:t>이름</a:t>
            </a:r>
            <a:endParaRPr lang="ko-KR" sz="1600" b="1" dirty="0">
              <a:ea typeface="+mn-lt"/>
              <a:cs typeface="+mn-lt"/>
            </a:endParaRPr>
          </a:p>
          <a:p>
            <a:pPr>
              <a:spcAft>
                <a:spcPts val="600"/>
              </a:spcAft>
            </a:pPr>
            <a:r>
              <a:rPr lang="ko-KR" sz="1600" b="1" dirty="0" err="1">
                <a:ea typeface="+mn-lt"/>
                <a:cs typeface="+mn-lt"/>
              </a:rPr>
              <a:t>publish_date</a:t>
            </a:r>
            <a:r>
              <a:rPr lang="ko-KR" sz="1600" b="1" dirty="0">
                <a:ea typeface="+mn-lt"/>
                <a:cs typeface="+mn-lt"/>
              </a:rPr>
              <a:t>: 영상 업로드 날짜</a:t>
            </a:r>
            <a:endParaRPr lang="en-US" altLang="ko-KR" sz="1600" b="1" dirty="0">
              <a:ea typeface="+mn-lt"/>
              <a:cs typeface="+mn-lt"/>
            </a:endParaRPr>
          </a:p>
          <a:p>
            <a:pPr>
              <a:spcAft>
                <a:spcPts val="600"/>
              </a:spcAft>
            </a:pPr>
            <a:r>
              <a:rPr lang="ko-KR" sz="1600" b="1" dirty="0" err="1">
                <a:ea typeface="+mn-lt"/>
                <a:cs typeface="+mn-lt"/>
              </a:rPr>
              <a:t>tags</a:t>
            </a:r>
            <a:r>
              <a:rPr lang="ko-KR" sz="1600" b="1" dirty="0">
                <a:ea typeface="+mn-lt"/>
                <a:cs typeface="+mn-lt"/>
              </a:rPr>
              <a:t>: 영상에 달린 태그</a:t>
            </a:r>
            <a:endParaRPr lang="en-US" altLang="ko-KR" sz="1600" b="1" dirty="0">
              <a:ea typeface="+mn-lt"/>
              <a:cs typeface="+mn-lt"/>
            </a:endParaRPr>
          </a:p>
          <a:p>
            <a:pPr>
              <a:spcAft>
                <a:spcPts val="600"/>
              </a:spcAft>
            </a:pPr>
            <a:r>
              <a:rPr lang="en-US" altLang="ko-KR" sz="1600" b="1" dirty="0" err="1">
                <a:ea typeface="+mn-lt"/>
                <a:cs typeface="+mn-lt"/>
              </a:rPr>
              <a:t>thumbnail_link</a:t>
            </a:r>
            <a:r>
              <a:rPr lang="en-US" altLang="ko-KR" sz="1600" b="1" dirty="0">
                <a:ea typeface="+mn-lt"/>
                <a:cs typeface="+mn-lt"/>
              </a:rPr>
              <a:t>: </a:t>
            </a:r>
            <a:r>
              <a:rPr lang="en-US" altLang="ko-KR" sz="1600" b="1" dirty="0" err="1">
                <a:ea typeface="+mn-lt"/>
                <a:cs typeface="+mn-lt"/>
              </a:rPr>
              <a:t>썸네일</a:t>
            </a:r>
            <a:r>
              <a:rPr lang="en-US" altLang="ko-KR" sz="1600" b="1" dirty="0">
                <a:ea typeface="+mn-lt"/>
                <a:cs typeface="+mn-lt"/>
              </a:rPr>
              <a:t> </a:t>
            </a:r>
            <a:r>
              <a:rPr lang="en-US" altLang="ko-KR" sz="1600" b="1" dirty="0" err="1">
                <a:ea typeface="+mn-lt"/>
                <a:cs typeface="+mn-lt"/>
              </a:rPr>
              <a:t>링크</a:t>
            </a:r>
            <a:endParaRPr lang="ko-KR" altLang="en-US" sz="1600" b="1" dirty="0">
              <a:ea typeface="+mn-lt"/>
              <a:cs typeface="+mn-lt"/>
            </a:endParaRPr>
          </a:p>
          <a:p>
            <a:pPr>
              <a:spcAft>
                <a:spcPts val="600"/>
              </a:spcAft>
            </a:pPr>
            <a:r>
              <a:rPr lang="ko-KR" sz="1600" b="1" dirty="0" err="1">
                <a:ea typeface="+mn-lt"/>
                <a:cs typeface="+mn-lt"/>
              </a:rPr>
              <a:t>video_error_or_removed</a:t>
            </a:r>
            <a:r>
              <a:rPr lang="ko-KR" sz="1600" b="1" dirty="0">
                <a:ea typeface="+mn-lt"/>
                <a:cs typeface="+mn-lt"/>
              </a:rPr>
              <a:t>: 영상 오류, 삭제 여부</a:t>
            </a:r>
            <a:endParaRPr lang="en-US" altLang="ko-KR" sz="1600" b="1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341775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3FA727-7551-7081-BB56-70E428758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046" y="280002"/>
            <a:ext cx="6268770" cy="1536192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ko-KR" altLang="en-US" sz="5200" b="1" dirty="0">
                <a:ea typeface="맑은 고딕"/>
              </a:rPr>
              <a:t>타겟 설정</a:t>
            </a:r>
            <a:endParaRPr lang="ko-KR" altLang="en-US" sz="5200" b="1" kern="1200" dirty="0">
              <a:solidFill>
                <a:schemeClr val="tx1"/>
              </a:solidFill>
              <a:latin typeface="+mj-lt"/>
              <a:ea typeface="맑은 고딕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B96580-8D1C-E031-E6C1-780C5391CB4A}"/>
              </a:ext>
            </a:extLst>
          </p:cNvPr>
          <p:cNvSpPr txBox="1"/>
          <p:nvPr/>
        </p:nvSpPr>
        <p:spPr>
          <a:xfrm>
            <a:off x="614718" y="2527266"/>
            <a:ext cx="6274098" cy="433843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indent="-228600" latinLnBrk="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>
                <a:ea typeface="맑은 고딕"/>
              </a:rPr>
              <a:t>Target Feature</a:t>
            </a:r>
          </a:p>
          <a:p>
            <a:pPr marL="28575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600" b="1" dirty="0">
              <a:ea typeface="+mn-lt"/>
              <a:cs typeface="+mn-lt"/>
            </a:endParaRPr>
          </a:p>
          <a:p>
            <a:pPr marL="28575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600" b="1" dirty="0">
              <a:ea typeface="+mn-lt"/>
              <a:cs typeface="+mn-lt"/>
            </a:endParaRPr>
          </a:p>
          <a:p>
            <a:pPr marL="28575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600" b="1" dirty="0">
              <a:ea typeface="맑은 고딕"/>
            </a:endParaRPr>
          </a:p>
          <a:p>
            <a:pPr marL="28575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600" b="1" dirty="0">
              <a:ea typeface="맑은 고딕" panose="020B0503020000020004" pitchFamily="34" charset="-127"/>
            </a:endParaRPr>
          </a:p>
          <a:p>
            <a:pPr marL="28575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600" b="1" dirty="0">
              <a:ea typeface="맑은 고딕" panose="020B0503020000020004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3B80B4-C041-5320-AE6F-F958156A7670}"/>
              </a:ext>
            </a:extLst>
          </p:cNvPr>
          <p:cNvSpPr txBox="1"/>
          <p:nvPr/>
        </p:nvSpPr>
        <p:spPr>
          <a:xfrm>
            <a:off x="2554618" y="2463744"/>
            <a:ext cx="695119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b="1" dirty="0">
                <a:ea typeface="맑은 고딕"/>
              </a:rPr>
              <a:t>좋아요, 조회수 모두 상위 약 30%인 데이터를 타겟으로 지정</a:t>
            </a:r>
          </a:p>
        </p:txBody>
      </p:sp>
      <p:pic>
        <p:nvPicPr>
          <p:cNvPr id="19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58D4F25A-B74B-4216-D1AF-3805BA54D8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7" r="32442"/>
          <a:stretch/>
        </p:blipFill>
        <p:spPr>
          <a:xfrm>
            <a:off x="621851" y="3116605"/>
            <a:ext cx="11034316" cy="2287242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3612A3A4-9F85-8CD9-8EE5-0D4B2C8493A3}"/>
              </a:ext>
            </a:extLst>
          </p:cNvPr>
          <p:cNvSpPr/>
          <p:nvPr/>
        </p:nvSpPr>
        <p:spPr>
          <a:xfrm>
            <a:off x="2993180" y="4341755"/>
            <a:ext cx="975798" cy="975798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7351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3FA727-7551-7081-BB56-70E428758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046" y="280002"/>
            <a:ext cx="6268770" cy="1536192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ko-KR" altLang="en-US" sz="5200" b="1" dirty="0">
                <a:ea typeface="맑은 고딕"/>
              </a:rPr>
              <a:t>타겟 설정</a:t>
            </a:r>
            <a:endParaRPr lang="ko-KR" altLang="en-US" sz="5200" b="1" kern="1200" dirty="0">
              <a:solidFill>
                <a:schemeClr val="tx1"/>
              </a:solidFill>
              <a:latin typeface="+mj-lt"/>
              <a:ea typeface="맑은 고딕"/>
            </a:endParaRPr>
          </a:p>
        </p:txBody>
      </p:sp>
      <p:pic>
        <p:nvPicPr>
          <p:cNvPr id="5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9B5C00BE-15B6-65D8-F6EA-74F4F0A0F0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9317" y="3719704"/>
            <a:ext cx="3193261" cy="281817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0B96580-8D1C-E031-E6C1-780C5391CB4A}"/>
              </a:ext>
            </a:extLst>
          </p:cNvPr>
          <p:cNvSpPr txBox="1"/>
          <p:nvPr/>
        </p:nvSpPr>
        <p:spPr>
          <a:xfrm>
            <a:off x="614718" y="2527266"/>
            <a:ext cx="6274098" cy="433843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 err="1">
                <a:ea typeface="맑은 고딕"/>
              </a:rPr>
              <a:t>데이터</a:t>
            </a:r>
            <a:r>
              <a:rPr lang="en-US" altLang="ko-KR" sz="1600" b="1" dirty="0">
                <a:ea typeface="맑은 고딕"/>
              </a:rPr>
              <a:t> </a:t>
            </a:r>
            <a:r>
              <a:rPr lang="en-US" altLang="ko-KR" sz="1600" b="1" dirty="0" err="1">
                <a:ea typeface="맑은 고딕"/>
              </a:rPr>
              <a:t>누수</a:t>
            </a:r>
            <a:r>
              <a:rPr lang="en-US" altLang="ko-KR" sz="1600" b="1" dirty="0">
                <a:ea typeface="맑은 고딕"/>
              </a:rPr>
              <a:t> </a:t>
            </a:r>
            <a:r>
              <a:rPr lang="en-US" altLang="ko-KR" sz="1600" b="1" dirty="0" err="1">
                <a:ea typeface="맑은 고딕"/>
              </a:rPr>
              <a:t>문제</a:t>
            </a:r>
            <a:r>
              <a:rPr lang="en-US" altLang="ko-KR" sz="1600" b="1" dirty="0">
                <a:ea typeface="맑은 고딕"/>
              </a:rPr>
              <a:t>?</a:t>
            </a:r>
          </a:p>
          <a:p>
            <a:pPr marL="28575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600" b="1" dirty="0">
              <a:ea typeface="+mn-lt"/>
              <a:cs typeface="+mn-lt"/>
            </a:endParaRPr>
          </a:p>
          <a:p>
            <a:pPr marL="28575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ko-KR" altLang="en-US" sz="1600" b="1" dirty="0">
              <a:ea typeface="+mn-lt"/>
              <a:cs typeface="+mn-lt"/>
            </a:endParaRPr>
          </a:p>
          <a:p>
            <a:pPr marL="28575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>
                <a:ea typeface="+mn-lt"/>
                <a:cs typeface="+mn-lt"/>
              </a:rPr>
              <a:t>타겟 간의 상관 계수가 지나치게 높은 것이 없음을 확인</a:t>
            </a:r>
            <a:endParaRPr lang="en-US" sz="1600" b="1" dirty="0">
              <a:ea typeface="+mn-lt"/>
              <a:cs typeface="+mn-lt"/>
            </a:endParaRPr>
          </a:p>
          <a:p>
            <a:pPr marL="28575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600" b="1" dirty="0">
              <a:ea typeface="맑은 고딕"/>
            </a:endParaRPr>
          </a:p>
          <a:p>
            <a:pPr marL="28575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600" b="1" dirty="0">
              <a:ea typeface="맑은 고딕" panose="020B0503020000020004" pitchFamily="34" charset="-127"/>
            </a:endParaRPr>
          </a:p>
          <a:p>
            <a:pPr marL="28575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600" b="1" dirty="0">
              <a:ea typeface="맑은 고딕" panose="020B0503020000020004" pitchFamily="34" charset="-127"/>
            </a:endParaRPr>
          </a:p>
        </p:txBody>
      </p:sp>
      <p:pic>
        <p:nvPicPr>
          <p:cNvPr id="8" name="그림 8" descr="차트이(가) 표시된 사진&#10;&#10;자동 생성된 설명">
            <a:extLst>
              <a:ext uri="{FF2B5EF4-FFF2-40B4-BE49-F238E27FC236}">
                <a16:creationId xmlns:a16="http://schemas.microsoft.com/office/drawing/2014/main" id="{5A9DC630-EE45-343C-689C-9635E6A542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8644" y="3595258"/>
            <a:ext cx="7298402" cy="2959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7336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와이드스크린</PresentationFormat>
  <Paragraphs>0</Paragraphs>
  <Slides>23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4" baseType="lpstr">
      <vt:lpstr>Office Theme</vt:lpstr>
      <vt:lpstr>YouTube 인기영상 분석</vt:lpstr>
      <vt:lpstr>목차</vt:lpstr>
      <vt:lpstr>가설 설정</vt:lpstr>
      <vt:lpstr>데이터 셋 설명</vt:lpstr>
      <vt:lpstr>데이터 셋 설명</vt:lpstr>
      <vt:lpstr>데이터 셋 가공</vt:lpstr>
      <vt:lpstr>데이터 셋 가공</vt:lpstr>
      <vt:lpstr>타겟 설정</vt:lpstr>
      <vt:lpstr>타겟 설정</vt:lpstr>
      <vt:lpstr>모델링</vt:lpstr>
      <vt:lpstr>모델링</vt:lpstr>
      <vt:lpstr>모델링</vt:lpstr>
      <vt:lpstr>모델링</vt:lpstr>
      <vt:lpstr>모델링 결과</vt:lpstr>
      <vt:lpstr>모델 해석: Permutation Importance</vt:lpstr>
      <vt:lpstr>모델 해석: PDP PLOT:</vt:lpstr>
      <vt:lpstr>모델 해석: PDP PLOT</vt:lpstr>
      <vt:lpstr>모델 해석: PDP PLOT</vt:lpstr>
      <vt:lpstr>모델 해석: PDP PLOT</vt:lpstr>
      <vt:lpstr>모델 해석: PDP PLOT</vt:lpstr>
      <vt:lpstr>모델 해석: PDP PLOT</vt:lpstr>
      <vt:lpstr>결론</vt:lpstr>
      <vt:lpstr>감사합니다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lastModifiedBy/>
  <cp:revision>973</cp:revision>
  <dcterms:created xsi:type="dcterms:W3CDTF">2023-04-11T05:31:19Z</dcterms:created>
  <dcterms:modified xsi:type="dcterms:W3CDTF">2023-04-12T07:37:35Z</dcterms:modified>
</cp:coreProperties>
</file>