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5" r:id="rId2"/>
    <p:sldId id="364" r:id="rId3"/>
    <p:sldId id="456" r:id="rId4"/>
    <p:sldId id="519" r:id="rId5"/>
    <p:sldId id="528" r:id="rId6"/>
    <p:sldId id="529" r:id="rId7"/>
    <p:sldId id="530" r:id="rId8"/>
    <p:sldId id="520" r:id="rId9"/>
    <p:sldId id="521" r:id="rId10"/>
    <p:sldId id="531" r:id="rId11"/>
    <p:sldId id="532" r:id="rId12"/>
    <p:sldId id="522" r:id="rId13"/>
    <p:sldId id="523" r:id="rId14"/>
    <p:sldId id="533" r:id="rId15"/>
    <p:sldId id="534" r:id="rId16"/>
    <p:sldId id="535" r:id="rId17"/>
    <p:sldId id="536" r:id="rId18"/>
    <p:sldId id="537" r:id="rId19"/>
    <p:sldId id="538" r:id="rId20"/>
    <p:sldId id="524" r:id="rId21"/>
    <p:sldId id="454" r:id="rId22"/>
    <p:sldId id="455" r:id="rId23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  <a:srgbClr val="0000FF"/>
    <a:srgbClr val="F94949"/>
    <a:srgbClr val="CC00CC"/>
    <a:srgbClr val="FF0000"/>
    <a:srgbClr val="00FF00"/>
    <a:srgbClr val="11111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79" d="100"/>
          <a:sy n="79" d="100"/>
        </p:scale>
        <p:origin x="10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14.01.2021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14.01.2021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14.01.2021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Как обрезать элемент? Свойство </a:t>
            </a:r>
            <a:r>
              <a:rPr lang="ru-RU" sz="2000" b="1" dirty="0" err="1" smtClean="0">
                <a:solidFill>
                  <a:schemeClr val="bg1"/>
                </a:solidFill>
              </a:rPr>
              <a:t>overflow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Содержимое блочных элементов может переполнять блок в случае, когда для блока явно задана высота и/или ширина. Без указания высоты блок будет растягиваться, чтобы вместить содержимое, кроме случаев, когда для блока задано позиционирование </a:t>
            </a:r>
            <a:r>
              <a:rPr lang="ru-RU" sz="1600" dirty="0" err="1" smtClean="0">
                <a:solidFill>
                  <a:schemeClr val="bg1"/>
                </a:solidFill>
              </a:rPr>
              <a:t>position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</a:rPr>
              <a:t>absolute</a:t>
            </a:r>
            <a:r>
              <a:rPr lang="ru-RU" sz="1600" dirty="0" smtClean="0">
                <a:solidFill>
                  <a:schemeClr val="bg1"/>
                </a:solidFill>
              </a:rPr>
              <a:t>; или </a:t>
            </a:r>
            <a:r>
              <a:rPr lang="ru-RU" sz="1600" dirty="0" err="1" smtClean="0">
                <a:solidFill>
                  <a:schemeClr val="bg1"/>
                </a:solidFill>
              </a:rPr>
              <a:t>position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</a:rPr>
              <a:t>fixed</a:t>
            </a:r>
            <a:r>
              <a:rPr lang="ru-RU" sz="1600" dirty="0" smtClean="0">
                <a:solidFill>
                  <a:schemeClr val="bg1"/>
                </a:solidFill>
              </a:rPr>
              <a:t>;. Текст может переполнять блок по высоте, изображения — по высоте и ширине.</a:t>
            </a:r>
            <a:endParaRPr lang="ru-RU" sz="1600" i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1" y="2492895"/>
          <a:ext cx="8640960" cy="430859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65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visible</a:t>
                      </a:r>
                    </a:p>
                  </a:txBody>
                  <a:tcPr marL="89019" marR="89019" marT="47477" marB="474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Значение по умолчанию. Весь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контент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 становится видимым независимо от размеров блока-контейнера. Возможно перекрытия содержимого соседних блоков.</a:t>
                      </a:r>
                    </a:p>
                  </a:txBody>
                  <a:tcPr marL="89019" marR="89019" marT="47477" marB="474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65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scroll</a:t>
                      </a:r>
                    </a:p>
                  </a:txBody>
                  <a:tcPr marL="89019" marR="89019" marT="47477" marB="474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Добавляет полосы прокрутки внутри области отображения элемента, которые отображаются даже в случае, когда содержимое по размерам помещается внутри блока. Размеры контейнера не меняются.</a:t>
                      </a:r>
                    </a:p>
                  </a:txBody>
                  <a:tcPr marL="89019" marR="89019" marT="47477" marB="474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63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auto</a:t>
                      </a:r>
                    </a:p>
                  </a:txBody>
                  <a:tcPr marL="89019" marR="89019" marT="47477" marB="474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Добавляет полосы прокрутки только в случае необходимости.</a:t>
                      </a:r>
                    </a:p>
                  </a:txBody>
                  <a:tcPr marL="89019" marR="89019" marT="47477" marB="474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99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hidden</a:t>
                      </a:r>
                    </a:p>
                  </a:txBody>
                  <a:tcPr marL="89019" marR="89019" marT="47477" marB="474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Скрывает содержимое, выходящее за границы блока. Может скрыть часть содержимого. Используется для блоков-контейнеров, содержащих плавающие элементы. Также предотвращает отображение фона или границ под плавающими элементами (для которых задано свойство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float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;. При этом размеры контейнера не изменяются.</a:t>
                      </a:r>
                    </a:p>
                  </a:txBody>
                  <a:tcPr marL="89019" marR="89019" marT="47477" marB="474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14157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Как обрезать элемент? Свойство </a:t>
            </a:r>
            <a:r>
              <a:rPr lang="en-US" sz="2000" b="1" dirty="0" smtClean="0">
                <a:solidFill>
                  <a:schemeClr val="bg1"/>
                </a:solidFill>
              </a:rPr>
              <a:t>clip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В случае, когда для блока задано позиционирование </a:t>
            </a:r>
            <a:r>
              <a:rPr lang="ru-RU" sz="1600" dirty="0" err="1" smtClean="0">
                <a:solidFill>
                  <a:schemeClr val="bg1"/>
                </a:solidFill>
              </a:rPr>
              <a:t>position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</a:rPr>
              <a:t>absolute</a:t>
            </a:r>
            <a:r>
              <a:rPr lang="ru-RU" sz="1600" dirty="0" smtClean="0">
                <a:solidFill>
                  <a:schemeClr val="bg1"/>
                </a:solidFill>
              </a:rPr>
              <a:t>; или </a:t>
            </a:r>
            <a:r>
              <a:rPr lang="ru-RU" sz="1600" dirty="0" err="1" smtClean="0">
                <a:solidFill>
                  <a:schemeClr val="bg1"/>
                </a:solidFill>
              </a:rPr>
              <a:t>position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</a:rPr>
              <a:t>fixed</a:t>
            </a:r>
            <a:r>
              <a:rPr lang="ru-RU" sz="1600" dirty="0" smtClean="0">
                <a:solidFill>
                  <a:schemeClr val="bg1"/>
                </a:solidFill>
              </a:rPr>
              <a:t>;. Текст может переполнять блок по высоте, изображения — по высоте и ширине.</a:t>
            </a:r>
          </a:p>
          <a:p>
            <a:endParaRPr lang="ru-RU" sz="1600" i="1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clip: </a:t>
            </a:r>
            <a:r>
              <a:rPr lang="en-US" sz="1600" dirty="0" err="1" smtClean="0">
                <a:solidFill>
                  <a:schemeClr val="bg1"/>
                </a:solidFill>
              </a:rPr>
              <a:t>rect</a:t>
            </a:r>
            <a:r>
              <a:rPr lang="en-US" sz="1600" dirty="0" smtClean="0">
                <a:solidFill>
                  <a:schemeClr val="bg1"/>
                </a:solidFill>
              </a:rPr>
              <a:t>(0px, 500px, 200px, 25px); 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3.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Основы верстки блоками. Правила верстки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Вложение блоков;</a:t>
            </a:r>
          </a:p>
          <a:p>
            <a:endParaRPr lang="ru-RU" sz="2000" i="1" dirty="0" smtClean="0">
              <a:solidFill>
                <a:schemeClr val="bg1"/>
              </a:solidFill>
            </a:endParaRPr>
          </a:p>
          <a:p>
            <a:endParaRPr lang="ru-RU" sz="2000" i="1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Любой блочный элемент состоит из набора свойств, подобно капустным листам накладываемых друг на друга. Основой блока выступает его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</a:t>
            </a:r>
            <a:r>
              <a:rPr lang="ru-RU" sz="2000" dirty="0" smtClean="0">
                <a:solidFill>
                  <a:schemeClr val="bg1"/>
                </a:solidFill>
              </a:rPr>
              <a:t> (это может быть текст, изображение и др.), ширина которого задается свойством </a:t>
            </a:r>
            <a:r>
              <a:rPr lang="ru-RU" sz="2000" dirty="0" err="1" smtClean="0">
                <a:solidFill>
                  <a:schemeClr val="bg1"/>
                </a:solidFill>
              </a:rPr>
              <a:t>width</a:t>
            </a:r>
            <a:r>
              <a:rPr lang="ru-RU" sz="2000" dirty="0" smtClean="0">
                <a:solidFill>
                  <a:schemeClr val="bg1"/>
                </a:solidFill>
              </a:rPr>
              <a:t>, а высота через </a:t>
            </a:r>
            <a:r>
              <a:rPr lang="ru-RU" sz="2000" dirty="0" err="1" smtClean="0">
                <a:solidFill>
                  <a:schemeClr val="bg1"/>
                </a:solidFill>
              </a:rPr>
              <a:t>height</a:t>
            </a:r>
            <a:r>
              <a:rPr lang="ru-RU" sz="20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вокруг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контента</a:t>
            </a:r>
            <a:r>
              <a:rPr lang="ru-RU" sz="2000" dirty="0" smtClean="0">
                <a:solidFill>
                  <a:schemeClr val="bg1"/>
                </a:solidFill>
              </a:rPr>
              <a:t> идут поля (</a:t>
            </a:r>
            <a:r>
              <a:rPr lang="ru-RU" sz="2000" dirty="0" err="1" smtClean="0">
                <a:solidFill>
                  <a:schemeClr val="bg1"/>
                </a:solidFill>
              </a:rPr>
              <a:t>padding</a:t>
            </a:r>
            <a:r>
              <a:rPr lang="ru-RU" sz="2000" dirty="0" smtClean="0">
                <a:solidFill>
                  <a:schemeClr val="bg1"/>
                </a:solidFill>
              </a:rPr>
              <a:t>), они создают пустое пространство от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контента</a:t>
            </a:r>
            <a:r>
              <a:rPr lang="ru-RU" sz="2000" dirty="0" smtClean="0">
                <a:solidFill>
                  <a:schemeClr val="bg1"/>
                </a:solidFill>
              </a:rPr>
              <a:t> до внутреннего края границ;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затем идут собственно сами границы (</a:t>
            </a:r>
            <a:r>
              <a:rPr lang="ru-RU" sz="2000" dirty="0" err="1" smtClean="0">
                <a:solidFill>
                  <a:schemeClr val="bg1"/>
                </a:solidFill>
              </a:rPr>
              <a:t>border</a:t>
            </a:r>
            <a:r>
              <a:rPr lang="ru-RU" sz="2000" dirty="0" smtClean="0">
                <a:solidFill>
                  <a:schemeClr val="bg1"/>
                </a:solidFill>
              </a:rPr>
              <a:t>) и завершают блок отступы (</a:t>
            </a:r>
            <a:r>
              <a:rPr lang="ru-RU" sz="2000" dirty="0" err="1" smtClean="0">
                <a:solidFill>
                  <a:schemeClr val="bg1"/>
                </a:solidFill>
              </a:rPr>
              <a:t>margin</a:t>
            </a:r>
            <a:r>
              <a:rPr lang="ru-RU" sz="2000" dirty="0" smtClean="0">
                <a:solidFill>
                  <a:schemeClr val="bg1"/>
                </a:solidFill>
              </a:rPr>
              <a:t>), невидимое пустое пространство от внешнего края границ. 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Порядок влияния этих свойств на блок четко определён и не может быть нарушен.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htmlbook.ru/files/images/layout2/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88640"/>
            <a:ext cx="9096102" cy="650953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Ширина блока</a:t>
            </a:r>
          </a:p>
          <a:p>
            <a:endParaRPr lang="ru-RU" sz="2000" b="1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Ширина блока это комплексная величина и складывается из нескольких значений свойств:</a:t>
            </a:r>
          </a:p>
          <a:p>
            <a:r>
              <a:rPr lang="ru-RU" sz="2000" dirty="0" err="1" smtClean="0">
                <a:solidFill>
                  <a:schemeClr val="bg1"/>
                </a:solidFill>
              </a:rPr>
              <a:t>width</a:t>
            </a:r>
            <a:r>
              <a:rPr lang="ru-RU" sz="2000" dirty="0" smtClean="0">
                <a:solidFill>
                  <a:schemeClr val="bg1"/>
                </a:solidFill>
              </a:rPr>
              <a:t> — ширина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контента</a:t>
            </a:r>
            <a:r>
              <a:rPr lang="ru-RU" sz="2000" dirty="0" smtClean="0">
                <a:solidFill>
                  <a:schemeClr val="bg1"/>
                </a:solidFill>
              </a:rPr>
              <a:t>, т.е. содержимого блока;</a:t>
            </a:r>
          </a:p>
          <a:p>
            <a:r>
              <a:rPr lang="ru-RU" sz="2000" dirty="0" err="1" smtClean="0">
                <a:solidFill>
                  <a:schemeClr val="bg1"/>
                </a:solidFill>
              </a:rPr>
              <a:t>padding-left</a:t>
            </a:r>
            <a:r>
              <a:rPr lang="ru-RU" sz="2000" dirty="0" smtClean="0">
                <a:solidFill>
                  <a:schemeClr val="bg1"/>
                </a:solidFill>
              </a:rPr>
              <a:t> и </a:t>
            </a:r>
            <a:r>
              <a:rPr lang="ru-RU" sz="2000" dirty="0" err="1" smtClean="0">
                <a:solidFill>
                  <a:schemeClr val="bg1"/>
                </a:solidFill>
              </a:rPr>
              <a:t>padding-right</a:t>
            </a:r>
            <a:r>
              <a:rPr lang="ru-RU" sz="2000" dirty="0" smtClean="0">
                <a:solidFill>
                  <a:schemeClr val="bg1"/>
                </a:solidFill>
              </a:rPr>
              <a:t> — поле слева и справа от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контента</a:t>
            </a:r>
            <a:r>
              <a:rPr lang="ru-RU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sz="2000" dirty="0" err="1" smtClean="0">
                <a:solidFill>
                  <a:schemeClr val="bg1"/>
                </a:solidFill>
              </a:rPr>
              <a:t>border-left</a:t>
            </a:r>
            <a:r>
              <a:rPr lang="ru-RU" sz="2000" dirty="0" smtClean="0">
                <a:solidFill>
                  <a:schemeClr val="bg1"/>
                </a:solidFill>
              </a:rPr>
              <a:t> и </a:t>
            </a:r>
            <a:r>
              <a:rPr lang="ru-RU" sz="2000" dirty="0" err="1" smtClean="0">
                <a:solidFill>
                  <a:schemeClr val="bg1"/>
                </a:solidFill>
              </a:rPr>
              <a:t>border-right</a:t>
            </a:r>
            <a:r>
              <a:rPr lang="ru-RU" sz="2000" dirty="0" smtClean="0">
                <a:solidFill>
                  <a:schemeClr val="bg1"/>
                </a:solidFill>
              </a:rPr>
              <a:t> — толщина границы слева и справа;</a:t>
            </a:r>
          </a:p>
          <a:p>
            <a:r>
              <a:rPr lang="ru-RU" sz="2000" dirty="0" err="1" smtClean="0">
                <a:solidFill>
                  <a:schemeClr val="bg1"/>
                </a:solidFill>
              </a:rPr>
              <a:t>margin-left</a:t>
            </a:r>
            <a:r>
              <a:rPr lang="ru-RU" sz="2000" dirty="0" smtClean="0">
                <a:solidFill>
                  <a:schemeClr val="bg1"/>
                </a:solidFill>
              </a:rPr>
              <a:t> и </a:t>
            </a:r>
            <a:r>
              <a:rPr lang="ru-RU" sz="2000" dirty="0" err="1" smtClean="0">
                <a:solidFill>
                  <a:schemeClr val="bg1"/>
                </a:solidFill>
              </a:rPr>
              <a:t>margin-right</a:t>
            </a:r>
            <a:r>
              <a:rPr lang="ru-RU" sz="2000" dirty="0" smtClean="0">
                <a:solidFill>
                  <a:schemeClr val="bg1"/>
                </a:solidFill>
              </a:rPr>
              <a:t> — отступ слева и справа.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://htmlbook.ru/files/images/layout2/3-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39" y="548680"/>
            <a:ext cx="9021465" cy="55892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Высота блока</a:t>
            </a:r>
          </a:p>
          <a:p>
            <a:endParaRPr lang="ru-RU" sz="2000" b="1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На высоту блока действуют те же правила, что и на ширину. А именно, высота складывается из значений высоты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контента</a:t>
            </a:r>
            <a:r>
              <a:rPr lang="ru-RU" sz="2000" dirty="0" smtClean="0">
                <a:solidFill>
                  <a:schemeClr val="bg1"/>
                </a:solidFill>
              </a:rPr>
              <a:t> (</a:t>
            </a:r>
            <a:r>
              <a:rPr lang="ru-RU" sz="2000" dirty="0" err="1" smtClean="0">
                <a:solidFill>
                  <a:schemeClr val="bg1"/>
                </a:solidFill>
              </a:rPr>
              <a:t>height</a:t>
            </a:r>
            <a:r>
              <a:rPr lang="ru-RU" sz="2000" dirty="0" smtClean="0">
                <a:solidFill>
                  <a:schemeClr val="bg1"/>
                </a:solidFill>
              </a:rPr>
              <a:t>), полей (</a:t>
            </a:r>
            <a:r>
              <a:rPr lang="ru-RU" sz="2000" dirty="0" err="1" smtClean="0">
                <a:solidFill>
                  <a:schemeClr val="bg1"/>
                </a:solidFill>
              </a:rPr>
              <a:t>padding</a:t>
            </a:r>
            <a:r>
              <a:rPr lang="ru-RU" sz="2000" dirty="0" smtClean="0">
                <a:solidFill>
                  <a:schemeClr val="bg1"/>
                </a:solidFill>
              </a:rPr>
              <a:t>), границ (</a:t>
            </a:r>
            <a:r>
              <a:rPr lang="ru-RU" sz="2000" dirty="0" err="1" smtClean="0">
                <a:solidFill>
                  <a:schemeClr val="bg1"/>
                </a:solidFill>
              </a:rPr>
              <a:t>border</a:t>
            </a:r>
            <a:r>
              <a:rPr lang="ru-RU" sz="2000" dirty="0" smtClean="0">
                <a:solidFill>
                  <a:schemeClr val="bg1"/>
                </a:solidFill>
              </a:rPr>
              <a:t>) и отступов (</a:t>
            </a:r>
            <a:r>
              <a:rPr lang="ru-RU" sz="2000" dirty="0" err="1" smtClean="0">
                <a:solidFill>
                  <a:schemeClr val="bg1"/>
                </a:solidFill>
              </a:rPr>
              <a:t>margin</a:t>
            </a:r>
            <a:r>
              <a:rPr lang="ru-RU" sz="2000" dirty="0" smtClean="0">
                <a:solidFill>
                  <a:schemeClr val="bg1"/>
                </a:solidFill>
              </a:rPr>
              <a:t>). Если свойство </a:t>
            </a:r>
            <a:r>
              <a:rPr lang="ru-RU" sz="2000" dirty="0" err="1" smtClean="0">
                <a:solidFill>
                  <a:schemeClr val="bg1"/>
                </a:solidFill>
              </a:rPr>
              <a:t>height</a:t>
            </a:r>
            <a:r>
              <a:rPr lang="ru-RU" sz="2000" dirty="0" smtClean="0">
                <a:solidFill>
                  <a:schemeClr val="bg1"/>
                </a:solidFill>
              </a:rPr>
              <a:t> не указано, то оно считается как </a:t>
            </a:r>
            <a:r>
              <a:rPr lang="ru-RU" sz="2000" dirty="0" err="1" smtClean="0">
                <a:solidFill>
                  <a:schemeClr val="bg1"/>
                </a:solidFill>
              </a:rPr>
              <a:t>auto</a:t>
            </a:r>
            <a:r>
              <a:rPr lang="ru-RU" sz="2000" dirty="0" smtClean="0">
                <a:solidFill>
                  <a:schemeClr val="bg1"/>
                </a:solidFill>
              </a:rPr>
              <a:t>, в этом случае высота </a:t>
            </a:r>
            <a:r>
              <a:rPr lang="ru-RU" sz="2000" dirty="0" err="1" smtClean="0">
                <a:solidFill>
                  <a:schemeClr val="bg1"/>
                </a:solidFill>
              </a:rPr>
              <a:t>контента</a:t>
            </a:r>
            <a:r>
              <a:rPr lang="ru-RU" sz="2000" dirty="0" smtClean="0">
                <a:solidFill>
                  <a:schemeClr val="bg1"/>
                </a:solidFill>
              </a:rPr>
              <a:t> вычисляется автоматически на основе содержимого. На рис. 3.8 показаны свойства, дающие итоговую высоту, которая обозначена чёрной пунктирной линией.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htmlbook.ru/files/images/layout2/3-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840548" cy="458112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Минимальная и максимальная – ширина и высота блока</a:t>
            </a:r>
          </a:p>
          <a:p>
            <a:endParaRPr lang="ru-RU" sz="2000" b="1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Блоку можно задать минимальную и максимальную высоту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max-height: </a:t>
            </a:r>
            <a:r>
              <a:rPr lang="ru-RU" sz="2000" dirty="0" smtClean="0">
                <a:solidFill>
                  <a:schemeClr val="bg1"/>
                </a:solidFill>
              </a:rPr>
              <a:t>300</a:t>
            </a:r>
            <a:r>
              <a:rPr lang="en-US" sz="2000" dirty="0" err="1" smtClean="0">
                <a:solidFill>
                  <a:schemeClr val="bg1"/>
                </a:solidFill>
              </a:rPr>
              <a:t>px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min-height: 200px;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Блоку можно задать минимальную и максимальную ширину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max-width: 25%; 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min-width: 10%;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8. 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Позиционирование. Верстка 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web-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страниц блоками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048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4.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Структура </a:t>
            </a:r>
          </a:p>
          <a:p>
            <a:pPr algn="ctr"/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фиксированного и резинового размера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Сверстать макет сайта с помощью блочной верстки</a:t>
            </a:r>
          </a:p>
          <a:p>
            <a:pPr algn="ctr"/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Пример сайта для верстки - </a:t>
            </a:r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https://demo.themeum.com/html/triangle/1.1/</a:t>
            </a:r>
            <a:endParaRPr lang="ru-RU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Шпаргалка - 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https://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html5book.ru/vyorstka-stranicy-sayta/</a:t>
            </a:r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1.</a:t>
            </a:r>
            <a:r>
              <a:rPr lang="ru-RU" sz="4000" b="1" u="sng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Свойство 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position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Свойство </a:t>
            </a:r>
            <a:r>
              <a:rPr lang="ru-RU" sz="2000" dirty="0" err="1" smtClean="0">
                <a:solidFill>
                  <a:schemeClr val="bg1"/>
                </a:solidFill>
              </a:rPr>
              <a:t>position</a:t>
            </a:r>
            <a:r>
              <a:rPr lang="ru-RU" sz="2000" dirty="0" smtClean="0">
                <a:solidFill>
                  <a:schemeClr val="bg1"/>
                </a:solidFill>
              </a:rPr>
              <a:t> позволяет точно задать новое местоположение блока относительно того места, где он находился бы в нормальном потоке документа. 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По умолчанию все элементы располагаются последовательно один за другим в том порядке, в котором они определены в структуре HTML-документа. Свойство не наследуется.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260648"/>
          <a:ext cx="8640960" cy="612306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400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по умолчанию, означает отсутствие позиционирования. Элементы отображаются последовательно один за другим в том порядке, в котором они определены в HTML-документе. Используется для очистки любого другого значения позиционирования.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Относительно позиционированный элемент сдвигается со своего обычного места в разных направлениях относительно границ родительского контейнера, а пространство, которое он занимал, не исчезает. При этом такой элемент может перекрывать другое содержимое на странице.</a:t>
                      </a:r>
                    </a:p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Если для относительно позиционированного элемента одновременно задать свойства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то в первом случае сработает только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во втором —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Относительное позиционирование позволяет задавать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z-index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для элемента, а также абсолютно позиционировать дочерние элементы внутри блока.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04662"/>
          <a:ext cx="8640960" cy="590465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467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absolute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Абсолютно позиционированный элемент полностью удаляется из потока документа и позиционируется относительно границ его блока-контейнера (другого элемента или окна браузера). Блок-контейнер для абсолютно позиционированного элемента — ближайший элемент-предок, значение свойства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которого не равно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Местоположение краёв элемента определяется с помощью свойств смещения. Пространство, которое занимал такой элемент, 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схлопывается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как будто элемента не существовало на странице. Абсолютно позиционированный элемент может перекрывать другие элементы или быть перекрытым ими (за счёт свойства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z-index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). Любой абсолютно позиционированный элемент генерирует блок, то есть принимает значение 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ru-RU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;.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9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548680"/>
          <a:ext cx="8640960" cy="574278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Фиксирует элемент в указанном месте страницы. Блоком-контейнером фиксированного элемента является окно просмотра, то есть элемент всегда фиксируется относительно окна браузера и не меняет своего положения во время прокрутки страницы. Сам элемент при этом полностью удаляется из основного потока документа и создаётся в новом потоке документа.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sticky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Совмещает</a:t>
                      </a:r>
                      <a:r>
                        <a:rPr kumimoji="0" lang="ru-RU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в себе </a:t>
                      </a:r>
                      <a:r>
                        <a:rPr kumimoji="0" lang="en-US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fixed </a:t>
                      </a:r>
                      <a:r>
                        <a:rPr kumimoji="0" lang="ru-RU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  <a:r>
                        <a:rPr kumimoji="0" lang="ru-RU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ru-RU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Позиционируясь свободно в рамках блока, при этом фиксируясь при прокрутке.</a:t>
                      </a:r>
                      <a:endParaRPr kumimoji="0" lang="ru-RU" sz="20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unset</a:t>
                      </a:r>
                    </a:p>
                  </a:txBody>
                  <a:tcPr marL="34371" marR="34371" marT="18331" marB="18331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комбинацией ключевых слов initial и inherit. Ключевое слово </a:t>
                      </a:r>
                      <a:r>
                        <a:rPr kumimoji="0" lang="ru-RU" sz="20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unset</a:t>
                      </a:r>
                      <a:r>
                        <a:rPr kumimoji="0" lang="ru-RU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устанавливает значение свойства как inherit, если свойство наследуется от своего родителя, в противном случае значение устанавливается как initial</a:t>
                      </a:r>
                    </a:p>
                  </a:txBody>
                  <a:tcPr marL="34371" marR="34371" marT="18331" marB="183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2.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Свойства </a:t>
            </a:r>
            <a:r>
              <a:rPr lang="en-US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visibility, overflow </a:t>
            </a:r>
            <a:endParaRPr lang="ru-RU" sz="4000" b="1" u="sng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Как скрыть элемент? Свойство </a:t>
            </a:r>
            <a:r>
              <a:rPr lang="ru-RU" sz="2000" b="1" dirty="0" err="1" smtClean="0">
                <a:solidFill>
                  <a:schemeClr val="bg1"/>
                </a:solidFill>
              </a:rPr>
              <a:t>visibility</a:t>
            </a:r>
            <a:endParaRPr lang="ru-RU" sz="2000" b="1" dirty="0" smtClean="0">
              <a:solidFill>
                <a:schemeClr val="bg1"/>
              </a:solidFill>
            </a:endParaRPr>
          </a:p>
          <a:p>
            <a:endParaRPr lang="ru-RU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display: none;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visibility:  hidden;</a:t>
            </a:r>
          </a:p>
          <a:p>
            <a:pPr marL="457200" indent="-457200">
              <a:buFontTx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visibility:  collapse;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opacity: 0.5; </a:t>
            </a:r>
          </a:p>
          <a:p>
            <a:pPr marL="457200" indent="-457200">
              <a:buAutoNum type="arabicPeriod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ru-RU" sz="2000" dirty="0" err="1" smtClean="0">
                <a:solidFill>
                  <a:schemeClr val="bg1"/>
                </a:solidFill>
              </a:rPr>
              <a:t>visibility</a:t>
            </a:r>
            <a:r>
              <a:rPr lang="ru-RU" sz="2000" dirty="0" smtClean="0">
                <a:solidFill>
                  <a:schemeClr val="bg1"/>
                </a:solidFill>
              </a:rPr>
              <a:t>: </a:t>
            </a:r>
            <a:r>
              <a:rPr lang="ru-RU" sz="2000" dirty="0" err="1" smtClean="0">
                <a:solidFill>
                  <a:schemeClr val="bg1"/>
                </a:solidFill>
              </a:rPr>
              <a:t>collapse</a:t>
            </a:r>
            <a:r>
              <a:rPr lang="ru-RU" sz="2000" dirty="0" smtClean="0">
                <a:solidFill>
                  <a:schemeClr val="bg1"/>
                </a:solidFill>
              </a:rPr>
              <a:t>; — данное свойство применяется для табличных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ru-RU" sz="2000" dirty="0" smtClean="0">
                <a:solidFill>
                  <a:schemeClr val="bg1"/>
                </a:solidFill>
              </a:rPr>
              <a:t>элементов, делая ячейки таблицы невидимыми. Если это свойство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ru-RU" sz="2000" dirty="0" smtClean="0">
                <a:solidFill>
                  <a:schemeClr val="bg1"/>
                </a:solidFill>
              </a:rPr>
              <a:t>используется для остальных элементов, то оно работает аналогично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ru-RU" sz="2000" dirty="0" smtClean="0">
                <a:solidFill>
                  <a:schemeClr val="bg1"/>
                </a:solidFill>
              </a:rPr>
              <a:t>с </a:t>
            </a:r>
            <a:r>
              <a:rPr lang="ru-RU" sz="2000" dirty="0" err="1" smtClean="0">
                <a:solidFill>
                  <a:schemeClr val="bg1"/>
                </a:solidFill>
              </a:rPr>
              <a:t>visibility</a:t>
            </a:r>
            <a:r>
              <a:rPr lang="ru-RU" sz="2000" dirty="0" smtClean="0">
                <a:solidFill>
                  <a:schemeClr val="bg1"/>
                </a:solidFill>
              </a:rPr>
              <a:t>: </a:t>
            </a:r>
            <a:r>
              <a:rPr lang="ru-RU" sz="2000" dirty="0" err="1" smtClean="0">
                <a:solidFill>
                  <a:schemeClr val="bg1"/>
                </a:solidFill>
              </a:rPr>
              <a:t>hidden</a:t>
            </a:r>
            <a:r>
              <a:rPr lang="ru-RU" sz="2000" dirty="0" smtClean="0">
                <a:solidFill>
                  <a:schemeClr val="bg1"/>
                </a:solidFill>
              </a:rPr>
              <a:t>;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/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С помощью свойства </a:t>
            </a:r>
            <a:r>
              <a:rPr lang="ru-RU" sz="2000" b="1" dirty="0" err="1" smtClean="0">
                <a:solidFill>
                  <a:schemeClr val="bg1"/>
                </a:solidFill>
              </a:rPr>
              <a:t>opacity</a:t>
            </a:r>
            <a:r>
              <a:rPr lang="ru-RU" sz="2000" dirty="0" smtClean="0">
                <a:solidFill>
                  <a:schemeClr val="bg1"/>
                </a:solidFill>
              </a:rPr>
              <a:t>. Значение </a:t>
            </a:r>
            <a:r>
              <a:rPr lang="ru-RU" sz="2000" dirty="0" err="1" smtClean="0">
                <a:solidFill>
                  <a:schemeClr val="bg1"/>
                </a:solidFill>
              </a:rPr>
              <a:t>opacity</a:t>
            </a:r>
            <a:r>
              <a:rPr lang="ru-RU" sz="2000" dirty="0" smtClean="0">
                <a:solidFill>
                  <a:schemeClr val="bg1"/>
                </a:solidFill>
              </a:rPr>
              <a:t>: 0; делает прозрачным весь элемент целиком, включая его содержимое, а не только фон элемента.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Данный способ действует аналогично с </a:t>
            </a:r>
            <a:r>
              <a:rPr lang="ru-RU" sz="2000" dirty="0" err="1" smtClean="0">
                <a:solidFill>
                  <a:schemeClr val="bg1"/>
                </a:solidFill>
              </a:rPr>
              <a:t>visibility</a:t>
            </a:r>
            <a:r>
              <a:rPr lang="ru-RU" sz="2000" dirty="0" smtClean="0">
                <a:solidFill>
                  <a:schemeClr val="bg1"/>
                </a:solidFill>
              </a:rPr>
              <a:t>: </a:t>
            </a:r>
            <a:r>
              <a:rPr lang="ru-RU" sz="2000" dirty="0" err="1" smtClean="0">
                <a:solidFill>
                  <a:schemeClr val="bg1"/>
                </a:solidFill>
              </a:rPr>
              <a:t>hidden</a:t>
            </a:r>
            <a:r>
              <a:rPr lang="ru-RU" sz="2000" dirty="0" smtClean="0">
                <a:solidFill>
                  <a:schemeClr val="bg1"/>
                </a:solidFill>
              </a:rPr>
              <a:t>, отличие состоит лишь в том, что свойство </a:t>
            </a:r>
            <a:r>
              <a:rPr lang="ru-RU" sz="2000" dirty="0" err="1" smtClean="0">
                <a:solidFill>
                  <a:schemeClr val="bg1"/>
                </a:solidFill>
              </a:rPr>
              <a:t>opacity</a:t>
            </a:r>
            <a:r>
              <a:rPr lang="ru-RU" sz="2000" dirty="0" smtClean="0">
                <a:solidFill>
                  <a:schemeClr val="bg1"/>
                </a:solidFill>
              </a:rPr>
              <a:t> введено в спецификацию CSS3.</a:t>
            </a:r>
            <a:endParaRPr lang="ru-RU" sz="20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1137</Words>
  <Application>Microsoft Office PowerPoint</Application>
  <PresentationFormat>Экран (4:3)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2021-01-14T14:43:08Z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