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55" r:id="rId2"/>
    <p:sldId id="364" r:id="rId3"/>
    <p:sldId id="456" r:id="rId4"/>
    <p:sldId id="519" r:id="rId5"/>
    <p:sldId id="528" r:id="rId6"/>
    <p:sldId id="529" r:id="rId7"/>
    <p:sldId id="520" r:id="rId8"/>
    <p:sldId id="521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22" r:id="rId17"/>
    <p:sldId id="523" r:id="rId18"/>
    <p:sldId id="537" r:id="rId19"/>
    <p:sldId id="538" r:id="rId20"/>
    <p:sldId id="539" r:id="rId21"/>
    <p:sldId id="541" r:id="rId22"/>
    <p:sldId id="561" r:id="rId23"/>
    <p:sldId id="562" r:id="rId24"/>
    <p:sldId id="563" r:id="rId25"/>
    <p:sldId id="542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54" r:id="rId34"/>
    <p:sldId id="555" r:id="rId35"/>
    <p:sldId id="556" r:id="rId36"/>
    <p:sldId id="557" r:id="rId37"/>
    <p:sldId id="558" r:id="rId38"/>
    <p:sldId id="571" r:id="rId39"/>
    <p:sldId id="572" r:id="rId40"/>
    <p:sldId id="573" r:id="rId41"/>
    <p:sldId id="574" r:id="rId42"/>
    <p:sldId id="575" r:id="rId43"/>
    <p:sldId id="576" r:id="rId44"/>
    <p:sldId id="559" r:id="rId45"/>
    <p:sldId id="577" r:id="rId46"/>
    <p:sldId id="579" r:id="rId47"/>
    <p:sldId id="580" r:id="rId48"/>
    <p:sldId id="578" r:id="rId49"/>
    <p:sldId id="545" r:id="rId50"/>
    <p:sldId id="546" r:id="rId51"/>
    <p:sldId id="526" r:id="rId52"/>
    <p:sldId id="527" r:id="rId53"/>
    <p:sldId id="581" r:id="rId54"/>
    <p:sldId id="582" r:id="rId55"/>
    <p:sldId id="454" r:id="rId56"/>
    <p:sldId id="455" r:id="rId57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0000FF"/>
    <a:srgbClr val="F94949"/>
    <a:srgbClr val="CC00CC"/>
    <a:srgbClr val="FF0000"/>
    <a:srgbClr val="00FF00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22.12.2021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22.12.2021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48</a:t>
            </a:fld>
            <a:endParaRPr lang="ru-RU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49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50</a:t>
            </a:fld>
            <a:endParaRPr lang="ru-RU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51</a:t>
            </a:fld>
            <a:endParaRPr lang="ru-RU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52</a:t>
            </a:fld>
            <a:endParaRPr lang="ru-RU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53</a:t>
            </a:fld>
            <a:endParaRPr lang="ru-RU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54</a:t>
            </a:fld>
            <a:endParaRPr lang="ru-RU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55</a:t>
            </a:fld>
            <a:endParaRPr lang="ru-RU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56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22.12.2021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22.12.2021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Флажки = список </a:t>
            </a:r>
            <a:r>
              <a:rPr lang="en-US" sz="2400" b="1" dirty="0">
                <a:solidFill>
                  <a:schemeClr val="bg1"/>
                </a:solidFill>
              </a:rPr>
              <a:t>checkbox</a:t>
            </a:r>
            <a:r>
              <a:rPr lang="ru-RU" sz="2400" b="1" dirty="0">
                <a:solidFill>
                  <a:schemeClr val="bg1"/>
                </a:solidFill>
              </a:rPr>
              <a:t>, выбрать можно как одно значение, так все.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80928"/>
            <a:ext cx="737465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Кнопки с зависимой фиксацией = список </a:t>
            </a:r>
            <a:r>
              <a:rPr lang="en-US" sz="2400" b="1" dirty="0">
                <a:solidFill>
                  <a:schemeClr val="bg1"/>
                </a:solidFill>
              </a:rPr>
              <a:t>radio</a:t>
            </a:r>
            <a:r>
              <a:rPr lang="ru-RU" sz="2400" b="1" dirty="0">
                <a:solidFill>
                  <a:schemeClr val="bg1"/>
                </a:solidFill>
              </a:rPr>
              <a:t>, выбрать можно только одно значение.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086" y="2862263"/>
            <a:ext cx="7322563" cy="222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7392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Всплывающий список = раскрывающийся список</a:t>
            </a:r>
            <a:r>
              <a:rPr lang="en-US" sz="2400" b="1" dirty="0">
                <a:solidFill>
                  <a:schemeClr val="bg1"/>
                </a:solidFill>
              </a:rPr>
              <a:t> = </a:t>
            </a:r>
            <a:r>
              <a:rPr lang="ru-RU" sz="2400" b="1" dirty="0">
                <a:solidFill>
                  <a:schemeClr val="bg1"/>
                </a:solidFill>
              </a:rPr>
              <a:t>Список множественного выбора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Возможно выбрать одно или несколько значений нажав </a:t>
            </a:r>
            <a:r>
              <a:rPr lang="en-US" sz="2400" b="1" dirty="0">
                <a:solidFill>
                  <a:schemeClr val="bg1"/>
                </a:solidFill>
              </a:rPr>
              <a:t>ctrl </a:t>
            </a:r>
            <a:r>
              <a:rPr lang="ru-RU" sz="2400" b="1" dirty="0">
                <a:solidFill>
                  <a:schemeClr val="bg1"/>
                </a:solidFill>
              </a:rPr>
              <a:t>или </a:t>
            </a:r>
            <a:r>
              <a:rPr lang="en-US" sz="2400" b="1" dirty="0">
                <a:solidFill>
                  <a:schemeClr val="bg1"/>
                </a:solidFill>
              </a:rPr>
              <a:t>shift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22" name="AutoShape 2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metanit.com/web/html5/pics/2.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 cstate="print"/>
          <a:srcRect l="31893" t="43399" r="39757" b="42601"/>
          <a:stretch>
            <a:fillRect/>
          </a:stretch>
        </p:blipFill>
        <p:spPr bwMode="auto">
          <a:xfrm>
            <a:off x="3851920" y="2924944"/>
            <a:ext cx="59622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797152"/>
            <a:ext cx="666513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7392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Текстовое поле </a:t>
            </a:r>
            <a:r>
              <a:rPr lang="en-US" sz="2400" b="1" dirty="0" err="1">
                <a:solidFill>
                  <a:schemeClr val="bg1"/>
                </a:solidFill>
              </a:rPr>
              <a:t>textarea</a:t>
            </a:r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Возможность увеличить размер окна для текста, а так же возможность ввести практически не ограниченное кол-во символов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22" name="AutoShape 2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metanit.com/web/html5/pics/2.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876" y="3933056"/>
            <a:ext cx="8449778" cy="22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Загрузка файлов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Возможность выставить ограничение в размере файла, в кол-ве файлов и формате файлов.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Максимально допустимый размер файла зависит от настроек сервера!</a:t>
            </a:r>
          </a:p>
        </p:txBody>
      </p:sp>
      <p:sp>
        <p:nvSpPr>
          <p:cNvPr id="5122" name="AutoShape 2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metanit.com/web/html5/pics/2.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4365104"/>
            <a:ext cx="8630672" cy="124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7392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Так же в</a:t>
            </a:r>
            <a:r>
              <a:rPr lang="en-US" sz="2800" b="1" dirty="0">
                <a:solidFill>
                  <a:schemeClr val="bg1"/>
                </a:solidFill>
              </a:rPr>
              <a:t> html </a:t>
            </a:r>
            <a:r>
              <a:rPr lang="ru-RU" sz="2800" b="1" dirty="0">
                <a:solidFill>
                  <a:schemeClr val="bg1"/>
                </a:solidFill>
              </a:rPr>
              <a:t>форме могут быть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Скрытые поля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Необходимы для передачи скрытых от глаз пользователя данных, например адрес страницы от куда отправлена форма или данные </a:t>
            </a:r>
            <a:r>
              <a:rPr lang="en-US" sz="2400" b="1" dirty="0" err="1">
                <a:solidFill>
                  <a:schemeClr val="bg1"/>
                </a:solidFill>
              </a:rPr>
              <a:t>ip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адреса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22" name="AutoShape 2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metanit.com/web/html5/pics/2.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metanit.com/web/html5/pics/2.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Создание форм при помощи HTML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Элемент </a:t>
            </a:r>
            <a:r>
              <a:rPr lang="en-US" sz="2000" b="1" dirty="0">
                <a:solidFill>
                  <a:schemeClr val="bg1"/>
                </a:solidFill>
              </a:rPr>
              <a:t>&lt;form&gt; &lt;/form&gt;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Это основа любой формы не предусматривающий ввод данных, потому что это контейнер содержащий в себе элементы формы – поля.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Атрибуты </a:t>
            </a:r>
            <a:r>
              <a:rPr lang="en-US" sz="2000" dirty="0">
                <a:solidFill>
                  <a:schemeClr val="bg1"/>
                </a:solidFill>
              </a:rPr>
              <a:t>&lt;form&gt; </a:t>
            </a:r>
            <a:r>
              <a:rPr lang="ru-RU" sz="2000" dirty="0">
                <a:solidFill>
                  <a:schemeClr val="bg1"/>
                </a:solidFill>
              </a:rPr>
              <a:t>содержат информацию для всех полей. А так же инструкцию куда перейти после нажатия на кнопку отправить, и каким файлом обрабатывать нашу форму.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76672"/>
          <a:ext cx="8617158" cy="58326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3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accept-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charset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Значение атрибута представляет собой разделенный пробелами список кодировок символов, которые будут использоваться для отправки формы, например, &lt;form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accept-charset=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"ISO-8859-1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UTF-8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"&gt;.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73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Обязательный атрибут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, указывающий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</a:rPr>
                        <a:t>адрес на файл который обрабатывает форму к примеру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form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, в котором описано, что нужно делать с данными формы. </a:t>
                      </a:r>
                    </a:p>
                    <a:p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ru-RU" sz="1400" i="1" dirty="0">
                          <a:solidFill>
                            <a:schemeClr val="bg1"/>
                          </a:solidFill>
                        </a:rPr>
                        <a:t>Если значение атрибута не будет указано, то после перезагрузки страницы элементы формы примут значения по умолчанию.</a:t>
                      </a:r>
                    </a:p>
                    <a:p>
                      <a:pPr algn="l"/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В случае, если вся работа будет выполняться на стороне клиента сценариями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, то для атрибута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action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можно указать значение #.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594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autocomplete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Отвечает за запоминание введенных в текстовое поле значений и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автоподстановку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их при последующем вводе: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— означает, что поле не защищено, и его значение можно сохранять и извлекать,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off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— отключает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автозаполнение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для полей форм.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76672"/>
          <a:ext cx="8617158" cy="60526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169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enctype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 способ кодирования данных формы при их отправке. Допускается использовать только если значение атрибута method имеет значение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ru-RU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x-www-form-urlencoded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Вместо пробелов ставится +, символы вроде русских букв кодируются их шестнадцатеричными значениями (например, %D0%90%D0%BD%D1%8F вместо Аня). </a:t>
                      </a:r>
                      <a:r>
                        <a:rPr kumimoji="0" lang="ru-RU" sz="1800" i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Используется</a:t>
                      </a:r>
                      <a:r>
                        <a:rPr kumimoji="0" lang="ru-RU" sz="1800" i="1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по умолчанию.</a:t>
                      </a:r>
                      <a:endParaRPr kumimoji="0" lang="ru-RU" sz="1800" i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multipart</a:t>
                      </a:r>
                      <a:r>
                        <a:rPr kumimoji="0" lang="ru-RU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form-data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Данные не кодируются. Это значение применяется при отправке файлов.</a:t>
                      </a:r>
                    </a:p>
                    <a:p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ru-RU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sz="18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</a:t>
                      </a:r>
                      <a:r>
                        <a:rPr kumimoji="0" lang="ru-RU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Пробелы заменяются знаком +, буквы и другие символы не кодируются.</a:t>
                      </a:r>
                    </a:p>
                    <a:p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 уникальное имя формы. Как правило, имя формы используется для доступа к ее элементам через 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скрипты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В качестве имени используется набор символов, включая числа и буквы. 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чувствителен к регистру, поэтому при обращении к форме по имени через 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скрипты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соблюдайте то же написание, что и в атрибуте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9.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Формы. Фреймы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1"/>
          <a:ext cx="8617158" cy="66919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0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Задает способ передачи данных формы.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Метод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get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передает данные на сервер через адресную строку браузера.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www.anysite.ru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/form.php?var1=1&amp;var2=2. </a:t>
                      </a:r>
                    </a:p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Имена и значения переменных присоединяются к адресу сервера после знака ? и разделяются между собой знаком &amp;. Все специальные символы и буквы, отличные от латинских, кодируются в формате %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nn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, пробел заменяется на +.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ru-RU" sz="1400" i="1" dirty="0">
                          <a:solidFill>
                            <a:schemeClr val="bg1"/>
                          </a:solidFill>
                        </a:rPr>
                        <a:t>Если вместе с формой предполагается отправка какого-либо файла, этот метод не подойдет.</a:t>
                      </a:r>
                    </a:p>
                    <a:p>
                      <a:pPr algn="l"/>
                      <a:br>
                        <a:rPr lang="ru-RU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Метод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post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применяется для пересылки данных больших объемов, а также конфиденциальной информации и паролей.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Данные, отправляемые с помощью этого метода, не видны в заголовке URL, так как они содержатся в теле сообщения.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&lt;form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action=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action.php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enctype=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multipart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form-data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method=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post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"&gt;&lt;/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form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201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novalidate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Отменяет встроенную проверку данных введенных пользователем в форме на корректность. Такая проверка осуществляется браузером автоматически при отправке формы на сервер и происходит для полей &lt;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type=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"&gt;, &lt;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type=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"&gt;, а также при наличии атрибута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5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marL="13207" marR="13207" marT="4402" marB="4402" anchor="ctr"/>
                </a:tc>
                <a:tc>
                  <a:txBody>
                    <a:bodyPr/>
                    <a:lstStyle/>
                    <a:p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 окно, в которое будет направлена информация:</a:t>
                      </a:r>
                      <a:b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_blank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— новое окно</a:t>
                      </a:r>
                      <a:b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_self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— тот же фрейм</a:t>
                      </a:r>
                    </a:p>
                  </a:txBody>
                  <a:tcPr marL="13207" marR="13207" marT="4402" marB="44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&lt;form action="block.html" method="post" name="first-form"&gt;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&lt;/form&gt;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Элемент &lt;</a:t>
            </a:r>
            <a:r>
              <a:rPr lang="ru-RU" sz="2000" b="1" dirty="0" err="1">
                <a:solidFill>
                  <a:schemeClr val="bg1"/>
                </a:solidFill>
              </a:rPr>
              <a:t>fieldset</a:t>
            </a:r>
            <a:r>
              <a:rPr lang="ru-RU" sz="2000" b="1" dirty="0">
                <a:solidFill>
                  <a:schemeClr val="bg1"/>
                </a:solidFill>
              </a:rPr>
              <a:t>&gt;...&lt;/</a:t>
            </a:r>
            <a:r>
              <a:rPr lang="ru-RU" sz="2000" b="1" dirty="0" err="1">
                <a:solidFill>
                  <a:schemeClr val="bg1"/>
                </a:solidFill>
              </a:rPr>
              <a:t>fieldset</a:t>
            </a:r>
            <a:r>
              <a:rPr lang="ru-RU" sz="2000" b="1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 группирует элементы формы связанные друг с другом, разделяя форму на логические фрагменты.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Всем группам элементов разделенных </a:t>
            </a:r>
            <a:r>
              <a:rPr lang="en-US" sz="2000" b="1" dirty="0">
                <a:solidFill>
                  <a:schemeClr val="bg1"/>
                </a:solidFill>
              </a:rPr>
              <a:t>&lt;</a:t>
            </a:r>
            <a:r>
              <a:rPr lang="en-US" sz="2000" b="1" dirty="0" err="1">
                <a:solidFill>
                  <a:schemeClr val="bg1"/>
                </a:solidFill>
              </a:rPr>
              <a:t>fieldset</a:t>
            </a:r>
            <a:r>
              <a:rPr lang="en-US" sz="2000" b="1" dirty="0">
                <a:solidFill>
                  <a:schemeClr val="bg1"/>
                </a:solidFill>
              </a:rPr>
              <a:t>&gt;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можно присвоить название с помощью тега </a:t>
            </a:r>
            <a:r>
              <a:rPr lang="en-US" sz="2000" b="1" dirty="0">
                <a:solidFill>
                  <a:schemeClr val="bg1"/>
                </a:solidFill>
              </a:rPr>
              <a:t>&lt;legend&gt;…&lt;/legend&gt;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который должен идти сразу за тегом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&lt;</a:t>
            </a:r>
            <a:r>
              <a:rPr lang="en-US" sz="2000" b="1" dirty="0" err="1">
                <a:solidFill>
                  <a:schemeClr val="bg1"/>
                </a:solidFill>
              </a:rPr>
              <a:t>fieldset</a:t>
            </a:r>
            <a:r>
              <a:rPr lang="en-US" sz="2000" b="1" dirty="0">
                <a:solidFill>
                  <a:schemeClr val="bg1"/>
                </a:solidFill>
              </a:rPr>
              <a:t>&gt;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dirty="0">
                <a:solidFill>
                  <a:schemeClr val="bg1"/>
                </a:solidFill>
              </a:rPr>
              <a:t>Название группы появляется сверху слева.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&lt;form action="block.html" method="get" name="first-form" id="</a:t>
            </a:r>
            <a:r>
              <a:rPr lang="en-US" sz="2000" dirty="0" err="1">
                <a:solidFill>
                  <a:schemeClr val="bg1"/>
                </a:solidFill>
              </a:rPr>
              <a:t>firf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fieldset</a:t>
            </a:r>
            <a:r>
              <a:rPr lang="en-US" sz="2000" dirty="0">
                <a:solidFill>
                  <a:schemeClr val="bg1"/>
                </a:solidFill>
              </a:rPr>
              <a:t> class="lich"&gt;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&lt;legend&gt;</a:t>
            </a:r>
            <a:r>
              <a:rPr lang="ru-RU" sz="2000" dirty="0">
                <a:solidFill>
                  <a:schemeClr val="bg1"/>
                </a:solidFill>
              </a:rPr>
              <a:t>Личные данные&lt;/</a:t>
            </a:r>
            <a:r>
              <a:rPr lang="en-US" sz="2000" dirty="0">
                <a:solidFill>
                  <a:schemeClr val="bg1"/>
                </a:solidFill>
              </a:rPr>
              <a:t>legend&gt;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fieldset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&lt;/form&gt;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Атрибуты &lt;</a:t>
            </a:r>
            <a:r>
              <a:rPr lang="ru-RU" sz="2000" b="1" dirty="0" err="1">
                <a:solidFill>
                  <a:schemeClr val="bg1"/>
                </a:solidFill>
              </a:rPr>
              <a:t>fieldset</a:t>
            </a:r>
            <a:r>
              <a:rPr lang="ru-RU" sz="2000" b="1" dirty="0">
                <a:solidFill>
                  <a:schemeClr val="bg1"/>
                </a:solidFill>
              </a:rPr>
              <a:t>&gt;...&lt;/</a:t>
            </a:r>
            <a:r>
              <a:rPr lang="ru-RU" sz="2000" b="1" dirty="0" err="1">
                <a:solidFill>
                  <a:schemeClr val="bg1"/>
                </a:solidFill>
              </a:rPr>
              <a:t>fieldset</a:t>
            </a:r>
            <a:r>
              <a:rPr lang="ru-RU" sz="2000" b="1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19" y="1397000"/>
          <a:ext cx="8640960" cy="410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disabled</a:t>
                      </a:r>
                    </a:p>
                  </a:txBody>
                  <a:tcPr marL="57947" marR="57947" marT="19316" marB="19316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Атрибут отключает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</a:rPr>
                        <a:t> возможность редактирования данных.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Используется для ограничения доступа к некоторым полям формы, содержащих ранее введенные данные. Атрибут используется без указания значения — &lt;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fieldset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disabled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&gt;.</a:t>
                      </a:r>
                    </a:p>
                  </a:txBody>
                  <a:tcPr marL="57947" marR="57947" marT="19316" marB="193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57947" marR="57947" marT="19316" marB="19316" anchor="ctr"/>
                </a:tc>
                <a:tc>
                  <a:txBody>
                    <a:bodyPr/>
                    <a:lstStyle/>
                    <a:p>
                      <a:r>
                        <a:rPr kumimoji="0" lang="ru-RU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Задает имя для элемента. Применение атрибута не отображается в браузере, но может быть использовано в работе </a:t>
                      </a:r>
                      <a:r>
                        <a:rPr kumimoji="0" lang="ru-RU" b="0" i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скриптов</a:t>
                      </a:r>
                      <a:r>
                        <a:rPr kumimoji="0" lang="ru-RU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L="57947" marR="57947" marT="19316" marB="193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r>
                        <a:rPr kumimoji="0" lang="en-US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57947" marR="57947" marT="19316" marB="19316" anchor="ctr"/>
                </a:tc>
                <a:tc>
                  <a:txBody>
                    <a:bodyPr/>
                    <a:lstStyle/>
                    <a:p>
                      <a:r>
                        <a:rPr kumimoji="0" lang="ru-RU" b="0" i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 один или несколько идентификаторов форм id к которым элемент принадлежит. В случае если указывается несколько идентификаторов, то необходимо разделять их между собой пробелом.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L="57947" marR="57947" marT="19316" marB="193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Надписи к элементам формы создаются с помощью элемента </a:t>
            </a:r>
            <a:r>
              <a:rPr lang="ru-RU" sz="2000" b="1" dirty="0">
                <a:solidFill>
                  <a:schemeClr val="bg1"/>
                </a:solidFill>
              </a:rPr>
              <a:t>&lt;label&gt;...&lt;/label&gt;</a:t>
            </a:r>
            <a:r>
              <a:rPr lang="ru-RU" sz="2000" dirty="0">
                <a:solidFill>
                  <a:schemeClr val="bg1"/>
                </a:solidFill>
              </a:rPr>
              <a:t>. Существует два способа группировки надписи и поля. Если поле находится внутри элемента &lt;label&gt;, то атрибут </a:t>
            </a:r>
            <a:r>
              <a:rPr lang="ru-RU" sz="2000" dirty="0" err="1">
                <a:solidFill>
                  <a:schemeClr val="bg1"/>
                </a:solidFill>
              </a:rPr>
              <a:t>for</a:t>
            </a:r>
            <a:r>
              <a:rPr lang="ru-RU" sz="2000" dirty="0">
                <a:solidFill>
                  <a:schemeClr val="bg1"/>
                </a:solidFill>
              </a:rPr>
              <a:t> указывать не нужно.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&lt;h2&gt;</a:t>
            </a:r>
            <a:r>
              <a:rPr lang="ru-RU" sz="2000" dirty="0">
                <a:solidFill>
                  <a:schemeClr val="bg1"/>
                </a:solidFill>
              </a:rPr>
              <a:t>с указанием атрибута </a:t>
            </a:r>
            <a:r>
              <a:rPr lang="en-US" sz="2000" dirty="0">
                <a:solidFill>
                  <a:schemeClr val="bg1"/>
                </a:solidFill>
              </a:rPr>
              <a:t>for &lt;/h2&gt;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&lt;label for="</a:t>
            </a:r>
            <a:r>
              <a:rPr lang="en-US" sz="2000" dirty="0" err="1">
                <a:solidFill>
                  <a:schemeClr val="bg1"/>
                </a:solidFill>
              </a:rPr>
              <a:t>comm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  <a:r>
              <a:rPr lang="ru-RU" sz="2000" dirty="0">
                <a:solidFill>
                  <a:schemeClr val="bg1"/>
                </a:solidFill>
              </a:rPr>
              <a:t>Кошка&lt;/</a:t>
            </a:r>
            <a:r>
              <a:rPr lang="en-US" sz="2000" dirty="0">
                <a:solidFill>
                  <a:schemeClr val="bg1"/>
                </a:solidFill>
              </a:rPr>
              <a:t>label&gt; &lt;input type="text" id="</a:t>
            </a:r>
            <a:r>
              <a:rPr lang="en-US" sz="2000" dirty="0" err="1">
                <a:solidFill>
                  <a:schemeClr val="bg1"/>
                </a:solidFill>
              </a:rPr>
              <a:t>comm</a:t>
            </a:r>
            <a:r>
              <a:rPr lang="en-US" sz="2000" dirty="0">
                <a:solidFill>
                  <a:schemeClr val="bg1"/>
                </a:solidFill>
              </a:rPr>
              <a:t>"&gt; 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&lt;h2&gt;</a:t>
            </a:r>
            <a:r>
              <a:rPr lang="ru-RU" sz="2000" dirty="0">
                <a:solidFill>
                  <a:schemeClr val="bg1"/>
                </a:solidFill>
              </a:rPr>
              <a:t>без атрибута </a:t>
            </a:r>
            <a:r>
              <a:rPr lang="en-US" sz="2000" dirty="0">
                <a:solidFill>
                  <a:schemeClr val="bg1"/>
                </a:solidFill>
              </a:rPr>
              <a:t>for &lt;/h2&gt;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&lt;p&gt;&lt;label&gt;</a:t>
            </a:r>
            <a:r>
              <a:rPr lang="ru-RU" sz="2000" dirty="0">
                <a:solidFill>
                  <a:schemeClr val="bg1"/>
                </a:solidFill>
              </a:rPr>
              <a:t>Кошка &lt;</a:t>
            </a:r>
            <a:r>
              <a:rPr lang="en-US" sz="2000" dirty="0">
                <a:solidFill>
                  <a:schemeClr val="bg1"/>
                </a:solidFill>
              </a:rPr>
              <a:t>input type="text"&gt;&lt;/label&gt;&lt;/p&gt;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&lt;h2&gt;</a:t>
            </a:r>
            <a:r>
              <a:rPr lang="ru-RU" sz="2000" dirty="0">
                <a:solidFill>
                  <a:schemeClr val="bg1"/>
                </a:solidFill>
              </a:rPr>
              <a:t>без тега </a:t>
            </a:r>
            <a:r>
              <a:rPr lang="en-US" sz="2000" dirty="0">
                <a:solidFill>
                  <a:schemeClr val="bg1"/>
                </a:solidFill>
              </a:rPr>
              <a:t>label&lt;/h2&gt;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&lt;p&gt;</a:t>
            </a:r>
            <a:r>
              <a:rPr lang="ru-RU" sz="2000" dirty="0">
                <a:solidFill>
                  <a:schemeClr val="bg1"/>
                </a:solidFill>
              </a:rPr>
              <a:t>Кошка &lt;</a:t>
            </a:r>
            <a:r>
              <a:rPr lang="en-US" sz="2000" dirty="0">
                <a:solidFill>
                  <a:schemeClr val="bg1"/>
                </a:solidFill>
              </a:rPr>
              <a:t>input type="text"&gt;&lt;/p&gt;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кликнуть на </a:t>
            </a:r>
            <a:r>
              <a:rPr lang="en-US" sz="2000" dirty="0">
                <a:solidFill>
                  <a:schemeClr val="bg1"/>
                </a:solidFill>
              </a:rPr>
              <a:t>label </a:t>
            </a:r>
            <a:r>
              <a:rPr lang="ru-RU" sz="2000" dirty="0">
                <a:solidFill>
                  <a:schemeClr val="bg1"/>
                </a:solidFill>
              </a:rPr>
              <a:t>будет активно окно формы имеющее отношение к </a:t>
            </a:r>
            <a:r>
              <a:rPr lang="en-US" sz="2000" dirty="0">
                <a:solidFill>
                  <a:schemeClr val="bg1"/>
                </a:solidFill>
              </a:rPr>
              <a:t>label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Элемент </a:t>
            </a:r>
            <a:r>
              <a:rPr lang="en-US" b="1" dirty="0">
                <a:solidFill>
                  <a:schemeClr val="bg1"/>
                </a:solidFill>
              </a:rPr>
              <a:t>&lt;input&gt; &lt;/input 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 &lt;</a:t>
            </a:r>
            <a:r>
              <a:rPr lang="ru-RU" dirty="0" err="1">
                <a:solidFill>
                  <a:schemeClr val="bg1"/>
                </a:solidFill>
              </a:rPr>
              <a:t>input</a:t>
            </a:r>
            <a:r>
              <a:rPr lang="ru-RU" dirty="0">
                <a:solidFill>
                  <a:schemeClr val="bg1"/>
                </a:solidFill>
              </a:rPr>
              <a:t>&gt; создает большинство полей формы. Атрибуты элемента отличаются в зависимости от типа поля, для создания которого используется этот элемент.</a:t>
            </a:r>
          </a:p>
          <a:p>
            <a:r>
              <a:rPr lang="en-US" b="1" dirty="0">
                <a:solidFill>
                  <a:schemeClr val="bg1"/>
                </a:solidFill>
              </a:rPr>
              <a:t>&lt;input </a:t>
            </a:r>
            <a:r>
              <a:rPr lang="en-US" b="1" u="sng" dirty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="</a:t>
            </a:r>
            <a:r>
              <a:rPr lang="ru-RU" b="1" dirty="0">
                <a:solidFill>
                  <a:schemeClr val="bg1"/>
                </a:solidFill>
              </a:rPr>
              <a:t>Определяет тип поля</a:t>
            </a:r>
            <a:r>
              <a:rPr lang="en-US" b="1" dirty="0">
                <a:solidFill>
                  <a:schemeClr val="bg1"/>
                </a:solidFill>
              </a:rPr>
              <a:t>"&gt;</a:t>
            </a:r>
          </a:p>
        </p:txBody>
      </p:sp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3" cstate="print"/>
          <a:srcRect l="911" t="2090" r="1630" b="1605"/>
          <a:stretch>
            <a:fillRect/>
          </a:stretch>
        </p:blipFill>
        <p:spPr bwMode="auto">
          <a:xfrm>
            <a:off x="323528" y="1556792"/>
            <a:ext cx="847534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Элемент </a:t>
            </a:r>
            <a:r>
              <a:rPr lang="en-US" sz="2000" b="1" dirty="0">
                <a:solidFill>
                  <a:schemeClr val="bg1"/>
                </a:solidFill>
              </a:rPr>
              <a:t>&lt;input&gt; &lt;/input &gt;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en-US" sz="2000" dirty="0">
                <a:solidFill>
                  <a:schemeClr val="bg1"/>
                </a:solidFill>
              </a:rPr>
              <a:t>HTML5 </a:t>
            </a:r>
            <a:r>
              <a:rPr lang="ru-RU" sz="2000" dirty="0">
                <a:solidFill>
                  <a:schemeClr val="bg1"/>
                </a:solidFill>
              </a:rPr>
              <a:t>появились новые элементы, но не все браузеры их поддерживают.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484784"/>
            <a:ext cx="8917939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Кнопка </a:t>
            </a:r>
            <a:r>
              <a:rPr lang="ru-RU" sz="2000" b="1" dirty="0">
                <a:solidFill>
                  <a:schemeClr val="bg1"/>
                </a:solidFill>
              </a:rPr>
              <a:t>BUTTON</a:t>
            </a:r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предназначена для тех случаев, когда надо исполнять какой-нибудь </a:t>
            </a:r>
            <a:r>
              <a:rPr lang="ru-RU" sz="2000" dirty="0" err="1">
                <a:solidFill>
                  <a:schemeClr val="bg1"/>
                </a:solidFill>
              </a:rPr>
              <a:t>скрипт</a:t>
            </a:r>
            <a:r>
              <a:rPr lang="ru-RU" sz="2000" dirty="0">
                <a:solidFill>
                  <a:schemeClr val="bg1"/>
                </a:solidFill>
              </a:rPr>
              <a:t>. То есть на кнопку вешается событие </a:t>
            </a:r>
            <a:r>
              <a:rPr lang="ru-RU" sz="2000" b="1" dirty="0" err="1">
                <a:solidFill>
                  <a:schemeClr val="bg1"/>
                </a:solidFill>
              </a:rPr>
              <a:t>OnСlick</a:t>
            </a:r>
            <a:r>
              <a:rPr lang="ru-RU" sz="2000" dirty="0">
                <a:solidFill>
                  <a:schemeClr val="bg1"/>
                </a:solidFill>
              </a:rPr>
              <a:t> и вызывается нужная функция.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value</a:t>
            </a:r>
            <a:r>
              <a:rPr lang="ru-RU" sz="2000" dirty="0">
                <a:solidFill>
                  <a:schemeClr val="bg1"/>
                </a:solidFill>
              </a:rPr>
              <a:t> задает надпись на кнопке.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onclick</a:t>
            </a:r>
            <a:r>
              <a:rPr lang="ru-RU" sz="2000" dirty="0">
                <a:solidFill>
                  <a:schemeClr val="bg1"/>
                </a:solidFill>
              </a:rPr>
              <a:t> задает JavaScript-обработчик, который вызывается при щелчке на кнопке.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name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служит для JavaScript-именования кнопки (на сервер не передается).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Пример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button</a:t>
            </a:r>
            <a:r>
              <a:rPr lang="ru-RU" sz="2000" dirty="0">
                <a:solidFill>
                  <a:schemeClr val="bg1"/>
                </a:solidFill>
              </a:rPr>
              <a:t>" </a:t>
            </a:r>
            <a:r>
              <a:rPr lang="ru-RU" sz="2000" dirty="0" err="1">
                <a:solidFill>
                  <a:schemeClr val="bg1"/>
                </a:solidFill>
              </a:rPr>
              <a:t>value=</a:t>
            </a:r>
            <a:r>
              <a:rPr lang="ru-RU" sz="2000" dirty="0">
                <a:solidFill>
                  <a:schemeClr val="bg1"/>
                </a:solidFill>
              </a:rPr>
              <a:t>"Кнопка" </a:t>
            </a:r>
            <a:r>
              <a:rPr lang="ru-RU" sz="2000" dirty="0" err="1">
                <a:solidFill>
                  <a:schemeClr val="bg1"/>
                </a:solidFill>
              </a:rPr>
              <a:t>onclick=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alert</a:t>
            </a:r>
            <a:r>
              <a:rPr lang="ru-RU" sz="2000" dirty="0">
                <a:solidFill>
                  <a:schemeClr val="bg1"/>
                </a:solidFill>
              </a:rPr>
              <a:t>('Вы нажали кнопку!')" </a:t>
            </a:r>
            <a:r>
              <a:rPr lang="ru-RU" sz="2000" dirty="0" err="1">
                <a:solidFill>
                  <a:schemeClr val="bg1"/>
                </a:solidFill>
              </a:rPr>
              <a:t>name=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btn</a:t>
            </a:r>
            <a:r>
              <a:rPr lang="ru-RU" sz="2000" dirty="0">
                <a:solidFill>
                  <a:schemeClr val="bg1"/>
                </a:solidFill>
              </a:rPr>
              <a:t>"&gt;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Кнопка </a:t>
            </a:r>
            <a:r>
              <a:rPr lang="ru-RU" sz="2000" b="1" dirty="0">
                <a:solidFill>
                  <a:schemeClr val="bg1"/>
                </a:solidFill>
              </a:rPr>
              <a:t>SUBMIT</a:t>
            </a:r>
          </a:p>
          <a:p>
            <a:r>
              <a:rPr lang="ru-RU" sz="2000" dirty="0">
                <a:solidFill>
                  <a:schemeClr val="bg1"/>
                </a:solidFill>
              </a:rPr>
              <a:t>Эта кнопка предназначена для передачи формы. В большинстве браузеров внешне почти не </a:t>
            </a:r>
            <a:r>
              <a:rPr lang="ru-RU" sz="2000" dirty="0" err="1">
                <a:solidFill>
                  <a:schemeClr val="bg1"/>
                </a:solidFill>
              </a:rPr>
              <a:t>отличима</a:t>
            </a:r>
            <a:r>
              <a:rPr lang="ru-RU" sz="2000" dirty="0">
                <a:solidFill>
                  <a:schemeClr val="bg1"/>
                </a:solidFill>
              </a:rPr>
              <a:t> от кнопки BUTTON. Сама она не передается, а служит только для управления.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onclick</a:t>
            </a:r>
            <a:r>
              <a:rPr lang="ru-RU" sz="2000" dirty="0">
                <a:solidFill>
                  <a:schemeClr val="bg1"/>
                </a:solidFill>
              </a:rPr>
              <a:t> для кнопки </a:t>
            </a:r>
            <a:r>
              <a:rPr lang="ru-RU" sz="2000" b="1" dirty="0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 практически не используется. Ведь чтобы передать введенные в форму данные, в общем случае совсем не обязательно нажимать на кнопку </a:t>
            </a:r>
            <a:r>
              <a:rPr lang="ru-RU" sz="2000" b="1" dirty="0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. Можно просто нажать на клавиатуре клавишу </a:t>
            </a:r>
            <a:r>
              <a:rPr lang="ru-RU" sz="2000" b="1" dirty="0">
                <a:solidFill>
                  <a:schemeClr val="bg1"/>
                </a:solidFill>
              </a:rPr>
              <a:t>ENTER</a:t>
            </a:r>
            <a:r>
              <a:rPr lang="ru-RU" sz="2000" dirty="0">
                <a:solidFill>
                  <a:schemeClr val="bg1"/>
                </a:solidFill>
              </a:rPr>
              <a:t>, находясь в любом текстовом поле ввода. При этом произойдет передача данных.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Пример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" </a:t>
            </a:r>
            <a:r>
              <a:rPr lang="ru-RU" sz="2000" dirty="0" err="1">
                <a:solidFill>
                  <a:schemeClr val="bg1"/>
                </a:solidFill>
              </a:rPr>
              <a:t>value=</a:t>
            </a:r>
            <a:r>
              <a:rPr lang="ru-RU" sz="2000" dirty="0">
                <a:solidFill>
                  <a:schemeClr val="bg1"/>
                </a:solidFill>
              </a:rPr>
              <a:t>"Принять заказ"&gt;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вовсе не указывать </a:t>
            </a:r>
            <a:r>
              <a:rPr lang="en-US" sz="2000" dirty="0">
                <a:solidFill>
                  <a:schemeClr val="bg1"/>
                </a:solidFill>
              </a:rPr>
              <a:t>value </a:t>
            </a:r>
            <a:r>
              <a:rPr lang="ru-RU" sz="2000" dirty="0">
                <a:solidFill>
                  <a:schemeClr val="bg1"/>
                </a:solidFill>
              </a:rPr>
              <a:t>то на кнопке будет надпись по умолчанию </a:t>
            </a:r>
            <a:r>
              <a:rPr lang="ru-RU" sz="2000" b="1" dirty="0">
                <a:solidFill>
                  <a:schemeClr val="bg1"/>
                </a:solidFill>
              </a:rPr>
              <a:t>отправить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"&gt;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value</a:t>
            </a:r>
            <a:r>
              <a:rPr lang="ru-RU" sz="2000" dirty="0">
                <a:solidFill>
                  <a:schemeClr val="bg1"/>
                </a:solidFill>
              </a:rPr>
              <a:t> дает определенные преимущества при использовании более одной кнопки передачи данных. В этом случае на основании значения полученной переменной сценарий сможет определить, как обрабатывать полученную информацию далее.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 адресной строке мы увидим значение кнопки.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type="submit" name="</a:t>
            </a:r>
            <a:r>
              <a:rPr lang="en-US" sz="2000" dirty="0" err="1">
                <a:solidFill>
                  <a:schemeClr val="bg1"/>
                </a:solidFill>
              </a:rPr>
              <a:t>bn</a:t>
            </a:r>
            <a:r>
              <a:rPr lang="en-US" sz="2000" dirty="0">
                <a:solidFill>
                  <a:schemeClr val="bg1"/>
                </a:solidFill>
              </a:rPr>
              <a:t>" value="</a:t>
            </a:r>
            <a:r>
              <a:rPr lang="ru-RU" sz="2000" dirty="0">
                <a:solidFill>
                  <a:schemeClr val="bg1"/>
                </a:solidFill>
              </a:rPr>
              <a:t>Вступить в клуб"&gt;</a:t>
            </a: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input type="submit" name="</a:t>
            </a:r>
            <a:r>
              <a:rPr lang="en-US" sz="2000" dirty="0" err="1">
                <a:solidFill>
                  <a:schemeClr val="bg1"/>
                </a:solidFill>
              </a:rPr>
              <a:t>bn</a:t>
            </a:r>
            <a:r>
              <a:rPr lang="en-US" sz="2000" dirty="0">
                <a:solidFill>
                  <a:schemeClr val="bg1"/>
                </a:solidFill>
              </a:rPr>
              <a:t>" value="</a:t>
            </a:r>
            <a:r>
              <a:rPr lang="ru-RU" sz="2000" dirty="0">
                <a:solidFill>
                  <a:schemeClr val="bg1"/>
                </a:solidFill>
              </a:rPr>
              <a:t>Отказаться"&gt;</a:t>
            </a: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input type="submit" name="</a:t>
            </a:r>
            <a:r>
              <a:rPr lang="en-US" sz="2000" dirty="0" err="1">
                <a:solidFill>
                  <a:schemeClr val="bg1"/>
                </a:solidFill>
              </a:rPr>
              <a:t>bn</a:t>
            </a:r>
            <a:r>
              <a:rPr lang="en-US" sz="2000" dirty="0">
                <a:solidFill>
                  <a:schemeClr val="bg1"/>
                </a:solidFill>
              </a:rPr>
              <a:t>" value="</a:t>
            </a:r>
            <a:r>
              <a:rPr lang="ru-RU" sz="2000" dirty="0">
                <a:solidFill>
                  <a:schemeClr val="bg1"/>
                </a:solidFill>
              </a:rPr>
              <a:t>Принять как наблюдателя"&gt;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Введение в формы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b="1" dirty="0" err="1">
                <a:solidFill>
                  <a:schemeClr val="bg1"/>
                </a:solidFill>
              </a:rPr>
              <a:t>formnovalidate</a:t>
            </a:r>
            <a:r>
              <a:rPr lang="ru-RU" sz="2000" dirty="0">
                <a:solidFill>
                  <a:schemeClr val="bg1"/>
                </a:solidFill>
              </a:rPr>
              <a:t> может быть применен, чтобы предотвратить проверку значений формы.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type="text" required=""&gt;&lt;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type="submit" value="</a:t>
            </a:r>
            <a:r>
              <a:rPr lang="ru-RU" sz="2000" dirty="0">
                <a:solidFill>
                  <a:schemeClr val="bg1"/>
                </a:solidFill>
              </a:rPr>
              <a:t>Проверка"&gt;</a:t>
            </a: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input type="submit" </a:t>
            </a:r>
            <a:r>
              <a:rPr lang="en-US" sz="2000" dirty="0" err="1">
                <a:solidFill>
                  <a:schemeClr val="bg1"/>
                </a:solidFill>
              </a:rPr>
              <a:t>formnovalidate</a:t>
            </a:r>
            <a:r>
              <a:rPr lang="en-US" sz="2000" dirty="0">
                <a:solidFill>
                  <a:schemeClr val="bg1"/>
                </a:solidFill>
              </a:rPr>
              <a:t> value="</a:t>
            </a:r>
            <a:r>
              <a:rPr lang="ru-RU" sz="2000" dirty="0">
                <a:solidFill>
                  <a:schemeClr val="bg1"/>
                </a:solidFill>
              </a:rPr>
              <a:t>Не проверять"&gt;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Кнопка </a:t>
            </a:r>
            <a:r>
              <a:rPr lang="ru-RU" sz="2000" b="1" dirty="0">
                <a:solidFill>
                  <a:schemeClr val="bg1"/>
                </a:solidFill>
              </a:rPr>
              <a:t>RESET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Это кнопка очистки формы. При ее нажатии всем измененным элементам возвращается значение по умолчанию. Применяется она достаточно редко. Однако в некоторых случаях может быть весьма полезна.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type="reset" value ="</a:t>
            </a:r>
            <a:r>
              <a:rPr lang="ru-RU" sz="2000" dirty="0">
                <a:solidFill>
                  <a:schemeClr val="bg1"/>
                </a:solidFill>
              </a:rPr>
              <a:t>Отчистить форму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type="reset"&gt;</a:t>
            </a:r>
            <a:endParaRPr lang="ru-R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Ссылка на слайд 2">
                <a:extLst>
                  <a:ext uri="{FF2B5EF4-FFF2-40B4-BE49-F238E27FC236}">
                    <a16:creationId xmlns:a16="http://schemas.microsoft.com/office/drawing/2014/main" id="{391A3DC1-4AC0-4DEF-BE79-C90381AB08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317989"/>
                  </p:ext>
                </p:extLst>
              </p:nvPr>
            </p:nvGraphicFramePr>
            <p:xfrm>
              <a:off x="-3241766" y="5504676"/>
              <a:ext cx="2286000" cy="1714500"/>
            </p:xfrm>
            <a:graphic>
              <a:graphicData uri="http://schemas.microsoft.com/office/powerpoint/2016/slidezoom">
                <pslz:sldZm>
                  <pslz:sldZmObj sldId="570" cId="0">
                    <pslz:zmPr id="{2C767356-4808-44A7-AB4F-8041E95986B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Ссылка на слайд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1A3DC1-4AC0-4DEF-BE79-C90381AB08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241766" y="5504676"/>
                <a:ext cx="2286000" cy="1714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Поле ввода </a:t>
            </a:r>
            <a:r>
              <a:rPr lang="ru-RU" sz="2000" b="1" dirty="0">
                <a:solidFill>
                  <a:schemeClr val="bg1"/>
                </a:solidFill>
              </a:rPr>
              <a:t>TEXT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Текстовое поле ввода используется в формах наиболее часто. Более того, его можно по праву считать основным и главнейшим элементом форм.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Этот тип используется тегом </a:t>
            </a:r>
            <a:r>
              <a:rPr lang="ru-RU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>
                <a:solidFill>
                  <a:schemeClr val="bg1"/>
                </a:solidFill>
              </a:rPr>
              <a:t>input</a:t>
            </a:r>
            <a:r>
              <a:rPr lang="ru-RU" sz="2000" b="1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 по умолчанию, его можно не указывать, чтобы вывести текстовое поле.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Однако, если возникнет необходимость задать стиль для селектора </a:t>
            </a:r>
            <a:r>
              <a:rPr lang="ru-RU" sz="2000" b="1" dirty="0" err="1">
                <a:solidFill>
                  <a:schemeClr val="bg1"/>
                </a:solidFill>
              </a:rPr>
              <a:t>input</a:t>
            </a:r>
            <a:r>
              <a:rPr lang="ru-RU" sz="2000" b="1" dirty="0">
                <a:solidFill>
                  <a:schemeClr val="bg1"/>
                </a:solidFill>
              </a:rPr>
              <a:t>[</a:t>
            </a:r>
            <a:r>
              <a:rPr lang="ru-RU" sz="2000" b="1" dirty="0" err="1">
                <a:solidFill>
                  <a:schemeClr val="bg1"/>
                </a:solidFill>
              </a:rPr>
              <a:t>type=</a:t>
            </a:r>
            <a:r>
              <a:rPr lang="ru-RU" sz="2000" b="1" dirty="0">
                <a:solidFill>
                  <a:schemeClr val="bg1"/>
                </a:solidFill>
              </a:rPr>
              <a:t>"</a:t>
            </a:r>
            <a:r>
              <a:rPr lang="ru-RU" sz="2000" b="1" dirty="0" err="1">
                <a:solidFill>
                  <a:schemeClr val="bg1"/>
                </a:solidFill>
              </a:rPr>
              <a:t>text</a:t>
            </a:r>
            <a:r>
              <a:rPr lang="ru-RU" sz="2000" b="1" dirty="0">
                <a:solidFill>
                  <a:schemeClr val="bg1"/>
                </a:solidFill>
              </a:rPr>
              <a:t>"]</a:t>
            </a:r>
            <a:r>
              <a:rPr lang="ru-RU" sz="2000" dirty="0">
                <a:solidFill>
                  <a:schemeClr val="bg1"/>
                </a:solidFill>
              </a:rPr>
              <a:t>, то тогда атрибут </a:t>
            </a:r>
            <a:r>
              <a:rPr lang="ru-RU" sz="2000" b="1" dirty="0" err="1">
                <a:solidFill>
                  <a:schemeClr val="bg1"/>
                </a:solidFill>
              </a:rPr>
              <a:t>type=</a:t>
            </a:r>
            <a:r>
              <a:rPr lang="ru-RU" sz="2000" b="1" dirty="0">
                <a:solidFill>
                  <a:schemeClr val="bg1"/>
                </a:solidFill>
              </a:rPr>
              <a:t>"</a:t>
            </a:r>
            <a:r>
              <a:rPr lang="ru-RU" sz="2000" b="1" dirty="0" err="1">
                <a:solidFill>
                  <a:schemeClr val="bg1"/>
                </a:solidFill>
              </a:rPr>
              <a:t>text</a:t>
            </a:r>
            <a:r>
              <a:rPr lang="ru-RU" sz="2000" b="1" dirty="0">
                <a:solidFill>
                  <a:schemeClr val="bg1"/>
                </a:solidFill>
              </a:rPr>
              <a:t>"</a:t>
            </a:r>
            <a:r>
              <a:rPr lang="ru-RU" sz="2000" dirty="0">
                <a:solidFill>
                  <a:schemeClr val="bg1"/>
                </a:solidFill>
              </a:rPr>
              <a:t> пропускать нельзя. 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Имя поля, задаваемое атрибутом </a:t>
            </a:r>
            <a:r>
              <a:rPr lang="ru-RU" sz="2000" b="1" dirty="0" err="1">
                <a:solidFill>
                  <a:schemeClr val="bg1"/>
                </a:solidFill>
              </a:rPr>
              <a:t>name</a:t>
            </a:r>
            <a:r>
              <a:rPr lang="ru-RU" sz="2000" dirty="0">
                <a:solidFill>
                  <a:schemeClr val="bg1"/>
                </a:solidFill>
              </a:rPr>
              <a:t>, всегда обязательно, так как базируясь именно на этом параметре, браузер передает сценарию пару </a:t>
            </a:r>
            <a:r>
              <a:rPr lang="ru-RU" sz="2000" dirty="0" err="1">
                <a:solidFill>
                  <a:schemeClr val="bg1"/>
                </a:solidFill>
              </a:rPr>
              <a:t>имя=значение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name="surname" value="</a:t>
            </a:r>
            <a:r>
              <a:rPr lang="en-US" sz="2000" dirty="0" err="1">
                <a:solidFill>
                  <a:schemeClr val="bg1"/>
                </a:solidFill>
              </a:rPr>
              <a:t>Иванов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value – </a:t>
            </a:r>
            <a:r>
              <a:rPr lang="ru-RU" sz="2000" dirty="0">
                <a:solidFill>
                  <a:schemeClr val="bg1"/>
                </a:solidFill>
              </a:rPr>
              <a:t>задает значение по умолчанию.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autocomplete</a:t>
            </a:r>
            <a:r>
              <a:rPr lang="en-US" sz="2000" b="1" dirty="0">
                <a:solidFill>
                  <a:schemeClr val="bg1"/>
                </a:solidFill>
              </a:rPr>
              <a:t> - </a:t>
            </a:r>
            <a:r>
              <a:rPr lang="ru-RU" sz="2000" dirty="0">
                <a:solidFill>
                  <a:schemeClr val="bg1"/>
                </a:solidFill>
              </a:rPr>
              <a:t>Этот атрибут помогает заполнять поля форм текстом, который был введён в них ранее. Значения сохраняет и подставляет браузер, при этом </a:t>
            </a:r>
            <a:r>
              <a:rPr lang="ru-RU" sz="2000" dirty="0" err="1">
                <a:solidFill>
                  <a:schemeClr val="bg1"/>
                </a:solidFill>
              </a:rPr>
              <a:t>автозаполнение</a:t>
            </a:r>
            <a:r>
              <a:rPr lang="ru-RU" sz="2000" dirty="0">
                <a:solidFill>
                  <a:schemeClr val="bg1"/>
                </a:solidFill>
              </a:rPr>
              <a:t> по соображениям безопасности может отключаться пользователем в настройках и не может в таком случае управляться атрибутом </a:t>
            </a:r>
            <a:r>
              <a:rPr lang="ru-RU" sz="2000" dirty="0" err="1">
                <a:solidFill>
                  <a:schemeClr val="bg1"/>
                </a:solidFill>
              </a:rPr>
              <a:t>autocomplete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sz="2000" dirty="0">
                <a:solidFill>
                  <a:schemeClr val="bg1"/>
                </a:solidFill>
              </a:rPr>
              <a:t>o</a:t>
            </a:r>
            <a:r>
              <a:rPr lang="ru-RU" sz="2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-</a:t>
            </a:r>
            <a:r>
              <a:rPr lang="ru-RU" sz="2000" dirty="0">
                <a:solidFill>
                  <a:schemeClr val="bg1"/>
                </a:solidFill>
              </a:rPr>
              <a:t>Включает </a:t>
            </a:r>
            <a:r>
              <a:rPr lang="ru-RU" sz="2000" dirty="0" err="1">
                <a:solidFill>
                  <a:schemeClr val="bg1"/>
                </a:solidFill>
              </a:rPr>
              <a:t>автозаполнение</a:t>
            </a:r>
            <a:r>
              <a:rPr lang="ru-RU" sz="2000" dirty="0">
                <a:solidFill>
                  <a:schemeClr val="bg1"/>
                </a:solidFill>
              </a:rPr>
              <a:t> текста.</a:t>
            </a:r>
            <a:r>
              <a:rPr lang="en-US" sz="2000" dirty="0">
                <a:solidFill>
                  <a:schemeClr val="bg1"/>
                </a:solidFill>
              </a:rPr>
              <a:t> o</a:t>
            </a:r>
            <a:r>
              <a:rPr lang="ru-RU" sz="2000" dirty="0" err="1">
                <a:solidFill>
                  <a:schemeClr val="bg1"/>
                </a:solidFill>
              </a:rPr>
              <a:t>ff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ru-RU" sz="2000" dirty="0">
                <a:solidFill>
                  <a:schemeClr val="bg1"/>
                </a:solidFill>
              </a:rPr>
              <a:t>Отключает </a:t>
            </a:r>
            <a:r>
              <a:rPr lang="ru-RU" sz="2000" dirty="0" err="1">
                <a:solidFill>
                  <a:schemeClr val="bg1"/>
                </a:solidFill>
              </a:rPr>
              <a:t>автозаполнение</a:t>
            </a:r>
            <a:r>
              <a:rPr lang="ru-RU" sz="2000" dirty="0">
                <a:solidFill>
                  <a:schemeClr val="bg1"/>
                </a:solidFill>
              </a:rPr>
              <a:t>. Это значение обычно используется для отмены сохранения в браузере важных данных (паролей, номеров банковских карт), а также редко вводимых или уникальных данных (</a:t>
            </a:r>
            <a:r>
              <a:rPr lang="ru-RU" sz="2000" dirty="0" err="1">
                <a:solidFill>
                  <a:schemeClr val="bg1"/>
                </a:solidFill>
              </a:rPr>
              <a:t>капча</a:t>
            </a:r>
            <a:r>
              <a:rPr lang="ru-RU" sz="2000" dirty="0">
                <a:solidFill>
                  <a:schemeClr val="bg1"/>
                </a:solidFill>
              </a:rPr>
              <a:t>).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Обязательный атрибут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Нет.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Зависит от настроек браузера.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autofocus - </a:t>
            </a:r>
            <a:r>
              <a:rPr lang="ru-RU" sz="2000" dirty="0">
                <a:solidFill>
                  <a:schemeClr val="bg1"/>
                </a:solidFill>
              </a:rPr>
              <a:t>Автоматически устанавливает фокус в поле формы. В таком поле можно сразу набирать текст без явного щелчка по нему курсором мыши.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Нет.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 умолчанию атрибут </a:t>
            </a:r>
            <a:r>
              <a:rPr lang="ru-RU" sz="2000" dirty="0" err="1">
                <a:solidFill>
                  <a:schemeClr val="bg1"/>
                </a:solidFill>
              </a:rPr>
              <a:t>autofocus</a:t>
            </a:r>
            <a:r>
              <a:rPr lang="ru-RU" sz="2000" dirty="0">
                <a:solidFill>
                  <a:schemeClr val="bg1"/>
                </a:solidFill>
              </a:rPr>
              <a:t> не установлен.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form - </a:t>
            </a:r>
            <a:r>
              <a:rPr lang="ru-RU" sz="2000" dirty="0">
                <a:solidFill>
                  <a:schemeClr val="bg1"/>
                </a:solidFill>
              </a:rPr>
              <a:t>Связывает поле с формой по её идентификатору. Такая связь необходима в случае, когда поле располагается за пределами </a:t>
            </a:r>
            <a:r>
              <a:rPr lang="ru-RU" sz="2000" b="1" dirty="0">
                <a:solidFill>
                  <a:schemeClr val="bg1"/>
                </a:solidFill>
              </a:rPr>
              <a:t>&lt;form&gt;</a:t>
            </a:r>
            <a:r>
              <a:rPr lang="ru-RU" sz="2000" dirty="0">
                <a:solidFill>
                  <a:schemeClr val="bg1"/>
                </a:solidFill>
              </a:rPr>
              <a:t>, например, при создании её программно или по соображениям дизайна.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Идентификатор формы (значение атрибута id тега </a:t>
            </a:r>
            <a:r>
              <a:rPr lang="ru-RU" sz="2000" b="1" dirty="0">
                <a:solidFill>
                  <a:schemeClr val="bg1"/>
                </a:solidFill>
              </a:rPr>
              <a:t>&lt;form&gt;</a:t>
            </a:r>
            <a:r>
              <a:rPr lang="ru-RU" sz="2000" dirty="0">
                <a:solidFill>
                  <a:schemeClr val="bg1"/>
                </a:solidFill>
              </a:rPr>
              <a:t>).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Нет.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-180528" y="3212976"/>
            <a:ext cx="943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8402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maxlength</a:t>
            </a:r>
            <a:r>
              <a:rPr lang="en-US" sz="2000" b="1" dirty="0">
                <a:solidFill>
                  <a:schemeClr val="bg1"/>
                </a:solidFill>
              </a:rPr>
              <a:t> - </a:t>
            </a:r>
            <a:r>
              <a:rPr lang="ru-RU" sz="2000" dirty="0">
                <a:solidFill>
                  <a:schemeClr val="bg1"/>
                </a:solidFill>
              </a:rPr>
              <a:t>Устанавливает максимальное число символов, которое может быть введено в текстовом поле. Когда это количество достигается при наборе, дальнейший ввод становится невозможным.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Любое целое положительное число.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Ввод символов не ограничен.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name - </a:t>
            </a:r>
            <a:r>
              <a:rPr lang="ru-RU" sz="2000" dirty="0">
                <a:solidFill>
                  <a:schemeClr val="bg1"/>
                </a:solidFill>
              </a:rPr>
              <a:t>Определяет уникальное имя элемента формы. Как правило, это имя используется при отправке данных на сервер или для доступа к введенным данным поля через </a:t>
            </a:r>
            <a:r>
              <a:rPr lang="ru-RU" sz="2000" dirty="0" err="1">
                <a:solidFill>
                  <a:schemeClr val="bg1"/>
                </a:solidFill>
              </a:rPr>
              <a:t>скрипты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 качестве имени используется набор символов, включая числа и буквы. </a:t>
            </a:r>
            <a:r>
              <a:rPr lang="ru-RU" sz="2000" dirty="0" err="1">
                <a:solidFill>
                  <a:schemeClr val="bg1"/>
                </a:solidFill>
              </a:rPr>
              <a:t>JavaScript</a:t>
            </a:r>
            <a:r>
              <a:rPr lang="ru-RU" sz="2000" dirty="0">
                <a:solidFill>
                  <a:schemeClr val="bg1"/>
                </a:solidFill>
              </a:rPr>
              <a:t> чувствителен к регистру, поэтому при обращении к элементу по имени соблюдайте ту же форму написания, что и в атрибуте </a:t>
            </a:r>
            <a:r>
              <a:rPr lang="ru-RU" sz="2000" dirty="0" err="1">
                <a:solidFill>
                  <a:schemeClr val="bg1"/>
                </a:solidFill>
              </a:rPr>
              <a:t>name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Нет.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placeholder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required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size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-289048" y="2924944"/>
            <a:ext cx="943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pattern - </a:t>
            </a:r>
            <a:r>
              <a:rPr lang="ru-RU" sz="2000" dirty="0">
                <a:solidFill>
                  <a:schemeClr val="bg1"/>
                </a:solidFill>
              </a:rPr>
              <a:t>Указывает регулярное выражение, согласно которому требуется вводить и проверять данные в поле формы. Если присутствует атрибут </a:t>
            </a:r>
            <a:r>
              <a:rPr lang="ru-RU" sz="2000" dirty="0" err="1">
                <a:solidFill>
                  <a:schemeClr val="bg1"/>
                </a:solidFill>
              </a:rPr>
              <a:t>pattern</a:t>
            </a:r>
            <a:r>
              <a:rPr lang="ru-RU" sz="2000" dirty="0">
                <a:solidFill>
                  <a:schemeClr val="bg1"/>
                </a:solidFill>
              </a:rPr>
              <a:t>, то форма не будет отправляться, пока поле не будет заполнено правильно.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&lt;input type="text" pattern="2-[0-9]{3}-[0-9]{3}"&gt;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1971460"/>
          <a:ext cx="8640960" cy="43688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[0-9]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Одна цифра от 0 до 9.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[^0-9]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Любой символ кроме цифры.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[A-Z]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Только заглавная латинская буква.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[A-Za-z]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Только латинская буква в любом регистре.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А-Яа-яЁё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Только русская буква в любом регистре.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[A-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Za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-z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А-Яа-яЁё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Любая буква русского и латинского алфавита.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[0-9]{3}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Три цифры.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[A-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Za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-z]{6,}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Не менее шести латинских букв.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[0-9]{,3}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Не более трёх цифр.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[0-9]{5,10}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От пяти до десяти цифр.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^[a-zA-Z]+$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Любое слово на латинице.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^[А-Яа-яЁё\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s]+$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Любое слово на русском включая пробелы.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^[ 0-9]+$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Любое число.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[0-9]{6}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Почтовый индекс.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\d+(,\d{2})?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Число в формате 1,34 (разделитель запятая).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\d+(\.\d{2})?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Число в формате 2.10 (разделитель точка).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\d{1,3}\.\d{1,3}\.\d{1,3}\.\d{1,3}</a:t>
                      </a:r>
                    </a:p>
                  </a:txBody>
                  <a:tcPr marL="19617" marR="19617" marT="19617" marB="1961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IP-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адрес</a:t>
                      </a:r>
                    </a:p>
                  </a:txBody>
                  <a:tcPr marL="19617" marR="19617" marT="19617" marB="1961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placeholder - </a:t>
            </a:r>
            <a:r>
              <a:rPr lang="ru-RU" sz="2000" dirty="0">
                <a:solidFill>
                  <a:schemeClr val="bg1"/>
                </a:solidFill>
              </a:rPr>
              <a:t>Выводит текст внутри поля формы, который исчезает при вводе текста.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&lt;input type="</a:t>
            </a:r>
            <a:r>
              <a:rPr lang="en-US" sz="2000" b="1" dirty="0" err="1">
                <a:solidFill>
                  <a:schemeClr val="bg1"/>
                </a:solidFill>
              </a:rPr>
              <a:t>tel</a:t>
            </a:r>
            <a:r>
              <a:rPr lang="en-US" sz="2000" b="1" dirty="0">
                <a:solidFill>
                  <a:schemeClr val="bg1"/>
                </a:solidFill>
              </a:rPr>
              <a:t>" pattern="\d+(,\d{2})?" placeholder="</a:t>
            </a:r>
            <a:r>
              <a:rPr lang="ru-RU" sz="2000" b="1" dirty="0">
                <a:solidFill>
                  <a:schemeClr val="bg1"/>
                </a:solidFill>
              </a:rPr>
              <a:t>Введите 1,58 </a:t>
            </a:r>
            <a:r>
              <a:rPr lang="en-US" sz="2000" b="1" dirty="0">
                <a:solidFill>
                  <a:schemeClr val="bg1"/>
                </a:solidFill>
              </a:rPr>
              <a:t>"&gt;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required - </a:t>
            </a:r>
            <a:r>
              <a:rPr lang="ru-RU" sz="2000" dirty="0">
                <a:solidFill>
                  <a:schemeClr val="bg1"/>
                </a:solidFill>
              </a:rPr>
              <a:t>Устанавливает поле формы обязательным для заполнения перед отправкой формы на сервер. Если обязательное поле пустое, браузер выведет сообщение, а форма отправлена не будет. Вид и содержание сообщения зависит от браузера и меняться пользователем не может.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Size</a:t>
            </a:r>
            <a:r>
              <a:rPr lang="ru-RU" sz="2000" b="1" dirty="0">
                <a:solidFill>
                  <a:schemeClr val="bg1"/>
                </a:solidFill>
              </a:rPr>
              <a:t> - </a:t>
            </a:r>
            <a:r>
              <a:rPr lang="ru-RU" sz="2000" dirty="0">
                <a:solidFill>
                  <a:schemeClr val="bg1"/>
                </a:solidFill>
              </a:rPr>
              <a:t>Ширина текстового поля, которое определяется числом символов </a:t>
            </a:r>
            <a:r>
              <a:rPr lang="ru-RU" sz="2000" dirty="0" err="1">
                <a:solidFill>
                  <a:schemeClr val="bg1"/>
                </a:solidFill>
              </a:rPr>
              <a:t>моноширинного</a:t>
            </a:r>
            <a:r>
              <a:rPr lang="ru-RU" sz="2000" dirty="0">
                <a:solidFill>
                  <a:schemeClr val="bg1"/>
                </a:solidFill>
              </a:rPr>
              <a:t> шрифта. Иными словами, ширина задается количеством близстоящих букв одинаковой ширины по горизонтали. Если размер шрифта изменяется с помощью стилей, ширина также соответственно меняется.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Значения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Любое целое положительное число.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Значение по умолчанию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20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-289048" y="1700808"/>
            <a:ext cx="943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-289048" y="3501008"/>
            <a:ext cx="943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Скрытое поле </a:t>
            </a:r>
            <a:r>
              <a:rPr lang="ru-RU" sz="2000" b="1" dirty="0">
                <a:solidFill>
                  <a:schemeClr val="bg1"/>
                </a:solidFill>
              </a:rPr>
              <a:t>HIDDEN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Это специальный (скрытый) тип текстового поля. Если один сценарий обрабатывает несколько разных форм, то в скрытом поле каждой формы можно указать идентификатор, который позволит определить, с какой формой вы имеете дело.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type="hidden" name="</a:t>
            </a:r>
            <a:r>
              <a:rPr lang="en-US" sz="2000" dirty="0" err="1">
                <a:solidFill>
                  <a:schemeClr val="bg1"/>
                </a:solidFill>
              </a:rPr>
              <a:t>NumForm</a:t>
            </a:r>
            <a:r>
              <a:rPr lang="en-US" sz="2000" dirty="0">
                <a:solidFill>
                  <a:schemeClr val="bg1"/>
                </a:solidFill>
              </a:rPr>
              <a:t>" value ="1"&gt;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Поле ввода пароля </a:t>
            </a:r>
            <a:r>
              <a:rPr lang="ru-RU" sz="2000" b="1" dirty="0">
                <a:solidFill>
                  <a:schemeClr val="bg1"/>
                </a:solidFill>
              </a:rPr>
              <a:t>PASSWORD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Поле ввода пароля очень похоже на простое текстовое поле. Отличается оно тем, что вместо вводимых символов в нем отображаются точки. Такая возможность очень важна, когда нужно ввести секретную информацию, типа пароля, которую не должны видеть другие.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type="password" name="pass" placeholder="</a:t>
            </a:r>
            <a:r>
              <a:rPr lang="ru-RU" sz="2000" dirty="0">
                <a:solidFill>
                  <a:schemeClr val="bg1"/>
                </a:solidFill>
              </a:rPr>
              <a:t>Придумайте пароль" </a:t>
            </a:r>
            <a:r>
              <a:rPr lang="en-US" sz="2000" dirty="0">
                <a:solidFill>
                  <a:schemeClr val="bg1"/>
                </a:solidFill>
              </a:rPr>
              <a:t>pattern="[A-</a:t>
            </a:r>
            <a:r>
              <a:rPr lang="en-US" sz="2000" dirty="0" err="1">
                <a:solidFill>
                  <a:schemeClr val="bg1"/>
                </a:solidFill>
              </a:rPr>
              <a:t>Za</a:t>
            </a:r>
            <a:r>
              <a:rPr lang="en-US" sz="2000" dirty="0">
                <a:solidFill>
                  <a:schemeClr val="bg1"/>
                </a:solidFill>
              </a:rPr>
              <a:t>-z</a:t>
            </a:r>
            <a:r>
              <a:rPr lang="ru-RU" sz="2000" dirty="0" err="1">
                <a:solidFill>
                  <a:schemeClr val="bg1"/>
                </a:solidFill>
              </a:rPr>
              <a:t>А-Яа-яЁё</a:t>
            </a:r>
            <a:r>
              <a:rPr lang="ru-RU" sz="2000">
                <a:solidFill>
                  <a:schemeClr val="bg1"/>
                </a:solidFill>
              </a:rPr>
              <a:t>]{6,}"&gt;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HTML-формы</a:t>
            </a:r>
            <a:r>
              <a:rPr lang="ru-RU" sz="2000" dirty="0">
                <a:solidFill>
                  <a:schemeClr val="bg1"/>
                </a:solidFill>
              </a:rPr>
              <a:t> являются элементами управления, которые применяются для сбора информации от посетителей </a:t>
            </a:r>
            <a:r>
              <a:rPr lang="ru-RU" sz="2000" dirty="0" err="1">
                <a:solidFill>
                  <a:schemeClr val="bg1"/>
                </a:solidFill>
              </a:rPr>
              <a:t>веб-сайта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 err="1">
                <a:solidFill>
                  <a:schemeClr val="bg1"/>
                </a:solidFill>
              </a:rPr>
              <a:t>Веб-формы</a:t>
            </a:r>
            <a:r>
              <a:rPr lang="ru-RU" sz="2000" dirty="0">
                <a:solidFill>
                  <a:schemeClr val="bg1"/>
                </a:solidFill>
              </a:rPr>
              <a:t> состоят из набора текстовых полей, кнопок, списков и других элементов управления, которые активизируются щелчком мыши. Технически формы передают данные от пользователя удаленному серверу.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Для получения и обработки данных форм используются языки </a:t>
            </a:r>
            <a:r>
              <a:rPr lang="ru-RU" sz="2000" dirty="0" err="1">
                <a:solidFill>
                  <a:schemeClr val="bg1"/>
                </a:solidFill>
              </a:rPr>
              <a:t>веб-программирования</a:t>
            </a:r>
            <a:r>
              <a:rPr lang="ru-RU" sz="2000" dirty="0">
                <a:solidFill>
                  <a:schemeClr val="bg1"/>
                </a:solidFill>
              </a:rPr>
              <a:t>, такие как </a:t>
            </a:r>
            <a:r>
              <a:rPr lang="ru-RU" sz="2000" b="1" dirty="0">
                <a:solidFill>
                  <a:schemeClr val="bg1"/>
                </a:solidFill>
              </a:rPr>
              <a:t>PHP</a:t>
            </a:r>
            <a:r>
              <a:rPr lang="ru-RU" sz="2000" dirty="0">
                <a:solidFill>
                  <a:schemeClr val="bg1"/>
                </a:solidFill>
              </a:rPr>
              <a:t>, </a:t>
            </a:r>
            <a:r>
              <a:rPr lang="ru-RU" sz="2000" b="1" dirty="0" err="1">
                <a:solidFill>
                  <a:schemeClr val="bg1"/>
                </a:solidFill>
              </a:rPr>
              <a:t>Perl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Флажок </a:t>
            </a:r>
            <a:r>
              <a:rPr lang="ru-RU" sz="2000" b="1" dirty="0">
                <a:solidFill>
                  <a:schemeClr val="bg1"/>
                </a:solidFill>
              </a:rPr>
              <a:t>CHECKBOX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Когда флажок установлен, его значение, заданное атрибутом </a:t>
            </a:r>
            <a:r>
              <a:rPr lang="ru-RU" sz="2000" b="1" dirty="0" err="1">
                <a:solidFill>
                  <a:schemeClr val="bg1"/>
                </a:solidFill>
              </a:rPr>
              <a:t>value</a:t>
            </a:r>
            <a:r>
              <a:rPr lang="ru-RU" sz="2000" dirty="0">
                <a:solidFill>
                  <a:schemeClr val="bg1"/>
                </a:solidFill>
              </a:rPr>
              <a:t>, передается программе сценария. Если он не установлен, то его значение не передается совсем.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Флажок может быть сразу установлен по умолчанию, если указан атрибут </a:t>
            </a:r>
            <a:r>
              <a:rPr lang="ru-RU" sz="2000" b="1" dirty="0" err="1">
                <a:solidFill>
                  <a:schemeClr val="bg1"/>
                </a:solidFill>
              </a:rPr>
              <a:t>checked</a:t>
            </a:r>
            <a:r>
              <a:rPr lang="ru-RU" sz="2000" dirty="0">
                <a:solidFill>
                  <a:schemeClr val="bg1"/>
                </a:solidFill>
              </a:rPr>
              <a:t>. По умолчанию атрибут </a:t>
            </a:r>
            <a:r>
              <a:rPr lang="ru-RU" sz="2000" b="1" dirty="0" err="1">
                <a:solidFill>
                  <a:schemeClr val="bg1"/>
                </a:solidFill>
              </a:rPr>
              <a:t>value</a:t>
            </a:r>
            <a:r>
              <a:rPr lang="ru-RU" sz="2000" dirty="0">
                <a:solidFill>
                  <a:schemeClr val="bg1"/>
                </a:solidFill>
              </a:rPr>
              <a:t> имеет значение </a:t>
            </a:r>
            <a:r>
              <a:rPr lang="ru-RU" sz="2000" b="1" dirty="0" err="1">
                <a:solidFill>
                  <a:schemeClr val="bg1"/>
                </a:solidFill>
              </a:rPr>
              <a:t>on</a:t>
            </a:r>
            <a:r>
              <a:rPr lang="ru-RU" sz="2000" dirty="0">
                <a:solidFill>
                  <a:schemeClr val="bg1"/>
                </a:solidFill>
              </a:rPr>
              <a:t> (установлен). Так как атрибут </a:t>
            </a:r>
            <a:r>
              <a:rPr lang="ru-RU" sz="2000" b="1" dirty="0" err="1">
                <a:solidFill>
                  <a:schemeClr val="bg1"/>
                </a:solidFill>
              </a:rPr>
              <a:t>value</a:t>
            </a:r>
            <a:r>
              <a:rPr lang="ru-RU" sz="2000" dirty="0">
                <a:solidFill>
                  <a:schemeClr val="bg1"/>
                </a:solidFill>
              </a:rPr>
              <a:t> здесь задает не надпись на флажке, а его внутреннее значение, передаваемое программе сценария, то если надо что-то подписать, пишите рядом с флажком или используйте тег &lt;label&gt;.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type="checkbox" name="check" id="Receipt" value="Yes" checked&gt;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checked</a:t>
            </a:r>
            <a:r>
              <a:rPr lang="en-US" sz="2000" dirty="0">
                <a:solidFill>
                  <a:schemeClr val="bg1"/>
                </a:solidFill>
              </a:rPr>
              <a:t> – </a:t>
            </a:r>
            <a:r>
              <a:rPr lang="ru-RU" sz="2000" dirty="0">
                <a:solidFill>
                  <a:schemeClr val="bg1"/>
                </a:solidFill>
              </a:rPr>
              <a:t>устанавливает галочку в нужный вариант по умолчанию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Переключатель </a:t>
            </a:r>
            <a:r>
              <a:rPr lang="ru-RU" sz="2000" b="1" dirty="0">
                <a:solidFill>
                  <a:schemeClr val="bg1"/>
                </a:solidFill>
              </a:rPr>
              <a:t>RADIO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Переключатель напоминает флажок, поскольку он тоже может находиться во включенном или выключенном состоянии.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смыслу всегда предполагается, что в форме имеется несколько переключателей с одинаковым атрибутом </a:t>
            </a:r>
            <a:r>
              <a:rPr lang="ru-RU" b="1" dirty="0" err="1">
                <a:solidFill>
                  <a:schemeClr val="bg1"/>
                </a:solidFill>
              </a:rPr>
              <a:t>name</a:t>
            </a:r>
            <a:r>
              <a:rPr lang="ru-RU" dirty="0">
                <a:solidFill>
                  <a:schemeClr val="bg1"/>
                </a:solidFill>
              </a:rPr>
              <a:t>. У каждого из них свое значение атрибута </a:t>
            </a:r>
            <a:r>
              <a:rPr lang="ru-RU" b="1" dirty="0" err="1">
                <a:solidFill>
                  <a:schemeClr val="bg1"/>
                </a:solidFill>
              </a:rPr>
              <a:t>value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Группа переключателей с одним и тем же именем в форме ведет себя таким образом, что только один из них может быть включенным. При передаче данных передается значение только выбранного переключателя.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переключатель из группы может быть изначально выбран по умолчанию с помощью атрибута </a:t>
            </a:r>
            <a:r>
              <a:rPr lang="ru-RU" b="1" dirty="0" err="1">
                <a:solidFill>
                  <a:schemeClr val="bg1"/>
                </a:solidFill>
              </a:rPr>
              <a:t>checked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того что бы осуществить переключение между выбором нужно для 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ru-RU" dirty="0">
                <a:solidFill>
                  <a:schemeClr val="bg1"/>
                </a:solidFill>
              </a:rPr>
              <a:t> прописать одинаковый</a:t>
            </a:r>
            <a:r>
              <a:rPr lang="en-US" dirty="0">
                <a:solidFill>
                  <a:schemeClr val="bg1"/>
                </a:solidFill>
              </a:rPr>
              <a:t> name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Файл </a:t>
            </a:r>
            <a:r>
              <a:rPr lang="ru-RU" sz="2000" b="1" dirty="0">
                <a:solidFill>
                  <a:schemeClr val="bg1"/>
                </a:solidFill>
              </a:rPr>
              <a:t>FILE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Позволяет передать сценарию любой файл.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type="file" name="file"&gt;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 </a:t>
            </a:r>
            <a:r>
              <a:rPr lang="en-US" sz="2000" b="1" dirty="0">
                <a:solidFill>
                  <a:schemeClr val="bg1"/>
                </a:solidFill>
              </a:rPr>
              <a:t>accept</a:t>
            </a:r>
            <a:r>
              <a:rPr lang="ru-RU" sz="2000" dirty="0">
                <a:solidFill>
                  <a:schemeClr val="bg1"/>
                </a:solidFill>
              </a:rPr>
              <a:t> - Определяет тип файла, разрешенных для отправки на сервер. Указывается только для &lt;</a:t>
            </a:r>
            <a:r>
              <a:rPr lang="en-US" sz="2000" dirty="0">
                <a:solidFill>
                  <a:schemeClr val="bg1"/>
                </a:solidFill>
              </a:rPr>
              <a:t>input type="file"&gt;. </a:t>
            </a:r>
            <a:r>
              <a:rPr lang="ru-RU" sz="2000" dirty="0">
                <a:solidFill>
                  <a:schemeClr val="bg1"/>
                </a:solidFill>
              </a:rPr>
              <a:t>Возможные значения: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accept=".gif", accept=".</a:t>
            </a:r>
            <a:r>
              <a:rPr lang="en-US" sz="2000" dirty="0" err="1">
                <a:solidFill>
                  <a:schemeClr val="bg1"/>
                </a:solidFill>
              </a:rPr>
              <a:t>pdf</a:t>
            </a:r>
            <a:r>
              <a:rPr lang="en-US" sz="2000" dirty="0">
                <a:solidFill>
                  <a:schemeClr val="bg1"/>
                </a:solidFill>
              </a:rPr>
              <a:t>", accept=".doc"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audio/* — </a:t>
            </a:r>
            <a:r>
              <a:rPr lang="ru-RU" sz="2000" dirty="0">
                <a:solidFill>
                  <a:schemeClr val="bg1"/>
                </a:solidFill>
              </a:rPr>
              <a:t>разрешает загрузку </a:t>
            </a:r>
            <a:r>
              <a:rPr lang="ru-RU" sz="2000" dirty="0" err="1">
                <a:solidFill>
                  <a:schemeClr val="bg1"/>
                </a:solidFill>
              </a:rPr>
              <a:t>аудиофайлов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video/* — </a:t>
            </a:r>
            <a:r>
              <a:rPr lang="ru-RU" sz="2000" dirty="0">
                <a:solidFill>
                  <a:schemeClr val="bg1"/>
                </a:solidFill>
              </a:rPr>
              <a:t>разрешает загрузку </a:t>
            </a:r>
            <a:r>
              <a:rPr lang="ru-RU" sz="2000" dirty="0" err="1">
                <a:solidFill>
                  <a:schemeClr val="bg1"/>
                </a:solidFill>
              </a:rPr>
              <a:t>видеофайлов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image/* — </a:t>
            </a:r>
            <a:r>
              <a:rPr lang="ru-RU" sz="2000" dirty="0">
                <a:solidFill>
                  <a:schemeClr val="bg1"/>
                </a:solidFill>
              </a:rPr>
              <a:t>разрешает загрузку изображений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 </a:t>
            </a:r>
            <a:r>
              <a:rPr lang="en-US" sz="2000" b="1" dirty="0">
                <a:solidFill>
                  <a:schemeClr val="bg1"/>
                </a:solidFill>
              </a:rPr>
              <a:t>multiple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– позволяет выбрать сразу несколько файлов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Файлы отправляются только методом </a:t>
            </a:r>
            <a:r>
              <a:rPr lang="en-US" sz="2000" dirty="0">
                <a:solidFill>
                  <a:schemeClr val="bg1"/>
                </a:solidFill>
              </a:rPr>
              <a:t>POST!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Картинка вместо кнопки </a:t>
            </a:r>
            <a:r>
              <a:rPr lang="en-US" sz="2000" b="1" dirty="0">
                <a:solidFill>
                  <a:schemeClr val="bg1"/>
                </a:solidFill>
              </a:rPr>
              <a:t>image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&lt;input class="</a:t>
            </a:r>
            <a:r>
              <a:rPr lang="en-US" sz="2000" dirty="0" err="1">
                <a:solidFill>
                  <a:schemeClr val="bg1"/>
                </a:solidFill>
              </a:rPr>
              <a:t>img</a:t>
            </a:r>
            <a:r>
              <a:rPr lang="en-US" sz="2000" dirty="0">
                <a:solidFill>
                  <a:schemeClr val="bg1"/>
                </a:solidFill>
              </a:rPr>
              <a:t>" type="image"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="https://ya-webdesign.com/images/go-sign-png-3.png"&gt;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type="image"</a:t>
            </a:r>
            <a:r>
              <a:rPr lang="ru-RU" sz="2000" dirty="0">
                <a:solidFill>
                  <a:schemeClr val="bg1"/>
                </a:solidFill>
              </a:rPr>
              <a:t> при нажатии происходит отправка формы. Аналог </a:t>
            </a:r>
            <a:r>
              <a:rPr lang="en-US" sz="2000" dirty="0">
                <a:solidFill>
                  <a:schemeClr val="bg1"/>
                </a:solidFill>
              </a:rPr>
              <a:t>submit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&lt;input type="submit"&gt; - </a:t>
            </a:r>
            <a:r>
              <a:rPr lang="ru-RU" sz="2000" dirty="0">
                <a:solidFill>
                  <a:schemeClr val="bg1"/>
                </a:solidFill>
              </a:rPr>
              <a:t>создает кнопку.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>
                <a:solidFill>
                  <a:schemeClr val="bg1"/>
                </a:solidFill>
              </a:rPr>
              <a:t>button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type="submit"&gt;&lt;/button&gt;</a:t>
            </a:r>
            <a:r>
              <a:rPr lang="en-US" sz="2000" dirty="0"/>
              <a:t>&gt;</a:t>
            </a:r>
            <a:r>
              <a:rPr lang="en-US" sz="2000" b="1" dirty="0">
                <a:solidFill>
                  <a:schemeClr val="bg1"/>
                </a:solidFill>
              </a:rPr>
              <a:t> - </a:t>
            </a:r>
            <a:r>
              <a:rPr lang="ru-RU" sz="2000" dirty="0">
                <a:solidFill>
                  <a:schemeClr val="bg1"/>
                </a:solidFill>
              </a:rPr>
              <a:t>создает кнопку.</a:t>
            </a:r>
          </a:p>
          <a:p>
            <a:r>
              <a:rPr lang="ru-RU" sz="2000" dirty="0" err="1">
                <a:solidFill>
                  <a:schemeClr val="bg1"/>
                </a:solidFill>
              </a:rPr>
              <a:t>button</a:t>
            </a:r>
            <a:r>
              <a:rPr lang="ru-RU" sz="2000" dirty="0">
                <a:solidFill>
                  <a:schemeClr val="bg1"/>
                </a:solidFill>
              </a:rPr>
              <a:t> — </a:t>
            </a:r>
            <a:r>
              <a:rPr lang="ru-RU" sz="2000" dirty="0" err="1">
                <a:solidFill>
                  <a:schemeClr val="bg1"/>
                </a:solidFill>
              </a:rPr>
              <a:t>кликабельная</a:t>
            </a:r>
            <a:r>
              <a:rPr lang="ru-RU" sz="2000" dirty="0">
                <a:solidFill>
                  <a:schemeClr val="bg1"/>
                </a:solidFill>
              </a:rPr>
              <a:t> кнопка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err="1">
                <a:solidFill>
                  <a:schemeClr val="bg1"/>
                </a:solidFill>
              </a:rPr>
              <a:t>reset</a:t>
            </a:r>
            <a:r>
              <a:rPr lang="ru-RU" sz="2000" dirty="0">
                <a:solidFill>
                  <a:schemeClr val="bg1"/>
                </a:solidFill>
              </a:rPr>
              <a:t> — кнопка сброса, возвращает первоначальное значение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err="1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 — кнопка для отправки данных формы.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 функционалу это одно и тоже. Разница в том, что в </a:t>
            </a:r>
            <a:r>
              <a:rPr lang="en-US" sz="2000" b="1" dirty="0">
                <a:solidFill>
                  <a:schemeClr val="bg1"/>
                </a:solidFill>
              </a:rPr>
              <a:t>button </a:t>
            </a:r>
            <a:r>
              <a:rPr lang="ru-RU" sz="2000" dirty="0">
                <a:solidFill>
                  <a:schemeClr val="bg1"/>
                </a:solidFill>
              </a:rPr>
              <a:t>можно написать любую разметку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ru-RU" sz="2000" dirty="0">
                <a:solidFill>
                  <a:schemeClr val="bg1"/>
                </a:solidFill>
              </a:rPr>
              <a:t> А еще у </a:t>
            </a:r>
            <a:r>
              <a:rPr lang="en-US" sz="2000" b="1" dirty="0">
                <a:solidFill>
                  <a:schemeClr val="bg1"/>
                </a:solidFill>
              </a:rPr>
              <a:t>button </a:t>
            </a:r>
            <a:r>
              <a:rPr lang="ru-RU" sz="2000" dirty="0">
                <a:solidFill>
                  <a:schemeClr val="bg1"/>
                </a:solidFill>
              </a:rPr>
              <a:t>по умолчанию тип </a:t>
            </a:r>
            <a:r>
              <a:rPr lang="ru-RU" sz="2000" dirty="0" err="1">
                <a:solidFill>
                  <a:schemeClr val="bg1"/>
                </a:solidFill>
              </a:rPr>
              <a:t>сабмит</a:t>
            </a:r>
            <a:r>
              <a:rPr lang="ru-RU" sz="2000" dirty="0">
                <a:solidFill>
                  <a:schemeClr val="bg1"/>
                </a:solidFill>
              </a:rPr>
              <a:t>. Так что надо специально прописывать &lt;</a:t>
            </a:r>
            <a:r>
              <a:rPr lang="ru-RU" sz="2000" dirty="0" err="1">
                <a:solidFill>
                  <a:schemeClr val="bg1"/>
                </a:solidFill>
              </a:rPr>
              <a:t>button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button</a:t>
            </a:r>
            <a:r>
              <a:rPr lang="ru-RU" sz="2000" dirty="0">
                <a:solidFill>
                  <a:schemeClr val="bg1"/>
                </a:solidFill>
              </a:rPr>
              <a:t>"&gt;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Элемент &lt;</a:t>
            </a:r>
            <a:r>
              <a:rPr lang="ru-RU" sz="2000" dirty="0" err="1">
                <a:solidFill>
                  <a:schemeClr val="bg1"/>
                </a:solidFill>
              </a:rPr>
              <a:t>textarea</a:t>
            </a:r>
            <a:r>
              <a:rPr lang="ru-RU" sz="2000" dirty="0">
                <a:solidFill>
                  <a:schemeClr val="bg1"/>
                </a:solidFill>
              </a:rPr>
              <a:t>&gt;...&lt;/</a:t>
            </a:r>
            <a:r>
              <a:rPr lang="ru-RU" sz="2000" dirty="0" err="1">
                <a:solidFill>
                  <a:schemeClr val="bg1"/>
                </a:solidFill>
              </a:rPr>
              <a:t>textarea</a:t>
            </a:r>
            <a:r>
              <a:rPr lang="ru-RU" sz="2000" dirty="0">
                <a:solidFill>
                  <a:schemeClr val="bg1"/>
                </a:solidFill>
              </a:rPr>
              <a:t>&gt; 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Используется вместо элемента 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text</a:t>
            </a:r>
            <a:r>
              <a:rPr lang="ru-RU" sz="2000" dirty="0">
                <a:solidFill>
                  <a:schemeClr val="bg1"/>
                </a:solidFill>
              </a:rPr>
              <a:t>"&gt;, когда нужно создать большие текстовые поля.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Текст, отображаемый как исходное значение, помещается внутрь тега.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Размеры поля устанавливаются при помощи атрибутов </a:t>
            </a:r>
            <a:r>
              <a:rPr lang="ru-RU" sz="2000" dirty="0" err="1">
                <a:solidFill>
                  <a:schemeClr val="bg1"/>
                </a:solidFill>
              </a:rPr>
              <a:t>cols</a:t>
            </a:r>
            <a:r>
              <a:rPr lang="ru-RU" sz="2000" dirty="0">
                <a:solidFill>
                  <a:schemeClr val="bg1"/>
                </a:solidFill>
              </a:rPr>
              <a:t> – размеры по горизонтали, </a:t>
            </a:r>
            <a:r>
              <a:rPr lang="ru-RU" sz="2000" dirty="0" err="1">
                <a:solidFill>
                  <a:schemeClr val="bg1"/>
                </a:solidFill>
              </a:rPr>
              <a:t>rows</a:t>
            </a:r>
            <a:r>
              <a:rPr lang="ru-RU" sz="2000" dirty="0">
                <a:solidFill>
                  <a:schemeClr val="bg1"/>
                </a:solidFill>
              </a:rPr>
              <a:t> – размеры по вертикали. Высоту поля можно задать свойством </a:t>
            </a:r>
            <a:r>
              <a:rPr lang="ru-RU" sz="2000" dirty="0" err="1">
                <a:solidFill>
                  <a:schemeClr val="bg1"/>
                </a:solidFill>
              </a:rPr>
              <a:t>height</a:t>
            </a:r>
            <a:r>
              <a:rPr lang="ru-RU" sz="2000" dirty="0">
                <a:solidFill>
                  <a:schemeClr val="bg1"/>
                </a:solidFill>
              </a:rPr>
              <a:t>. Все размеры считаются исходя из размера одного символа </a:t>
            </a:r>
            <a:r>
              <a:rPr lang="ru-RU" sz="2000" dirty="0" err="1">
                <a:solidFill>
                  <a:schemeClr val="bg1"/>
                </a:solidFill>
              </a:rPr>
              <a:t>моноширинного</a:t>
            </a:r>
            <a:r>
              <a:rPr lang="ru-RU" sz="2000" dirty="0">
                <a:solidFill>
                  <a:schemeClr val="bg1"/>
                </a:solidFill>
              </a:rPr>
              <a:t> шрифта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Что бы пользователь не смог изменить размер поля в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ru-RU" sz="2000" dirty="0">
                <a:solidFill>
                  <a:schemeClr val="bg1"/>
                </a:solidFill>
              </a:rPr>
              <a:t> нужно прописать для поля </a:t>
            </a:r>
            <a:r>
              <a:rPr lang="en-US" sz="2000" dirty="0" err="1">
                <a:solidFill>
                  <a:schemeClr val="bg1"/>
                </a:solidFill>
              </a:rPr>
              <a:t>textarea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width: 200px;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height: 150px;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resize: none;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Списки дают возможность расположить большое количество пунктов компактно.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Раскрывающиеся списки создаются при помощи элемента &lt;</a:t>
            </a:r>
            <a:r>
              <a:rPr lang="ru-RU" sz="2000" dirty="0" err="1">
                <a:solidFill>
                  <a:schemeClr val="bg1"/>
                </a:solidFill>
              </a:rPr>
              <a:t>select</a:t>
            </a:r>
            <a:r>
              <a:rPr lang="ru-RU" sz="2000" dirty="0">
                <a:solidFill>
                  <a:schemeClr val="bg1"/>
                </a:solidFill>
              </a:rPr>
              <a:t>&gt;...&lt;/</a:t>
            </a:r>
            <a:r>
              <a:rPr lang="ru-RU" sz="2000" dirty="0" err="1">
                <a:solidFill>
                  <a:schemeClr val="bg1"/>
                </a:solidFill>
              </a:rPr>
              <a:t>select</a:t>
            </a:r>
            <a:r>
              <a:rPr lang="ru-RU" sz="2000" dirty="0">
                <a:solidFill>
                  <a:schemeClr val="bg1"/>
                </a:solidFill>
              </a:rPr>
              <a:t>&gt;.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Они позволяют выбрать одно или несколько значений из предложенного множества.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 умолчанию в поле списка отображается его первый элемент.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Для добавления в список пунктов используются элементы &lt;</a:t>
            </a:r>
            <a:r>
              <a:rPr lang="ru-RU" sz="2000" dirty="0" err="1">
                <a:solidFill>
                  <a:schemeClr val="bg1"/>
                </a:solidFill>
              </a:rPr>
              <a:t>option</a:t>
            </a:r>
            <a:r>
              <a:rPr lang="ru-RU" sz="2000" dirty="0">
                <a:solidFill>
                  <a:schemeClr val="bg1"/>
                </a:solidFill>
              </a:rPr>
              <a:t>&gt;...&lt;/</a:t>
            </a:r>
            <a:r>
              <a:rPr lang="ru-RU" sz="2000" dirty="0" err="1">
                <a:solidFill>
                  <a:schemeClr val="bg1"/>
                </a:solidFill>
              </a:rPr>
              <a:t>option</a:t>
            </a:r>
            <a:r>
              <a:rPr lang="ru-RU" sz="2000" dirty="0">
                <a:solidFill>
                  <a:schemeClr val="bg1"/>
                </a:solidFill>
              </a:rPr>
              <a:t>&gt;, которые располагаются внутри &lt;</a:t>
            </a:r>
            <a:r>
              <a:rPr lang="ru-RU" sz="2000" dirty="0" err="1">
                <a:solidFill>
                  <a:schemeClr val="bg1"/>
                </a:solidFill>
              </a:rPr>
              <a:t>select</a:t>
            </a:r>
            <a:r>
              <a:rPr lang="ru-RU" sz="2000" dirty="0">
                <a:solidFill>
                  <a:schemeClr val="bg1"/>
                </a:solidFill>
              </a:rPr>
              <a:t>&gt;.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Для систематизации списков применяется элемент &lt;</a:t>
            </a:r>
            <a:r>
              <a:rPr lang="ru-RU" sz="2000" dirty="0" err="1">
                <a:solidFill>
                  <a:schemeClr val="bg1"/>
                </a:solidFill>
              </a:rPr>
              <a:t>optgroup</a:t>
            </a:r>
            <a:r>
              <a:rPr lang="ru-RU" sz="2000" dirty="0">
                <a:solidFill>
                  <a:schemeClr val="bg1"/>
                </a:solidFill>
              </a:rPr>
              <a:t>&gt;...&lt;/</a:t>
            </a:r>
            <a:r>
              <a:rPr lang="ru-RU" sz="2000" dirty="0" err="1">
                <a:solidFill>
                  <a:schemeClr val="bg1"/>
                </a:solidFill>
              </a:rPr>
              <a:t>optgroup</a:t>
            </a:r>
            <a:r>
              <a:rPr lang="ru-RU" sz="2000" dirty="0">
                <a:solidFill>
                  <a:schemeClr val="bg1"/>
                </a:solidFill>
              </a:rPr>
              <a:t>&gt;, который создает заголовки в списках.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83671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&lt;select name="</a:t>
            </a:r>
            <a:r>
              <a:rPr lang="en-US" sz="2000" dirty="0" err="1">
                <a:solidFill>
                  <a:schemeClr val="bg1"/>
                </a:solidFill>
              </a:rPr>
              <a:t>selc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optgroup</a:t>
            </a:r>
            <a:r>
              <a:rPr lang="en-US" sz="2000" dirty="0">
                <a:solidFill>
                  <a:schemeClr val="bg1"/>
                </a:solidFill>
              </a:rPr>
              <a:t> label="</a:t>
            </a:r>
            <a:r>
              <a:rPr lang="ru-RU" sz="2000" dirty="0">
                <a:solidFill>
                  <a:schemeClr val="bg1"/>
                </a:solidFill>
              </a:rPr>
              <a:t>Рост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label="150-160cm" value="1"&gt;&lt;/option&gt;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label="160-170cm" value="2"&gt;&lt;/option&gt;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label="170-180cm" value="3"&gt;&lt;/option&gt;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label="180-200cm" value="4"&gt;&lt;/option&gt;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optgroup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optgroup</a:t>
            </a:r>
            <a:r>
              <a:rPr lang="en-US" sz="2000" dirty="0">
                <a:solidFill>
                  <a:schemeClr val="bg1"/>
                </a:solidFill>
              </a:rPr>
              <a:t> label="</a:t>
            </a:r>
            <a:r>
              <a:rPr lang="ru-RU" sz="2000" dirty="0">
                <a:solidFill>
                  <a:schemeClr val="bg1"/>
                </a:solidFill>
              </a:rPr>
              <a:t>Вес</a:t>
            </a:r>
            <a:r>
              <a:rPr lang="en-US" sz="20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label="30-50</a:t>
            </a:r>
            <a:r>
              <a:rPr lang="ru-RU" sz="2000" dirty="0">
                <a:solidFill>
                  <a:schemeClr val="bg1"/>
                </a:solidFill>
              </a:rPr>
              <a:t>кг" </a:t>
            </a:r>
            <a:r>
              <a:rPr lang="en-US" sz="2000" dirty="0">
                <a:solidFill>
                  <a:schemeClr val="bg1"/>
                </a:solidFill>
              </a:rPr>
              <a:t>value="3050"&gt;&lt;/option&gt;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label="50-70</a:t>
            </a:r>
            <a:r>
              <a:rPr lang="ru-RU" sz="2000" dirty="0">
                <a:solidFill>
                  <a:schemeClr val="bg1"/>
                </a:solidFill>
              </a:rPr>
              <a:t>кг" </a:t>
            </a:r>
            <a:r>
              <a:rPr lang="en-US" sz="2000" dirty="0">
                <a:solidFill>
                  <a:schemeClr val="bg1"/>
                </a:solidFill>
              </a:rPr>
              <a:t>value="5070"&gt;&lt;/option&gt;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&lt;option label="70-100</a:t>
            </a:r>
            <a:r>
              <a:rPr lang="ru-RU" sz="2000" dirty="0">
                <a:solidFill>
                  <a:schemeClr val="bg1"/>
                </a:solidFill>
              </a:rPr>
              <a:t>кг" </a:t>
            </a:r>
            <a:r>
              <a:rPr lang="en-US" sz="2000" dirty="0">
                <a:solidFill>
                  <a:schemeClr val="bg1"/>
                </a:solidFill>
              </a:rPr>
              <a:t>value="70100"&gt;&lt;/option&gt;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optgroup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&lt;/select&gt;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 добавлении </a:t>
            </a:r>
            <a:r>
              <a:rPr lang="en-US" sz="2000" dirty="0">
                <a:solidFill>
                  <a:schemeClr val="bg1"/>
                </a:solidFill>
              </a:rPr>
              <a:t>multiple</a:t>
            </a:r>
            <a:r>
              <a:rPr lang="ru-RU" sz="2000" dirty="0">
                <a:solidFill>
                  <a:schemeClr val="bg1"/>
                </a:solidFill>
              </a:rPr>
              <a:t> в списке можно выбирать несколько значений!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&lt;input type="color" name="color"&gt;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Генерирует палитры цветов в поддерживающих браузерах, давая пользователям возможность выбирать значения цветов в шестнадцатеричном формате.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&lt;input type="date" name="</a:t>
            </a:r>
            <a:r>
              <a:rPr lang="en-US" sz="2000" b="1" dirty="0" err="1">
                <a:solidFill>
                  <a:schemeClr val="bg1"/>
                </a:solidFill>
              </a:rPr>
              <a:t>dr</a:t>
            </a:r>
            <a:r>
              <a:rPr lang="en-US" sz="2000" b="1" dirty="0">
                <a:solidFill>
                  <a:schemeClr val="bg1"/>
                </a:solidFill>
              </a:rPr>
              <a:t>"&gt;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Позволяет вводить дату в формате </a:t>
            </a:r>
            <a:r>
              <a:rPr lang="ru-RU" sz="2000" dirty="0" err="1">
                <a:solidFill>
                  <a:schemeClr val="bg1"/>
                </a:solidFill>
              </a:rPr>
              <a:t>дд.мм.гггг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&lt;input type="email" name="email" required&gt;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Позволяет проверять поле на наличие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ru-RU" sz="2000" dirty="0">
                <a:solidFill>
                  <a:schemeClr val="bg1"/>
                </a:solidFill>
              </a:rPr>
              <a:t>. Без </a:t>
            </a:r>
            <a:r>
              <a:rPr lang="en-US" sz="2000" b="1" dirty="0">
                <a:solidFill>
                  <a:schemeClr val="bg1"/>
                </a:solidFill>
              </a:rPr>
              <a:t>required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безполезен</a:t>
            </a:r>
            <a:r>
              <a:rPr lang="ru-RU" sz="2000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Элемент </a:t>
            </a:r>
            <a:r>
              <a:rPr lang="en-US" sz="2000" b="1" dirty="0">
                <a:solidFill>
                  <a:schemeClr val="bg1"/>
                </a:solidFill>
              </a:rPr>
              <a:t>&lt;input&gt; &lt;/input 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Элемент 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&gt; создает большинство полей формы. Атрибуты элемента отличаются в зависимости от типа поля, для создания которого используется этот элемент.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2420890"/>
          <a:ext cx="8640960" cy="140786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7">
                <a:tc>
                  <a:txBody>
                    <a:bodyPr/>
                    <a:lstStyle/>
                    <a:p>
                      <a:pPr algn="l"/>
                      <a:r>
                        <a:rPr lang="ru-RU" sz="100" dirty="0">
                          <a:solidFill>
                            <a:schemeClr val="bg1"/>
                          </a:solidFill>
                        </a:rPr>
                        <a:t>Атрибут</a:t>
                      </a:r>
                    </a:p>
                  </a:txBody>
                  <a:tcPr marL="4280" marR="4280" marT="1998" marB="19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">
                          <a:solidFill>
                            <a:schemeClr val="bg1"/>
                          </a:solidFill>
                        </a:rPr>
                        <a:t>Значение / описание</a:t>
                      </a:r>
                    </a:p>
                  </a:txBody>
                  <a:tcPr marL="4280" marR="4280" marT="1998" marB="19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5">
                <a:tc>
                  <a:txBody>
                    <a:bodyPr/>
                    <a:lstStyle/>
                    <a:p>
                      <a:r>
                        <a:rPr kumimoji="0" lang="en-US" sz="1800" dirty="0">
                          <a:solidFill>
                            <a:schemeClr val="bg1"/>
                          </a:solidFill>
                        </a:rPr>
                        <a:t>maxlength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Атрибут задает максимальное количество символов, вводимых в поле. Значение по умолчанию 524288 символов.</a:t>
                      </a: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4">
                <a:tc>
                  <a:txBody>
                    <a:bodyPr/>
                    <a:lstStyle/>
                    <a:p>
                      <a:r>
                        <a:rPr kumimoji="0" lang="en-US" sz="1800" dirty="0">
                          <a:solidFill>
                            <a:schemeClr val="bg1"/>
                          </a:solidFill>
                        </a:rPr>
                        <a:t>multiple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Позволяет пользователю ввести несколько значений атрибутов, разделяя их запятой. Применяется в отношении файлов и адресов электронной почты. Указывается без значения атрибута.</a:t>
                      </a: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 появления HTML5 </a:t>
            </a:r>
            <a:r>
              <a:rPr lang="ru-RU" sz="2000" dirty="0" err="1">
                <a:solidFill>
                  <a:schemeClr val="bg1"/>
                </a:solidFill>
              </a:rPr>
              <a:t>веб-формы</a:t>
            </a:r>
            <a:r>
              <a:rPr lang="ru-RU" sz="2000" dirty="0">
                <a:solidFill>
                  <a:schemeClr val="bg1"/>
                </a:solidFill>
              </a:rPr>
              <a:t> представляли собой набор нескольких элементов 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text</a:t>
            </a:r>
            <a:r>
              <a:rPr lang="ru-RU" sz="2000" dirty="0">
                <a:solidFill>
                  <a:schemeClr val="bg1"/>
                </a:solidFill>
              </a:rPr>
              <a:t>"&gt;, 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password</a:t>
            </a:r>
            <a:r>
              <a:rPr lang="ru-RU" sz="2000" dirty="0">
                <a:solidFill>
                  <a:schemeClr val="bg1"/>
                </a:solidFill>
              </a:rPr>
              <a:t>"&gt;, завершающихся кнопкой &lt;</a:t>
            </a:r>
            <a:r>
              <a:rPr lang="ru-RU" sz="2000" dirty="0" err="1">
                <a:solidFill>
                  <a:schemeClr val="bg1"/>
                </a:solidFill>
              </a:rPr>
              <a:t>input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type=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submit</a:t>
            </a:r>
            <a:r>
              <a:rPr lang="ru-RU" sz="2000" dirty="0">
                <a:solidFill>
                  <a:schemeClr val="bg1"/>
                </a:solidFill>
              </a:rPr>
              <a:t>"&gt;.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Для стилизации форм в разных браузерах приходилось прилагать немало усилий.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Кроме того, формы требовали применения </a:t>
            </a:r>
            <a:r>
              <a:rPr lang="ru-RU" sz="2000" dirty="0" err="1">
                <a:solidFill>
                  <a:schemeClr val="bg1"/>
                </a:solidFill>
              </a:rPr>
              <a:t>JavaScript</a:t>
            </a:r>
            <a:r>
              <a:rPr lang="ru-RU" sz="2000" dirty="0">
                <a:solidFill>
                  <a:schemeClr val="bg1"/>
                </a:solidFill>
              </a:rPr>
              <a:t> для проверки введенных данных, а также были лишены специфических типов полей ввода для указания повседневной информации типа дат, адресов электронной почты и URL-адресов.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559215"/>
          <a:ext cx="8640960" cy="30594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7">
                <a:tc>
                  <a:txBody>
                    <a:bodyPr/>
                    <a:lstStyle/>
                    <a:p>
                      <a:pPr algn="l"/>
                      <a:r>
                        <a:rPr lang="ru-RU" sz="100" dirty="0">
                          <a:solidFill>
                            <a:schemeClr val="bg1"/>
                          </a:solidFill>
                        </a:rPr>
                        <a:t>Атрибут</a:t>
                      </a:r>
                    </a:p>
                  </a:txBody>
                  <a:tcPr marL="4280" marR="4280" marT="1998" marB="19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">
                          <a:solidFill>
                            <a:schemeClr val="bg1"/>
                          </a:solidFill>
                        </a:rPr>
                        <a:t>Значение / описание</a:t>
                      </a:r>
                    </a:p>
                  </a:txBody>
                  <a:tcPr marL="4280" marR="4280" marT="1998" marB="19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67">
                <a:tc>
                  <a:txBody>
                    <a:bodyPr/>
                    <a:lstStyle/>
                    <a:p>
                      <a:r>
                        <a:rPr kumimoji="0" lang="en-US" sz="1800" dirty="0">
                          <a:solidFill>
                            <a:schemeClr val="bg1"/>
                          </a:solidFill>
                        </a:rPr>
                        <a:t>autofocus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Позволяет сделать так, чтобы в загружаемой форме то или иное поле ввода уже имело фокус (было выбрано), являясь готовым к вводу значения.</a:t>
                      </a: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7">
                <a:tc>
                  <a:txBody>
                    <a:bodyPr/>
                    <a:lstStyle/>
                    <a:p>
                      <a:r>
                        <a:rPr kumimoji="0" lang="en-US" sz="1800" dirty="0">
                          <a:solidFill>
                            <a:schemeClr val="bg1"/>
                          </a:solidFill>
                        </a:rPr>
                        <a:t>checked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Атрибут проверяет, установлен ли флажок по умолчанию при загрузке страницы для полей типа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</a:rPr>
                        <a:t>type=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</a:rPr>
                        <a:t>checkbox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" и 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</a:rPr>
                        <a:t>type=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kumimoji="0" lang="ru-RU" sz="1800" dirty="0" err="1">
                          <a:solidFill>
                            <a:schemeClr val="bg1"/>
                          </a:solidFill>
                        </a:rPr>
                        <a:t>radio</a:t>
                      </a:r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".</a:t>
                      </a: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">
                <a:tc>
                  <a:txBody>
                    <a:bodyPr/>
                    <a:lstStyle/>
                    <a:p>
                      <a:r>
                        <a:rPr kumimoji="0" lang="en-US" sz="1800" dirty="0">
                          <a:solidFill>
                            <a:schemeClr val="bg1"/>
                          </a:solidFill>
                        </a:rPr>
                        <a:t>disabled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</a:rPr>
                        <a:t>Отключает возможность редактирования и копирования содержимого поля.</a:t>
                      </a: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027">
                <a:tc>
                  <a:txBody>
                    <a:bodyPr/>
                    <a:lstStyle/>
                    <a:p>
                      <a:r>
                        <a:rPr kumimoji="0" lang="en-US" sz="18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kumimoji="0" lang="en-US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1427" marB="1427" anchor="ctr"/>
                </a:tc>
                <a:tc>
                  <a:txBody>
                    <a:bodyPr/>
                    <a:lstStyle/>
                    <a:p>
                      <a:r>
                        <a:rPr kumimoji="0" lang="ru-RU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Не позволяет пользователю изменять значения элементов формы, выделение и копирование текста при этом доступно. Указывается без значения атрибута.</a:t>
                      </a:r>
                    </a:p>
                  </a:txBody>
                  <a:tcPr marL="4280" marR="4280" marT="1427" marB="14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Фреймы и их структура (теоретические сведения)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Тег </a:t>
            </a:r>
            <a:r>
              <a:rPr lang="ru-RU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>
                <a:solidFill>
                  <a:schemeClr val="bg1"/>
                </a:solidFill>
              </a:rPr>
              <a:t>iframe</a:t>
            </a:r>
            <a:r>
              <a:rPr lang="ru-RU" sz="2000" b="1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 (</a:t>
            </a:r>
            <a:r>
              <a:rPr lang="ru-RU" sz="2000" i="1" dirty="0">
                <a:solidFill>
                  <a:schemeClr val="bg1"/>
                </a:solidFill>
              </a:rPr>
              <a:t>HTML </a:t>
            </a:r>
            <a:r>
              <a:rPr lang="ru-RU" sz="2000" i="1" dirty="0" err="1">
                <a:solidFill>
                  <a:schemeClr val="bg1"/>
                </a:solidFill>
              </a:rPr>
              <a:t>Inline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err="1">
                <a:solidFill>
                  <a:schemeClr val="bg1"/>
                </a:solidFill>
              </a:rPr>
              <a:t>Frame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err="1">
                <a:solidFill>
                  <a:schemeClr val="bg1"/>
                </a:solidFill>
              </a:rPr>
              <a:t>Element</a:t>
            </a:r>
            <a:r>
              <a:rPr lang="ru-RU" sz="2000" dirty="0">
                <a:solidFill>
                  <a:schemeClr val="bg1"/>
                </a:solidFill>
              </a:rPr>
              <a:t>) определяет встроенную в </a:t>
            </a:r>
            <a:r>
              <a:rPr lang="ru-RU" sz="2000" dirty="0" err="1">
                <a:solidFill>
                  <a:schemeClr val="bg1"/>
                </a:solidFill>
              </a:rPr>
              <a:t>веб-страницу</a:t>
            </a:r>
            <a:r>
              <a:rPr lang="ru-RU" sz="2000" dirty="0">
                <a:solidFill>
                  <a:schemeClr val="bg1"/>
                </a:solidFill>
              </a:rPr>
              <a:t> область, которая может отображать содержимое отдельно взятого документа (например, </a:t>
            </a:r>
            <a:r>
              <a:rPr lang="ru-RU" sz="2000" b="1" dirty="0">
                <a:solidFill>
                  <a:schemeClr val="bg1"/>
                </a:solidFill>
              </a:rPr>
              <a:t>*.</a:t>
            </a:r>
            <a:r>
              <a:rPr lang="ru-RU" sz="2000" b="1" dirty="0" err="1">
                <a:solidFill>
                  <a:schemeClr val="bg1"/>
                </a:solidFill>
              </a:rPr>
              <a:t>pdf</a:t>
            </a:r>
            <a:r>
              <a:rPr lang="ru-RU" sz="2000" dirty="0">
                <a:solidFill>
                  <a:schemeClr val="bg1"/>
                </a:solidFill>
              </a:rPr>
              <a:t>), </a:t>
            </a:r>
            <a:r>
              <a:rPr lang="ru-RU" sz="2000" dirty="0" err="1">
                <a:solidFill>
                  <a:schemeClr val="bg1"/>
                </a:solidFill>
              </a:rPr>
              <a:t>медиа-контента</a:t>
            </a:r>
            <a:r>
              <a:rPr lang="ru-RU" sz="2000" dirty="0">
                <a:solidFill>
                  <a:schemeClr val="bg1"/>
                </a:solidFill>
              </a:rPr>
              <a:t> или другого </a:t>
            </a:r>
            <a:r>
              <a:rPr lang="ru-RU" sz="2000" dirty="0" err="1">
                <a:solidFill>
                  <a:schemeClr val="bg1"/>
                </a:solidFill>
              </a:rPr>
              <a:t>веб-сайта</a:t>
            </a:r>
            <a:r>
              <a:rPr lang="ru-RU" sz="2000" dirty="0">
                <a:solidFill>
                  <a:schemeClr val="bg1"/>
                </a:solidFill>
              </a:rPr>
              <a:t> в заданном пространстве.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Содержимое внутри области существует независимо от окружающей страницы.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Синтаксис для добавления фрейма: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>
                <a:solidFill>
                  <a:schemeClr val="bg1"/>
                </a:solidFill>
              </a:rPr>
              <a:t>iframe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src</a:t>
            </a:r>
            <a:r>
              <a:rPr lang="ru-RU" sz="2000" b="1" dirty="0">
                <a:solidFill>
                  <a:schemeClr val="bg1"/>
                </a:solidFill>
              </a:rPr>
              <a:t> = "URL"  </a:t>
            </a:r>
            <a:r>
              <a:rPr lang="en-US" sz="2000" b="1" dirty="0">
                <a:solidFill>
                  <a:schemeClr val="bg1"/>
                </a:solidFill>
              </a:rPr>
              <a:t>width</a:t>
            </a:r>
            <a:r>
              <a:rPr lang="ru-RU" sz="2000" b="1" dirty="0">
                <a:solidFill>
                  <a:schemeClr val="bg1"/>
                </a:solidFill>
              </a:rPr>
              <a:t>= " " </a:t>
            </a:r>
            <a:r>
              <a:rPr lang="en-US" sz="2000" b="1" dirty="0">
                <a:solidFill>
                  <a:schemeClr val="bg1"/>
                </a:solidFill>
              </a:rPr>
              <a:t>height</a:t>
            </a:r>
            <a:r>
              <a:rPr lang="ru-RU" sz="2000" b="1" dirty="0">
                <a:solidFill>
                  <a:schemeClr val="bg1"/>
                </a:solidFill>
              </a:rPr>
              <a:t>= " " &gt; &lt;/</a:t>
            </a:r>
            <a:r>
              <a:rPr lang="ru-RU" sz="2000" b="1" dirty="0" err="1">
                <a:solidFill>
                  <a:schemeClr val="bg1"/>
                </a:solidFill>
              </a:rPr>
              <a:t>iframe</a:t>
            </a:r>
            <a:r>
              <a:rPr lang="ru-RU" sz="2000" b="1" dirty="0">
                <a:solidFill>
                  <a:schemeClr val="bg1"/>
                </a:solidFill>
              </a:rPr>
              <a:t>&gt;, </a:t>
            </a:r>
            <a:r>
              <a:rPr lang="ru-RU" sz="2000" dirty="0">
                <a:solidFill>
                  <a:schemeClr val="bg1"/>
                </a:solidFill>
              </a:rPr>
              <a:t>где </a:t>
            </a:r>
            <a:r>
              <a:rPr lang="ru-RU" sz="2000" b="1" dirty="0" err="1">
                <a:solidFill>
                  <a:schemeClr val="bg1"/>
                </a:solidFill>
              </a:rPr>
              <a:t>src</a:t>
            </a:r>
            <a:r>
              <a:rPr lang="ru-RU" sz="2000" dirty="0">
                <a:solidFill>
                  <a:schemeClr val="bg1"/>
                </a:solidFill>
              </a:rPr>
              <a:t> атрибут, который определяет местоположение документа или </a:t>
            </a:r>
            <a:r>
              <a:rPr lang="ru-RU" sz="2000" dirty="0" err="1">
                <a:solidFill>
                  <a:schemeClr val="bg1"/>
                </a:solidFill>
              </a:rPr>
              <a:t>веб-сайта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Достоинства фреймов</a:t>
            </a:r>
          </a:p>
          <a:p>
            <a:endParaRPr lang="ru-RU" sz="1400" b="1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Простота</a:t>
            </a:r>
          </a:p>
          <a:p>
            <a:r>
              <a:rPr lang="ru-RU" sz="1400" dirty="0">
                <a:solidFill>
                  <a:schemeClr val="bg1"/>
                </a:solidFill>
              </a:rPr>
              <a:t>С помощью фреймов </a:t>
            </a:r>
            <a:r>
              <a:rPr lang="ru-RU" sz="1400" dirty="0" err="1">
                <a:solidFill>
                  <a:schemeClr val="bg1"/>
                </a:solidFill>
              </a:rPr>
              <a:t>веб-страница</a:t>
            </a:r>
            <a:r>
              <a:rPr lang="ru-RU" sz="1400" dirty="0">
                <a:solidFill>
                  <a:schemeClr val="bg1"/>
                </a:solidFill>
              </a:rPr>
              <a:t> разграничивается на две области, которые содержат навигацию по сайту и его </a:t>
            </a:r>
            <a:r>
              <a:rPr lang="ru-RU" sz="1400" dirty="0" err="1">
                <a:solidFill>
                  <a:schemeClr val="bg1"/>
                </a:solidFill>
              </a:rPr>
              <a:t>контент</a:t>
            </a:r>
            <a:r>
              <a:rPr lang="ru-RU" sz="1400" dirty="0">
                <a:solidFill>
                  <a:schemeClr val="bg1"/>
                </a:solidFill>
              </a:rPr>
              <a:t>. Механизм фреймов позволяет открывать документ в одном фрейме, по ссылке, нажатой в совершенно другом фрейме. Такое разделение </a:t>
            </a:r>
            <a:r>
              <a:rPr lang="ru-RU" sz="1400" dirty="0" err="1">
                <a:solidFill>
                  <a:schemeClr val="bg1"/>
                </a:solidFill>
              </a:rPr>
              <a:t>веб-страницы</a:t>
            </a:r>
            <a:r>
              <a:rPr lang="ru-RU" sz="1400" dirty="0">
                <a:solidFill>
                  <a:schemeClr val="bg1"/>
                </a:solidFill>
              </a:rPr>
              <a:t> на составляющие интуитивно понятно и логически обусловлено.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Быстрота</a:t>
            </a:r>
          </a:p>
          <a:p>
            <a:r>
              <a:rPr lang="ru-RU" sz="1400" dirty="0">
                <a:solidFill>
                  <a:schemeClr val="bg1"/>
                </a:solidFill>
              </a:rPr>
              <a:t>Для верстки без фреймов характерно размещение на одной странице и навигации и содержания. Это увеличивает объем каждой страницы и в сумме может существенно повлиять на объем загружаемой с сайта информации. А так как фреймы используют разделение информации на части, страницы с ними будут загружаться быстрее.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Размещение</a:t>
            </a:r>
          </a:p>
          <a:p>
            <a:r>
              <a:rPr lang="ru-RU" sz="1400" dirty="0">
                <a:solidFill>
                  <a:schemeClr val="bg1"/>
                </a:solidFill>
              </a:rPr>
              <a:t>Фреймы предоставляют уникальную возможность — размещение информации точно в нужном месте окна браузера. Так, можно поместить фрейм внизу браузера и независимо от прокручивания содержимого, эта область не изменит своего положения.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Изменение размеров областей</a:t>
            </a:r>
          </a:p>
          <a:p>
            <a:r>
              <a:rPr lang="ru-RU" sz="1400" dirty="0">
                <a:solidFill>
                  <a:schemeClr val="bg1"/>
                </a:solidFill>
              </a:rPr>
              <a:t>Можно изменять размеры фреймов «на лету», чего не позволяет сделать традиционная верстка HTML.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Загрузка</a:t>
            </a:r>
          </a:p>
          <a:p>
            <a:r>
              <a:rPr lang="ru-RU" sz="1400" dirty="0">
                <a:solidFill>
                  <a:schemeClr val="bg1"/>
                </a:solidFill>
              </a:rPr>
              <a:t>Загрузка </a:t>
            </a:r>
            <a:r>
              <a:rPr lang="ru-RU" sz="1400" dirty="0" err="1">
                <a:solidFill>
                  <a:schemeClr val="bg1"/>
                </a:solidFill>
              </a:rPr>
              <a:t>веб-страницы</a:t>
            </a:r>
            <a:r>
              <a:rPr lang="ru-RU" sz="1400" dirty="0">
                <a:solidFill>
                  <a:schemeClr val="bg1"/>
                </a:solidFill>
              </a:rPr>
              <a:t> происходит только в указанное окно, остальные остаются неизменными. С помощью языка </a:t>
            </a:r>
            <a:r>
              <a:rPr lang="ru-RU" sz="1400" dirty="0" err="1">
                <a:solidFill>
                  <a:schemeClr val="bg1"/>
                </a:solidFill>
              </a:rPr>
              <a:t>JavaScript</a:t>
            </a:r>
            <a:r>
              <a:rPr lang="ru-RU" sz="1400" dirty="0">
                <a:solidFill>
                  <a:schemeClr val="bg1"/>
                </a:solidFill>
              </a:rPr>
              <a:t> можно осуществить одновременную загрузку двух и более страниц во фреймы.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13712"/>
            <a:ext cx="8640960" cy="50475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Недостатки фреймов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Навигация</a:t>
            </a:r>
          </a:p>
          <a:p>
            <a:r>
              <a:rPr lang="ru-RU" sz="1400" dirty="0">
                <a:solidFill>
                  <a:schemeClr val="bg1"/>
                </a:solidFill>
              </a:rPr>
              <a:t>Пользователь зачастую оказывается на сайте, совершенно не представляя, куда он попал, потому что всего лишь нажал на ссылку, полученную в поисковой системе. Чтобы посетителю сайта было проще разобраться, где он находится, на каждую страницу помещают название сайта, заголовок страницы и навигацию. Фреймы, как правило, нарушают данный принцип, отделяя заголовок сайта от содержания, а навигацию от </a:t>
            </a:r>
            <a:r>
              <a:rPr lang="ru-RU" sz="1400" dirty="0" err="1">
                <a:solidFill>
                  <a:schemeClr val="bg1"/>
                </a:solidFill>
              </a:rPr>
              <a:t>контента</a:t>
            </a:r>
            <a:r>
              <a:rPr lang="ru-RU" sz="1400" dirty="0">
                <a:solidFill>
                  <a:schemeClr val="bg1"/>
                </a:solidFill>
              </a:rPr>
              <a:t>. Представьте, что вы нашли подходящую ссылку в поисковой системе, нажимаете на нее, а в итоге открывается документ без названия и навигации. Чтобы понять, где мы находимся или посмотреть другие материалы, придется редактировать путь в адресной строке, что в любом случае доставляет неудобство.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Плохая индексация поисковыми системами</a:t>
            </a:r>
          </a:p>
          <a:p>
            <a:r>
              <a:rPr lang="ru-RU" sz="1400" dirty="0">
                <a:solidFill>
                  <a:schemeClr val="bg1"/>
                </a:solidFill>
              </a:rPr>
              <a:t>Поисковые системы плохо работают с фреймовой структурой, поскольку на страницах, которые содержат </a:t>
            </a:r>
            <a:r>
              <a:rPr lang="ru-RU" sz="1400" dirty="0" err="1">
                <a:solidFill>
                  <a:schemeClr val="bg1"/>
                </a:solidFill>
              </a:rPr>
              <a:t>контент</a:t>
            </a:r>
            <a:r>
              <a:rPr lang="ru-RU" sz="1400" dirty="0">
                <a:solidFill>
                  <a:schemeClr val="bg1"/>
                </a:solidFill>
              </a:rPr>
              <a:t>, нет ссылок на другие документы.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Внутренние страницы нельзя добавить в «Закладки»</a:t>
            </a:r>
          </a:p>
          <a:p>
            <a:r>
              <a:rPr lang="ru-RU" sz="1400" dirty="0">
                <a:solidFill>
                  <a:schemeClr val="bg1"/>
                </a:solidFill>
              </a:rPr>
              <a:t>Фреймы скрывают адрес страницы, на которой находится посетитель, и всегда показывают только адрес сайта. По этой причине понравившуюся страницу сложно поместить в закладки браузера.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Несовместимость с разными браузерами</a:t>
            </a:r>
          </a:p>
          <a:p>
            <a:r>
              <a:rPr lang="ru-RU" sz="1400" dirty="0">
                <a:solidFill>
                  <a:schemeClr val="bg1"/>
                </a:solidFill>
              </a:rPr>
              <a:t>Параметры фреймов обладают свойством совершенно по разному отображаться в различных браузерах. Причём противоречие между ними настолько явное, что одни и те же параметры интерпретируются браузерами совершенно по-своему.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76672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1 страница сверстанная с помощью 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div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блоков</a:t>
            </a: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 формой разделенной на 3 логические части</a:t>
            </a: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Имеющие поля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Фамилия, Имя, Отчество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 обязательной проверкой и написанием только латиницей или кириллицей, с обязательным указанием подсказки на поле.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Поле 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дата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, поле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email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с обязательной проверкой поля.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3 </a:t>
            </a:r>
            <a:r>
              <a:rPr lang="ru-RU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радиокнопки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 выбором</a:t>
            </a: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Поле 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пароль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с обязательной проверкой на заполнение поля и с использованием только латиницы и цифр.</a:t>
            </a: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Выпадающий список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endParaRPr lang="ru-RU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Элемент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checkbox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 значением по умолчанию и одним значением которое нельзя изменить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2 поля загрузки файлов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, одно только фотографии, второе только файлы 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word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Большое текстовое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поле с указанием минимальных размеров и ограничением символов в 72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1 кнопка картинкой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1 кнопка сброса значений формы</a:t>
            </a:r>
          </a:p>
          <a:p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1 кнопка отправка формы</a:t>
            </a:r>
          </a:p>
          <a:p>
            <a:pPr algn="ctr"/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Под формой видео с </a:t>
            </a:r>
            <a:r>
              <a:rPr lang="en-US" dirty="0" err="1">
                <a:ln w="50800"/>
                <a:solidFill>
                  <a:schemeClr val="bg1">
                    <a:shade val="50000"/>
                  </a:schemeClr>
                </a:solidFill>
              </a:rPr>
              <a:t>youtube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во фрейме</a:t>
            </a:r>
          </a:p>
          <a:p>
            <a:pPr algn="ctr"/>
            <a:r>
              <a:rPr lang="ru-RU" b="1" dirty="0">
                <a:ln w="50800"/>
                <a:solidFill>
                  <a:srgbClr val="FF0000"/>
                </a:solidFill>
              </a:rPr>
              <a:t>Все элементы нужно стилизовать посредством </a:t>
            </a:r>
            <a:r>
              <a:rPr lang="en-US" b="1" dirty="0" err="1">
                <a:ln w="50800"/>
                <a:solidFill>
                  <a:srgbClr val="FF0000"/>
                </a:solidFill>
              </a:rPr>
              <a:t>css</a:t>
            </a:r>
            <a:r>
              <a:rPr lang="en-US" b="1" dirty="0">
                <a:ln w="50800"/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Основу любой формы составляет элемент &lt;form&gt;...&lt;/form&gt;. Он не предусматривает ввод данных, так как является контейнером, удерживая вместе все элементы управления формы – </a:t>
            </a:r>
            <a:r>
              <a:rPr lang="ru-RU" sz="2000" b="1" dirty="0">
                <a:solidFill>
                  <a:schemeClr val="bg1"/>
                </a:solidFill>
              </a:rPr>
              <a:t>поля</a:t>
            </a:r>
            <a:r>
              <a:rPr lang="ru-RU" sz="2000" dirty="0">
                <a:solidFill>
                  <a:schemeClr val="bg1"/>
                </a:solidFill>
              </a:rPr>
              <a:t>. Атрибуты этого элемента содержат информацию, общую для всех полей формы, поэтому в одну форму нужно включать поля, объединенные логически.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&lt;form&gt;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&lt;/form&gt;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2.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Управляющие элементы форм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Из состоит форма?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pPr algn="ctr"/>
            <a:r>
              <a:rPr lang="ru-RU" sz="2000" b="1" u="sng" dirty="0">
                <a:solidFill>
                  <a:schemeClr val="bg1"/>
                </a:solidFill>
              </a:rPr>
              <a:t>Поле для ввода текста и кнопка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2508" y="1844824"/>
            <a:ext cx="13754351" cy="433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Кнопки бывают</a:t>
            </a:r>
          </a:p>
          <a:p>
            <a:endParaRPr lang="ru-RU" sz="2000" b="1" u="sng" dirty="0">
              <a:solidFill>
                <a:schemeClr val="bg1"/>
              </a:solidFill>
            </a:endParaRPr>
          </a:p>
          <a:p>
            <a:endParaRPr lang="ru-RU" sz="2000" b="1" u="sng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button</a:t>
            </a:r>
            <a:r>
              <a:rPr lang="ru-RU" sz="2000" b="1" dirty="0">
                <a:solidFill>
                  <a:schemeClr val="bg1"/>
                </a:solidFill>
              </a:rPr>
              <a:t> </a:t>
            </a:r>
            <a:r>
              <a:rPr lang="ru-RU" sz="2000" dirty="0">
                <a:solidFill>
                  <a:schemeClr val="bg1"/>
                </a:solidFill>
              </a:rPr>
              <a:t>— </a:t>
            </a:r>
            <a:r>
              <a:rPr lang="ru-RU" sz="2000" dirty="0" err="1">
                <a:solidFill>
                  <a:schemeClr val="bg1"/>
                </a:solidFill>
              </a:rPr>
              <a:t>кликабельная</a:t>
            </a:r>
            <a:r>
              <a:rPr lang="ru-RU" sz="2000" dirty="0">
                <a:solidFill>
                  <a:schemeClr val="bg1"/>
                </a:solidFill>
              </a:rPr>
              <a:t> кнопка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 err="1">
                <a:solidFill>
                  <a:schemeClr val="bg1"/>
                </a:solidFill>
              </a:rPr>
              <a:t>reset</a:t>
            </a:r>
            <a:r>
              <a:rPr lang="ru-RU" sz="2000" b="1" dirty="0">
                <a:solidFill>
                  <a:schemeClr val="bg1"/>
                </a:solidFill>
              </a:rPr>
              <a:t> </a:t>
            </a:r>
            <a:r>
              <a:rPr lang="ru-RU" sz="2000" dirty="0">
                <a:solidFill>
                  <a:schemeClr val="bg1"/>
                </a:solidFill>
              </a:rPr>
              <a:t>— </a:t>
            </a:r>
            <a:r>
              <a:rPr lang="ru-RU" sz="2000" dirty="0" err="1">
                <a:solidFill>
                  <a:schemeClr val="bg1"/>
                </a:solidFill>
              </a:rPr>
              <a:t>кнопка</a:t>
            </a:r>
            <a:r>
              <a:rPr lang="ru-RU" sz="2000" dirty="0">
                <a:solidFill>
                  <a:schemeClr val="bg1"/>
                </a:solidFill>
              </a:rPr>
              <a:t> сброса, возвращает первоначальное значение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b="1" dirty="0" err="1">
                <a:solidFill>
                  <a:schemeClr val="bg1"/>
                </a:solidFill>
              </a:rPr>
              <a:t>submit</a:t>
            </a:r>
            <a:r>
              <a:rPr lang="ru-RU" sz="2000" b="1" dirty="0">
                <a:solidFill>
                  <a:schemeClr val="bg1"/>
                </a:solidFill>
              </a:rPr>
              <a:t> </a:t>
            </a:r>
            <a:r>
              <a:rPr lang="ru-RU" sz="2000" dirty="0">
                <a:solidFill>
                  <a:schemeClr val="bg1"/>
                </a:solidFill>
              </a:rPr>
              <a:t>— кнопка для отправки данных формы.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2326</Words>
  <Application>Microsoft Office PowerPoint</Application>
  <PresentationFormat>Экран (4:3)</PresentationFormat>
  <Paragraphs>499</Paragraphs>
  <Slides>56</Slides>
  <Notes>56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2021-12-22T15:51:59Z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