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55" r:id="rId2"/>
    <p:sldId id="364" r:id="rId3"/>
    <p:sldId id="530" r:id="rId4"/>
    <p:sldId id="645" r:id="rId5"/>
    <p:sldId id="643" r:id="rId6"/>
    <p:sldId id="646" r:id="rId7"/>
    <p:sldId id="648" r:id="rId8"/>
    <p:sldId id="649" r:id="rId9"/>
    <p:sldId id="650" r:id="rId10"/>
    <p:sldId id="647" r:id="rId11"/>
    <p:sldId id="651" r:id="rId12"/>
    <p:sldId id="652" r:id="rId13"/>
    <p:sldId id="528" r:id="rId14"/>
    <p:sldId id="531" r:id="rId15"/>
    <p:sldId id="644" r:id="rId16"/>
    <p:sldId id="653" r:id="rId17"/>
    <p:sldId id="654" r:id="rId18"/>
    <p:sldId id="655" r:id="rId19"/>
    <p:sldId id="656" r:id="rId20"/>
    <p:sldId id="657" r:id="rId21"/>
    <p:sldId id="658" r:id="rId22"/>
    <p:sldId id="659" r:id="rId23"/>
    <p:sldId id="640" r:id="rId24"/>
    <p:sldId id="660" r:id="rId25"/>
    <p:sldId id="661" r:id="rId26"/>
    <p:sldId id="662" r:id="rId27"/>
    <p:sldId id="663" r:id="rId28"/>
    <p:sldId id="664" r:id="rId29"/>
    <p:sldId id="665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41" r:id="rId38"/>
    <p:sldId id="673" r:id="rId39"/>
    <p:sldId id="674" r:id="rId40"/>
    <p:sldId id="676" r:id="rId41"/>
    <p:sldId id="677" r:id="rId42"/>
    <p:sldId id="642" r:id="rId43"/>
    <p:sldId id="678" r:id="rId44"/>
    <p:sldId id="603" r:id="rId45"/>
    <p:sldId id="604" r:id="rId46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  <a:srgbClr val="111111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03.09.2021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03.09.2021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140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075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36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572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09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482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33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938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144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59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631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129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326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54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934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81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561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050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761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23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512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216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2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432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380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100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7281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724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89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476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05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200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58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7463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0162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0154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4960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44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75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244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38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97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14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03.09.2021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03.09.2021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 на языке разметки HTML с использованием каскадных таблиц стилей CSS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Свойство «</a:t>
            </a:r>
            <a:r>
              <a:rPr lang="en-US" sz="4400" dirty="0" smtClean="0">
                <a:solidFill>
                  <a:schemeClr val="bg1"/>
                </a:solidFill>
              </a:rPr>
              <a:t>transition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r>
              <a:rPr lang="ru-RU" sz="4400" i="1" dirty="0" smtClean="0">
                <a:solidFill>
                  <a:schemeClr val="bg1"/>
                </a:solidFill>
              </a:rPr>
              <a:t>Короткая запись</a:t>
            </a:r>
          </a:p>
          <a:p>
            <a:endParaRPr lang="ru-RU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.</a:t>
            </a:r>
            <a:r>
              <a:rPr lang="en-US" sz="4400" dirty="0">
                <a:solidFill>
                  <a:schemeClr val="bg1"/>
                </a:solidFill>
              </a:rPr>
              <a:t>box {transition: all 1s ease 0s</a:t>
            </a:r>
            <a:r>
              <a:rPr lang="en-US" sz="4400" dirty="0" smtClean="0">
                <a:solidFill>
                  <a:schemeClr val="bg1"/>
                </a:solidFill>
              </a:rPr>
              <a:t>;}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2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Плавный переход нескольких свойств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.</a:t>
            </a:r>
            <a:r>
              <a:rPr lang="en-US" sz="4400" dirty="0">
                <a:solidFill>
                  <a:schemeClr val="bg1"/>
                </a:solidFill>
              </a:rPr>
              <a:t>box {transition: height 5s ease, width 1s linear;}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Плавный переход нескольких свойств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box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transition-property</a:t>
            </a:r>
            <a:r>
              <a:rPr lang="en-US" sz="2400" dirty="0">
                <a:solidFill>
                  <a:schemeClr val="bg1"/>
                </a:solidFill>
              </a:rPr>
              <a:t>: height, width, background-color;</a:t>
            </a:r>
          </a:p>
          <a:p>
            <a:r>
              <a:rPr lang="en-US" sz="2400" dirty="0">
                <a:solidFill>
                  <a:schemeClr val="bg1"/>
                </a:solidFill>
              </a:rPr>
              <a:t>transition-duration: 3s;</a:t>
            </a:r>
          </a:p>
          <a:p>
            <a:r>
              <a:rPr lang="en-US" sz="2400" dirty="0">
                <a:solidFill>
                  <a:schemeClr val="bg1"/>
                </a:solidFill>
              </a:rPr>
              <a:t>transition-timing-function: ease-in, ease, linear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64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07505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Функции 2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D-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трансформации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58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997839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</a:rPr>
              <a:t>translate</a:t>
            </a:r>
            <a:r>
              <a:rPr lang="en-US" sz="3600" b="1" dirty="0">
                <a:solidFill>
                  <a:schemeClr val="bg1"/>
                </a:solidFill>
              </a:rPr>
              <a:t>(), </a:t>
            </a:r>
            <a:r>
              <a:rPr lang="en-US" sz="3600" b="1" dirty="0" err="1">
                <a:solidFill>
                  <a:schemeClr val="bg1"/>
                </a:solidFill>
              </a:rPr>
              <a:t>translateX</a:t>
            </a:r>
            <a:r>
              <a:rPr lang="en-US" sz="3600" b="1" dirty="0">
                <a:solidFill>
                  <a:schemeClr val="bg1"/>
                </a:solidFill>
              </a:rPr>
              <a:t>(), </a:t>
            </a:r>
            <a:r>
              <a:rPr lang="en-US" sz="3600" b="1" dirty="0" err="1">
                <a:solidFill>
                  <a:schemeClr val="bg1"/>
                </a:solidFill>
              </a:rPr>
              <a:t>translateY</a:t>
            </a:r>
            <a:r>
              <a:rPr lang="en-US" sz="3600" b="1" dirty="0">
                <a:solidFill>
                  <a:schemeClr val="bg1"/>
                </a:solidFill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scale(), </a:t>
            </a:r>
            <a:r>
              <a:rPr lang="en-US" sz="3600" b="1" dirty="0" err="1">
                <a:solidFill>
                  <a:schemeClr val="bg1"/>
                </a:solidFill>
              </a:rPr>
              <a:t>scaleX</a:t>
            </a:r>
            <a:r>
              <a:rPr lang="en-US" sz="3600" b="1" dirty="0">
                <a:solidFill>
                  <a:schemeClr val="bg1"/>
                </a:solidFill>
              </a:rPr>
              <a:t>(), </a:t>
            </a:r>
            <a:r>
              <a:rPr lang="en-US" sz="3600" b="1" dirty="0" err="1">
                <a:solidFill>
                  <a:schemeClr val="bg1"/>
                </a:solidFill>
              </a:rPr>
              <a:t>scaleY</a:t>
            </a:r>
            <a:r>
              <a:rPr lang="en-US" sz="3600" b="1" dirty="0">
                <a:solidFill>
                  <a:schemeClr val="bg1"/>
                </a:solidFill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rotate().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skew(), </a:t>
            </a:r>
            <a:r>
              <a:rPr lang="en-US" sz="3600" b="1" dirty="0" err="1">
                <a:solidFill>
                  <a:schemeClr val="bg1"/>
                </a:solidFill>
              </a:rPr>
              <a:t>skewX</a:t>
            </a:r>
            <a:r>
              <a:rPr lang="en-US" sz="3600" b="1" dirty="0">
                <a:solidFill>
                  <a:schemeClr val="bg1"/>
                </a:solidFill>
              </a:rPr>
              <a:t>(), </a:t>
            </a:r>
            <a:r>
              <a:rPr lang="en-US" sz="3600" b="1" dirty="0" err="1">
                <a:solidFill>
                  <a:schemeClr val="bg1"/>
                </a:solidFill>
              </a:rPr>
              <a:t>skewY</a:t>
            </a:r>
            <a:r>
              <a:rPr lang="en-US" sz="3600" b="1" dirty="0">
                <a:solidFill>
                  <a:schemeClr val="bg1"/>
                </a:solidFill>
              </a:rPr>
              <a:t>().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74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Свойство «</a:t>
            </a:r>
            <a:r>
              <a:rPr lang="en-US" sz="3600" dirty="0">
                <a:solidFill>
                  <a:schemeClr val="bg1"/>
                </a:solidFill>
              </a:rPr>
              <a:t>transform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3600" dirty="0">
                <a:solidFill>
                  <a:schemeClr val="bg1"/>
                </a:solidFill>
              </a:rPr>
              <a:t>.</a:t>
            </a:r>
            <a:r>
              <a:rPr lang="en-US" sz="3600" dirty="0" smtClean="0">
                <a:solidFill>
                  <a:schemeClr val="bg1"/>
                </a:solidFill>
              </a:rPr>
              <a:t>box1 </a:t>
            </a:r>
            <a:r>
              <a:rPr lang="en-US" sz="3600" dirty="0" smtClean="0">
                <a:solidFill>
                  <a:schemeClr val="bg1"/>
                </a:solidFill>
              </a:rPr>
              <a:t>{</a:t>
            </a:r>
            <a:r>
              <a:rPr lang="en-US" sz="3600" dirty="0" err="1">
                <a:solidFill>
                  <a:schemeClr val="bg1"/>
                </a:solidFill>
              </a:rPr>
              <a:t>background-color:red</a:t>
            </a:r>
            <a:r>
              <a:rPr lang="en-US" sz="3600" dirty="0">
                <a:solidFill>
                  <a:schemeClr val="bg1"/>
                </a:solidFill>
              </a:rPr>
              <a:t>; width:150px; height:150px; transition: all 5s ease</a:t>
            </a:r>
            <a:r>
              <a:rPr lang="en-US" sz="3600" dirty="0" smtClean="0">
                <a:solidFill>
                  <a:schemeClr val="bg1"/>
                </a:solidFill>
              </a:rPr>
              <a:t>;}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.</a:t>
            </a:r>
            <a:r>
              <a:rPr lang="en-US" sz="3600" dirty="0" smtClean="0">
                <a:solidFill>
                  <a:schemeClr val="bg1"/>
                </a:solidFill>
              </a:rPr>
              <a:t>box1:hover </a:t>
            </a:r>
            <a:r>
              <a:rPr lang="en-US" sz="3600" dirty="0" smtClean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border-radius:20px;transform: </a:t>
            </a:r>
            <a:r>
              <a:rPr lang="en-US" sz="3600" dirty="0" smtClean="0">
                <a:solidFill>
                  <a:schemeClr val="bg1"/>
                </a:solidFill>
              </a:rPr>
              <a:t>rotate(720deg</a:t>
            </a:r>
            <a:r>
              <a:rPr lang="en-US" sz="3600" dirty="0">
                <a:solidFill>
                  <a:schemeClr val="bg1"/>
                </a:solidFill>
              </a:rPr>
              <a:t>);}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6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Свойство «</a:t>
            </a:r>
            <a:r>
              <a:rPr lang="en-US" sz="3600" dirty="0">
                <a:solidFill>
                  <a:schemeClr val="bg1"/>
                </a:solidFill>
              </a:rPr>
              <a:t>transform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ru-RU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transform: </a:t>
            </a:r>
            <a:r>
              <a:rPr lang="ru-RU" sz="3600" dirty="0" err="1" smtClean="0">
                <a:solidFill>
                  <a:schemeClr val="bg1"/>
                </a:solidFill>
              </a:rPr>
              <a:t>rotate</a:t>
            </a:r>
            <a:r>
              <a:rPr lang="ru-RU" sz="3600" dirty="0" smtClean="0">
                <a:solidFill>
                  <a:schemeClr val="bg1"/>
                </a:solidFill>
              </a:rPr>
              <a:t>(угол)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Поворачивает </a:t>
            </a:r>
            <a:r>
              <a:rPr lang="ru-RU" sz="2800" dirty="0">
                <a:solidFill>
                  <a:schemeClr val="bg1"/>
                </a:solidFill>
              </a:rPr>
              <a:t>элементы на заданное количество градусов, отрицательные значения от -1deg до -360deg поворачивают элемент против часовой стрелки, положительные — по часовой стрелке. Значение </a:t>
            </a:r>
            <a:r>
              <a:rPr lang="ru-RU" sz="2800" dirty="0" err="1">
                <a:solidFill>
                  <a:schemeClr val="bg1"/>
                </a:solidFill>
              </a:rPr>
              <a:t>rotate</a:t>
            </a:r>
            <a:r>
              <a:rPr lang="ru-RU" sz="2800" dirty="0">
                <a:solidFill>
                  <a:schemeClr val="bg1"/>
                </a:solidFill>
              </a:rPr>
              <a:t>(720deg) поворачивает элемент на два полных оборота.</a:t>
            </a:r>
          </a:p>
        </p:txBody>
      </p:sp>
    </p:spTree>
    <p:extLst>
      <p:ext uri="{BB962C8B-B14F-4D97-AF65-F5344CB8AC3E}">
        <p14:creationId xmlns:p14="http://schemas.microsoft.com/office/powerpoint/2010/main" val="630653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Свойство «</a:t>
            </a:r>
            <a:r>
              <a:rPr lang="en-US" sz="3600" dirty="0">
                <a:solidFill>
                  <a:schemeClr val="bg1"/>
                </a:solidFill>
              </a:rPr>
              <a:t>transform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CSS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.</a:t>
            </a:r>
            <a:r>
              <a:rPr lang="en-US" sz="3600" dirty="0" err="1">
                <a:solidFill>
                  <a:schemeClr val="bg1"/>
                </a:solidFill>
              </a:rPr>
              <a:t>box:hover</a:t>
            </a:r>
            <a:r>
              <a:rPr lang="en-US" sz="3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border-radius:20px;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transform</a:t>
            </a:r>
            <a:r>
              <a:rPr lang="en-US" sz="3600" dirty="0">
                <a:solidFill>
                  <a:schemeClr val="bg1"/>
                </a:solidFill>
              </a:rPr>
              <a:t>: skew(-10deg</a:t>
            </a:r>
            <a:r>
              <a:rPr lang="en-US" sz="3600" dirty="0" smtClean="0">
                <a:solidFill>
                  <a:schemeClr val="bg1"/>
                </a:solidFill>
              </a:rPr>
              <a:t>);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}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09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Свойство «</a:t>
            </a:r>
            <a:r>
              <a:rPr lang="en-US" sz="3600" dirty="0">
                <a:solidFill>
                  <a:schemeClr val="bg1"/>
                </a:solidFill>
              </a:rPr>
              <a:t>transform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transform: </a:t>
            </a:r>
            <a:r>
              <a:rPr lang="ru-RU" sz="3600" dirty="0" err="1">
                <a:solidFill>
                  <a:schemeClr val="bg1"/>
                </a:solidFill>
              </a:rPr>
              <a:t>skew</a:t>
            </a:r>
            <a:r>
              <a:rPr lang="ru-RU" sz="3600" dirty="0">
                <a:solidFill>
                  <a:schemeClr val="bg1"/>
                </a:solidFill>
              </a:rPr>
              <a:t>(x-</a:t>
            </a:r>
            <a:r>
              <a:rPr lang="ru-RU" sz="3600" dirty="0" err="1">
                <a:solidFill>
                  <a:schemeClr val="bg1"/>
                </a:solidFill>
              </a:rPr>
              <a:t>угол,y</a:t>
            </a:r>
            <a:r>
              <a:rPr lang="ru-RU" sz="3600" dirty="0">
                <a:solidFill>
                  <a:schemeClr val="bg1"/>
                </a:solidFill>
              </a:rPr>
              <a:t>-угол</a:t>
            </a:r>
            <a:r>
              <a:rPr lang="ru-RU" sz="3600" dirty="0" smtClean="0">
                <a:solidFill>
                  <a:schemeClr val="bg1"/>
                </a:solidFill>
              </a:rPr>
              <a:t>)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Используется </a:t>
            </a:r>
            <a:r>
              <a:rPr lang="ru-RU" sz="2400" dirty="0">
                <a:solidFill>
                  <a:schemeClr val="bg1"/>
                </a:solidFill>
              </a:rPr>
              <a:t>для деформирования (искажения) сторон элемента относительно координатных осей. Если указано одно значение, второе будет определено браузером автоматически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 err="1">
                <a:solidFill>
                  <a:schemeClr val="bg1"/>
                </a:solidFill>
              </a:rPr>
              <a:t>skewX</a:t>
            </a:r>
            <a:r>
              <a:rPr lang="ru-RU" sz="2400" dirty="0">
                <a:solidFill>
                  <a:schemeClr val="bg1"/>
                </a:solidFill>
              </a:rPr>
              <a:t>(угол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Деформирует </a:t>
            </a:r>
            <a:r>
              <a:rPr lang="ru-RU" sz="2400" dirty="0">
                <a:solidFill>
                  <a:schemeClr val="bg1"/>
                </a:solidFill>
              </a:rPr>
              <a:t>стороны элемента относительно оси X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err="1">
                <a:solidFill>
                  <a:schemeClr val="bg1"/>
                </a:solidFill>
              </a:rPr>
              <a:t>skewY</a:t>
            </a:r>
            <a:r>
              <a:rPr lang="ru-RU" sz="2400" dirty="0">
                <a:solidFill>
                  <a:schemeClr val="bg1"/>
                </a:solidFill>
              </a:rPr>
              <a:t>(угол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Деформирует </a:t>
            </a:r>
            <a:r>
              <a:rPr lang="ru-RU" sz="2400" dirty="0">
                <a:solidFill>
                  <a:schemeClr val="bg1"/>
                </a:solidFill>
              </a:rPr>
              <a:t>стороны элемента относительно оси Y.</a:t>
            </a:r>
          </a:p>
        </p:txBody>
      </p:sp>
    </p:spTree>
    <p:extLst>
      <p:ext uri="{BB962C8B-B14F-4D97-AF65-F5344CB8AC3E}">
        <p14:creationId xmlns:p14="http://schemas.microsoft.com/office/powerpoint/2010/main" val="293874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33265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Свойство «</a:t>
            </a:r>
            <a:r>
              <a:rPr lang="en-US" sz="3600" dirty="0">
                <a:solidFill>
                  <a:schemeClr val="bg1"/>
                </a:solidFill>
              </a:rPr>
              <a:t>transform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CSS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.</a:t>
            </a:r>
            <a:r>
              <a:rPr lang="en-US" sz="3600" dirty="0" err="1">
                <a:solidFill>
                  <a:schemeClr val="bg1"/>
                </a:solidFill>
              </a:rPr>
              <a:t>box:hover</a:t>
            </a:r>
            <a:r>
              <a:rPr lang="en-US" sz="3600" dirty="0" smtClean="0">
                <a:solidFill>
                  <a:schemeClr val="bg1"/>
                </a:solidFill>
              </a:rPr>
              <a:t>{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border-radius:20px;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transform</a:t>
            </a:r>
            <a:r>
              <a:rPr lang="en-US" sz="3600" dirty="0">
                <a:solidFill>
                  <a:schemeClr val="bg1"/>
                </a:solidFill>
              </a:rPr>
              <a:t>: scale(2,-1.5</a:t>
            </a:r>
            <a:r>
              <a:rPr lang="en-US" sz="3600" dirty="0" smtClean="0">
                <a:solidFill>
                  <a:schemeClr val="bg1"/>
                </a:solidFill>
              </a:rPr>
              <a:t>);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}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47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890391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Модуль </a:t>
            </a:r>
            <a:r>
              <a:rPr lang="ru-RU" sz="32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</a:p>
          <a:p>
            <a:pPr algn="ctr"/>
            <a:r>
              <a:rPr lang="ru-RU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Анимация в </a:t>
            </a:r>
            <a:r>
              <a:rPr lang="en-US" sz="32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endParaRPr lang="ru-RU" sz="32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Свойство «</a:t>
            </a:r>
            <a:r>
              <a:rPr lang="en-US" sz="3600" dirty="0">
                <a:solidFill>
                  <a:schemeClr val="bg1"/>
                </a:solidFill>
              </a:rPr>
              <a:t>transform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transform: </a:t>
            </a:r>
            <a:r>
              <a:rPr lang="ru-RU" sz="3600" dirty="0" err="1">
                <a:solidFill>
                  <a:schemeClr val="bg1"/>
                </a:solidFill>
              </a:rPr>
              <a:t>scale</a:t>
            </a:r>
            <a:r>
              <a:rPr lang="ru-RU" sz="3600" dirty="0">
                <a:solidFill>
                  <a:schemeClr val="bg1"/>
                </a:solidFill>
              </a:rPr>
              <a:t>(</a:t>
            </a:r>
            <a:r>
              <a:rPr lang="ru-RU" sz="3600" dirty="0" err="1">
                <a:solidFill>
                  <a:schemeClr val="bg1"/>
                </a:solidFill>
              </a:rPr>
              <a:t>x,y</a:t>
            </a:r>
            <a:r>
              <a:rPr lang="ru-RU" sz="3600" dirty="0" smtClean="0">
                <a:solidFill>
                  <a:schemeClr val="bg1"/>
                </a:solidFill>
              </a:rPr>
              <a:t>)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Масштабирует </a:t>
            </a:r>
            <a:r>
              <a:rPr lang="ru-RU" dirty="0">
                <a:solidFill>
                  <a:schemeClr val="bg1"/>
                </a:solidFill>
              </a:rPr>
              <a:t>элементы, делая их больше или меньше. Значения от 0 до 1 уменьшают элемент. Первое значение масштабирует элемент по ширине, второе — по высоте. Отрицательные значения отображают элемент зеркально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scaleX</a:t>
            </a:r>
            <a:r>
              <a:rPr lang="ru-RU" dirty="0">
                <a:solidFill>
                  <a:schemeClr val="bg1"/>
                </a:solidFill>
              </a:rPr>
              <a:t>(n) Функция масштабирует элемент по ширине, делая его шире или уже. Если значение больше единицы, элемент становится шире, если значение находится между единицей и нулем, элемент становится уже. Отрицательные значения отображают элемент зеркально по горизонтали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scaleY</a:t>
            </a:r>
            <a:r>
              <a:rPr lang="ru-RU" dirty="0">
                <a:solidFill>
                  <a:schemeClr val="bg1"/>
                </a:solidFill>
              </a:rPr>
              <a:t>(n) Функция масштабирует элемент по высоте, делая его выше или ниже. Если значение больше единицы, элемент становится выше, если значение находится между единицей и нулем — ниже. Отрицательные значения отображают элемент зеркально по вертикали.</a:t>
            </a:r>
          </a:p>
        </p:txBody>
      </p:sp>
    </p:spTree>
    <p:extLst>
      <p:ext uri="{BB962C8B-B14F-4D97-AF65-F5344CB8AC3E}">
        <p14:creationId xmlns:p14="http://schemas.microsoft.com/office/powerpoint/2010/main" val="247918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Свойство «</a:t>
            </a:r>
            <a:r>
              <a:rPr lang="en-US" sz="3600" dirty="0">
                <a:solidFill>
                  <a:schemeClr val="bg1"/>
                </a:solidFill>
              </a:rPr>
              <a:t>transform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CSS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.</a:t>
            </a:r>
            <a:r>
              <a:rPr lang="en-US" sz="3600" dirty="0" err="1">
                <a:solidFill>
                  <a:schemeClr val="bg1"/>
                </a:solidFill>
              </a:rPr>
              <a:t>box:hover</a:t>
            </a:r>
            <a:r>
              <a:rPr lang="en-US" sz="3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border-radius:20px;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transform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smtClean="0">
                <a:solidFill>
                  <a:schemeClr val="bg1"/>
                </a:solidFill>
              </a:rPr>
              <a:t>translate(120px,100px);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}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18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Свойство «</a:t>
            </a:r>
            <a:r>
              <a:rPr lang="en-US" sz="3600" dirty="0">
                <a:solidFill>
                  <a:schemeClr val="bg1"/>
                </a:solidFill>
              </a:rPr>
              <a:t>transform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transform: </a:t>
            </a:r>
            <a:r>
              <a:rPr lang="ru-RU" sz="3600" dirty="0" err="1">
                <a:solidFill>
                  <a:schemeClr val="bg1"/>
                </a:solidFill>
              </a:rPr>
              <a:t>translate</a:t>
            </a:r>
            <a:r>
              <a:rPr lang="ru-RU" sz="3600" dirty="0">
                <a:solidFill>
                  <a:schemeClr val="bg1"/>
                </a:solidFill>
              </a:rPr>
              <a:t>(</a:t>
            </a:r>
            <a:r>
              <a:rPr lang="ru-RU" sz="3600" dirty="0" err="1">
                <a:solidFill>
                  <a:schemeClr val="bg1"/>
                </a:solidFill>
              </a:rPr>
              <a:t>x,y</a:t>
            </a:r>
            <a:r>
              <a:rPr lang="ru-RU" sz="3600" dirty="0" smtClean="0">
                <a:solidFill>
                  <a:schemeClr val="bg1"/>
                </a:solidFill>
              </a:rPr>
              <a:t>)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Сдвигает </a:t>
            </a:r>
            <a:r>
              <a:rPr lang="ru-RU" dirty="0">
                <a:solidFill>
                  <a:schemeClr val="bg1"/>
                </a:solidFill>
              </a:rPr>
              <a:t>элемент на новое место, перемещая относительно обычного положения вправо и вниз, используя координаты X и Y, не затрагивая при этом соседние элементы. Если нужно сдвинуть элемент влево или вверх, то нужно использовать отрицательные значения.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translateX</a:t>
            </a:r>
            <a:r>
              <a:rPr lang="ru-RU" dirty="0" smtClean="0">
                <a:solidFill>
                  <a:schemeClr val="bg1"/>
                </a:solidFill>
              </a:rPr>
              <a:t>(n) Сдвигает </a:t>
            </a:r>
            <a:r>
              <a:rPr lang="ru-RU" dirty="0">
                <a:solidFill>
                  <a:schemeClr val="bg1"/>
                </a:solidFill>
              </a:rPr>
              <a:t>элемент относительно его обычного положения по оси X.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translateY</a:t>
            </a:r>
            <a:r>
              <a:rPr lang="ru-RU" dirty="0" smtClean="0">
                <a:solidFill>
                  <a:schemeClr val="bg1"/>
                </a:solidFill>
              </a:rPr>
              <a:t>(n) Сдвигает </a:t>
            </a:r>
            <a:r>
              <a:rPr lang="ru-RU" dirty="0">
                <a:solidFill>
                  <a:schemeClr val="bg1"/>
                </a:solidFill>
              </a:rPr>
              <a:t>элемент относительно его обычного положения по оси Y.</a:t>
            </a:r>
          </a:p>
        </p:txBody>
      </p:sp>
    </p:spTree>
    <p:extLst>
      <p:ext uri="{BB962C8B-B14F-4D97-AF65-F5344CB8AC3E}">
        <p14:creationId xmlns:p14="http://schemas.microsoft.com/office/powerpoint/2010/main" val="4088061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07505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CSS-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фильтры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24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889844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blur()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brightness()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contrast()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drop-shadow()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grayscale()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hue-rotate()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opacity()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saturate()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sepia()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3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dirty="0">
                <a:solidFill>
                  <a:schemeClr val="bg1"/>
                </a:solidFill>
              </a:rPr>
              <a:t>&lt;div class="box-</a:t>
            </a:r>
            <a:r>
              <a:rPr lang="en-US" dirty="0" err="1">
                <a:solidFill>
                  <a:schemeClr val="bg1"/>
                </a:solidFill>
              </a:rPr>
              <a:t>filt</a:t>
            </a:r>
            <a:r>
              <a:rPr lang="en-US" dirty="0">
                <a:solidFill>
                  <a:schemeClr val="bg1"/>
                </a:solidFill>
              </a:rPr>
              <a:t>"&gt;&lt;</a:t>
            </a:r>
            <a:r>
              <a:rPr lang="en-US" dirty="0" err="1">
                <a:solidFill>
                  <a:schemeClr val="bg1"/>
                </a:solidFill>
              </a:rPr>
              <a:t>img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="https://img2.freepng.ru/20180311/</a:t>
            </a:r>
            <a:r>
              <a:rPr lang="en-US" dirty="0" err="1">
                <a:solidFill>
                  <a:schemeClr val="bg1"/>
                </a:solidFill>
              </a:rPr>
              <a:t>ygw</a:t>
            </a:r>
            <a:r>
              <a:rPr lang="en-US" dirty="0">
                <a:solidFill>
                  <a:schemeClr val="bg1"/>
                </a:solidFill>
              </a:rPr>
              <a:t>/kisspng-canon-eos-camera-photographer-drawing-vector-slr-camera-5aa5ebbdc3b098.9621689515208232298016.jpg" style="width: 150px;"&gt;&lt;/div&gt;</a:t>
            </a:r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.box-</a:t>
            </a:r>
            <a:r>
              <a:rPr lang="en-US" sz="4400" dirty="0" err="1" smtClean="0">
                <a:solidFill>
                  <a:schemeClr val="bg1"/>
                </a:solidFill>
              </a:rPr>
              <a:t>filt</a:t>
            </a:r>
            <a:r>
              <a:rPr lang="en-US" sz="4400" dirty="0" smtClean="0">
                <a:solidFill>
                  <a:schemeClr val="bg1"/>
                </a:solidFill>
              </a:rPr>
              <a:t>{filter: blur(0px);}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36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HTML</a:t>
            </a:r>
          </a:p>
          <a:p>
            <a:r>
              <a:rPr lang="en-US" sz="1400" dirty="0">
                <a:solidFill>
                  <a:schemeClr val="bg1"/>
                </a:solidFill>
              </a:rPr>
              <a:t>&lt;div class="box-</a:t>
            </a:r>
            <a:r>
              <a:rPr lang="en-US" sz="1400" dirty="0" err="1">
                <a:solidFill>
                  <a:schemeClr val="bg1"/>
                </a:solidFill>
              </a:rPr>
              <a:t>filt</a:t>
            </a:r>
            <a:r>
              <a:rPr lang="en-US" sz="1400" dirty="0">
                <a:solidFill>
                  <a:schemeClr val="bg1"/>
                </a:solidFill>
              </a:rPr>
              <a:t>"&gt;&lt;</a:t>
            </a:r>
            <a:r>
              <a:rPr lang="en-US" sz="1400" dirty="0" err="1">
                <a:solidFill>
                  <a:schemeClr val="bg1"/>
                </a:solidFill>
              </a:rPr>
              <a:t>img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src</a:t>
            </a:r>
            <a:r>
              <a:rPr lang="en-US" sz="1400" dirty="0">
                <a:solidFill>
                  <a:schemeClr val="bg1"/>
                </a:solidFill>
              </a:rPr>
              <a:t>="https://img2.freepng.ru/20180311/</a:t>
            </a:r>
            <a:r>
              <a:rPr lang="en-US" sz="1400" dirty="0" err="1">
                <a:solidFill>
                  <a:schemeClr val="bg1"/>
                </a:solidFill>
              </a:rPr>
              <a:t>ygw</a:t>
            </a:r>
            <a:r>
              <a:rPr lang="en-US" sz="1400" dirty="0">
                <a:solidFill>
                  <a:schemeClr val="bg1"/>
                </a:solidFill>
              </a:rPr>
              <a:t>/kisspng-canon-eos-camera-photographer-drawing-vector-slr-camera-5aa5ebbdc3b098.9621689515208232298016.jpg" style="width: 150px;"&gt;&lt;/div&gt;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>
                <a:solidFill>
                  <a:schemeClr val="bg1"/>
                </a:solidFill>
              </a:rPr>
              <a:t>.</a:t>
            </a:r>
            <a:r>
              <a:rPr lang="en-US" sz="4400" dirty="0" err="1" smtClean="0">
                <a:solidFill>
                  <a:schemeClr val="bg1"/>
                </a:solidFill>
              </a:rPr>
              <a:t>box-filt:hover</a:t>
            </a:r>
            <a:r>
              <a:rPr lang="en-US" sz="4400" dirty="0" smtClean="0">
                <a:solidFill>
                  <a:schemeClr val="bg1"/>
                </a:solidFill>
              </a:rPr>
              <a:t>{filter</a:t>
            </a:r>
            <a:r>
              <a:rPr lang="en-US" sz="4400" dirty="0">
                <a:solidFill>
                  <a:schemeClr val="bg1"/>
                </a:solidFill>
              </a:rPr>
              <a:t>: blur(50px);}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8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Для плавности давайте добавим </a:t>
            </a:r>
            <a:r>
              <a:rPr lang="en-US" sz="4400" b="1" dirty="0" smtClean="0">
                <a:solidFill>
                  <a:srgbClr val="FF0000"/>
                </a:solidFill>
              </a:rPr>
              <a:t>transition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.box-</a:t>
            </a:r>
            <a:r>
              <a:rPr lang="en-US" sz="4400" dirty="0" err="1" smtClean="0">
                <a:solidFill>
                  <a:schemeClr val="bg1"/>
                </a:solidFill>
              </a:rPr>
              <a:t>filt</a:t>
            </a:r>
            <a:r>
              <a:rPr lang="en-US" sz="4400" dirty="0" smtClean="0">
                <a:solidFill>
                  <a:schemeClr val="bg1"/>
                </a:solidFill>
              </a:rPr>
              <a:t>{filter: blur(0p</a:t>
            </a:r>
            <a:r>
              <a:rPr lang="en-US" sz="4400" dirty="0">
                <a:solidFill>
                  <a:schemeClr val="bg1"/>
                </a:solidFill>
              </a:rPr>
              <a:t>x); </a:t>
            </a:r>
            <a:endParaRPr lang="ru-RU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transition</a:t>
            </a:r>
            <a:r>
              <a:rPr lang="en-US" sz="4400" dirty="0">
                <a:solidFill>
                  <a:srgbClr val="FF0000"/>
                </a:solidFill>
              </a:rPr>
              <a:t>: all 5s ease;</a:t>
            </a:r>
            <a:r>
              <a:rPr lang="en-US" sz="4400" dirty="0" smtClean="0">
                <a:solidFill>
                  <a:schemeClr val="bg1"/>
                </a:solidFill>
              </a:rPr>
              <a:t>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91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</a:rPr>
              <a:t>brightness</a:t>
            </a:r>
            <a:r>
              <a:rPr lang="ru-RU" sz="2000" dirty="0" smtClean="0">
                <a:solidFill>
                  <a:schemeClr val="bg1"/>
                </a:solidFill>
              </a:rPr>
              <a:t>()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Значение </a:t>
            </a:r>
            <a:r>
              <a:rPr lang="ru-RU" sz="2000" dirty="0">
                <a:solidFill>
                  <a:schemeClr val="bg1"/>
                </a:solidFill>
              </a:rPr>
              <a:t>задается в % или в десятичных дробях. Изменяет яркость изображения. Чем больше значение, тем ярче изображение. Значение по умолчанию 1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box-</a:t>
            </a:r>
            <a:r>
              <a:rPr lang="en-US" sz="2800" dirty="0" err="1" smtClean="0">
                <a:solidFill>
                  <a:schemeClr val="bg1"/>
                </a:solidFill>
              </a:rPr>
              <a:t>filt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</a:t>
            </a:r>
            <a:r>
              <a:rPr lang="en-US" sz="2800" dirty="0">
                <a:solidFill>
                  <a:schemeClr val="bg1"/>
                </a:solidFill>
              </a:rPr>
              <a:t>: brightness(50</a:t>
            </a:r>
            <a:r>
              <a:rPr lang="en-US" sz="2800" dirty="0" smtClean="0">
                <a:solidFill>
                  <a:schemeClr val="bg1"/>
                </a:solidFill>
              </a:rPr>
              <a:t>%);transition</a:t>
            </a:r>
            <a:r>
              <a:rPr lang="en-US" sz="2800" dirty="0">
                <a:solidFill>
                  <a:schemeClr val="bg1"/>
                </a:solidFill>
              </a:rPr>
              <a:t>: all 5s ease;}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box-filt:hover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 smtClean="0">
                <a:solidFill>
                  <a:schemeClr val="bg1"/>
                </a:solidFill>
              </a:rPr>
              <a:t>brightness(0);}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2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bg1"/>
                </a:solidFill>
              </a:rPr>
              <a:t>contrast</a:t>
            </a:r>
            <a:r>
              <a:rPr lang="ru-RU" sz="1600" dirty="0" smtClean="0">
                <a:solidFill>
                  <a:schemeClr val="bg1"/>
                </a:solidFill>
              </a:rPr>
              <a:t>()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Значение </a:t>
            </a:r>
            <a:r>
              <a:rPr lang="ru-RU" sz="1600" dirty="0">
                <a:solidFill>
                  <a:schemeClr val="bg1"/>
                </a:solidFill>
              </a:rPr>
              <a:t>задается в % или в десятичных дробях. Регулирует контрастность изображения, т.е. разницу между самыми темными и самыми светлыми участками изображения/фона. Значение по умолчанию 100%. Нулевое значение скроет исходное изображение под темно-серым фоном. Значения, увеличивающиеся от 0 до 100% или от 0 до 1, будут постепенно открывать исходное изображение до оригинального отображения, а значения свыше будут увеличивать контраст между светлыми и темными участками.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box-</a:t>
            </a:r>
            <a:r>
              <a:rPr lang="en-US" sz="2800" dirty="0" err="1" smtClean="0">
                <a:solidFill>
                  <a:schemeClr val="bg1"/>
                </a:solidFill>
              </a:rPr>
              <a:t>filt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transition</a:t>
            </a:r>
            <a:r>
              <a:rPr lang="en-US" sz="2800" dirty="0">
                <a:solidFill>
                  <a:schemeClr val="bg1"/>
                </a:solidFill>
              </a:rPr>
              <a:t>: all 5s ease;}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box-filt:hover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contrast(20%);}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4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&lt;div class="box"&gt;&lt;/div&gt;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.box{</a:t>
            </a:r>
            <a:r>
              <a:rPr lang="en-US" sz="4400" dirty="0" err="1" smtClean="0">
                <a:solidFill>
                  <a:schemeClr val="bg1"/>
                </a:solidFill>
              </a:rPr>
              <a:t>background-color:red</a:t>
            </a:r>
            <a:r>
              <a:rPr lang="en-US" sz="4400" dirty="0" smtClean="0">
                <a:solidFill>
                  <a:schemeClr val="bg1"/>
                </a:solidFill>
              </a:rPr>
              <a:t>; width:150px; height:150px;}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.</a:t>
            </a:r>
            <a:r>
              <a:rPr lang="en-US" sz="4400" dirty="0" err="1">
                <a:solidFill>
                  <a:schemeClr val="bg1"/>
                </a:solidFill>
              </a:rPr>
              <a:t>box:hover</a:t>
            </a:r>
            <a:r>
              <a:rPr lang="en-US" sz="4400" dirty="0">
                <a:solidFill>
                  <a:schemeClr val="bg1"/>
                </a:solidFill>
              </a:rPr>
              <a:t>{width: 700px;height:50px;} </a:t>
            </a:r>
            <a:r>
              <a:rPr lang="ru-RU" sz="4400" dirty="0" smtClean="0">
                <a:solidFill>
                  <a:schemeClr val="bg1"/>
                </a:solidFill>
              </a:rPr>
              <a:t> 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64096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</a:rPr>
              <a:t>drop-shadow</a:t>
            </a:r>
            <a:r>
              <a:rPr lang="ru-RU" sz="1400" dirty="0" smtClean="0">
                <a:solidFill>
                  <a:schemeClr val="bg1"/>
                </a:solidFill>
              </a:rPr>
              <a:t>()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ru-RU" sz="1400" dirty="0" smtClean="0">
                <a:solidFill>
                  <a:schemeClr val="bg1"/>
                </a:solidFill>
              </a:rPr>
              <a:t>Фильтр </a:t>
            </a:r>
            <a:r>
              <a:rPr lang="ru-RU" sz="1400" dirty="0">
                <a:solidFill>
                  <a:schemeClr val="bg1"/>
                </a:solidFill>
              </a:rPr>
              <a:t>действует подобно свойствам </a:t>
            </a:r>
            <a:r>
              <a:rPr lang="ru-RU" sz="1400" dirty="0" err="1">
                <a:solidFill>
                  <a:schemeClr val="bg1"/>
                </a:solidFill>
              </a:rPr>
              <a:t>box-shadow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text-shadow</a:t>
            </a:r>
            <a:r>
              <a:rPr lang="ru-RU" sz="1400" dirty="0">
                <a:solidFill>
                  <a:schemeClr val="bg1"/>
                </a:solidFill>
              </a:rPr>
              <a:t>. Использует следующие значения: смещение по оси Х смещение по оси Y размытость растяжение цвет тени. Отличительная особенность фильтра заключается в том, что тень добавляется к элементам и его содержимому с учетом их прозрачности, т.е. если элемент содержит текст внутри, то фильтр добавит тень одновременно для текста и видимых границ блока. В отличие от других фильтров, для этого фильтра обязательно задание параметров (минимальное — величина смещения).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box-</a:t>
            </a:r>
            <a:r>
              <a:rPr lang="en-US" sz="2800" dirty="0" err="1" smtClean="0">
                <a:solidFill>
                  <a:schemeClr val="bg1"/>
                </a:solidFill>
              </a:rPr>
              <a:t>filt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drop-shadow(2px 3px 5px black);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transition</a:t>
            </a:r>
            <a:r>
              <a:rPr lang="en-US" sz="2800" dirty="0">
                <a:solidFill>
                  <a:schemeClr val="bg1"/>
                </a:solidFill>
              </a:rPr>
              <a:t>: all 5s ease;}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box-filt:hover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drop-shadow(20px 3px 5px red);}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10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</a:rPr>
              <a:t>grayscale</a:t>
            </a:r>
            <a:r>
              <a:rPr lang="ru-RU" sz="2000" dirty="0" smtClean="0">
                <a:solidFill>
                  <a:schemeClr val="bg1"/>
                </a:solidFill>
              </a:rPr>
              <a:t>()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Извлекает </a:t>
            </a:r>
            <a:r>
              <a:rPr lang="ru-RU" sz="2000" dirty="0">
                <a:solidFill>
                  <a:schemeClr val="bg1"/>
                </a:solidFill>
              </a:rPr>
              <a:t>все цвета из картинки, делая на выходе черно-белое изображение. Значение задается в % или десятичных дробях. Чем больше значение, тем сильнее эффект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box-</a:t>
            </a:r>
            <a:r>
              <a:rPr lang="en-US" sz="2800" dirty="0" err="1" smtClean="0">
                <a:solidFill>
                  <a:schemeClr val="bg1"/>
                </a:solidFill>
              </a:rPr>
              <a:t>filt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grayscale(100%);transition</a:t>
            </a:r>
            <a:r>
              <a:rPr lang="en-US" sz="2800" dirty="0">
                <a:solidFill>
                  <a:schemeClr val="bg1"/>
                </a:solidFill>
              </a:rPr>
              <a:t>: all 5s ease;}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box-filt:hover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grayscale(0%);}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81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</a:rPr>
              <a:t>hue-rotate</a:t>
            </a:r>
            <a:r>
              <a:rPr lang="ru-RU" sz="2000" dirty="0" smtClean="0">
                <a:solidFill>
                  <a:schemeClr val="bg1"/>
                </a:solidFill>
              </a:rPr>
              <a:t>()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Меняет </a:t>
            </a:r>
            <a:r>
              <a:rPr lang="ru-RU" sz="2000" dirty="0">
                <a:solidFill>
                  <a:schemeClr val="bg1"/>
                </a:solidFill>
              </a:rPr>
              <a:t>цвета изображения в зависимости от заданного угла поворота в цветовом круге. Значение задается в градусах от 0deg до 360deg. 0deg — значение по умолчанию, означает отсутствие эффекта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box-</a:t>
            </a:r>
            <a:r>
              <a:rPr lang="en-US" sz="2800" dirty="0" err="1" smtClean="0">
                <a:solidFill>
                  <a:schemeClr val="bg1"/>
                </a:solidFill>
              </a:rPr>
              <a:t>filt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hue-rotate(180deg);transition</a:t>
            </a:r>
            <a:r>
              <a:rPr lang="en-US" sz="2800" dirty="0">
                <a:solidFill>
                  <a:schemeClr val="bg1"/>
                </a:solidFill>
              </a:rPr>
              <a:t>: all 5s ease;}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box-filt:hover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hue-rotate(0deg);}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54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</a:rPr>
              <a:t>invert</a:t>
            </a:r>
            <a:r>
              <a:rPr lang="ru-RU" sz="2000" dirty="0" smtClean="0">
                <a:solidFill>
                  <a:schemeClr val="bg1"/>
                </a:solidFill>
              </a:rPr>
              <a:t>()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Фильтр </a:t>
            </a:r>
            <a:r>
              <a:rPr lang="ru-RU" sz="2000" dirty="0">
                <a:solidFill>
                  <a:schemeClr val="bg1"/>
                </a:solidFill>
              </a:rPr>
              <a:t>делает негатив изображения. Значение задается в %. 0% не применяет фильтр, 100% полностью преобразует цвета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box-</a:t>
            </a:r>
            <a:r>
              <a:rPr lang="en-US" sz="2800" dirty="0" err="1" smtClean="0">
                <a:solidFill>
                  <a:schemeClr val="bg1"/>
                </a:solidFill>
              </a:rPr>
              <a:t>filt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invert(100%);transition</a:t>
            </a:r>
            <a:r>
              <a:rPr lang="en-US" sz="2800" dirty="0">
                <a:solidFill>
                  <a:schemeClr val="bg1"/>
                </a:solidFill>
              </a:rPr>
              <a:t>: all 5s ease;}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box-filt:hover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invert(0%);}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04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</a:rPr>
              <a:t>opacity</a:t>
            </a:r>
            <a:r>
              <a:rPr lang="ru-RU" sz="2000" dirty="0" smtClean="0">
                <a:solidFill>
                  <a:schemeClr val="bg1"/>
                </a:solidFill>
              </a:rPr>
              <a:t>()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1400" dirty="0" smtClean="0">
                <a:solidFill>
                  <a:schemeClr val="bg1"/>
                </a:solidFill>
              </a:rPr>
              <a:t>Фильтр </a:t>
            </a:r>
            <a:r>
              <a:rPr lang="ru-RU" sz="1400" dirty="0">
                <a:solidFill>
                  <a:schemeClr val="bg1"/>
                </a:solidFill>
              </a:rPr>
              <a:t>работает аналогично со свойством </a:t>
            </a:r>
            <a:r>
              <a:rPr lang="ru-RU" sz="1400" dirty="0" err="1">
                <a:solidFill>
                  <a:schemeClr val="bg1"/>
                </a:solidFill>
              </a:rPr>
              <a:t>opacity</a:t>
            </a:r>
            <a:r>
              <a:rPr lang="ru-RU" sz="1400" dirty="0">
                <a:solidFill>
                  <a:schemeClr val="bg1"/>
                </a:solidFill>
              </a:rPr>
              <a:t>, добавляя прозрачность элементу. Отличительная особенность — браузеры обеспечивают аппаратное ускорение для фильтра, что позволяет повысить производительность. Дополнительный бонус — фильтр можно одновременно сочетать с другими фильтрами, создавая при этом интересные эффекты. Значение задается только в %, 0% делает элемент полностью прозрачным, а 100% не оказывает никакого эффекта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box-</a:t>
            </a:r>
            <a:r>
              <a:rPr lang="en-US" sz="2800" dirty="0" err="1" smtClean="0">
                <a:solidFill>
                  <a:schemeClr val="bg1"/>
                </a:solidFill>
              </a:rPr>
              <a:t>filt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opacity(30%);transition</a:t>
            </a:r>
            <a:r>
              <a:rPr lang="en-US" sz="2800" dirty="0">
                <a:solidFill>
                  <a:schemeClr val="bg1"/>
                </a:solidFill>
              </a:rPr>
              <a:t>: all 5s ease;}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box-filt:hover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opacity(90%);}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50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</a:rPr>
              <a:t>saturate</a:t>
            </a:r>
            <a:r>
              <a:rPr lang="ru-RU" sz="2000" dirty="0" smtClean="0">
                <a:solidFill>
                  <a:schemeClr val="bg1"/>
                </a:solidFill>
              </a:rPr>
              <a:t>()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Управляет </a:t>
            </a:r>
            <a:r>
              <a:rPr lang="ru-RU" sz="2000" dirty="0">
                <a:solidFill>
                  <a:schemeClr val="bg1"/>
                </a:solidFill>
              </a:rPr>
              <a:t>насыщенностью цветов, работая по принципу контрастного фильтра. Значение 0% убирает цветность, а 100% не оказывает никакого эффекта. Значения от 0% до 100% уменьшают насыщенность цвета, выше 100% — увеличивают насыщенность цвета. Значение может задаваться как в %, так и целым числом, 1 эквивалентно 100</a:t>
            </a:r>
            <a:r>
              <a:rPr lang="ru-RU" sz="2000" dirty="0" smtClean="0">
                <a:solidFill>
                  <a:schemeClr val="bg1"/>
                </a:solidFill>
              </a:rPr>
              <a:t>%.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box-</a:t>
            </a:r>
            <a:r>
              <a:rPr lang="en-US" sz="2800" dirty="0" err="1" smtClean="0">
                <a:solidFill>
                  <a:schemeClr val="bg1"/>
                </a:solidFill>
              </a:rPr>
              <a:t>filt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saturate(1300%); transition</a:t>
            </a:r>
            <a:r>
              <a:rPr lang="en-US" sz="2800" dirty="0">
                <a:solidFill>
                  <a:schemeClr val="bg1"/>
                </a:solidFill>
              </a:rPr>
              <a:t>: all 5s ease;}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box-filt:hover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saturate(0%);}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8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</a:rPr>
              <a:t>sepia</a:t>
            </a:r>
            <a:r>
              <a:rPr lang="ru-RU" sz="2000" dirty="0" smtClean="0">
                <a:solidFill>
                  <a:schemeClr val="bg1"/>
                </a:solidFill>
              </a:rPr>
              <a:t>()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Эффект</a:t>
            </a:r>
            <a:r>
              <a:rPr lang="ru-RU" sz="2000" dirty="0">
                <a:solidFill>
                  <a:schemeClr val="bg1"/>
                </a:solidFill>
              </a:rPr>
              <a:t>, имитирующий старину и «ретро». Значение 0% не изменяет внешний вид элемента, а 100% полностью воспроизводит эффект сепии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box-</a:t>
            </a:r>
            <a:r>
              <a:rPr lang="en-US" sz="2800" dirty="0" err="1" smtClean="0">
                <a:solidFill>
                  <a:schemeClr val="bg1"/>
                </a:solidFill>
              </a:rPr>
              <a:t>filt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sepia(150%); transition</a:t>
            </a:r>
            <a:r>
              <a:rPr lang="en-US" sz="2800" dirty="0">
                <a:solidFill>
                  <a:schemeClr val="bg1"/>
                </a:solidFill>
              </a:rPr>
              <a:t>: all 5s ease;}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box-filt:hover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filter: sepia(0%);}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17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07505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Анимация в 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44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67281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Правило @</a:t>
            </a:r>
            <a:r>
              <a:rPr lang="en-US" sz="40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keyframes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ru-RU" sz="4000" b="1" u="sng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Ключевые кадры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3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3617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Ключевые кадры используются для указания значений свойств анимации в различных точках анимации. Ключевые кадры определяют поведение одного цикла анимации; анимация может повторяться ноль или более раз.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Ключевые кадры указываются с помощью правила @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keyframes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определяемого следующим образом: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@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keyframes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 имя анимации { список правил }</a:t>
            </a:r>
          </a:p>
        </p:txBody>
      </p:sp>
    </p:spTree>
    <p:extLst>
      <p:ext uri="{BB962C8B-B14F-4D97-AF65-F5344CB8AC3E}">
        <p14:creationId xmlns:p14="http://schemas.microsoft.com/office/powerpoint/2010/main" val="3628924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43513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CSS3-переходы позволяют анимировать исходное значение CSS-свойства на новое значение с течением времени, управляя скоростью смены значений свойств. Большинство свойств меняют свои значения за 16 миллисекунд, поэтому рекомендуемое время стандартного перехода — 200ms.</a:t>
            </a:r>
          </a:p>
          <a:p>
            <a:endParaRPr lang="ru-RU" sz="2400" dirty="0">
              <a:solidFill>
                <a:schemeClr val="bg2"/>
              </a:solidFill>
            </a:endParaRPr>
          </a:p>
          <a:p>
            <a:r>
              <a:rPr lang="ru-RU" sz="2400" dirty="0">
                <a:solidFill>
                  <a:schemeClr val="bg2"/>
                </a:solidFill>
              </a:rPr>
              <a:t>Смена свойств происходит при наступлении определенного события, которое описывается соответствующим </a:t>
            </a:r>
            <a:r>
              <a:rPr lang="ru-RU" sz="2400" dirty="0" err="1">
                <a:solidFill>
                  <a:schemeClr val="bg2"/>
                </a:solidFill>
              </a:rPr>
              <a:t>псевдоклассом</a:t>
            </a:r>
            <a:r>
              <a:rPr lang="ru-RU" sz="2400" dirty="0">
                <a:solidFill>
                  <a:schemeClr val="bg2"/>
                </a:solidFill>
              </a:rPr>
              <a:t>. Чаще всего используется </a:t>
            </a:r>
            <a:r>
              <a:rPr lang="ru-RU" sz="2400" dirty="0" err="1">
                <a:solidFill>
                  <a:schemeClr val="bg2"/>
                </a:solidFill>
              </a:rPr>
              <a:t>псевдокласс</a:t>
            </a:r>
            <a:r>
              <a:rPr lang="ru-RU" sz="2400" dirty="0">
                <a:solidFill>
                  <a:schemeClr val="bg2"/>
                </a:solidFill>
              </a:rPr>
              <a:t> :</a:t>
            </a:r>
            <a:r>
              <a:rPr lang="ru-RU" sz="2400" dirty="0" err="1">
                <a:solidFill>
                  <a:schemeClr val="bg2"/>
                </a:solidFill>
              </a:rPr>
              <a:t>hover</a:t>
            </a:r>
            <a:r>
              <a:rPr lang="ru-RU" sz="2400" dirty="0" smtClean="0">
                <a:solidFill>
                  <a:schemeClr val="bg2"/>
                </a:solidFill>
              </a:rPr>
              <a:t>.</a:t>
            </a:r>
          </a:p>
          <a:p>
            <a:endParaRPr lang="ru-RU" sz="2400" dirty="0" smtClean="0">
              <a:solidFill>
                <a:schemeClr val="bg2"/>
              </a:solidFill>
            </a:endParaRPr>
          </a:p>
          <a:p>
            <a:r>
              <a:rPr lang="ru-RU" sz="2400" dirty="0" smtClean="0">
                <a:solidFill>
                  <a:schemeClr val="bg2"/>
                </a:solidFill>
              </a:rPr>
              <a:t>Данный </a:t>
            </a:r>
            <a:r>
              <a:rPr lang="ru-RU" sz="2400" dirty="0" err="1">
                <a:solidFill>
                  <a:schemeClr val="bg2"/>
                </a:solidFill>
              </a:rPr>
              <a:t>псевдокласс</a:t>
            </a:r>
            <a:r>
              <a:rPr lang="ru-RU" sz="2400" dirty="0">
                <a:solidFill>
                  <a:schemeClr val="bg2"/>
                </a:solidFill>
              </a:rPr>
              <a:t> не работает на мобильных устройствах, таких как </a:t>
            </a:r>
            <a:r>
              <a:rPr lang="ru-RU" sz="2400" dirty="0" err="1">
                <a:solidFill>
                  <a:schemeClr val="bg2"/>
                </a:solidFill>
              </a:rPr>
              <a:t>iPhone</a:t>
            </a:r>
            <a:r>
              <a:rPr lang="ru-RU" sz="2400" dirty="0">
                <a:solidFill>
                  <a:schemeClr val="bg2"/>
                </a:solidFill>
              </a:rPr>
              <a:t> или </a:t>
            </a:r>
            <a:r>
              <a:rPr lang="ru-RU" sz="2400" dirty="0" err="1">
                <a:solidFill>
                  <a:schemeClr val="bg2"/>
                </a:solidFill>
              </a:rPr>
              <a:t>Android</a:t>
            </a:r>
            <a:r>
              <a:rPr lang="ru-RU" sz="2400" dirty="0">
                <a:solidFill>
                  <a:schemeClr val="bg2"/>
                </a:solidFill>
              </a:rPr>
              <a:t>. Универсальным решением, работающим в настольных и мобильных браузерах, будет обработка событий с помощью </a:t>
            </a:r>
            <a:r>
              <a:rPr lang="ru-RU" sz="2400" dirty="0" err="1">
                <a:solidFill>
                  <a:schemeClr val="bg2"/>
                </a:solidFill>
              </a:rPr>
              <a:t>JavaScript</a:t>
            </a:r>
            <a:r>
              <a:rPr lang="ru-RU" sz="2400" dirty="0">
                <a:solidFill>
                  <a:schemeClr val="bg2"/>
                </a:solidFill>
              </a:rPr>
              <a:t> (например, переключение классов при клике).</a:t>
            </a:r>
          </a:p>
        </p:txBody>
      </p:sp>
    </p:spTree>
    <p:extLst>
      <p:ext uri="{BB962C8B-B14F-4D97-AF65-F5344CB8AC3E}">
        <p14:creationId xmlns:p14="http://schemas.microsoft.com/office/powerpoint/2010/main" val="223327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sz="3200" dirty="0">
                <a:solidFill>
                  <a:schemeClr val="bg1"/>
                </a:solidFill>
              </a:rPr>
              <a:t>&lt;div class="</a:t>
            </a:r>
            <a:r>
              <a:rPr lang="en-US" sz="3200" dirty="0" err="1">
                <a:solidFill>
                  <a:schemeClr val="bg1"/>
                </a:solidFill>
              </a:rPr>
              <a:t>anim</a:t>
            </a:r>
            <a:r>
              <a:rPr lang="en-US" sz="3200" dirty="0">
                <a:solidFill>
                  <a:schemeClr val="bg1"/>
                </a:solidFill>
              </a:rPr>
              <a:t>"&gt;&lt;/div</a:t>
            </a:r>
            <a:r>
              <a:rPr lang="en-US" sz="32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>
                <a:solidFill>
                  <a:schemeClr val="bg1"/>
                </a:solidFill>
              </a:rPr>
              <a:t>.</a:t>
            </a:r>
            <a:r>
              <a:rPr lang="en-US" sz="4400" dirty="0" err="1">
                <a:solidFill>
                  <a:schemeClr val="bg1"/>
                </a:solidFill>
              </a:rPr>
              <a:t>anim</a:t>
            </a:r>
            <a:r>
              <a:rPr lang="en-US" sz="4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4400" dirty="0" err="1" smtClean="0">
                <a:solidFill>
                  <a:schemeClr val="bg1"/>
                </a:solidFill>
              </a:rPr>
              <a:t>background-color:black</a:t>
            </a:r>
            <a:r>
              <a:rPr lang="en-US" sz="4400" dirty="0" smtClean="0">
                <a:solidFill>
                  <a:schemeClr val="bg1"/>
                </a:solidFill>
              </a:rPr>
              <a:t>; width:150px</a:t>
            </a:r>
            <a:r>
              <a:rPr lang="en-US" sz="4400" dirty="0">
                <a:solidFill>
                  <a:schemeClr val="bg1"/>
                </a:solidFill>
              </a:rPr>
              <a:t>; height:150px</a:t>
            </a:r>
            <a:r>
              <a:rPr lang="en-US" sz="4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4400" dirty="0">
                <a:solidFill>
                  <a:schemeClr val="bg1"/>
                </a:solidFill>
              </a:rPr>
              <a:t>animation: </a:t>
            </a:r>
            <a:r>
              <a:rPr lang="en-US" sz="4400" dirty="0" smtClean="0">
                <a:solidFill>
                  <a:schemeClr val="bg1"/>
                </a:solidFill>
              </a:rPr>
              <a:t>back  </a:t>
            </a:r>
            <a:r>
              <a:rPr lang="en-US" sz="4400" dirty="0">
                <a:solidFill>
                  <a:schemeClr val="bg1"/>
                </a:solidFill>
              </a:rPr>
              <a:t>2s infinite ease-in-out;}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92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>
                <a:solidFill>
                  <a:schemeClr val="bg1"/>
                </a:solidFill>
              </a:rPr>
              <a:t>@</a:t>
            </a:r>
            <a:r>
              <a:rPr lang="en-US" sz="4400" dirty="0" err="1">
                <a:solidFill>
                  <a:schemeClr val="bg1"/>
                </a:solidFill>
              </a:rPr>
              <a:t>keyframes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back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{</a:t>
            </a:r>
          </a:p>
          <a:p>
            <a:r>
              <a:rPr lang="en-US" sz="4400" dirty="0">
                <a:solidFill>
                  <a:schemeClr val="bg1"/>
                </a:solidFill>
              </a:rPr>
              <a:t>from </a:t>
            </a:r>
            <a:r>
              <a:rPr lang="en-US" sz="4400" dirty="0" smtClean="0">
                <a:solidFill>
                  <a:schemeClr val="bg1"/>
                </a:solidFill>
              </a:rPr>
              <a:t>{</a:t>
            </a:r>
            <a:r>
              <a:rPr lang="en-US" sz="4400" dirty="0" err="1">
                <a:solidFill>
                  <a:schemeClr val="bg1"/>
                </a:solidFill>
              </a:rPr>
              <a:t>background-color:black</a:t>
            </a:r>
            <a:r>
              <a:rPr lang="en-US" sz="4400" dirty="0">
                <a:solidFill>
                  <a:schemeClr val="bg1"/>
                </a:solidFill>
              </a:rPr>
              <a:t>;</a:t>
            </a:r>
            <a:r>
              <a:rPr lang="en-US" sz="4400" dirty="0" smtClean="0">
                <a:solidFill>
                  <a:schemeClr val="bg1"/>
                </a:solidFill>
              </a:rPr>
              <a:t>}</a:t>
            </a:r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50% </a:t>
            </a:r>
            <a:r>
              <a:rPr lang="en-US" sz="4400" dirty="0" smtClean="0">
                <a:solidFill>
                  <a:schemeClr val="bg1"/>
                </a:solidFill>
              </a:rPr>
              <a:t>{</a:t>
            </a:r>
            <a:r>
              <a:rPr lang="en-US" sz="4400" dirty="0" err="1" smtClean="0">
                <a:solidFill>
                  <a:schemeClr val="bg1"/>
                </a:solidFill>
              </a:rPr>
              <a:t>background-color:blue</a:t>
            </a:r>
            <a:r>
              <a:rPr lang="en-US" sz="4400" dirty="0" smtClean="0">
                <a:solidFill>
                  <a:schemeClr val="bg1"/>
                </a:solidFill>
              </a:rPr>
              <a:t>;}</a:t>
            </a:r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to </a:t>
            </a:r>
            <a:r>
              <a:rPr lang="en-US" sz="4400" dirty="0" smtClean="0">
                <a:solidFill>
                  <a:schemeClr val="bg1"/>
                </a:solidFill>
              </a:rPr>
              <a:t>{</a:t>
            </a:r>
            <a:r>
              <a:rPr lang="en-US" sz="4400" dirty="0" err="1">
                <a:solidFill>
                  <a:schemeClr val="bg1"/>
                </a:solidFill>
              </a:rPr>
              <a:t>background-color:black</a:t>
            </a:r>
            <a:r>
              <a:rPr lang="en-US" sz="4400" dirty="0">
                <a:solidFill>
                  <a:schemeClr val="bg1"/>
                </a:solidFill>
              </a:rPr>
              <a:t>;</a:t>
            </a:r>
            <a:r>
              <a:rPr lang="en-US" sz="4400" dirty="0" smtClean="0">
                <a:solidFill>
                  <a:schemeClr val="bg1"/>
                </a:solidFill>
              </a:rPr>
              <a:t>}</a:t>
            </a:r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7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67281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Свойство </a:t>
            </a:r>
            <a:r>
              <a:rPr lang="ru-RU" sz="40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animation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и его 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составляющие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45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67281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https://html5book.ru/css3-animation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57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022094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3951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первой странице нужно создать 3 блока с разными видами анимации используя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keyframes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 второй странице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фотогалерея из 8 фотографий по 2 фото в ряду каждая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нечетная фотография должна быть черно-белая и при наведении должна становится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цветной.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 каждая четная увеличиваться в размерах на 50%</a:t>
            </a: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00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Свойство «</a:t>
            </a:r>
            <a:r>
              <a:rPr lang="en-US" sz="4400" dirty="0" smtClean="0">
                <a:solidFill>
                  <a:schemeClr val="bg1"/>
                </a:solidFill>
              </a:rPr>
              <a:t>transition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</a:p>
          <a:p>
            <a:endParaRPr lang="ru-RU" sz="4400" dirty="0">
              <a:solidFill>
                <a:schemeClr val="bg1"/>
              </a:solidFill>
            </a:endParaRPr>
          </a:p>
          <a:p>
            <a:r>
              <a:rPr lang="ru-RU" sz="4400" dirty="0">
                <a:solidFill>
                  <a:schemeClr val="bg1"/>
                </a:solidFill>
              </a:rPr>
              <a:t>Название </a:t>
            </a:r>
            <a:r>
              <a:rPr lang="ru-RU" sz="4400" dirty="0" smtClean="0">
                <a:solidFill>
                  <a:schemeClr val="bg1"/>
                </a:solidFill>
              </a:rPr>
              <a:t>свойства - 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transition-property</a:t>
            </a:r>
            <a:endParaRPr lang="ru-RU" sz="4400" dirty="0" smtClean="0">
              <a:solidFill>
                <a:schemeClr val="bg1"/>
              </a:solidFill>
            </a:endParaRPr>
          </a:p>
          <a:p>
            <a:endParaRPr lang="ru-RU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.</a:t>
            </a:r>
            <a:r>
              <a:rPr lang="en-US" sz="4400" dirty="0">
                <a:solidFill>
                  <a:schemeClr val="bg1"/>
                </a:solidFill>
              </a:rPr>
              <a:t>box {transition-property: </a:t>
            </a:r>
            <a:r>
              <a:rPr lang="en-US" sz="4400" dirty="0" smtClean="0">
                <a:solidFill>
                  <a:schemeClr val="bg1"/>
                </a:solidFill>
              </a:rPr>
              <a:t>width;}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8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Свойство «</a:t>
            </a:r>
            <a:r>
              <a:rPr lang="en-US" sz="4400" dirty="0" smtClean="0">
                <a:solidFill>
                  <a:schemeClr val="bg1"/>
                </a:solidFill>
              </a:rPr>
              <a:t>transition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</a:p>
          <a:p>
            <a:endParaRPr lang="ru-RU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.</a:t>
            </a:r>
            <a:r>
              <a:rPr lang="en-US" sz="4400" dirty="0">
                <a:solidFill>
                  <a:schemeClr val="bg1"/>
                </a:solidFill>
              </a:rPr>
              <a:t>box {transition-property: width, height;}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6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Свойство «</a:t>
            </a:r>
            <a:r>
              <a:rPr lang="en-US" sz="4400" dirty="0" smtClean="0">
                <a:solidFill>
                  <a:schemeClr val="bg1"/>
                </a:solidFill>
              </a:rPr>
              <a:t>transition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</a:p>
          <a:p>
            <a:endParaRPr lang="ru-RU" sz="4400" dirty="0">
              <a:solidFill>
                <a:schemeClr val="bg1"/>
              </a:solidFill>
            </a:endParaRPr>
          </a:p>
          <a:p>
            <a:r>
              <a:rPr lang="ru-RU" sz="4400" dirty="0">
                <a:solidFill>
                  <a:schemeClr val="bg1"/>
                </a:solidFill>
              </a:rPr>
              <a:t>Продолжительность перехода </a:t>
            </a:r>
            <a:r>
              <a:rPr lang="en-US" sz="4400" dirty="0">
                <a:solidFill>
                  <a:schemeClr val="bg1"/>
                </a:solidFill>
              </a:rPr>
              <a:t>transition-duration</a:t>
            </a:r>
          </a:p>
          <a:p>
            <a:endParaRPr lang="ru-RU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.box {transition-duration: 2s;}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52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Свойство «</a:t>
            </a:r>
            <a:r>
              <a:rPr lang="en-US" sz="4400" dirty="0" smtClean="0">
                <a:solidFill>
                  <a:schemeClr val="bg1"/>
                </a:solidFill>
              </a:rPr>
              <a:t>transition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</a:p>
          <a:p>
            <a:endParaRPr lang="ru-RU" sz="4400" dirty="0">
              <a:solidFill>
                <a:schemeClr val="bg1"/>
              </a:solidFill>
            </a:endParaRPr>
          </a:p>
          <a:p>
            <a:r>
              <a:rPr lang="ru-RU" sz="4400" dirty="0">
                <a:solidFill>
                  <a:schemeClr val="bg1"/>
                </a:solidFill>
              </a:rPr>
              <a:t>Функция перехода </a:t>
            </a:r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transition-timing-function</a:t>
            </a:r>
            <a:endParaRPr lang="en-US" sz="4400" dirty="0">
              <a:solidFill>
                <a:schemeClr val="bg1"/>
              </a:solidFill>
            </a:endParaRPr>
          </a:p>
          <a:p>
            <a:endParaRPr lang="ru-RU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.box {transition-timing-function: </a:t>
            </a:r>
            <a:r>
              <a:rPr lang="en-US" sz="4400" dirty="0">
                <a:solidFill>
                  <a:schemeClr val="bg1"/>
                </a:solidFill>
              </a:rPr>
              <a:t>linear;}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78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5846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Свойство «</a:t>
            </a:r>
            <a:r>
              <a:rPr lang="en-US" sz="4400" dirty="0" smtClean="0">
                <a:solidFill>
                  <a:schemeClr val="bg1"/>
                </a:solidFill>
              </a:rPr>
              <a:t>transition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</a:p>
          <a:p>
            <a:endParaRPr lang="ru-RU" sz="4400" dirty="0">
              <a:solidFill>
                <a:schemeClr val="bg1"/>
              </a:solidFill>
            </a:endParaRPr>
          </a:p>
          <a:p>
            <a:r>
              <a:rPr lang="ru-RU" sz="4400" dirty="0">
                <a:solidFill>
                  <a:schemeClr val="bg1"/>
                </a:solidFill>
              </a:rPr>
              <a:t>Задержка </a:t>
            </a:r>
            <a:r>
              <a:rPr lang="ru-RU" sz="4400" dirty="0" smtClean="0">
                <a:solidFill>
                  <a:schemeClr val="bg1"/>
                </a:solidFill>
              </a:rPr>
              <a:t>перехода</a:t>
            </a:r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transition-delay</a:t>
            </a:r>
            <a:endParaRPr lang="en-US" sz="4400" dirty="0">
              <a:solidFill>
                <a:schemeClr val="bg1"/>
              </a:solidFill>
            </a:endParaRPr>
          </a:p>
          <a:p>
            <a:endParaRPr lang="ru-RU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.box {transition-delay:2s;}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31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1585</Words>
  <Application>Microsoft Office PowerPoint</Application>
  <PresentationFormat>Экран (4:3)</PresentationFormat>
  <Paragraphs>304</Paragraphs>
  <Slides>45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Century Schoolbook</vt:lpstr>
      <vt:lpstr>Wingdings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2021-09-03T15:50:26Z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