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5" r:id="rId2"/>
    <p:sldId id="364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54" r:id="rId12"/>
    <p:sldId id="455" r:id="rId13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20.01.2021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20.01.2021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20.01.2021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20.01.2021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t"/>
            <a:r>
              <a:rPr lang="en-US" sz="2000" b="1" dirty="0" smtClean="0">
                <a:solidFill>
                  <a:schemeClr val="bg1"/>
                </a:solidFill>
              </a:rPr>
              <a:t>CSS</a:t>
            </a:r>
          </a:p>
          <a:p>
            <a:pPr fontAlgn="t"/>
            <a:endParaRPr lang="en-US" sz="2000" dirty="0" smtClean="0">
              <a:solidFill>
                <a:schemeClr val="bg1"/>
              </a:solidFill>
            </a:endParaRP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@media (max-width:500px){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.box p {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font-size: 25px;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color: #e42600;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.box {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margin: 0 auto;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width: 93%;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text-align: center;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padding: 10px 5px;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Адаптивная мобильная верстка под размеры экрана</a:t>
            </a:r>
          </a:p>
          <a:p>
            <a:pPr marL="457200" indent="-457200" algn="ctr">
              <a:buAutoNum type="arabicParenR"/>
            </a:pP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425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</a:p>
          <a:p>
            <a:pPr marL="457200" indent="-457200" algn="ctr">
              <a:buAutoNum type="arabicParenR"/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768px;</a:t>
            </a:r>
          </a:p>
          <a:p>
            <a:pPr marL="457200" indent="-457200" algn="ctr">
              <a:buAutoNum type="arabicParenR"/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1024px;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Создание ТЗ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Из чего состоит сайт?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Создание адаптивного сайта посредством </a:t>
            </a:r>
            <a:r>
              <a:rPr lang="ru-RU" sz="48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медиа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запросов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@media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764704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 smtClean="0">
                <a:ln w="50800"/>
                <a:solidFill>
                  <a:schemeClr val="bg1"/>
                </a:solidFill>
              </a:rPr>
              <a:t>Самое главное без чего не будут работать </a:t>
            </a:r>
            <a:r>
              <a:rPr lang="ru-RU" sz="2400" dirty="0" err="1" smtClean="0">
                <a:ln w="50800"/>
                <a:solidFill>
                  <a:schemeClr val="bg1"/>
                </a:solidFill>
              </a:rPr>
              <a:t>медиа</a:t>
            </a:r>
            <a:r>
              <a:rPr lang="ru-RU" sz="2400" dirty="0" smtClean="0">
                <a:ln w="50800"/>
                <a:solidFill>
                  <a:schemeClr val="bg1"/>
                </a:solidFill>
              </a:rPr>
              <a:t> запросы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&lt;meta name="viewport" content="width=device-width, initial-scale=1.0" /&gt;</a:t>
            </a:r>
            <a:endParaRPr lang="ru-RU" sz="2400" dirty="0" smtClean="0">
              <a:solidFill>
                <a:schemeClr val="bg1"/>
              </a:solidFill>
            </a:endParaRPr>
          </a:p>
          <a:p>
            <a:pPr algn="ctr"/>
            <a:endParaRPr lang="ru-RU" sz="2400" dirty="0" smtClean="0">
              <a:ln w="50800"/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Включение поддержки тега </a:t>
            </a:r>
            <a:r>
              <a:rPr lang="ru-RU" dirty="0" err="1" smtClean="0">
                <a:solidFill>
                  <a:schemeClr val="bg1"/>
                </a:solidFill>
              </a:rPr>
              <a:t>meta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viewport</a:t>
            </a:r>
            <a:r>
              <a:rPr lang="ru-RU" dirty="0" smtClean="0">
                <a:solidFill>
                  <a:schemeClr val="bg1"/>
                </a:solidFill>
              </a:rPr>
              <a:t> для адаптивных сайтов осуществляется посредством добавления всего одной строчки в раздел </a:t>
            </a:r>
            <a:r>
              <a:rPr lang="ru-RU" dirty="0" err="1" smtClean="0">
                <a:solidFill>
                  <a:schemeClr val="bg1"/>
                </a:solidFill>
              </a:rPr>
              <a:t>head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веб-страницы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&lt;</a:t>
            </a:r>
            <a:r>
              <a:rPr lang="ru-RU" dirty="0" err="1" smtClean="0">
                <a:solidFill>
                  <a:schemeClr val="bg1"/>
                </a:solidFill>
              </a:rPr>
              <a:t>meta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name=</a:t>
            </a:r>
            <a:r>
              <a:rPr lang="ru-RU" dirty="0" smtClean="0">
                <a:solidFill>
                  <a:schemeClr val="bg1"/>
                </a:solidFill>
              </a:rPr>
              <a:t>"</a:t>
            </a:r>
            <a:r>
              <a:rPr lang="ru-RU" dirty="0" err="1" smtClean="0">
                <a:solidFill>
                  <a:schemeClr val="bg1"/>
                </a:solidFill>
              </a:rPr>
              <a:t>viewport</a:t>
            </a:r>
            <a:r>
              <a:rPr lang="ru-RU" dirty="0" smtClean="0">
                <a:solidFill>
                  <a:schemeClr val="bg1"/>
                </a:solidFill>
              </a:rPr>
              <a:t>" </a:t>
            </a:r>
            <a:r>
              <a:rPr lang="ru-RU" dirty="0" err="1" smtClean="0">
                <a:solidFill>
                  <a:schemeClr val="bg1"/>
                </a:solidFill>
              </a:rPr>
              <a:t>content=</a:t>
            </a:r>
            <a:r>
              <a:rPr lang="ru-RU" dirty="0" smtClean="0">
                <a:solidFill>
                  <a:schemeClr val="bg1"/>
                </a:solidFill>
              </a:rPr>
              <a:t>"</a:t>
            </a:r>
            <a:r>
              <a:rPr lang="ru-RU" dirty="0" err="1" smtClean="0">
                <a:solidFill>
                  <a:schemeClr val="bg1"/>
                </a:solidFill>
              </a:rPr>
              <a:t>width=device-width</a:t>
            </a:r>
            <a:r>
              <a:rPr lang="ru-RU" dirty="0" smtClean="0">
                <a:solidFill>
                  <a:schemeClr val="bg1"/>
                </a:solidFill>
              </a:rPr>
              <a:t>, initial-scale=1"&gt;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Атрибут </a:t>
            </a:r>
            <a:r>
              <a:rPr lang="ru-RU" dirty="0" err="1" smtClean="0">
                <a:solidFill>
                  <a:schemeClr val="bg1"/>
                </a:solidFill>
              </a:rPr>
              <a:t>name</a:t>
            </a:r>
            <a:r>
              <a:rPr lang="ru-RU" dirty="0" smtClean="0">
                <a:solidFill>
                  <a:schemeClr val="bg1"/>
                </a:solidFill>
              </a:rPr>
              <a:t> предназначен для того чтобы указать браузеру, какую именно информацию о странице хотим ему сообщить. В данном случае эта информация касается </a:t>
            </a:r>
            <a:r>
              <a:rPr lang="ru-RU" dirty="0" err="1" smtClean="0">
                <a:solidFill>
                  <a:schemeClr val="bg1"/>
                </a:solidFill>
              </a:rPr>
              <a:t>viewport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Контент</a:t>
            </a:r>
            <a:r>
              <a:rPr lang="ru-RU" dirty="0" smtClean="0">
                <a:solidFill>
                  <a:schemeClr val="bg1"/>
                </a:solidFill>
              </a:rPr>
              <a:t> (содержимое) этих сведений указывается в качестве значения атрибута </a:t>
            </a:r>
            <a:r>
              <a:rPr lang="ru-RU" dirty="0" err="1" smtClean="0">
                <a:solidFill>
                  <a:schemeClr val="bg1"/>
                </a:solidFill>
              </a:rPr>
              <a:t>content</a:t>
            </a:r>
            <a:r>
              <a:rPr lang="ru-RU" dirty="0" smtClean="0">
                <a:solidFill>
                  <a:schemeClr val="bg1"/>
                </a:solidFill>
              </a:rPr>
              <a:t> посредством пар ключ-значение, разделённых между собой запятыми.</a:t>
            </a:r>
            <a:endParaRPr lang="ru-RU" dirty="0">
              <a:ln w="5080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Первый параметр (</a:t>
            </a:r>
            <a:r>
              <a:rPr lang="ru-RU" sz="2400" dirty="0" err="1" smtClean="0">
                <a:solidFill>
                  <a:schemeClr val="bg1"/>
                </a:solidFill>
              </a:rPr>
              <a:t>width=device-width</a:t>
            </a:r>
            <a:r>
              <a:rPr lang="ru-RU" sz="2400" dirty="0" smtClean="0">
                <a:solidFill>
                  <a:schemeClr val="bg1"/>
                </a:solidFill>
              </a:rPr>
              <a:t>) отвечает за то, чтобы ширина видимой области </a:t>
            </a:r>
            <a:r>
              <a:rPr lang="ru-RU" sz="2400" dirty="0" err="1" smtClean="0">
                <a:solidFill>
                  <a:schemeClr val="bg1"/>
                </a:solidFill>
              </a:rPr>
              <a:t>веб-страницы</a:t>
            </a:r>
            <a:r>
              <a:rPr lang="ru-RU" sz="2400" dirty="0" smtClean="0">
                <a:solidFill>
                  <a:schemeClr val="bg1"/>
                </a:solidFill>
              </a:rPr>
              <a:t> равнялась CSS ширине устройству (</a:t>
            </a:r>
            <a:r>
              <a:rPr lang="ru-RU" sz="2400" dirty="0" err="1" smtClean="0">
                <a:solidFill>
                  <a:schemeClr val="bg1"/>
                </a:solidFill>
              </a:rPr>
              <a:t>device-width</a:t>
            </a:r>
            <a:r>
              <a:rPr lang="ru-RU" sz="2400" dirty="0" smtClean="0">
                <a:solidFill>
                  <a:schemeClr val="bg1"/>
                </a:solidFill>
              </a:rPr>
              <a:t>). </a:t>
            </a:r>
          </a:p>
          <a:p>
            <a:pPr algn="ctr"/>
            <a:endParaRPr lang="ru-RU" sz="2400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Можно вручную задать значение для </a:t>
            </a:r>
            <a:r>
              <a:rPr lang="ru-RU" dirty="0" err="1" smtClean="0">
                <a:solidFill>
                  <a:schemeClr val="bg1"/>
                </a:solidFill>
              </a:rPr>
              <a:t>width</a:t>
            </a:r>
            <a:r>
              <a:rPr lang="ru-RU" dirty="0" smtClean="0">
                <a:solidFill>
                  <a:schemeClr val="bg1"/>
                </a:solidFill>
              </a:rPr>
              <a:t>. Например </a:t>
            </a:r>
            <a:r>
              <a:rPr lang="ru-RU" dirty="0" err="1" smtClean="0">
                <a:solidFill>
                  <a:schemeClr val="bg1"/>
                </a:solidFill>
              </a:rPr>
              <a:t>content=</a:t>
            </a:r>
            <a:r>
              <a:rPr lang="ru-RU" dirty="0" smtClean="0">
                <a:solidFill>
                  <a:schemeClr val="bg1"/>
                </a:solidFill>
              </a:rPr>
              <a:t>"width=320px", но этого не рекомендуется делать, </a:t>
            </a:r>
            <a:r>
              <a:rPr lang="ru-RU" dirty="0" err="1" smtClean="0">
                <a:solidFill>
                  <a:schemeClr val="bg1"/>
                </a:solidFill>
              </a:rPr>
              <a:t>потому-что</a:t>
            </a:r>
            <a:r>
              <a:rPr lang="ru-RU" dirty="0" smtClean="0">
                <a:solidFill>
                  <a:schemeClr val="bg1"/>
                </a:solidFill>
              </a:rPr>
              <a:t> различные смартфоны могут иметь абсолютно различную ширину экрана.</a:t>
            </a:r>
          </a:p>
          <a:p>
            <a:pPr algn="ctr"/>
            <a:endParaRPr lang="ru-RU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Данная ширина (CSS) - это не физическое разрешение экрана. </a:t>
            </a:r>
          </a:p>
          <a:p>
            <a:pPr algn="ctr"/>
            <a:endParaRPr lang="ru-RU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Это некоторая величина независящая от разрешения экрана. Она предназначена для того, чтобы мобильный адаптивный дизайн сайта отображался на всех устройствах одинаково независимо от их плотности пикселей экрана.</a:t>
            </a:r>
            <a:endParaRPr lang="ru-RU" dirty="0">
              <a:ln w="5080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t"/>
            <a:r>
              <a:rPr lang="ru-RU" sz="2000" dirty="0" err="1" smtClean="0">
                <a:solidFill>
                  <a:schemeClr val="bg1"/>
                </a:solidFill>
              </a:rPr>
              <a:t>initial-scale</a:t>
            </a:r>
            <a:endParaRPr lang="ru-RU" sz="2000" dirty="0" smtClean="0">
              <a:solidFill>
                <a:schemeClr val="bg1"/>
              </a:solidFill>
            </a:endParaRP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Доступные значения (от 0.1 до 10).</a:t>
            </a: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1.0 — не масштабировать. Задает масштаб страницы. Увеличиваем значение – увеличиваем масштаб.</a:t>
            </a:r>
          </a:p>
          <a:p>
            <a:pPr fontAlgn="base"/>
            <a:endParaRPr lang="ru-RU" sz="2000" dirty="0" smtClean="0">
              <a:solidFill>
                <a:schemeClr val="bg1"/>
              </a:solidFill>
            </a:endParaRPr>
          </a:p>
          <a:p>
            <a:pPr fontAlgn="t"/>
            <a:r>
              <a:rPr lang="ru-RU" sz="2000" dirty="0" err="1" smtClean="0">
                <a:solidFill>
                  <a:schemeClr val="bg1"/>
                </a:solidFill>
              </a:rPr>
              <a:t>user-scalable</a:t>
            </a:r>
            <a:endParaRPr lang="ru-RU" sz="2000" dirty="0" smtClean="0">
              <a:solidFill>
                <a:schemeClr val="bg1"/>
              </a:solidFill>
            </a:endParaRP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Доступные значения </a:t>
            </a:r>
            <a:r>
              <a:rPr lang="ru-RU" sz="2000" dirty="0" err="1" smtClean="0">
                <a:solidFill>
                  <a:schemeClr val="bg1"/>
                </a:solidFill>
              </a:rPr>
              <a:t>no</a:t>
            </a:r>
            <a:r>
              <a:rPr lang="ru-RU" sz="2000" dirty="0" smtClean="0">
                <a:solidFill>
                  <a:schemeClr val="bg1"/>
                </a:solidFill>
              </a:rPr>
              <a:t> или </a:t>
            </a:r>
            <a:r>
              <a:rPr lang="ru-RU" sz="2000" dirty="0" err="1" smtClean="0">
                <a:solidFill>
                  <a:schemeClr val="bg1"/>
                </a:solidFill>
              </a:rPr>
              <a:t>yes</a:t>
            </a:r>
            <a:endParaRPr lang="ru-RU" sz="2000" dirty="0" smtClean="0">
              <a:solidFill>
                <a:schemeClr val="bg1"/>
              </a:solidFill>
            </a:endParaRP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Задает </a:t>
            </a:r>
            <a:r>
              <a:rPr lang="ru-RU" sz="2000" dirty="0" err="1" smtClean="0">
                <a:solidFill>
                  <a:schemeClr val="bg1"/>
                </a:solidFill>
              </a:rPr>
              <a:t>возможнось</a:t>
            </a:r>
            <a:r>
              <a:rPr lang="ru-RU" sz="2000" dirty="0" smtClean="0">
                <a:solidFill>
                  <a:schemeClr val="bg1"/>
                </a:solidFill>
              </a:rPr>
              <a:t> изменения масштаба страницы. По-умолчанию установлено как </a:t>
            </a:r>
            <a:r>
              <a:rPr lang="ru-RU" sz="2000" dirty="0" err="1" smtClean="0">
                <a:solidFill>
                  <a:schemeClr val="bg1"/>
                </a:solidFill>
              </a:rPr>
              <a:t>yes</a:t>
            </a:r>
            <a:r>
              <a:rPr lang="ru-RU" sz="2000" dirty="0" smtClean="0">
                <a:solidFill>
                  <a:schemeClr val="bg1"/>
                </a:solidFill>
              </a:rPr>
              <a:t> в </a:t>
            </a:r>
            <a:r>
              <a:rPr lang="ru-RU" sz="2000" dirty="0" err="1" smtClean="0">
                <a:solidFill>
                  <a:schemeClr val="bg1"/>
                </a:solidFill>
              </a:rPr>
              <a:t>Safari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ru-RU" sz="2000" dirty="0" smtClean="0">
              <a:solidFill>
                <a:schemeClr val="bg1"/>
              </a:solidFill>
            </a:endParaRPr>
          </a:p>
          <a:p>
            <a:pPr fontAlgn="t"/>
            <a:r>
              <a:rPr lang="ru-RU" sz="2000" dirty="0" err="1" smtClean="0">
                <a:solidFill>
                  <a:schemeClr val="bg1"/>
                </a:solidFill>
              </a:rPr>
              <a:t>minimum-scale</a:t>
            </a:r>
            <a:r>
              <a:rPr lang="ru-RU" sz="2000" dirty="0" smtClean="0">
                <a:solidFill>
                  <a:schemeClr val="bg1"/>
                </a:solidFill>
              </a:rPr>
              <a:t> и </a:t>
            </a:r>
            <a:r>
              <a:rPr lang="ru-RU" sz="2000" dirty="0" err="1" smtClean="0">
                <a:solidFill>
                  <a:schemeClr val="bg1"/>
                </a:solidFill>
              </a:rPr>
              <a:t>maximum-scale</a:t>
            </a:r>
            <a:endParaRPr lang="ru-RU" sz="2000" dirty="0" smtClean="0">
              <a:solidFill>
                <a:schemeClr val="bg1"/>
              </a:solidFill>
            </a:endParaRP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Доступные значения (от 0.1 до 10).</a:t>
            </a: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1.0 — не масштабировать. Определяет минимальный и максимальный масштаб </a:t>
            </a:r>
            <a:r>
              <a:rPr lang="ru-RU" sz="2000" dirty="0" err="1" smtClean="0">
                <a:solidFill>
                  <a:schemeClr val="bg1"/>
                </a:solidFill>
              </a:rPr>
              <a:t>viewport</a:t>
            </a:r>
            <a:r>
              <a:rPr lang="ru-RU" sz="2000" dirty="0" smtClean="0">
                <a:solidFill>
                  <a:schemeClr val="bg1"/>
                </a:solidFill>
              </a:rPr>
              <a:t> соответственно.</a:t>
            </a:r>
          </a:p>
          <a:p>
            <a:pPr fontAlgn="base"/>
            <a:r>
              <a:rPr lang="ru-RU" sz="2000" dirty="0" smtClean="0">
                <a:solidFill>
                  <a:schemeClr val="bg1"/>
                </a:solidFill>
              </a:rPr>
              <a:t>По-умолчанию в мобильном </a:t>
            </a:r>
            <a:r>
              <a:rPr lang="ru-RU" sz="2000" dirty="0" err="1" smtClean="0">
                <a:solidFill>
                  <a:schemeClr val="bg1"/>
                </a:solidFill>
              </a:rPr>
              <a:t>Safari</a:t>
            </a:r>
            <a:r>
              <a:rPr lang="ru-RU" sz="2000" dirty="0" smtClean="0">
                <a:solidFill>
                  <a:schemeClr val="bg1"/>
                </a:solidFill>
              </a:rPr>
              <a:t> </a:t>
            </a:r>
            <a:r>
              <a:rPr lang="ru-RU" sz="2000" dirty="0" err="1" smtClean="0">
                <a:solidFill>
                  <a:schemeClr val="bg1"/>
                </a:solidFill>
              </a:rPr>
              <a:t>minimum-scale</a:t>
            </a:r>
            <a:r>
              <a:rPr lang="ru-RU" sz="2000" dirty="0" smtClean="0">
                <a:solidFill>
                  <a:schemeClr val="bg1"/>
                </a:solidFill>
              </a:rPr>
              <a:t> = "0.25", </a:t>
            </a:r>
            <a:r>
              <a:rPr lang="ru-RU" sz="2000" dirty="0" err="1" smtClean="0">
                <a:solidFill>
                  <a:schemeClr val="bg1"/>
                </a:solidFill>
              </a:rPr>
              <a:t>maximum-scale</a:t>
            </a:r>
            <a:r>
              <a:rPr lang="ru-RU" sz="2000" dirty="0" smtClean="0">
                <a:solidFill>
                  <a:schemeClr val="bg1"/>
                </a:solidFill>
              </a:rPr>
              <a:t> = "1.6".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&lt;!DOCTYPE html&gt;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&lt;html </a:t>
            </a:r>
            <a:r>
              <a:rPr lang="en-US" sz="2000" dirty="0" err="1" smtClean="0">
                <a:solidFill>
                  <a:schemeClr val="bg1"/>
                </a:solidFill>
              </a:rPr>
              <a:t>lang</a:t>
            </a:r>
            <a:r>
              <a:rPr lang="en-US" sz="2000" dirty="0" smtClean="0">
                <a:solidFill>
                  <a:schemeClr val="bg1"/>
                </a:solidFill>
              </a:rPr>
              <a:t>="</a:t>
            </a:r>
            <a:r>
              <a:rPr lang="en-US" sz="2000" dirty="0" err="1" smtClean="0">
                <a:solidFill>
                  <a:schemeClr val="bg1"/>
                </a:solidFill>
              </a:rPr>
              <a:t>ru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&lt;head&gt;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&lt;meta </a:t>
            </a:r>
            <a:r>
              <a:rPr lang="en-US" sz="2000" dirty="0" err="1" smtClean="0">
                <a:solidFill>
                  <a:schemeClr val="bg1"/>
                </a:solidFill>
              </a:rPr>
              <a:t>charset</a:t>
            </a:r>
            <a:r>
              <a:rPr lang="en-US" sz="2000" dirty="0" smtClean="0">
                <a:solidFill>
                  <a:schemeClr val="bg1"/>
                </a:solidFill>
              </a:rPr>
              <a:t>="utf-8"&gt;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&lt;title&gt;</a:t>
            </a:r>
            <a:r>
              <a:rPr lang="ru-RU" sz="2000" dirty="0" smtClean="0">
                <a:solidFill>
                  <a:schemeClr val="bg1"/>
                </a:solidFill>
              </a:rPr>
              <a:t>Адаптивная верстка&lt;/</a:t>
            </a:r>
            <a:r>
              <a:rPr lang="en-US" sz="2000" dirty="0" smtClean="0">
                <a:solidFill>
                  <a:schemeClr val="bg1"/>
                </a:solidFill>
              </a:rPr>
              <a:t>title&gt;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&lt;meta name="viewport" content="width=device-width, initial-scale=1.0" /&gt;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&lt;link </a:t>
            </a:r>
            <a:r>
              <a:rPr lang="en-US" sz="2000" dirty="0" err="1" smtClean="0">
                <a:solidFill>
                  <a:schemeClr val="bg1"/>
                </a:solidFill>
              </a:rPr>
              <a:t>href</a:t>
            </a:r>
            <a:r>
              <a:rPr lang="en-US" sz="2000" dirty="0" smtClean="0">
                <a:solidFill>
                  <a:schemeClr val="bg1"/>
                </a:solidFill>
              </a:rPr>
              <a:t>="style.css" </a:t>
            </a:r>
            <a:r>
              <a:rPr lang="en-US" sz="2000" dirty="0" err="1" smtClean="0">
                <a:solidFill>
                  <a:schemeClr val="bg1"/>
                </a:solidFill>
              </a:rPr>
              <a:t>rel</a:t>
            </a:r>
            <a:r>
              <a:rPr lang="en-US" sz="2000" dirty="0" smtClean="0">
                <a:solidFill>
                  <a:schemeClr val="bg1"/>
                </a:solidFill>
              </a:rPr>
              <a:t>="</a:t>
            </a:r>
            <a:r>
              <a:rPr lang="en-US" sz="2000" dirty="0" err="1" smtClean="0">
                <a:solidFill>
                  <a:schemeClr val="bg1"/>
                </a:solidFill>
              </a:rPr>
              <a:t>stylesheet</a:t>
            </a:r>
            <a:r>
              <a:rPr lang="en-US" sz="2000" dirty="0" smtClean="0">
                <a:solidFill>
                  <a:schemeClr val="bg1"/>
                </a:solidFill>
              </a:rPr>
              <a:t>" media="all"&gt;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&lt;/head&gt;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&lt;body&gt;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&lt;div class="box"&gt;&lt;p&gt;</a:t>
            </a:r>
            <a:r>
              <a:rPr lang="ru-RU" sz="2000" dirty="0" smtClean="0">
                <a:solidFill>
                  <a:schemeClr val="bg1"/>
                </a:solidFill>
              </a:rPr>
              <a:t>Адаптивный текст это просто&lt;/</a:t>
            </a:r>
            <a:r>
              <a:rPr lang="en-US" sz="2000" dirty="0" smtClean="0">
                <a:solidFill>
                  <a:schemeClr val="bg1"/>
                </a:solidFill>
              </a:rPr>
              <a:t>p&gt;&lt;/div&gt;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&lt;/body&gt;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&lt;/html&gt;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t"/>
            <a:r>
              <a:rPr lang="en-US" sz="2000" b="1" dirty="0" smtClean="0">
                <a:solidFill>
                  <a:schemeClr val="bg1"/>
                </a:solidFill>
              </a:rPr>
              <a:t>CSS</a:t>
            </a:r>
          </a:p>
          <a:p>
            <a:pPr fontAlgn="t"/>
            <a:endParaRPr lang="en-US" sz="2000" b="1" dirty="0" smtClean="0">
              <a:solidFill>
                <a:schemeClr val="bg1"/>
              </a:solidFill>
            </a:endParaRP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.box {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margin: 0 auto;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width: 70%;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height: -</a:t>
            </a:r>
            <a:r>
              <a:rPr lang="en-US" sz="2000" dirty="0" err="1" smtClean="0">
                <a:solidFill>
                  <a:schemeClr val="bg1"/>
                </a:solidFill>
              </a:rPr>
              <a:t>webkit</a:t>
            </a:r>
            <a:r>
              <a:rPr lang="en-US" sz="2000" dirty="0" smtClean="0">
                <a:solidFill>
                  <a:schemeClr val="bg1"/>
                </a:solidFill>
              </a:rPr>
              <a:t>-fill-available;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text-align: center;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padding-top: 20%;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fontAlgn="t"/>
            <a:endParaRPr lang="en-US" sz="2000" dirty="0" smtClean="0">
              <a:solidFill>
                <a:schemeClr val="bg1"/>
              </a:solidFill>
            </a:endParaRP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.box p {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font-size: 28px;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    color: green;</a:t>
            </a:r>
          </a:p>
          <a:p>
            <a:pPr fontAlgn="t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524</Words>
  <Application>Microsoft Office PowerPoint</Application>
  <PresentationFormat>Экран (4:3)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2021-01-20T15:37:02Z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