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55" r:id="rId2"/>
    <p:sldId id="364" r:id="rId3"/>
    <p:sldId id="369" r:id="rId4"/>
    <p:sldId id="368" r:id="rId5"/>
    <p:sldId id="370" r:id="rId6"/>
    <p:sldId id="371" r:id="rId7"/>
    <p:sldId id="372" r:id="rId8"/>
    <p:sldId id="373" r:id="rId9"/>
    <p:sldId id="378" r:id="rId10"/>
    <p:sldId id="374" r:id="rId11"/>
    <p:sldId id="375" r:id="rId12"/>
    <p:sldId id="376" r:id="rId13"/>
    <p:sldId id="377" r:id="rId14"/>
    <p:sldId id="380" r:id="rId15"/>
    <p:sldId id="381" r:id="rId16"/>
    <p:sldId id="382" r:id="rId17"/>
    <p:sldId id="379" r:id="rId18"/>
    <p:sldId id="357" r:id="rId19"/>
    <p:sldId id="383" r:id="rId20"/>
    <p:sldId id="384" r:id="rId21"/>
    <p:sldId id="385" r:id="rId22"/>
    <p:sldId id="389" r:id="rId23"/>
    <p:sldId id="386" r:id="rId24"/>
    <p:sldId id="387" r:id="rId25"/>
    <p:sldId id="388" r:id="rId26"/>
    <p:sldId id="390" r:id="rId27"/>
    <p:sldId id="391" r:id="rId28"/>
    <p:sldId id="394" r:id="rId29"/>
    <p:sldId id="392" r:id="rId30"/>
    <p:sldId id="393" r:id="rId31"/>
    <p:sldId id="396" r:id="rId32"/>
    <p:sldId id="395" r:id="rId33"/>
  </p:sldIdLst>
  <p:sldSz cx="9144000" cy="6858000" type="screen4x3"/>
  <p:notesSz cx="6858000" cy="9144000"/>
  <p:defaultTextStyle>
    <a:lvl1pPr marL="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  <a:srgbClr val="111111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24" autoAdjust="0"/>
  </p:normalViewPr>
  <p:slideViewPr>
    <p:cSldViewPr>
      <p:cViewPr varScale="1">
        <p:scale>
          <a:sx n="111" d="100"/>
          <a:sy n="111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68F88C59-319B-4332-9A1D-2A62CFCB00D8}" type="datetimeFigureOut">
              <a:rPr lang="ru-RU" smtClean="0"/>
              <a:pPr/>
              <a:t>17.11.2021</a:t>
            </a:fld>
            <a:endParaRPr lang="ru-RU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B16A41B8-7DC3-4DB6-84E4-E105629EAA3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968B300D-05F0-4B43-940D-46DED5A791AD}" type="datetimeFigureOut">
              <a:rPr lang="ru-RU"/>
              <a:pPr/>
              <a:t>17.11.2021</a:t>
            </a:fld>
            <a:endParaRPr lang="ru-RU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30</a:t>
            </a:fld>
            <a:endParaRPr lang="ru-R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31</a:t>
            </a:fld>
            <a:endParaRPr lang="ru-R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32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ru-RU"/>
            </a:lvl1pPr>
            <a:extLst/>
          </a:lstStyle>
          <a:p>
            <a:r>
              <a:rPr kumimoji="0" lang="ru-RU"/>
              <a:t>Заголовок фотоальбома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/>
            </a:pPr>
            <a:endParaRPr kumimoji="0" lang="ru-RU" sz="32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Щелкните, чтобы добавить дату и прочие сведения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смешан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больш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24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: 1 книжная и 3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альбомных и 2 книж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книжных и 2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ru-RU"/>
              <a:pPr/>
              <a:t>17.11.2021</a:t>
            </a:fld>
            <a:endParaRPr kumimoji="0" lang="ru-RU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/>
              <a:pPr/>
              <a:t>‹#›</a:t>
            </a:fld>
            <a:endParaRPr kumimoji="0"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Книж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Альбомная (на весь экра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ru-RU" i="0" dirty="0"/>
              <a:t>Щелкните значок,</a:t>
            </a:r>
            <a:r>
              <a:rPr kumimoji="0" lang="ru-RU" i="0" baseline="0" dirty="0"/>
              <a:t> чтобы добавить </a:t>
            </a:r>
            <a:r>
              <a:rPr kumimoji="0" lang="ru-RU" i="0" dirty="0"/>
              <a:t>фотографию размером со всю страницу</a:t>
            </a:r>
            <a:endParaRPr kumimoji="0" lang="ru-RU" i="0" baseline="0" dirty="0"/>
          </a:p>
          <a:p>
            <a:pPr marL="0" marR="0" indent="0"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ru-RU" baseline="0"/>
            </a:lvl1pPr>
            <a:extLst/>
          </a:lstStyle>
          <a:p>
            <a:r>
              <a:rPr kumimoji="0" lang="ru-RU"/>
              <a:t>Заголовок раздела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ru-RU" sz="1800"/>
            </a:lvl1pPr>
            <a:extLst/>
          </a:lstStyle>
          <a:p>
            <a:pPr lvl="0"/>
            <a:r>
              <a:rPr kumimoji="0" lang="ru-RU"/>
              <a:t>Подзаголовок слайда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альбом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смешан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 cstate="print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17.11.2021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ru-RU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ru-RU">
          <a:solidFill>
            <a:schemeClr val="tx2"/>
          </a:solidFill>
        </a:defRPr>
      </a:lvl2pPr>
      <a:lvl3pPr eaLnBrk="1" latinLnBrk="0" hangingPunct="1">
        <a:defRPr kumimoji="0" lang="ru-RU">
          <a:solidFill>
            <a:schemeClr val="tx2"/>
          </a:solidFill>
        </a:defRPr>
      </a:lvl3pPr>
      <a:lvl4pPr eaLnBrk="1" latinLnBrk="0" hangingPunct="1">
        <a:defRPr kumimoji="0" lang="ru-RU">
          <a:solidFill>
            <a:schemeClr val="tx2"/>
          </a:solidFill>
        </a:defRPr>
      </a:lvl4pPr>
      <a:lvl5pPr eaLnBrk="1" latinLnBrk="0" hangingPunct="1">
        <a:defRPr kumimoji="0" lang="ru-RU">
          <a:solidFill>
            <a:schemeClr val="tx2"/>
          </a:solidFill>
        </a:defRPr>
      </a:lvl5pPr>
      <a:lvl6pPr eaLnBrk="1" latinLnBrk="0" hangingPunct="1">
        <a:defRPr kumimoji="0" lang="ru-RU">
          <a:solidFill>
            <a:schemeClr val="tx2"/>
          </a:solidFill>
        </a:defRPr>
      </a:lvl6pPr>
      <a:lvl7pPr eaLnBrk="1" latinLnBrk="0" hangingPunct="1">
        <a:defRPr kumimoji="0" lang="ru-RU">
          <a:solidFill>
            <a:schemeClr val="tx2"/>
          </a:solidFill>
        </a:defRPr>
      </a:lvl7pPr>
      <a:lvl8pPr eaLnBrk="1" latinLnBrk="0" hangingPunct="1">
        <a:defRPr kumimoji="0" lang="ru-RU">
          <a:solidFill>
            <a:schemeClr val="tx2"/>
          </a:solidFill>
        </a:defRPr>
      </a:lvl8pPr>
      <a:lvl9pPr eaLnBrk="1" latinLnBrk="0" hangingPunct="1">
        <a:defRPr kumimoji="0" lang="ru-RU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ru-RU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ru-RU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scheme.ru/web-safe-colors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тип STEP ACADEMY (белый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2420888" cy="24208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6021288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Зуев Александр</a:t>
            </a:r>
            <a:endParaRPr lang="ru-RU" sz="36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1844824"/>
            <a:ext cx="576064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Разработка веб-страниц на языке разметки HTML5 с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использованием каскадных таблиц стилей CSS3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Единицы измерения: "</a:t>
            </a:r>
            <a:r>
              <a:rPr lang="ru-RU" sz="3200" b="1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", " </a:t>
            </a:r>
            <a:r>
              <a:rPr lang="ru-RU" sz="3200" b="1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", "</a:t>
            </a:r>
            <a:r>
              <a:rPr lang="en-US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%</a:t>
            </a:r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Пиксель </a:t>
            </a:r>
            <a:r>
              <a:rPr lang="ru-RU" sz="2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– это самая базовая, абсолютная и окончательная единица измерения.</a:t>
            </a: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Количество пикселей задаётся в настройках разрешения экрана, один 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– это как раз один такой пиксель на экране. Все значения браузер в итоге пересчитает в пиксели.</a:t>
            </a: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Пиксели могут быть дробными, например размер можно задать в 16.5px</a:t>
            </a: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Достоинства -Главное достоинство пикселя – чёткость и понятность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Недостатки -Другие единицы измерения – в некотором смысле «мощнее», они являются относительными и позволяют устанавливать соотношения между различными размерами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Единицы измерения: " </a:t>
            </a:r>
            <a:r>
              <a:rPr lang="ru-RU" sz="3200" b="1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", " </a:t>
            </a:r>
            <a:r>
              <a:rPr lang="ru-RU" sz="3200" b="1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", "</a:t>
            </a:r>
            <a:r>
              <a:rPr lang="en-US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%</a:t>
            </a:r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Существуют также «производные» от пикселя единицы измерения: 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mm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 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cm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 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pt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и 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pc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но они давно отправились на свалку истории.</a:t>
            </a: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Значения:</a:t>
            </a: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1mm (мм) = 3.8px</a:t>
            </a: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1cm (см) = 38px</a:t>
            </a: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1pt (типографский пункт) = 4/3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1pc (типографская пика) = 16px</a:t>
            </a: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Так как браузер пересчитывает эти значения в пиксели, то смысла в их употреблении нет.</a:t>
            </a: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492896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Почему в сантиметре </a:t>
            </a:r>
            <a:r>
              <a:rPr lang="ru-RU" sz="3200" b="1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cm</a:t>
            </a:r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</a:p>
          <a:p>
            <a:pPr algn="ctr"/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содержится ровно 38 пикселей?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692696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реальной жизни сантиметр – это эталон длины, одна сотая метра. А пиксель может быть разным, в зависимости от экрана.</a:t>
            </a: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Но в </a:t>
            </a:r>
            <a:r>
              <a:rPr lang="ru-RU" sz="2400" smtClean="0">
                <a:ln w="50800"/>
                <a:solidFill>
                  <a:schemeClr val="bg1">
                    <a:shade val="50000"/>
                  </a:schemeClr>
                </a:solidFill>
              </a:rPr>
              <a:t>формуле под 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пикселем понимается «сферический пиксель в вакууме», точка на «стандартизованном экране», характеристики которого описаны в спецификации.</a:t>
            </a: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Поэтому ни о каком соответствии 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cm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реальному сантиметру здесь нет и речи. Это полностью синтетическая и производная единица измерения, которая не нужна.</a:t>
            </a: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348880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Как прописать заголовку </a:t>
            </a:r>
            <a:r>
              <a:rPr lang="en-US" sz="3600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h1 </a:t>
            </a:r>
            <a:r>
              <a:rPr lang="ru-RU" sz="3600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размер шрифта?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348880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fr-FR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&lt;h1&gt;&lt;font size="</a:t>
            </a:r>
            <a:r>
              <a:rPr lang="ru-RU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6</a:t>
            </a:r>
            <a:r>
              <a:rPr lang="fr-FR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</a:t>
            </a:r>
            <a:endParaRPr lang="ru-RU" sz="36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Заголовок</a:t>
            </a:r>
          </a:p>
          <a:p>
            <a:pPr algn="ctr"/>
            <a:r>
              <a:rPr lang="fr-FR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&lt;/font&gt;&lt;/h1&gt;</a:t>
            </a:r>
            <a:endParaRPr lang="ru-RU" sz="36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24744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&lt;h1&gt;</a:t>
            </a:r>
            <a:r>
              <a:rPr lang="ru-RU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Заголовок</a:t>
            </a:r>
            <a:r>
              <a:rPr lang="pt-BR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&lt;/h1&gt;</a:t>
            </a:r>
            <a:endParaRPr lang="ru-RU" sz="36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pt-BR" sz="36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&lt;h1 style="font-size:2em"&gt;</a:t>
            </a:r>
            <a:r>
              <a:rPr lang="ru-RU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Заголовок </a:t>
            </a:r>
            <a:r>
              <a:rPr lang="pt-BR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&lt;/h1&gt;</a:t>
            </a:r>
            <a:endParaRPr lang="ru-RU" sz="36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pt-BR" sz="36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&lt;h1 style="font-size:16px"&gt;</a:t>
            </a:r>
            <a:r>
              <a:rPr lang="ru-RU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Заголовок </a:t>
            </a:r>
            <a:r>
              <a:rPr lang="pt-BR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&lt;/h1&gt;</a:t>
            </a:r>
            <a:endParaRPr lang="ru-RU" sz="36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Абзац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</a:t>
            </a:r>
            <a:r>
              <a:rPr lang="ru-RU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pt-BR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style="font:16px</a:t>
            </a:r>
            <a:r>
              <a:rPr lang="ru-RU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tahoma</a:t>
            </a:r>
            <a:r>
              <a:rPr lang="pt-BR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</a:t>
            </a:r>
            <a:r>
              <a:rPr lang="ru-RU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Какой-нибудь абзац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&lt;/p&gt;</a:t>
            </a:r>
          </a:p>
          <a:p>
            <a:pPr algn="ctr"/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</a:t>
            </a:r>
            <a:r>
              <a:rPr lang="ru-RU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pt-BR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style="font:12px</a:t>
            </a:r>
            <a:r>
              <a:rPr lang="ru-RU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arial</a:t>
            </a:r>
            <a:r>
              <a:rPr lang="pt-BR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“&gt;</a:t>
            </a:r>
            <a:r>
              <a:rPr lang="ru-RU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Еще абзац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&lt;/p&gt;</a:t>
            </a:r>
          </a:p>
          <a:p>
            <a:pPr algn="ctr"/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 style="font: 26px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monospace</a:t>
            </a:r>
            <a:r>
              <a:rPr lang="pt-BR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 </a:t>
            </a:r>
            <a:r>
              <a:rPr lang="ru-RU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Снова абзац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&lt;/p&gt;</a:t>
            </a:r>
          </a:p>
          <a:p>
            <a:pPr algn="ctr"/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&lt;p&gt;&lt;font size="6" face="monospace"&gt; </a:t>
            </a:r>
            <a:r>
              <a:rPr lang="ru-RU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Снова абзац&lt;/</a:t>
            </a:r>
            <a:r>
              <a:rPr lang="pt-BR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font&gt;&lt;/p&gt;</a:t>
            </a:r>
            <a:endParaRPr lang="ru-RU" sz="32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484784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&lt;p&gt;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Первый абзац&lt;/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  <a:p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 style="font-size: 1em;"&gt;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Второй абзац&lt;/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  <a:p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 style="font-size: 16px;"&gt;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Третий абзац&lt;/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  <a:p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 style="font-size: 100%;"&gt;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Четвертый абзац&lt;/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  <a:p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 style="font-size: 2em;"&gt;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Пятый абзац&lt;/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  <a:p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 style="font-size: 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3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2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;"&gt;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Шестой абзац&lt;/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</a:p>
          <a:p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 style="font-size: 200%;"&gt;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Седьмой абзац&lt;/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p&gt;</a:t>
            </a:r>
            <a:endParaRPr lang="ru-RU" sz="28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Выравнивание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center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текста по центру&lt;/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r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right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текста по правому краю&lt;/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r"/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left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текста по левому краю&lt;/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just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justify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текста по всей ширине(здесь должно быть как можно больше текста)&lt;/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060848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2. 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Форматирование текста при помощи HTML</a:t>
            </a:r>
            <a:endParaRPr lang="ru-RU" sz="48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Выравнивание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&lt;h1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center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заголовка по центру&lt;/h1&gt;</a:t>
            </a:r>
          </a:p>
          <a:p>
            <a:pPr algn="ctr"/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r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&lt;h1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right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заголовка по правому краю&lt;/h1&gt;</a:t>
            </a:r>
          </a:p>
          <a:p>
            <a:pPr algn="r"/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&lt;h1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left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заголовка по левому краю&lt;/h1&gt;</a:t>
            </a: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just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&lt;h1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align=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justify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"&gt;Выравнивание заголовка по всей ширине(здесь должно быть как можно больше текста)&lt;/h1&gt;</a:t>
            </a:r>
          </a:p>
          <a:p>
            <a:pPr algn="just"/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Выравнивание и изменение размера, цвета, и названия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916832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/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&lt;h1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style="font-size:48px;" align="justify"&gt;&lt;font face="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tahoma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color="red"&gt;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Выравнивание заголовка по всей ширине (здесь должно быть как можно больше текста)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&lt;/font&gt;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h1&gt;</a:t>
            </a:r>
            <a:endParaRPr lang="ru-RU" sz="2400" dirty="0" err="1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060848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2.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3</a:t>
            </a:r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Классификация тегов: логическое и физическое форматирования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Теги физического форматирования: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916832"/>
            <a:ext cx="8640960" cy="42165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2000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курсивом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b&gt;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жирным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b&gt;&lt;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u&gt;</a:t>
            </a:r>
            <a:r>
              <a:rPr lang="ru-RU" sz="2000" u="sng" dirty="0" smtClean="0">
                <a:ln w="50800"/>
                <a:solidFill>
                  <a:schemeClr val="bg1"/>
                </a:solidFill>
              </a:rPr>
              <a:t>подчеркиванием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u&gt;&lt;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tt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  <a:latin typeface="08 Underground" pitchFamily="2" charset="0"/>
              </a:rPr>
              <a:t>машинописным шрифтом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tt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strike&gt;</a:t>
            </a:r>
            <a:r>
              <a:rPr lang="ru-RU" sz="2000" strike="sngStrike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зачеркнутого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strike&gt;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текста&lt;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s&gt;</a:t>
            </a:r>
            <a:r>
              <a:rPr lang="ru-RU" sz="2000" strike="sngStrike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зачеркнутого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s&gt;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текста&lt;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big&gt;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большим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big&gt;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размера шрифта&lt;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small&gt;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меньшим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small&gt;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размером шрифта&lt;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sup&gt;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нижним 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sup&gt;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индексом&lt;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sub&gt;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верхним&lt;/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sub&gt;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индексом&lt;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 size="5"&gt;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размером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font&gt;, &lt;font color="red"&gt;</a:t>
            </a:r>
            <a:r>
              <a:rPr lang="ru-RU" sz="2000" dirty="0" smtClean="0">
                <a:ln w="50800"/>
                <a:solidFill>
                  <a:srgbClr val="FF0000"/>
                </a:solidFill>
              </a:rPr>
              <a:t>цветом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font&gt;, 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 &lt;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 face="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monospace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  <a:latin typeface="Courier New" pitchFamily="49" charset="0"/>
                <a:cs typeface="Courier New" pitchFamily="49" charset="0"/>
              </a:rPr>
              <a:t>изменением шрифта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font&gt;</a:t>
            </a:r>
            <a:endParaRPr lang="ru-RU" sz="2000" dirty="0" err="1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Теги логического форматирования: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836712"/>
            <a:ext cx="8640960" cy="59400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текста как 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abbr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title=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"Этот текст будет в подсказке"&gt;аббревиатуру&lt;/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abbr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текста как&lt;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acronym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title=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"Этот текст будет в подсказке"&gt; аббревиатуру&lt;/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acronym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текста 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cite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&gt;курсивом&lt;/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cite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- используется для отметки цитат или названий книг и статей&lt;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текста машинописным шрифтом используется для отметки кода&lt;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code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&gt;&amp;#60;strong&amp;#62;жирным&amp;#60;/strong&amp;#62;&lt;/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code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текста 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del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&gt;перечеркнутым&lt;/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del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- используется для отметки удаленного текста в момент редактирования&lt;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dfn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&gt;курсивом&lt;/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dfn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&gt;для отметки термина который встречается в документе первый раз&lt;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Теги логического форматирования: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836712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ins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&gt;подчеркиванием&lt;/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ins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для отметки изменений, вносимых в документ от версии к версии&lt;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&gt;курсивом&lt;/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kbd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&gt;машинописным шрифтом&lt;/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kbd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отмечает текст как вводимый пользователем с клавиатуры&lt;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q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ковычками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q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для обозначения цитат&lt;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samp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&gt;машинописным шрифтом&lt;/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samp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&gt;для отметки текста, выдаваемого программами&lt;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&gt;жирным&lt;/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для выделения важных фрагментов текста&lt;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Выделение 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var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&gt;курсивом&lt;/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var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для отметки имени переменных&lt;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2.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4</a:t>
            </a:r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Цвета в </a:t>
            </a:r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Web</a:t>
            </a:r>
            <a:endParaRPr lang="ru-RU" sz="4800" b="1" u="sng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Web-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палитра</a:t>
            </a:r>
          </a:p>
        </p:txBody>
      </p:sp>
      <p:pic>
        <p:nvPicPr>
          <p:cNvPr id="2050" name="Picture 2" descr="http://azbukadom.com/wp-content/uploads/Cvet-v-interere_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340768"/>
            <a:ext cx="4968552" cy="496855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http://zestydesign.co.uk/wp-content/uploads/2016/07/CMYK-versus-RGB-1.png?w=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2656"/>
            <a:ext cx="9144000" cy="6096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76470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БЕЗОПАСНЫЕ ВЕБ-ЦВЕТА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780928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  <a:hlinkClick r:id="rId3"/>
              </a:rPr>
              <a:t>https://colorscheme.ru/web-safe-colors.html</a:t>
            </a:r>
            <a:endParaRPr lang="ru-RU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2.1 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Классификация тегов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83671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Photoshop</a:t>
            </a:r>
            <a:endParaRPr lang="ru-RU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20486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Рассмотрение основных возможностей: открытие изображений, подбор цветов при помощи палитры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Photoshop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инструмент пипетка;</a:t>
            </a: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 выбранного цвета в атрибуте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color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тега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&lt;font&gt;</a:t>
            </a:r>
          </a:p>
          <a:p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&lt;font color=“#6633CC”&gt; 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&lt;/font&gt;</a:t>
            </a:r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20486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Домашнее задание и работа в классе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20486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Отредактировать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страницу с текстом с файла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word</a:t>
            </a:r>
            <a:endParaRPr lang="ru-RU" sz="24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Согласно полученным знаниям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Линейные (строчные) и блочные</a:t>
            </a:r>
            <a:endParaRPr lang="ru-RU" sz="40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852936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pt-BR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линейные: &lt;b&gt;, &lt;i&gt;, &lt;u&gt;, &lt;font&gt;;</a:t>
            </a:r>
          </a:p>
          <a:p>
            <a:r>
              <a:rPr lang="pt-BR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блочные: &lt;p&gt;, &lt;h1&gt;</a:t>
            </a:r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pt-BR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&lt;h6&gt;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  <a:endParaRPr lang="ru-RU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060848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2.2 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Модель форматирования текста: заголовки и абзацы.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2060848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&lt;h1&gt;</a:t>
            </a:r>
            <a:r>
              <a:rPr lang="ru-RU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Заголовок</a:t>
            </a:r>
            <a:r>
              <a:rPr lang="en-US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первого уровня</a:t>
            </a:r>
            <a:r>
              <a:rPr lang="en-US" sz="36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&lt;/h1&gt;</a:t>
            </a:r>
          </a:p>
          <a:p>
            <a:pPr algn="ctr"/>
            <a:r>
              <a:rPr lang="pt-BR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&lt;h2&gt;</a:t>
            </a:r>
            <a:r>
              <a:rPr lang="ru-RU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второго уровня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&lt;/h2&gt;</a:t>
            </a:r>
            <a:endParaRPr lang="en-US" sz="4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&lt;h3&gt;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третьего уровня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&lt;/h3&gt;</a:t>
            </a:r>
          </a:p>
          <a:p>
            <a:pPr algn="ctr"/>
            <a:r>
              <a:rPr lang="pt-BR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&lt;h4&gt;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четвертого уровня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&lt;/h4&gt;</a:t>
            </a:r>
          </a:p>
          <a:p>
            <a:pPr algn="ctr"/>
            <a:r>
              <a:rPr lang="pt-BR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&lt;h5&gt;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пятого уровня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&lt;/h5&gt;</a:t>
            </a:r>
          </a:p>
          <a:p>
            <a:pPr algn="ctr"/>
            <a:r>
              <a:rPr lang="pt-BR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&lt;h6&gt;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шестого уровня</a:t>
            </a:r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&lt;/h6&gt;</a:t>
            </a:r>
            <a:endParaRPr lang="ru-RU" sz="4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79249"/>
            <a:ext cx="8640960" cy="51398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&lt;h1&gt;</a:t>
            </a:r>
            <a:r>
              <a:rPr lang="ru-RU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Заголовок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первого уровня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&lt;/h1&gt;</a:t>
            </a:r>
            <a:endParaRPr lang="ru-RU" sz="32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32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самого верхнего уровня, на странице рекомендуется использовать только один раз, по возможности частично дублируя заглавие страницы.</a:t>
            </a: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 &lt;h1&gt; должен быть уникальным для каждой страницы сайта. Рекомендуется прописывать тег в начале статьи, используя ключевое слово в тексте заголовка. </a:t>
            </a: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Размер шрифта в браузере равен 2em, верхний и нижний отступ по умолчанию 0.67em.</a:t>
            </a:r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88640"/>
            <a:ext cx="8640960" cy="64017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&lt;h2&gt;</a:t>
            </a:r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второго уровня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&lt;/h2&gt;</a:t>
            </a:r>
            <a:endParaRPr lang="ru-RU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Им обозначаются подзаголовки тега &lt;h1&gt;. Размер шрифта в браузере равен 1.5em, верхний и нижний отступ по умолчанию 0.83em.</a:t>
            </a:r>
          </a:p>
          <a:p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&lt;h3&gt;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третьего уровня</a:t>
            </a:r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&lt;/h3&gt;</a:t>
            </a:r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Показывает подзаголовки тега &lt;h2&gt;. Размер шрифта в браузере равен 1.17em, верхний и нижний отступ по умолчанию 1em.</a:t>
            </a:r>
          </a:p>
          <a:p>
            <a:pPr algn="ctr"/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pt-BR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&lt;h4&gt;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четвертого уровня</a:t>
            </a:r>
            <a:r>
              <a:rPr lang="en-US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&lt;/h4&gt;</a:t>
            </a:r>
          </a:p>
          <a:p>
            <a:pPr algn="ctr"/>
            <a:r>
              <a:rPr lang="pt-BR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&lt;h5&gt;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пятого уровня</a:t>
            </a:r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&lt;/h5&gt;</a:t>
            </a:r>
          </a:p>
          <a:p>
            <a:pPr algn="ctr"/>
            <a:r>
              <a:rPr lang="pt-BR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&lt;h6&gt;</a:t>
            </a:r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Заголовок шестого уровня</a:t>
            </a:r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&lt;/h6&gt;</a:t>
            </a:r>
            <a:endParaRPr lang="ru-RU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Обозначают подзаголовки четвёртого, пятого и шестого уровня. Размер шрифта в браузере равен 1em / 0.83em / 0.67em, верхний и нижний отступ по умолчанию 1.33em / 1.67em/ 2.33em соответственно.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Единицы измерения: " </a:t>
            </a:r>
            <a:r>
              <a:rPr lang="ru-RU" sz="3200" b="1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", " </a:t>
            </a:r>
            <a:r>
              <a:rPr lang="ru-RU" sz="3200" b="1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px</a:t>
            </a:r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", "</a:t>
            </a:r>
            <a:r>
              <a:rPr lang="en-US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%</a:t>
            </a:r>
            <a:r>
              <a:rPr lang="ru-RU" sz="32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1em – текущий размер шрифта.</a:t>
            </a:r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Можно брать любые пропорции от текущего шрифта: 2em, 0.5em и т.п.</a:t>
            </a:r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Размеры в 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– относительные, они определяются по текущему контексту.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1474</Words>
  <Application>Microsoft Office PowerPoint</Application>
  <PresentationFormat>Экран (4:3)</PresentationFormat>
  <Paragraphs>189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08 Underground</vt:lpstr>
      <vt:lpstr>Century Schoolbook</vt:lpstr>
      <vt:lpstr>Courier New</vt:lpstr>
      <vt:lpstr>ClassicPhotoAlbum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2018-07-31T12:32:19Z</dcterms:created>
  <dcterms:modified xsi:type="dcterms:W3CDTF">2021-11-17T11:05:19Z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1049</vt:i4>
  </property>
  <property fmtid="{D5CDD505-2E9C-101B-9397-08002B2CF9AE}" pid="3" name="_Version">
    <vt:lpwstr>12.0.4518</vt:lpwstr>
  </property>
</Properties>
</file>