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55" r:id="rId2"/>
    <p:sldId id="364" r:id="rId3"/>
    <p:sldId id="369" r:id="rId4"/>
    <p:sldId id="376" r:id="rId5"/>
    <p:sldId id="357" r:id="rId6"/>
    <p:sldId id="372" r:id="rId7"/>
    <p:sldId id="373" r:id="rId8"/>
    <p:sldId id="374" r:id="rId9"/>
    <p:sldId id="375" r:id="rId10"/>
    <p:sldId id="368" r:id="rId11"/>
    <p:sldId id="377" r:id="rId12"/>
    <p:sldId id="378" r:id="rId13"/>
    <p:sldId id="379" r:id="rId14"/>
    <p:sldId id="397" r:id="rId15"/>
    <p:sldId id="380" r:id="rId16"/>
    <p:sldId id="398" r:id="rId17"/>
    <p:sldId id="381" r:id="rId18"/>
    <p:sldId id="382" r:id="rId19"/>
    <p:sldId id="388" r:id="rId20"/>
    <p:sldId id="387" r:id="rId21"/>
    <p:sldId id="389" r:id="rId22"/>
    <p:sldId id="383" r:id="rId23"/>
    <p:sldId id="390" r:id="rId24"/>
    <p:sldId id="384" r:id="rId25"/>
    <p:sldId id="385" r:id="rId26"/>
    <p:sldId id="386" r:id="rId27"/>
    <p:sldId id="391" r:id="rId28"/>
    <p:sldId id="392" r:id="rId29"/>
    <p:sldId id="393" r:id="rId30"/>
    <p:sldId id="394" r:id="rId31"/>
    <p:sldId id="395" r:id="rId32"/>
    <p:sldId id="396" r:id="rId33"/>
    <p:sldId id="399" r:id="rId34"/>
    <p:sldId id="400" r:id="rId35"/>
    <p:sldId id="401" r:id="rId36"/>
    <p:sldId id="402" r:id="rId37"/>
    <p:sldId id="403" r:id="rId38"/>
    <p:sldId id="404" r:id="rId39"/>
    <p:sldId id="405" r:id="rId40"/>
    <p:sldId id="406" r:id="rId41"/>
    <p:sldId id="407" r:id="rId42"/>
    <p:sldId id="408" r:id="rId43"/>
    <p:sldId id="409" r:id="rId44"/>
    <p:sldId id="410" r:id="rId45"/>
    <p:sldId id="411" r:id="rId46"/>
    <p:sldId id="413" r:id="rId47"/>
    <p:sldId id="412" r:id="rId48"/>
  </p:sldIdLst>
  <p:sldSz cx="9144000" cy="6858000" type="screen4x3"/>
  <p:notesSz cx="6858000" cy="9144000"/>
  <p:defaultTextStyle>
    <a:lvl1pPr marL="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0000FF"/>
    <a:srgbClr val="111111"/>
    <a:srgbClr val="66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8024" autoAdjust="0"/>
  </p:normalViewPr>
  <p:slideViewPr>
    <p:cSldViewPr>
      <p:cViewPr varScale="1">
        <p:scale>
          <a:sx n="111" d="100"/>
          <a:sy n="111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ru-RU" sz="1200"/>
            </a:lvl1pPr>
            <a:extLst/>
          </a:lstStyle>
          <a:p>
            <a:endParaRPr lang="ru-RU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ru-RU" sz="1200"/>
            </a:lvl1pPr>
            <a:extLst/>
          </a:lstStyle>
          <a:p>
            <a:fld id="{68F88C59-319B-4332-9A1D-2A62CFCB00D8}" type="datetimeFigureOut">
              <a:rPr lang="ru-RU" smtClean="0"/>
              <a:pPr/>
              <a:t>28.12.2020</a:t>
            </a:fld>
            <a:endParaRPr lang="ru-RU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ru-RU" sz="1200"/>
            </a:lvl1pPr>
            <a:extLst/>
          </a:lstStyle>
          <a:p>
            <a:endParaRPr lang="ru-RU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ru-RU" sz="1200"/>
            </a:lvl1pPr>
            <a:extLst/>
          </a:lstStyle>
          <a:p>
            <a:fld id="{B16A41B8-7DC3-4DB6-84E4-E105629EAA3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ru-RU" sz="1200"/>
            </a:lvl1pPr>
            <a:extLst/>
          </a:lstStyle>
          <a:p>
            <a:endParaRPr lang="ru-RU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ru-RU" sz="1200"/>
            </a:lvl1pPr>
            <a:extLst/>
          </a:lstStyle>
          <a:p>
            <a:fld id="{968B300D-05F0-4B43-940D-46DED5A791AD}" type="datetimeFigureOut">
              <a:rPr lang="ru-RU"/>
              <a:pPr/>
              <a:t>28.12.2020</a:t>
            </a:fld>
            <a:endParaRPr lang="ru-RU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ru-RU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ru-RU" sz="1200"/>
            </a:lvl1pPr>
            <a:extLst/>
          </a:lstStyle>
          <a:p>
            <a:endParaRPr lang="ru-RU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ru-RU" sz="1200"/>
            </a:lvl1pPr>
            <a:extLst/>
          </a:lstStyle>
          <a:p>
            <a:fld id="{9B26CD33-4337-4529-948A-94F6960B2374}" type="slidenum">
              <a:rPr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</a:t>
            </a:fld>
            <a:endParaRPr lang="ru-R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10</a:t>
            </a:fld>
            <a:endParaRPr lang="ru-R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11</a:t>
            </a:fld>
            <a:endParaRPr lang="ru-RU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12</a:t>
            </a:fld>
            <a:endParaRPr lang="ru-RU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13</a:t>
            </a:fld>
            <a:endParaRPr lang="ru-RU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14</a:t>
            </a:fld>
            <a:endParaRPr lang="ru-RU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15</a:t>
            </a:fld>
            <a:endParaRPr lang="ru-RU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16</a:t>
            </a:fld>
            <a:endParaRPr lang="ru-RU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17</a:t>
            </a:fld>
            <a:endParaRPr lang="ru-RU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18</a:t>
            </a:fld>
            <a:endParaRPr lang="ru-RU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19</a:t>
            </a:fld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</a:t>
            </a:fld>
            <a:endParaRPr lang="ru-RU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20</a:t>
            </a:fld>
            <a:endParaRPr lang="ru-RU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21</a:t>
            </a:fld>
            <a:endParaRPr lang="ru-RU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22</a:t>
            </a:fld>
            <a:endParaRPr lang="ru-RU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23</a:t>
            </a:fld>
            <a:endParaRPr lang="ru-RU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24</a:t>
            </a:fld>
            <a:endParaRPr lang="ru-RU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25</a:t>
            </a:fld>
            <a:endParaRPr lang="ru-RU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26</a:t>
            </a:fld>
            <a:endParaRPr lang="ru-RU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27</a:t>
            </a:fld>
            <a:endParaRPr lang="ru-RU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28</a:t>
            </a:fld>
            <a:endParaRPr lang="ru-RU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29</a:t>
            </a:fld>
            <a:endParaRPr lang="ru-R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30</a:t>
            </a:fld>
            <a:endParaRPr lang="ru-RU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31</a:t>
            </a:fld>
            <a:endParaRPr lang="ru-RU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32</a:t>
            </a:fld>
            <a:endParaRPr lang="ru-RU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33</a:t>
            </a:fld>
            <a:endParaRPr lang="ru-RU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34</a:t>
            </a:fld>
            <a:endParaRPr lang="ru-RU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35</a:t>
            </a:fld>
            <a:endParaRPr lang="ru-RU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36</a:t>
            </a:fld>
            <a:endParaRPr lang="ru-RU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37</a:t>
            </a:fld>
            <a:endParaRPr lang="ru-RU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38</a:t>
            </a:fld>
            <a:endParaRPr lang="ru-RU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39</a:t>
            </a:fld>
            <a:endParaRPr 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40</a:t>
            </a:fld>
            <a:endParaRPr lang="ru-RU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41</a:t>
            </a:fld>
            <a:endParaRPr lang="ru-RU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42</a:t>
            </a:fld>
            <a:endParaRPr lang="ru-RU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43</a:t>
            </a:fld>
            <a:endParaRPr lang="ru-RU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44</a:t>
            </a:fld>
            <a:endParaRPr lang="ru-RU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45</a:t>
            </a:fld>
            <a:endParaRPr lang="ru-RU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46</a:t>
            </a:fld>
            <a:endParaRPr lang="ru-RU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47</a:t>
            </a:fld>
            <a:endParaRPr lang="ru-R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5</a:t>
            </a:fld>
            <a:endParaRPr lang="ru-R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6</a:t>
            </a:fld>
            <a:endParaRPr lang="ru-R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7</a:t>
            </a:fld>
            <a:endParaRPr lang="ru-R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8</a:t>
            </a:fld>
            <a:endParaRPr lang="ru-R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9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ложка альбо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ru-RU"/>
            </a:lvl1pPr>
            <a:extLst/>
          </a:lstStyle>
          <a:p>
            <a:r>
              <a:rPr kumimoji="0" lang="ru-RU"/>
              <a:t>Заголовок фотоальбома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/>
            </a:pPr>
            <a:endParaRPr kumimoji="0" lang="ru-RU" sz="3200" b="0" i="1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Щелкните, чтобы добавить дату и прочие сведения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ru-RU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28.12.2020</a:t>
            </a:fld>
            <a:endParaRPr kumimoji="0" lang="ru-RU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верху, альбом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28.12.2020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верху, смешанна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28.12.2020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сверху, книж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ru-RU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28.12.2020</a:t>
            </a:fld>
            <a:endParaRPr kumimoji="0" lang="ru-RU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сверху, альбом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28.12.2020</a:t>
            </a:fld>
            <a:endParaRPr kumimoji="0" lang="ru-RU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сверху, книжная с большой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ru-RU" sz="24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28.12.2020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сверху: 1 книжная и 3 альбом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28.12.2020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сверху: 3 альбомных и 2 книж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28.12.2020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сверху: 3 книжных и 2 альбом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28.12.2020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вадрат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ru-RU" sz="18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28.12.2020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сверху, квадрат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ru-RU" sz="18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ru-RU" sz="18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28.12.2020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Альбом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28.12.2020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ru-RU" sz="18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28.12.2020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lang="ru-RU"/>
              <a:pPr/>
              <a:t>28.12.2020</a:t>
            </a:fld>
            <a:endParaRPr kumimoji="0" lang="ru-RU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/>
              <a:pPr/>
              <a:t>‹#›</a:t>
            </a:fld>
            <a:endParaRPr kumimoji="0" lang="ru-RU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Книж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28.12.2020</a:t>
            </a:fld>
            <a:endParaRPr kumimoji="0" lang="ru-RU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Альбомная (на весь экра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ru-RU" i="0" dirty="0"/>
              <a:t>Щелкните значок,</a:t>
            </a:r>
            <a:r>
              <a:rPr kumimoji="0" lang="ru-RU" i="0" baseline="0" dirty="0"/>
              <a:t> чтобы добавить </a:t>
            </a:r>
            <a:r>
              <a:rPr kumimoji="0" lang="ru-RU" i="0" dirty="0"/>
              <a:t>фотографию размером со всю страницу</a:t>
            </a:r>
            <a:endParaRPr kumimoji="0" lang="ru-RU" i="0" baseline="0" dirty="0"/>
          </a:p>
          <a:p>
            <a:pPr marL="0" marR="0" indent="0" algn="ctr">
              <a:buFontTx/>
              <a:buNone/>
            </a:pPr>
            <a:endParaRPr kumimoji="0" lang="ru-RU" i="0" dirty="0"/>
          </a:p>
          <a:p>
            <a:pPr algn="ctr">
              <a:buFontTx/>
              <a:buNone/>
            </a:pPr>
            <a:endParaRPr kumimoji="0" lang="ru-RU" i="0" dirty="0"/>
          </a:p>
          <a:p>
            <a:pPr algn="ctr">
              <a:buFontTx/>
              <a:buNone/>
            </a:pPr>
            <a:endParaRPr kumimoji="0" lang="ru-RU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аздел альбо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lang="ru-RU" baseline="0"/>
            </a:lvl1pPr>
            <a:extLst/>
          </a:lstStyle>
          <a:p>
            <a:r>
              <a:rPr kumimoji="0" lang="ru-RU"/>
              <a:t>Заголовок раздела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lang="ru-RU" sz="1800"/>
            </a:lvl1pPr>
            <a:extLst/>
          </a:lstStyle>
          <a:p>
            <a:pPr lvl="0"/>
            <a:r>
              <a:rPr kumimoji="0" lang="ru-RU"/>
              <a:t>Подзаголовок слайда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28.12.2020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 сверху, книж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28.12.2020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сверху, альбом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28.12.2020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сверху, смешан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28.12.2020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верху, книж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28.12.2020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4" cstate="print">
            <a:alphaModFix amt="5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ru-RU" smtClean="0"/>
              <a:t>Образец заголовка</a:t>
            </a:r>
            <a:endParaRPr kumimoji="0" lang="en-US" smtClean="0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lang="ru-RU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28.12.2020</a:t>
            </a:fld>
            <a:endParaRPr kumimoji="0" lang="ru-RU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lang="ru-RU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ru-RU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lang="ru-RU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ru-RU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 lang="ru-RU">
          <a:solidFill>
            <a:schemeClr val="tx2"/>
          </a:solidFill>
        </a:defRPr>
      </a:lvl2pPr>
      <a:lvl3pPr eaLnBrk="1" latinLnBrk="0" hangingPunct="1">
        <a:defRPr kumimoji="0" lang="ru-RU">
          <a:solidFill>
            <a:schemeClr val="tx2"/>
          </a:solidFill>
        </a:defRPr>
      </a:lvl3pPr>
      <a:lvl4pPr eaLnBrk="1" latinLnBrk="0" hangingPunct="1">
        <a:defRPr kumimoji="0" lang="ru-RU">
          <a:solidFill>
            <a:schemeClr val="tx2"/>
          </a:solidFill>
        </a:defRPr>
      </a:lvl4pPr>
      <a:lvl5pPr eaLnBrk="1" latinLnBrk="0" hangingPunct="1">
        <a:defRPr kumimoji="0" lang="ru-RU">
          <a:solidFill>
            <a:schemeClr val="tx2"/>
          </a:solidFill>
        </a:defRPr>
      </a:lvl5pPr>
      <a:lvl6pPr eaLnBrk="1" latinLnBrk="0" hangingPunct="1">
        <a:defRPr kumimoji="0" lang="ru-RU">
          <a:solidFill>
            <a:schemeClr val="tx2"/>
          </a:solidFill>
        </a:defRPr>
      </a:lvl6pPr>
      <a:lvl7pPr eaLnBrk="1" latinLnBrk="0" hangingPunct="1">
        <a:defRPr kumimoji="0" lang="ru-RU">
          <a:solidFill>
            <a:schemeClr val="tx2"/>
          </a:solidFill>
        </a:defRPr>
      </a:lvl7pPr>
      <a:lvl8pPr eaLnBrk="1" latinLnBrk="0" hangingPunct="1">
        <a:defRPr kumimoji="0" lang="ru-RU">
          <a:solidFill>
            <a:schemeClr val="tx2"/>
          </a:solidFill>
        </a:defRPr>
      </a:lvl8pPr>
      <a:lvl9pPr eaLnBrk="1" latinLnBrk="0" hangingPunct="1">
        <a:defRPr kumimoji="0" lang="ru-RU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ru-RU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ru-RU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ru-RU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ru-RU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5book.ru/osnovy-css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логотип STEP ACADEMY (белый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0"/>
            <a:ext cx="2420888" cy="242088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0" y="6021288"/>
            <a:ext cx="874846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r"/>
            <a:r>
              <a:rPr lang="ru-RU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Зуев Александр</a:t>
            </a:r>
            <a:endParaRPr lang="ru-RU" sz="3600" b="1" i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1840" y="1844824"/>
            <a:ext cx="5760640" cy="304698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r"/>
            <a:r>
              <a:rPr lang="ru-RU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Разработка веб-страниц на языке разметки HTML5 с</a:t>
            </a:r>
            <a:r>
              <a:rPr 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использованием каскадных таблиц стилей CSS3</a:t>
            </a:r>
            <a:endParaRPr lang="ru-RU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268760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Назначение:</a:t>
            </a:r>
          </a:p>
          <a:p>
            <a:pPr algn="ctr"/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</a:p>
          <a:p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HTML служит для задания структуры</a:t>
            </a:r>
          </a:p>
          <a:p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</a:p>
          <a:p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CSS – для форматирования</a:t>
            </a:r>
            <a:endParaRPr lang="ru-RU" sz="4000" b="1" i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404664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Встраивание </a:t>
            </a:r>
            <a:r>
              <a:rPr lang="en-US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CSS </a:t>
            </a:r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 </a:t>
            </a:r>
            <a:r>
              <a:rPr lang="en-US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endParaRPr lang="ru-RU" sz="4000" b="1" i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628800"/>
            <a:ext cx="8640960" cy="34778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fontAlgn="base"/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&lt;head&gt;</a:t>
            </a:r>
          </a:p>
          <a:p>
            <a:pPr fontAlgn="base"/>
            <a:r>
              <a:rPr lang="en-US" sz="20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&lt;link </a:t>
            </a:r>
            <a:r>
              <a:rPr lang="en-US" sz="2000" b="1" u="sng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href</a:t>
            </a:r>
            <a:r>
              <a:rPr lang="en-US" sz="20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="style.css" </a:t>
            </a:r>
            <a:r>
              <a:rPr lang="en-US" sz="2000" b="1" u="sng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rel</a:t>
            </a:r>
            <a:r>
              <a:rPr lang="en-US" sz="20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="</a:t>
            </a:r>
            <a:r>
              <a:rPr lang="en-US" sz="2000" b="1" u="sng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stylesheet</a:t>
            </a:r>
            <a:r>
              <a:rPr lang="en-US" sz="20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 media="all"&gt;</a:t>
            </a:r>
            <a:endParaRPr lang="ru-RU" sz="2000" b="1" u="sng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endParaRPr lang="en-US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 &lt;style&gt;</a:t>
            </a:r>
            <a:endParaRPr lang="ru-RU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r>
              <a:rPr lang="en-US" sz="20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p {font-size:48px;}</a:t>
            </a:r>
          </a:p>
          <a:p>
            <a:pPr fontAlgn="base"/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&lt;/style&gt;</a:t>
            </a:r>
          </a:p>
          <a:p>
            <a:pPr fontAlgn="base"/>
            <a:endParaRPr lang="en-US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&lt;/head&gt;</a:t>
            </a:r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&lt;body&gt;</a:t>
            </a:r>
          </a:p>
          <a:p>
            <a:pPr fontAlgn="base"/>
            <a:r>
              <a:rPr lang="en-US" sz="20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&lt;p style=“font-size:18px;”&gt;</a:t>
            </a:r>
            <a:r>
              <a:rPr lang="ru-RU" sz="20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Текст</a:t>
            </a:r>
            <a:r>
              <a:rPr lang="en-US" sz="20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&lt;/p&gt;</a:t>
            </a:r>
          </a:p>
          <a:p>
            <a:pPr fontAlgn="base"/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&lt;/body&gt;</a:t>
            </a:r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404664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Создание </a:t>
            </a:r>
            <a:r>
              <a:rPr lang="en-US" sz="4000" b="1" i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css</a:t>
            </a:r>
            <a:r>
              <a:rPr lang="en-US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файла</a:t>
            </a:r>
            <a:endParaRPr lang="ru-RU" sz="4000" b="1" i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628800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fontAlgn="base"/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p {</a:t>
            </a:r>
          </a:p>
          <a:p>
            <a:pPr fontAlgn="base"/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	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font-size:12px;</a:t>
            </a:r>
          </a:p>
          <a:p>
            <a:pPr fontAlgn="base"/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}</a:t>
            </a:r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404664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Встраивание </a:t>
            </a:r>
            <a:r>
              <a:rPr lang="en-US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CSS </a:t>
            </a:r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для печати</a:t>
            </a:r>
            <a:r>
              <a:rPr lang="en-US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 </a:t>
            </a:r>
            <a:r>
              <a:rPr lang="en-US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endParaRPr lang="ru-RU" sz="4000" b="1" i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060848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fontAlgn="base"/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&lt;head&gt;</a:t>
            </a:r>
          </a:p>
          <a:p>
            <a:pPr fontAlgn="base"/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&lt;link </a:t>
            </a:r>
            <a:r>
              <a:rPr lang="en-US" sz="20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href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="styleprint.css" </a:t>
            </a:r>
            <a:r>
              <a:rPr lang="en-US" sz="20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rel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="</a:t>
            </a:r>
            <a:r>
              <a:rPr lang="en-US" sz="20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stylesheet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 media="print"&gt;</a:t>
            </a:r>
          </a:p>
          <a:p>
            <a:pPr fontAlgn="base"/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&lt;link </a:t>
            </a:r>
            <a:r>
              <a:rPr lang="en-US" sz="20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href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="style.css" </a:t>
            </a:r>
            <a:r>
              <a:rPr lang="en-US" sz="20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rel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="</a:t>
            </a:r>
            <a:r>
              <a:rPr lang="en-US" sz="20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stylesheet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 media="all"&gt;</a:t>
            </a:r>
            <a:endParaRPr lang="ru-RU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&lt;/head&gt;</a:t>
            </a:r>
          </a:p>
          <a:p>
            <a:pPr fontAlgn="base"/>
            <a:endParaRPr lang="en-US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style.css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- p{font-size:48px;}</a:t>
            </a:r>
          </a:p>
          <a:p>
            <a:pPr fontAlgn="base"/>
            <a:endParaRPr lang="en-US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styleprint.css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- p{font-size:18px; font-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weight:bold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; 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color:red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;}</a:t>
            </a:r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564904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2</a:t>
            </a:r>
            <a:r>
              <a:rPr lang="en-US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. </a:t>
            </a:r>
            <a:r>
              <a:rPr lang="ru-RU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Теги без форматирования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404664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Теги без форматирования</a:t>
            </a:r>
            <a:endParaRPr lang="en-US" sz="4000" b="1" i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– </a:t>
            </a:r>
            <a:r>
              <a:rPr lang="en-US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&lt;div&gt; </a:t>
            </a:r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блочный, </a:t>
            </a:r>
            <a:endParaRPr lang="en-US" sz="4000" b="1" i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– </a:t>
            </a:r>
            <a:r>
              <a:rPr lang="en-US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&lt;span&gt; </a:t>
            </a:r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линейный</a:t>
            </a:r>
            <a:endParaRPr lang="ru-RU" sz="4000" b="1" i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924944"/>
            <a:ext cx="8640960" cy="34778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fontAlgn="base"/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&lt;body&gt; </a:t>
            </a:r>
          </a:p>
          <a:p>
            <a:pPr fontAlgn="base"/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&lt;div style="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color:red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;"&gt;</a:t>
            </a:r>
          </a:p>
          <a:p>
            <a:pPr fontAlgn="base"/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&lt;p style="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color:green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;"&gt;</a:t>
            </a:r>
          </a:p>
          <a:p>
            <a:pPr fontAlgn="base"/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Текст&amp;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nbsp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;</a:t>
            </a:r>
          </a:p>
          <a:p>
            <a:pPr fontAlgn="base"/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&lt;span style="color: blue"&gt;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Еще 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текст&amp;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nbsp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;&lt;/span&gt;</a:t>
            </a:r>
          </a:p>
          <a:p>
            <a:pPr fontAlgn="base"/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ну и еще какой 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нибудь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текст</a:t>
            </a:r>
            <a:endParaRPr lang="en-US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p&gt;</a:t>
            </a:r>
          </a:p>
          <a:p>
            <a:pPr fontAlgn="base"/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&lt;/div&gt;</a:t>
            </a:r>
          </a:p>
          <a:p>
            <a:pPr fontAlgn="base"/>
            <a:endParaRPr lang="en-US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endParaRPr lang="en-US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&lt;/body&gt;</a:t>
            </a:r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132856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3</a:t>
            </a:r>
            <a:r>
              <a:rPr lang="en-US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. </a:t>
            </a:r>
            <a:r>
              <a:rPr lang="ru-RU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Аналогия </a:t>
            </a:r>
            <a:r>
              <a:rPr lang="en-US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HTML </a:t>
            </a:r>
            <a:r>
              <a:rPr lang="ru-RU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и </a:t>
            </a:r>
            <a:r>
              <a:rPr lang="en-US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CSS</a:t>
            </a:r>
            <a:r>
              <a:rPr lang="ru-RU" sz="4800" dirty="0" smtClean="0"/>
              <a:t> </a:t>
            </a:r>
            <a:r>
              <a:rPr lang="ru-RU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на примере линейных и блочных тегов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404664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Тег</a:t>
            </a:r>
            <a:r>
              <a:rPr lang="en-US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&lt;font&gt;</a:t>
            </a:r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– свойства </a:t>
            </a:r>
            <a:r>
              <a:rPr lang="en-US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color, font-size, font-family; </a:t>
            </a:r>
            <a:endParaRPr lang="ru-RU" sz="4000" b="1" i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772816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fontAlgn="base"/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Было  -  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&lt;font color="red" face="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arial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 size ="2"&gt; 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текст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&lt;/font&gt;</a:t>
            </a:r>
          </a:p>
          <a:p>
            <a:pPr fontAlgn="base"/>
            <a:endParaRPr lang="en-US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Стало – 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style=“</a:t>
            </a:r>
          </a:p>
          <a:p>
            <a:pPr fontAlgn="base"/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color: red;</a:t>
            </a:r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/*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- цвет шрифта */</a:t>
            </a:r>
            <a:endParaRPr lang="en-US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font-</a:t>
            </a:r>
            <a:r>
              <a:rPr lang="en-US" sz="20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famaly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: </a:t>
            </a:r>
            <a:r>
              <a:rPr lang="en-US" sz="20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arial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;</a:t>
            </a:r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/* - семейство шрифта */</a:t>
            </a:r>
            <a:endParaRPr lang="en-US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font-size: 18px;</a:t>
            </a:r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/* - размер шрифта */</a:t>
            </a:r>
          </a:p>
          <a:p>
            <a:pPr fontAlgn="base"/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/* </a:t>
            </a:r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Дополнительно */</a:t>
            </a:r>
            <a:endParaRPr lang="en-US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font-style: italic;</a:t>
            </a:r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/* - начертание  шрифта  */</a:t>
            </a:r>
            <a:endParaRPr lang="en-US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font-weight: bold;</a:t>
            </a:r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/* - насыщенность шрифта */ 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”</a:t>
            </a:r>
            <a:endParaRPr lang="ru-RU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404664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Свойства </a:t>
            </a:r>
            <a:r>
              <a:rPr lang="en-US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font-family;</a:t>
            </a:r>
            <a:endParaRPr lang="ru-RU" sz="4000" b="1" i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772817"/>
            <a:ext cx="8640960" cy="224676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fontAlgn="base"/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Было  - </a:t>
            </a:r>
            <a:r>
              <a:rPr lang="fr-FR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&lt;font face="monospace"&gt;текст&lt;/font&gt;</a:t>
            </a:r>
            <a:endParaRPr lang="en-US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endParaRPr lang="en-US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Стало – 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&lt;p style="font-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family:monospace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;"&gt;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Текст&lt;/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p&gt;</a:t>
            </a:r>
          </a:p>
          <a:p>
            <a:pPr fontAlgn="base"/>
            <a:endParaRPr lang="en-US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&lt;span style="font-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family:arial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;"&gt;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текст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&lt;/span&gt;</a:t>
            </a:r>
          </a:p>
          <a:p>
            <a:pPr fontAlgn="base"/>
            <a:endParaRPr lang="en-US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endParaRPr lang="en-US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404664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Свойства </a:t>
            </a:r>
            <a:r>
              <a:rPr lang="en-US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font-family;</a:t>
            </a:r>
            <a:endParaRPr lang="ru-RU" sz="4000" b="1" i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79512" y="1412776"/>
          <a:ext cx="8856984" cy="4896543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761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5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039"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Значения:</a:t>
                      </a:r>
                    </a:p>
                  </a:txBody>
                  <a:tcPr marL="82112" marR="82112" marT="43793" marB="43793"/>
                </a:tc>
                <a:tc>
                  <a:txBody>
                    <a:bodyPr/>
                    <a:lstStyle/>
                    <a:p>
                      <a:pPr fontAlgn="t"/>
                      <a:endParaRPr lang="ru-RU" sz="1600" dirty="0">
                        <a:solidFill>
                          <a:schemeClr val="bg1"/>
                        </a:solidFill>
                      </a:endParaRPr>
                    </a:p>
                  </a:txBody>
                  <a:tcPr marL="82112" marR="82112" marT="43793" marB="437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9765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family-name</a:t>
                      </a:r>
                    </a:p>
                  </a:txBody>
                  <a:tcPr marL="82112" marR="82112" marT="43793" marB="4379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Название (имя) семейства шрифтов, например, </a:t>
                      </a:r>
                      <a:r>
                        <a:rPr lang="ru-RU" sz="1600" dirty="0" err="1">
                          <a:solidFill>
                            <a:schemeClr val="bg1"/>
                          </a:solidFill>
                        </a:rPr>
                        <a:t>Times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, </a:t>
                      </a:r>
                      <a:r>
                        <a:rPr lang="ru-RU" sz="1600" dirty="0" err="1">
                          <a:solidFill>
                            <a:schemeClr val="bg1"/>
                          </a:solidFill>
                        </a:rPr>
                        <a:t>Courier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, </a:t>
                      </a:r>
                      <a:r>
                        <a:rPr lang="ru-RU" sz="1600" dirty="0" err="1">
                          <a:solidFill>
                            <a:schemeClr val="bg1"/>
                          </a:solidFill>
                        </a:rPr>
                        <a:t>Arial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. Рекомендуется указывать вместе с базовым семейством.</a:t>
                      </a:r>
                    </a:p>
                  </a:txBody>
                  <a:tcPr marL="82112" marR="82112" marT="43793" marB="437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76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generic-family</a:t>
                      </a:r>
                    </a:p>
                  </a:txBody>
                  <a:tcPr marL="82112" marR="82112" marT="43793" marB="4379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Базовое семейство.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CSS 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определяет пять базовых семейств шрифтов:</a:t>
                      </a:r>
                      <a:br>
                        <a:rPr lang="ru-RU" sz="1600" dirty="0">
                          <a:solidFill>
                            <a:schemeClr val="bg1"/>
                          </a:solidFill>
                        </a:rPr>
                      </a:br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Шрифты с засечками —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Serif (Times New Roman, Times, Garamond, Georgia)</a:t>
                      </a:r>
                      <a:br>
                        <a:rPr lang="en-US" sz="1600" dirty="0">
                          <a:solidFill>
                            <a:schemeClr val="bg1"/>
                          </a:solidFill>
                        </a:rPr>
                      </a:br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Рубленые шрифты —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Sans-serif (Helvetica, Geneva, Arial, Verdana, Trebuchet,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Univers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)</a:t>
                      </a:r>
                      <a:br>
                        <a:rPr lang="en-US" sz="1600" dirty="0">
                          <a:solidFill>
                            <a:schemeClr val="bg1"/>
                          </a:solidFill>
                        </a:rPr>
                      </a:br>
                      <a:r>
                        <a:rPr lang="ru-RU" sz="1600" dirty="0" err="1">
                          <a:solidFill>
                            <a:schemeClr val="bg1"/>
                          </a:solidFill>
                        </a:rPr>
                        <a:t>Моноширинные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 шрифты —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Monospace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(Courier, Courier New,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Andele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Mono)</a:t>
                      </a:r>
                      <a:br>
                        <a:rPr lang="en-US" sz="1600" dirty="0">
                          <a:solidFill>
                            <a:schemeClr val="bg1"/>
                          </a:solidFill>
                        </a:rPr>
                      </a:br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Рукописные шрифты —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Cursive (Comic Sans,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Gabriola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, Monotype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Corsiva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, Author, Zapf Chancery)</a:t>
                      </a:r>
                      <a:br>
                        <a:rPr lang="en-US" sz="1600" dirty="0">
                          <a:solidFill>
                            <a:schemeClr val="bg1"/>
                          </a:solidFill>
                        </a:rPr>
                      </a:br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Аллегорические шрифты (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Western, Woodblock,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Klingon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82112" marR="82112" marT="43793" marB="437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3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initial</a:t>
                      </a:r>
                    </a:p>
                  </a:txBody>
                  <a:tcPr marL="82112" marR="82112" marT="43793" marB="4379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Устанавливает значение свойства в значение по умолчанию.</a:t>
                      </a:r>
                    </a:p>
                  </a:txBody>
                  <a:tcPr marL="82112" marR="82112" marT="43793" marB="4379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03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inherit</a:t>
                      </a:r>
                    </a:p>
                  </a:txBody>
                  <a:tcPr marL="82112" marR="82112" marT="43793" marB="4379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Наследует значение свойства от родительского элемента.</a:t>
                      </a:r>
                    </a:p>
                  </a:txBody>
                  <a:tcPr marL="82112" marR="82112" marT="43793" marB="4379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492896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Форматирование при помощи </a:t>
            </a:r>
            <a:r>
              <a:rPr lang="en-US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CSS</a:t>
            </a:r>
            <a:endParaRPr lang="ru-RU" sz="4800" b="1" u="sng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404664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Тег</a:t>
            </a:r>
            <a:r>
              <a:rPr lang="en-US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&lt;b&gt;</a:t>
            </a:r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– свойства </a:t>
            </a:r>
            <a:r>
              <a:rPr lang="en-US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font-weight;</a:t>
            </a:r>
            <a:endParaRPr lang="ru-RU" sz="4000" b="1" i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772816"/>
            <a:ext cx="8640960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fontAlgn="base"/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Было  -  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&lt;b&gt;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текст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&lt;/b&gt;</a:t>
            </a:r>
          </a:p>
          <a:p>
            <a:pPr fontAlgn="base"/>
            <a:endParaRPr lang="en-US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Стало – 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style=“font-weight: bold;</a:t>
            </a:r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/* - насыщенность шрифта */ 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”</a:t>
            </a:r>
          </a:p>
          <a:p>
            <a:pPr fontAlgn="base"/>
            <a:endParaRPr lang="en-US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&lt;span style=“font-</a:t>
            </a:r>
            <a:r>
              <a:rPr lang="en-US" sz="20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weight:bold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;”&gt;</a:t>
            </a:r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текст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&lt;/span&gt;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404664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Тег</a:t>
            </a:r>
            <a:r>
              <a:rPr lang="en-US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&lt;b&gt;</a:t>
            </a:r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– свойства </a:t>
            </a:r>
            <a:r>
              <a:rPr lang="en-US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font-weight;</a:t>
            </a:r>
            <a:endParaRPr lang="ru-RU" sz="4000" b="1" i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51520" y="1338008"/>
          <a:ext cx="8640960" cy="4669664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718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2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523"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Значения:</a:t>
                      </a:r>
                    </a:p>
                  </a:txBody>
                  <a:tcPr marL="61452" marR="61452" marT="32774" marB="32774"/>
                </a:tc>
                <a:tc>
                  <a:txBody>
                    <a:bodyPr/>
                    <a:lstStyle/>
                    <a:p>
                      <a:pPr fontAlgn="t"/>
                      <a:endParaRPr lang="ru-RU" sz="1600">
                        <a:solidFill>
                          <a:schemeClr val="bg1"/>
                        </a:solidFill>
                      </a:endParaRPr>
                    </a:p>
                  </a:txBody>
                  <a:tcPr marL="61452" marR="61452" marT="32774" marB="3277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497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normal</a:t>
                      </a:r>
                    </a:p>
                  </a:txBody>
                  <a:tcPr marL="61452" marR="61452" marT="32774" marB="3277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solidFill>
                            <a:schemeClr val="bg1"/>
                          </a:solidFill>
                        </a:rPr>
                        <a:t>Значение по умолчанию, устанавливает нормальную насыщенность шрифта. Эквивалентно значению насыщенности, равной 400.</a:t>
                      </a:r>
                    </a:p>
                  </a:txBody>
                  <a:tcPr marL="61452" marR="61452" marT="32774" marB="3277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51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bold</a:t>
                      </a:r>
                    </a:p>
                  </a:txBody>
                  <a:tcPr marL="61452" marR="61452" marT="32774" marB="3277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Делает шрифт текста полужирным. Эквивалентно значению насыщенности, равной 700.</a:t>
                      </a:r>
                    </a:p>
                  </a:txBody>
                  <a:tcPr marL="61452" marR="61452" marT="32774" marB="3277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523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bolder</a:t>
                      </a:r>
                    </a:p>
                  </a:txBody>
                  <a:tcPr marL="61452" marR="61452" marT="32774" marB="3277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solidFill>
                            <a:schemeClr val="bg1"/>
                          </a:solidFill>
                        </a:rPr>
                        <a:t>Насыщенность шрифта будет больше, чем у предка.</a:t>
                      </a:r>
                    </a:p>
                  </a:txBody>
                  <a:tcPr marL="61452" marR="61452" marT="32774" marB="3277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523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lighter</a:t>
                      </a:r>
                    </a:p>
                  </a:txBody>
                  <a:tcPr marL="61452" marR="61452" marT="32774" marB="3277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solidFill>
                            <a:schemeClr val="bg1"/>
                          </a:solidFill>
                        </a:rPr>
                        <a:t>Насыщенность шрифта будет меньше, чем у предка.</a:t>
                      </a:r>
                    </a:p>
                  </a:txBody>
                  <a:tcPr marL="61452" marR="61452" marT="32774" marB="3277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9380"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solidFill>
                            <a:schemeClr val="bg1"/>
                          </a:solidFill>
                        </a:rPr>
                        <a:t>100, 200, 300, 400, 500, 600, 700, 800, 900</a:t>
                      </a:r>
                    </a:p>
                  </a:txBody>
                  <a:tcPr marL="61452" marR="61452" marT="32774" marB="3277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solidFill>
                            <a:schemeClr val="bg1"/>
                          </a:solidFill>
                        </a:rPr>
                        <a:t>Значение 100 соответствует самому легкому варианту начертания шрифта, а 900 — самому плотному. При этом, эти числа не определяют конкретной плотности, т.е. 100, 200, 300 и 400 могут соответствовать одному и тому же варианту слабой насыщенности начертания шрифта; 500 и 600 — средней насыщенности, а 700, 800 и 900 могут выводить одинаковое очень насыщенное начертание. Распределение плотности так же зависит от количества уровней насыщенности, определенных в конкретном семействе шрифтов.</a:t>
                      </a:r>
                    </a:p>
                  </a:txBody>
                  <a:tcPr marL="61452" marR="61452" marT="32774" marB="3277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523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initial</a:t>
                      </a:r>
                    </a:p>
                  </a:txBody>
                  <a:tcPr marL="61452" marR="61452" marT="32774" marB="3277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solidFill>
                            <a:schemeClr val="bg1"/>
                          </a:solidFill>
                        </a:rPr>
                        <a:t>Устанавливает значение свойства в значение по умолчанию.</a:t>
                      </a:r>
                    </a:p>
                  </a:txBody>
                  <a:tcPr marL="61452" marR="61452" marT="32774" marB="3277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523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inherit</a:t>
                      </a:r>
                    </a:p>
                  </a:txBody>
                  <a:tcPr marL="61452" marR="61452" marT="32774" marB="3277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Наследует значение свойства от родительского элемента.</a:t>
                      </a:r>
                    </a:p>
                  </a:txBody>
                  <a:tcPr marL="61452" marR="61452" marT="32774" marB="3277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404664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Тег</a:t>
            </a:r>
            <a:r>
              <a:rPr lang="en-US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&lt;</a:t>
            </a:r>
            <a:r>
              <a:rPr lang="en-US" sz="4000" b="1" i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i</a:t>
            </a:r>
            <a:r>
              <a:rPr lang="en-US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– свойства </a:t>
            </a:r>
            <a:r>
              <a:rPr lang="en-US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font-style</a:t>
            </a:r>
            <a:endParaRPr lang="ru-RU" sz="4000" b="1" i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772816"/>
            <a:ext cx="8640960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fontAlgn="base"/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Было  -  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i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текст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i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pPr fontAlgn="base"/>
            <a:endParaRPr lang="en-US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Стало – 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style=“font-style: italic;</a:t>
            </a:r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/* - начертание  шрифта  */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”</a:t>
            </a:r>
          </a:p>
          <a:p>
            <a:pPr fontAlgn="base"/>
            <a:endParaRPr lang="en-US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&lt;span style=“font-style: italic;”&gt;</a:t>
            </a:r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текст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&lt;/span&gt;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404664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Тег</a:t>
            </a:r>
            <a:r>
              <a:rPr lang="en-US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&lt;</a:t>
            </a:r>
            <a:r>
              <a:rPr lang="en-US" sz="4000" b="1" i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i</a:t>
            </a:r>
            <a:r>
              <a:rPr lang="en-US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– свойства </a:t>
            </a:r>
            <a:r>
              <a:rPr lang="en-US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font-style</a:t>
            </a:r>
            <a:endParaRPr lang="ru-RU" sz="4000" b="1" i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51520" y="1654366"/>
          <a:ext cx="8640960" cy="375148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718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2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5248"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Значения:</a:t>
                      </a:r>
                    </a:p>
                  </a:txBody>
                  <a:tcPr marL="128970" marR="128970" marT="68784" marB="68784"/>
                </a:tc>
                <a:tc>
                  <a:txBody>
                    <a:bodyPr/>
                    <a:lstStyle/>
                    <a:p>
                      <a:pPr fontAlgn="t"/>
                      <a:endParaRPr lang="ru-RU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8970" marR="128970" marT="68784" marB="6878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24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normal</a:t>
                      </a:r>
                    </a:p>
                  </a:txBody>
                  <a:tcPr marL="128970" marR="128970" marT="68784" marB="6878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Значение по умолчанию, устанавливает для текста обычное начертание шрифта.</a:t>
                      </a:r>
                    </a:p>
                  </a:txBody>
                  <a:tcPr marL="128970" marR="128970" marT="68784" marB="687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24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italic</a:t>
                      </a:r>
                    </a:p>
                  </a:txBody>
                  <a:tcPr marL="128970" marR="128970" marT="68784" marB="6878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solidFill>
                            <a:schemeClr val="bg1"/>
                          </a:solidFill>
                        </a:rPr>
                        <a:t>Выделяет текст курсивом.</a:t>
                      </a:r>
                    </a:p>
                  </a:txBody>
                  <a:tcPr marL="128970" marR="128970" marT="68784" marB="6878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248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oblique</a:t>
                      </a:r>
                    </a:p>
                  </a:txBody>
                  <a:tcPr marL="128970" marR="128970" marT="68784" marB="6878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solidFill>
                            <a:schemeClr val="bg1"/>
                          </a:solidFill>
                        </a:rPr>
                        <a:t>Устанавливает наклонное начертание шрифта.</a:t>
                      </a:r>
                    </a:p>
                  </a:txBody>
                  <a:tcPr marL="128970" marR="128970" marT="68784" marB="6878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24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initial</a:t>
                      </a:r>
                    </a:p>
                  </a:txBody>
                  <a:tcPr marL="128970" marR="128970" marT="68784" marB="6878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solidFill>
                            <a:schemeClr val="bg1"/>
                          </a:solidFill>
                        </a:rPr>
                        <a:t>Устанавливает значение свойства в значение по умолчанию.</a:t>
                      </a:r>
                    </a:p>
                  </a:txBody>
                  <a:tcPr marL="128970" marR="128970" marT="68784" marB="6878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5248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inherit</a:t>
                      </a:r>
                    </a:p>
                  </a:txBody>
                  <a:tcPr marL="128970" marR="128970" marT="68784" marB="6878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Наследует значение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свойства 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от родительского элемента.</a:t>
                      </a:r>
                    </a:p>
                  </a:txBody>
                  <a:tcPr marL="128970" marR="128970" marT="68784" marB="6878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404664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Тег</a:t>
            </a:r>
            <a:r>
              <a:rPr lang="en-US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&lt;u&gt;</a:t>
            </a:r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– свойства </a:t>
            </a:r>
            <a:r>
              <a:rPr lang="en-US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text-decoration</a:t>
            </a:r>
            <a:endParaRPr lang="ru-RU" sz="4000" b="1" i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772816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fontAlgn="base"/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Было  -  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&lt;u&gt;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текст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&lt;/u&gt;</a:t>
            </a:r>
          </a:p>
          <a:p>
            <a:pPr fontAlgn="base"/>
            <a:endParaRPr lang="en-US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Стало – 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style=“text-decoration:  underline;</a:t>
            </a:r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/* - начертание  шрифта  */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”</a:t>
            </a:r>
          </a:p>
          <a:p>
            <a:pPr fontAlgn="base"/>
            <a:endParaRPr lang="en-US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&lt;span style=“text-decoration:  underline;”&gt;</a:t>
            </a:r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текст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&lt;/span&gt;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404664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Тег</a:t>
            </a:r>
            <a:r>
              <a:rPr lang="en-US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&lt;vertical-align&gt;</a:t>
            </a:r>
            <a:endParaRPr lang="ru-RU" sz="4000" b="1" i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772816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fontAlgn="base"/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Было  -  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&lt;sup&gt;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текст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&lt;/sup&gt; &lt;sub&gt;текст2&lt;/sub&gt;</a:t>
            </a:r>
          </a:p>
          <a:p>
            <a:pPr fontAlgn="base"/>
            <a:endParaRPr lang="en-US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Стало – 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style=“vertical-align: super;</a:t>
            </a:r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/* - Выравнивает элемент по вертикали относительно своего родителя, окружающего текста или ячейки таблицы.  */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”</a:t>
            </a:r>
          </a:p>
          <a:p>
            <a:pPr fontAlgn="base"/>
            <a:endParaRPr lang="en-US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&lt;p&gt;</a:t>
            </a:r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Текст3Текст3Текст3&lt;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span style="vertical-align: super;"&gt;</a:t>
            </a:r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Текст3&lt;/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span&gt;</a:t>
            </a:r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Текст3Текст3&lt;/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p&gt;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404664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Атрибут </a:t>
            </a:r>
            <a:r>
              <a:rPr lang="en-US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align – </a:t>
            </a:r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свойства </a:t>
            </a:r>
            <a:r>
              <a:rPr lang="en-US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text-align</a:t>
            </a:r>
            <a:endParaRPr lang="ru-RU" sz="4000" b="1" i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772816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fontAlgn="base"/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Было  - 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p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align=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“center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"&gt;Текст3Текст3Текст3Текст3Текст3&lt;/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p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endParaRPr lang="en-US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endParaRPr lang="en-US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Стало – 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style =“text-align: center;”</a:t>
            </a:r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/* - Определяет горизонтальное выравнивание текста в пределах элемента.  */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”</a:t>
            </a:r>
          </a:p>
          <a:p>
            <a:pPr fontAlgn="base"/>
            <a:endParaRPr lang="en-US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&lt;p </a:t>
            </a:r>
            <a:r>
              <a:rPr lang="en-US" sz="2000" b="1" smtClean="0">
                <a:ln w="50800"/>
                <a:solidFill>
                  <a:schemeClr val="bg1">
                    <a:shade val="50000"/>
                  </a:schemeClr>
                </a:solidFill>
              </a:rPr>
              <a:t>style="text-align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: center;"&gt; </a:t>
            </a:r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Текст3Текст3Текст3Текст3Текст3Текст3&lt;/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p&gt;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404664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Атрибут </a:t>
            </a:r>
            <a:r>
              <a:rPr lang="en-US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align – </a:t>
            </a:r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свойства </a:t>
            </a:r>
            <a:r>
              <a:rPr lang="en-US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text-align</a:t>
            </a:r>
            <a:endParaRPr lang="ru-RU" sz="4000" b="1" i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772816"/>
            <a:ext cx="8640960" cy="31700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fontAlgn="base"/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font: font-style font-weight font-size/line-height font-family</a:t>
            </a:r>
            <a:endParaRPr lang="ru-RU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endParaRPr lang="ru-RU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p {font: italic bold 14px/</a:t>
            </a:r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150%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Times;}</a:t>
            </a:r>
          </a:p>
          <a:p>
            <a:pPr fontAlgn="base"/>
            <a:endParaRPr lang="en-US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!ВАЖНО – самое главное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font-size </a:t>
            </a:r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и 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font-family</a:t>
            </a:r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.</a:t>
            </a:r>
          </a:p>
          <a:p>
            <a:pPr fontAlgn="base"/>
            <a:endParaRPr lang="ru-RU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endParaRPr lang="ru-RU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line-height</a:t>
            </a:r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- межстрочный интервал</a:t>
            </a:r>
            <a:endParaRPr lang="en-US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line-height: 150%;</a:t>
            </a:r>
            <a:endParaRPr lang="ru-RU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endParaRPr lang="en-US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404664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Дополнительные свойства CSS для форматирования текста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177281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Расстояние между буквами 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letter-spacing</a:t>
            </a:r>
            <a:endParaRPr lang="ru-RU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2348880"/>
          <a:ext cx="8640960" cy="307545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718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2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7014"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normal</a:t>
                      </a:r>
                    </a:p>
                  </a:txBody>
                  <a:tcPr marL="121145" marR="121145" marT="64610" marB="6461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500" dirty="0">
                          <a:solidFill>
                            <a:schemeClr val="bg1"/>
                          </a:solidFill>
                        </a:rPr>
                        <a:t>Значение по умолчанию, не добавляет дополнительное пространство между буквами и символами.</a:t>
                      </a:r>
                    </a:p>
                  </a:txBody>
                  <a:tcPr marL="121145" marR="121145" marT="64610" marB="6461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612"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solidFill>
                            <a:schemeClr val="bg1"/>
                          </a:solidFill>
                        </a:rPr>
                        <a:t>длина</a:t>
                      </a:r>
                    </a:p>
                  </a:txBody>
                  <a:tcPr marL="121145" marR="121145" marT="64610" marB="6461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solidFill>
                            <a:schemeClr val="bg1"/>
                          </a:solidFill>
                        </a:rPr>
                        <a:t>Значение задаётся в единицах длины, положительные значения увеличивают промежутки между буквами и символами, отрицательные — уменьшают.</a:t>
                      </a:r>
                    </a:p>
                  </a:txBody>
                  <a:tcPr marL="121145" marR="121145" marT="64610" marB="6461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416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chemeClr val="bg1"/>
                          </a:solidFill>
                        </a:rPr>
                        <a:t>initial</a:t>
                      </a:r>
                    </a:p>
                  </a:txBody>
                  <a:tcPr marL="121145" marR="121145" marT="64610" marB="6461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solidFill>
                            <a:schemeClr val="bg1"/>
                          </a:solidFill>
                        </a:rPr>
                        <a:t>Устанавливает значение свойства в значение по умолчанию.</a:t>
                      </a:r>
                    </a:p>
                  </a:txBody>
                  <a:tcPr marL="121145" marR="121145" marT="64610" marB="6461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416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chemeClr val="bg1"/>
                          </a:solidFill>
                        </a:rPr>
                        <a:t>inherit</a:t>
                      </a:r>
                    </a:p>
                  </a:txBody>
                  <a:tcPr marL="121145" marR="121145" marT="64610" marB="6461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500" dirty="0">
                          <a:solidFill>
                            <a:schemeClr val="bg1"/>
                          </a:solidFill>
                        </a:rPr>
                        <a:t>Наследует значение свойства от родительского элемента.</a:t>
                      </a:r>
                    </a:p>
                  </a:txBody>
                  <a:tcPr marL="121145" marR="121145" marT="64610" marB="6461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404664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Дополнительные свойства CSS для форматирования текста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177281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Обработка пробелов 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white-space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323528" y="2276872"/>
          <a:ext cx="8640960" cy="4453714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718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2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4845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normal</a:t>
                      </a:r>
                    </a:p>
                  </a:txBody>
                  <a:tcPr marL="80978" marR="80978" marT="43188" marB="431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Значение по умолчанию. Между словами вставляется только по одному пробелу, дополнительные пробелы отбрасываются. Текст переносится только в случае необходимости.</a:t>
                      </a:r>
                    </a:p>
                  </a:txBody>
                  <a:tcPr marL="80978" marR="80978" marT="43188" marB="4318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82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nowrap</a:t>
                      </a:r>
                    </a:p>
                  </a:txBody>
                  <a:tcPr marL="80978" marR="80978" marT="43188" marB="431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Запрещает переносы строк, за исключением применения &lt;</a:t>
                      </a:r>
                      <a:r>
                        <a:rPr lang="ru-RU" sz="1600" dirty="0" err="1">
                          <a:solidFill>
                            <a:schemeClr val="bg1"/>
                          </a:solidFill>
                        </a:rPr>
                        <a:t>br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&gt;.</a:t>
                      </a:r>
                    </a:p>
                  </a:txBody>
                  <a:tcPr marL="80978" marR="80978" marT="43188" marB="4318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50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pre</a:t>
                      </a:r>
                    </a:p>
                  </a:txBody>
                  <a:tcPr marL="80978" marR="80978" marT="43188" marB="431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solidFill>
                            <a:schemeClr val="bg1"/>
                          </a:solidFill>
                        </a:rPr>
                        <a:t>Пробелы в тексте не игнорируются, браузер отображает дополнительные пробелы и переносы строк.</a:t>
                      </a:r>
                    </a:p>
                  </a:txBody>
                  <a:tcPr marL="80978" marR="80978" marT="43188" marB="4318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82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pre-wrap</a:t>
                      </a:r>
                    </a:p>
                  </a:txBody>
                  <a:tcPr marL="80978" marR="80978" marT="43188" marB="431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solidFill>
                            <a:schemeClr val="bg1"/>
                          </a:solidFill>
                        </a:rPr>
                        <a:t>Сохраняет пробелы в тексте, делая разрывы строк там, где это необходимо.</a:t>
                      </a:r>
                    </a:p>
                  </a:txBody>
                  <a:tcPr marL="80978" marR="80978" marT="43188" marB="4318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82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pre-line</a:t>
                      </a:r>
                    </a:p>
                  </a:txBody>
                  <a:tcPr marL="80978" marR="80978" marT="43188" marB="431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solidFill>
                            <a:schemeClr val="bg1"/>
                          </a:solidFill>
                        </a:rPr>
                        <a:t>Удаляет лишние пробелы, за исключением случаев &lt;br&gt;.</a:t>
                      </a:r>
                    </a:p>
                  </a:txBody>
                  <a:tcPr marL="80978" marR="80978" marT="43188" marB="4318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82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initial</a:t>
                      </a:r>
                    </a:p>
                  </a:txBody>
                  <a:tcPr marL="80978" marR="80978" marT="43188" marB="431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Устанавливает значение свойства в значение по умолчанию.</a:t>
                      </a:r>
                    </a:p>
                  </a:txBody>
                  <a:tcPr marL="80978" marR="80978" marT="43188" marB="4318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82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inherit</a:t>
                      </a:r>
                    </a:p>
                  </a:txBody>
                  <a:tcPr marL="80978" marR="80978" marT="43188" marB="431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Наследует значение свойства от родительского элемента.</a:t>
                      </a:r>
                    </a:p>
                  </a:txBody>
                  <a:tcPr marL="80978" marR="80978" marT="43188" marB="4318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564904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1. CSS – </a:t>
            </a:r>
            <a:r>
              <a:rPr lang="ru-RU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каскадные таблицы стилей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404664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Дополнительные свойства CSS для форматирования текста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1772816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Отступ 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text-indent</a:t>
            </a:r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Устанавливает отступ (выступ) в первой строке элемента</a:t>
            </a:r>
            <a:endParaRPr lang="en-US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51520" y="2564903"/>
          <a:ext cx="8640960" cy="4032451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718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2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87346"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длина</a:t>
                      </a:r>
                    </a:p>
                  </a:txBody>
                  <a:tcPr marL="114586" marR="114586" marT="61113" marB="6111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Значение задаётся в единицах длины </a:t>
                      </a:r>
                      <a:r>
                        <a:rPr lang="ru-RU" sz="1800" dirty="0" err="1">
                          <a:solidFill>
                            <a:schemeClr val="bg1"/>
                          </a:solidFill>
                        </a:rPr>
                        <a:t>em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, </a:t>
                      </a:r>
                      <a:r>
                        <a:rPr lang="ru-RU" sz="1800" dirty="0" err="1">
                          <a:solidFill>
                            <a:schemeClr val="bg1"/>
                          </a:solidFill>
                        </a:rPr>
                        <a:t>px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 и т.д. Смещает первую строку текста. Можно использовать как положительные, так и отрицательные 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значения</a:t>
                      </a:r>
                      <a:endParaRPr lang="ru-RU" sz="1800" dirty="0">
                        <a:solidFill>
                          <a:schemeClr val="bg1"/>
                        </a:solidFill>
                      </a:endParaRPr>
                    </a:p>
                  </a:txBody>
                  <a:tcPr marL="114586" marR="114586" marT="61113" marB="611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3959">
                <a:tc>
                  <a:txBody>
                    <a:bodyPr/>
                    <a:lstStyle/>
                    <a:p>
                      <a:pPr fontAlgn="t"/>
                      <a:r>
                        <a:rPr lang="ru-RU" sz="1800">
                          <a:solidFill>
                            <a:schemeClr val="bg1"/>
                          </a:solidFill>
                        </a:rPr>
                        <a:t>%</a:t>
                      </a:r>
                    </a:p>
                  </a:txBody>
                  <a:tcPr marL="114586" marR="114586" marT="61113" marB="6111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>
                          <a:solidFill>
                            <a:schemeClr val="bg1"/>
                          </a:solidFill>
                        </a:rPr>
                        <a:t>Величина смещения задаётся в процентах, вычисляется относительно ширины родительского блока.</a:t>
                      </a:r>
                    </a:p>
                  </a:txBody>
                  <a:tcPr marL="114586" marR="114586" marT="61113" marB="611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0573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initial</a:t>
                      </a:r>
                    </a:p>
                  </a:txBody>
                  <a:tcPr marL="114586" marR="114586" marT="61113" marB="6111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>
                          <a:solidFill>
                            <a:schemeClr val="bg1"/>
                          </a:solidFill>
                        </a:rPr>
                        <a:t>Устанавливает значение свойства в значение по умолчанию.</a:t>
                      </a:r>
                    </a:p>
                  </a:txBody>
                  <a:tcPr marL="114586" marR="114586" marT="61113" marB="611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0573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inherit</a:t>
                      </a:r>
                    </a:p>
                  </a:txBody>
                  <a:tcPr marL="114586" marR="114586" marT="61113" marB="6111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Наследует значение свойства от родительского элемента.</a:t>
                      </a:r>
                    </a:p>
                  </a:txBody>
                  <a:tcPr marL="114586" marR="114586" marT="61113" marB="611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404664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Дополнительные свойства CSS для форматирования текста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1772816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text-transform</a:t>
            </a:r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управляет преобразованием текста элемента в заглавные или прописные символы</a:t>
            </a:r>
            <a:endParaRPr lang="en-US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51520" y="2564903"/>
          <a:ext cx="8640960" cy="4104455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718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2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0891">
                <a:tc>
                  <a:txBody>
                    <a:bodyPr/>
                    <a:lstStyle/>
                    <a:p>
                      <a:pPr fontAlgn="t"/>
                      <a:r>
                        <a:rPr kumimoji="0" lang="en-US" sz="18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capitalize</a:t>
                      </a:r>
                      <a:br>
                        <a:rPr kumimoji="0" lang="en-US" sz="18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kumimoji="0" lang="ru-RU" sz="18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586" marR="114586" marT="61113" marB="61113"/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ru-RU" sz="18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Первый символ каждого слова в предложении будет заглавным. Остальные символы свой вид не меняют.</a:t>
                      </a:r>
                      <a:endParaRPr kumimoji="0" lang="ru-RU" sz="18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586" marR="114586" marT="61113" marB="611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0891">
                <a:tc>
                  <a:txBody>
                    <a:bodyPr/>
                    <a:lstStyle/>
                    <a:p>
                      <a:pPr fontAlgn="t"/>
                      <a:r>
                        <a:rPr kumimoji="0" lang="en-US" sz="18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lowercase</a:t>
                      </a:r>
                      <a:endParaRPr kumimoji="0" lang="ru-RU" sz="18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586" marR="114586" marT="61113" marB="61113"/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ru-RU" sz="18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Все символы текста становятся строчными (нижний регистр).</a:t>
                      </a:r>
                    </a:p>
                  </a:txBody>
                  <a:tcPr marL="114586" marR="114586" marT="61113" marB="611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891">
                <a:tc>
                  <a:txBody>
                    <a:bodyPr/>
                    <a:lstStyle/>
                    <a:p>
                      <a:pPr fontAlgn="t"/>
                      <a:r>
                        <a:rPr kumimoji="0" lang="en-US" sz="18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uppercase</a:t>
                      </a:r>
                      <a:endParaRPr kumimoji="0" lang="ru-RU" sz="18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586" marR="114586" marT="61113" marB="61113"/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ru-RU" sz="18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Все символы текста становятся прописными (верхний регистр).</a:t>
                      </a:r>
                    </a:p>
                  </a:txBody>
                  <a:tcPr marL="114586" marR="114586" marT="61113" marB="611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0891">
                <a:tc>
                  <a:txBody>
                    <a:bodyPr/>
                    <a:lstStyle/>
                    <a:p>
                      <a:pPr fontAlgn="t"/>
                      <a:r>
                        <a:rPr kumimoji="0" lang="en-US" sz="18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114586" marR="114586" marT="61113" marB="61113"/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ru-RU" sz="18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Не меняет регистр символов.</a:t>
                      </a:r>
                    </a:p>
                  </a:txBody>
                  <a:tcPr marL="114586" marR="114586" marT="61113" marB="611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0891">
                <a:tc>
                  <a:txBody>
                    <a:bodyPr/>
                    <a:lstStyle/>
                    <a:p>
                      <a:pPr fontAlgn="t"/>
                      <a:r>
                        <a:rPr kumimoji="0" lang="en-US" sz="18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inherit</a:t>
                      </a:r>
                      <a:endParaRPr kumimoji="0" lang="en-US" sz="18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586" marR="114586" marT="61113" marB="61113"/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ru-RU" sz="18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Наследует значение свойства от родительского элемента.</a:t>
                      </a:r>
                    </a:p>
                  </a:txBody>
                  <a:tcPr marL="114586" marR="114586" marT="61113" marB="611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404664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Дополнительные свойства CSS для форматирования текста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177281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Расстояние между словами 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word-spacing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251520" y="2420888"/>
          <a:ext cx="8640960" cy="382684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718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2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normal</a:t>
                      </a:r>
                    </a:p>
                  </a:txBody>
                  <a:tcPr marL="128970" marR="128970" marT="68784" marB="6878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Значение по умолчанию, равное 0.25em.</a:t>
                      </a:r>
                    </a:p>
                  </a:txBody>
                  <a:tcPr marL="128970" marR="128970" marT="68784" marB="6878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fontAlgn="t"/>
                      <a:r>
                        <a:rPr lang="ru-RU" sz="1800">
                          <a:solidFill>
                            <a:schemeClr val="bg1"/>
                          </a:solidFill>
                        </a:rPr>
                        <a:t>длина</a:t>
                      </a:r>
                    </a:p>
                  </a:txBody>
                  <a:tcPr marL="128970" marR="128970" marT="68784" marB="6878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Значение устанавливается в единицах длины — </a:t>
                      </a:r>
                      <a:r>
                        <a:rPr lang="ru-RU" sz="1800" dirty="0" err="1">
                          <a:solidFill>
                            <a:schemeClr val="bg1"/>
                          </a:solidFill>
                        </a:rPr>
                        <a:t>px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, </a:t>
                      </a:r>
                      <a:r>
                        <a:rPr lang="ru-RU" sz="1800" dirty="0" err="1">
                          <a:solidFill>
                            <a:schemeClr val="bg1"/>
                          </a:solidFill>
                        </a:rPr>
                        <a:t>em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. Принимает как положительные, так и отрицательные значения, увеличивая или уменьшая расстояние между словами.</a:t>
                      </a:r>
                    </a:p>
                  </a:txBody>
                  <a:tcPr marL="128970" marR="128970" marT="68784" marB="687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initial</a:t>
                      </a:r>
                    </a:p>
                  </a:txBody>
                  <a:tcPr marL="128970" marR="128970" marT="68784" marB="6878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>
                          <a:solidFill>
                            <a:schemeClr val="bg1"/>
                          </a:solidFill>
                        </a:rPr>
                        <a:t>Устанавливает значение свойства в значение по умолчанию.</a:t>
                      </a:r>
                    </a:p>
                  </a:txBody>
                  <a:tcPr marL="128970" marR="128970" marT="68784" marB="6878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inherit</a:t>
                      </a:r>
                    </a:p>
                  </a:txBody>
                  <a:tcPr marL="128970" marR="128970" marT="68784" marB="6878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Наследует значение свойства от родительского элемента.</a:t>
                      </a:r>
                    </a:p>
                  </a:txBody>
                  <a:tcPr marL="128970" marR="128970" marT="68784" marB="6878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132856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4</a:t>
            </a:r>
            <a:r>
              <a:rPr lang="en-US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.</a:t>
            </a:r>
            <a:r>
              <a:rPr lang="ru-RU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Использование атрибутов </a:t>
            </a:r>
            <a:r>
              <a:rPr lang="ru-RU" sz="4800" b="1" u="sng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class</a:t>
            </a:r>
            <a:r>
              <a:rPr lang="ru-RU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и </a:t>
            </a:r>
            <a:r>
              <a:rPr lang="ru-RU" sz="4800" b="1" u="sng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id</a:t>
            </a:r>
            <a:r>
              <a:rPr lang="ru-RU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для задания стилей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764704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Селекторы представляют структуру </a:t>
            </a:r>
            <a:r>
              <a:rPr lang="ru-RU" sz="20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веб-страницы</a:t>
            </a:r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. С их помощью создаются правила для форматирования элементов </a:t>
            </a:r>
            <a:r>
              <a:rPr lang="ru-RU" sz="20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веб-страницы</a:t>
            </a:r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. Селекторами могут быть элементы, их классы и идентификаторы, а также </a:t>
            </a:r>
            <a:r>
              <a:rPr lang="ru-RU" sz="20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псевдоклассы</a:t>
            </a:r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и </a:t>
            </a:r>
            <a:r>
              <a:rPr lang="ru-RU" sz="20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псевдоэлементы</a:t>
            </a:r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.</a:t>
            </a:r>
          </a:p>
          <a:p>
            <a:endParaRPr lang="ru-RU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К примеру базовые (селекторы тегов) 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&lt;h1&gt; </a:t>
            </a:r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или 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&lt;hr /&gt; </a:t>
            </a:r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или 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&lt;p&gt;</a:t>
            </a:r>
          </a:p>
          <a:p>
            <a:endParaRPr lang="en-US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 </a:t>
            </a:r>
            <a:r>
              <a:rPr lang="en-US" sz="20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css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файле записанные как</a:t>
            </a:r>
          </a:p>
          <a:p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h1 {</a:t>
            </a:r>
            <a:r>
              <a:rPr lang="en-US" sz="20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color:red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;}</a:t>
            </a:r>
          </a:p>
          <a:p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p {font-size:28px;}</a:t>
            </a:r>
          </a:p>
          <a:p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hr {border: 0;</a:t>
            </a:r>
          </a:p>
          <a:p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   width: 350px;</a:t>
            </a:r>
          </a:p>
          <a:p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   height: 10px;</a:t>
            </a:r>
          </a:p>
          <a:p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   background-color: blue;}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764704"/>
            <a:ext cx="8640960" cy="53245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Селектор классов</a:t>
            </a:r>
          </a:p>
          <a:p>
            <a:endParaRPr lang="ru-RU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&lt;h1 class=“zagolovok1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”&gt;JSDBGJGBJ&lt;/h1&gt;</a:t>
            </a:r>
            <a:endParaRPr lang="en-US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en-US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&lt;p class=“book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”&gt;</a:t>
            </a:r>
            <a:r>
              <a:rPr lang="en-US" sz="20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sdjbfjsdgb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&lt;/p&gt;</a:t>
            </a:r>
            <a:endParaRPr lang="en-US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en-US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&lt;div class=“first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”&gt;</a:t>
            </a:r>
            <a:r>
              <a:rPr lang="en-US" sz="20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sdgsdg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&lt;/div&gt;</a:t>
            </a:r>
            <a:endParaRPr lang="en-US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en-US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Стили для классов в CSS (впереди обязательно нужно поставить точку)</a:t>
            </a:r>
          </a:p>
          <a:p>
            <a:endParaRPr lang="ru-RU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.zagolovok1 {color:#0033af;}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или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h1.zagolovok1 {color:#0033af;}</a:t>
            </a:r>
          </a:p>
          <a:p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.book {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color:red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;} 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или 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p.book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{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color:red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;}</a:t>
            </a:r>
          </a:p>
          <a:p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.first {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color:green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;}</a:t>
            </a:r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.book </a:t>
            </a:r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применяется ко всем классам 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book</a:t>
            </a:r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, </a:t>
            </a:r>
            <a:r>
              <a:rPr lang="en-US" sz="20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p.book</a:t>
            </a:r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только к тегу 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p </a:t>
            </a:r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 классом 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book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764704"/>
            <a:ext cx="8640960" cy="594008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Селектор идентификаторов</a:t>
            </a:r>
          </a:p>
          <a:p>
            <a:endParaRPr lang="ru-RU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&lt;h1 id=“zagolovok1”&gt;</a:t>
            </a:r>
          </a:p>
          <a:p>
            <a:endParaRPr lang="en-US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&lt;p id=“book”&gt;</a:t>
            </a:r>
          </a:p>
          <a:p>
            <a:endParaRPr lang="en-US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&lt;div id=“first”&gt;</a:t>
            </a:r>
          </a:p>
          <a:p>
            <a:endParaRPr lang="en-US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Стили для идентификаторов в CSS (перед идентификатором ставится значок решетки)</a:t>
            </a:r>
          </a:p>
          <a:p>
            <a:endParaRPr lang="ru-RU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#zagolovok1 {color:#0033af;} 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или 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h1#zagolovok1 {color:#0033af;}</a:t>
            </a:r>
          </a:p>
          <a:p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#book {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color:red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;} 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или 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p#book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{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color:red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;}</a:t>
            </a:r>
          </a:p>
          <a:p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#first {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color:green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;} 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или 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div#first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{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color:green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;}</a:t>
            </a:r>
          </a:p>
          <a:p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Селектор идентификатора позволяет форматировать один конкретный элемент. Идентификатор </a:t>
            </a:r>
            <a:r>
              <a:rPr lang="ru-RU" sz="20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id</a:t>
            </a:r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 должен быть уникальным и на одной странице может встречаться только один раз.</a:t>
            </a:r>
            <a:endParaRPr lang="en-US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764704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Селектор идентификаторов</a:t>
            </a:r>
          </a:p>
          <a:p>
            <a:endParaRPr lang="ru-RU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en-US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&lt;p id=“book” class=“first”&gt;</a:t>
            </a:r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ТЕКСТ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&lt;/p&gt;</a:t>
            </a:r>
          </a:p>
          <a:p>
            <a:endParaRPr lang="en-US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#book {</a:t>
            </a:r>
            <a:r>
              <a:rPr lang="en-US" sz="20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color:red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;}</a:t>
            </a:r>
          </a:p>
          <a:p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.first {</a:t>
            </a:r>
            <a:r>
              <a:rPr lang="en-US" sz="20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color:green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;}</a:t>
            </a:r>
          </a:p>
          <a:p>
            <a:endParaRPr lang="en-US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Правило для идентификатора всегда имеет больше вес чем класс.</a:t>
            </a:r>
            <a:endParaRPr lang="en-US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en-US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en-US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764704"/>
            <a:ext cx="8640960" cy="31700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endParaRPr lang="en-US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&lt;p class=“first</a:t>
            </a:r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child book”&gt;</a:t>
            </a:r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ТЕКСТ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&lt;/p&gt;</a:t>
            </a:r>
          </a:p>
          <a:p>
            <a:endParaRPr lang="en-US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.first {font-size:42px;}</a:t>
            </a:r>
          </a:p>
          <a:p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.child {</a:t>
            </a:r>
            <a:r>
              <a:rPr lang="en-US" sz="20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color:green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;}</a:t>
            </a:r>
          </a:p>
          <a:p>
            <a:r>
              <a:rPr lang="en-US" sz="20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p.book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{font-</a:t>
            </a:r>
            <a:r>
              <a:rPr lang="en-US" sz="20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style:italic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;}</a:t>
            </a:r>
          </a:p>
          <a:p>
            <a:endParaRPr lang="en-US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Стиль может состоять из нескольких классов</a:t>
            </a:r>
            <a:endParaRPr lang="en-US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en-US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en-US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764704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Универсальный селектор *</a:t>
            </a:r>
          </a:p>
          <a:p>
            <a:endParaRPr lang="ru-RU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*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{font-size:24px; color black;}</a:t>
            </a:r>
          </a:p>
          <a:p>
            <a:endParaRPr lang="en-US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en-US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Соответствует любому </a:t>
            </a:r>
            <a:r>
              <a:rPr lang="en-US" sz="2000" dirty="0" smtClean="0">
                <a:solidFill>
                  <a:schemeClr val="bg1"/>
                </a:solidFill>
              </a:rPr>
              <a:t>HTML-</a:t>
            </a:r>
            <a:r>
              <a:rPr lang="ru-RU" sz="2000" dirty="0" smtClean="0">
                <a:solidFill>
                  <a:schemeClr val="bg1"/>
                </a:solidFill>
              </a:rPr>
              <a:t>элементу</a:t>
            </a:r>
            <a:endParaRPr lang="en-US" sz="2000" b="1" dirty="0" smtClean="0">
              <a:ln w="50800"/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08920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Что такое каскадные таблицы стилей (</a:t>
            </a:r>
            <a:r>
              <a:rPr lang="en-US" sz="4000" b="1" i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css</a:t>
            </a:r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)?</a:t>
            </a:r>
            <a:endParaRPr lang="ru-RU" sz="4000" b="1" i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8640"/>
            <a:ext cx="8640960" cy="55092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800" i="1" u="sng" dirty="0" smtClean="0">
                <a:solidFill>
                  <a:schemeClr val="bg1"/>
                </a:solidFill>
              </a:rPr>
              <a:t>Приоритет использования стилей (</a:t>
            </a:r>
            <a:r>
              <a:rPr lang="ru-RU" sz="2800" i="1" u="sng" dirty="0" err="1" smtClean="0">
                <a:solidFill>
                  <a:schemeClr val="bg1"/>
                </a:solidFill>
              </a:rPr>
              <a:t>tag</a:t>
            </a:r>
            <a:r>
              <a:rPr lang="ru-RU" sz="2800" i="1" u="sng" dirty="0" smtClean="0">
                <a:solidFill>
                  <a:schemeClr val="bg1"/>
                </a:solidFill>
              </a:rPr>
              <a:t> / </a:t>
            </a:r>
            <a:r>
              <a:rPr lang="ru-RU" sz="2800" i="1" u="sng" dirty="0" err="1" smtClean="0">
                <a:solidFill>
                  <a:schemeClr val="bg1"/>
                </a:solidFill>
              </a:rPr>
              <a:t>class</a:t>
            </a:r>
            <a:r>
              <a:rPr lang="ru-RU" sz="2800" i="1" u="sng" dirty="0" smtClean="0">
                <a:solidFill>
                  <a:schemeClr val="bg1"/>
                </a:solidFill>
              </a:rPr>
              <a:t> / </a:t>
            </a:r>
            <a:r>
              <a:rPr lang="ru-RU" sz="2800" i="1" u="sng" dirty="0" err="1" smtClean="0">
                <a:solidFill>
                  <a:schemeClr val="bg1"/>
                </a:solidFill>
              </a:rPr>
              <a:t>id</a:t>
            </a:r>
            <a:r>
              <a:rPr lang="ru-RU" sz="2800" i="1" u="sng" dirty="0" smtClean="0">
                <a:solidFill>
                  <a:schemeClr val="bg1"/>
                </a:solidFill>
              </a:rPr>
              <a:t> / </a:t>
            </a:r>
            <a:r>
              <a:rPr lang="ru-RU" sz="2800" i="1" u="sng" dirty="0" err="1" smtClean="0">
                <a:solidFill>
                  <a:schemeClr val="bg1"/>
                </a:solidFill>
              </a:rPr>
              <a:t>style</a:t>
            </a:r>
            <a:r>
              <a:rPr lang="ru-RU" sz="2800" i="1" u="sng" dirty="0" smtClean="0">
                <a:solidFill>
                  <a:schemeClr val="bg1"/>
                </a:solidFill>
              </a:rPr>
              <a:t>)</a:t>
            </a:r>
          </a:p>
          <a:p>
            <a:endParaRPr lang="ru-RU" sz="3600" i="1" u="sng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&lt;p id="first" class="</a:t>
            </a:r>
            <a:r>
              <a:rPr lang="en-US" sz="2000" dirty="0" err="1" smtClean="0">
                <a:solidFill>
                  <a:schemeClr val="bg1"/>
                </a:solidFill>
              </a:rPr>
              <a:t>blaack</a:t>
            </a:r>
            <a:r>
              <a:rPr lang="en-US" sz="2000" dirty="0" smtClean="0">
                <a:solidFill>
                  <a:schemeClr val="bg1"/>
                </a:solidFill>
              </a:rPr>
              <a:t>"&gt; </a:t>
            </a:r>
            <a:r>
              <a:rPr lang="ru-RU" sz="2000" dirty="0" smtClean="0">
                <a:solidFill>
                  <a:schemeClr val="bg1"/>
                </a:solidFill>
              </a:rPr>
              <a:t>Любой большой текст</a:t>
            </a:r>
            <a:r>
              <a:rPr lang="en-US" sz="2000" dirty="0" smtClean="0">
                <a:solidFill>
                  <a:schemeClr val="bg1"/>
                </a:solidFill>
              </a:rPr>
              <a:t>&lt;/p&gt; </a:t>
            </a:r>
            <a:endParaRPr lang="ru-RU" sz="2000" dirty="0" smtClean="0">
              <a:solidFill>
                <a:schemeClr val="bg1"/>
              </a:solidFill>
            </a:endParaRPr>
          </a:p>
          <a:p>
            <a:endParaRPr lang="ru-RU" sz="2000" dirty="0" smtClean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В </a:t>
            </a:r>
            <a:r>
              <a:rPr lang="en-US" sz="2000" dirty="0" err="1" smtClean="0">
                <a:solidFill>
                  <a:schemeClr val="bg1"/>
                </a:solidFill>
              </a:rPr>
              <a:t>ccs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файл запишем</a:t>
            </a:r>
          </a:p>
          <a:p>
            <a:r>
              <a:rPr lang="en-US" sz="2000" dirty="0" err="1" smtClean="0">
                <a:solidFill>
                  <a:schemeClr val="bg1"/>
                </a:solidFill>
              </a:rPr>
              <a:t>p#first.blaack</a:t>
            </a:r>
            <a:r>
              <a:rPr lang="en-US" sz="2000" dirty="0" smtClean="0">
                <a:solidFill>
                  <a:schemeClr val="bg1"/>
                </a:solidFill>
              </a:rPr>
              <a:t> {font-size: 45px; color:#2501d8;}</a:t>
            </a:r>
          </a:p>
          <a:p>
            <a:r>
              <a:rPr lang="en-US" sz="2000" dirty="0" err="1" smtClean="0">
                <a:solidFill>
                  <a:schemeClr val="bg1"/>
                </a:solidFill>
              </a:rPr>
              <a:t>p#first</a:t>
            </a:r>
            <a:r>
              <a:rPr lang="en-US" sz="2000" dirty="0" smtClean="0">
                <a:solidFill>
                  <a:schemeClr val="bg1"/>
                </a:solidFill>
              </a:rPr>
              <a:t> {font-size: 65px; </a:t>
            </a:r>
            <a:r>
              <a:rPr lang="en-US" sz="2000" dirty="0" err="1" smtClean="0">
                <a:solidFill>
                  <a:schemeClr val="bg1"/>
                </a:solidFill>
              </a:rPr>
              <a:t>color:green</a:t>
            </a:r>
            <a:r>
              <a:rPr lang="en-US" sz="2000" dirty="0" smtClean="0">
                <a:solidFill>
                  <a:schemeClr val="bg1"/>
                </a:solidFill>
              </a:rPr>
              <a:t>;}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#first {font-size: 55px; </a:t>
            </a:r>
            <a:r>
              <a:rPr lang="en-US" sz="2000" dirty="0" err="1" smtClean="0">
                <a:solidFill>
                  <a:schemeClr val="bg1"/>
                </a:solidFill>
              </a:rPr>
              <a:t>color:red</a:t>
            </a:r>
            <a:r>
              <a:rPr lang="en-US" sz="2000" dirty="0" smtClean="0">
                <a:solidFill>
                  <a:schemeClr val="bg1"/>
                </a:solidFill>
              </a:rPr>
              <a:t>;}</a:t>
            </a:r>
          </a:p>
          <a:p>
            <a:r>
              <a:rPr lang="en-US" sz="2000" dirty="0" err="1" smtClean="0">
                <a:solidFill>
                  <a:schemeClr val="bg1"/>
                </a:solidFill>
              </a:rPr>
              <a:t>p.blaack</a:t>
            </a:r>
            <a:r>
              <a:rPr lang="en-US" sz="2000" dirty="0" smtClean="0">
                <a:solidFill>
                  <a:schemeClr val="bg1"/>
                </a:solidFill>
              </a:rPr>
              <a:t> {font-size: 95px;color:chartreuse;}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</a:rPr>
              <a:t>blaack</a:t>
            </a:r>
            <a:r>
              <a:rPr lang="en-US" sz="2000" dirty="0" smtClean="0">
                <a:solidFill>
                  <a:schemeClr val="bg1"/>
                </a:solidFill>
              </a:rPr>
              <a:t> {font-size: 75px;color:aqua;}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p {font-size:12px; </a:t>
            </a:r>
            <a:r>
              <a:rPr lang="en-US" sz="2000" dirty="0" err="1" smtClean="0">
                <a:solidFill>
                  <a:schemeClr val="bg1"/>
                </a:solidFill>
              </a:rPr>
              <a:t>color:yellow</a:t>
            </a:r>
            <a:r>
              <a:rPr lang="en-US" sz="2000" dirty="0" smtClean="0">
                <a:solidFill>
                  <a:schemeClr val="bg1"/>
                </a:solidFill>
              </a:rPr>
              <a:t>;}</a:t>
            </a:r>
            <a:endParaRPr lang="ru-RU" sz="2000" dirty="0" smtClean="0">
              <a:solidFill>
                <a:schemeClr val="bg1"/>
              </a:solidFill>
            </a:endParaRPr>
          </a:p>
          <a:p>
            <a:endParaRPr lang="ru-RU" sz="2000" i="1" u="sng" dirty="0" smtClean="0">
              <a:solidFill>
                <a:schemeClr val="bg1"/>
              </a:solidFill>
            </a:endParaRPr>
          </a:p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А в </a:t>
            </a:r>
            <a:r>
              <a:rPr lang="en-US" sz="2000" dirty="0" smtClean="0">
                <a:solidFill>
                  <a:schemeClr val="bg1"/>
                </a:solidFill>
              </a:rPr>
              <a:t>html </a:t>
            </a:r>
            <a:r>
              <a:rPr lang="ru-RU" sz="2000" dirty="0" smtClean="0">
                <a:solidFill>
                  <a:schemeClr val="bg1"/>
                </a:solidFill>
              </a:rPr>
              <a:t>между </a:t>
            </a:r>
            <a:r>
              <a:rPr lang="en-US" sz="2000" dirty="0" smtClean="0">
                <a:solidFill>
                  <a:schemeClr val="bg1"/>
                </a:solidFill>
              </a:rPr>
              <a:t>&lt;head&gt; &lt;/head&gt;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&lt;</a:t>
            </a:r>
            <a:r>
              <a:rPr lang="en-US" sz="2000" dirty="0" smtClean="0">
                <a:solidFill>
                  <a:schemeClr val="bg1"/>
                </a:solidFill>
              </a:rPr>
              <a:t>style&gt;p </a:t>
            </a:r>
            <a:r>
              <a:rPr lang="en-US" sz="2000" dirty="0" smtClean="0">
                <a:solidFill>
                  <a:schemeClr val="bg1"/>
                </a:solidFill>
              </a:rPr>
              <a:t>{font-size:12px; </a:t>
            </a:r>
            <a:r>
              <a:rPr lang="en-US" sz="2000" dirty="0" err="1" smtClean="0">
                <a:solidFill>
                  <a:schemeClr val="bg1"/>
                </a:solidFill>
              </a:rPr>
              <a:t>color:darkorange</a:t>
            </a:r>
            <a:r>
              <a:rPr lang="en-US" sz="2000" dirty="0" smtClean="0">
                <a:solidFill>
                  <a:schemeClr val="bg1"/>
                </a:solidFill>
              </a:rPr>
              <a:t>;}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&lt;/style&gt;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8640"/>
            <a:ext cx="8640960" cy="34163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800" i="1" u="sng" dirty="0" smtClean="0">
                <a:solidFill>
                  <a:schemeClr val="bg1"/>
                </a:solidFill>
              </a:rPr>
              <a:t>Приоритет использования стилей (</a:t>
            </a:r>
            <a:r>
              <a:rPr lang="ru-RU" sz="2800" i="1" u="sng" dirty="0" err="1" smtClean="0">
                <a:solidFill>
                  <a:schemeClr val="bg1"/>
                </a:solidFill>
              </a:rPr>
              <a:t>tag</a:t>
            </a:r>
            <a:r>
              <a:rPr lang="ru-RU" sz="2800" i="1" u="sng" dirty="0" smtClean="0">
                <a:solidFill>
                  <a:schemeClr val="bg1"/>
                </a:solidFill>
              </a:rPr>
              <a:t> / </a:t>
            </a:r>
            <a:r>
              <a:rPr lang="ru-RU" sz="2800" i="1" u="sng" dirty="0" err="1" smtClean="0">
                <a:solidFill>
                  <a:schemeClr val="bg1"/>
                </a:solidFill>
              </a:rPr>
              <a:t>class</a:t>
            </a:r>
            <a:r>
              <a:rPr lang="ru-RU" sz="2800" i="1" u="sng" dirty="0" smtClean="0">
                <a:solidFill>
                  <a:schemeClr val="bg1"/>
                </a:solidFill>
              </a:rPr>
              <a:t> / </a:t>
            </a:r>
            <a:r>
              <a:rPr lang="ru-RU" sz="2800" i="1" u="sng" dirty="0" err="1" smtClean="0">
                <a:solidFill>
                  <a:schemeClr val="bg1"/>
                </a:solidFill>
              </a:rPr>
              <a:t>id</a:t>
            </a:r>
            <a:r>
              <a:rPr lang="ru-RU" sz="2800" i="1" u="sng" dirty="0" smtClean="0">
                <a:solidFill>
                  <a:schemeClr val="bg1"/>
                </a:solidFill>
              </a:rPr>
              <a:t> / </a:t>
            </a:r>
            <a:r>
              <a:rPr lang="ru-RU" sz="2800" i="1" u="sng" dirty="0" err="1" smtClean="0">
                <a:solidFill>
                  <a:schemeClr val="bg1"/>
                </a:solidFill>
              </a:rPr>
              <a:t>style</a:t>
            </a:r>
            <a:r>
              <a:rPr lang="ru-RU" sz="2800" i="1" u="sng" dirty="0" smtClean="0">
                <a:solidFill>
                  <a:schemeClr val="bg1"/>
                </a:solidFill>
              </a:rPr>
              <a:t>)</a:t>
            </a:r>
          </a:p>
          <a:p>
            <a:endParaRPr lang="en-US" sz="2000" i="1" u="sng" dirty="0" smtClean="0">
              <a:solidFill>
                <a:schemeClr val="bg1"/>
              </a:solidFill>
            </a:endParaRPr>
          </a:p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Теперь в </a:t>
            </a:r>
            <a:r>
              <a:rPr lang="en-US" sz="2000" dirty="0" smtClean="0">
                <a:solidFill>
                  <a:schemeClr val="bg1"/>
                </a:solidFill>
              </a:rPr>
              <a:t>html </a:t>
            </a:r>
            <a:r>
              <a:rPr lang="ru-RU" sz="2000" dirty="0" smtClean="0">
                <a:solidFill>
                  <a:schemeClr val="bg1"/>
                </a:solidFill>
              </a:rPr>
              <a:t>к каждому правилу добавим </a:t>
            </a:r>
            <a:r>
              <a:rPr lang="en-US" sz="2000" dirty="0" smtClean="0">
                <a:solidFill>
                  <a:schemeClr val="bg1"/>
                </a:solidFill>
              </a:rPr>
              <a:t>!important</a:t>
            </a:r>
          </a:p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Что бы получилось</a:t>
            </a:r>
          </a:p>
          <a:p>
            <a:pPr algn="ctr"/>
            <a:endParaRPr lang="ru-RU" sz="2000" dirty="0" smtClean="0">
              <a:solidFill>
                <a:schemeClr val="bg1"/>
              </a:solidFill>
            </a:endParaRPr>
          </a:p>
          <a:p>
            <a:pPr algn="ctr"/>
            <a:endParaRPr lang="ru-RU" sz="2000" dirty="0" smtClean="0">
              <a:solidFill>
                <a:schemeClr val="bg1"/>
              </a:solidFill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&lt;style type="text/</a:t>
            </a:r>
            <a:r>
              <a:rPr lang="en-US" sz="2000" dirty="0" err="1" smtClean="0">
                <a:solidFill>
                  <a:schemeClr val="bg1"/>
                </a:solidFill>
              </a:rPr>
              <a:t>css</a:t>
            </a:r>
            <a:r>
              <a:rPr lang="en-US" sz="2000" dirty="0" smtClean="0">
                <a:solidFill>
                  <a:schemeClr val="bg1"/>
                </a:solidFill>
              </a:rPr>
              <a:t>"&gt;</a:t>
            </a:r>
            <a:endParaRPr lang="ru-RU" sz="2000" dirty="0" smtClean="0">
              <a:solidFill>
                <a:schemeClr val="bg1"/>
              </a:solidFill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 {font-size:12px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</a:rPr>
              <a:t>!</a:t>
            </a:r>
            <a:r>
              <a:rPr lang="en-US" sz="2000" b="1" dirty="0" smtClean="0">
                <a:solidFill>
                  <a:schemeClr val="bg1"/>
                </a:solidFill>
              </a:rPr>
              <a:t>important</a:t>
            </a:r>
            <a:r>
              <a:rPr lang="en-US" sz="2000" dirty="0" smtClean="0">
                <a:solidFill>
                  <a:schemeClr val="bg1"/>
                </a:solidFill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</a:rPr>
              <a:t>color:darkorange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</a:rPr>
              <a:t>!</a:t>
            </a:r>
            <a:r>
              <a:rPr lang="en-US" sz="2000" b="1" dirty="0" smtClean="0">
                <a:solidFill>
                  <a:schemeClr val="bg1"/>
                </a:solidFill>
              </a:rPr>
              <a:t>important</a:t>
            </a:r>
            <a:r>
              <a:rPr lang="en-US" sz="2000" dirty="0" smtClean="0">
                <a:solidFill>
                  <a:schemeClr val="bg1"/>
                </a:solidFill>
              </a:rPr>
              <a:t>;}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&lt;/style&gt;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132856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5</a:t>
            </a:r>
            <a:r>
              <a:rPr lang="en-US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.</a:t>
            </a:r>
            <a:r>
              <a:rPr lang="ru-RU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Использование внешних CSS файлов стилей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132856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Огромное множество </a:t>
            </a:r>
            <a:r>
              <a:rPr lang="en-US" sz="48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css</a:t>
            </a:r>
            <a:r>
              <a:rPr lang="en-US" sz="4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4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библиотек!!!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132856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https://getbootstrap.com/</a:t>
            </a:r>
            <a:endParaRPr lang="ru-RU" sz="4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132856"/>
            <a:ext cx="8640960" cy="31700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Подключение внешнего </a:t>
            </a:r>
            <a:r>
              <a:rPr lang="en-US" sz="4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css</a:t>
            </a:r>
            <a:r>
              <a:rPr lang="en-US" sz="4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4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файла и возможности библиотек</a:t>
            </a:r>
            <a:endParaRPr lang="en-US" sz="4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endParaRPr lang="en-US" sz="4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en-US" sz="4000" dirty="0" smtClean="0">
                <a:ln w="50800"/>
                <a:solidFill>
                  <a:schemeClr val="bg1">
                    <a:shade val="50000"/>
                  </a:schemeClr>
                </a:solidFill>
                <a:hlinkClick r:id="rId3"/>
              </a:rPr>
              <a:t>https://html5book.ru/osnovy-css</a:t>
            </a:r>
            <a:endParaRPr lang="en-US" sz="4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endParaRPr lang="ru-RU" sz="4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132856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6</a:t>
            </a:r>
            <a:r>
              <a:rPr lang="en-US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.</a:t>
            </a:r>
            <a:r>
              <a:rPr lang="ru-RU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Домашнее задание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132856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Отформатировать текст во вложении с помощью </a:t>
            </a:r>
            <a:r>
              <a:rPr lang="en-US" sz="4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css</a:t>
            </a:r>
            <a:r>
              <a:rPr lang="en-US" sz="4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4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используя классы</a:t>
            </a:r>
            <a:r>
              <a:rPr lang="en-US" sz="4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4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и полученные знания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628800"/>
            <a:ext cx="8640960" cy="35394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CSS – это формальный язык, служащий для описания оформления внешнего вида документа</a:t>
            </a:r>
            <a:r>
              <a:rPr 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.</a:t>
            </a:r>
          </a:p>
          <a:p>
            <a:pPr algn="ctr"/>
            <a:endParaRPr lang="en-US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Название происходит от английского </a:t>
            </a:r>
            <a:r>
              <a:rPr lang="ru-RU" sz="32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Cascading</a:t>
            </a:r>
            <a:r>
              <a:rPr lang="ru-RU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32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Style</a:t>
            </a:r>
            <a:r>
              <a:rPr lang="ru-RU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32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Sheets</a:t>
            </a:r>
            <a:r>
              <a:rPr lang="ru-RU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, что означает «каскадные таблицы стилей».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268760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Термин «каскадные таблицы стилей» был предложен в 1994 году. </a:t>
            </a:r>
            <a:endParaRPr lang="en-US" sz="24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sz="24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 отличие от многих существовавших на тот момент языков стиля, CSS использует наследование от родителя к потомку, поэтому разработчик может определить разные стили, основываясь на уже определённых ранее стилях.</a:t>
            </a:r>
            <a:endParaRPr lang="en-US" sz="24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sz="24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 середине 1990-х Консорциум Всемирной паутины (W3C) стал проявлять интерес к CSS, и в декабре 1996 года была издана рекомендация CSS1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124744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fontAlgn="base"/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Параметры шрифтов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— гарнитуру, размер шрифта, а также его стиль (обычный, полужирный, курсив)</a:t>
            </a:r>
            <a:b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</a:br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Цвет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— 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определения цвета текста, фона, рамок</a:t>
            </a:r>
            <a:b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</a:br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Атрибуты текста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— 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межбуквенный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интервал, расстояние меж символами и высотой строки</a:t>
            </a:r>
            <a:endParaRPr lang="en-US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Выравнивания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— для текста, изображения, таблицы, и других элементов</a:t>
            </a:r>
            <a:endParaRPr lang="en-US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Свойство  блока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 — внутренние и внешние отступы от рамки, высота, ширина.</a:t>
            </a:r>
          </a:p>
          <a:p>
            <a:endParaRPr lang="ru-RU" sz="2000" dirty="0" err="1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260648"/>
            <a:ext cx="1571264" cy="707886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CSS1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052736"/>
            <a:ext cx="8640960" cy="53245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fontAlgn="base"/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Блочная верстка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 — относительное, абсолютное и фиксированное позиционирование</a:t>
            </a:r>
            <a:endParaRPr lang="en-US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Типы памяти 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 —установка различных стилей для разных носителей (монитор, принтер)</a:t>
            </a:r>
            <a:endParaRPr lang="en-US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Звуковые таблицы стилей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 — определения голоса, громкости звуковых носителей (например, для слепых посетителей сайта)</a:t>
            </a:r>
            <a:endParaRPr lang="en-US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Страничные носители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 —  установка различных стилей для элементов четных и не четных страницах при печати.</a:t>
            </a:r>
            <a:endParaRPr lang="en-US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Расширенный механизм селекторов</a:t>
            </a:r>
            <a:endParaRPr lang="en-US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Генерируемый содержание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 — позволяет установить текст и картинку, которые будут отображаться до и после нужного элемента.</a:t>
            </a:r>
          </a:p>
          <a:p>
            <a:endParaRPr lang="ru-RU" sz="2000" dirty="0" err="1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260648"/>
            <a:ext cx="1571264" cy="707886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CSS2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052736"/>
            <a:ext cx="8640960" cy="34778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fontAlgn="base"/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Основанный на CSS2.1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, дополняет существующие свойства и значение и добавляет новые.</a:t>
            </a:r>
          </a:p>
          <a:p>
            <a:pPr fontAlgn="base"/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Главной особенностью CSS3 - есть возможность создавать анимацию без использования JS, поддержка линейных и радиальных градиентов, теней, сглаживания и многое другое</a:t>
            </a:r>
          </a:p>
          <a:p>
            <a:pPr fontAlgn="base"/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base"/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Преимущественно используется как средство описания и оформления внешнего вида 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веб-страниц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, написанных с помощью языков разметки HTML и XHTML, но может также применяться к любым XML-документам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260648"/>
            <a:ext cx="1571264" cy="707886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CSS</a:t>
            </a:r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3</a:t>
            </a:r>
            <a:endParaRPr lang="en-US" sz="4000" b="1" i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PhotoAlbum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ClassicPhotoAlbum</Template>
  <TotalTime>0</TotalTime>
  <Words>2299</Words>
  <Application>Microsoft Office PowerPoint</Application>
  <PresentationFormat>Экран (4:3)</PresentationFormat>
  <Paragraphs>381</Paragraphs>
  <Slides>47</Slides>
  <Notes>47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49" baseType="lpstr">
      <vt:lpstr>Century Schoolbook</vt:lpstr>
      <vt:lpstr>ClassicPhotoAlbum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2018-07-31T12:32:19Z</dcterms:created>
  <dcterms:modified xsi:type="dcterms:W3CDTF">2020-12-28T15:53:16Z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1049</vt:i4>
  </property>
  <property fmtid="{D5CDD505-2E9C-101B-9397-08002B2CF9AE}" pid="3" name="_Version">
    <vt:lpwstr>12.0.4518</vt:lpwstr>
  </property>
</Properties>
</file>