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55" r:id="rId2"/>
    <p:sldId id="364" r:id="rId3"/>
    <p:sldId id="456" r:id="rId4"/>
    <p:sldId id="357" r:id="rId5"/>
    <p:sldId id="372" r:id="rId6"/>
    <p:sldId id="457" r:id="rId7"/>
    <p:sldId id="466" r:id="rId8"/>
    <p:sldId id="462" r:id="rId9"/>
    <p:sldId id="458" r:id="rId10"/>
    <p:sldId id="459" r:id="rId11"/>
    <p:sldId id="461" r:id="rId12"/>
    <p:sldId id="463" r:id="rId13"/>
    <p:sldId id="460" r:id="rId14"/>
    <p:sldId id="464" r:id="rId15"/>
    <p:sldId id="465" r:id="rId16"/>
    <p:sldId id="467" r:id="rId17"/>
    <p:sldId id="472" r:id="rId18"/>
    <p:sldId id="469" r:id="rId19"/>
    <p:sldId id="468" r:id="rId20"/>
    <p:sldId id="470" r:id="rId21"/>
    <p:sldId id="471" r:id="rId22"/>
    <p:sldId id="473" r:id="rId23"/>
    <p:sldId id="475" r:id="rId24"/>
    <p:sldId id="476" r:id="rId25"/>
    <p:sldId id="454" r:id="rId26"/>
    <p:sldId id="455" r:id="rId27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949"/>
    <a:srgbClr val="CC00CC"/>
    <a:srgbClr val="FF0000"/>
    <a:srgbClr val="00FF00"/>
    <a:srgbClr val="0000FF"/>
    <a:srgbClr val="11111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23.11.2021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23.11.2021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278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14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23.11.2021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23.11.2021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specsimvoly-htm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check-in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delayed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on-time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cancelled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boarding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Нумерованный список представляет собой упорядоченный список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ol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reversed start="10" type="1"&gt;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374570"/>
          <a:ext cx="8640959" cy="455987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11">
                <a:tc>
                  <a:txBody>
                    <a:bodyPr/>
                    <a:lstStyle/>
                    <a:p>
                      <a:r>
                        <a:rPr kumimoji="0" lang="en-US" sz="1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86297" marR="86297" marT="28766" marB="28766" anchor="ctr"/>
                </a:tc>
                <a:tc>
                  <a:txBody>
                    <a:bodyPr/>
                    <a:lstStyle/>
                    <a:p>
                      <a:r>
                        <a:rPr kumimoji="0" lang="ru-RU" sz="1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Если для первого пункта списка задать &lt;</a:t>
                      </a:r>
                      <a:r>
                        <a:rPr kumimoji="0" lang="ru-RU" sz="16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kumimoji="0" lang="ru-RU" sz="1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value=</a:t>
                      </a:r>
                      <a:r>
                        <a:rPr kumimoji="0" lang="ru-RU" sz="1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"10"&gt;, то остальная нумерация будет пересчитана относительно нового значения.</a:t>
                      </a:r>
                    </a:p>
                  </a:txBody>
                  <a:tcPr marL="86297" marR="86297" marT="28766" marB="2876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reversed</a:t>
                      </a:r>
                    </a:p>
                  </a:txBody>
                  <a:tcPr marL="86297" marR="86297" marT="28766" marB="2876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Атрибут 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reversed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 задает отображение списка в обратном порядке (например, 9, 8, 7…).</a:t>
                      </a:r>
                    </a:p>
                  </a:txBody>
                  <a:tcPr marL="86297" marR="86297" marT="28766" marB="2876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3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 marL="86297" marR="86297" marT="28766" marB="2876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Атрибут 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start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 задает начальное значение, от которого пойдет отсчет нумерации, например, конструкция &lt;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ol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start=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"10"&gt; первому пункту присвоит порядковый номер «10». Также можно одновременно задавать тип нумерации, например, &lt;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ol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type=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"I"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start=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"10"&gt;.</a:t>
                      </a:r>
                    </a:p>
                  </a:txBody>
                  <a:tcPr marL="86297" marR="86297" marT="28766" marB="2876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49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marL="86297" marR="86297" marT="28766" marB="2876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Атрибут 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type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 задает вид маркера для использования в списке (в виде букв или цифр). Принимаемые значения:</a:t>
                      </a:r>
                      <a:br>
                        <a:rPr lang="ru-RU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1 — значение по умолчанию, десятичная нумерация.</a:t>
                      </a:r>
                      <a:br>
                        <a:rPr lang="ru-RU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A — нумерация списка в алфавитном порядке, заглавные буквы (A, B, C, D).</a:t>
                      </a:r>
                      <a:br>
                        <a:rPr lang="ru-RU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 — нумерация списка в алфавитном порядке, строчные буквы (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).</a:t>
                      </a:r>
                      <a:br>
                        <a:rPr lang="ru-RU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I — нумерация римскими заглавными цифрами (I, II, III, IV).</a:t>
                      </a:r>
                      <a:br>
                        <a:rPr lang="ru-RU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 — нумерация римскими строчными цифрами (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ii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iii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iv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).</a:t>
                      </a:r>
                    </a:p>
                  </a:txBody>
                  <a:tcPr marL="86297" marR="86297" marT="28766" marB="2876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52736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&lt;dl&gt; 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dt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Название блюда:&lt;/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dt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Оливье&lt;/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dt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Состав:&lt;/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dt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Горошек&lt;/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Майонез&lt;/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Колбаса&lt;/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Картофель&lt;/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&lt;/dl&gt;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Список определений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14350" indent="-514350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Название блюда:</a:t>
            </a:r>
          </a:p>
          <a:p>
            <a:pPr marL="514350" indent="-514350"/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Оливье</a:t>
            </a:r>
          </a:p>
          <a:p>
            <a:pPr marL="514350" indent="-514350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Состав:</a:t>
            </a:r>
          </a:p>
          <a:p>
            <a:pPr marL="514350" indent="-514350"/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Горошек</a:t>
            </a:r>
          </a:p>
          <a:p>
            <a:pPr marL="514350" indent="-514350"/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Майонез</a:t>
            </a:r>
          </a:p>
          <a:p>
            <a:pPr marL="514350" indent="-514350"/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Колбаса</a:t>
            </a:r>
          </a:p>
          <a:p>
            <a:pPr marL="514350" indent="-514350"/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Картофель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Список определений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52736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</a:p>
          <a:p>
            <a:pPr algn="ctr"/>
            <a:r>
              <a:rPr lang="it-IT" sz="2000" b="1" dirty="0">
                <a:ln w="50800"/>
                <a:solidFill>
                  <a:srgbClr val="0070C0"/>
                </a:solidFill>
              </a:rPr>
              <a:t>&lt;ul&gt;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&lt;li&gt;Пункт 1.&lt;/li&gt;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it-IT" sz="2000" b="1" dirty="0">
                <a:ln w="50800"/>
                <a:solidFill>
                  <a:srgbClr val="FF0000"/>
                </a:solidFill>
              </a:rPr>
              <a:t>&lt;li&gt;</a:t>
            </a:r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Пункт 2.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</a:t>
            </a:r>
            <a:r>
              <a:rPr lang="it-IT" sz="2000" b="1" dirty="0">
                <a:ln w="50800"/>
                <a:solidFill>
                  <a:srgbClr val="C00000"/>
                </a:solidFill>
              </a:rPr>
              <a:t>&lt;ul&gt;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&lt;li&gt;Подпункт 2.1.&lt;/li&gt;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it-IT" sz="2000" b="1" dirty="0">
                <a:ln w="50800"/>
                <a:solidFill>
                  <a:srgbClr val="FFC000"/>
                </a:solidFill>
              </a:rPr>
              <a:t>&lt;li&gt;</a:t>
            </a:r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Подпункт 2.2.     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  </a:t>
            </a:r>
            <a:r>
              <a:rPr lang="it-IT" sz="2000" b="1" dirty="0">
                <a:ln w="50800"/>
                <a:solidFill>
                  <a:srgbClr val="CC00CC"/>
                </a:solidFill>
              </a:rPr>
              <a:t>&lt;ul&gt;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    &lt;li&gt;Подпункт 2.2.1.&lt;/li&gt;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    &lt;li&gt;Подпункт 2.2.2.&lt;/li&gt;</a:t>
            </a:r>
          </a:p>
          <a:p>
            <a:pPr algn="ctr"/>
            <a:r>
              <a:rPr lang="it-IT" sz="2000" b="1" dirty="0">
                <a:ln w="50800"/>
                <a:solidFill>
                  <a:srgbClr val="CC00CC"/>
                </a:solidFill>
              </a:rPr>
              <a:t>          &lt;/ul&gt;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 </a:t>
            </a:r>
            <a:r>
              <a:rPr lang="it-IT" sz="2000" b="1" dirty="0">
                <a:ln w="50800"/>
                <a:solidFill>
                  <a:srgbClr val="FFC000"/>
                </a:solidFill>
              </a:rPr>
              <a:t>&lt;/li&gt;          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&lt;li&gt;Подпункт 2.3.&lt;/li&gt;</a:t>
            </a:r>
          </a:p>
          <a:p>
            <a:pPr algn="ctr"/>
            <a:r>
              <a:rPr lang="it-IT" sz="2000" b="1" dirty="0">
                <a:ln w="50800"/>
                <a:solidFill>
                  <a:srgbClr val="C00000"/>
                </a:solidFill>
              </a:rPr>
              <a:t>    &lt;/ul&gt;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</a:t>
            </a:r>
            <a:r>
              <a:rPr lang="it-IT" sz="2000" b="1" dirty="0">
                <a:ln w="50800"/>
                <a:solidFill>
                  <a:srgbClr val="FF0000"/>
                </a:solidFill>
              </a:rPr>
              <a:t>&lt;/li&gt;</a:t>
            </a:r>
          </a:p>
          <a:p>
            <a:pPr algn="ctr"/>
            <a:r>
              <a:rPr lang="it-IT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&lt;li&gt;Пункт 3.&lt;/li&gt;</a:t>
            </a:r>
          </a:p>
          <a:p>
            <a:pPr algn="ctr"/>
            <a:r>
              <a:rPr lang="it-IT" sz="2000" b="1" dirty="0">
                <a:ln w="50800"/>
                <a:solidFill>
                  <a:srgbClr val="0070C0"/>
                </a:solidFill>
              </a:rPr>
              <a:t>&lt;/ul&gt;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  <a:endParaRPr lang="ru-RU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Вложенный список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Пункт 1.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Пункт 2.</a:t>
            </a:r>
          </a:p>
          <a:p>
            <a:pPr lvl="1">
              <a:buFont typeface="Courier New" pitchFamily="49" charset="0"/>
              <a:buChar char="o"/>
            </a:pPr>
            <a:r>
              <a:rPr lang="ru-RU" sz="2800" dirty="0">
                <a:solidFill>
                  <a:schemeClr val="bg1"/>
                </a:solidFill>
              </a:rPr>
              <a:t>Подпункт 2.1.</a:t>
            </a:r>
          </a:p>
          <a:p>
            <a:pPr lvl="1">
              <a:buFont typeface="Courier New" pitchFamily="49" charset="0"/>
              <a:buChar char="o"/>
            </a:pPr>
            <a:r>
              <a:rPr lang="ru-RU" sz="2800" dirty="0">
                <a:solidFill>
                  <a:schemeClr val="bg1"/>
                </a:solidFill>
              </a:rPr>
              <a:t>Подпункт 2.2.</a:t>
            </a:r>
          </a:p>
          <a:p>
            <a:pPr lvl="2">
              <a:buFont typeface="Wingdings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Подпункт 2.2.1.</a:t>
            </a:r>
          </a:p>
          <a:p>
            <a:pPr lvl="2">
              <a:buFont typeface="Wingdings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Подпункт 2.2.2.</a:t>
            </a:r>
          </a:p>
          <a:p>
            <a:pPr lvl="1">
              <a:buFont typeface="Courier New" pitchFamily="49" charset="0"/>
              <a:buChar char="o"/>
            </a:pPr>
            <a:r>
              <a:rPr lang="ru-RU" sz="2800" dirty="0">
                <a:solidFill>
                  <a:schemeClr val="bg1"/>
                </a:solidFill>
              </a:rPr>
              <a:t>Подпункт 2.3.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Пункт 3.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Вложенный список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Управление отступами и полями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создадим абзац </a:t>
            </a:r>
            <a:endParaRPr lang="en-US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&lt;p&gt; &lt;/p&gt;</a:t>
            </a:r>
          </a:p>
          <a:p>
            <a:pPr algn="ctr"/>
            <a:endParaRPr lang="en-US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 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с классом 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box</a:t>
            </a:r>
          </a:p>
          <a:p>
            <a:pPr algn="ctr"/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В </a:t>
            </a:r>
            <a:r>
              <a:rPr lang="en-US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пропишем нашему абзацу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через класс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-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ширину (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width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)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в 200</a:t>
            </a:r>
            <a:r>
              <a:rPr lang="en-US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,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цвет фона 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background-color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и цвет текста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27784" y="1340768"/>
            <a:ext cx="381642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2492896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u="sng" dirty="0">
                <a:ln w="50800"/>
              </a:rPr>
              <a:t>margin</a:t>
            </a:r>
            <a:endParaRPr lang="ru-RU" sz="6600" b="1" u="sng" dirty="0">
              <a:ln w="508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Внешний отступ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7704" y="692696"/>
            <a:ext cx="5184576" cy="5184576"/>
          </a:xfrm>
          <a:prstGeom prst="rect">
            <a:avLst/>
          </a:prstGeom>
          <a:solidFill>
            <a:srgbClr val="F9494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1340768"/>
            <a:ext cx="381642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31840" y="692696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margin-top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184" y="2780928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margin-right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80928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margin-left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5157192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margin-bottom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Списки. CSS отступы и поля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27784" y="1340768"/>
            <a:ext cx="381642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2492896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u="sng">
                <a:ln w="50800"/>
              </a:rPr>
              <a:t>padding</a:t>
            </a:r>
            <a:endParaRPr lang="ru-RU" sz="6600" b="1" u="sng" dirty="0">
              <a:ln w="508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>
                <a:ln w="50800"/>
                <a:solidFill>
                  <a:schemeClr val="bg1">
                    <a:shade val="50000"/>
                  </a:schemeClr>
                </a:solidFill>
              </a:rPr>
              <a:t>Внутренний 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отступ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7704" y="692696"/>
            <a:ext cx="5184576" cy="5184576"/>
          </a:xfrm>
          <a:prstGeom prst="rect">
            <a:avLst/>
          </a:prstGeom>
          <a:solidFill>
            <a:srgbClr val="F9494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1340768"/>
            <a:ext cx="381642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779912" y="2204864"/>
            <a:ext cx="1872208" cy="1872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92080" y="278092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padding-right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78092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padding-left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3645024"/>
            <a:ext cx="3587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padding-bottom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2060848"/>
            <a:ext cx="277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padding-top</a:t>
            </a:r>
            <a:endParaRPr lang="ru-RU" sz="32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32656"/>
            <a:ext cx="3153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padding-top: 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padding-right: 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padding-bottom: 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padding-left: 20px;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62068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padding: 20px;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3153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padding-top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 10px;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padding-right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 20px;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padding-bottom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 30px;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padding-left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 40px;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2348880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padding: 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10px 20px 30px 40px;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3501008"/>
            <a:ext cx="3153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padding-top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10px;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padding-right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padding-bottom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20px;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padding-left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0px;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16" y="4005064"/>
            <a:ext cx="344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padding: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 10px 0px 20px;</a:t>
            </a:r>
            <a:r>
              <a:rPr lang="en-US" sz="2000" dirty="0"/>
              <a:t>;</a:t>
            </a:r>
            <a:endParaRPr lang="en-US" sz="2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5157192"/>
            <a:ext cx="3153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padding-top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10px;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padding-right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20px;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padding-bottom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10px;</a:t>
            </a:r>
          </a:p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padding-left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: 20px;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16" y="5661248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ln w="50800"/>
                <a:solidFill>
                  <a:schemeClr val="bg1">
                    <a:shade val="50000"/>
                  </a:schemeClr>
                </a:solidFill>
              </a:rPr>
              <a:t>padding:</a:t>
            </a:r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 10px 20px;</a:t>
            </a:r>
            <a:r>
              <a:rPr lang="en-US" sz="2000" dirty="0"/>
              <a:t>;</a:t>
            </a:r>
            <a:endParaRPr lang="en-US" sz="2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32656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margin-top: 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margin-right: 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margin-bottom: 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margin-left: 20px;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62068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margin: 20px;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margin-top: 10px;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margin-right: 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margin-bottom: 30px;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margin-left: 40px;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2348880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margin: 10px 20px 30px 40px;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3501008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margin-top: 10px;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margin-right: 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margin-bottom: 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margin-left: 0px;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16" y="4005064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margin: 10px 0px 20px;</a:t>
            </a:r>
            <a:r>
              <a:rPr lang="en-US" sz="2000" dirty="0"/>
              <a:t>;</a:t>
            </a:r>
            <a:endParaRPr lang="en-US" sz="2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5157192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margin-top: 10px;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margin-right: 20px;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margin-bottom: 10px;</a:t>
            </a:r>
          </a:p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margin-left: 20px;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16" y="5661248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margin: 10px 20px;</a:t>
            </a:r>
            <a:r>
              <a:rPr lang="en-US" sz="2000" dirty="0"/>
              <a:t>;</a:t>
            </a:r>
            <a:endParaRPr lang="en-US" sz="2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4407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76470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Отмена отступов у тегов </a:t>
            </a:r>
            <a:r>
              <a:rPr lang="en-US" sz="24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&lt;body&gt;, &lt;h1&gt;</a:t>
            </a:r>
            <a:r>
              <a:rPr lang="ru-RU" sz="24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-</a:t>
            </a:r>
            <a:r>
              <a:rPr lang="en-US" sz="24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&lt;h6&gt;, &lt;p&gt;</a:t>
            </a:r>
          </a:p>
          <a:p>
            <a:pPr algn="ctr"/>
            <a:endParaRPr lang="en-US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4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padding: 0px;</a:t>
            </a:r>
          </a:p>
          <a:p>
            <a:pPr algn="ctr"/>
            <a:r>
              <a:rPr lang="en-US" sz="24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margin: 0px;</a:t>
            </a:r>
          </a:p>
          <a:p>
            <a:pPr algn="ctr"/>
            <a:endParaRPr lang="en-US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ru-RU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0428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98072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Создать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страницу на которой должно быть: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1) 2 неупорядоченных списка (с красивыми иконками изменяющими цвет при наведении)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2) 2 упорядоченных списка (с цифровым и буквенным обозначением)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3) 2 списка определений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4) 1 вложенный список (с разными красивыми иконками изменяющими цвет при наведении)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5) 4 абзаца текста с разными классами в каждом прописаны внешние отступы по разным правилам сокращения (см. слайд 22)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6) 4 абзаца текста с разными классами в каждом прописаны внутренние отступы по разным правилам сокращения (см. слайд 22)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1.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Создание списков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неупорядоченные списки: элементы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ul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упорядоченные списки: элементы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ol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&gt;;</a:t>
            </a:r>
          </a:p>
          <a:p>
            <a:pPr algn="ctr"/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список определений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: 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элементы 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&lt;dl&gt; 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dt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dd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&gt;.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77281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ul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&gt;check-in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&gt;delayed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&gt;on-time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&gt;cancelled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&gt;boarding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ul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Маркированный список представляет собой неупорядоченный список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check-in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delayed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on-time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cancelled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Boarding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Маркированный список представляет собой неупорядоченный список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1277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У списков бывает 3 свойства</a:t>
            </a:r>
          </a:p>
          <a:p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list-style-type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 - Изменяет вид маркера</a:t>
            </a:r>
          </a:p>
          <a:p>
            <a:endParaRPr lang="ru-RU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list-style-image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 - Устанавливает адрес изображения 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list-style-image: </a:t>
            </a:r>
            <a:r>
              <a:rPr lang="en-US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url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(images/book.gif);</a:t>
            </a:r>
            <a:endParaRPr lang="ru-RU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list-style-position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 - Определяет, как будет размещаться маркер относительно текста</a:t>
            </a:r>
          </a:p>
          <a:p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outside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 — маркер вынесен за границу элемента списка и 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inside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 — маркер обтекается текстом </a:t>
            </a:r>
          </a:p>
          <a:p>
            <a:endParaRPr lang="ru-RU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list-style: list-style-type || list-style-position || list-style-image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*Комбинации значений должны следовать в указанном порядке</a:t>
            </a:r>
            <a:endParaRPr lang="ru-RU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Маркированный список представляет собой неупорядоченный список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772816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hlinkClick r:id="rId3"/>
              </a:rPr>
              <a:t>https://html5book.ru/specsimvoly-html/</a:t>
            </a:r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ul.loc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{</a:t>
            </a:r>
          </a:p>
          <a:p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list-style-type: none;</a:t>
            </a:r>
          </a:p>
          <a:p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}</a:t>
            </a:r>
          </a:p>
          <a:p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ul.loc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li:before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{content:'\2606';color:red; font-size:28px;}</a:t>
            </a:r>
          </a:p>
          <a:p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ul.loc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li:hover:before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{content:'\2714';color:#03bb00;font-size:28px;cursor: pointer;}</a:t>
            </a:r>
          </a:p>
          <a:p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ul.loc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li:hover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{content:'\2605';color:#29a200;font-size:28px;cursor: pointer;}</a:t>
            </a:r>
            <a:endParaRPr lang="ru-RU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Маркированный список представляет собой неупорядоченный список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77281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ol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&gt;check-in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&gt;delayed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&gt;on-time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&gt;cancelled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&gt;boarding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ol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</a:t>
            </a:r>
          </a:p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Нумерованный список представляет собой упорядоченный список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1138</Words>
  <Application>Microsoft Office PowerPoint</Application>
  <PresentationFormat>Экран (4:3)</PresentationFormat>
  <Paragraphs>224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Century Schoolbook</vt:lpstr>
      <vt:lpstr>Courier New</vt:lpstr>
      <vt:lpstr>Wingdings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2021-11-23T08:41:41Z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