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5" r:id="rId2"/>
    <p:sldId id="364" r:id="rId3"/>
    <p:sldId id="456" r:id="rId4"/>
    <p:sldId id="357" r:id="rId5"/>
    <p:sldId id="519" r:id="rId6"/>
    <p:sldId id="520" r:id="rId7"/>
    <p:sldId id="521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4" r:id="rId19"/>
    <p:sldId id="535" r:id="rId20"/>
    <p:sldId id="537" r:id="rId21"/>
    <p:sldId id="538" r:id="rId22"/>
    <p:sldId id="539" r:id="rId23"/>
    <p:sldId id="536" r:id="rId24"/>
    <p:sldId id="540" r:id="rId25"/>
    <p:sldId id="541" r:id="rId26"/>
    <p:sldId id="542" r:id="rId27"/>
    <p:sldId id="544" r:id="rId28"/>
    <p:sldId id="543" r:id="rId29"/>
    <p:sldId id="545" r:id="rId30"/>
    <p:sldId id="546" r:id="rId31"/>
    <p:sldId id="547" r:id="rId32"/>
    <p:sldId id="548" r:id="rId33"/>
    <p:sldId id="454" r:id="rId34"/>
    <p:sldId id="455" r:id="rId35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949"/>
    <a:srgbClr val="CC00CC"/>
    <a:srgbClr val="FF0000"/>
    <a:srgbClr val="00FF00"/>
    <a:srgbClr val="0000FF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29.11.2021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29.11.2021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29.11.2021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29.11.2021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tikket.ru/musulmanskij-etiket2-adab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Абсолютный путь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&lt;a </a:t>
            </a: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b="1" dirty="0" smtClean="0">
                <a:solidFill>
                  <a:schemeClr val="bg1"/>
                </a:solidFill>
              </a:rPr>
              <a:t>="https://ya.ru/black"&gt;</a:t>
            </a:r>
            <a:r>
              <a:rPr lang="ru-RU" b="1" dirty="0" smtClean="0">
                <a:solidFill>
                  <a:schemeClr val="bg1"/>
                </a:solidFill>
              </a:rPr>
              <a:t>Ссылка на черный </a:t>
            </a:r>
            <a:r>
              <a:rPr lang="ru-RU" b="1" dirty="0" err="1" smtClean="0">
                <a:solidFill>
                  <a:schemeClr val="bg1"/>
                </a:solidFill>
              </a:rPr>
              <a:t>яндекс</a:t>
            </a:r>
            <a:r>
              <a:rPr lang="en-US" b="1" dirty="0" smtClean="0">
                <a:solidFill>
                  <a:schemeClr val="bg1"/>
                </a:solidFill>
              </a:rPr>
              <a:t>&lt;/a&gt;</a:t>
            </a:r>
            <a:endParaRPr lang="ru-RU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Когда ссылка представляет из себя полный URL файла или страницы, это и есть абсолютный путь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Минусы – при замене домена ссылка становится не рабочей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Относительный путь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&lt;a </a:t>
            </a: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b="1" dirty="0" smtClean="0">
                <a:solidFill>
                  <a:schemeClr val="bg1"/>
                </a:solidFill>
              </a:rPr>
              <a:t>="price.html"&gt;</a:t>
            </a:r>
            <a:r>
              <a:rPr lang="ru-RU" b="1" dirty="0" smtClean="0">
                <a:solidFill>
                  <a:schemeClr val="bg1"/>
                </a:solidFill>
              </a:rPr>
              <a:t>Прайс-лист</a:t>
            </a:r>
            <a:r>
              <a:rPr lang="en-US" b="1" dirty="0" smtClean="0">
                <a:solidFill>
                  <a:schemeClr val="bg1"/>
                </a:solidFill>
              </a:rPr>
              <a:t>&lt;/a&gt;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&lt;a </a:t>
            </a: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b="1" dirty="0" smtClean="0">
                <a:solidFill>
                  <a:schemeClr val="bg1"/>
                </a:solidFill>
              </a:rPr>
              <a:t>=“../price.pdf" target="blank"&gt;</a:t>
            </a:r>
            <a:r>
              <a:rPr lang="ru-RU" b="1" dirty="0" smtClean="0">
                <a:solidFill>
                  <a:schemeClr val="bg1"/>
                </a:solidFill>
              </a:rPr>
              <a:t>Скачать прайс-лист</a:t>
            </a:r>
            <a:r>
              <a:rPr lang="en-US" b="1" dirty="0" smtClean="0">
                <a:solidFill>
                  <a:schemeClr val="bg1"/>
                </a:solidFill>
              </a:rPr>
              <a:t>&lt;/a&gt;</a:t>
            </a:r>
            <a:endParaRPr lang="ru-RU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В основном относительный путь указывается тогда, когда Вам нужно отправить посетителя на другую страницу Вашего сайта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/ указывает на корневую директорию и говорит о том, что нужно начать путь от корневого каталога документов и идти вниз до следующей папки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./ указывает на текущую папку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../ подняться на одну папку (директорию) выше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Самый простой способ добавить ссылку 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400" b="1" dirty="0" smtClean="0">
                <a:solidFill>
                  <a:schemeClr val="bg1"/>
                </a:solidFill>
              </a:rPr>
              <a:t>1) </a:t>
            </a:r>
            <a:r>
              <a:rPr lang="ru-RU" sz="2400" b="1" dirty="0" smtClean="0">
                <a:solidFill>
                  <a:schemeClr val="bg1"/>
                </a:solidFill>
              </a:rPr>
              <a:t>Если ссылка внешняя то указывать ссылку полностью</a:t>
            </a:r>
          </a:p>
          <a:p>
            <a:pPr marL="457200" indent="-457200">
              <a:buAutoNum type="arabicParenR"/>
            </a:pP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="https://etikket.ru/price.html"&gt;</a:t>
            </a:r>
            <a:r>
              <a:rPr lang="ru-RU" sz="2400" b="1" dirty="0" smtClean="0">
                <a:solidFill>
                  <a:schemeClr val="bg1"/>
                </a:solidFill>
              </a:rPr>
              <a:t>Прайс-лист</a:t>
            </a:r>
            <a:r>
              <a:rPr lang="en-US" sz="2400" b="1" dirty="0" smtClean="0">
                <a:solidFill>
                  <a:schemeClr val="bg1"/>
                </a:solidFill>
              </a:rPr>
              <a:t>&lt;/a&gt;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2) Если ссылка указывается на ваш сайт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="/price.html"&gt;</a:t>
            </a:r>
            <a:r>
              <a:rPr lang="ru-RU" sz="2400" b="1" dirty="0" smtClean="0">
                <a:solidFill>
                  <a:schemeClr val="bg1"/>
                </a:solidFill>
              </a:rPr>
              <a:t>Прайс-лист</a:t>
            </a:r>
            <a:r>
              <a:rPr lang="en-US" sz="2400" b="1" dirty="0" smtClean="0">
                <a:solidFill>
                  <a:schemeClr val="bg1"/>
                </a:solidFill>
              </a:rPr>
              <a:t>&lt;/a&gt;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Ссылка на почту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&lt;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href=</a:t>
            </a:r>
            <a:r>
              <a:rPr lang="ru-RU" sz="2400" b="1" dirty="0" smtClean="0">
                <a:solidFill>
                  <a:schemeClr val="bg1"/>
                </a:solidFill>
              </a:rPr>
              <a:t>"mailto:simple-t@mail.ru?</a:t>
            </a:r>
          </a:p>
          <a:p>
            <a:r>
              <a:rPr lang="ru-RU" sz="2400" b="1" dirty="0" err="1" smtClean="0">
                <a:solidFill>
                  <a:schemeClr val="bg1"/>
                </a:solidFill>
              </a:rPr>
              <a:t>subject=Это</a:t>
            </a:r>
            <a:r>
              <a:rPr lang="ru-RU" sz="2400" b="1" dirty="0" smtClean="0">
                <a:solidFill>
                  <a:schemeClr val="bg1"/>
                </a:solidFill>
              </a:rPr>
              <a:t> письмо с </a:t>
            </a:r>
            <a:r>
              <a:rPr lang="ru-RU" sz="2400" b="1" dirty="0" err="1" smtClean="0">
                <a:solidFill>
                  <a:schemeClr val="bg1"/>
                </a:solidFill>
              </a:rPr>
              <a:t>сайта&amp;Body=Новый</a:t>
            </a:r>
            <a:r>
              <a:rPr lang="ru-RU" sz="2400" b="1" dirty="0" smtClean="0">
                <a:solidFill>
                  <a:schemeClr val="bg1"/>
                </a:solidFill>
              </a:rPr>
              <a:t> текст для </a:t>
            </a:r>
            <a:r>
              <a:rPr lang="ru-RU" sz="2400" b="1" dirty="0" err="1" smtClean="0">
                <a:solidFill>
                  <a:schemeClr val="bg1"/>
                </a:solidFill>
              </a:rPr>
              <a:t>письма&amp;cc=zuev@itstep.kz&amp;bcc=phrakz@yandex.ru</a:t>
            </a:r>
            <a:r>
              <a:rPr lang="ru-RU" sz="2400" b="1" dirty="0" smtClean="0">
                <a:solidFill>
                  <a:schemeClr val="bg1"/>
                </a:solidFill>
              </a:rPr>
              <a:t>" </a:t>
            </a:r>
            <a:r>
              <a:rPr lang="ru-RU" sz="2400" b="1" dirty="0" err="1" smtClean="0">
                <a:solidFill>
                  <a:schemeClr val="bg1"/>
                </a:solidFill>
              </a:rPr>
              <a:t>title=</a:t>
            </a:r>
            <a:r>
              <a:rPr lang="ru-RU" sz="2400" b="1" dirty="0" smtClean="0">
                <a:solidFill>
                  <a:schemeClr val="bg1"/>
                </a:solidFill>
              </a:rPr>
              <a:t>"Напишите нам"&gt;Напишите мне письмо&lt;/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&gt;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dirty="0" err="1" smtClean="0">
                <a:solidFill>
                  <a:schemeClr val="bg1"/>
                </a:solidFill>
              </a:rPr>
              <a:t>mailto</a:t>
            </a:r>
            <a:r>
              <a:rPr lang="ru-RU" sz="2400" dirty="0" smtClean="0">
                <a:solidFill>
                  <a:schemeClr val="bg1"/>
                </a:solidFill>
              </a:rPr>
              <a:t> – Адрес электронной почты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err="1" smtClean="0">
                <a:solidFill>
                  <a:schemeClr val="bg1"/>
                </a:solidFill>
              </a:rPr>
              <a:t>subject=Тема</a:t>
            </a:r>
            <a:r>
              <a:rPr lang="ru-RU" sz="2400" dirty="0" smtClean="0">
                <a:solidFill>
                  <a:schemeClr val="bg1"/>
                </a:solidFill>
              </a:rPr>
              <a:t> письма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&amp;</a:t>
            </a:r>
            <a:r>
              <a:rPr lang="ru-RU" sz="2400" dirty="0" err="1" smtClean="0">
                <a:solidFill>
                  <a:schemeClr val="bg1"/>
                </a:solidFill>
              </a:rPr>
              <a:t>Body=Тело</a:t>
            </a:r>
            <a:r>
              <a:rPr lang="ru-RU" sz="2400" dirty="0" smtClean="0">
                <a:solidFill>
                  <a:schemeClr val="bg1"/>
                </a:solidFill>
              </a:rPr>
              <a:t> письма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&amp;</a:t>
            </a:r>
            <a:r>
              <a:rPr lang="ru-RU" sz="2400" dirty="0" err="1" smtClean="0">
                <a:solidFill>
                  <a:schemeClr val="bg1"/>
                </a:solidFill>
              </a:rPr>
              <a:t>cc=Кому</a:t>
            </a:r>
            <a:r>
              <a:rPr lang="ru-RU" sz="2400" dirty="0" smtClean="0">
                <a:solidFill>
                  <a:schemeClr val="bg1"/>
                </a:solidFill>
              </a:rPr>
              <a:t> отправить копию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&amp;</a:t>
            </a:r>
            <a:r>
              <a:rPr lang="ru-RU" sz="2400" dirty="0" err="1" smtClean="0">
                <a:solidFill>
                  <a:schemeClr val="bg1"/>
                </a:solidFill>
              </a:rPr>
              <a:t>bcc=Кому</a:t>
            </a:r>
            <a:r>
              <a:rPr lang="ru-RU" sz="2400" dirty="0" smtClean="0">
                <a:solidFill>
                  <a:schemeClr val="bg1"/>
                </a:solidFill>
              </a:rPr>
              <a:t> отправить скрытую копию</a:t>
            </a:r>
          </a:p>
          <a:p>
            <a:r>
              <a:rPr lang="ru-RU" sz="2400" dirty="0" err="1" smtClean="0">
                <a:solidFill>
                  <a:schemeClr val="bg1"/>
                </a:solidFill>
              </a:rPr>
              <a:t>title=Подсказка</a:t>
            </a:r>
            <a:r>
              <a:rPr lang="ru-RU" sz="2400" dirty="0" smtClean="0">
                <a:solidFill>
                  <a:schemeClr val="bg1"/>
                </a:solidFill>
              </a:rPr>
              <a:t> при наведении на ссылку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32656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Ссылка на телефон (срабатывает только на мобильных устройствах)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</a:t>
            </a:r>
            <a:r>
              <a:rPr lang="en-US" sz="2400" b="1" dirty="0" err="1" smtClean="0">
                <a:solidFill>
                  <a:schemeClr val="bg1"/>
                </a:solidFill>
              </a:rPr>
              <a:t>tel</a:t>
            </a:r>
            <a:r>
              <a:rPr lang="en-US" sz="2400" b="1" dirty="0" smtClean="0">
                <a:solidFill>
                  <a:schemeClr val="bg1"/>
                </a:solidFill>
              </a:rPr>
              <a:t>:+7-70</a:t>
            </a:r>
            <a:r>
              <a:rPr lang="ru-RU" sz="2400" b="1" dirty="0" smtClean="0">
                <a:solidFill>
                  <a:schemeClr val="bg1"/>
                </a:solidFill>
              </a:rPr>
              <a:t>8</a:t>
            </a:r>
            <a:r>
              <a:rPr lang="en-US" sz="2400" b="1" dirty="0" smtClean="0">
                <a:solidFill>
                  <a:schemeClr val="bg1"/>
                </a:solidFill>
              </a:rPr>
              <a:t>-</a:t>
            </a:r>
            <a:r>
              <a:rPr lang="ru-RU" sz="2400" b="1" dirty="0" smtClean="0">
                <a:solidFill>
                  <a:schemeClr val="bg1"/>
                </a:solidFill>
              </a:rPr>
              <a:t>18</a:t>
            </a:r>
            <a:r>
              <a:rPr lang="en-US" sz="2400" b="1" dirty="0" smtClean="0">
                <a:solidFill>
                  <a:schemeClr val="bg1"/>
                </a:solidFill>
              </a:rPr>
              <a:t>-</a:t>
            </a:r>
            <a:r>
              <a:rPr lang="ru-RU" sz="2400" b="1" dirty="0" smtClean="0">
                <a:solidFill>
                  <a:schemeClr val="bg1"/>
                </a:solidFill>
              </a:rPr>
              <a:t>118</a:t>
            </a:r>
            <a:r>
              <a:rPr lang="en-US" sz="2400" b="1" dirty="0" smtClean="0">
                <a:solidFill>
                  <a:schemeClr val="bg1"/>
                </a:solidFill>
              </a:rPr>
              <a:t>-</a:t>
            </a:r>
            <a:r>
              <a:rPr lang="ru-RU" sz="2400" b="1" dirty="0" smtClean="0">
                <a:solidFill>
                  <a:schemeClr val="bg1"/>
                </a:solidFill>
              </a:rPr>
              <a:t>76</a:t>
            </a:r>
            <a:r>
              <a:rPr lang="en-US" sz="2400" b="1" dirty="0" smtClean="0">
                <a:solidFill>
                  <a:schemeClr val="bg1"/>
                </a:solidFill>
              </a:rPr>
              <a:t>" target="_blank" title="</a:t>
            </a:r>
            <a:r>
              <a:rPr lang="ru-RU" sz="2400" b="1" dirty="0" smtClean="0">
                <a:solidFill>
                  <a:schemeClr val="bg1"/>
                </a:solidFill>
              </a:rPr>
              <a:t>Позвонить"&gt;</a:t>
            </a:r>
            <a:r>
              <a:rPr lang="en-US" sz="2400" b="1" dirty="0" smtClean="0">
                <a:solidFill>
                  <a:schemeClr val="bg1"/>
                </a:solidFill>
              </a:rPr>
              <a:t>&lt;/a&gt;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Ссылка на звонок в </a:t>
            </a:r>
            <a:r>
              <a:rPr lang="en-US" sz="2400" b="1" dirty="0" smtClean="0">
                <a:solidFill>
                  <a:schemeClr val="bg1"/>
                </a:solidFill>
              </a:rPr>
              <a:t>Skype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</a:t>
            </a:r>
            <a:r>
              <a:rPr lang="en-US" sz="2400" b="1" dirty="0" err="1" smtClean="0">
                <a:solidFill>
                  <a:schemeClr val="bg1"/>
                </a:solidFill>
              </a:rPr>
              <a:t>skype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ru-RU" sz="2400" b="1" dirty="0" smtClean="0">
                <a:solidFill>
                  <a:schemeClr val="bg1"/>
                </a:solidFill>
              </a:rPr>
              <a:t>логин?</a:t>
            </a:r>
            <a:r>
              <a:rPr lang="en-US" sz="2400" b="1" dirty="0" smtClean="0">
                <a:solidFill>
                  <a:schemeClr val="bg1"/>
                </a:solidFill>
              </a:rPr>
              <a:t>call"&gt;</a:t>
            </a:r>
            <a:r>
              <a:rPr lang="ru-RU" sz="2400" b="1" dirty="0" smtClean="0">
                <a:solidFill>
                  <a:schemeClr val="bg1"/>
                </a:solidFill>
              </a:rPr>
              <a:t>логин&lt;/</a:t>
            </a:r>
            <a:r>
              <a:rPr lang="en-US" sz="2400" b="1" dirty="0" smtClean="0">
                <a:solidFill>
                  <a:schemeClr val="bg1"/>
                </a:solidFill>
              </a:rPr>
              <a:t>a&gt;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Ссылка на </a:t>
            </a:r>
            <a:r>
              <a:rPr lang="en-US" sz="2400" b="1" dirty="0" err="1" smtClean="0">
                <a:solidFill>
                  <a:schemeClr val="bg1"/>
                </a:solidFill>
              </a:rPr>
              <a:t>WhatsApp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&lt;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href=</a:t>
            </a:r>
            <a:r>
              <a:rPr lang="ru-RU" sz="2400" b="1" dirty="0" smtClean="0">
                <a:solidFill>
                  <a:schemeClr val="bg1"/>
                </a:solidFill>
              </a:rPr>
              <a:t>"https://api.whatsapp.com/send?phone=77081811876&amp;amp;text=Здравствуйте, у меня появились вопросы по HTML"&gt; Написать на </a:t>
            </a:r>
            <a:r>
              <a:rPr lang="ru-RU" sz="2400" b="1" dirty="0" err="1" smtClean="0">
                <a:solidFill>
                  <a:schemeClr val="bg1"/>
                </a:solidFill>
              </a:rPr>
              <a:t>WhatsApp</a:t>
            </a:r>
            <a:r>
              <a:rPr lang="ru-RU" sz="2400" b="1" dirty="0" smtClean="0">
                <a:solidFill>
                  <a:schemeClr val="bg1"/>
                </a:solidFill>
              </a:rPr>
              <a:t> &lt;/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14096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&lt;p&gt;&lt;a name="top"&gt;&lt;/a&gt;&lt;/p&gt;  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&lt;p style="height:3000px;"&gt;</a:t>
            </a:r>
            <a:r>
              <a:rPr lang="ru-RU" sz="2400" b="1" dirty="0" smtClean="0">
                <a:solidFill>
                  <a:schemeClr val="bg1"/>
                </a:solidFill>
              </a:rPr>
              <a:t>Здесь много-много текста.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</a:rPr>
              <a:t>Прокручивай его вниз. Или нажмите </a:t>
            </a:r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="#bottom"&gt;</a:t>
            </a:r>
            <a:r>
              <a:rPr lang="ru-RU" sz="2400" b="1" dirty="0" smtClean="0">
                <a:solidFill>
                  <a:schemeClr val="bg1"/>
                </a:solidFill>
              </a:rPr>
              <a:t>Вниз&lt;/</a:t>
            </a:r>
            <a:r>
              <a:rPr lang="en-US" sz="2400" b="1" dirty="0" smtClean="0">
                <a:solidFill>
                  <a:schemeClr val="bg1"/>
                </a:solidFill>
              </a:rPr>
              <a:t>a&gt;</a:t>
            </a:r>
            <a:r>
              <a:rPr lang="ru-RU" sz="2400" b="1" dirty="0" smtClean="0">
                <a:solidFill>
                  <a:schemeClr val="bg1"/>
                </a:solidFill>
              </a:rPr>
              <a:t> &lt;/</a:t>
            </a:r>
            <a:r>
              <a:rPr lang="en-US" sz="2400" b="1" dirty="0" smtClean="0">
                <a:solidFill>
                  <a:schemeClr val="bg1"/>
                </a:solidFill>
              </a:rPr>
              <a:t>p&gt;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&lt;p&gt;&lt;a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="#top"&gt;</a:t>
            </a:r>
            <a:r>
              <a:rPr lang="ru-RU" sz="2400" b="1" dirty="0" smtClean="0">
                <a:solidFill>
                  <a:schemeClr val="bg1"/>
                </a:solidFill>
              </a:rPr>
              <a:t>Наверх&lt;/</a:t>
            </a:r>
            <a:r>
              <a:rPr lang="en-US" sz="2400" b="1" dirty="0" smtClean="0">
                <a:solidFill>
                  <a:schemeClr val="bg1"/>
                </a:solidFill>
              </a:rPr>
              <a:t>a&gt;&lt;/p&gt;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&lt;p&gt;&lt;a name="bottom"&gt;&lt;/a&gt;&lt;/p&gt; 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0648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Атрибут </a:t>
            </a:r>
            <a:r>
              <a:rPr lang="ru-RU" sz="2400" b="1" dirty="0" err="1" smtClean="0">
                <a:solidFill>
                  <a:schemeClr val="bg1"/>
                </a:solidFill>
              </a:rPr>
              <a:t>name</a:t>
            </a:r>
            <a:r>
              <a:rPr lang="ru-RU" sz="2400" b="1" dirty="0" smtClean="0">
                <a:solidFill>
                  <a:schemeClr val="bg1"/>
                </a:solidFill>
              </a:rPr>
              <a:t> используется для определения закладки (иногда называют также якорь) внутри страницы. 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Имя ссылки на закладку начинается символом #, после чего идёт название закладки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В XHTML и HTML5 вместо </a:t>
            </a:r>
            <a:r>
              <a:rPr lang="ru-RU" sz="2400" b="1" dirty="0" err="1" smtClean="0">
                <a:solidFill>
                  <a:schemeClr val="bg1"/>
                </a:solidFill>
              </a:rPr>
              <a:t>name</a:t>
            </a:r>
            <a:r>
              <a:rPr lang="ru-RU" sz="2400" b="1" dirty="0" smtClean="0">
                <a:solidFill>
                  <a:schemeClr val="bg1"/>
                </a:solidFill>
              </a:rPr>
              <a:t> для определения закладки требуется указывать атрибут id.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Атрибут </a:t>
            </a:r>
            <a:r>
              <a:rPr lang="en-US" sz="2400" b="1" dirty="0" smtClean="0">
                <a:solidFill>
                  <a:schemeClr val="bg1"/>
                </a:solidFill>
              </a:rPr>
              <a:t>id</a:t>
            </a:r>
            <a:r>
              <a:rPr lang="ru-RU" sz="2400" b="1" dirty="0" smtClean="0">
                <a:solidFill>
                  <a:schemeClr val="bg1"/>
                </a:solidFill>
              </a:rPr>
              <a:t> — уникальное имя элемента, которое используется для изменения его стиля и обращения к нему через </a:t>
            </a:r>
            <a:r>
              <a:rPr lang="ru-RU" sz="2400" b="1" dirty="0" err="1" smtClean="0">
                <a:solidFill>
                  <a:schemeClr val="bg1"/>
                </a:solidFill>
              </a:rPr>
              <a:t>скрипты</a:t>
            </a:r>
            <a:r>
              <a:rPr lang="ru-RU" sz="2400" b="1" dirty="0" smtClean="0">
                <a:solidFill>
                  <a:schemeClr val="bg1"/>
                </a:solidFill>
              </a:rPr>
              <a:t>. Идентификатор в коде документа должен быть в единственном экземпляре, иными словами, встречаться только один раз</a:t>
            </a: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&lt;p&gt;&lt;a id="top"&gt;&lt;/a&gt;&lt;/p&gt;  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&lt;p style="height:3000px;"&gt;</a:t>
            </a:r>
            <a:r>
              <a:rPr lang="ru-RU" sz="2000" b="1" dirty="0" smtClean="0">
                <a:solidFill>
                  <a:schemeClr val="bg1"/>
                </a:solidFill>
              </a:rPr>
              <a:t>Здесь много-много текста. Прокручивай его вниз. Или нажмите &lt;</a:t>
            </a:r>
            <a:r>
              <a:rPr lang="en-US" sz="2000" b="1" dirty="0" smtClean="0">
                <a:solidFill>
                  <a:schemeClr val="bg1"/>
                </a:solidFill>
              </a:rPr>
              <a:t>a </a:t>
            </a:r>
            <a:r>
              <a:rPr lang="en-US" sz="2000" b="1" dirty="0" err="1" smtClean="0">
                <a:solidFill>
                  <a:schemeClr val="bg1"/>
                </a:solidFill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</a:rPr>
              <a:t>="#bottom"&gt;</a:t>
            </a:r>
            <a:r>
              <a:rPr lang="ru-RU" sz="2000" b="1" dirty="0" smtClean="0">
                <a:solidFill>
                  <a:schemeClr val="bg1"/>
                </a:solidFill>
              </a:rPr>
              <a:t>Вниз&lt;/</a:t>
            </a:r>
            <a:r>
              <a:rPr lang="en-US" sz="2000" b="1" dirty="0" smtClean="0">
                <a:solidFill>
                  <a:schemeClr val="bg1"/>
                </a:solidFill>
              </a:rPr>
              <a:t>a&gt; &lt;/p&gt;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&lt;p&gt;&lt;a </a:t>
            </a:r>
            <a:r>
              <a:rPr lang="en-US" sz="2000" b="1" dirty="0" err="1" smtClean="0">
                <a:solidFill>
                  <a:schemeClr val="bg1"/>
                </a:solidFill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</a:rPr>
              <a:t>="#top"&gt;</a:t>
            </a:r>
            <a:r>
              <a:rPr lang="ru-RU" sz="2000" b="1" dirty="0" smtClean="0">
                <a:solidFill>
                  <a:schemeClr val="bg1"/>
                </a:solidFill>
              </a:rPr>
              <a:t>Наверх&lt;/</a:t>
            </a:r>
            <a:r>
              <a:rPr lang="en-US" sz="2000" b="1" dirty="0" smtClean="0">
                <a:solidFill>
                  <a:schemeClr val="bg1"/>
                </a:solidFill>
              </a:rPr>
              <a:t>a&gt;&lt;/p&gt;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&lt;p&gt;&lt;a id="bottom"&gt;&lt;/a&gt;&lt;/p&gt; 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 помощью</a:t>
            </a:r>
            <a:r>
              <a:rPr lang="en-US" sz="2400" b="1" dirty="0" smtClean="0">
                <a:solidFill>
                  <a:schemeClr val="bg1"/>
                </a:solidFill>
              </a:rPr>
              <a:t> id </a:t>
            </a:r>
            <a:r>
              <a:rPr lang="ru-RU" sz="2400" b="1" dirty="0" smtClean="0">
                <a:solidFill>
                  <a:schemeClr val="bg1"/>
                </a:solidFill>
              </a:rPr>
              <a:t>можно создать ссылку на определенный элемент в тексте имеющий </a:t>
            </a:r>
            <a:r>
              <a:rPr lang="en-US" sz="2400" b="1" dirty="0" smtClean="0">
                <a:solidFill>
                  <a:schemeClr val="bg1"/>
                </a:solidFill>
              </a:rPr>
              <a:t>id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&lt;</a:t>
            </a:r>
            <a:r>
              <a:rPr lang="ru-RU" sz="2400" b="1" dirty="0" err="1" smtClean="0">
                <a:solidFill>
                  <a:schemeClr val="bg1"/>
                </a:solidFill>
              </a:rPr>
              <a:t>p</a:t>
            </a:r>
            <a:r>
              <a:rPr lang="ru-RU" sz="2400" b="1" dirty="0" smtClean="0">
                <a:solidFill>
                  <a:schemeClr val="bg1"/>
                </a:solidFill>
              </a:rPr>
              <a:t>&gt;&lt;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href=</a:t>
            </a:r>
            <a:r>
              <a:rPr lang="ru-RU" sz="2400" b="1" dirty="0" smtClean="0">
                <a:solidFill>
                  <a:schemeClr val="bg1"/>
                </a:solidFill>
              </a:rPr>
              <a:t>"https://etikket.ru/etiket-v-internete/etiket-v-internete.html#h2-internet-etiket-i-bezopasnost"&gt;Ссылка на второй абзац статьи&lt;/</a:t>
            </a:r>
            <a:r>
              <a:rPr lang="ru-RU" sz="2400" b="1" dirty="0" err="1" smtClean="0">
                <a:solidFill>
                  <a:schemeClr val="bg1"/>
                </a:solidFill>
              </a:rPr>
              <a:t>a</a:t>
            </a:r>
            <a:r>
              <a:rPr lang="ru-RU" sz="2400" b="1" dirty="0" smtClean="0">
                <a:solidFill>
                  <a:schemeClr val="bg1"/>
                </a:solidFill>
              </a:rPr>
              <a:t>&gt;&lt;/</a:t>
            </a:r>
            <a:r>
              <a:rPr lang="ru-RU" sz="2400" b="1" dirty="0" err="1" smtClean="0">
                <a:solidFill>
                  <a:schemeClr val="bg1"/>
                </a:solidFill>
              </a:rPr>
              <a:t>p</a:t>
            </a:r>
            <a:r>
              <a:rPr lang="ru-RU" sz="2400" b="1" dirty="0" smtClean="0">
                <a:solidFill>
                  <a:schemeClr val="bg1"/>
                </a:solidFill>
              </a:rPr>
              <a:t>&gt;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err="1" smtClean="0">
                <a:solidFill>
                  <a:schemeClr val="bg1"/>
                </a:solidFill>
              </a:rPr>
              <a:t>Скрипты</a:t>
            </a:r>
            <a:r>
              <a:rPr lang="ru-RU" sz="2400" b="1" dirty="0" smtClean="0">
                <a:solidFill>
                  <a:schemeClr val="bg1"/>
                </a:solidFill>
              </a:rPr>
              <a:t> работают только с </a:t>
            </a:r>
            <a:r>
              <a:rPr lang="en-US" sz="2400" b="1" dirty="0" smtClean="0">
                <a:solidFill>
                  <a:schemeClr val="bg1"/>
                </a:solidFill>
              </a:rPr>
              <a:t>id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Графические ссылки в </a:t>
            </a:r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="#" target="_blank"&gt;&lt;</a:t>
            </a:r>
            <a:r>
              <a:rPr lang="en-US" sz="2400" b="1" dirty="0" err="1" smtClean="0">
                <a:solidFill>
                  <a:schemeClr val="bg1"/>
                </a:solidFill>
              </a:rPr>
              <a:t>img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src</a:t>
            </a:r>
            <a:r>
              <a:rPr lang="en-US" sz="2400" b="1" dirty="0" smtClean="0">
                <a:solidFill>
                  <a:schemeClr val="bg1"/>
                </a:solidFill>
              </a:rPr>
              <a:t>= "image.jpg" alt="</a:t>
            </a:r>
            <a:r>
              <a:rPr lang="ru-RU" sz="2400" b="1" dirty="0" smtClean="0">
                <a:solidFill>
                  <a:schemeClr val="bg1"/>
                </a:solidFill>
              </a:rPr>
              <a:t>Эта картинка является ссылкой</a:t>
            </a:r>
            <a:r>
              <a:rPr lang="en-US" sz="2400" b="1" dirty="0" smtClean="0">
                <a:solidFill>
                  <a:schemeClr val="bg1"/>
                </a:solidFill>
              </a:rPr>
              <a:t>"&gt;&lt;/a&gt;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="#"&gt;&lt;</a:t>
            </a:r>
            <a:r>
              <a:rPr lang="en-US" sz="2400" b="1" dirty="0" err="1" smtClean="0">
                <a:solidFill>
                  <a:schemeClr val="bg1"/>
                </a:solidFill>
              </a:rPr>
              <a:t>img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class="link" </a:t>
            </a:r>
            <a:r>
              <a:rPr lang="en-US" sz="2400" b="1" dirty="0" err="1" smtClean="0">
                <a:solidFill>
                  <a:schemeClr val="bg1"/>
                </a:solidFill>
              </a:rPr>
              <a:t>src</a:t>
            </a:r>
            <a:r>
              <a:rPr lang="en-US" sz="2400" b="1" dirty="0" smtClean="0">
                <a:solidFill>
                  <a:schemeClr val="bg1"/>
                </a:solidFill>
              </a:rPr>
              <a:t>= "image.jpg" alt="</a:t>
            </a:r>
            <a:r>
              <a:rPr lang="ru-RU" sz="2400" b="1" dirty="0" smtClean="0">
                <a:solidFill>
                  <a:schemeClr val="bg1"/>
                </a:solidFill>
              </a:rPr>
              <a:t>Эта картинка является ссылкой</a:t>
            </a:r>
            <a:r>
              <a:rPr lang="en-US" sz="2400" b="1" dirty="0" smtClean="0">
                <a:solidFill>
                  <a:schemeClr val="bg1"/>
                </a:solidFill>
              </a:rPr>
              <a:t>"&gt;&lt;/a&gt;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href</a:t>
            </a:r>
            <a:r>
              <a:rPr lang="en-US" sz="2400" b="1" dirty="0" smtClean="0">
                <a:solidFill>
                  <a:schemeClr val="bg1"/>
                </a:solidFill>
              </a:rPr>
              <a:t>="#"&gt;&lt;</a:t>
            </a:r>
            <a:r>
              <a:rPr lang="en-US" sz="2400" b="1" dirty="0" err="1" smtClean="0">
                <a:solidFill>
                  <a:schemeClr val="bg1"/>
                </a:solidFill>
              </a:rPr>
              <a:t>img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src</a:t>
            </a:r>
            <a:r>
              <a:rPr lang="en-US" sz="2400" b="1" dirty="0" smtClean="0">
                <a:solidFill>
                  <a:schemeClr val="bg1"/>
                </a:solidFill>
              </a:rPr>
              <a:t>= "image.jpg" style="width:150px; border:2px green solid; padding:15px;"alt="</a:t>
            </a:r>
            <a:r>
              <a:rPr lang="ru-RU" sz="2400" b="1" dirty="0" smtClean="0">
                <a:solidFill>
                  <a:schemeClr val="bg1"/>
                </a:solidFill>
              </a:rPr>
              <a:t>Эта картинка является ссылкой"&gt;&lt;/</a:t>
            </a:r>
            <a:r>
              <a:rPr lang="en-US" sz="2400" b="1" dirty="0" smtClean="0">
                <a:solidFill>
                  <a:schemeClr val="bg1"/>
                </a:solidFill>
              </a:rPr>
              <a:t>a&gt;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  <a:r>
              <a:rPr lang="ru-RU" sz="2400" b="1" dirty="0" smtClean="0">
                <a:solidFill>
                  <a:schemeClr val="bg1"/>
                </a:solidFill>
              </a:rPr>
              <a:t> карта ссылок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Между тегами </a:t>
            </a:r>
            <a:r>
              <a:rPr lang="en-US" sz="2400" b="1" dirty="0" smtClean="0">
                <a:solidFill>
                  <a:schemeClr val="bg1"/>
                </a:solidFill>
              </a:rPr>
              <a:t>&lt;body&gt;&lt;/body&gt;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</a:rPr>
              <a:t>img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usemap</a:t>
            </a:r>
            <a:r>
              <a:rPr lang="en-US" sz="1600" b="1" dirty="0" smtClean="0">
                <a:solidFill>
                  <a:schemeClr val="bg1"/>
                </a:solidFill>
              </a:rPr>
              <a:t>="#urlmapfoto1" </a:t>
            </a:r>
            <a:r>
              <a:rPr lang="en-US" sz="1600" b="1" dirty="0" err="1" smtClean="0">
                <a:solidFill>
                  <a:schemeClr val="bg1"/>
                </a:solidFill>
              </a:rPr>
              <a:t>src</a:t>
            </a:r>
            <a:r>
              <a:rPr lang="en-US" sz="1600" b="1" dirty="0" smtClean="0">
                <a:solidFill>
                  <a:schemeClr val="bg1"/>
                </a:solidFill>
              </a:rPr>
              <a:t>="</a:t>
            </a:r>
            <a:r>
              <a:rPr lang="ru-RU" sz="1600" b="1" dirty="0" smtClean="0">
                <a:solidFill>
                  <a:schemeClr val="bg1"/>
                </a:solidFill>
              </a:rPr>
              <a:t>ссылка на фото</a:t>
            </a:r>
            <a:r>
              <a:rPr lang="en-US" sz="1600" b="1" dirty="0" smtClean="0">
                <a:solidFill>
                  <a:schemeClr val="bg1"/>
                </a:solidFill>
              </a:rPr>
              <a:t>"&gt;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&lt;map name="urlmapfoto1"&gt;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&lt;area shape="poly"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="636,293,589,408,684,408" title="</a:t>
            </a:r>
            <a:r>
              <a:rPr lang="ru-RU" sz="1600" b="1" dirty="0" smtClean="0">
                <a:solidFill>
                  <a:schemeClr val="bg1"/>
                </a:solidFill>
              </a:rPr>
              <a:t>Чистка носа"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</a:t>
            </a:r>
            <a:r>
              <a:rPr lang="en-US" sz="1600" b="1" dirty="0" err="1" smtClean="0">
                <a:solidFill>
                  <a:schemeClr val="bg1"/>
                </a:solidFill>
              </a:rPr>
              <a:t>green_link</a:t>
            </a:r>
            <a:r>
              <a:rPr lang="en-US" sz="1600" b="1" dirty="0" smtClean="0">
                <a:solidFill>
                  <a:schemeClr val="bg1"/>
                </a:solidFill>
              </a:rPr>
              <a:t>" data-title="</a:t>
            </a:r>
            <a:r>
              <a:rPr lang="ru-RU" sz="1600" b="1" dirty="0" smtClean="0">
                <a:solidFill>
                  <a:schemeClr val="bg1"/>
                </a:solidFill>
              </a:rPr>
              <a:t>Легкой движение </a:t>
            </a:r>
            <a:r>
              <a:rPr lang="ru-RU" sz="1600" b="1" dirty="0" err="1" smtClean="0">
                <a:solidFill>
                  <a:schemeClr val="bg1"/>
                </a:solidFill>
              </a:rPr>
              <a:t>шлефовальной</a:t>
            </a:r>
            <a:r>
              <a:rPr lang="ru-RU" sz="1600" b="1" dirty="0" smtClean="0">
                <a:solidFill>
                  <a:schemeClr val="bg1"/>
                </a:solidFill>
              </a:rPr>
              <a:t> машинки - и ваш носик чистый до самых костей"&gt;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&lt;area shape="</a:t>
            </a:r>
            <a:r>
              <a:rPr lang="en-US" sz="1600" b="1" dirty="0" err="1" smtClean="0">
                <a:solidFill>
                  <a:schemeClr val="bg1"/>
                </a:solidFill>
              </a:rPr>
              <a:t>rect</a:t>
            </a:r>
            <a:r>
              <a:rPr lang="en-US" sz="1600" b="1" dirty="0" smtClean="0">
                <a:solidFill>
                  <a:schemeClr val="bg1"/>
                </a:solidFill>
              </a:rPr>
              <a:t>"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="493,331,566,408" title="</a:t>
            </a:r>
            <a:r>
              <a:rPr lang="ru-RU" sz="1600" b="1" dirty="0" smtClean="0">
                <a:solidFill>
                  <a:schemeClr val="bg1"/>
                </a:solidFill>
              </a:rPr>
              <a:t>Нарумяним щеки"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</a:t>
            </a:r>
            <a:r>
              <a:rPr lang="en-US" sz="1600" b="1" dirty="0" err="1" smtClean="0">
                <a:solidFill>
                  <a:schemeClr val="bg1"/>
                </a:solidFill>
              </a:rPr>
              <a:t>red_link</a:t>
            </a:r>
            <a:r>
              <a:rPr lang="en-US" sz="1600" b="1" dirty="0" smtClean="0">
                <a:solidFill>
                  <a:schemeClr val="bg1"/>
                </a:solidFill>
              </a:rPr>
              <a:t>" data-title="</a:t>
            </a:r>
            <a:r>
              <a:rPr lang="ru-RU" sz="1600" b="1" dirty="0" smtClean="0">
                <a:solidFill>
                  <a:schemeClr val="bg1"/>
                </a:solidFill>
              </a:rPr>
              <a:t>Наш специалист заслуженный мастер спорта по волейболу с легкостью сделает Ваши щеки румяными"&gt;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&lt;area shape="circle"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="728,285,15" title="</a:t>
            </a:r>
            <a:r>
              <a:rPr lang="ru-RU" sz="1600" b="1" dirty="0" smtClean="0">
                <a:solidFill>
                  <a:schemeClr val="bg1"/>
                </a:solidFill>
              </a:rPr>
              <a:t>Линзы для глаз любого цвета"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</a:t>
            </a:r>
            <a:r>
              <a:rPr lang="en-US" sz="1600" b="1" dirty="0" err="1" smtClean="0">
                <a:solidFill>
                  <a:schemeClr val="bg1"/>
                </a:solidFill>
              </a:rPr>
              <a:t>blue_link</a:t>
            </a:r>
            <a:r>
              <a:rPr lang="en-US" sz="1600" b="1" dirty="0" smtClean="0">
                <a:solidFill>
                  <a:schemeClr val="bg1"/>
                </a:solidFill>
              </a:rPr>
              <a:t>"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glaz</a:t>
            </a:r>
            <a:r>
              <a:rPr lang="en-US" sz="1600" b="1" dirty="0" smtClean="0">
                <a:solidFill>
                  <a:schemeClr val="bg1"/>
                </a:solidFill>
              </a:rPr>
              <a:t>"&gt;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&lt;/map&gt;</a:t>
            </a:r>
            <a:endParaRPr lang="ru-RU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Гиперссылки. Принципы навигации 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web-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сайта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  <a:r>
              <a:rPr lang="ru-RU" sz="2400" b="1" dirty="0" smtClean="0">
                <a:solidFill>
                  <a:schemeClr val="bg1"/>
                </a:solidFill>
              </a:rPr>
              <a:t> карта ссылок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</a:rPr>
              <a:t>img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usemap</a:t>
            </a:r>
            <a:r>
              <a:rPr lang="en-US" sz="1600" b="1" dirty="0" smtClean="0">
                <a:solidFill>
                  <a:schemeClr val="bg1"/>
                </a:solidFill>
              </a:rPr>
              <a:t>="#</a:t>
            </a:r>
            <a:r>
              <a:rPr lang="ru-RU" sz="1600" b="1" dirty="0" smtClean="0">
                <a:solidFill>
                  <a:schemeClr val="bg1"/>
                </a:solidFill>
              </a:rPr>
              <a:t>Название вашей карты</a:t>
            </a:r>
            <a:r>
              <a:rPr lang="en-US" sz="1600" b="1" dirty="0" smtClean="0">
                <a:solidFill>
                  <a:schemeClr val="bg1"/>
                </a:solidFill>
              </a:rPr>
              <a:t>" </a:t>
            </a:r>
            <a:r>
              <a:rPr lang="en-US" sz="1600" b="1" dirty="0" err="1" smtClean="0">
                <a:solidFill>
                  <a:schemeClr val="bg1"/>
                </a:solidFill>
              </a:rPr>
              <a:t>src</a:t>
            </a:r>
            <a:r>
              <a:rPr lang="en-US" sz="1600" b="1" dirty="0" smtClean="0">
                <a:solidFill>
                  <a:schemeClr val="bg1"/>
                </a:solidFill>
              </a:rPr>
              <a:t>="</a:t>
            </a:r>
            <a:r>
              <a:rPr lang="ru-RU" sz="1600" b="1" dirty="0" smtClean="0">
                <a:solidFill>
                  <a:schemeClr val="bg1"/>
                </a:solidFill>
              </a:rPr>
              <a:t>ссылка на фото</a:t>
            </a:r>
            <a:r>
              <a:rPr lang="en-US" sz="1600" b="1" dirty="0" smtClean="0">
                <a:solidFill>
                  <a:schemeClr val="bg1"/>
                </a:solidFill>
              </a:rPr>
              <a:t>"&gt;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&lt;map name="</a:t>
            </a:r>
            <a:r>
              <a:rPr lang="ru-RU" sz="1600" b="1" dirty="0" smtClean="0">
                <a:solidFill>
                  <a:schemeClr val="bg1"/>
                </a:solidFill>
              </a:rPr>
              <a:t>Название вашей карты</a:t>
            </a:r>
            <a:r>
              <a:rPr lang="en-US" sz="1600" b="1" dirty="0" smtClean="0">
                <a:solidFill>
                  <a:schemeClr val="bg1"/>
                </a:solidFill>
              </a:rPr>
              <a:t>"&gt;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&lt;area shape= "</a:t>
            </a:r>
            <a:r>
              <a:rPr lang="ru-RU" sz="1600" b="1" dirty="0" smtClean="0">
                <a:solidFill>
                  <a:schemeClr val="bg1"/>
                </a:solidFill>
              </a:rPr>
              <a:t>Объект</a:t>
            </a:r>
            <a:r>
              <a:rPr lang="en-US" sz="1600" b="1" dirty="0" smtClean="0">
                <a:solidFill>
                  <a:schemeClr val="bg1"/>
                </a:solidFill>
              </a:rPr>
              <a:t>"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= "</a:t>
            </a:r>
            <a:r>
              <a:rPr lang="ru-RU" sz="1600" b="1" dirty="0" smtClean="0">
                <a:solidFill>
                  <a:schemeClr val="bg1"/>
                </a:solidFill>
              </a:rPr>
              <a:t>Координаты</a:t>
            </a:r>
            <a:r>
              <a:rPr lang="en-US" sz="1600" b="1" dirty="0" smtClean="0">
                <a:solidFill>
                  <a:schemeClr val="bg1"/>
                </a:solidFill>
              </a:rPr>
              <a:t>" title= "</a:t>
            </a:r>
            <a:r>
              <a:rPr lang="ru-RU" sz="1600" b="1" dirty="0" smtClean="0">
                <a:solidFill>
                  <a:schemeClr val="bg1"/>
                </a:solidFill>
              </a:rPr>
              <a:t>Всплывающая подсказка"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 "</a:t>
            </a:r>
            <a:r>
              <a:rPr lang="ru-RU" sz="1600" b="1" dirty="0" smtClean="0">
                <a:solidFill>
                  <a:schemeClr val="bg1"/>
                </a:solidFill>
              </a:rPr>
              <a:t>Ссылка</a:t>
            </a:r>
            <a:r>
              <a:rPr lang="en-US" sz="1600" b="1" dirty="0" smtClean="0">
                <a:solidFill>
                  <a:schemeClr val="bg1"/>
                </a:solidFill>
              </a:rPr>
              <a:t>" data-title= "</a:t>
            </a:r>
            <a:r>
              <a:rPr lang="ru-RU" sz="1600" b="1" dirty="0" smtClean="0">
                <a:solidFill>
                  <a:schemeClr val="bg1"/>
                </a:solidFill>
              </a:rPr>
              <a:t>Всплывающий текст"&gt;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shape="poly"</a:t>
            </a:r>
            <a:r>
              <a:rPr lang="ru-RU" sz="1600" b="1" dirty="0" smtClean="0">
                <a:solidFill>
                  <a:schemeClr val="bg1"/>
                </a:solidFill>
              </a:rPr>
              <a:t> – Многоугольник -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 = (x1,y1,x2,y2,...,</a:t>
            </a:r>
            <a:r>
              <a:rPr lang="en-US" sz="1600" b="1" dirty="0" err="1" smtClean="0">
                <a:solidFill>
                  <a:schemeClr val="bg1"/>
                </a:solidFill>
              </a:rPr>
              <a:t>xn,yn</a:t>
            </a:r>
            <a:r>
              <a:rPr lang="en-US" sz="1600" b="1" dirty="0" smtClean="0">
                <a:solidFill>
                  <a:schemeClr val="bg1"/>
                </a:solidFill>
              </a:rPr>
              <a:t>), </a:t>
            </a:r>
            <a:r>
              <a:rPr lang="ru-RU" sz="1600" b="1" dirty="0" smtClean="0">
                <a:solidFill>
                  <a:schemeClr val="bg1"/>
                </a:solidFill>
              </a:rPr>
              <a:t>последовательно указываются координаты </a:t>
            </a:r>
            <a:r>
              <a:rPr lang="en-US" sz="1600" b="1" dirty="0" err="1" smtClean="0">
                <a:solidFill>
                  <a:schemeClr val="bg1"/>
                </a:solidFill>
              </a:rPr>
              <a:t>x,y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каждой точки многоугольника;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shape=" </a:t>
            </a:r>
            <a:r>
              <a:rPr lang="en-US" sz="1600" b="1" dirty="0" err="1" smtClean="0">
                <a:solidFill>
                  <a:schemeClr val="bg1"/>
                </a:solidFill>
              </a:rPr>
              <a:t>rect</a:t>
            </a:r>
            <a:r>
              <a:rPr lang="en-US" sz="1600" b="1" dirty="0" smtClean="0">
                <a:solidFill>
                  <a:schemeClr val="bg1"/>
                </a:solidFill>
              </a:rPr>
              <a:t>"</a:t>
            </a:r>
            <a:r>
              <a:rPr lang="ru-RU" sz="1600" b="1" dirty="0" smtClean="0">
                <a:solidFill>
                  <a:schemeClr val="bg1"/>
                </a:solidFill>
              </a:rPr>
              <a:t> – Квадрат -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 = (x1,y1,x2,y2), </a:t>
            </a:r>
            <a:r>
              <a:rPr lang="ru-RU" sz="1600" b="1" dirty="0" smtClean="0">
                <a:solidFill>
                  <a:schemeClr val="bg1"/>
                </a:solidFill>
              </a:rPr>
              <a:t>где </a:t>
            </a:r>
            <a:r>
              <a:rPr lang="en-US" sz="1600" b="1" dirty="0" smtClean="0">
                <a:solidFill>
                  <a:schemeClr val="bg1"/>
                </a:solidFill>
              </a:rPr>
              <a:t>x1,y1 </a:t>
            </a:r>
            <a:r>
              <a:rPr lang="ru-RU" sz="1600" b="1" dirty="0" smtClean="0">
                <a:solidFill>
                  <a:schemeClr val="bg1"/>
                </a:solidFill>
              </a:rPr>
              <a:t>координаты левой верхней точки прямоугольника, </a:t>
            </a:r>
            <a:r>
              <a:rPr lang="en-US" sz="1600" b="1" dirty="0" smtClean="0">
                <a:solidFill>
                  <a:schemeClr val="bg1"/>
                </a:solidFill>
              </a:rPr>
              <a:t>x2,y2 - </a:t>
            </a:r>
            <a:r>
              <a:rPr lang="ru-RU" sz="1600" b="1" dirty="0" smtClean="0">
                <a:solidFill>
                  <a:schemeClr val="bg1"/>
                </a:solidFill>
              </a:rPr>
              <a:t>координаты нижний правой точки прямоугольника;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shape=" circle"</a:t>
            </a:r>
            <a:r>
              <a:rPr lang="ru-RU" sz="1600" b="1" dirty="0" smtClean="0">
                <a:solidFill>
                  <a:schemeClr val="bg1"/>
                </a:solidFill>
              </a:rPr>
              <a:t> – Круг - </a:t>
            </a:r>
            <a:r>
              <a:rPr lang="en-US" sz="1600" b="1" dirty="0" err="1" smtClean="0">
                <a:solidFill>
                  <a:schemeClr val="bg1"/>
                </a:solidFill>
              </a:rPr>
              <a:t>coords</a:t>
            </a:r>
            <a:r>
              <a:rPr lang="en-US" sz="1600" b="1" dirty="0" smtClean="0">
                <a:solidFill>
                  <a:schemeClr val="bg1"/>
                </a:solidFill>
              </a:rPr>
              <a:t> = (</a:t>
            </a:r>
            <a:r>
              <a:rPr lang="en-US" sz="1600" b="1" dirty="0" err="1" smtClean="0">
                <a:solidFill>
                  <a:schemeClr val="bg1"/>
                </a:solidFill>
              </a:rPr>
              <a:t>x,y,r</a:t>
            </a:r>
            <a:r>
              <a:rPr lang="en-US" sz="1600" b="1" dirty="0" smtClean="0">
                <a:solidFill>
                  <a:schemeClr val="bg1"/>
                </a:solidFill>
              </a:rPr>
              <a:t>), </a:t>
            </a:r>
            <a:r>
              <a:rPr lang="ru-RU" sz="1600" b="1" dirty="0" smtClean="0">
                <a:solidFill>
                  <a:schemeClr val="bg1"/>
                </a:solidFill>
              </a:rPr>
              <a:t>где </a:t>
            </a:r>
            <a:r>
              <a:rPr lang="en-US" sz="1600" b="1" dirty="0" err="1" smtClean="0">
                <a:solidFill>
                  <a:schemeClr val="bg1"/>
                </a:solidFill>
              </a:rPr>
              <a:t>x,y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координаты центра круга, а </a:t>
            </a:r>
            <a:r>
              <a:rPr lang="en-US" sz="1600" b="1" dirty="0" smtClean="0">
                <a:solidFill>
                  <a:schemeClr val="bg1"/>
                </a:solidFill>
              </a:rPr>
              <a:t>r - </a:t>
            </a:r>
            <a:r>
              <a:rPr lang="ru-RU" sz="1600" b="1" dirty="0" smtClean="0">
                <a:solidFill>
                  <a:schemeClr val="bg1"/>
                </a:solidFill>
              </a:rPr>
              <a:t>радиус круга;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&lt;/map&gt;</a:t>
            </a:r>
            <a:endParaRPr lang="ru-RU" sz="1600" b="1" dirty="0" smtClean="0">
              <a:solidFill>
                <a:schemeClr val="bg1"/>
              </a:solidFill>
            </a:endParaRP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https://html5book.ru/images-in-html/</a:t>
            </a:r>
            <a:endParaRPr lang="ru-RU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916832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HTML</a:t>
            </a:r>
            <a:r>
              <a:rPr lang="ru-RU" sz="2400" b="1" dirty="0" smtClean="0">
                <a:solidFill>
                  <a:schemeClr val="bg1"/>
                </a:solidFill>
              </a:rPr>
              <a:t> карта ссылок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Как вычислить координаты на изображении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Изображение должно быть фактического размера на сайте, без использования </a:t>
            </a:r>
            <a:r>
              <a:rPr lang="en-US" sz="1600" b="1" dirty="0" smtClean="0">
                <a:solidFill>
                  <a:schemeClr val="bg1"/>
                </a:solidFill>
              </a:rPr>
              <a:t>width </a:t>
            </a:r>
            <a:r>
              <a:rPr lang="ru-RU" sz="1600" b="1" dirty="0" smtClean="0">
                <a:solidFill>
                  <a:schemeClr val="bg1"/>
                </a:solidFill>
              </a:rPr>
              <a:t>и </a:t>
            </a:r>
            <a:r>
              <a:rPr lang="en-US" sz="1600" b="1" dirty="0" smtClean="0">
                <a:solidFill>
                  <a:schemeClr val="bg1"/>
                </a:solidFill>
              </a:rPr>
              <a:t>height!!!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Заходим в</a:t>
            </a:r>
            <a:r>
              <a:rPr lang="en-US" sz="1600" b="1" dirty="0" smtClean="0">
                <a:solidFill>
                  <a:schemeClr val="bg1"/>
                </a:solidFill>
              </a:rPr>
              <a:t> Photoshop</a:t>
            </a:r>
            <a:r>
              <a:rPr lang="ru-RU" sz="1600" b="1" dirty="0" smtClean="0">
                <a:solidFill>
                  <a:schemeClr val="bg1"/>
                </a:solidFill>
              </a:rPr>
              <a:t>-</a:t>
            </a:r>
            <a:r>
              <a:rPr lang="en-US" sz="1600" b="1" dirty="0" smtClean="0">
                <a:solidFill>
                  <a:schemeClr val="bg1"/>
                </a:solidFill>
              </a:rPr>
              <a:t>&gt;</a:t>
            </a:r>
            <a:r>
              <a:rPr lang="ru-RU" sz="1600" b="1" dirty="0" smtClean="0">
                <a:solidFill>
                  <a:schemeClr val="bg1"/>
                </a:solidFill>
              </a:rPr>
              <a:t>открываем изображение -</a:t>
            </a:r>
            <a:r>
              <a:rPr lang="en-US" sz="1600" b="1" dirty="0" smtClean="0">
                <a:solidFill>
                  <a:schemeClr val="bg1"/>
                </a:solidFill>
              </a:rPr>
              <a:t>&gt;</a:t>
            </a:r>
            <a:r>
              <a:rPr lang="ru-RU" sz="1600" b="1" dirty="0" smtClean="0">
                <a:solidFill>
                  <a:schemeClr val="bg1"/>
                </a:solidFill>
              </a:rPr>
              <a:t>Жмем </a:t>
            </a:r>
            <a:r>
              <a:rPr lang="en-US" sz="1600" b="1" dirty="0" smtClean="0">
                <a:solidFill>
                  <a:schemeClr val="bg1"/>
                </a:solidFill>
              </a:rPr>
              <a:t>F8</a:t>
            </a:r>
            <a:r>
              <a:rPr lang="ru-RU" sz="1600" b="1" dirty="0" smtClean="0">
                <a:solidFill>
                  <a:schemeClr val="bg1"/>
                </a:solidFill>
              </a:rPr>
              <a:t>, открывается окно информации где есть указания цвета в </a:t>
            </a:r>
            <a:r>
              <a:rPr lang="en-US" sz="1600" b="1" dirty="0" err="1" smtClean="0">
                <a:solidFill>
                  <a:schemeClr val="bg1"/>
                </a:solidFill>
              </a:rPr>
              <a:t>rgb</a:t>
            </a:r>
            <a:r>
              <a:rPr lang="ru-RU" sz="1600" b="1" dirty="0" smtClean="0">
                <a:solidFill>
                  <a:schemeClr val="bg1"/>
                </a:solidFill>
              </a:rPr>
              <a:t>, цвета в </a:t>
            </a:r>
            <a:r>
              <a:rPr lang="en-US" sz="1600" b="1" dirty="0" err="1" smtClean="0">
                <a:solidFill>
                  <a:schemeClr val="bg1"/>
                </a:solidFill>
              </a:rPr>
              <a:t>cmyk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и самое главное координаты по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горизонтали 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ru-RU" sz="1600" b="1" dirty="0" smtClean="0">
                <a:solidFill>
                  <a:schemeClr val="bg1"/>
                </a:solidFill>
              </a:rPr>
              <a:t>Х) и координаты по вертикали (</a:t>
            </a:r>
            <a:r>
              <a:rPr lang="en-US" sz="1600" b="1" dirty="0" smtClean="0">
                <a:solidFill>
                  <a:schemeClr val="bg1"/>
                </a:solidFill>
              </a:rPr>
              <a:t>Y</a:t>
            </a:r>
            <a:r>
              <a:rPr lang="ru-RU" sz="1600" b="1" dirty="0" smtClean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08383" y="0"/>
            <a:ext cx="128713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Создание меню при помощи структуры списков (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4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ul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en-US" sz="4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li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86409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Важно понимать что меню можно сделать и из тегов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&lt;p&gt;</a:t>
            </a:r>
            <a:r>
              <a:rPr lang="ru-RU" sz="2400" b="1" dirty="0" smtClean="0">
                <a:solidFill>
                  <a:schemeClr val="bg1"/>
                </a:solidFill>
              </a:rPr>
              <a:t> и </a:t>
            </a:r>
            <a:r>
              <a:rPr lang="en-US" sz="2400" b="1" dirty="0" smtClean="0">
                <a:solidFill>
                  <a:schemeClr val="bg1"/>
                </a:solidFill>
              </a:rPr>
              <a:t>&lt;span&gt; </a:t>
            </a:r>
            <a:r>
              <a:rPr lang="ru-RU" sz="2400" b="1" dirty="0" smtClean="0">
                <a:solidFill>
                  <a:schemeClr val="bg1"/>
                </a:solidFill>
              </a:rPr>
              <a:t>и </a:t>
            </a:r>
            <a:r>
              <a:rPr lang="en-US" sz="2400" b="1" dirty="0" smtClean="0">
                <a:solidFill>
                  <a:schemeClr val="bg1"/>
                </a:solidFill>
              </a:rPr>
              <a:t>&lt;a&gt; </a:t>
            </a:r>
            <a:r>
              <a:rPr lang="ru-RU" sz="2400" b="1" dirty="0" smtClean="0">
                <a:solidFill>
                  <a:schemeClr val="bg1"/>
                </a:solidFill>
              </a:rPr>
              <a:t>и</a:t>
            </a:r>
            <a:r>
              <a:rPr lang="en-US" sz="2400" b="1" dirty="0" smtClean="0">
                <a:solidFill>
                  <a:schemeClr val="bg1"/>
                </a:solidFill>
              </a:rPr>
              <a:t> &lt;</a:t>
            </a:r>
            <a:r>
              <a:rPr lang="en-US" sz="2400" b="1" dirty="0" err="1" smtClean="0">
                <a:solidFill>
                  <a:schemeClr val="bg1"/>
                </a:solidFill>
              </a:rPr>
              <a:t>li</a:t>
            </a:r>
            <a:r>
              <a:rPr lang="en-US" sz="2400" b="1" dirty="0" smtClean="0">
                <a:solidFill>
                  <a:schemeClr val="bg1"/>
                </a:solidFill>
              </a:rPr>
              <a:t>&gt; </a:t>
            </a:r>
            <a:r>
              <a:rPr lang="ru-RU" sz="2400" b="1" dirty="0" smtClean="0">
                <a:solidFill>
                  <a:schemeClr val="bg1"/>
                </a:solidFill>
              </a:rPr>
              <a:t>и</a:t>
            </a:r>
            <a:r>
              <a:rPr lang="en-US" sz="2400" b="1" dirty="0" smtClean="0">
                <a:solidFill>
                  <a:schemeClr val="bg1"/>
                </a:solidFill>
              </a:rPr>
              <a:t> &lt;div&gt;</a:t>
            </a:r>
            <a:r>
              <a:rPr lang="ru-RU" sz="2400" b="1" dirty="0" smtClean="0">
                <a:solidFill>
                  <a:schemeClr val="bg1"/>
                </a:solidFill>
              </a:rPr>
              <a:t> и даже </a:t>
            </a:r>
            <a:r>
              <a:rPr lang="en-US" sz="2400" b="1" dirty="0" smtClean="0">
                <a:solidFill>
                  <a:schemeClr val="bg1"/>
                </a:solidFill>
              </a:rPr>
              <a:t>&lt;h3-h6&gt;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it-IT" sz="1600" b="1" dirty="0" smtClean="0">
                <a:solidFill>
                  <a:schemeClr val="bg1"/>
                </a:solidFill>
              </a:rPr>
              <a:t>&lt;ul class="navig"&gt;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&lt;li&gt;&lt;a href="#</a:t>
            </a:r>
            <a:r>
              <a:rPr lang="en-US" sz="1600" b="1" dirty="0" smtClean="0">
                <a:solidFill>
                  <a:schemeClr val="bg1"/>
                </a:solidFill>
              </a:rPr>
              <a:t>"</a:t>
            </a:r>
            <a:r>
              <a:rPr lang="it-IT" sz="1600" b="1" dirty="0" smtClean="0">
                <a:solidFill>
                  <a:schemeClr val="bg1"/>
                </a:solidFill>
              </a:rPr>
              <a:t>&gt;Главная &lt;/a&gt;&lt;/li&gt;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&lt;li&gt;&lt;a href="#"&gt;Новости &lt;/a&gt;&lt;/li&gt;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&lt;li&gt;&lt;a href="#</a:t>
            </a:r>
            <a:r>
              <a:rPr lang="en-US" sz="1600" b="1" dirty="0" smtClean="0">
                <a:solidFill>
                  <a:schemeClr val="bg1"/>
                </a:solidFill>
              </a:rPr>
              <a:t>"</a:t>
            </a:r>
            <a:r>
              <a:rPr lang="it-IT" sz="1600" b="1" dirty="0" smtClean="0">
                <a:solidFill>
                  <a:schemeClr val="bg1"/>
                </a:solidFill>
              </a:rPr>
              <a:t>&gt;События &lt;/a&gt;&lt;/li&gt;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&lt;li&gt;&lt;a href="#"&gt;Цены &lt;/a&gt;&lt;/li&gt;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&lt;li&gt;&lt;a href="#</a:t>
            </a:r>
            <a:r>
              <a:rPr lang="en-US" sz="1600" b="1" dirty="0" smtClean="0">
                <a:solidFill>
                  <a:schemeClr val="bg1"/>
                </a:solidFill>
              </a:rPr>
              <a:t>"</a:t>
            </a:r>
            <a:r>
              <a:rPr lang="it-IT" sz="1600" b="1" dirty="0" smtClean="0">
                <a:solidFill>
                  <a:schemeClr val="bg1"/>
                </a:solidFill>
              </a:rPr>
              <a:t>&gt;Контакты &lt;/a&gt;&lt;/li&gt;</a:t>
            </a:r>
          </a:p>
          <a:p>
            <a:r>
              <a:rPr lang="it-IT" sz="1600" b="1" dirty="0" smtClean="0">
                <a:solidFill>
                  <a:schemeClr val="bg1"/>
                </a:solidFill>
              </a:rPr>
              <a:t>&lt;/ul&gt;</a:t>
            </a:r>
          </a:p>
          <a:p>
            <a:endParaRPr lang="it-IT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&lt;p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mmen</a:t>
            </a:r>
            <a:r>
              <a:rPr lang="en-US" sz="1600" b="1" dirty="0" smtClean="0">
                <a:solidFill>
                  <a:schemeClr val="bg1"/>
                </a:solidFill>
              </a:rPr>
              <a:t>"&gt;&lt;a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="#"&gt; </a:t>
            </a:r>
            <a:r>
              <a:rPr lang="ru-RU" sz="1600" b="1" dirty="0" smtClean="0">
                <a:solidFill>
                  <a:schemeClr val="bg1"/>
                </a:solidFill>
              </a:rPr>
              <a:t>Главная &lt;/</a:t>
            </a:r>
            <a:r>
              <a:rPr lang="en-US" sz="1600" b="1" dirty="0" smtClean="0">
                <a:solidFill>
                  <a:schemeClr val="bg1"/>
                </a:solidFill>
              </a:rPr>
              <a:t>a&gt;&lt;/p&gt;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&lt;p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mmen</a:t>
            </a:r>
            <a:r>
              <a:rPr lang="en-US" sz="1600" b="1" dirty="0" smtClean="0">
                <a:solidFill>
                  <a:schemeClr val="bg1"/>
                </a:solidFill>
              </a:rPr>
              <a:t>"&gt;&lt;a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="#"&gt; </a:t>
            </a:r>
            <a:r>
              <a:rPr lang="ru-RU" sz="1600" b="1" dirty="0" smtClean="0">
                <a:solidFill>
                  <a:schemeClr val="bg1"/>
                </a:solidFill>
              </a:rPr>
              <a:t>Новости &lt;/</a:t>
            </a:r>
            <a:r>
              <a:rPr lang="en-US" sz="1600" b="1" dirty="0" smtClean="0">
                <a:solidFill>
                  <a:schemeClr val="bg1"/>
                </a:solidFill>
              </a:rPr>
              <a:t>a&gt;&lt;/p&gt;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&lt;p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mmen</a:t>
            </a:r>
            <a:r>
              <a:rPr lang="en-US" sz="1600" b="1" dirty="0" smtClean="0">
                <a:solidFill>
                  <a:schemeClr val="bg1"/>
                </a:solidFill>
              </a:rPr>
              <a:t>"&gt;&lt;a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="#"&gt; </a:t>
            </a:r>
            <a:r>
              <a:rPr lang="ru-RU" sz="1600" b="1" dirty="0" smtClean="0">
                <a:solidFill>
                  <a:schemeClr val="bg1"/>
                </a:solidFill>
              </a:rPr>
              <a:t>События &lt;/</a:t>
            </a:r>
            <a:r>
              <a:rPr lang="en-US" sz="1600" b="1" dirty="0" smtClean="0">
                <a:solidFill>
                  <a:schemeClr val="bg1"/>
                </a:solidFill>
              </a:rPr>
              <a:t>a&gt;&lt;/p&gt;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&lt;p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mmen</a:t>
            </a:r>
            <a:r>
              <a:rPr lang="en-US" sz="1600" b="1" dirty="0" smtClean="0">
                <a:solidFill>
                  <a:schemeClr val="bg1"/>
                </a:solidFill>
              </a:rPr>
              <a:t>"&gt;&lt;a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="#"&gt; </a:t>
            </a:r>
            <a:r>
              <a:rPr lang="ru-RU" sz="1600" b="1" dirty="0" smtClean="0">
                <a:solidFill>
                  <a:schemeClr val="bg1"/>
                </a:solidFill>
              </a:rPr>
              <a:t>Цены &lt;/</a:t>
            </a:r>
            <a:r>
              <a:rPr lang="en-US" sz="1600" b="1" dirty="0" smtClean="0">
                <a:solidFill>
                  <a:schemeClr val="bg1"/>
                </a:solidFill>
              </a:rPr>
              <a:t>a&gt;&lt;/p&gt;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&lt;p class="</a:t>
            </a:r>
            <a:r>
              <a:rPr lang="en-US" sz="1600" b="1" dirty="0" err="1" smtClean="0">
                <a:solidFill>
                  <a:schemeClr val="bg1"/>
                </a:solidFill>
              </a:rPr>
              <a:t>mmen</a:t>
            </a:r>
            <a:r>
              <a:rPr lang="en-US" sz="1600" b="1" dirty="0" smtClean="0">
                <a:solidFill>
                  <a:schemeClr val="bg1"/>
                </a:solidFill>
              </a:rPr>
              <a:t>"&gt;&lt;a </a:t>
            </a:r>
            <a:r>
              <a:rPr lang="en-US" sz="1600" b="1" dirty="0" err="1" smtClean="0">
                <a:solidFill>
                  <a:schemeClr val="bg1"/>
                </a:solidFill>
              </a:rPr>
              <a:t>href</a:t>
            </a:r>
            <a:r>
              <a:rPr lang="en-US" sz="1600" b="1" dirty="0" smtClean="0">
                <a:solidFill>
                  <a:schemeClr val="bg1"/>
                </a:solidFill>
              </a:rPr>
              <a:t>="#"&gt; </a:t>
            </a:r>
            <a:r>
              <a:rPr lang="ru-RU" sz="1600" b="1" dirty="0" smtClean="0">
                <a:solidFill>
                  <a:schemeClr val="bg1"/>
                </a:solidFill>
              </a:rPr>
              <a:t>Контакты &lt;/</a:t>
            </a:r>
            <a:r>
              <a:rPr lang="en-US" sz="1600" b="1" dirty="0" smtClean="0">
                <a:solidFill>
                  <a:schemeClr val="bg1"/>
                </a:solidFill>
              </a:rPr>
              <a:t>a&gt;&lt;/p&gt;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Для каждого меню свои применяются свои стили. И раньше меню создавалось по средством свойства </a:t>
            </a:r>
            <a:r>
              <a:rPr lang="en-US" sz="1600" b="1" dirty="0" smtClean="0">
                <a:solidFill>
                  <a:schemeClr val="bg1"/>
                </a:solidFill>
              </a:rPr>
              <a:t>float</a:t>
            </a:r>
            <a:r>
              <a:rPr lang="ru-RU" sz="1600" b="1" dirty="0" smtClean="0">
                <a:solidFill>
                  <a:schemeClr val="bg1"/>
                </a:solidFill>
              </a:rPr>
              <a:t>, </a:t>
            </a:r>
            <a:r>
              <a:rPr lang="ru-RU" sz="3600" b="1" dirty="0" smtClean="0">
                <a:solidFill>
                  <a:schemeClr val="bg1"/>
                </a:solidFill>
              </a:rPr>
              <a:t>НО…</a:t>
            </a:r>
            <a:endParaRPr lang="ru-RU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chemeClr val="bg1"/>
                </a:solidFill>
              </a:rPr>
              <a:t>Свойство </a:t>
            </a:r>
            <a:r>
              <a:rPr lang="en-US" sz="2400" b="1" u="sng" dirty="0" smtClean="0">
                <a:solidFill>
                  <a:schemeClr val="bg1"/>
                </a:solidFill>
              </a:rPr>
              <a:t>display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Свойство </a:t>
            </a:r>
            <a:r>
              <a:rPr lang="ru-RU" sz="1600" b="1" dirty="0" err="1" smtClean="0">
                <a:solidFill>
                  <a:schemeClr val="bg1"/>
                </a:solidFill>
              </a:rPr>
              <a:t>display</a:t>
            </a:r>
            <a:r>
              <a:rPr lang="ru-RU" sz="1600" b="1" dirty="0" smtClean="0">
                <a:solidFill>
                  <a:schemeClr val="bg1"/>
                </a:solidFill>
              </a:rPr>
              <a:t> отвечает за вывод и визуальное отображение элементов на странице. Также с помощью свойства </a:t>
            </a:r>
            <a:r>
              <a:rPr lang="ru-RU" sz="1600" b="1" dirty="0" err="1" smtClean="0">
                <a:solidFill>
                  <a:schemeClr val="bg1"/>
                </a:solidFill>
              </a:rPr>
              <a:t>display</a:t>
            </a:r>
            <a:r>
              <a:rPr lang="ru-RU" sz="1600" b="1" dirty="0" smtClean="0">
                <a:solidFill>
                  <a:schemeClr val="bg1"/>
                </a:solidFill>
              </a:rPr>
              <a:t> можно изменить тип генерируемого контейнера.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Любой html-элемент генерирует на </a:t>
            </a:r>
            <a:r>
              <a:rPr lang="ru-RU" sz="1600" b="1" dirty="0" err="1" smtClean="0">
                <a:solidFill>
                  <a:schemeClr val="bg1"/>
                </a:solidFill>
              </a:rPr>
              <a:t>веб-странице</a:t>
            </a:r>
            <a:r>
              <a:rPr lang="ru-RU" sz="1600" b="1" dirty="0" smtClean="0">
                <a:solidFill>
                  <a:schemeClr val="bg1"/>
                </a:solidFill>
              </a:rPr>
              <a:t> прямоугольный контейнер. Все видимое на экране состоит из контейнеров разных типов.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class="art"&gt;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color:red</a:t>
            </a:r>
            <a:r>
              <a:rPr lang="en-US" sz="1600" b="1" dirty="0" smtClean="0">
                <a:solidFill>
                  <a:schemeClr val="bg1"/>
                </a:solidFill>
              </a:rPr>
              <a:t>;"&gt;1&lt;/div&gt;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color:green</a:t>
            </a:r>
            <a:r>
              <a:rPr lang="en-US" sz="1600" b="1" dirty="0" smtClean="0">
                <a:solidFill>
                  <a:schemeClr val="bg1"/>
                </a:solidFill>
              </a:rPr>
              <a:t>;"&gt;2&lt;/div&gt;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color:blue</a:t>
            </a:r>
            <a:r>
              <a:rPr lang="en-US" sz="1600" b="1" dirty="0" smtClean="0">
                <a:solidFill>
                  <a:schemeClr val="bg1"/>
                </a:solidFill>
              </a:rPr>
              <a:t>;"&gt;3&lt;/div&gt;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color:yellow</a:t>
            </a:r>
            <a:r>
              <a:rPr lang="en-US" sz="1600" b="1" dirty="0" smtClean="0">
                <a:solidFill>
                  <a:schemeClr val="bg1"/>
                </a:solidFill>
              </a:rPr>
              <a:t>;"&gt;4&lt;/div&gt;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color:purple</a:t>
            </a:r>
            <a:r>
              <a:rPr lang="en-US" sz="1600" b="1" dirty="0" smtClean="0">
                <a:solidFill>
                  <a:schemeClr val="bg1"/>
                </a:solidFill>
              </a:rPr>
              <a:t>;"&gt;5&lt;/div&gt;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&lt;/div&gt;</a:t>
            </a:r>
            <a:endParaRPr lang="ru-RU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chemeClr val="bg1"/>
                </a:solidFill>
              </a:rPr>
              <a:t>Свойство </a:t>
            </a:r>
            <a:r>
              <a:rPr lang="en-US" sz="2400" b="1" u="sng" dirty="0" smtClean="0">
                <a:solidFill>
                  <a:schemeClr val="bg1"/>
                </a:solidFill>
              </a:rPr>
              <a:t>display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Свойство </a:t>
            </a:r>
            <a:r>
              <a:rPr lang="ru-RU" sz="1600" b="1" dirty="0" err="1" smtClean="0">
                <a:solidFill>
                  <a:schemeClr val="bg1"/>
                </a:solidFill>
              </a:rPr>
              <a:t>display</a:t>
            </a:r>
            <a:r>
              <a:rPr lang="ru-RU" sz="1600" b="1" dirty="0" smtClean="0">
                <a:solidFill>
                  <a:schemeClr val="bg1"/>
                </a:solidFill>
              </a:rPr>
              <a:t> отвечает за вывод и визуальное отображение элементов на странице. Также с помощью свойства </a:t>
            </a:r>
            <a:r>
              <a:rPr lang="ru-RU" sz="1600" b="1" dirty="0" err="1" smtClean="0">
                <a:solidFill>
                  <a:schemeClr val="bg1"/>
                </a:solidFill>
              </a:rPr>
              <a:t>display</a:t>
            </a:r>
            <a:r>
              <a:rPr lang="ru-RU" sz="1600" b="1" dirty="0" smtClean="0">
                <a:solidFill>
                  <a:schemeClr val="bg1"/>
                </a:solidFill>
              </a:rPr>
              <a:t> можно изменить тип генерируемого контейнера.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Любой html-элемент генерирует на </a:t>
            </a:r>
            <a:r>
              <a:rPr lang="ru-RU" sz="1600" b="1" dirty="0" err="1" smtClean="0">
                <a:solidFill>
                  <a:schemeClr val="bg1"/>
                </a:solidFill>
              </a:rPr>
              <a:t>веб-странице</a:t>
            </a:r>
            <a:r>
              <a:rPr lang="ru-RU" sz="1600" b="1" dirty="0" smtClean="0">
                <a:solidFill>
                  <a:schemeClr val="bg1"/>
                </a:solidFill>
              </a:rPr>
              <a:t> прямоугольный контейнер. Все видимое на экране состоит из контейнеров разных типов.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class="art"&gt;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color:red</a:t>
            </a:r>
            <a:r>
              <a:rPr lang="en-US" sz="1600" b="1" dirty="0" smtClean="0">
                <a:solidFill>
                  <a:schemeClr val="bg1"/>
                </a:solidFill>
              </a:rPr>
              <a:t>;"&gt;1&lt;/div&gt;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color:green</a:t>
            </a:r>
            <a:r>
              <a:rPr lang="en-US" sz="1600" b="1" dirty="0" smtClean="0">
                <a:solidFill>
                  <a:schemeClr val="bg1"/>
                </a:solidFill>
              </a:rPr>
              <a:t>;"&gt;2&lt;/div&gt;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color:blue</a:t>
            </a:r>
            <a:r>
              <a:rPr lang="en-US" sz="1600" b="1" dirty="0" smtClean="0">
                <a:solidFill>
                  <a:schemeClr val="bg1"/>
                </a:solidFill>
              </a:rPr>
              <a:t>;"&gt;3&lt;/div&gt;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color:yellow</a:t>
            </a:r>
            <a:r>
              <a:rPr lang="en-US" sz="1600" b="1" dirty="0" smtClean="0">
                <a:solidFill>
                  <a:schemeClr val="bg1"/>
                </a:solidFill>
              </a:rPr>
              <a:t>;"&gt;4&lt;/div&gt;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&lt;div style="background-</a:t>
            </a:r>
            <a:r>
              <a:rPr lang="en-US" sz="1600" b="1" dirty="0" err="1" smtClean="0">
                <a:solidFill>
                  <a:schemeClr val="bg1"/>
                </a:solidFill>
              </a:rPr>
              <a:t>color:purple</a:t>
            </a:r>
            <a:r>
              <a:rPr lang="en-US" sz="1600" b="1" dirty="0" smtClean="0">
                <a:solidFill>
                  <a:schemeClr val="bg1"/>
                </a:solidFill>
              </a:rPr>
              <a:t>;"&gt;5&lt;/div&gt;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По умолчанию блочные элементы генерируют структурные блоки и выводятся вертикально один над другим, занимая по ширине 100% ширины блока-контейнера.</a:t>
            </a:r>
          </a:p>
          <a:p>
            <a:endParaRPr lang="ru-RU" sz="1600" b="1" dirty="0" smtClean="0">
              <a:solidFill>
                <a:schemeClr val="bg1"/>
              </a:solidFill>
            </a:endParaRPr>
          </a:p>
          <a:p>
            <a:r>
              <a:rPr lang="ru-RU" sz="1600" b="1" dirty="0" smtClean="0">
                <a:solidFill>
                  <a:schemeClr val="bg1"/>
                </a:solidFill>
              </a:rPr>
              <a:t>Строковые контейнеры генерируют строковые блоки и выводятся в строке горизонтально. Ширина строковых элементов равна ширине их содержимого.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-3"/>
          <a:ext cx="8856984" cy="69251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4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inline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Значение по умолчанию. Элемент генерирует строковый блок. Аналог — тег &lt;span&gt;.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block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Элемент генерирует структурный блок, как и тег &lt;div&gt;.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flex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Элемент генерирует структурный блок, который создает адаптивный контейнер для дочерних элементов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http://css.yoksel.ru/flexbox/</a:t>
                      </a:r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Особенности </a:t>
                      </a:r>
                      <a:r>
                        <a:rPr kumimoji="0" lang="ru-RU" sz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элементов:</a:t>
                      </a:r>
                      <a:b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им можно задавать размеры, рамки и отступы, как и блочным элементам;</a:t>
                      </a:r>
                      <a:b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их ширина по умолчанию зависит от содержания, а не растягивается на всю ширину контейнера;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35278" marR="35278" marT="18815" marB="18815"/>
                </a:tc>
                <a:tc hMerge="1"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ru-RU" sz="14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inline-block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генерирует строковый блок</a:t>
                      </a:r>
                      <a:r>
                        <a:rPr kumimoji="0" lang="ru-RU" sz="16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inline-flex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6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генерирует строковый блок, который создает адаптивный контейнер для дочерних элементов.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inline-table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Элемент определяет структурный блок, который генерирует строковый блок.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list-item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Элемент генерирует структурный блок, который отображается как элемент списка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li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Элемент генерирует структурный блок. На странице ведет себя аналогично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table-caption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Элемент генерирует основной заголовок таблицы. На странице ведет себя аналогично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caption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260648"/>
          <a:ext cx="8712968" cy="57908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table-column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описывает столбец ячеек, визуальное представление не генерируется. Аналог — &lt;col&gt;.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table-column-group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объединяет один или несколько столбцов. Аналог —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colgroup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table-cell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генерирует отдельную ячейку таблицы, на странице </a:t>
                      </a:r>
                      <a:r>
                        <a:rPr kumimoji="0" lang="ru-RU" sz="18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ведет 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себя аналогично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 и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table-header-group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определяет группу строк заголовка, которая всегда отображается перед остальными строками и группами строк. Аналог — &lt;thead&gt;.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table-footer-group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определяет группу строк заголовка, которая всегда отображается после всех остальных строк и перед любым нижним основным заголовком. Ведет себя аналогично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tfoot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table-row-group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объединяет одну или несколько строк. Аналог —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tbody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table-row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является строкой ячеек. Пример — &lt;</a:t>
                      </a:r>
                      <a:r>
                        <a:rPr kumimoji="0" lang="ru-RU" sz="1800" b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Элемент не генерирует никакой контейнер, полностью удаляясь со страницы.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L="35278" marR="35278" marT="18815" marB="1881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ru-RU" sz="18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Наследует свойство от родительского элемента.</a:t>
                      </a:r>
                    </a:p>
                  </a:txBody>
                  <a:tcPr marL="35278" marR="35278" marT="18815" marB="188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Псевдоклассы</a:t>
            </a:r>
            <a:endParaRPr lang="en-US" sz="40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Общие сведения о гиперссылках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864096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Динамические </a:t>
            </a:r>
            <a:r>
              <a:rPr lang="ru-RU" sz="2000" b="1" dirty="0" err="1" smtClean="0">
                <a:solidFill>
                  <a:schemeClr val="bg1"/>
                </a:solidFill>
              </a:rPr>
              <a:t>псевдоклассы</a:t>
            </a:r>
            <a:endParaRPr lang="ru-RU" sz="2000" b="1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Выбирают ссылки на странице, которые имеют атрибут </a:t>
            </a:r>
            <a:r>
              <a:rPr lang="ru-RU" dirty="0" err="1" smtClean="0">
                <a:solidFill>
                  <a:schemeClr val="bg1"/>
                </a:solidFill>
              </a:rPr>
              <a:t>href</a:t>
            </a:r>
            <a:r>
              <a:rPr lang="ru-RU" dirty="0" smtClean="0">
                <a:solidFill>
                  <a:schemeClr val="bg1"/>
                </a:solidFill>
              </a:rPr>
              <a:t> и находятся в определенном состоянии, а также некоторые другие элементы: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link</a:t>
            </a:r>
            <a:r>
              <a:rPr lang="ru-RU" dirty="0" smtClean="0">
                <a:solidFill>
                  <a:schemeClr val="bg1"/>
                </a:solidFill>
              </a:rPr>
              <a:t> — не посещенная ссылка;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visited</a:t>
            </a:r>
            <a:r>
              <a:rPr lang="ru-RU" dirty="0" smtClean="0">
                <a:solidFill>
                  <a:schemeClr val="bg1"/>
                </a:solidFill>
              </a:rPr>
              <a:t> — посещенная ссылка;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focus</a:t>
            </a:r>
            <a:r>
              <a:rPr lang="ru-RU" dirty="0" smtClean="0">
                <a:solidFill>
                  <a:schemeClr val="bg1"/>
                </a:solidFill>
              </a:rPr>
              <a:t> — ссылки, а также элементы форм, которые активированы посредством курсора мыши или на которые перешли с помощью клавиатуры (кнопка TAB);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hover</a:t>
            </a:r>
            <a:r>
              <a:rPr lang="ru-RU" dirty="0" smtClean="0">
                <a:solidFill>
                  <a:schemeClr val="bg1"/>
                </a:solidFill>
              </a:rPr>
              <a:t> — ссылки, а также другие элементы, стили применяются при наведении пользователем на элемент;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active</a:t>
            </a:r>
            <a:r>
              <a:rPr lang="ru-RU" dirty="0" smtClean="0">
                <a:solidFill>
                  <a:schemeClr val="bg1"/>
                </a:solidFill>
              </a:rPr>
              <a:t> — выбирает элемент, активированный пользователем с помощью клика мышки. Обычно применяется для ссылок, но может отбирать и другие элементы на странице.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0466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Структурные </a:t>
            </a:r>
            <a:r>
              <a:rPr lang="ru-RU" sz="2000" b="1" dirty="0" err="1" smtClean="0">
                <a:solidFill>
                  <a:schemeClr val="bg1"/>
                </a:solidFill>
              </a:rPr>
              <a:t>псевдоклассы</a:t>
            </a:r>
            <a:endParaRPr lang="ru-RU" sz="2000" b="1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first-child</a:t>
            </a:r>
            <a:r>
              <a:rPr lang="ru-RU" dirty="0" smtClean="0">
                <a:solidFill>
                  <a:schemeClr val="bg1"/>
                </a:solidFill>
              </a:rPr>
              <a:t> — элемент, который является первым дочерним элементом некоторого другого элемента;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last-child</a:t>
            </a:r>
            <a:r>
              <a:rPr lang="ru-RU" dirty="0" smtClean="0">
                <a:solidFill>
                  <a:schemeClr val="bg1"/>
                </a:solidFill>
              </a:rPr>
              <a:t> — последний дочерний элемент элемента-контейнера;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first-line</a:t>
            </a:r>
            <a:r>
              <a:rPr lang="ru-RU" dirty="0" smtClean="0">
                <a:solidFill>
                  <a:schemeClr val="bg1"/>
                </a:solidFill>
              </a:rPr>
              <a:t> задает стиль первой строки форматированного текста. Длина этой строки зависит от многих факторов, таких как используемый шрифт, размер окна браузера, ширина блока, языка и т.д. В правилах стиля допустимо использовать только свойства, относящиеся к шрифту, изменению цвета текста и фона.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:</a:t>
            </a:r>
            <a:r>
              <a:rPr lang="ru-RU" dirty="0" err="1" smtClean="0">
                <a:solidFill>
                  <a:schemeClr val="bg1"/>
                </a:solidFill>
              </a:rPr>
              <a:t>first-letter</a:t>
            </a:r>
            <a:r>
              <a:rPr lang="ru-RU" dirty="0" smtClean="0">
                <a:solidFill>
                  <a:schemeClr val="bg1"/>
                </a:solidFill>
              </a:rPr>
              <a:t> определяет стиль первого символа в тексте элемента, к которому добавляется. К этому </a:t>
            </a:r>
            <a:r>
              <a:rPr lang="ru-RU" dirty="0" err="1" smtClean="0">
                <a:solidFill>
                  <a:schemeClr val="bg1"/>
                </a:solidFill>
              </a:rPr>
              <a:t>псевдоэлементу</a:t>
            </a:r>
            <a:r>
              <a:rPr lang="ru-RU" dirty="0" smtClean="0">
                <a:solidFill>
                  <a:schemeClr val="bg1"/>
                </a:solidFill>
              </a:rPr>
              <a:t> могут применяться только стилевые свойства, связанные со свойствами шрифта, полями, отступами, границами, цветом и фоном.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CSS </a:t>
            </a:r>
            <a:r>
              <a:rPr lang="ru-RU" sz="2000" b="1" dirty="0" smtClean="0">
                <a:solidFill>
                  <a:schemeClr val="bg1"/>
                </a:solidFill>
              </a:rPr>
              <a:t>свойство </a:t>
            </a:r>
            <a:r>
              <a:rPr lang="en-US" sz="2000" b="1" dirty="0" smtClean="0">
                <a:solidFill>
                  <a:schemeClr val="bg1"/>
                </a:solidFill>
              </a:rPr>
              <a:t>cursor</a:t>
            </a:r>
            <a:endParaRPr lang="ru-RU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18" y="692696"/>
          <a:ext cx="8640962" cy="6120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32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Значение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Пример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default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default}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crosshair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crosshair}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help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help}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move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move}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pointer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pointer}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progress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progress}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text}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wait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wait}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n-resize}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ne-resize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ne-resize}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 :e-resize}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se-resize}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s-resize}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sw-resize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sw-resize}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 {cursor: w-resize}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nw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-resize</a:t>
                      </a:r>
                    </a:p>
                  </a:txBody>
                  <a:tcPr marL="14963" marR="14963" marT="14963" marB="1496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 {cursor :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nw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-resize}</a:t>
                      </a:r>
                    </a:p>
                  </a:txBody>
                  <a:tcPr marL="14963" marR="14963" marT="14963" marB="1496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87043" name="Picture 3" descr="http://htmlbook.ru/files/images/css/css_cursor_crossha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6118" y="1484784"/>
            <a:ext cx="247650" cy="247650"/>
          </a:xfrm>
          <a:prstGeom prst="rect">
            <a:avLst/>
          </a:prstGeom>
          <a:noFill/>
        </p:spPr>
      </p:pic>
      <p:pic>
        <p:nvPicPr>
          <p:cNvPr id="87044" name="Picture 4" descr="http://htmlbook.ru/files/images/css/css_cursor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6118" y="1844824"/>
            <a:ext cx="247650" cy="247650"/>
          </a:xfrm>
          <a:prstGeom prst="rect">
            <a:avLst/>
          </a:prstGeom>
          <a:noFill/>
        </p:spPr>
      </p:pic>
      <p:pic>
        <p:nvPicPr>
          <p:cNvPr id="87045" name="Picture 5" descr="http://htmlbook.ru/files/images/css/css_cursor_mo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6118" y="2204864"/>
            <a:ext cx="247650" cy="247650"/>
          </a:xfrm>
          <a:prstGeom prst="rect">
            <a:avLst/>
          </a:prstGeom>
          <a:noFill/>
        </p:spPr>
      </p:pic>
      <p:pic>
        <p:nvPicPr>
          <p:cNvPr id="87046" name="Picture 6" descr="http://htmlbook.ru/files/images/css/css_cursor_poin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6118" y="2492896"/>
            <a:ext cx="247650" cy="247650"/>
          </a:xfrm>
          <a:prstGeom prst="rect">
            <a:avLst/>
          </a:prstGeom>
          <a:noFill/>
        </p:spPr>
      </p:pic>
      <p:pic>
        <p:nvPicPr>
          <p:cNvPr id="87047" name="Picture 7" descr="http://htmlbook.ru/files/images/css/css_cursor_progre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6118" y="2924944"/>
            <a:ext cx="238125" cy="247650"/>
          </a:xfrm>
          <a:prstGeom prst="rect">
            <a:avLst/>
          </a:prstGeom>
          <a:noFill/>
        </p:spPr>
      </p:pic>
      <p:pic>
        <p:nvPicPr>
          <p:cNvPr id="87048" name="Picture 8" descr="http://htmlbook.ru/files/images/css/css_cursor_tex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36118" y="3284984"/>
            <a:ext cx="247650" cy="247650"/>
          </a:xfrm>
          <a:prstGeom prst="rect">
            <a:avLst/>
          </a:prstGeom>
          <a:noFill/>
        </p:spPr>
      </p:pic>
      <p:pic>
        <p:nvPicPr>
          <p:cNvPr id="87049" name="Picture 9" descr="http://htmlbook.ru/files/images/css/css_cursor_wai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36118" y="3645024"/>
            <a:ext cx="247650" cy="247650"/>
          </a:xfrm>
          <a:prstGeom prst="rect">
            <a:avLst/>
          </a:prstGeom>
          <a:noFill/>
        </p:spPr>
      </p:pic>
      <p:pic>
        <p:nvPicPr>
          <p:cNvPr id="87050" name="Picture 10" descr="http://htmlbook.ru/files/images/css/css_cursor_nresiz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36118" y="4005064"/>
            <a:ext cx="247650" cy="247650"/>
          </a:xfrm>
          <a:prstGeom prst="rect">
            <a:avLst/>
          </a:prstGeom>
          <a:noFill/>
        </p:spPr>
      </p:pic>
      <p:pic>
        <p:nvPicPr>
          <p:cNvPr id="87051" name="Picture 11" descr="http://htmlbook.ru/files/images/css/css_cursor_neresiz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36118" y="4365104"/>
            <a:ext cx="247650" cy="247650"/>
          </a:xfrm>
          <a:prstGeom prst="rect">
            <a:avLst/>
          </a:prstGeom>
          <a:noFill/>
        </p:spPr>
      </p:pic>
      <p:pic>
        <p:nvPicPr>
          <p:cNvPr id="87052" name="Picture 12" descr="http://htmlbook.ru/files/images/css/css_cursor_eresiz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36118" y="4725144"/>
            <a:ext cx="247650" cy="247650"/>
          </a:xfrm>
          <a:prstGeom prst="rect">
            <a:avLst/>
          </a:prstGeom>
          <a:noFill/>
        </p:spPr>
      </p:pic>
      <p:pic>
        <p:nvPicPr>
          <p:cNvPr id="87053" name="Picture 13" descr=" /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6118" y="5053558"/>
            <a:ext cx="247650" cy="247650"/>
          </a:xfrm>
          <a:prstGeom prst="rect">
            <a:avLst/>
          </a:prstGeom>
          <a:noFill/>
        </p:spPr>
      </p:pic>
      <p:pic>
        <p:nvPicPr>
          <p:cNvPr id="87054" name="Picture 14" descr="http://htmlbook.ru/files/images/css/css_cursor_sresiz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36118" y="5413598"/>
            <a:ext cx="247650" cy="247650"/>
          </a:xfrm>
          <a:prstGeom prst="rect">
            <a:avLst/>
          </a:prstGeom>
          <a:noFill/>
        </p:spPr>
      </p:pic>
      <p:pic>
        <p:nvPicPr>
          <p:cNvPr id="87055" name="Picture 15" descr="http://htmlbook.ru/files/images/css/css_cursor_swresiz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36118" y="5805264"/>
            <a:ext cx="247650" cy="247650"/>
          </a:xfrm>
          <a:prstGeom prst="rect">
            <a:avLst/>
          </a:prstGeom>
          <a:noFill/>
        </p:spPr>
      </p:pic>
      <p:pic>
        <p:nvPicPr>
          <p:cNvPr id="87056" name="Picture 16" descr="http://htmlbook.ru/files/images/css/css_cursor_wresize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36118" y="6165304"/>
            <a:ext cx="247650" cy="247650"/>
          </a:xfrm>
          <a:prstGeom prst="rect">
            <a:avLst/>
          </a:prstGeom>
          <a:noFill/>
        </p:spPr>
      </p:pic>
      <p:pic>
        <p:nvPicPr>
          <p:cNvPr id="87057" name="Picture 17" descr="http://htmlbook.ru/files/images/css/css_cursor_nwresiz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36118" y="1124744"/>
            <a:ext cx="247650" cy="247650"/>
          </a:xfrm>
          <a:prstGeom prst="rect">
            <a:avLst/>
          </a:prstGeom>
          <a:noFill/>
        </p:spPr>
      </p:pic>
      <p:pic>
        <p:nvPicPr>
          <p:cNvPr id="21" name="Picture 17" descr="http://htmlbook.ru/files/images/css/css_cursor_nwresiz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36118" y="6525344"/>
            <a:ext cx="247650" cy="247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Нужно создать 2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страницы с возможностью переключения между страницами с помощью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горизонтальное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меню, при наведении и клике на меню должен изменятся цвет ссылки. При формировании страниц обязательно использовать классы!!!</a:t>
            </a: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Ширина блока с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контентом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1200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 1 странице должна быть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фотогалерея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минимум из 6 фотографий</a:t>
            </a: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При наведении на фото должна появляться рамка во круг фото.</a:t>
            </a: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При нажатии фотография должна  открываться в новом окне. Фон на первой странице должен быть цветом.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 страница</a:t>
            </a: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Фон должен быть картинкой!!! </a:t>
            </a: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 минимум 1000 символов, с использованием одного из </a:t>
            </a: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first-child, first-line, first-letter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тексте должна быть картинка выровненная по правому краю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 блока с текстом должен быть отступ слева и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border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слева, при этом отступ должен быть от бордюра.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Гиперссылка</a:t>
            </a:r>
            <a:r>
              <a:rPr lang="ru-RU" sz="2800" dirty="0" smtClean="0">
                <a:solidFill>
                  <a:schemeClr val="bg1"/>
                </a:solidFill>
              </a:rPr>
              <a:t> (англ. </a:t>
            </a:r>
            <a:r>
              <a:rPr lang="ru-RU" sz="2800" i="1" dirty="0" err="1" smtClean="0">
                <a:solidFill>
                  <a:schemeClr val="bg1"/>
                </a:solidFill>
              </a:rPr>
              <a:t>hyperlink</a:t>
            </a:r>
            <a:r>
              <a:rPr lang="ru-RU" sz="2800" dirty="0" smtClean="0">
                <a:solidFill>
                  <a:schemeClr val="bg1"/>
                </a:solidFill>
              </a:rPr>
              <a:t>) — </a:t>
            </a:r>
            <a:r>
              <a:rPr lang="ru-RU" sz="2000" dirty="0" smtClean="0">
                <a:solidFill>
                  <a:schemeClr val="bg1"/>
                </a:solidFill>
              </a:rPr>
              <a:t>часть гипертекстового документа, ссылающаяся на другой элемент (команда, текст, заголовок, примечание, изображение) в самом документе, на другой объект (файл, каталог, приложение), расположенный на локальном диске или в компьютерной сети, либо на элементы этого объекта.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Гиперссылка — фрагмент HTML-документа и его базовый элемент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93305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hlinkClick r:id="" action="ppaction://hlinkshowjump?jump=nextslide"/>
              </a:rPr>
              <a:t>Ссылка на следующую страницу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Гиперссылка может быть добавлена к любому элементу гипертекстового документа и обычно выделяется визуально.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В HTML-документах текстовые ссылки по умолчанию выделяются синим цветом, при наведении на них курсором мыши в окне браузера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изменяются, например, меняют цвет или выделяются подчеркиванием.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 навигации в браузере с помощью клавиатуры текстовые и графические ссылки выделяются прямоугольной пунктирной рамкой. Посещенная ранее ссылка обычно выделяется цветом, отличным от цвета не посещённой ссылки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«Битой» ссылкой называют такую гиперссылку, которая ссылается на отсутствующий по каким-либо причинам объект, например, если документ или файл удален или перемещен администратором ресурса, на котором он был расположен, или если сам ресурс недоступен. Обычно в таком случае на странице появляется сообщение с кодом ошибки.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14908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hlinkClick r:id="rId3"/>
              </a:rPr>
              <a:t>Битая ссылка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4476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Для определения ссылки в HTML используется тег &lt;</a:t>
            </a:r>
            <a:r>
              <a:rPr lang="ru-RU" sz="2000" dirty="0" err="1" smtClean="0">
                <a:solidFill>
                  <a:schemeClr val="bg1"/>
                </a:solidFill>
              </a:rPr>
              <a:t>a</a:t>
            </a:r>
            <a:r>
              <a:rPr lang="ru-RU" sz="2000" dirty="0" smtClean="0">
                <a:solidFill>
                  <a:schemeClr val="bg1"/>
                </a:solidFill>
              </a:rPr>
              <a:t>&gt;, структура которого имеет вид &lt;</a:t>
            </a:r>
            <a:r>
              <a:rPr lang="ru-RU" sz="2000" dirty="0" err="1" smtClean="0">
                <a:solidFill>
                  <a:schemeClr val="bg1"/>
                </a:solidFill>
              </a:rPr>
              <a:t>a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href=</a:t>
            </a:r>
            <a:r>
              <a:rPr lang="ru-RU" sz="2000" dirty="0" smtClean="0">
                <a:solidFill>
                  <a:schemeClr val="bg1"/>
                </a:solidFill>
              </a:rPr>
              <a:t>"</a:t>
            </a:r>
            <a:r>
              <a:rPr lang="ru-RU" sz="2000" dirty="0" err="1" smtClean="0">
                <a:solidFill>
                  <a:schemeClr val="bg1"/>
                </a:solidFill>
              </a:rPr>
              <a:t>filename</a:t>
            </a:r>
            <a:r>
              <a:rPr lang="ru-RU" sz="2000" dirty="0" smtClean="0">
                <a:solidFill>
                  <a:schemeClr val="bg1"/>
                </a:solidFill>
              </a:rPr>
              <a:t>"&gt;Текст ссылки&lt;/</a:t>
            </a:r>
            <a:r>
              <a:rPr lang="ru-RU" sz="2000" dirty="0" err="1" smtClean="0">
                <a:solidFill>
                  <a:schemeClr val="bg1"/>
                </a:solidFill>
              </a:rPr>
              <a:t>a</a:t>
            </a:r>
            <a:r>
              <a:rPr lang="ru-RU" sz="2000" dirty="0" smtClean="0">
                <a:solidFill>
                  <a:schemeClr val="bg1"/>
                </a:solidFill>
              </a:rPr>
              <a:t>&gt;, 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где </a:t>
            </a:r>
            <a:r>
              <a:rPr lang="ru-RU" sz="2000" dirty="0" err="1" smtClean="0">
                <a:solidFill>
                  <a:schemeClr val="bg1"/>
                </a:solidFill>
              </a:rPr>
              <a:t>filename</a:t>
            </a:r>
            <a:r>
              <a:rPr lang="ru-RU" sz="2000" dirty="0" smtClean="0">
                <a:solidFill>
                  <a:schemeClr val="bg1"/>
                </a:solidFill>
              </a:rPr>
              <a:t> — имя файла или адрес в Интернете, на который необходимо сослаться, а Текст ссылки — текст гипертекстовой ссылки, который будет непосредственно показан в HTML-документе. 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Также можно использовать аргумент TARGET, который показывает, в каком окне будет открыта ссылка (значения — </a:t>
            </a:r>
            <a:r>
              <a:rPr lang="ru-RU" sz="2000" dirty="0" err="1" smtClean="0">
                <a:solidFill>
                  <a:schemeClr val="bg1"/>
                </a:solidFill>
              </a:rPr>
              <a:t>_blank</a:t>
            </a:r>
            <a:r>
              <a:rPr lang="ru-RU" sz="2000" dirty="0" smtClean="0">
                <a:solidFill>
                  <a:schemeClr val="bg1"/>
                </a:solidFill>
              </a:rPr>
              <a:t> (новом), </a:t>
            </a:r>
            <a:r>
              <a:rPr lang="ru-RU" sz="2000" dirty="0" err="1" smtClean="0">
                <a:solidFill>
                  <a:schemeClr val="bg1"/>
                </a:solidFill>
              </a:rPr>
              <a:t>_self</a:t>
            </a:r>
            <a:r>
              <a:rPr lang="ru-RU" sz="2000" dirty="0" smtClean="0">
                <a:solidFill>
                  <a:schemeClr val="bg1"/>
                </a:solidFill>
              </a:rPr>
              <a:t> (текущем)). </a:t>
            </a:r>
            <a:r>
              <a:rPr lang="ru-RU" sz="2000" dirty="0" err="1" smtClean="0">
                <a:solidFill>
                  <a:schemeClr val="bg1"/>
                </a:solidFill>
              </a:rPr>
              <a:t>target=</a:t>
            </a:r>
            <a:r>
              <a:rPr lang="ru-RU" sz="2000" dirty="0" smtClean="0">
                <a:solidFill>
                  <a:schemeClr val="bg1"/>
                </a:solidFill>
              </a:rPr>
              <a:t>"имя окна"&gt;.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&lt;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href=</a:t>
            </a:r>
            <a:r>
              <a:rPr lang="ru-RU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err="1" smtClean="0">
                <a:solidFill>
                  <a:schemeClr val="bg1"/>
                </a:solidFill>
              </a:rPr>
              <a:t>my-photo.html</a:t>
            </a:r>
            <a:r>
              <a:rPr lang="ru-RU" sz="1600" dirty="0" smtClean="0">
                <a:solidFill>
                  <a:schemeClr val="bg1"/>
                </a:solidFill>
              </a:rPr>
              <a:t>"&gt;Мои работы&lt;/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&gt; — ссылается на документ </a:t>
            </a:r>
            <a:r>
              <a:rPr lang="ru-RU" sz="1600" dirty="0" err="1" smtClean="0">
                <a:solidFill>
                  <a:schemeClr val="bg1"/>
                </a:solidFill>
              </a:rPr>
              <a:t>my-photo.html</a:t>
            </a:r>
            <a:r>
              <a:rPr lang="ru-RU" sz="1600" dirty="0" smtClean="0">
                <a:solidFill>
                  <a:schemeClr val="bg1"/>
                </a:solidFill>
              </a:rPr>
              <a:t> в текущем каталоге, образуя гипертекстовую ссылку в виде слова «Мои работы»;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&lt;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href=</a:t>
            </a:r>
            <a:r>
              <a:rPr lang="ru-RU" sz="1600" dirty="0" smtClean="0">
                <a:solidFill>
                  <a:schemeClr val="bg1"/>
                </a:solidFill>
              </a:rPr>
              <a:t>"/</a:t>
            </a:r>
            <a:r>
              <a:rPr lang="ru-RU" sz="1600" dirty="0" err="1" smtClean="0">
                <a:solidFill>
                  <a:schemeClr val="bg1"/>
                </a:solidFill>
              </a:rPr>
              <a:t>photo</a:t>
            </a:r>
            <a:r>
              <a:rPr lang="ru-RU" sz="1600" dirty="0" smtClean="0">
                <a:solidFill>
                  <a:schemeClr val="bg1"/>
                </a:solidFill>
              </a:rPr>
              <a:t>/</a:t>
            </a:r>
            <a:r>
              <a:rPr lang="ru-RU" sz="1600" dirty="0" err="1" smtClean="0">
                <a:solidFill>
                  <a:schemeClr val="bg1"/>
                </a:solidFill>
              </a:rPr>
              <a:t>my-photo.html</a:t>
            </a:r>
            <a:r>
              <a:rPr lang="ru-RU" sz="1600" dirty="0" smtClean="0">
                <a:solidFill>
                  <a:schemeClr val="bg1"/>
                </a:solidFill>
              </a:rPr>
              <a:t>"&gt;Мой фотоальбом&lt;/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&gt; — ссылается на файл </a:t>
            </a:r>
            <a:r>
              <a:rPr lang="ru-RU" sz="1600" dirty="0" err="1" smtClean="0">
                <a:solidFill>
                  <a:schemeClr val="bg1"/>
                </a:solidFill>
              </a:rPr>
              <a:t>my-photo.html</a:t>
            </a:r>
            <a:r>
              <a:rPr lang="ru-RU" sz="1600" dirty="0" smtClean="0">
                <a:solidFill>
                  <a:schemeClr val="bg1"/>
                </a:solidFill>
              </a:rPr>
              <a:t>, расположенный в каталоге </a:t>
            </a:r>
            <a:r>
              <a:rPr lang="ru-RU" sz="1600" dirty="0" err="1" smtClean="0">
                <a:solidFill>
                  <a:schemeClr val="bg1"/>
                </a:solidFill>
              </a:rPr>
              <a:t>photo</a:t>
            </a:r>
            <a:r>
              <a:rPr lang="ru-RU" sz="1600" dirty="0" smtClean="0">
                <a:solidFill>
                  <a:schemeClr val="bg1"/>
                </a:solidFill>
              </a:rPr>
              <a:t> корневом каталоге и образует ссылку в виде текста «Мой фотоальбом»;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&lt;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href=</a:t>
            </a:r>
            <a:r>
              <a:rPr lang="ru-RU" sz="1600" dirty="0" smtClean="0">
                <a:solidFill>
                  <a:schemeClr val="bg1"/>
                </a:solidFill>
              </a:rPr>
              <a:t>"http://www.site.com"&gt;Мой сайт&lt;/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&gt; — ссылается на ресурс, расположенный на удаленном сервере.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&lt;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</a:rPr>
              <a:t>href=</a:t>
            </a:r>
            <a:r>
              <a:rPr lang="ru-RU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err="1" smtClean="0">
                <a:solidFill>
                  <a:schemeClr val="bg1"/>
                </a:solidFill>
              </a:rPr>
              <a:t>my-photo.html</a:t>
            </a:r>
            <a:r>
              <a:rPr lang="ru-RU" sz="1600" dirty="0" smtClean="0">
                <a:solidFill>
                  <a:schemeClr val="bg1"/>
                </a:solidFill>
              </a:rPr>
              <a:t>" </a:t>
            </a:r>
            <a:r>
              <a:rPr lang="ru-RU" sz="1600" dirty="0" err="1" smtClean="0">
                <a:solidFill>
                  <a:schemeClr val="bg1"/>
                </a:solidFill>
              </a:rPr>
              <a:t>target=</a:t>
            </a:r>
            <a:r>
              <a:rPr lang="ru-RU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err="1" smtClean="0">
                <a:solidFill>
                  <a:schemeClr val="bg1"/>
                </a:solidFill>
              </a:rPr>
              <a:t>_blank</a:t>
            </a:r>
            <a:r>
              <a:rPr lang="ru-RU" sz="1600" dirty="0" smtClean="0">
                <a:solidFill>
                  <a:schemeClr val="bg1"/>
                </a:solidFill>
              </a:rPr>
              <a:t>"&gt;Открыть в новом окне&lt;/</a:t>
            </a:r>
            <a:r>
              <a:rPr lang="ru-RU" sz="1600" dirty="0" err="1" smtClean="0">
                <a:solidFill>
                  <a:schemeClr val="bg1"/>
                </a:solidFill>
              </a:rPr>
              <a:t>a</a:t>
            </a:r>
            <a:r>
              <a:rPr lang="ru-RU" sz="1600" dirty="0" smtClean="0">
                <a:solidFill>
                  <a:schemeClr val="bg1"/>
                </a:solidFill>
              </a:rPr>
              <a:t>&gt;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000" b="1" dirty="0" err="1" smtClean="0">
                <a:solidFill>
                  <a:schemeClr val="bg1"/>
                </a:solidFill>
              </a:rPr>
              <a:t>Человекопонятный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URL</a:t>
            </a:r>
            <a:r>
              <a:rPr lang="ru-RU" sz="2000" b="1" dirty="0" smtClean="0">
                <a:solidFill>
                  <a:schemeClr val="bg1"/>
                </a:solidFill>
              </a:rPr>
              <a:t> = ЧПУ</a:t>
            </a:r>
          </a:p>
          <a:p>
            <a:pPr algn="ctr"/>
            <a:endParaRPr lang="ru-RU" sz="2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URL-путь, состоящий из понятных слов, вместо идентификаторов, и отражающий файловую структуру сайта. 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Например, вместо /c14/3/97/ 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или 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/index.php?cat=10&amp;subcat=2&amp;id=41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 </a:t>
            </a:r>
            <a:r>
              <a:rPr lang="ru-RU" sz="2000" dirty="0" err="1" smtClean="0">
                <a:solidFill>
                  <a:schemeClr val="bg1"/>
                </a:solidFill>
              </a:rPr>
              <a:t>будет /product</a:t>
            </a:r>
            <a:r>
              <a:rPr lang="ru-RU" sz="2000" dirty="0" smtClean="0">
                <a:solidFill>
                  <a:schemeClr val="bg1"/>
                </a:solidFill>
              </a:rPr>
              <a:t>/</a:t>
            </a:r>
            <a:r>
              <a:rPr lang="ru-RU" sz="2000" dirty="0" err="1" smtClean="0">
                <a:solidFill>
                  <a:schemeClr val="bg1"/>
                </a:solidFill>
              </a:rPr>
              <a:t>phone</a:t>
            </a:r>
            <a:r>
              <a:rPr lang="ru-RU" sz="2000" dirty="0" smtClean="0">
                <a:solidFill>
                  <a:schemeClr val="bg1"/>
                </a:solidFill>
              </a:rPr>
              <a:t>/</a:t>
            </a:r>
            <a:r>
              <a:rPr lang="ru-RU" sz="2000" dirty="0" err="1" smtClean="0">
                <a:solidFill>
                  <a:schemeClr val="bg1"/>
                </a:solidFill>
              </a:rPr>
              <a:t>Samsung</a:t>
            </a:r>
            <a:r>
              <a:rPr lang="ru-RU" sz="20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Технически URL может содержать только буквы латинского алфавита и некоторые символы. Все другие символы, включая русские буквы, кодируются (</a:t>
            </a:r>
            <a:r>
              <a:rPr lang="ru-RU" sz="2000" dirty="0" err="1" smtClean="0">
                <a:solidFill>
                  <a:schemeClr val="bg1"/>
                </a:solidFill>
              </a:rPr>
              <a:t>percent‐encoding</a:t>
            </a:r>
            <a:r>
              <a:rPr lang="ru-RU" sz="2000" dirty="0" smtClean="0">
                <a:solidFill>
                  <a:schemeClr val="bg1"/>
                </a:solidFill>
              </a:rPr>
              <a:t>) и могут выглядеть вроде %D0%9B%D1%83%D0%BA. Поэтому, обычно в адресах используют латиницу, чтобы избегать осложнений для пользователей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Абсолютная и относительная адресация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2797</Words>
  <Application>Microsoft Office PowerPoint</Application>
  <PresentationFormat>Экран (4:3)</PresentationFormat>
  <Paragraphs>345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2021-11-29T11:55:33Z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