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5" r:id="rId1"/>
  </p:sldMasterIdLst>
  <p:notesMasterIdLst>
    <p:notesMasterId r:id="rId10"/>
  </p:notesMasterIdLst>
  <p:sldIdLst>
    <p:sldId id="256" r:id="rId2"/>
    <p:sldId id="373" r:id="rId3"/>
    <p:sldId id="375" r:id="rId4"/>
    <p:sldId id="383" r:id="rId5"/>
    <p:sldId id="384" r:id="rId6"/>
    <p:sldId id="385" r:id="rId7"/>
    <p:sldId id="382" r:id="rId8"/>
    <p:sldId id="34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D60093"/>
    <a:srgbClr val="0033CC"/>
    <a:srgbClr val="0066FF"/>
    <a:srgbClr val="3366FF"/>
    <a:srgbClr val="CC99FF"/>
    <a:srgbClr val="99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4"/>
    <p:restoredTop sz="91792" autoAdjust="0"/>
  </p:normalViewPr>
  <p:slideViewPr>
    <p:cSldViewPr>
      <p:cViewPr varScale="1">
        <p:scale>
          <a:sx n="84" d="100"/>
          <a:sy n="84" d="100"/>
        </p:scale>
        <p:origin x="9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6F460592-22C7-4330-A750-5C8AD387CB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78DDB80C-666E-40AD-AD69-4BB9EC2BAD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1B8DE5-7C4C-414B-AE2A-98961FB04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4437" name="Rectangle 5">
            <a:extLst>
              <a:ext uri="{FF2B5EF4-FFF2-40B4-BE49-F238E27FC236}">
                <a16:creationId xmlns:a16="http://schemas.microsoft.com/office/drawing/2014/main" id="{A7004AE7-719D-4D9D-9704-9173BE0A56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noProof="0"/>
              <a:t>Образец текста</a:t>
            </a:r>
          </a:p>
          <a:p>
            <a:pPr lvl="1"/>
            <a:r>
              <a:rPr lang="uk-UA" noProof="0"/>
              <a:t>Второй уровень</a:t>
            </a:r>
          </a:p>
          <a:p>
            <a:pPr lvl="2"/>
            <a:r>
              <a:rPr lang="uk-UA" noProof="0"/>
              <a:t>Третий уровень</a:t>
            </a:r>
          </a:p>
          <a:p>
            <a:pPr lvl="3"/>
            <a:r>
              <a:rPr lang="uk-UA" noProof="0"/>
              <a:t>Четвертый уровень</a:t>
            </a:r>
          </a:p>
          <a:p>
            <a:pPr lvl="4"/>
            <a:r>
              <a:rPr lang="uk-UA" noProof="0"/>
              <a:t>Пятый уровень</a:t>
            </a:r>
          </a:p>
        </p:txBody>
      </p:sp>
      <p:sp>
        <p:nvSpPr>
          <p:cNvPr id="274438" name="Rectangle 6">
            <a:extLst>
              <a:ext uri="{FF2B5EF4-FFF2-40B4-BE49-F238E27FC236}">
                <a16:creationId xmlns:a16="http://schemas.microsoft.com/office/drawing/2014/main" id="{85B5561C-F6A6-4234-A6F6-A9AA8C541A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74439" name="Rectangle 7">
            <a:extLst>
              <a:ext uri="{FF2B5EF4-FFF2-40B4-BE49-F238E27FC236}">
                <a16:creationId xmlns:a16="http://schemas.microsoft.com/office/drawing/2014/main" id="{E364F181-7D63-4733-A793-311D53230A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D317BC-4C9E-45D5-A0FD-67F4CB11C81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01376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317BC-4C9E-45D5-A0FD-67F4CB11C815}" type="slidenum">
              <a:rPr lang="uk-UA" altLang="ru-RU" smtClean="0"/>
              <a:pPr>
                <a:defRPr/>
              </a:pPr>
              <a:t>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017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317BC-4C9E-45D5-A0FD-67F4CB11C815}" type="slidenum">
              <a:rPr lang="uk-UA" altLang="ru-RU" smtClean="0"/>
              <a:pPr>
                <a:defRPr/>
              </a:pPr>
              <a:t>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5880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317BC-4C9E-45D5-A0FD-67F4CB11C815}" type="slidenum">
              <a:rPr lang="uk-UA" altLang="ru-RU" smtClean="0"/>
              <a:pPr>
                <a:defRPr/>
              </a:pPr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1860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317BC-4C9E-45D5-A0FD-67F4CB11C815}" type="slidenum">
              <a:rPr lang="uk-UA" altLang="ru-RU" smtClean="0"/>
              <a:pPr>
                <a:defRPr/>
              </a:pPr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36763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317BC-4C9E-45D5-A0FD-67F4CB11C815}" type="slidenum">
              <a:rPr lang="uk-UA" altLang="ru-RU" smtClean="0"/>
              <a:pPr>
                <a:defRPr/>
              </a:pPr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40782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317BC-4C9E-45D5-A0FD-67F4CB11C815}" type="slidenum">
              <a:rPr lang="uk-UA" altLang="ru-RU" smtClean="0"/>
              <a:pPr>
                <a:defRPr/>
              </a:pPr>
              <a:t>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71285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317BC-4C9E-45D5-A0FD-67F4CB11C815}" type="slidenum">
              <a:rPr lang="uk-UA" altLang="ru-RU" smtClean="0"/>
              <a:pPr>
                <a:defRPr/>
              </a:pPr>
              <a:t>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756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D7D4C-49E3-4B07-900F-8AF0D69D9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369CE3-E2E3-4304-89D3-30FA9424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98008-15C4-4C33-8340-AC51EA38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F3CE9-8517-464E-99E1-9EA830D7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F6D60-8F2E-4113-A082-3A8AA64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B166E-3878-4F17-879D-DCD37DC2FE3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4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018FA-F985-4ED5-B824-245E84AB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29AB19-1601-45B6-A097-64B9AC7E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1726E-A893-4D1F-879D-4D50C7E0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D2FEC-B04C-4075-A64A-5117A00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E458C-CF6D-40C7-A316-49CB9A73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54589-E0CC-41D4-B3CA-0B4B166BCF4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83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9343BE-625F-4B55-BAFD-38D1DD73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E9B659-BF3B-4A54-BF72-3F6AFFCC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ED5AB-3039-4A6B-A161-35D302A7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E4830-1F86-4347-8900-4E9C8021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534C4-E586-456F-99C9-1C4C1F97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DDCC3-5E6C-4C33-AA27-26BBAD1E339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364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9AF561-4F67-4B18-A9F5-32373D963A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641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9423-8C27-4B3E-AFDC-A0EA71DC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574BC-F7B5-4EFB-BF9B-70C9D571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2C10B-78DA-46EF-AA07-D86ED2F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448B3A-A198-4956-807F-48D90E3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0ECCA-8BFB-46BB-B9BE-81049AD6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F8E54-A1F0-4F22-984A-990C0A3E615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5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6D966-8723-421E-BA7F-E1B084CB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966C2-5310-4592-9C20-4871CADD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547462-6A19-483B-8E97-B5E3F527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06CFA-A5A7-4FD8-A3BE-F817647A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E6EF2-B59E-479F-9417-499255B0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2D81D-77E1-4E9F-B670-E1454C0A975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529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BC41-68D4-4955-A4AB-BA3DB7BD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A8509-1CEB-443E-B416-111D9C5B2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8C6D98-763D-44EB-83B4-152309AA3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A9DB5-471C-413D-BB1B-CDC41596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EE6B3-5FE5-43BF-88B8-4ADFA0DB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81800D-3C1A-421C-8015-C647900E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12CCC-3F2A-4A55-8BAE-29A5200F2ED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254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5E8A7-6CC0-4C8B-AEBC-B719D311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CAE24-5899-407B-8959-36283D48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62C969-5E37-46DE-AB17-CE834D8F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1BF981-9B93-4C24-8D71-E9A56EFA4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1BE6E1-4932-4432-8E2B-9C492E0D1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89FD26-13A7-4C6C-BA5E-E04F3F6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B3C4E5-5CD7-4723-95B1-F85C4C43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0D894B-D6FA-4C18-AB85-3D1B29C2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1C303-0217-4F04-9943-2EB2E013F9F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308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A190E-794D-4CC1-9B10-746B1164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D64B45-E1CF-4E00-A30E-B603A32B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419A19-DEE6-49AD-AD9E-F6B6D279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4A6E3F-1595-4B94-A766-4F73254E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77FB5-FF4A-418E-89CC-287E9B60BCE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867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268E10-08DF-4C96-91D7-5FE0801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6DAEBC-1212-46C9-BCFF-A0C4E8B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962375-0573-457B-AC08-EC533A92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74857-6A6A-4039-A60C-80738F2EBA0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075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6E7DD-6016-4B1B-BE93-43C9CA20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5F612-3438-45BD-B414-8A917AFE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FD8712-80D6-429A-8E1C-70256D283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8044E-D777-4445-A4F2-21FDC1D0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5E8F5C-94B6-4DFF-9CD4-19B91B3C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DE5F8D-2EDC-41D2-9876-A0CFF160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BAF07-60AD-43F7-B569-BEE7FAFF2D9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90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8B4F5-1A1E-472E-BC92-0436EFA9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FD8651-819B-4A4B-8924-40F9A1F0A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EB7C47-3D4B-4A86-9D83-DB417B0D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2BA971-93C3-444B-92F7-9223E642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C131DE-C5ED-43B5-948E-CB772C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AB4711-96E0-4718-BBEA-1B332834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0A58E-FDC0-4730-BD11-9B4CC74C34F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58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A8C97-DF09-45D8-A66A-DE4062DB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FE3FD9-535D-43BE-B578-DC6CBE66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986C4-6E30-4181-A3CD-A5DA77144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943FB-5154-4824-B01A-5E886DF05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E631F-81EA-4034-A722-6BFCF1EB9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D12CA4-347E-4AC8-8438-0479366D3D4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702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9ADBC5-6725-4CC7-9DDE-9586826FA795}"/>
              </a:ext>
            </a:extLst>
          </p:cNvPr>
          <p:cNvSpPr/>
          <p:nvPr/>
        </p:nvSpPr>
        <p:spPr>
          <a:xfrm>
            <a:off x="0" y="6146441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3B6B130-9A52-4FDF-A8B8-7465160B6F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4" y="2539019"/>
            <a:ext cx="7591968" cy="1566208"/>
          </a:xfrm>
        </p:spPr>
        <p:txBody>
          <a:bodyPr>
            <a:noAutofit/>
          </a:bodyPr>
          <a:lstStyle/>
          <a:p>
            <a:pPr fontAlgn="base"/>
            <a:r>
              <a:rPr lang="ru-RU" sz="3200" b="1" dirty="0">
                <a:latin typeface="Times New Roman"/>
                <a:cs typeface="Times New Roman"/>
              </a:rPr>
              <a:t>«Методы и инструменты»</a:t>
            </a:r>
            <a:r>
              <a:rPr lang="ru-RU" sz="3200" dirty="0">
                <a:latin typeface="Times New Roman"/>
                <a:cs typeface="Times New Roman"/>
              </a:rPr>
              <a:t> 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/>
                <a:cs typeface="Times New Roman"/>
              </a:rPr>
              <a:t> </a:t>
            </a:r>
            <a:endParaRPr lang="uk-UA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B5E1B0-B44D-468B-893A-70C7B0B86F9B}"/>
              </a:ext>
            </a:extLst>
          </p:cNvPr>
          <p:cNvSpPr/>
          <p:nvPr/>
        </p:nvSpPr>
        <p:spPr>
          <a:xfrm>
            <a:off x="-5715" y="-66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ятиугольник 84">
            <a:extLst>
              <a:ext uri="{FF2B5EF4-FFF2-40B4-BE49-F238E27FC236}">
                <a16:creationId xmlns:a16="http://schemas.microsoft.com/office/drawing/2014/main" id="{FC513BF4-750E-4626-9C56-8C01720CF7A5}"/>
              </a:ext>
            </a:extLst>
          </p:cNvPr>
          <p:cNvSpPr/>
          <p:nvPr/>
        </p:nvSpPr>
        <p:spPr>
          <a:xfrm rot="5400000">
            <a:off x="7688060" y="-208192"/>
            <a:ext cx="980730" cy="1397113"/>
          </a:xfrm>
          <a:prstGeom prst="homePlate">
            <a:avLst>
              <a:gd name="adj" fmla="val 7993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9B2A26-DE45-4A67-B9E7-0E712F0F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41" y="105532"/>
            <a:ext cx="1369141" cy="7045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928357" y="4941168"/>
            <a:ext cx="2455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altLang="ru-RU" b="1" dirty="0">
                <a:latin typeface="Times New Roman"/>
                <a:cs typeface="Times New Roman"/>
              </a:rPr>
              <a:t>Нефтисов </a:t>
            </a:r>
            <a:r>
              <a:rPr lang="ru-RU" altLang="ru-RU" b="1" dirty="0">
                <a:latin typeface="Times New Roman"/>
                <a:cs typeface="Times New Roman"/>
              </a:rPr>
              <a:t>Александр</a:t>
            </a:r>
          </a:p>
          <a:p>
            <a:r>
              <a:rPr lang="en-US" b="1" dirty="0">
                <a:latin typeface="Times New Roman"/>
                <a:cs typeface="Times New Roman"/>
              </a:rPr>
              <a:t>PhD</a:t>
            </a:r>
            <a:r>
              <a:rPr lang="ru-RU" b="1" dirty="0">
                <a:latin typeface="Times New Roman"/>
                <a:cs typeface="Times New Roman"/>
              </a:rPr>
              <a:t>, директор НИЦ</a:t>
            </a:r>
            <a:endParaRPr lang="en-US" b="1" dirty="0"/>
          </a:p>
        </p:txBody>
      </p:sp>
    </p:spTree>
  </p:cSld>
  <p:clrMapOvr>
    <a:masterClrMapping/>
  </p:clrMapOvr>
  <p:transition advTm="3010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155465-0A11-47F7-A92F-B78D3478DA83}"/>
              </a:ext>
            </a:extLst>
          </p:cNvPr>
          <p:cNvSpPr/>
          <p:nvPr/>
        </p:nvSpPr>
        <p:spPr>
          <a:xfrm>
            <a:off x="0" y="6525344"/>
            <a:ext cx="9144000" cy="376354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B5E1B0-B44D-468B-893A-70C7B0B86F9B}"/>
              </a:ext>
            </a:extLst>
          </p:cNvPr>
          <p:cNvSpPr/>
          <p:nvPr/>
        </p:nvSpPr>
        <p:spPr>
          <a:xfrm>
            <a:off x="-5715" y="-66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DB8900-8153-41C1-B658-18D58875FA52}"/>
              </a:ext>
            </a:extLst>
          </p:cNvPr>
          <p:cNvSpPr/>
          <p:nvPr/>
        </p:nvSpPr>
        <p:spPr>
          <a:xfrm>
            <a:off x="8604448" y="-2906"/>
            <a:ext cx="206809" cy="796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ятиугольник 84">
            <a:extLst>
              <a:ext uri="{FF2B5EF4-FFF2-40B4-BE49-F238E27FC236}">
                <a16:creationId xmlns:a16="http://schemas.microsoft.com/office/drawing/2014/main" id="{FC513BF4-750E-4626-9C56-8C01720CF7A5}"/>
              </a:ext>
            </a:extLst>
          </p:cNvPr>
          <p:cNvSpPr/>
          <p:nvPr/>
        </p:nvSpPr>
        <p:spPr>
          <a:xfrm rot="5400000">
            <a:off x="7688060" y="-208192"/>
            <a:ext cx="980730" cy="1397113"/>
          </a:xfrm>
          <a:prstGeom prst="homePlate">
            <a:avLst>
              <a:gd name="adj" fmla="val 7993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9B2A26-DE45-4A67-B9E7-0E712F0F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41" y="105532"/>
            <a:ext cx="1369141" cy="704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33474" y="130674"/>
            <a:ext cx="2422651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Структура статьи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54F6A-7351-474E-AD12-3C13F74B852B}"/>
              </a:ext>
            </a:extLst>
          </p:cNvPr>
          <p:cNvSpPr txBox="1"/>
          <p:nvPr/>
        </p:nvSpPr>
        <p:spPr>
          <a:xfrm>
            <a:off x="3935186" y="352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62A6352-F580-59C0-F0EB-56F357E4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39294"/>
              </p:ext>
            </p:extLst>
          </p:nvPr>
        </p:nvGraphicFramePr>
        <p:xfrm>
          <a:off x="3935186" y="1224042"/>
          <a:ext cx="2160792" cy="4605858"/>
        </p:xfrm>
        <a:graphic>
          <a:graphicData uri="http://schemas.openxmlformats.org/drawingml/2006/table">
            <a:tbl>
              <a:tblPr/>
              <a:tblGrid>
                <a:gridCol w="2160792">
                  <a:extLst>
                    <a:ext uri="{9D8B030D-6E8A-4147-A177-3AD203B41FA5}">
                      <a16:colId xmlns:a16="http://schemas.microsoft.com/office/drawing/2014/main" val="651456438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Аннотация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48283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Введение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464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Обзор литературы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25574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Цели и задачи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48642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Методы и инструменты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1525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Результаты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6038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Обсуждение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21838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Выводы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3094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endParaRPr lang="ru-RU" sz="16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1" i="0" dirty="0">
                          <a:effectLst/>
                          <a:latin typeface="Calibri" panose="020F0502020204030204" pitchFamily="34" charset="0"/>
                        </a:rPr>
                        <a:t>Источники </a:t>
                      </a:r>
                      <a:endParaRPr lang="ru-RU" sz="1600" b="1" i="0" dirty="0">
                        <a:effectLst/>
                      </a:endParaRPr>
                    </a:p>
                  </a:txBody>
                  <a:tcPr marL="54562" marR="54562" marT="27281" marB="2728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768506"/>
                  </a:ext>
                </a:extLst>
              </a:tr>
            </a:tbl>
          </a:graphicData>
        </a:graphic>
      </p:graphicFrame>
      <p:pic>
        <p:nvPicPr>
          <p:cNvPr id="1026" name="Picture 2" descr="Зеленая галочка в круге. Выполнено иконка ПНГ на Прозрачном Фоне • Скачать  PNG Зеленая галочка в круге. Выполнено иконка">
            <a:extLst>
              <a:ext uri="{FF2B5EF4-FFF2-40B4-BE49-F238E27FC236}">
                <a16:creationId xmlns:a16="http://schemas.microsoft.com/office/drawing/2014/main" id="{C30A2CCD-7E18-8ECE-AD99-83B5B36B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3" y="1268760"/>
            <a:ext cx="493882" cy="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еленая галочка в круге. Выполнено иконка ПНГ на Прозрачном Фоне • Скачать  PNG Зеленая галочка в круге. Выполнено иконка">
            <a:extLst>
              <a:ext uri="{FF2B5EF4-FFF2-40B4-BE49-F238E27FC236}">
                <a16:creationId xmlns:a16="http://schemas.microsoft.com/office/drawing/2014/main" id="{642257C4-2211-DEB3-D870-0700A658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3" y="1772816"/>
            <a:ext cx="493882" cy="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еленая галочка в круге. Выполнено иконка ПНГ на Прозрачном Фоне • Скачать  PNG Зеленая галочка в круге. Выполнено иконка">
            <a:extLst>
              <a:ext uri="{FF2B5EF4-FFF2-40B4-BE49-F238E27FC236}">
                <a16:creationId xmlns:a16="http://schemas.microsoft.com/office/drawing/2014/main" id="{365C4CD8-623F-6BF6-6ADF-5DF3A5FF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3" y="2348880"/>
            <a:ext cx="493882" cy="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Зеленая галочка в круге. Выполнено иконка ПНГ на Прозрачном Фоне • Скачать  PNG Зеленая галочка в круге. Выполнено иконка">
            <a:extLst>
              <a:ext uri="{FF2B5EF4-FFF2-40B4-BE49-F238E27FC236}">
                <a16:creationId xmlns:a16="http://schemas.microsoft.com/office/drawing/2014/main" id="{D325C3E3-613B-224B-A0AD-560808D7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3" y="2881639"/>
            <a:ext cx="493882" cy="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78585"/>
      </p:ext>
    </p:extLst>
  </p:cSld>
  <p:clrMapOvr>
    <a:masterClrMapping/>
  </p:clrMapOvr>
  <p:transition spd="slow" advTm="7003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155465-0A11-47F7-A92F-B78D3478DA83}"/>
              </a:ext>
            </a:extLst>
          </p:cNvPr>
          <p:cNvSpPr/>
          <p:nvPr/>
        </p:nvSpPr>
        <p:spPr>
          <a:xfrm>
            <a:off x="0" y="6525344"/>
            <a:ext cx="9144000" cy="376354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B5E1B0-B44D-468B-893A-70C7B0B86F9B}"/>
              </a:ext>
            </a:extLst>
          </p:cNvPr>
          <p:cNvSpPr/>
          <p:nvPr/>
        </p:nvSpPr>
        <p:spPr>
          <a:xfrm>
            <a:off x="-5715" y="-66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DB8900-8153-41C1-B658-18D58875FA52}"/>
              </a:ext>
            </a:extLst>
          </p:cNvPr>
          <p:cNvSpPr/>
          <p:nvPr/>
        </p:nvSpPr>
        <p:spPr>
          <a:xfrm>
            <a:off x="8604448" y="-2906"/>
            <a:ext cx="206809" cy="796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ятиугольник 84">
            <a:extLst>
              <a:ext uri="{FF2B5EF4-FFF2-40B4-BE49-F238E27FC236}">
                <a16:creationId xmlns:a16="http://schemas.microsoft.com/office/drawing/2014/main" id="{FC513BF4-750E-4626-9C56-8C01720CF7A5}"/>
              </a:ext>
            </a:extLst>
          </p:cNvPr>
          <p:cNvSpPr/>
          <p:nvPr/>
        </p:nvSpPr>
        <p:spPr>
          <a:xfrm rot="5400000">
            <a:off x="7688060" y="-208192"/>
            <a:ext cx="980730" cy="1397113"/>
          </a:xfrm>
          <a:prstGeom prst="homePlate">
            <a:avLst>
              <a:gd name="adj" fmla="val 7993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9B2A26-DE45-4A67-B9E7-0E712F0F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41" y="105532"/>
            <a:ext cx="1369141" cy="704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987824" y="117566"/>
            <a:ext cx="3436133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Методы и инструменты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54F6A-7351-474E-AD12-3C13F74B852B}"/>
              </a:ext>
            </a:extLst>
          </p:cNvPr>
          <p:cNvSpPr txBox="1"/>
          <p:nvPr/>
        </p:nvSpPr>
        <p:spPr>
          <a:xfrm>
            <a:off x="3935186" y="352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91AF-3EF0-FC45-4404-22E708B56247}"/>
              </a:ext>
            </a:extLst>
          </p:cNvPr>
          <p:cNvSpPr txBox="1"/>
          <p:nvPr/>
        </p:nvSpPr>
        <p:spPr>
          <a:xfrm>
            <a:off x="539139" y="1895733"/>
            <a:ext cx="8060005" cy="355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разделе необходимо сказать только о том, как проводилось исследование: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теоретические методы,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программное и аппаратное обеспечение, условия проведения эксперимента и валидации предлагаемых решений (адекватности предложенных моделей и т.п.).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есть надо отметить все, что касается получения результатов, но ни один результат в данном разделе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приводится</a:t>
            </a:r>
            <a:r>
              <a:rPr lang="ru-RU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раздел не имеет отношения к постановке задач в разделе 3, потому что задачи в разделе 3 касается раздела 5. «Результаты исследования ...».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24802"/>
      </p:ext>
    </p:extLst>
  </p:cSld>
  <p:clrMapOvr>
    <a:masterClrMapping/>
  </p:clrMapOvr>
  <p:transition spd="slow" advTm="7003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155465-0A11-47F7-A92F-B78D3478DA83}"/>
              </a:ext>
            </a:extLst>
          </p:cNvPr>
          <p:cNvSpPr/>
          <p:nvPr/>
        </p:nvSpPr>
        <p:spPr>
          <a:xfrm>
            <a:off x="0" y="6525344"/>
            <a:ext cx="9144000" cy="376354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B5E1B0-B44D-468B-893A-70C7B0B86F9B}"/>
              </a:ext>
            </a:extLst>
          </p:cNvPr>
          <p:cNvSpPr/>
          <p:nvPr/>
        </p:nvSpPr>
        <p:spPr>
          <a:xfrm>
            <a:off x="-5715" y="-66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DB8900-8153-41C1-B658-18D58875FA52}"/>
              </a:ext>
            </a:extLst>
          </p:cNvPr>
          <p:cNvSpPr/>
          <p:nvPr/>
        </p:nvSpPr>
        <p:spPr>
          <a:xfrm>
            <a:off x="8604448" y="-2906"/>
            <a:ext cx="206809" cy="796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ятиугольник 84">
            <a:extLst>
              <a:ext uri="{FF2B5EF4-FFF2-40B4-BE49-F238E27FC236}">
                <a16:creationId xmlns:a16="http://schemas.microsoft.com/office/drawing/2014/main" id="{FC513BF4-750E-4626-9C56-8C01720CF7A5}"/>
              </a:ext>
            </a:extLst>
          </p:cNvPr>
          <p:cNvSpPr/>
          <p:nvPr/>
        </p:nvSpPr>
        <p:spPr>
          <a:xfrm rot="5400000">
            <a:off x="7688060" y="-208192"/>
            <a:ext cx="980730" cy="1397113"/>
          </a:xfrm>
          <a:prstGeom prst="homePlate">
            <a:avLst>
              <a:gd name="adj" fmla="val 7993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9B2A26-DE45-4A67-B9E7-0E712F0F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41" y="105532"/>
            <a:ext cx="1369141" cy="704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987824" y="117566"/>
            <a:ext cx="3436133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Методы и инструменты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54F6A-7351-474E-AD12-3C13F74B852B}"/>
              </a:ext>
            </a:extLst>
          </p:cNvPr>
          <p:cNvSpPr txBox="1"/>
          <p:nvPr/>
        </p:nvSpPr>
        <p:spPr>
          <a:xfrm>
            <a:off x="3935186" y="352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91AF-3EF0-FC45-4404-22E708B56247}"/>
              </a:ext>
            </a:extLst>
          </p:cNvPr>
          <p:cNvSpPr txBox="1"/>
          <p:nvPr/>
        </p:nvSpPr>
        <p:spPr>
          <a:xfrm>
            <a:off x="1526903" y="1822459"/>
            <a:ext cx="6357973" cy="306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b="0" i="0" dirty="0">
                <a:solidFill>
                  <a:srgbClr val="FF0000"/>
                </a:solidFill>
                <a:effectLst/>
                <a:latin typeface="WordVisi_MSFontService"/>
              </a:rPr>
              <a:t>Методы решения поставленных задач, можно расписать по каждой задаче отдельно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указать: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объект изучения,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основные исследовательские гипотезы,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допущения, принятые в работе,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 работе принятые упрощения.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46783"/>
      </p:ext>
    </p:extLst>
  </p:cSld>
  <p:clrMapOvr>
    <a:masterClrMapping/>
  </p:clrMapOvr>
  <p:transition spd="slow" advTm="7003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155465-0A11-47F7-A92F-B78D3478DA83}"/>
              </a:ext>
            </a:extLst>
          </p:cNvPr>
          <p:cNvSpPr/>
          <p:nvPr/>
        </p:nvSpPr>
        <p:spPr>
          <a:xfrm>
            <a:off x="0" y="6525344"/>
            <a:ext cx="9144000" cy="376354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B5E1B0-B44D-468B-893A-70C7B0B86F9B}"/>
              </a:ext>
            </a:extLst>
          </p:cNvPr>
          <p:cNvSpPr/>
          <p:nvPr/>
        </p:nvSpPr>
        <p:spPr>
          <a:xfrm>
            <a:off x="-5715" y="-66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DB8900-8153-41C1-B658-18D58875FA52}"/>
              </a:ext>
            </a:extLst>
          </p:cNvPr>
          <p:cNvSpPr/>
          <p:nvPr/>
        </p:nvSpPr>
        <p:spPr>
          <a:xfrm>
            <a:off x="8604448" y="-2906"/>
            <a:ext cx="206809" cy="796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ятиугольник 84">
            <a:extLst>
              <a:ext uri="{FF2B5EF4-FFF2-40B4-BE49-F238E27FC236}">
                <a16:creationId xmlns:a16="http://schemas.microsoft.com/office/drawing/2014/main" id="{FC513BF4-750E-4626-9C56-8C01720CF7A5}"/>
              </a:ext>
            </a:extLst>
          </p:cNvPr>
          <p:cNvSpPr/>
          <p:nvPr/>
        </p:nvSpPr>
        <p:spPr>
          <a:xfrm rot="5400000">
            <a:off x="7688060" y="-208192"/>
            <a:ext cx="980730" cy="1397113"/>
          </a:xfrm>
          <a:prstGeom prst="homePlate">
            <a:avLst>
              <a:gd name="adj" fmla="val 7993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9B2A26-DE45-4A67-B9E7-0E712F0F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41" y="105532"/>
            <a:ext cx="1369141" cy="704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987824" y="117566"/>
            <a:ext cx="3436133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Методы и инструменты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54F6A-7351-474E-AD12-3C13F74B852B}"/>
              </a:ext>
            </a:extLst>
          </p:cNvPr>
          <p:cNvSpPr txBox="1"/>
          <p:nvPr/>
        </p:nvSpPr>
        <p:spPr>
          <a:xfrm>
            <a:off x="3935186" y="352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91AF-3EF0-FC45-4404-22E708B56247}"/>
              </a:ext>
            </a:extLst>
          </p:cNvPr>
          <p:cNvSpPr txBox="1"/>
          <p:nvPr/>
        </p:nvSpPr>
        <p:spPr>
          <a:xfrm>
            <a:off x="395537" y="1290450"/>
            <a:ext cx="8415720" cy="463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b="0" i="0" dirty="0">
                <a:effectLst/>
                <a:latin typeface="WordVisi_MSFontService"/>
              </a:rPr>
              <a:t>Для решения первой задачи используются основные положения теоретических основ электротехники, электромагнитных переходных процессов, электроники и релейной защиты. Также используются основы закона Био-Савара-Лапласа.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endParaRPr lang="ru-RU" b="0" i="0" dirty="0">
              <a:effectLst/>
              <a:latin typeface="WordVisi_MSFontService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b="0" i="0" dirty="0">
                <a:effectLst/>
                <a:latin typeface="WordVisi_MSFontService"/>
              </a:rPr>
              <a:t>Для решения второй задачи был использован метод преобразования формул с использованием правил и законов.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endParaRPr lang="ru-RU" b="0" i="0" dirty="0">
              <a:effectLst/>
              <a:latin typeface="WordVisi_MSFontService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504950" algn="l"/>
                <a:tab pos="4259580" algn="l"/>
              </a:tabLst>
            </a:pPr>
            <a:r>
              <a:rPr lang="ru-RU" b="0" i="0" dirty="0">
                <a:effectLst/>
                <a:latin typeface="WordVisi_MSFontService"/>
              </a:rPr>
              <a:t>Для решения третьей задачи использовались основные положения математического и физического моделирования, а также натурный эксперимент. Моделирование проводилось путем построения изменяющейся во времени синусоиды тока и реакции контактов геркона на магнитное поле, создаваемое переменным током. В ходе эксперимента использовалось следующее оборудование: осциллограф УНИ-Т УПО3254Е; Источник переменного напряжения Matrix APS 6100.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38078"/>
      </p:ext>
    </p:extLst>
  </p:cSld>
  <p:clrMapOvr>
    <a:masterClrMapping/>
  </p:clrMapOvr>
  <p:transition spd="slow" advTm="7003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155465-0A11-47F7-A92F-B78D3478DA83}"/>
              </a:ext>
            </a:extLst>
          </p:cNvPr>
          <p:cNvSpPr/>
          <p:nvPr/>
        </p:nvSpPr>
        <p:spPr>
          <a:xfrm>
            <a:off x="0" y="6525344"/>
            <a:ext cx="9144000" cy="376354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B5E1B0-B44D-468B-893A-70C7B0B86F9B}"/>
              </a:ext>
            </a:extLst>
          </p:cNvPr>
          <p:cNvSpPr/>
          <p:nvPr/>
        </p:nvSpPr>
        <p:spPr>
          <a:xfrm>
            <a:off x="-5715" y="-66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DB8900-8153-41C1-B658-18D58875FA52}"/>
              </a:ext>
            </a:extLst>
          </p:cNvPr>
          <p:cNvSpPr/>
          <p:nvPr/>
        </p:nvSpPr>
        <p:spPr>
          <a:xfrm>
            <a:off x="8604448" y="-2906"/>
            <a:ext cx="206809" cy="796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ятиугольник 84">
            <a:extLst>
              <a:ext uri="{FF2B5EF4-FFF2-40B4-BE49-F238E27FC236}">
                <a16:creationId xmlns:a16="http://schemas.microsoft.com/office/drawing/2014/main" id="{FC513BF4-750E-4626-9C56-8C01720CF7A5}"/>
              </a:ext>
            </a:extLst>
          </p:cNvPr>
          <p:cNvSpPr/>
          <p:nvPr/>
        </p:nvSpPr>
        <p:spPr>
          <a:xfrm rot="5400000">
            <a:off x="7688060" y="-208192"/>
            <a:ext cx="980730" cy="1397113"/>
          </a:xfrm>
          <a:prstGeom prst="homePlate">
            <a:avLst>
              <a:gd name="adj" fmla="val 7993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9B2A26-DE45-4A67-B9E7-0E712F0F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41" y="105532"/>
            <a:ext cx="1369141" cy="704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987824" y="117566"/>
            <a:ext cx="3436133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Методы и инструменты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54F6A-7351-474E-AD12-3C13F74B852B}"/>
              </a:ext>
            </a:extLst>
          </p:cNvPr>
          <p:cNvSpPr txBox="1"/>
          <p:nvPr/>
        </p:nvSpPr>
        <p:spPr>
          <a:xfrm>
            <a:off x="3935186" y="352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91AF-3EF0-FC45-4404-22E708B56247}"/>
              </a:ext>
            </a:extLst>
          </p:cNvPr>
          <p:cNvSpPr txBox="1"/>
          <p:nvPr/>
        </p:nvSpPr>
        <p:spPr>
          <a:xfrm>
            <a:off x="86898" y="980730"/>
            <a:ext cx="8964488" cy="5349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r>
              <a:rPr lang="ru-RU" sz="1600" b="0" i="0" dirty="0">
                <a:effectLst/>
                <a:latin typeface="WordVisi_MSFontService"/>
              </a:rPr>
              <a:t>Объектом исследования является микропроцессорное устройство релейной защиты. В данном исследовании изучались возможности построения микропроцессорного устройства релейной защиты на основе протоколов с открытым исходным кодом и возможность использования технологии </a:t>
            </a:r>
            <a:r>
              <a:rPr lang="ru-RU" sz="1600" b="0" i="0" dirty="0" err="1">
                <a:effectLst/>
                <a:latin typeface="WordVisi_MSFontService"/>
              </a:rPr>
              <a:t>IIoT</a:t>
            </a:r>
            <a:r>
              <a:rPr lang="ru-RU" sz="1600" b="0" i="0" dirty="0">
                <a:effectLst/>
                <a:latin typeface="WordVisi_MSFontService"/>
              </a:rPr>
              <a:t> в релейной защите.</a:t>
            </a: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endParaRPr lang="ru-RU" sz="1600" b="0" i="0" dirty="0">
              <a:effectLst/>
              <a:latin typeface="WordVisi_MSFontService"/>
            </a:endParaRP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r>
              <a:rPr lang="ru-RU" sz="1600" b="0" i="0" dirty="0">
                <a:effectLst/>
                <a:latin typeface="WordVisi_MSFontService"/>
              </a:rPr>
              <a:t>Для решения первой задачи использовались основные принципы теории графов, теоретические основы электротехники, электромагнитных переходных процессов, электроники, предметов релейной защиты и закон Био-Савары-Лапласа.</a:t>
            </a: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endParaRPr lang="ru-RU" sz="1600" b="0" i="0" dirty="0">
              <a:effectLst/>
              <a:latin typeface="WordVisi_MSFontService"/>
            </a:endParaRP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r>
              <a:rPr lang="ru-RU" sz="1600" b="0" i="0" dirty="0">
                <a:effectLst/>
                <a:latin typeface="WordVisi_MSFontService"/>
              </a:rPr>
              <a:t>Для решения второй задачи использовались основные принципы схемотехники, электроники, релейной защиты, закон Био-Савары-Лапласа, стандарты IEC-60870-5, IEC-61850, RS-485, UART и </a:t>
            </a:r>
            <a:r>
              <a:rPr lang="ru-RU" sz="1600" b="0" i="0" dirty="0" err="1">
                <a:effectLst/>
                <a:latin typeface="WordVisi_MSFontService"/>
              </a:rPr>
              <a:t>IoT</a:t>
            </a:r>
            <a:r>
              <a:rPr lang="ru-RU" sz="1600" b="0" i="0" dirty="0">
                <a:effectLst/>
                <a:latin typeface="WordVisi_MSFontService"/>
              </a:rPr>
              <a:t>.</a:t>
            </a: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endParaRPr lang="ru-RU" sz="1600" b="0" i="0" dirty="0">
              <a:effectLst/>
              <a:latin typeface="WordVisi_MSFontService"/>
            </a:endParaRP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r>
              <a:rPr lang="ru-RU" sz="1600" b="0" i="0" dirty="0">
                <a:effectLst/>
                <a:latin typeface="WordVisi_MSFontService"/>
              </a:rPr>
              <a:t>При выполнении третьей задачи использовались основы статистики, математического и физического моделирования, программные комплексы </a:t>
            </a:r>
            <a:r>
              <a:rPr lang="ru-RU" sz="1600" b="0" i="0" dirty="0" err="1">
                <a:effectLst/>
                <a:latin typeface="WordVisi_MSFontService"/>
              </a:rPr>
              <a:t>Matlab</a:t>
            </a:r>
            <a:r>
              <a:rPr lang="ru-RU" sz="1600" b="0" i="0" dirty="0">
                <a:effectLst/>
                <a:latin typeface="WordVisi_MSFontService"/>
              </a:rPr>
              <a:t> </a:t>
            </a:r>
            <a:r>
              <a:rPr lang="ru-RU" sz="1600" b="0" i="0" dirty="0" err="1">
                <a:effectLst/>
                <a:latin typeface="WordVisi_MSFontService"/>
              </a:rPr>
              <a:t>Simulink</a:t>
            </a:r>
            <a:r>
              <a:rPr lang="ru-RU" sz="1600" b="0" i="0" dirty="0">
                <a:effectLst/>
                <a:latin typeface="WordVisi_MSFontService"/>
              </a:rPr>
              <a:t>, </a:t>
            </a:r>
            <a:r>
              <a:rPr lang="ru-RU" sz="1600" b="0" i="0" dirty="0" err="1">
                <a:effectLst/>
                <a:latin typeface="WordVisi_MSFontService"/>
              </a:rPr>
              <a:t>Comsol</a:t>
            </a:r>
            <a:r>
              <a:rPr lang="ru-RU" sz="1600" b="0" i="0" dirty="0">
                <a:effectLst/>
                <a:latin typeface="WordVisi_MSFontService"/>
              </a:rPr>
              <a:t> </a:t>
            </a:r>
            <a:r>
              <a:rPr lang="ru-RU" sz="1600" b="0" i="0" dirty="0" err="1">
                <a:effectLst/>
                <a:latin typeface="WordVisi_MSFontService"/>
              </a:rPr>
              <a:t>Multiphysics</a:t>
            </a:r>
            <a:r>
              <a:rPr lang="ru-RU" sz="1600" b="0" i="0" dirty="0">
                <a:effectLst/>
                <a:latin typeface="WordVisi_MSFontService"/>
              </a:rPr>
              <a:t>, а также оборудование: осциллограф ГДС-71054Б, трансформатор нагрузки НТ-2500, цифровое устройство релейной защиты и автоматики Алтей- 01, автотрансформатор (ЛАТР) РЕСАНТА ТР/2 (ТДГЦ2-2).</a:t>
            </a: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endParaRPr lang="ru-RU" sz="1600" b="0" i="0" dirty="0">
              <a:effectLst/>
              <a:latin typeface="WordVisi_MSFontService"/>
            </a:endParaRPr>
          </a:p>
          <a:p>
            <a:pPr algn="just">
              <a:lnSpc>
                <a:spcPct val="107000"/>
              </a:lnSpc>
              <a:tabLst>
                <a:tab pos="1504950" algn="l"/>
                <a:tab pos="4259580" algn="l"/>
              </a:tabLst>
            </a:pPr>
            <a:r>
              <a:rPr lang="ru-RU" sz="1600" b="0" i="0" dirty="0">
                <a:effectLst/>
                <a:latin typeface="WordVisi_MSFontService"/>
              </a:rPr>
              <a:t>В ходе исследования были сделаны следующие допущения: ток короткого замыкания не содержит высших гармоник и апериодической составляющей. При этом были приняты упрощения, учитывая, что на работу геркона не влияли электромагнитные поля других установок.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50147"/>
      </p:ext>
    </p:extLst>
  </p:cSld>
  <p:clrMapOvr>
    <a:masterClrMapping/>
  </p:clrMapOvr>
  <p:transition spd="slow" advTm="7003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155465-0A11-47F7-A92F-B78D3478DA83}"/>
              </a:ext>
            </a:extLst>
          </p:cNvPr>
          <p:cNvSpPr/>
          <p:nvPr/>
        </p:nvSpPr>
        <p:spPr>
          <a:xfrm>
            <a:off x="0" y="6525344"/>
            <a:ext cx="9144000" cy="376354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B5E1B0-B44D-468B-893A-70C7B0B86F9B}"/>
              </a:ext>
            </a:extLst>
          </p:cNvPr>
          <p:cNvSpPr/>
          <p:nvPr/>
        </p:nvSpPr>
        <p:spPr>
          <a:xfrm>
            <a:off x="-5715" y="-66"/>
            <a:ext cx="9149715" cy="725570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DB8900-8153-41C1-B658-18D58875FA52}"/>
              </a:ext>
            </a:extLst>
          </p:cNvPr>
          <p:cNvSpPr/>
          <p:nvPr/>
        </p:nvSpPr>
        <p:spPr>
          <a:xfrm>
            <a:off x="8604448" y="-2906"/>
            <a:ext cx="206809" cy="796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ятиугольник 84">
            <a:extLst>
              <a:ext uri="{FF2B5EF4-FFF2-40B4-BE49-F238E27FC236}">
                <a16:creationId xmlns:a16="http://schemas.microsoft.com/office/drawing/2014/main" id="{FC513BF4-750E-4626-9C56-8C01720CF7A5}"/>
              </a:ext>
            </a:extLst>
          </p:cNvPr>
          <p:cNvSpPr/>
          <p:nvPr/>
        </p:nvSpPr>
        <p:spPr>
          <a:xfrm rot="5400000">
            <a:off x="7688060" y="-208192"/>
            <a:ext cx="980730" cy="1397113"/>
          </a:xfrm>
          <a:prstGeom prst="homePlate">
            <a:avLst>
              <a:gd name="adj" fmla="val 7993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9B2A26-DE45-4A67-B9E7-0E712F0F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41" y="105532"/>
            <a:ext cx="1369141" cy="704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E54F6A-7351-474E-AD12-3C13F74B852B}"/>
              </a:ext>
            </a:extLst>
          </p:cNvPr>
          <p:cNvSpPr txBox="1"/>
          <p:nvPr/>
        </p:nvSpPr>
        <p:spPr>
          <a:xfrm>
            <a:off x="3935186" y="352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85A4E77B-D016-5B4A-AB12-0EF9C3AC9292}"/>
              </a:ext>
            </a:extLst>
          </p:cNvPr>
          <p:cNvSpPr/>
          <p:nvPr/>
        </p:nvSpPr>
        <p:spPr>
          <a:xfrm>
            <a:off x="2329535" y="3226464"/>
            <a:ext cx="4479214" cy="4412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fontAlgn="base"/>
            <a:r>
              <a:rPr lang="ru-RU" sz="1500" dirty="0">
                <a:solidFill>
                  <a:srgbClr val="444444"/>
                </a:solidFill>
                <a:latin typeface="customFont"/>
              </a:rPr>
              <a:t>Пишем…</a:t>
            </a:r>
          </a:p>
          <a:p>
            <a:pPr algn="ctr" fontAlgn="base"/>
            <a:r>
              <a:rPr lang="ru-RU" sz="1500" b="0" dirty="0">
                <a:solidFill>
                  <a:srgbClr val="444444"/>
                </a:solidFill>
                <a:effectLst/>
                <a:latin typeface="customFont"/>
              </a:rPr>
              <a:t>(нет требований по количеству символов)</a:t>
            </a:r>
            <a:endParaRPr lang="ru-RU" sz="1500" b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ACECA6-CFD5-EF8F-BE7F-FF67C4BFBA1A}"/>
              </a:ext>
            </a:extLst>
          </p:cNvPr>
          <p:cNvSpPr/>
          <p:nvPr/>
        </p:nvSpPr>
        <p:spPr>
          <a:xfrm>
            <a:off x="3533474" y="130674"/>
            <a:ext cx="1402885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Пишем…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278795"/>
      </p:ext>
    </p:extLst>
  </p:cSld>
  <p:clrMapOvr>
    <a:masterClrMapping/>
  </p:clrMapOvr>
  <p:transition spd="slow" advTm="7003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7CD69B0-333B-4D9C-BAF6-A6BCB12ED0BF}"/>
              </a:ext>
            </a:extLst>
          </p:cNvPr>
          <p:cNvSpPr/>
          <p:nvPr/>
        </p:nvSpPr>
        <p:spPr>
          <a:xfrm>
            <a:off x="0" y="3638125"/>
            <a:ext cx="9144000" cy="557638"/>
          </a:xfrm>
          <a:prstGeom prst="rect">
            <a:avLst/>
          </a:prstGeom>
          <a:gradFill flip="none" rotWithShape="1">
            <a:gsLst>
              <a:gs pos="35000">
                <a:srgbClr val="36ACD8"/>
              </a:gs>
              <a:gs pos="78000">
                <a:srgbClr val="2E6CA4"/>
              </a:gs>
              <a:gs pos="100000">
                <a:srgbClr val="2E76A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0759D491-2149-48A1-B8BB-ADB67CD42EED}"/>
              </a:ext>
            </a:extLst>
          </p:cNvPr>
          <p:cNvSpPr/>
          <p:nvPr/>
        </p:nvSpPr>
        <p:spPr>
          <a:xfrm>
            <a:off x="8847380" y="943561"/>
            <a:ext cx="155107" cy="5038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Пятиугольник 84"/>
          <p:cNvSpPr/>
          <p:nvPr/>
        </p:nvSpPr>
        <p:spPr>
          <a:xfrm rot="5400000">
            <a:off x="3744442" y="1705922"/>
            <a:ext cx="1583108" cy="1368152"/>
          </a:xfrm>
          <a:prstGeom prst="homePlate">
            <a:avLst>
              <a:gd name="adj" fmla="val 22381"/>
            </a:avLst>
          </a:prstGeom>
          <a:solidFill>
            <a:srgbClr val="1CB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B7FB085-32DF-4B0A-A7CC-0BE432E9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006474"/>
            <a:ext cx="1042188" cy="536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0E5C7-0B7C-48E5-A58A-ABC12DA04F63}"/>
              </a:ext>
            </a:extLst>
          </p:cNvPr>
          <p:cNvSpPr txBox="1"/>
          <p:nvPr/>
        </p:nvSpPr>
        <p:spPr>
          <a:xfrm>
            <a:off x="678893" y="3713878"/>
            <a:ext cx="7786215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ru-RU" altLang="ru-RU" sz="2400" b="1" dirty="0">
                <a:solidFill>
                  <a:schemeClr val="bg1"/>
                </a:solidFill>
              </a:rPr>
              <a:t>СПАСИБО ЗА ВНИМАНИЕ!</a:t>
            </a:r>
          </a:p>
          <a:p>
            <a:pPr lvl="0" algn="ctr">
              <a:defRPr/>
            </a:pPr>
            <a:endParaRPr lang="ru-RU" altLang="ru-RU" sz="2400" b="1" dirty="0">
              <a:solidFill>
                <a:srgbClr val="5B9BD5">
                  <a:lumMod val="75000"/>
                </a:srgbClr>
              </a:solidFill>
            </a:endParaRPr>
          </a:p>
          <a:p>
            <a:pPr algn="ctr">
              <a:defRPr/>
            </a:pPr>
            <a:r>
              <a:rPr lang="ru-RU" altLang="ru-RU" sz="2400" b="1" dirty="0">
                <a:solidFill>
                  <a:srgbClr val="5B9BD5"/>
                </a:solidFill>
                <a:cs typeface="Calibri"/>
              </a:rPr>
              <a:t>Alexandr.neftissov@astanait.edu.kz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B9BEA67-74D8-418C-8F74-32EBCAE474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1969" y="3808269"/>
            <a:ext cx="2152031" cy="21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9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9084</TotalTime>
  <Words>469</Words>
  <Application>Microsoft Office PowerPoint</Application>
  <PresentationFormat>Экран (4:3)</PresentationFormat>
  <Paragraphs>66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customFont</vt:lpstr>
      <vt:lpstr>Times New Roman</vt:lpstr>
      <vt:lpstr>WordVisi_MSFontService</vt:lpstr>
      <vt:lpstr>Тема Office</vt:lpstr>
      <vt:lpstr>«Методы и инструменты»   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Alexandr Neftissov</cp:lastModifiedBy>
  <cp:revision>609</cp:revision>
  <dcterms:created xsi:type="dcterms:W3CDTF">2013-12-16T20:42:17Z</dcterms:created>
  <dcterms:modified xsi:type="dcterms:W3CDTF">2023-04-27T05:34:40Z</dcterms:modified>
</cp:coreProperties>
</file>