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2563C8-6BFF-4308-B627-DF3343AC93C8}">
  <a:tblStyle styleId="{3E2563C8-6BFF-4308-B627-DF3343AC9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9f25b1e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9f25b1e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69f25b1ee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69f25b1ee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69f25b1ee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69f25b1ee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69f25b1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69f25b1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69f25b1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d69f25b1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57ce3986c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57ce3986c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69f25b1e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69f25b1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57ce3986c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57ce3986c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57ce3986c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57ce3986c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57ce3986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57ce3986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69f25b1ee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69f25b1ee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d57ce3986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d57ce3986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69f25b1ee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69f25b1ee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69f25b1ee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69f25b1ee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69f25b1ee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69f25b1ee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69f25b1ee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69f25b1ee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69f25b1ee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69f25b1ee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69f25b1ee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69f25b1ee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9f25b1ee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69f25b1ee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69f25b1ee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d69f25b1ee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9f25b1ee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69f25b1ee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69f25b1ee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69f25b1ee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57ce3986c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57ce3986c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69f25b1ee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69f25b1ee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69f25b1ee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69f25b1ee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69f25b1ee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69f25b1ee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69f25b1ee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69f25b1ee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69f25b1ee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d69f25b1ee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69f25b1ee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69f25b1ee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69f25b1ee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69f25b1ee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57ce3986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57ce3986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69f25b1e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69f25b1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57ce3986c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57ce3986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69f25b1ee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d69f25b1ee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69f25b1e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69f25b1e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69f25b1e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69f25b1e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69f25b1e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69f25b1e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69f25b1e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69f25b1e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42650" y="1212150"/>
            <a:ext cx="777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522"/>
              <a:t>Тема диссертационной работы: “Разработка интеллектуальной системы контроля ресурса пастбища и управление выпаса КРС”</a:t>
            </a:r>
            <a:endParaRPr sz="35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1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Выводы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Таким образом, возникает необходимость внедрения современных технологических решении способствующие </a:t>
            </a:r>
            <a:r>
              <a:rPr b="1" lang="en-GB"/>
              <a:t>рациональному землепользованию</a:t>
            </a:r>
            <a:r>
              <a:rPr lang="en-GB"/>
              <a:t>, ведению скотоводства и обеспечению устойчивого развития агропромышленного комплекса в целом. Также стоит отметить отсутствие </a:t>
            </a:r>
            <a:r>
              <a:rPr b="1" lang="en-GB"/>
              <a:t>интеллектуальных систем поддержки принятия агротехнологических решений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90250" y="526350"/>
            <a:ext cx="7236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Идея.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Видение решения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468000" y="305050"/>
            <a:ext cx="39369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Структура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системы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0" y="142025"/>
            <a:ext cx="5596600" cy="466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7377900" y="245250"/>
            <a:ext cx="16932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Алгоритм системы</a:t>
            </a:r>
            <a:endParaRPr sz="2400"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72949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Рассматриваемый загон (экспериментальный)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" y="1269150"/>
            <a:ext cx="8255300" cy="29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7"/>
          <p:cNvGraphicFramePr/>
          <p:nvPr/>
        </p:nvGraphicFramePr>
        <p:xfrm>
          <a:off x="173875" y="47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{3E2563C8-6BFF-4308-B627-DF3343AC93C8}</a:tableStyleId>
              </a:tblPr>
              <a:tblGrid>
                <a:gridCol w="1238775"/>
                <a:gridCol w="1238775"/>
                <a:gridCol w="1238775"/>
                <a:gridCol w="1238775"/>
                <a:gridCol w="1238775"/>
                <a:gridCol w="1238775"/>
                <a:gridCol w="1238775"/>
              </a:tblGrid>
              <a:tr h="67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Загон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 №1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 №2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 №3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 №4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 №5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Точка №6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54°12'42.55"С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69°30'36.48"В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54°12'42.60"С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69°30'38.12"В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54°12'56.38"С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69°30'35.61"В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54°12'56.44"С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69°30'55.45"В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54°12'53.31"С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69°30'56.05"В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54°12'42.60"С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69°30'38.12"В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54°12'53.31"С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69°30'56.05"В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54°12'42.60"С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69°30'40.00"В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54°12'53.15"С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69°31'6.42"В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54°12'56.37"С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69°31'6.91"В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54°12'56.22"С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69°31'21.70"В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54°12'42.60"С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69°30'40.00"В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54°12'42.60"С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69°30'41.61"В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54°12'56.22"С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69°31'21.70"В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54°12'56.78"С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69°31'46.14"В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54°12'56.78"С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69°31'46.14"В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54°12'56.86"С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69°31'55.40"В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54°12'54.03"С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69°31'55.45"В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54°12'42.60"С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69°30'41.61"В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54°12'42.51"С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69°30'43.20"В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54°12'42.48"С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69°30'44.62"В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54°12'42.51"С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69°30'43.20"В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54°12'49.63"С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69°31'55.52"В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54°12'54.03"С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69°31'55.45"В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54°12'42.48"С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69°30'44.62"В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54°12'42.28"С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69°30'45.84"В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54°12'45.11"С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69°31'56.03"В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54°12'49.63"С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69°31'55.52"В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54°12'41.79"С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69°30'46.23"В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54°12'42.28"С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69°30'45.84"В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54°12'40.98"С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69°31'56.27"В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54°12'45.11"С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69°31'56.03"В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7"/>
          <p:cNvSpPr txBox="1"/>
          <p:nvPr/>
        </p:nvSpPr>
        <p:spPr>
          <a:xfrm>
            <a:off x="94250" y="70900"/>
            <a:ext cx="56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ld Standard TT"/>
                <a:ea typeface="Old Standard TT"/>
                <a:cs typeface="Old Standard TT"/>
                <a:sym typeface="Old Standard TT"/>
              </a:rPr>
              <a:t>Рассматриваемый загон (экспериментальный). Координаты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Традиционные методы определения травостоя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Фитоценоз — совокупность видов, приспособившихся в ходе эволюции к совместному существованию в определенных условиях внешней среды. Совокупность всех фитоценозов определенной территории называют растительностью, или растительным покровом данной территории.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При описании растительности на фитоценотическом уровне используют площадки 2 х 2 м, 5 х 5 м, 10 х 10 м, 20 х 20 м.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Для более точного определения количества и качества растительной массы на лугопастбищных угодьях закладывают в наиболее типичных местах четыре укосные площадки по 2,5 м2. Травостой с учетных площадок срезают возможно ниже — на 1—2 см от поверхности земли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Традиционные методы определения травостоя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Учет урожайности производится, главным образом </a:t>
            </a:r>
            <a:r>
              <a:rPr b="1" lang="en-GB" sz="1600"/>
              <a:t>двумя методами</a:t>
            </a:r>
            <a:r>
              <a:rPr lang="en-GB" sz="1600"/>
              <a:t>: методом укосов (обычно на квадратных площадках) и методом модельных растений (обычно   на удлиненных прямоугольных площадках – трансектах).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Укосный метод</a:t>
            </a:r>
            <a:r>
              <a:rPr lang="en-GB" sz="1600"/>
              <a:t>. При определении урожайности укосным методом в каждой растительной группировке на типичных местах срезается растительность на площадке 1м2 в 3-5 – кратной повторности; а на пустынных, полупустынных изреженных травостоях на площадке 2,5 м2 в 4 – кратной повторности или 1м2  10 – кратной  повторности. Высота среза определяется характером травостоя и его использованием, луговых высокотравных – 4-6 см, средне травных – 3-4 см, низкотравных – 2-3 см.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Метод с применением ДЗЗ технологии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Дистанционное зондирование Земли (ДЗЗ) — наблюдение поверхности Земли наземными, авиационными и космическими средствами, оснащёнными различными видами съёмочной аппаратуры. Рабочий диапазон длин волн, принимаемых съёмочной аппаратурой, составляет от долей микрометра (видимое оптическое излучение) до метров (радиоволны)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Вегетационный индекс - показатель, рассчитываемый в результате операций с разными спектральными диапазонами данных дистанционного зондирования, и имеющий отношение к параметрам растительности в данном пикселе снимка. Эффективность вегетационных индексов определяется особенностями отражения. Расчет большей части вегетационных индексов базируется на двух наиболее стабильных участках кривой спектральной отражательной способности растений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Анализ статей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00"/>
              <a:t>Цель диссертационной работы</a:t>
            </a:r>
            <a:endParaRPr sz="33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Р</a:t>
            </a:r>
            <a:r>
              <a:rPr lang="en-GB" sz="2500"/>
              <a:t>азработка модуля управления на базе нейро-нечетких систем с применением обработки изображении для  контроля пастбищеоборотом для КРС с применением технологии </a:t>
            </a:r>
            <a:r>
              <a:rPr lang="en-GB" sz="2500"/>
              <a:t>«Internet of Things» </a:t>
            </a:r>
            <a:r>
              <a:rPr lang="en-GB" sz="2500"/>
              <a:t>(IoT) «интернета вещей».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2"/>
          <p:cNvGraphicFramePr/>
          <p:nvPr/>
        </p:nvGraphicFramePr>
        <p:xfrm>
          <a:off x="125475" y="17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{3E2563C8-6BFF-4308-B627-DF3343AC93C8}</a:tableStyleId>
              </a:tblPr>
              <a:tblGrid>
                <a:gridCol w="2223150"/>
                <a:gridCol w="844825"/>
                <a:gridCol w="5690900"/>
              </a:tblGrid>
              <a:tr h="4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Рассмотренная проблема</a:t>
                      </a:r>
                      <a:endParaRPr b="1"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Статья</a:t>
                      </a:r>
                      <a:endParaRPr b="1"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Заключение по статье</a:t>
                      </a:r>
                      <a:endParaRPr b="1"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Выведение основных факторов влияния на ресурс пастбища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[37]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Представлены несколько подходов к использованию геопространственных данных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[47]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Изменение климата является наиболее важной движущей силой изменения растительности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34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[72]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Индекс NDVI и его накапливаемая сумма в полном мере являются достаточными признаками для оценки и прогнозирования основных показателей пастбища.</a:t>
                      </a:r>
                      <a:endParaRPr b="1"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Рассмотрение эффективности применения технологии контроля выпаса скота с применением виртуальных изгородей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[39]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Высокий уровень обучаемости овец в рамках эксперимента. Редкое нарушении границ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[40]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Виртуальная изгородь была эффективно предотвращала проникновение овец в зону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24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[41]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Наиболее удачная конструкция пастьбы скота было заднее ограждение, следующее за животными</a:t>
                      </a:r>
                      <a:endParaRPr sz="16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33"/>
          <p:cNvGraphicFramePr/>
          <p:nvPr/>
        </p:nvGraphicFramePr>
        <p:xfrm>
          <a:off x="67450" y="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{3E2563C8-6BFF-4308-B627-DF3343AC93C8}</a:tableStyleId>
              </a:tblPr>
              <a:tblGrid>
                <a:gridCol w="1689950"/>
                <a:gridCol w="594500"/>
                <a:gridCol w="6724625"/>
              </a:tblGrid>
              <a:tr h="432825">
                <a:tc row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Проведение оценки состояния растительного покрова с помощью ДЗЗ снимков с использованием вегетационного индекса NDVI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[42]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При уменьшении пастбищной нарушенности увеличивается доля серого фона и снижается NDVI</a:t>
                      </a:r>
                      <a:endParaRPr b="1"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[43]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Значения NDVI не могут в быть критерием деградированности природных травостоев.</a:t>
                      </a:r>
                      <a:endParaRPr b="1"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[45]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Наблюдение за изменением вегетационного индекса выявляет неравномерность его распределения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[46]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Различные вегетационные индексы позволяют использовать наиболее приемлемый</a:t>
                      </a:r>
                      <a:endParaRPr b="1"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[48]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Результаты показали различия в травостое, обусловленные различиями в количестве осадков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[52]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Результаты  свидетельствуют о снижении продуктивности на пастбищах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[53]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Результаты показывают, что модель HASM достигла лучших результатов, чем модели RF и SVM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[54]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Результаты показывают, что было подтверждено, что шесть оценочных показателей</a:t>
                      </a:r>
                      <a:endParaRPr b="1"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[55]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Модели были способны успешно обнаруживать биомассы бледных лишайников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[58]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RMSE соответствует точности, необходимой для мониторинга продуктивности 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8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[73]</a:t>
                      </a:r>
                      <a:endParaRPr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Наличие сорной растительности в посевах зерновых культур не позволяет корректно оценивать состояние посевов </a:t>
                      </a:r>
                      <a:endParaRPr b="1" sz="11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34"/>
          <p:cNvGraphicFramePr/>
          <p:nvPr/>
        </p:nvGraphicFramePr>
        <p:xfrm>
          <a:off x="60175" y="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{3E2563C8-6BFF-4308-B627-DF3343AC93C8}</a:tableStyleId>
              </a:tblPr>
              <a:tblGrid>
                <a:gridCol w="2133700"/>
                <a:gridCol w="559450"/>
                <a:gridCol w="6232525"/>
              </a:tblGrid>
              <a:tr h="79755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Проверить наземные и воздушные неразрушающие методы фенотипирования биомассы и потенциал замены традиционной  визуальной оценки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[49]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Наблюдались значительные корреляции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между визуальной оценкой и значениями NDVI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[50]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Прогноз травостоя зависит от мультипликативной комбинации NDVI и высоты растений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[59]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Некоторые растения недостаточно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учитываются сезонными показателями NDVI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5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Установление базовых фенологических показателей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[61]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Регрессионная модель NDVI объясняли 81%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сезонных колебаний расстояния прох. КРС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[62]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Дистанционное зондирование и наземная наука могут работать в координации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9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Методы классификации с применением машинного обучения и ДЗЗ для определения качества растительного покрова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[56]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Результаты показали, что комбинация входных характеристик улучшает точность определения.</a:t>
                      </a:r>
                      <a:endParaRPr b="1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[57]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Предложенный метод позволяет добиться значительного прогресса в повышении точности</a:t>
                      </a:r>
                      <a:endParaRPr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Популярные вегетационные индексы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Нормализованный разностный вегетационный индекс (NDVI)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Среди типичных спектральных индексов вегетации NDVI является одним из наиболее подходящих для отслеживания динамики развития сельскохозяйственных культур, поскольку он измеряет фотосинтетически активную биомассу растений. Однако этот индекс растительности довольно чувствителен к яркости почвы и атмосферным воздействиям, что смягчается другими индексами, такими как EVI, SAVI, ARVI, GCL или SIPI.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NDVI = (NIR – КРАСНЫЙ) / (NIR + КРАСНЫЙ)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NDVI является наиболее распространенным индексом растительности при дистанционном зондировании. Его можно использовать в течение всего сезона выращивания сельскохозяйственных культур, за исключением случаев, когда растительный покров слишком скуден, поэтому его спектральная отражательная способность слишком низкая.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Значения NDVI наиболее точны в середине сезона на стадии активного роста урожая.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Индекс интенсивной пигментной растительности структуры (SIPI)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8668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Индекс растительности SIPI хорош для анализа растительности с переменной структурой полога. Он оценивает соотношение каротиноидов к хлорофиллу: повышенное значение сигнализирует о растительном стрессе.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SIPI = (NIR – СИНИЙ) / (NIR – КРАСНЫЙ)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Повышенные значения SIPI (высокое содержание каротиноидов и низкое содержание хлорофилла) могут означать заболевание сельскохозяйственных культур, часто вызывающее потерю хлорофилла в вегетации.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</a:t>
            </a:r>
            <a:r>
              <a:rPr lang="en-GB"/>
              <a:t> для мониторинга состояния растений в районах с высокой изменчивостью структуры полога или LAI, для выявления ранних признаков болезней сельскохозяйственных культур или других причин стресса.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Индекс растительности зеленого хлорофилла (GCI)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При дистанционном зондировании вегетационный индекс GCI используется для оценки содержания хлорофилла в листьях различных видов растений. Содержание хлорофилла отражает физиологическое состояние растительности; оно снижается у растений, подвергающихся стрессу, и поэтому может быть использовано в качестве показателя здоровья растительности.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GCI = NIR / ЗЕЛЕНЫЙ –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Лучшее предсказание количества хлорофилла с помощью индекса вегетации GCI может быть достигнуто с помощью спутниковых датчиков, которые имеют широкие NIR и зеленые длины волн.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для мониторинга влияния сезонности, экологических стрессов или применяемых пестицидов на здоровье растительности.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Индекс растительности площади листьев (LAI)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Индекс LAI предназначен для анализа поверхности листвы нашей планеты и оценивает количество листьев в определенном регионе. LAI - это безразмерная мера, которая рассчитывается как отношение площади односторонней (освещенной) листвы к поверхности почвы, которую она может покрыть. Этот индекс растительности важен для мониторинга состояния сельскохозяйственных культур и лесов, окружающей среды и климатических условий. LAI масштабируется для отдельного растения, культуры (ов) в поле или для всего региона.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LAI = площадь листьев (м2) / площадь земли (м2)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Ключевые факты: </a:t>
            </a:r>
            <a:r>
              <a:rPr lang="en-GB"/>
              <a:t>Индекс растительности листьев LAI в дистанционном зондировании был введен для датчика NASA MODIS для улучшения данных NDVI. В отличие от последнего, он учитывает топографические особенности, а спектральные полосы, которые используются для его расчетов, подвергаются атмосферной коррекции.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Если LAI = 3, то листья могут покрывать поверхность втрое. LAI считается высоким на уровне 0-3,5. Однако его значения насыщены облаками и яркими объектами, которые следует маскировать для точности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</a:t>
            </a:r>
            <a:r>
              <a:rPr lang="en-GB"/>
              <a:t> при оценке состояния растительности, в качестве входных данных в модели прогнозирования продуктивности.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Видимый индекс атмосферостойкости (VARI)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Индекс VARI идеально подходит для RGB или цветных изображений, поскольку он работает со всем видимым сегментом электромагнитного спектра (включая красные, зеленые и синие цветовые полосы). Его конкретная задача состоит в том, чтобы улучшить растительность при сильном воздействии атмосферы, сглаживая колебания освещенности. VARI может использоваться для следующих спутниковых датчиков: Sentinel-2, Landsat-8, GeoEye-1, Pleiades-1, Quickbird и IKONOS.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VARI = (ЗЕЛЕНЫЙ – КРАСНЫЙ) / (ЗЕЛЕНЫЙ + КРАСНЫЙ – СИНИЙ)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Благодаря низкой чувствительности к атмосферному воздействию погрешность VARI для мониторинга растительности в условиях различной толщины атмосферы составляет менее 10%.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оценка состояния посевов, когда требуется минимальная чувствительность к атмосферным воздействиям.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Индекс атмосферостойкости растительности (ARVI)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Это первый вегетационный индекс, относительно нечувствительный к атмосферным факторам (например, аэрозолям). Как видно из формулы, Кауфман и Танир скорректировали DVI, чтобы смягчить эффекты рассеяния в атмосфере, удвоив измерения красного спектра и добавив длины волн синего цвета.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ARVI= (NIR – (2 * КРАСНЫЙ) + СИНИЙ) / (NIR + (2 * КРАСНЫЙ) + СИНИЙ)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По сравнению с другими показателями, ОРВИ также более нечувствителен к эффектам облегчения, что особенно полезно для мониторинга тропических горных районов, часто покрытых сажей из-за подсечно-огневого земледелия.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для регионов с высоким содержанием атмосферного аэрозоля (например, дождь, туман, пыль, дым, загрязнение воздуха).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999"/>
              <a:buFont typeface="Arial"/>
              <a:buNone/>
            </a:pPr>
            <a:r>
              <a:rPr lang="en-GB" sz="3300"/>
              <a:t>Задачи </a:t>
            </a:r>
            <a:r>
              <a:rPr lang="en-GB" sz="3300"/>
              <a:t>диссертационной работы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GB" sz="2200"/>
              <a:t>Составить базу данных для проведения машинного обучения модели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GB" sz="2200"/>
              <a:t>Разработать модель нейро-нечеткой системы управления электроизгородью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en-GB" sz="2200"/>
              <a:t>Разработка эскизно-конструкторской документации по проектированию автоматизированной электроизгороди для контроля пастбищеоборотом КРС.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Оптимизированный индекс растительности с поправкой на почву (OSAVI)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Индекс растительности OSAVI является модифицированным SAVI и также использует коэффициент отражения в NIR и красном спектре. Разница между двумя индексами заключается в том, что OSAVI учитывает стандартное значение коэффициента корректировки фона навеса (0,16).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Формула: OSAVI = (NIR – КРАСНЫЙ) / (NIR + КРАСНЫЙ + 0,16)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Регулировка обеспечивает большую вариабельность почвы в OSAVI по сравнению с SAVI при низком покрытии пологом. OSAVI обладает лучшей чувствительностью к пологому покрытию, превышающему 50%.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Где использовать: </a:t>
            </a:r>
            <a:r>
              <a:rPr lang="en-GB"/>
              <a:t>для мониторинга районов с низкой плотностью растительности с обнаженными участками почвы через навес.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Индекс растительности с поправкой на почву (SAVI)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SAVI был введен для смягчения воздействия яркости почвы. Его создатель Хуэте добавил коэффициент корректировки почвы L к уравнению NDVI, чтобы скорректировать влияние почвенного шума (цвет почвы, влажность почвы, изменчивость почвы по регионам и т.д.), Которые, как правило, влияют на результаты.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SAVI = ((NIR – КРАСНЫЙ) / (NIR + КРАСНЫЙ + L)) * (1 + 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L варьируется от -1 до +1, в зависимости от плотности зеленой растительности на исследуемой территории. В районах с высокой зеленой растительностью L= 0, и в этом случае SAVI совпадает с NDVI. И наоборот, L = 1 для зон с низкой зеленой растительностью. Чаще всего значение L устанавливается равным 0,5, чтобы приспособиться к большей части растительного покрова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для анализа молодых культур; для засушливых регионов с редкой растительностью (менее 15% от общей площади) и открытых поверхностей почвы.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Зеленый нормализованный разностный индекс растительности (GNDVI)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Индекс GNDVI является модификацией NDVI и также использует ближнюю инфракрасную область, но заменяет VIS green на VIS red (от 540 до 570 нм).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Формула: GNDVI = (NIR – ЗЕЛЕНЫЙ) / (NIR + ЗЕЛЕНЫЙ)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GNDVI измеряет содержание хлорофилла более точно, чем NDVI.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для обнаружения увядших или стареющих культур и измерения содержания азота в листьях, когда недоступен экстремально красный канал, следите за растительностью под плотными навесами или на стадиях зрелости.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Индекс вегетации хлорофилла с красной каймой (RECl)</a:t>
            </a:r>
            <a:endParaRPr/>
          </a:p>
        </p:txBody>
      </p:sp>
      <p:sp>
        <p:nvSpPr>
          <p:cNvPr id="247" name="Google Shape;247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Вегетационный индекс ReCI зависит от содержания хлорофилла в листьях, которые питаются азотом. ReCI показывает фотосинтетическую активность древесного покрова.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Формула: ReCI = (NIR / RED) –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Поскольку содержание хлорофилла напрямую зависит от уровня азота в растениях, отвечающего за их “зеленость”, этот индекс растительности при дистанционном зондировании помогает обнаружить участки с желтой или полинявшей листвой.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Значения ReCI наиболее полезны на стадии активного развития вегетации, но не подходят для сезона сбора урожая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Нормализованный разностный индекс растительности красного края (NDRE)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Индекс NDRE объединяет спектральные полосы ближнего инфракрасного диапазона (NIR) и определенную полосу для узкого диапазона между видимым красным и переходной зоной красный-NIR (так называемая область красного края). Для достижения наилучшей точности данных рекомендуется использовать NDRE в сочетании с NDVI.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Формула: NDRE = (NIR – КРАСНЫЙ КРАЙ) / (NIR + КРАСНЫЙ КРАЙ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Данный индекс растительности применим для пологого покрова с высокой плотностью.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NDRE обычно используется для мониторинга культур, достигших стадии зрелости.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311700" y="64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Модифицированный индекс растительности с поправкой на почву (MSAVI)</a:t>
            </a:r>
            <a:endParaRPr/>
          </a:p>
        </p:txBody>
      </p:sp>
      <p:sp>
        <p:nvSpPr>
          <p:cNvPr id="259" name="Google Shape;259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Вегетационный индекс MSAVI предназначен для смягчения воздействия почвы на результаты мониторинга сельскохозяйственных культур EOSDA. Поэтому он применяется, когда NDVI не может обеспечить точные значения, в частности, при высоком проценте голой почвы, скудной растительности или низком содержании хлорофилла в растениях.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Формула: MSAVI = (2 * Полоса 4 + 1 – sqrt ((2 * Полоса 4 + 1)2 – 8 * (полоса 4 – полоса 3))) /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GB"/>
              <a:t>Ключевой факт: </a:t>
            </a:r>
            <a:r>
              <a:rPr lang="en-GB"/>
              <a:t>Поскольку MSAVI адаптирован к воздействию почвы и чувствителен к ранней вегетации в поле, он работает даже тогда, когда земля почти не покрыта посевами.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Когда использовать: </a:t>
            </a:r>
            <a:r>
              <a:rPr lang="en-GB"/>
              <a:t>MSAVI полезен в самом начале сезона выращивания сельскохозяйственных культур – когда начинают формироваться всходы.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Выводы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Выводы по анализу статей</a:t>
            </a:r>
            <a:endParaRPr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Таким образом, в данной диссертационной работе, с учетом всех перечисленных недостатков в рассмотренных ранее патентов и статьей предлагается разработать </a:t>
            </a:r>
            <a:r>
              <a:rPr b="1" lang="en-GB"/>
              <a:t>многофакторную систему принятия решении веб-портального типа с применением искусственного интеллекта для обработки снимков ДЗЗ и контроля изгородями пастбища с позиционированием скота в режиме реального времени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Как меняется видовый состав в рассматриваемых (экспериментальных) загонах в течение сезона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Съедает ли КРС весь видовый состав растительности в загонах (есть ли у КРС предпочтение по растительности в загонах)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Каково проектное покрытие фитоценоза в загонах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Какие данные может предоставить ГИС-центр (с точки зрения предоставления ДЗЗ изображении и их вегетационных индексов)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Геоботанические данные по загонам (если имеется) с привязкой на изображение ДЗЗ (по датам)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…</a:t>
            </a:r>
            <a:endParaRPr/>
          </a:p>
        </p:txBody>
      </p:sp>
      <p:sp>
        <p:nvSpPr>
          <p:cNvPr id="276" name="Google Shape;276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Вопросы. </a:t>
            </a:r>
            <a:r>
              <a:rPr lang="en-GB"/>
              <a:t>Необходимая информация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Научная новизна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700"/>
              <a:t>Применение искусственных нейронных сетей</a:t>
            </a:r>
            <a:r>
              <a:rPr lang="en-GB" sz="1700"/>
              <a:t> с применением </a:t>
            </a:r>
            <a:r>
              <a:rPr b="1" lang="en-GB" sz="1700"/>
              <a:t>ДЗЗ</a:t>
            </a:r>
            <a:r>
              <a:rPr lang="en-GB" sz="1700"/>
              <a:t> для обработки больших данных и произведение прогнозов на базе обученной модели машинного обучения открывает новые возможности для скотоводческого дела и для АПК в целом. Возможности заключаются в более качественной оценке состояния текущих ресурсов, а именно здоровье животных, состояние пастбища в режиме реального времени при естественных искажениях и помехах в системе. Также применение </a:t>
            </a:r>
            <a:r>
              <a:rPr b="1" lang="en-GB" sz="1700"/>
              <a:t>нечеткой логики</a:t>
            </a:r>
            <a:r>
              <a:rPr lang="en-GB" sz="1700"/>
              <a:t> в составе нейронных сетей позволяет справляться с возникающими неопределенностями на входах или при составлении прогнозов в системе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Причины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Причины важности данной темы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 данным баланса земель на 1 ноября 2021 года земельный фонд, используемый Республикой Казахстан, составляет 262,9 млн. га. Площадь земельного </a:t>
            </a:r>
            <a:r>
              <a:rPr lang="en-GB" u="sng"/>
              <a:t>фонда сельскохозяйственного назначения</a:t>
            </a:r>
            <a:r>
              <a:rPr lang="en-GB"/>
              <a:t> Республики Казахстан составляляет 43,3,% от общей площади (</a:t>
            </a:r>
            <a:r>
              <a:rPr b="1" lang="en-GB"/>
              <a:t>113,9 млн. га</a:t>
            </a:r>
            <a:r>
              <a:rPr lang="en-GB"/>
              <a:t>), в том числе пашня – 24,3 млн. га, из них орошаемых земель – 1,7 млн. га, залежей – 2,6 млн. га, сенокосов – 2 млн. га, пастбищ – </a:t>
            </a:r>
            <a:r>
              <a:rPr b="1" lang="en-GB"/>
              <a:t>80 млн. га</a:t>
            </a:r>
            <a:r>
              <a:rPr lang="en-GB"/>
              <a:t>[63]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Наличие в стране огромных естественных пастбищных угодий дает прекрасную возможность производить </a:t>
            </a:r>
            <a:r>
              <a:rPr b="1" lang="en-GB"/>
              <a:t>конкурентоспособную</a:t>
            </a:r>
            <a:r>
              <a:rPr lang="en-GB"/>
              <a:t> и, что немаловажно, </a:t>
            </a:r>
            <a:r>
              <a:rPr b="1" lang="en-GB"/>
              <a:t>экологически чистую</a:t>
            </a:r>
            <a:r>
              <a:rPr lang="en-GB"/>
              <a:t> животноводческую продукцию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Причины важности данной 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Существующие научные работы утверждают что, основными факторами снижения плодородия почв пахотных угодий являются </a:t>
            </a:r>
            <a:r>
              <a:rPr b="1" lang="en-GB"/>
              <a:t>неправильное использование земель и отсутствие использования минеральных и органических удобрений, а также несоблюдение севооборота и агротехнических мероприятий</a:t>
            </a:r>
            <a:r>
              <a:rPr lang="en-GB"/>
              <a:t>[35]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В результате несоблюдения указанных агротехнологических мер </a:t>
            </a:r>
            <a:r>
              <a:rPr b="1" lang="en-GB"/>
              <a:t>21,7 млн га.</a:t>
            </a:r>
            <a:r>
              <a:rPr lang="en-GB"/>
              <a:t> пастбищных земель претерпевают процесс </a:t>
            </a:r>
            <a:r>
              <a:rPr b="1" lang="en-GB"/>
              <a:t>постепенной деградации</a:t>
            </a:r>
            <a:r>
              <a:rPr lang="en-GB"/>
              <a:t> [64].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Причины важности данной 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Деградация пастбищ</a:t>
            </a:r>
            <a:r>
              <a:rPr lang="en-GB"/>
              <a:t> происходит в том случае, когда антропогенный фактор воздействия на них превысил порог способности к самовосстановлению. Нарушенные экосистемы необходимо восстанавливать путем проведения мероприятий по улучшению этих угодий (подсев трав или перезалужение с посевом многолетних трав, введение пастбищеоборотов и т. д.).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Нерегулируемый выпас скота</a:t>
            </a:r>
            <a:r>
              <a:rPr lang="en-GB"/>
              <a:t> (чрезмерная нагрузка), вырубка кустарниковой растительности, беспорядочное движение автотранспорта вне дорог способствуют интенсификации дефляционных процессов, которые изменяют структурный состав, объемную массу и содержание гумуса, обуславливая деградацию почв с потерей плодородия[63]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Причины важности данной темы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Более того, соблюдение </a:t>
            </a:r>
            <a:r>
              <a:rPr b="1" lang="en-GB"/>
              <a:t>ротации пастбищных земель</a:t>
            </a:r>
            <a:r>
              <a:rPr lang="en-GB"/>
              <a:t> или </a:t>
            </a:r>
            <a:r>
              <a:rPr b="1" lang="en-GB"/>
              <a:t>загоннопорционная пастьба</a:t>
            </a:r>
            <a:r>
              <a:rPr lang="en-GB"/>
              <a:t> с применением прогрессивных агротехнологических решении является приоритетным направлением для обеспечения устойчивого развития агропромышенного комплекса Республики Казахстан[64].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Некоторые проведенные научные работы[35] акцентируют особое внимание на применение </a:t>
            </a:r>
            <a:r>
              <a:rPr b="1" lang="en-GB"/>
              <a:t>отгонно-пастбищной системы выпаса скота</a:t>
            </a:r>
            <a:r>
              <a:rPr lang="en-GB"/>
              <a:t> и применение экологически-чистых технологий производства и принципов </a:t>
            </a:r>
            <a:r>
              <a:rPr b="1" lang="en-GB"/>
              <a:t>умного и зеленого</a:t>
            </a:r>
            <a:r>
              <a:rPr lang="en-GB"/>
              <a:t> земледелия.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