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276"/>
  </p:normalViewPr>
  <p:slideViewPr>
    <p:cSldViewPr snapToGrid="0" snapToObjects="1">
      <p:cViewPr varScale="1">
        <p:scale>
          <a:sx n="83" d="100"/>
          <a:sy n="83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3987-7E81-AE47-8CE1-C3FA8D1D3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5A0FC-9637-4B42-BE8A-3B598B41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FC58-1C0A-B943-B073-8B997F2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F69E-B215-8442-B413-381355D9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7E52-09B3-1E4C-A0A2-0B1E280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8B80-CE7E-B245-9AFE-42B57F66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6BF68-76EA-9040-A269-A597E43B8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47BE-B96A-A349-BC95-7EF3B77F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3E0F-5317-1B4C-9BF4-B2AC9044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7DAF-7B5B-7740-8C73-3102CD83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E1A33-980D-2645-86A2-4B1B18407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FAB7-F1D1-5A48-8285-86AC55B5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3C40-B023-9044-B330-76217C1C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59D0-6F36-4C4D-A8A9-42EEC17F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6541-87E9-324F-9303-B831E2D5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E3E9-DF2D-784B-BFEC-97A74ACD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9E88-E569-124A-8C7B-FE86BDE0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7A6B-D96B-A44C-BBC5-9A9E91D3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B0D7-55FA-B942-93D4-9186C821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EE4A-41A0-CB47-A2FC-293780F0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5821-A247-9B46-BA21-9312C98A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3A226-CBFB-9F47-9136-A319BE5C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5F2E-C313-6444-A0C2-335B7AE7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A8F8-907B-8145-9039-273F686B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1062-7D58-5C42-9D72-AC77B2D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3C9D-0CF1-8A44-944E-D6DAA87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A099-FDD5-B344-9DCC-D7C499992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838E-50CE-C840-80AF-D97C998D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0E2C-0B1E-954F-98A1-08BB783E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732B-E6FD-6746-AFA5-74C260CC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378E-75CC-1C4F-8D83-27C4252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738A-89E1-D146-8864-3D9183CF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32CAE-4BAE-E947-A7CB-07C44E4C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38FF7-2581-B84E-B7AA-23D7134EE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F6D1-AC81-F546-974C-52FF21A5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CE06F-B68A-5C4D-B7C8-D02AC11A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C3F48-F101-1048-B6B7-7A54BDBB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CFE6D-05B2-4446-8E07-892B929C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1CD49-91E3-5C43-94E5-F4099624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3AAF-C500-9349-A1F2-2CD7BAA4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42D0A-1E13-E94C-BE2A-71230A02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4500-2F47-EB45-B219-759753BB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DD49A-3C4D-8541-8111-24BA2AFE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D2B38-52E8-9945-A09C-E1C829EE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63BF-0B32-154A-8426-781BC909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2C58A-F5A5-C34C-839D-7F99C75A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DFF5-BBD8-4F44-87B5-EB80ED33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B40B-56AF-DC4A-AF0C-21013A40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2F83-237E-3D40-AB1A-779F55C6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01A2-95D3-1B4D-8CC8-D221F42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4EF6-880C-404B-A980-BDEEB30D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D656-8CBC-9143-B915-E3EC0DF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7F6-7B14-9B4B-9184-A8AF5409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222C4-0558-9241-AEDD-EB2DCD8C7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BE4-7904-E347-A22C-B8E6973A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94EB-EB95-4540-B220-D441D36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960D-539A-714B-AAFB-3D338E34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1F103-8406-BD49-98E5-6B5C2B89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F3DAB-38D2-4E41-925D-8A6554F6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C9AB-CDF3-6440-AD64-F2366720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CA96-BD9C-1740-A0ED-488C6CAF1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D175-5D98-EC4C-9726-8588A1AEA93C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3CA2-DD42-784B-A0F2-9C5F38B17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2B64-0A7D-8542-A762-27871EE00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FE55-1E8E-9543-A56A-8189595E6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7/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3/PhysRevLett.126.0823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81E3-1884-C247-8287-F7B3163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Color Transparency in Dirty Kinematics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39E0-529B-7243-91D4-95FFC118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3438"/>
            <a:ext cx="9144000" cy="1655762"/>
          </a:xfrm>
        </p:spPr>
        <p:txBody>
          <a:bodyPr/>
          <a:lstStyle/>
          <a:p>
            <a:r>
              <a:rPr lang="en-US" dirty="0"/>
              <a:t>Douglas Higinbotham and Holly </a:t>
            </a:r>
            <a:r>
              <a:rPr lang="en-US" dirty="0" err="1"/>
              <a:t>Szumila</a:t>
            </a:r>
            <a:r>
              <a:rPr lang="en-US" dirty="0"/>
              <a:t>-Vance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4E4CC-2134-0E4B-8C3D-EA44A24D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22" y="3062462"/>
            <a:ext cx="10367204" cy="3026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03E1E-52C7-C84A-8881-40E4689E7FBA}"/>
              </a:ext>
            </a:extLst>
          </p:cNvPr>
          <p:cNvSpPr txBox="1"/>
          <p:nvPr/>
        </p:nvSpPr>
        <p:spPr>
          <a:xfrm>
            <a:off x="4911733" y="6315042"/>
            <a:ext cx="23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https://xkcd.com/237/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90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E7E09-5E21-4D42-8A3A-5E10EAFA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7" y="74159"/>
            <a:ext cx="8758478" cy="6276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A5446-B127-E049-9A0E-B551C5F19B73}"/>
              </a:ext>
            </a:extLst>
          </p:cNvPr>
          <p:cNvSpPr txBox="1"/>
          <p:nvPr/>
        </p:nvSpPr>
        <p:spPr>
          <a:xfrm>
            <a:off x="2776780" y="1089621"/>
            <a:ext cx="672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Need to check if the denominator of this point is the same as the rest.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54E65F-460A-9E47-B433-8CF53BB26086}"/>
              </a:ext>
            </a:extLst>
          </p:cNvPr>
          <p:cNvCxnSpPr>
            <a:cxnSpLocks/>
          </p:cNvCxnSpPr>
          <p:nvPr/>
        </p:nvCxnSpPr>
        <p:spPr>
          <a:xfrm flipV="1">
            <a:off x="2766450" y="1519691"/>
            <a:ext cx="387458" cy="206076"/>
          </a:xfrm>
          <a:prstGeom prst="line">
            <a:avLst/>
          </a:prstGeom>
          <a:ln w="730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B06EB2-9869-9248-A6CC-D16BB003BFB7}"/>
              </a:ext>
            </a:extLst>
          </p:cNvPr>
          <p:cNvSpPr txBox="1"/>
          <p:nvPr/>
        </p:nvSpPr>
        <p:spPr>
          <a:xfrm rot="16200000">
            <a:off x="-1033342" y="2858384"/>
            <a:ext cx="447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Yield / Predicted Yield from Naive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1FF72-9003-E448-B60B-F826E8FD09F6}"/>
              </a:ext>
            </a:extLst>
          </p:cNvPr>
          <p:cNvSpPr txBox="1"/>
          <p:nvPr/>
        </p:nvSpPr>
        <p:spPr>
          <a:xfrm>
            <a:off x="25832" y="6210913"/>
            <a:ext cx="121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“Transparency was extracted as the ratio of experimental yield to the PWIA yield integrated over the same phase space volume”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C46E2-9A6C-A24B-95A9-448CE88F9F5B}"/>
              </a:ext>
            </a:extLst>
          </p:cNvPr>
          <p:cNvSpPr txBox="1"/>
          <p:nvPr/>
        </p:nvSpPr>
        <p:spPr>
          <a:xfrm>
            <a:off x="3645447" y="6488668"/>
            <a:ext cx="504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https://doi.org/10.1103/PhysRevLett.126.082301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730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799"/>
            <a:ext cx="121920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Classic (NIKHEF/SACLAY) Low Q</a:t>
            </a:r>
            <a:r>
              <a:rPr lang="en-US" sz="3600" baseline="30000" dirty="0"/>
              <a:t>2</a:t>
            </a:r>
            <a:r>
              <a:rPr lang="en-US" sz="3600" dirty="0"/>
              <a:t> A(</a:t>
            </a:r>
            <a:r>
              <a:rPr lang="en-US" sz="3600" dirty="0" err="1"/>
              <a:t>e,e’p</a:t>
            </a:r>
            <a:r>
              <a:rPr lang="en-US" sz="3600" dirty="0"/>
              <a:t>) Scattering Results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4696" y="954195"/>
            <a:ext cx="3837623" cy="5500479"/>
          </a:xfrm>
          <a:prstGeom prst="rect">
            <a:avLst/>
          </a:prstGeom>
          <a:noFill/>
          <a:ln w="18360">
            <a:noFill/>
            <a:round/>
            <a:headEnd/>
            <a:tailEnd type="triangle" w="med" len="med"/>
          </a:ln>
          <a:effectLst/>
        </p:spPr>
      </p:pic>
      <p:sp>
        <p:nvSpPr>
          <p:cNvPr id="5" name="Rectangle 4"/>
          <p:cNvSpPr/>
          <p:nvPr/>
        </p:nvSpPr>
        <p:spPr>
          <a:xfrm flipH="1">
            <a:off x="6621796" y="971550"/>
            <a:ext cx="6858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920" y="855799"/>
            <a:ext cx="5417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000" dirty="0">
                <a:ea typeface="msmincho" charset="0"/>
                <a:cs typeface="msmincho" charset="0"/>
              </a:rPr>
              <a:t>Independent-Particle Shell-Model </a:t>
            </a:r>
            <a:r>
              <a:rPr lang="en-GB" sz="2000" dirty="0">
                <a:solidFill>
                  <a:srgbClr val="000000"/>
                </a:solidFill>
                <a:ea typeface="msmincho" charset="0"/>
                <a:cs typeface="msmincho" charset="0"/>
              </a:rPr>
              <a:t>is based upon the assumption that each nucleon moves independently in an average potential (mean field)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000" dirty="0">
                <a:solidFill>
                  <a:srgbClr val="000000"/>
                </a:solidFill>
                <a:ea typeface="msmincho" charset="0"/>
                <a:cs typeface="msmincho" charset="0"/>
              </a:rPr>
              <a:t>induced by the surrounding nucleons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6919" y="2587295"/>
            <a:ext cx="55443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000" dirty="0">
                <a:solidFill>
                  <a:srgbClr val="000000"/>
                </a:solidFill>
                <a:ea typeface="msmincho" charset="0"/>
                <a:cs typeface="msmincho" charset="0"/>
              </a:rPr>
              <a:t>The (e,e'p) data for knockout rate is </a:t>
            </a:r>
            <a:r>
              <a:rPr lang="en-GB" sz="2000" dirty="0">
                <a:ea typeface="msmincho" charset="0"/>
                <a:cs typeface="msmincho" charset="0"/>
              </a:rPr>
              <a:t>60 – 70%</a:t>
            </a:r>
            <a:r>
              <a:rPr lang="en-GB" sz="2000" dirty="0">
                <a:solidFill>
                  <a:srgbClr val="000000"/>
                </a:solidFill>
                <a:ea typeface="msmincho" charset="0"/>
                <a:cs typeface="msmincho" charset="0"/>
              </a:rPr>
              <a:t> of the mean field prediction.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90302" y="6454674"/>
            <a:ext cx="130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Target Mass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5358160" y="3289295"/>
            <a:ext cx="277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a typeface="msmincho" charset="0"/>
                <a:cs typeface="msmincho" charset="0"/>
              </a:rPr>
              <a:t>SPECTROSCOPIC STRENGTH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A224C-7992-B842-BBB5-95E0812EBAA7}"/>
              </a:ext>
            </a:extLst>
          </p:cNvPr>
          <p:cNvSpPr txBox="1"/>
          <p:nvPr/>
        </p:nvSpPr>
        <p:spPr>
          <a:xfrm>
            <a:off x="716919" y="3525681"/>
            <a:ext cx="5544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know that that reduction is mostly due to initial-state effects (i.e. short-range and long-range correlations)</a:t>
            </a:r>
          </a:p>
          <a:p>
            <a:endParaRPr lang="en-US" dirty="0"/>
          </a:p>
          <a:p>
            <a:r>
              <a:rPr lang="en-US" dirty="0"/>
              <a:t>NOTE: I thought it was curious that the very low Q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aseline="30000" dirty="0"/>
              <a:t>12</a:t>
            </a:r>
            <a:r>
              <a:rPr lang="en-US" dirty="0"/>
              <a:t>C point has the same value as the extreme high Q</a:t>
            </a:r>
            <a:r>
              <a:rPr lang="en-US" baseline="30000" dirty="0"/>
              <a:t>2</a:t>
            </a:r>
            <a:r>
              <a:rPr lang="en-US" dirty="0"/>
              <a:t> result from Hall C though denominators not the same.</a:t>
            </a:r>
          </a:p>
        </p:txBody>
      </p:sp>
    </p:spTree>
    <p:extLst>
      <p:ext uri="{BB962C8B-B14F-4D97-AF65-F5344CB8AC3E}">
        <p14:creationId xmlns:p14="http://schemas.microsoft.com/office/powerpoint/2010/main" val="33009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92EF-F7C9-904D-A4B8-537A3225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1"/>
            <a:ext cx="12167321" cy="1325563"/>
          </a:xfrm>
        </p:spPr>
        <p:txBody>
          <a:bodyPr/>
          <a:lstStyle/>
          <a:p>
            <a:pPr algn="ctr"/>
            <a:r>
              <a:rPr lang="en-US" dirty="0"/>
              <a:t>Going to higher and higher Q</a:t>
            </a:r>
            <a:r>
              <a:rPr lang="en-US" baseline="30000" dirty="0"/>
              <a:t>2</a:t>
            </a:r>
            <a:r>
              <a:rPr lang="en-US" dirty="0"/>
              <a:t> obtaining same ratio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50D16-26F1-0A4B-A9AE-73AB7476F65B}"/>
              </a:ext>
            </a:extLst>
          </p:cNvPr>
          <p:cNvSpPr txBox="1"/>
          <p:nvPr/>
        </p:nvSpPr>
        <p:spPr>
          <a:xfrm>
            <a:off x="174443" y="4608857"/>
            <a:ext cx="11978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NOTE:  From classic NIKHEF (</a:t>
            </a:r>
            <a:r>
              <a:rPr lang="en-US" sz="3200" dirty="0" err="1"/>
              <a:t>e,e’p</a:t>
            </a:r>
            <a:r>
              <a:rPr lang="en-US" sz="3200" dirty="0"/>
              <a:t>) data one would expect the constant</a:t>
            </a:r>
          </a:p>
          <a:p>
            <a:r>
              <a:rPr lang="en-US" sz="3200" dirty="0"/>
              <a:t>Transparency magnitude to change with the shells (i.e. </a:t>
            </a:r>
            <a:r>
              <a:rPr lang="en-US" sz="3200" dirty="0" err="1"/>
              <a:t>E</a:t>
            </a:r>
            <a:r>
              <a:rPr lang="en-US" sz="3200" baseline="-25000" dirty="0" err="1"/>
              <a:t>m</a:t>
            </a:r>
            <a:r>
              <a:rPr lang="en-US" sz="3200" dirty="0"/>
              <a:t> cut)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6531345-1939-E240-9254-1C29BDF6029D}"/>
              </a:ext>
            </a:extLst>
          </p:cNvPr>
          <p:cNvGrpSpPr/>
          <p:nvPr/>
        </p:nvGrpSpPr>
        <p:grpSpPr>
          <a:xfrm rot="1740839">
            <a:off x="1580625" y="2465385"/>
            <a:ext cx="1067924" cy="1110438"/>
            <a:chOff x="2017160" y="2290488"/>
            <a:chExt cx="1067924" cy="111043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E765F7-E3CA-334D-B87F-17FAF3897A53}"/>
                </a:ext>
              </a:extLst>
            </p:cNvPr>
            <p:cNvSpPr/>
            <p:nvPr/>
          </p:nvSpPr>
          <p:spPr>
            <a:xfrm>
              <a:off x="2224544" y="2559473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B70FA2-EF8E-2D4F-8470-BE8A8DFBD5BA}"/>
                </a:ext>
              </a:extLst>
            </p:cNvPr>
            <p:cNvSpPr/>
            <p:nvPr/>
          </p:nvSpPr>
          <p:spPr>
            <a:xfrm>
              <a:off x="2385107" y="229048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74FF243-FD35-224A-9E00-76AA83239455}"/>
                </a:ext>
              </a:extLst>
            </p:cNvPr>
            <p:cNvSpPr/>
            <p:nvPr/>
          </p:nvSpPr>
          <p:spPr>
            <a:xfrm>
              <a:off x="2061461" y="233930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80F9D0-5250-A747-BA13-D54975CDD65B}"/>
                </a:ext>
              </a:extLst>
            </p:cNvPr>
            <p:cNvSpPr/>
            <p:nvPr/>
          </p:nvSpPr>
          <p:spPr>
            <a:xfrm>
              <a:off x="2385107" y="2988330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0636EEB-A5D2-5E44-8A49-71B56E067016}"/>
                </a:ext>
              </a:extLst>
            </p:cNvPr>
            <p:cNvSpPr/>
            <p:nvPr/>
          </p:nvSpPr>
          <p:spPr>
            <a:xfrm>
              <a:off x="2080357" y="2785490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B90961-69D7-5E4B-97A3-E0A5662F0B4C}"/>
                </a:ext>
              </a:extLst>
            </p:cNvPr>
            <p:cNvSpPr/>
            <p:nvPr/>
          </p:nvSpPr>
          <p:spPr>
            <a:xfrm>
              <a:off x="2488615" y="2619045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612672C-3830-6A4F-A391-48967D1AE330}"/>
                </a:ext>
              </a:extLst>
            </p:cNvPr>
            <p:cNvSpPr/>
            <p:nvPr/>
          </p:nvSpPr>
          <p:spPr>
            <a:xfrm>
              <a:off x="2632803" y="2786404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DC76BD0-DF99-B843-91EB-7F5CDE5EA3FC}"/>
                </a:ext>
              </a:extLst>
            </p:cNvPr>
            <p:cNvSpPr/>
            <p:nvPr/>
          </p:nvSpPr>
          <p:spPr>
            <a:xfrm>
              <a:off x="2017160" y="2527721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60FC5E9-BB53-0C44-B958-F52615943771}"/>
                </a:ext>
              </a:extLst>
            </p:cNvPr>
            <p:cNvSpPr/>
            <p:nvPr/>
          </p:nvSpPr>
          <p:spPr>
            <a:xfrm>
              <a:off x="2344427" y="2795557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2E203A5-F90C-0346-BD9D-8AC8686A7B09}"/>
                </a:ext>
              </a:extLst>
            </p:cNvPr>
            <p:cNvSpPr/>
            <p:nvPr/>
          </p:nvSpPr>
          <p:spPr>
            <a:xfrm>
              <a:off x="2243440" y="2922432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620854-FAD3-E94A-8784-6DE75E75FB8A}"/>
                </a:ext>
              </a:extLst>
            </p:cNvPr>
            <p:cNvSpPr/>
            <p:nvPr/>
          </p:nvSpPr>
          <p:spPr>
            <a:xfrm>
              <a:off x="2639035" y="251067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85CCC3-8DAE-4740-B49C-71EE51057C83}"/>
                </a:ext>
              </a:extLst>
            </p:cNvPr>
            <p:cNvSpPr/>
            <p:nvPr/>
          </p:nvSpPr>
          <p:spPr>
            <a:xfrm>
              <a:off x="2404369" y="2409289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1D9B8C-8BA7-0B4C-893E-D15D881FFF2E}"/>
              </a:ext>
            </a:extLst>
          </p:cNvPr>
          <p:cNvCxnSpPr/>
          <p:nvPr/>
        </p:nvCxnSpPr>
        <p:spPr>
          <a:xfrm>
            <a:off x="843581" y="2864253"/>
            <a:ext cx="1183387" cy="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8AE16C9-4B0C-C54F-8BF6-206AD107A305}"/>
              </a:ext>
            </a:extLst>
          </p:cNvPr>
          <p:cNvGrpSpPr/>
          <p:nvPr/>
        </p:nvGrpSpPr>
        <p:grpSpPr>
          <a:xfrm rot="1740839">
            <a:off x="5631011" y="2509588"/>
            <a:ext cx="1067924" cy="1110438"/>
            <a:chOff x="2017160" y="2290488"/>
            <a:chExt cx="1067924" cy="111043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8B9111D-77D5-4940-A737-10AD739122D0}"/>
                </a:ext>
              </a:extLst>
            </p:cNvPr>
            <p:cNvSpPr/>
            <p:nvPr/>
          </p:nvSpPr>
          <p:spPr>
            <a:xfrm>
              <a:off x="2224544" y="2559473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9C2F4D6-04CA-CF43-9CE7-48874E77E0B8}"/>
                </a:ext>
              </a:extLst>
            </p:cNvPr>
            <p:cNvSpPr/>
            <p:nvPr/>
          </p:nvSpPr>
          <p:spPr>
            <a:xfrm>
              <a:off x="2385107" y="229048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508239-650C-334B-B625-0D40850300C4}"/>
                </a:ext>
              </a:extLst>
            </p:cNvPr>
            <p:cNvSpPr/>
            <p:nvPr/>
          </p:nvSpPr>
          <p:spPr>
            <a:xfrm>
              <a:off x="2061461" y="233930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F17B199-F812-8544-9DEE-8C08D1FEB79B}"/>
                </a:ext>
              </a:extLst>
            </p:cNvPr>
            <p:cNvSpPr/>
            <p:nvPr/>
          </p:nvSpPr>
          <p:spPr>
            <a:xfrm>
              <a:off x="2385107" y="2988330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BD4BBCF-853D-CE41-BCBF-945E42865C8E}"/>
                </a:ext>
              </a:extLst>
            </p:cNvPr>
            <p:cNvSpPr/>
            <p:nvPr/>
          </p:nvSpPr>
          <p:spPr>
            <a:xfrm>
              <a:off x="2080357" y="2785490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C6F917D-7A21-3F42-8F2F-95E9FF11DC53}"/>
                </a:ext>
              </a:extLst>
            </p:cNvPr>
            <p:cNvSpPr/>
            <p:nvPr/>
          </p:nvSpPr>
          <p:spPr>
            <a:xfrm>
              <a:off x="2488615" y="2619045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44A7B57-F929-9A4B-81DB-9013423C60C8}"/>
                </a:ext>
              </a:extLst>
            </p:cNvPr>
            <p:cNvSpPr/>
            <p:nvPr/>
          </p:nvSpPr>
          <p:spPr>
            <a:xfrm>
              <a:off x="2632803" y="2786404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22AE45-3D67-D94E-AC57-BB8A1AC51691}"/>
                </a:ext>
              </a:extLst>
            </p:cNvPr>
            <p:cNvSpPr/>
            <p:nvPr/>
          </p:nvSpPr>
          <p:spPr>
            <a:xfrm>
              <a:off x="2017160" y="2527721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F866D42-446D-9D4E-9846-A27667A3220A}"/>
                </a:ext>
              </a:extLst>
            </p:cNvPr>
            <p:cNvSpPr/>
            <p:nvPr/>
          </p:nvSpPr>
          <p:spPr>
            <a:xfrm>
              <a:off x="2344427" y="2795557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2C27732-DAC2-5F42-8F64-E34C19146F5A}"/>
                </a:ext>
              </a:extLst>
            </p:cNvPr>
            <p:cNvSpPr/>
            <p:nvPr/>
          </p:nvSpPr>
          <p:spPr>
            <a:xfrm>
              <a:off x="2243440" y="2922432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1B46F5F-1501-3742-9805-E03682FDDE56}"/>
                </a:ext>
              </a:extLst>
            </p:cNvPr>
            <p:cNvSpPr/>
            <p:nvPr/>
          </p:nvSpPr>
          <p:spPr>
            <a:xfrm>
              <a:off x="2639035" y="251067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AB98B9C-B3D8-9B49-B5C2-726BC8C626E2}"/>
                </a:ext>
              </a:extLst>
            </p:cNvPr>
            <p:cNvSpPr/>
            <p:nvPr/>
          </p:nvSpPr>
          <p:spPr>
            <a:xfrm>
              <a:off x="2404369" y="2409289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E7D62FF-C041-8E43-B046-81C08E791476}"/>
              </a:ext>
            </a:extLst>
          </p:cNvPr>
          <p:cNvGrpSpPr/>
          <p:nvPr/>
        </p:nvGrpSpPr>
        <p:grpSpPr>
          <a:xfrm rot="1740839">
            <a:off x="9715097" y="2513187"/>
            <a:ext cx="1067924" cy="1110438"/>
            <a:chOff x="2017160" y="2290488"/>
            <a:chExt cx="1067924" cy="111043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E04C5C0-43CE-6F4E-ADC2-88F031E7D011}"/>
                </a:ext>
              </a:extLst>
            </p:cNvPr>
            <p:cNvSpPr/>
            <p:nvPr/>
          </p:nvSpPr>
          <p:spPr>
            <a:xfrm>
              <a:off x="2224544" y="2559473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9940023-9FB2-B741-8DA9-B8CF69E99146}"/>
                </a:ext>
              </a:extLst>
            </p:cNvPr>
            <p:cNvSpPr/>
            <p:nvPr/>
          </p:nvSpPr>
          <p:spPr>
            <a:xfrm>
              <a:off x="2385107" y="229048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EADD90B-33D7-6441-9486-AAEA2DE73E02}"/>
                </a:ext>
              </a:extLst>
            </p:cNvPr>
            <p:cNvSpPr/>
            <p:nvPr/>
          </p:nvSpPr>
          <p:spPr>
            <a:xfrm>
              <a:off x="2061461" y="233930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BD46DFB-DD87-AB45-8991-7ED197A890EE}"/>
                </a:ext>
              </a:extLst>
            </p:cNvPr>
            <p:cNvSpPr/>
            <p:nvPr/>
          </p:nvSpPr>
          <p:spPr>
            <a:xfrm>
              <a:off x="2385107" y="2988330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6C31DCF-738B-A543-8E12-058745955ECD}"/>
                </a:ext>
              </a:extLst>
            </p:cNvPr>
            <p:cNvSpPr/>
            <p:nvPr/>
          </p:nvSpPr>
          <p:spPr>
            <a:xfrm>
              <a:off x="2080357" y="2785490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CF31E51-8CB6-6647-81FE-52833CF07118}"/>
                </a:ext>
              </a:extLst>
            </p:cNvPr>
            <p:cNvSpPr/>
            <p:nvPr/>
          </p:nvSpPr>
          <p:spPr>
            <a:xfrm>
              <a:off x="2488615" y="2619045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3CCB3A9-AD48-0742-9FCF-DB6A9212D283}"/>
                </a:ext>
              </a:extLst>
            </p:cNvPr>
            <p:cNvSpPr/>
            <p:nvPr/>
          </p:nvSpPr>
          <p:spPr>
            <a:xfrm>
              <a:off x="2632803" y="2786404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A1FE3BF-2646-1245-A0FB-53DBD6F684E3}"/>
                </a:ext>
              </a:extLst>
            </p:cNvPr>
            <p:cNvSpPr/>
            <p:nvPr/>
          </p:nvSpPr>
          <p:spPr>
            <a:xfrm>
              <a:off x="2017160" y="2527721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2E5C86-244F-9246-9C13-7B81ABB0D23D}"/>
                </a:ext>
              </a:extLst>
            </p:cNvPr>
            <p:cNvSpPr/>
            <p:nvPr/>
          </p:nvSpPr>
          <p:spPr>
            <a:xfrm>
              <a:off x="2344427" y="2795557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B8467FB-5110-4543-B9D6-03ADE1840AE4}"/>
                </a:ext>
              </a:extLst>
            </p:cNvPr>
            <p:cNvSpPr/>
            <p:nvPr/>
          </p:nvSpPr>
          <p:spPr>
            <a:xfrm>
              <a:off x="2243440" y="2922432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96B63BF-2295-D04C-A78C-06A29BB740CD}"/>
                </a:ext>
              </a:extLst>
            </p:cNvPr>
            <p:cNvSpPr/>
            <p:nvPr/>
          </p:nvSpPr>
          <p:spPr>
            <a:xfrm>
              <a:off x="2639035" y="251067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733F7AE-72E6-1F45-8E2B-89FB0B6BF30F}"/>
                </a:ext>
              </a:extLst>
            </p:cNvPr>
            <p:cNvSpPr/>
            <p:nvPr/>
          </p:nvSpPr>
          <p:spPr>
            <a:xfrm>
              <a:off x="2404369" y="2409289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52D5A3-259A-D04E-8DCC-F69E319A6308}"/>
              </a:ext>
            </a:extLst>
          </p:cNvPr>
          <p:cNvCxnSpPr>
            <a:cxnSpLocks/>
          </p:cNvCxnSpPr>
          <p:nvPr/>
        </p:nvCxnSpPr>
        <p:spPr>
          <a:xfrm>
            <a:off x="7447796" y="2909540"/>
            <a:ext cx="2681203" cy="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975354-EDCB-2045-8B9E-65DE941CE1CA}"/>
              </a:ext>
            </a:extLst>
          </p:cNvPr>
          <p:cNvCxnSpPr>
            <a:cxnSpLocks/>
          </p:cNvCxnSpPr>
          <p:nvPr/>
        </p:nvCxnSpPr>
        <p:spPr>
          <a:xfrm>
            <a:off x="4117657" y="2876496"/>
            <a:ext cx="1849250" cy="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6106D1-4A2D-2343-B38A-57457FF18683}"/>
              </a:ext>
            </a:extLst>
          </p:cNvPr>
          <p:cNvCxnSpPr>
            <a:cxnSpLocks/>
          </p:cNvCxnSpPr>
          <p:nvPr/>
        </p:nvCxnSpPr>
        <p:spPr>
          <a:xfrm flipV="1">
            <a:off x="6656561" y="1910666"/>
            <a:ext cx="1011420" cy="672699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5BA24A7-9F9E-3141-919B-5F2A0B368468}"/>
              </a:ext>
            </a:extLst>
          </p:cNvPr>
          <p:cNvCxnSpPr>
            <a:cxnSpLocks/>
          </p:cNvCxnSpPr>
          <p:nvPr/>
        </p:nvCxnSpPr>
        <p:spPr>
          <a:xfrm flipV="1">
            <a:off x="2573054" y="2179755"/>
            <a:ext cx="659485" cy="43214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A2FC725-99C7-2043-AD71-D50C81EF97C3}"/>
              </a:ext>
            </a:extLst>
          </p:cNvPr>
          <p:cNvCxnSpPr>
            <a:cxnSpLocks/>
          </p:cNvCxnSpPr>
          <p:nvPr/>
        </p:nvCxnSpPr>
        <p:spPr>
          <a:xfrm flipV="1">
            <a:off x="10739324" y="1849166"/>
            <a:ext cx="1147876" cy="779674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642CB941-BA6A-F546-B68B-421E50DE6BEC}"/>
              </a:ext>
            </a:extLst>
          </p:cNvPr>
          <p:cNvSpPr/>
          <p:nvPr/>
        </p:nvSpPr>
        <p:spPr>
          <a:xfrm rot="18690339">
            <a:off x="2620193" y="2873346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4F85BBD8-5262-334D-9320-462775226887}"/>
              </a:ext>
            </a:extLst>
          </p:cNvPr>
          <p:cNvSpPr/>
          <p:nvPr/>
        </p:nvSpPr>
        <p:spPr>
          <a:xfrm rot="18690339">
            <a:off x="6775686" y="2895173"/>
            <a:ext cx="484632" cy="12800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C8FAE7A2-2AAD-9D48-8A8E-83B5508E9BCB}"/>
              </a:ext>
            </a:extLst>
          </p:cNvPr>
          <p:cNvSpPr/>
          <p:nvPr/>
        </p:nvSpPr>
        <p:spPr>
          <a:xfrm rot="18690339">
            <a:off x="11029318" y="2828582"/>
            <a:ext cx="484632" cy="16435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309ABF4-2A9B-4F45-B05F-C6420E16F7BE}"/>
              </a:ext>
            </a:extLst>
          </p:cNvPr>
          <p:cNvSpPr txBox="1"/>
          <p:nvPr/>
        </p:nvSpPr>
        <p:spPr>
          <a:xfrm>
            <a:off x="279228" y="5818138"/>
            <a:ext cx="1150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definition of insanity is doing the same thing over and over again, but expecting different results.” –Albert Einstein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E16AFD4-5F85-FF4F-AAEF-12C3047F81CB}"/>
              </a:ext>
            </a:extLst>
          </p:cNvPr>
          <p:cNvSpPr txBox="1"/>
          <p:nvPr/>
        </p:nvSpPr>
        <p:spPr>
          <a:xfrm>
            <a:off x="0" y="111275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 simple minded experimentalists point of view this simple means the reduction in the ratio is an initial-state effect.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EEC1B91-42C6-E140-A8D7-E1A5753826C5}"/>
              </a:ext>
            </a:extLst>
          </p:cNvPr>
          <p:cNvSpPr txBox="1"/>
          <p:nvPr/>
        </p:nvSpPr>
        <p:spPr>
          <a:xfrm>
            <a:off x="1" y="6274373"/>
            <a:ext cx="121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don’t doing exactly the same thing, but perhaps it is worth thinking about another kinematics.  </a:t>
            </a:r>
          </a:p>
        </p:txBody>
      </p:sp>
    </p:spTree>
    <p:extLst>
      <p:ext uri="{BB962C8B-B14F-4D97-AF65-F5344CB8AC3E}">
        <p14:creationId xmlns:p14="http://schemas.microsoft.com/office/powerpoint/2010/main" val="33604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92EF-F7C9-904D-A4B8-537A3225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1"/>
            <a:ext cx="12167321" cy="1325563"/>
          </a:xfrm>
        </p:spPr>
        <p:txBody>
          <a:bodyPr/>
          <a:lstStyle/>
          <a:p>
            <a:pPr algn="ctr"/>
            <a:r>
              <a:rPr lang="en-US" dirty="0"/>
              <a:t>Repeat Q</a:t>
            </a:r>
            <a:r>
              <a:rPr lang="en-US" baseline="30000" dirty="0"/>
              <a:t>2 </a:t>
            </a:r>
            <a:r>
              <a:rPr lang="en-US" dirty="0"/>
              <a:t>scan in “dirty” FSI dominated kinematics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50D16-26F1-0A4B-A9AE-73AB7476F65B}"/>
              </a:ext>
            </a:extLst>
          </p:cNvPr>
          <p:cNvSpPr txBox="1"/>
          <p:nvPr/>
        </p:nvSpPr>
        <p:spPr>
          <a:xfrm>
            <a:off x="174443" y="4608857"/>
            <a:ext cx="11749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simple cartoon where at some Q</a:t>
            </a:r>
            <a:r>
              <a:rPr lang="en-US" sz="3200" baseline="30000" dirty="0"/>
              <a:t>2</a:t>
            </a:r>
            <a:r>
              <a:rPr lang="en-US" sz="3200" dirty="0"/>
              <a:t> the FSI re-scattering stops as the proton becomes transparent.</a:t>
            </a:r>
          </a:p>
          <a:p>
            <a:r>
              <a:rPr lang="en-US" sz="3200" dirty="0"/>
              <a:t>We know FSI dominated kinematics can give an order of magnitude larger cross sections that pure PWIA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6531345-1939-E240-9254-1C29BDF6029D}"/>
              </a:ext>
            </a:extLst>
          </p:cNvPr>
          <p:cNvGrpSpPr/>
          <p:nvPr/>
        </p:nvGrpSpPr>
        <p:grpSpPr>
          <a:xfrm rot="1740839">
            <a:off x="1511251" y="1891948"/>
            <a:ext cx="1067924" cy="1110438"/>
            <a:chOff x="2017160" y="2290488"/>
            <a:chExt cx="1067924" cy="111043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E765F7-E3CA-334D-B87F-17FAF3897A53}"/>
                </a:ext>
              </a:extLst>
            </p:cNvPr>
            <p:cNvSpPr/>
            <p:nvPr/>
          </p:nvSpPr>
          <p:spPr>
            <a:xfrm>
              <a:off x="2224544" y="2559473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5B70FA2-EF8E-2D4F-8470-BE8A8DFBD5BA}"/>
                </a:ext>
              </a:extLst>
            </p:cNvPr>
            <p:cNvSpPr/>
            <p:nvPr/>
          </p:nvSpPr>
          <p:spPr>
            <a:xfrm>
              <a:off x="2385107" y="229048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74FF243-FD35-224A-9E00-76AA83239455}"/>
                </a:ext>
              </a:extLst>
            </p:cNvPr>
            <p:cNvSpPr/>
            <p:nvPr/>
          </p:nvSpPr>
          <p:spPr>
            <a:xfrm>
              <a:off x="2061461" y="233930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80F9D0-5250-A747-BA13-D54975CDD65B}"/>
                </a:ext>
              </a:extLst>
            </p:cNvPr>
            <p:cNvSpPr/>
            <p:nvPr/>
          </p:nvSpPr>
          <p:spPr>
            <a:xfrm>
              <a:off x="2385107" y="2988330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0636EEB-A5D2-5E44-8A49-71B56E067016}"/>
                </a:ext>
              </a:extLst>
            </p:cNvPr>
            <p:cNvSpPr/>
            <p:nvPr/>
          </p:nvSpPr>
          <p:spPr>
            <a:xfrm>
              <a:off x="2080357" y="2785490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B90961-69D7-5E4B-97A3-E0A5662F0B4C}"/>
                </a:ext>
              </a:extLst>
            </p:cNvPr>
            <p:cNvSpPr/>
            <p:nvPr/>
          </p:nvSpPr>
          <p:spPr>
            <a:xfrm>
              <a:off x="2488615" y="2619045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612672C-3830-6A4F-A391-48967D1AE330}"/>
                </a:ext>
              </a:extLst>
            </p:cNvPr>
            <p:cNvSpPr/>
            <p:nvPr/>
          </p:nvSpPr>
          <p:spPr>
            <a:xfrm>
              <a:off x="2632803" y="2786404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DC76BD0-DF99-B843-91EB-7F5CDE5EA3FC}"/>
                </a:ext>
              </a:extLst>
            </p:cNvPr>
            <p:cNvSpPr/>
            <p:nvPr/>
          </p:nvSpPr>
          <p:spPr>
            <a:xfrm>
              <a:off x="2017160" y="2527721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60FC5E9-BB53-0C44-B958-F52615943771}"/>
                </a:ext>
              </a:extLst>
            </p:cNvPr>
            <p:cNvSpPr/>
            <p:nvPr/>
          </p:nvSpPr>
          <p:spPr>
            <a:xfrm>
              <a:off x="2344427" y="2795557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2E203A5-F90C-0346-BD9D-8AC8686A7B09}"/>
                </a:ext>
              </a:extLst>
            </p:cNvPr>
            <p:cNvSpPr/>
            <p:nvPr/>
          </p:nvSpPr>
          <p:spPr>
            <a:xfrm>
              <a:off x="2243440" y="2922432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2620854-FAD3-E94A-8784-6DE75E75FB8A}"/>
                </a:ext>
              </a:extLst>
            </p:cNvPr>
            <p:cNvSpPr/>
            <p:nvPr/>
          </p:nvSpPr>
          <p:spPr>
            <a:xfrm>
              <a:off x="2639035" y="251067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85CCC3-8DAE-4740-B49C-71EE51057C83}"/>
                </a:ext>
              </a:extLst>
            </p:cNvPr>
            <p:cNvSpPr/>
            <p:nvPr/>
          </p:nvSpPr>
          <p:spPr>
            <a:xfrm>
              <a:off x="2404369" y="2409289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1D9B8C-8BA7-0B4C-893E-D15D881FFF2E}"/>
              </a:ext>
            </a:extLst>
          </p:cNvPr>
          <p:cNvCxnSpPr/>
          <p:nvPr/>
        </p:nvCxnSpPr>
        <p:spPr>
          <a:xfrm>
            <a:off x="279228" y="2417322"/>
            <a:ext cx="1183387" cy="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8AE16C9-4B0C-C54F-8BF6-206AD107A305}"/>
              </a:ext>
            </a:extLst>
          </p:cNvPr>
          <p:cNvGrpSpPr/>
          <p:nvPr/>
        </p:nvGrpSpPr>
        <p:grpSpPr>
          <a:xfrm rot="1740839">
            <a:off x="5561637" y="1936151"/>
            <a:ext cx="1067924" cy="1110438"/>
            <a:chOff x="2017160" y="2290488"/>
            <a:chExt cx="1067924" cy="111043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8B9111D-77D5-4940-A737-10AD739122D0}"/>
                </a:ext>
              </a:extLst>
            </p:cNvPr>
            <p:cNvSpPr/>
            <p:nvPr/>
          </p:nvSpPr>
          <p:spPr>
            <a:xfrm>
              <a:off x="2224544" y="2559473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9C2F4D6-04CA-CF43-9CE7-48874E77E0B8}"/>
                </a:ext>
              </a:extLst>
            </p:cNvPr>
            <p:cNvSpPr/>
            <p:nvPr/>
          </p:nvSpPr>
          <p:spPr>
            <a:xfrm>
              <a:off x="2385107" y="229048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508239-650C-334B-B625-0D40850300C4}"/>
                </a:ext>
              </a:extLst>
            </p:cNvPr>
            <p:cNvSpPr/>
            <p:nvPr/>
          </p:nvSpPr>
          <p:spPr>
            <a:xfrm>
              <a:off x="2061461" y="233930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F17B199-F812-8544-9DEE-8C08D1FEB79B}"/>
                </a:ext>
              </a:extLst>
            </p:cNvPr>
            <p:cNvSpPr/>
            <p:nvPr/>
          </p:nvSpPr>
          <p:spPr>
            <a:xfrm>
              <a:off x="2385107" y="2988330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BD4BBCF-853D-CE41-BCBF-945E42865C8E}"/>
                </a:ext>
              </a:extLst>
            </p:cNvPr>
            <p:cNvSpPr/>
            <p:nvPr/>
          </p:nvSpPr>
          <p:spPr>
            <a:xfrm>
              <a:off x="2080357" y="2785490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C6F917D-7A21-3F42-8F2F-95E9FF11DC53}"/>
                </a:ext>
              </a:extLst>
            </p:cNvPr>
            <p:cNvSpPr/>
            <p:nvPr/>
          </p:nvSpPr>
          <p:spPr>
            <a:xfrm>
              <a:off x="2488615" y="2619045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44A7B57-F929-9A4B-81DB-9013423C60C8}"/>
                </a:ext>
              </a:extLst>
            </p:cNvPr>
            <p:cNvSpPr/>
            <p:nvPr/>
          </p:nvSpPr>
          <p:spPr>
            <a:xfrm>
              <a:off x="2632803" y="2786404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22AE45-3D67-D94E-AC57-BB8A1AC51691}"/>
                </a:ext>
              </a:extLst>
            </p:cNvPr>
            <p:cNvSpPr/>
            <p:nvPr/>
          </p:nvSpPr>
          <p:spPr>
            <a:xfrm>
              <a:off x="2017160" y="2527721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F866D42-446D-9D4E-9846-A27667A3220A}"/>
                </a:ext>
              </a:extLst>
            </p:cNvPr>
            <p:cNvSpPr/>
            <p:nvPr/>
          </p:nvSpPr>
          <p:spPr>
            <a:xfrm>
              <a:off x="2344427" y="2795557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2C27732-DAC2-5F42-8F64-E34C19146F5A}"/>
                </a:ext>
              </a:extLst>
            </p:cNvPr>
            <p:cNvSpPr/>
            <p:nvPr/>
          </p:nvSpPr>
          <p:spPr>
            <a:xfrm>
              <a:off x="2243440" y="2922432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1B46F5F-1501-3742-9805-E03682FDDE56}"/>
                </a:ext>
              </a:extLst>
            </p:cNvPr>
            <p:cNvSpPr/>
            <p:nvPr/>
          </p:nvSpPr>
          <p:spPr>
            <a:xfrm>
              <a:off x="2639035" y="251067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AB98B9C-B3D8-9B49-B5C2-726BC8C626E2}"/>
                </a:ext>
              </a:extLst>
            </p:cNvPr>
            <p:cNvSpPr/>
            <p:nvPr/>
          </p:nvSpPr>
          <p:spPr>
            <a:xfrm>
              <a:off x="2404369" y="2409289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E7D62FF-C041-8E43-B046-81C08E791476}"/>
              </a:ext>
            </a:extLst>
          </p:cNvPr>
          <p:cNvGrpSpPr/>
          <p:nvPr/>
        </p:nvGrpSpPr>
        <p:grpSpPr>
          <a:xfrm rot="1740839">
            <a:off x="9645723" y="1939750"/>
            <a:ext cx="1067924" cy="1110438"/>
            <a:chOff x="2017160" y="2290488"/>
            <a:chExt cx="1067924" cy="111043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E04C5C0-43CE-6F4E-ADC2-88F031E7D011}"/>
                </a:ext>
              </a:extLst>
            </p:cNvPr>
            <p:cNvSpPr/>
            <p:nvPr/>
          </p:nvSpPr>
          <p:spPr>
            <a:xfrm>
              <a:off x="2224544" y="2559473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9940023-9FB2-B741-8DA9-B8CF69E99146}"/>
                </a:ext>
              </a:extLst>
            </p:cNvPr>
            <p:cNvSpPr/>
            <p:nvPr/>
          </p:nvSpPr>
          <p:spPr>
            <a:xfrm>
              <a:off x="2385107" y="229048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EADD90B-33D7-6441-9486-AAEA2DE73E02}"/>
                </a:ext>
              </a:extLst>
            </p:cNvPr>
            <p:cNvSpPr/>
            <p:nvPr/>
          </p:nvSpPr>
          <p:spPr>
            <a:xfrm>
              <a:off x="2061461" y="233930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BD46DFB-DD87-AB45-8991-7ED197A890EE}"/>
                </a:ext>
              </a:extLst>
            </p:cNvPr>
            <p:cNvSpPr/>
            <p:nvPr/>
          </p:nvSpPr>
          <p:spPr>
            <a:xfrm>
              <a:off x="2385107" y="2988330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6C31DCF-738B-A543-8E12-058745955ECD}"/>
                </a:ext>
              </a:extLst>
            </p:cNvPr>
            <p:cNvSpPr/>
            <p:nvPr/>
          </p:nvSpPr>
          <p:spPr>
            <a:xfrm>
              <a:off x="2080357" y="2785490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CF31E51-8CB6-6647-81FE-52833CF07118}"/>
                </a:ext>
              </a:extLst>
            </p:cNvPr>
            <p:cNvSpPr/>
            <p:nvPr/>
          </p:nvSpPr>
          <p:spPr>
            <a:xfrm>
              <a:off x="2488615" y="2619045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3CCB3A9-AD48-0742-9FCF-DB6A9212D283}"/>
                </a:ext>
              </a:extLst>
            </p:cNvPr>
            <p:cNvSpPr/>
            <p:nvPr/>
          </p:nvSpPr>
          <p:spPr>
            <a:xfrm>
              <a:off x="2632803" y="2786404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A1FE3BF-2646-1245-A0FB-53DBD6F684E3}"/>
                </a:ext>
              </a:extLst>
            </p:cNvPr>
            <p:cNvSpPr/>
            <p:nvPr/>
          </p:nvSpPr>
          <p:spPr>
            <a:xfrm>
              <a:off x="2017160" y="2527721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02E5C86-244F-9246-9C13-7B81ABB0D23D}"/>
                </a:ext>
              </a:extLst>
            </p:cNvPr>
            <p:cNvSpPr/>
            <p:nvPr/>
          </p:nvSpPr>
          <p:spPr>
            <a:xfrm>
              <a:off x="2344427" y="2795557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B8467FB-5110-4543-B9D6-03ADE1840AE4}"/>
                </a:ext>
              </a:extLst>
            </p:cNvPr>
            <p:cNvSpPr/>
            <p:nvPr/>
          </p:nvSpPr>
          <p:spPr>
            <a:xfrm>
              <a:off x="2243440" y="2922432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96B63BF-2295-D04C-A78C-06A29BB740CD}"/>
                </a:ext>
              </a:extLst>
            </p:cNvPr>
            <p:cNvSpPr/>
            <p:nvPr/>
          </p:nvSpPr>
          <p:spPr>
            <a:xfrm>
              <a:off x="2639035" y="2510678"/>
              <a:ext cx="446049" cy="4125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733F7AE-72E6-1F45-8E2B-89FB0B6BF30F}"/>
                </a:ext>
              </a:extLst>
            </p:cNvPr>
            <p:cNvSpPr/>
            <p:nvPr/>
          </p:nvSpPr>
          <p:spPr>
            <a:xfrm>
              <a:off x="2404369" y="2409289"/>
              <a:ext cx="446049" cy="4125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52D5A3-259A-D04E-8DCC-F69E319A6308}"/>
              </a:ext>
            </a:extLst>
          </p:cNvPr>
          <p:cNvCxnSpPr>
            <a:cxnSpLocks/>
          </p:cNvCxnSpPr>
          <p:nvPr/>
        </p:nvCxnSpPr>
        <p:spPr>
          <a:xfrm>
            <a:off x="6915884" y="2474986"/>
            <a:ext cx="2681203" cy="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975354-EDCB-2045-8B9E-65DE941CE1CA}"/>
              </a:ext>
            </a:extLst>
          </p:cNvPr>
          <p:cNvCxnSpPr>
            <a:cxnSpLocks/>
          </p:cNvCxnSpPr>
          <p:nvPr/>
        </p:nvCxnSpPr>
        <p:spPr>
          <a:xfrm>
            <a:off x="3663751" y="2488437"/>
            <a:ext cx="1849250" cy="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6106D1-4A2D-2343-B38A-57457FF18683}"/>
              </a:ext>
            </a:extLst>
          </p:cNvPr>
          <p:cNvCxnSpPr>
            <a:cxnSpLocks/>
          </p:cNvCxnSpPr>
          <p:nvPr/>
        </p:nvCxnSpPr>
        <p:spPr>
          <a:xfrm flipV="1">
            <a:off x="6433202" y="1227993"/>
            <a:ext cx="1011420" cy="672699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A2FC725-99C7-2043-AD71-D50C81EF97C3}"/>
              </a:ext>
            </a:extLst>
          </p:cNvPr>
          <p:cNvCxnSpPr>
            <a:cxnSpLocks/>
          </p:cNvCxnSpPr>
          <p:nvPr/>
        </p:nvCxnSpPr>
        <p:spPr>
          <a:xfrm flipV="1">
            <a:off x="10510570" y="1154323"/>
            <a:ext cx="1147876" cy="779674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642CB941-BA6A-F546-B68B-421E50DE6BEC}"/>
              </a:ext>
            </a:extLst>
          </p:cNvPr>
          <p:cNvSpPr/>
          <p:nvPr/>
        </p:nvSpPr>
        <p:spPr>
          <a:xfrm rot="21166517">
            <a:off x="1726891" y="3024777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4F85BBD8-5262-334D-9320-462775226887}"/>
              </a:ext>
            </a:extLst>
          </p:cNvPr>
          <p:cNvSpPr/>
          <p:nvPr/>
        </p:nvSpPr>
        <p:spPr>
          <a:xfrm rot="21002627">
            <a:off x="5807800" y="3004259"/>
            <a:ext cx="484632" cy="12800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C8FAE7A2-2AAD-9D48-8A8E-83B5508E9BCB}"/>
              </a:ext>
            </a:extLst>
          </p:cNvPr>
          <p:cNvSpPr/>
          <p:nvPr/>
        </p:nvSpPr>
        <p:spPr>
          <a:xfrm rot="18690339">
            <a:off x="10905930" y="2735197"/>
            <a:ext cx="484632" cy="16435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5BA24A7-9F9E-3141-919B-5F2A0B368468}"/>
              </a:ext>
            </a:extLst>
          </p:cNvPr>
          <p:cNvCxnSpPr>
            <a:cxnSpLocks/>
          </p:cNvCxnSpPr>
          <p:nvPr/>
        </p:nvCxnSpPr>
        <p:spPr>
          <a:xfrm flipV="1">
            <a:off x="2270431" y="1435696"/>
            <a:ext cx="659485" cy="432140"/>
          </a:xfrm>
          <a:prstGeom prst="line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>
            <a:extLst>
              <a:ext uri="{FF2B5EF4-FFF2-40B4-BE49-F238E27FC236}">
                <a16:creationId xmlns:a16="http://schemas.microsoft.com/office/drawing/2014/main" id="{B036E4D1-E48C-FC42-924F-44E55C66E388}"/>
              </a:ext>
            </a:extLst>
          </p:cNvPr>
          <p:cNvSpPr/>
          <p:nvPr/>
        </p:nvSpPr>
        <p:spPr>
          <a:xfrm rot="17568496">
            <a:off x="2652756" y="2669183"/>
            <a:ext cx="484632" cy="724623"/>
          </a:xfrm>
          <a:prstGeom prst="downArrow">
            <a:avLst>
              <a:gd name="adj1" fmla="val 45415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6937488C-7D0D-7A4A-A6AC-E6EB0B63B85A}"/>
              </a:ext>
            </a:extLst>
          </p:cNvPr>
          <p:cNvSpPr/>
          <p:nvPr/>
        </p:nvSpPr>
        <p:spPr>
          <a:xfrm rot="17567292">
            <a:off x="6776276" y="2600836"/>
            <a:ext cx="484632" cy="91590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02B42-66D9-F241-B8DE-375EF98FB9ED}"/>
              </a:ext>
            </a:extLst>
          </p:cNvPr>
          <p:cNvSpPr/>
          <p:nvPr/>
        </p:nvSpPr>
        <p:spPr>
          <a:xfrm>
            <a:off x="1662499" y="4422348"/>
            <a:ext cx="736117" cy="1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77D5BD-F736-0D45-9E37-80B0EE9D3409}"/>
              </a:ext>
            </a:extLst>
          </p:cNvPr>
          <p:cNvSpPr/>
          <p:nvPr/>
        </p:nvSpPr>
        <p:spPr>
          <a:xfrm>
            <a:off x="10092066" y="4497847"/>
            <a:ext cx="736117" cy="1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EE258B-B98F-7846-B227-81F6FD0A946B}"/>
              </a:ext>
            </a:extLst>
          </p:cNvPr>
          <p:cNvSpPr/>
          <p:nvPr/>
        </p:nvSpPr>
        <p:spPr>
          <a:xfrm>
            <a:off x="5799940" y="4464749"/>
            <a:ext cx="736117" cy="1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35835-4402-A846-94EB-925B045B598F}"/>
              </a:ext>
            </a:extLst>
          </p:cNvPr>
          <p:cNvSpPr txBox="1"/>
          <p:nvPr/>
        </p:nvSpPr>
        <p:spPr>
          <a:xfrm>
            <a:off x="1155248" y="4097153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detector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EF30CD-761C-E849-9359-0B941D62B09C}"/>
              </a:ext>
            </a:extLst>
          </p:cNvPr>
          <p:cNvSpPr txBox="1"/>
          <p:nvPr/>
        </p:nvSpPr>
        <p:spPr>
          <a:xfrm>
            <a:off x="5217484" y="4172043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detector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C515D2-4FD2-8349-A17B-C0886C6CFE45}"/>
              </a:ext>
            </a:extLst>
          </p:cNvPr>
          <p:cNvSpPr txBox="1"/>
          <p:nvPr/>
        </p:nvSpPr>
        <p:spPr>
          <a:xfrm>
            <a:off x="9621946" y="4158988"/>
            <a:ext cx="16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detector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56E09-FC23-0C43-AC4D-69BBA0C58EA6}"/>
              </a:ext>
            </a:extLst>
          </p:cNvPr>
          <p:cNvCxnSpPr>
            <a:cxnSpLocks/>
          </p:cNvCxnSpPr>
          <p:nvPr/>
        </p:nvCxnSpPr>
        <p:spPr>
          <a:xfrm>
            <a:off x="2287979" y="3042354"/>
            <a:ext cx="756733" cy="72019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D89E18-2D62-5F47-8F33-734CE990E5A0}"/>
              </a:ext>
            </a:extLst>
          </p:cNvPr>
          <p:cNvSpPr txBox="1"/>
          <p:nvPr/>
        </p:nvSpPr>
        <p:spPr>
          <a:xfrm>
            <a:off x="3061568" y="3694462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q-vector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28A6034-EA66-B747-8E6F-310D9E914695}"/>
              </a:ext>
            </a:extLst>
          </p:cNvPr>
          <p:cNvCxnSpPr>
            <a:cxnSpLocks/>
          </p:cNvCxnSpPr>
          <p:nvPr/>
        </p:nvCxnSpPr>
        <p:spPr>
          <a:xfrm>
            <a:off x="6301633" y="3086342"/>
            <a:ext cx="988208" cy="875976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A555110-3C31-154F-ABF5-0E314988313C}"/>
              </a:ext>
            </a:extLst>
          </p:cNvPr>
          <p:cNvCxnSpPr/>
          <p:nvPr/>
        </p:nvCxnSpPr>
        <p:spPr>
          <a:xfrm>
            <a:off x="10527399" y="3003038"/>
            <a:ext cx="1177363" cy="103870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C01E32-24F5-E741-BC9C-946F3B57876B}"/>
              </a:ext>
            </a:extLst>
          </p:cNvPr>
          <p:cNvSpPr txBox="1"/>
          <p:nvPr/>
        </p:nvSpPr>
        <p:spPr>
          <a:xfrm>
            <a:off x="11148246" y="3244627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q-vector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59965D-9F83-2C48-9589-A07521B85E43}"/>
              </a:ext>
            </a:extLst>
          </p:cNvPr>
          <p:cNvSpPr txBox="1"/>
          <p:nvPr/>
        </p:nvSpPr>
        <p:spPr>
          <a:xfrm>
            <a:off x="7377151" y="3799171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q-vector</a:t>
            </a:r>
          </a:p>
        </p:txBody>
      </p:sp>
    </p:spTree>
    <p:extLst>
      <p:ext uri="{BB962C8B-B14F-4D97-AF65-F5344CB8AC3E}">
        <p14:creationId xmlns:p14="http://schemas.microsoft.com/office/powerpoint/2010/main" val="391275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9203-FD98-CE40-9D84-E2F1FDCA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22" y="1"/>
            <a:ext cx="10515600" cy="101158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9585-1B51-FC4C-A2F9-45155BA8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22" y="1011584"/>
            <a:ext cx="11483898" cy="5288853"/>
          </a:xfrm>
        </p:spPr>
        <p:txBody>
          <a:bodyPr>
            <a:normAutofit fontScale="92500"/>
          </a:bodyPr>
          <a:lstStyle/>
          <a:p>
            <a:r>
              <a:rPr lang="en-US" dirty="0"/>
              <a:t>New Hall C CT (</a:t>
            </a:r>
            <a:r>
              <a:rPr lang="en-US" dirty="0" err="1"/>
              <a:t>e,e’p</a:t>
            </a:r>
            <a:r>
              <a:rPr lang="en-US" dirty="0"/>
              <a:t>) Experiment has not seen CT to a Q</a:t>
            </a:r>
            <a:r>
              <a:rPr lang="en-US" baseline="30000" dirty="0"/>
              <a:t>2</a:t>
            </a:r>
            <a:r>
              <a:rPr lang="en-US" dirty="0"/>
              <a:t> of 14.2 GeV</a:t>
            </a:r>
            <a:r>
              <a:rPr lang="en-US" baseline="30000" dirty="0"/>
              <a:t>2</a:t>
            </a:r>
          </a:p>
          <a:p>
            <a:r>
              <a:rPr lang="en-US" dirty="0"/>
              <a:t>The kinematics for that run were relatively clean and compared to a simple model</a:t>
            </a:r>
          </a:p>
          <a:p>
            <a:r>
              <a:rPr lang="en-US" dirty="0"/>
              <a:t>To try to enhance any possible accessible (</a:t>
            </a:r>
            <a:r>
              <a:rPr lang="en-US" dirty="0" err="1"/>
              <a:t>e,e’p</a:t>
            </a:r>
            <a:r>
              <a:rPr lang="en-US" dirty="0"/>
              <a:t>) CT signal in accessible kinematics, we are investigating making use of “dirty” FSI dominated kinematics</a:t>
            </a:r>
          </a:p>
          <a:p>
            <a:pPr lvl="1"/>
            <a:r>
              <a:rPr lang="en-US" dirty="0"/>
              <a:t>For the SRC (</a:t>
            </a:r>
            <a:r>
              <a:rPr lang="en-US" dirty="0" err="1"/>
              <a:t>e,e’p</a:t>
            </a:r>
            <a:r>
              <a:rPr lang="en-US" dirty="0"/>
              <a:t>) experiments we spend MANY years to minimize FSI, MEC, etc.</a:t>
            </a:r>
          </a:p>
          <a:p>
            <a:pPr lvl="1"/>
            <a:r>
              <a:rPr lang="en-US" dirty="0"/>
              <a:t>From those studies we know exactly where to go for FSI dominated kinematics</a:t>
            </a:r>
          </a:p>
          <a:p>
            <a:r>
              <a:rPr lang="en-US" dirty="0"/>
              <a:t>In dirty kinematics go from low Q</a:t>
            </a:r>
            <a:r>
              <a:rPr lang="en-US" baseline="30000" dirty="0"/>
              <a:t>2</a:t>
            </a:r>
            <a:r>
              <a:rPr lang="en-US" dirty="0"/>
              <a:t> to high Q</a:t>
            </a:r>
            <a:r>
              <a:rPr lang="en-US" baseline="30000" dirty="0"/>
              <a:t>2</a:t>
            </a:r>
            <a:r>
              <a:rPr lang="en-US" dirty="0"/>
              <a:t> taking a ratio to a FSI model without CT</a:t>
            </a:r>
          </a:p>
          <a:p>
            <a:pPr lvl="1"/>
            <a:r>
              <a:rPr lang="en-US" dirty="0"/>
              <a:t>Hall C (</a:t>
            </a:r>
            <a:r>
              <a:rPr lang="en-US" dirty="0" err="1"/>
              <a:t>e,e’p</a:t>
            </a:r>
            <a:r>
              <a:rPr lang="en-US" dirty="0"/>
              <a:t>) two spectrometer experiment experiment (this part is easy)</a:t>
            </a:r>
          </a:p>
          <a:p>
            <a:pPr lvl="1"/>
            <a:r>
              <a:rPr lang="en-US" dirty="0"/>
              <a:t>Still in VERY early stages of looking into this idea and calculations</a:t>
            </a:r>
          </a:p>
          <a:p>
            <a:r>
              <a:rPr lang="en-US" dirty="0"/>
              <a:t>At this point, I think the null hypothesis would be no </a:t>
            </a:r>
            <a:r>
              <a:rPr lang="en-US" baseline="30000" dirty="0"/>
              <a:t>12</a:t>
            </a:r>
            <a:r>
              <a:rPr lang="en-US" dirty="0"/>
              <a:t>C(</a:t>
            </a:r>
            <a:r>
              <a:rPr lang="en-US" dirty="0" err="1"/>
              <a:t>e,e’p</a:t>
            </a:r>
            <a:r>
              <a:rPr lang="en-US" dirty="0"/>
              <a:t>) CT at these Q</a:t>
            </a:r>
            <a:r>
              <a:rPr lang="en-US" baseline="30000" dirty="0"/>
              <a:t>2</a:t>
            </a:r>
            <a:r>
              <a:rPr lang="en-US" dirty="0"/>
              <a:t>, so this is the best we have come up with thus far to try to enhance any possible signal and challenge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981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549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msmincho</vt:lpstr>
      <vt:lpstr>Office Theme</vt:lpstr>
      <vt:lpstr>Color Transparency in Dirty Kinematics </vt:lpstr>
      <vt:lpstr>PowerPoint Presentation</vt:lpstr>
      <vt:lpstr> Classic (NIKHEF/SACLAY) Low Q2 A(e,e’p) Scattering Results</vt:lpstr>
      <vt:lpstr>Going to higher and higher Q2 obtaining same ratio</vt:lpstr>
      <vt:lpstr>Repeat Q2 scan in “dirty” FSI dominated kinematics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Transparency in Dirty Kinematics </dc:title>
  <dc:creator>Douglas Higinbotham</dc:creator>
  <cp:lastModifiedBy>Douglas Higinbotham</cp:lastModifiedBy>
  <cp:revision>21</cp:revision>
  <dcterms:created xsi:type="dcterms:W3CDTF">2021-06-08T11:10:26Z</dcterms:created>
  <dcterms:modified xsi:type="dcterms:W3CDTF">2021-06-08T20:41:56Z</dcterms:modified>
</cp:coreProperties>
</file>