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Methane in phase III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035175"/>
            <a:ext cx="838263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66960" y="2397760"/>
            <a:ext cx="1560195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16 molecules</a:t>
            </a:r>
            <a:endParaRPr lang="en-US"/>
          </a:p>
          <a:p>
            <a:endParaRPr lang="en-US"/>
          </a:p>
          <a:p>
            <a:r>
              <a:rPr lang="en-US"/>
              <a:t>Data from temperature at 18K (&lt;22.4)</a:t>
            </a:r>
            <a:endParaRPr lang="en-US"/>
          </a:p>
          <a:p>
            <a:endParaRPr lang="en-US"/>
          </a:p>
          <a:p>
            <a:r>
              <a:rPr lang="en-US"/>
              <a:t>close to normal</a:t>
            </a:r>
            <a:endParaRPr lang="en-US"/>
          </a:p>
          <a:p>
            <a:r>
              <a:rPr lang="en-US"/>
              <a:t>pressure</a:t>
            </a:r>
            <a:endParaRPr lang="en-US"/>
          </a:p>
          <a:p>
            <a:endParaRPr lang="en-US"/>
          </a:p>
          <a:p>
            <a:r>
              <a:rPr lang="en-US"/>
              <a:t>Space group Cmca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695" y="365125"/>
            <a:ext cx="5158105" cy="5075555"/>
          </a:xfrm>
        </p:spPr>
        <p:txBody>
          <a:bodyPr/>
          <a:p>
            <a:r>
              <a:rPr lang="en-US" sz="2000">
                <a:solidFill>
                  <a:schemeClr val="tx1"/>
                </a:solidFill>
                <a:uFillTx/>
              </a:rPr>
              <a:t>Density from experiment </a:t>
            </a:r>
            <a:br>
              <a:rPr lang="en-US" sz="2000">
                <a:solidFill>
                  <a:schemeClr val="tx1"/>
                </a:solidFill>
                <a:uFillTx/>
              </a:rPr>
            </a:br>
            <a:r>
              <a:rPr lang="en-US" sz="2000">
                <a:solidFill>
                  <a:schemeClr val="tx1"/>
                </a:solidFill>
                <a:uFillTx/>
              </a:rPr>
              <a:t>0.52g/cm3 (around 20.4K)</a:t>
            </a:r>
            <a:br>
              <a:rPr lang="en-US" sz="2000">
                <a:solidFill>
                  <a:schemeClr val="tx1"/>
                </a:solidFill>
                <a:uFillTx/>
              </a:rPr>
            </a:br>
            <a:r>
              <a:rPr lang="en-US" sz="2000">
                <a:solidFill>
                  <a:schemeClr val="tx1"/>
                </a:solidFill>
                <a:uFillTx/>
              </a:rPr>
              <a:t>(https://www.nature.com/nature/journal/v127/n3210/full/127707c0.html)</a:t>
            </a:r>
            <a:br>
              <a:rPr lang="en-US" sz="2000">
                <a:solidFill>
                  <a:schemeClr val="tx1"/>
                </a:solidFill>
                <a:uFillTx/>
              </a:rPr>
            </a:br>
            <a:br>
              <a:rPr lang="en-US" sz="2000">
                <a:solidFill>
                  <a:schemeClr val="tx1"/>
                </a:solidFill>
                <a:uFillTx/>
              </a:rPr>
            </a:br>
            <a:br>
              <a:rPr lang="en-US" sz="2000">
                <a:solidFill>
                  <a:schemeClr val="tx1"/>
                </a:solidFill>
                <a:uFillTx/>
              </a:rPr>
            </a:br>
            <a:r>
              <a:rPr lang="en-US" sz="2000">
                <a:solidFill>
                  <a:schemeClr val="tx1"/>
                </a:solidFill>
                <a:uFillTx/>
              </a:rPr>
              <a:t>Density from our starting structure</a:t>
            </a:r>
            <a:br>
              <a:rPr lang="en-US" sz="2000">
                <a:solidFill>
                  <a:schemeClr val="tx1"/>
                </a:solidFill>
                <a:uFillTx/>
              </a:rPr>
            </a:br>
            <a:r>
              <a:rPr lang="en-US" sz="2000">
                <a:solidFill>
                  <a:schemeClr val="tx1"/>
                </a:solidFill>
                <a:uFillTx/>
              </a:rPr>
              <a:t>0.526127g/cm3</a:t>
            </a:r>
            <a:br>
              <a:rPr lang="en-US" sz="2000">
                <a:solidFill>
                  <a:schemeClr val="tx1"/>
                </a:solidFill>
                <a:uFillTx/>
              </a:rPr>
            </a:br>
            <a:endParaRPr 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9210" y="388620"/>
            <a:ext cx="5450840" cy="6081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880"/>
            <a:ext cx="10515600" cy="1000125"/>
          </a:xfrm>
        </p:spPr>
        <p:txBody>
          <a:bodyPr>
            <a:normAutofit fontScale="90000"/>
          </a:bodyPr>
          <a:lstStyle/>
          <a:p>
            <a:r>
              <a:rPr lang="en-US"/>
              <a:t>About the reference:</a:t>
            </a:r>
            <a:br>
              <a:rPr lang="en-US"/>
            </a:br>
            <a:r>
              <a:rPr lang="en-US"/>
              <a:t>http://aip.scitation.org/doi/abs/10.1063/1.1580809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2290445"/>
            <a:ext cx="10515600" cy="3886835"/>
          </a:xfrm>
        </p:spPr>
        <p:txBody>
          <a:bodyPr/>
          <a:p>
            <a:pPr marL="0" indent="0">
              <a:buNone/>
            </a:pPr>
            <a:r>
              <a:rPr lang="en-US"/>
              <a:t>Structure solution was attempted in the 29 tetragonal space groups, and they calculated diffraction pattern to compare with the experiment.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Experiment data:</a:t>
            </a:r>
            <a:endParaRPr lang="en-US"/>
          </a:p>
          <a:p>
            <a:pPr marL="0" indent="0">
              <a:buNone/>
            </a:pPr>
            <a:r>
              <a:rPr lang="en-US"/>
              <a:t>a=11.708Å  b=c=8.187Å </a:t>
            </a:r>
            <a:endParaRPr lang="en-US"/>
          </a:p>
          <a:p>
            <a:pPr marL="0" indent="0">
              <a:buNone/>
            </a:pPr>
            <a:r>
              <a:rPr lang="en-US"/>
              <a:t>data from software  GSAS and rietveld refinement:</a:t>
            </a:r>
            <a:endParaRPr lang="en-US"/>
          </a:p>
          <a:p>
            <a:pPr marL="0" indent="0">
              <a:buNone/>
            </a:pPr>
            <a:r>
              <a:rPr lang="en-US"/>
              <a:t>a=511.7079(1) Å, b=8.1893(1) Å, and c=8.1842(1) Å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DengXian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11</cp:revision>
  <dcterms:created xsi:type="dcterms:W3CDTF">2016-08-14T14:23:00Z</dcterms:created>
  <dcterms:modified xsi:type="dcterms:W3CDTF">2017-05-26T18:08:58Z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