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61" r:id="rId3"/>
    <p:sldId id="268" r:id="rId4"/>
    <p:sldId id="267" r:id="rId5"/>
    <p:sldId id="270" r:id="rId6"/>
    <p:sldId id="271" r:id="rId7"/>
    <p:sldId id="272" r:id="rId8"/>
    <p:sldId id="279" r:id="rId9"/>
    <p:sldId id="274" r:id="rId10"/>
    <p:sldId id="276" r:id="rId11"/>
    <p:sldId id="277" r:id="rId12"/>
    <p:sldId id="273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rong" initials="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08T11:35:26.931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3D325-6E20-7D43-8637-7F08F832FB0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7CB0A-F03B-244E-A638-39B1C46D917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809615"/>
            <a:ext cx="9144000" cy="865505"/>
          </a:xfrm>
        </p:spPr>
        <p:txBody>
          <a:bodyPr>
            <a:normAutofit lnSpcReduction="20000"/>
          </a:bodyPr>
          <a:p>
            <a:pPr algn="l"/>
            <a:r>
              <a:rPr lang="en-US"/>
              <a:t>Original      C6 =   684.95       (kCal/mol * \AA^6)</a:t>
            </a:r>
            <a:endParaRPr lang="en-US"/>
          </a:p>
          <a:p>
            <a:pPr algn="l"/>
            <a:r>
              <a:rPr lang="en-US"/>
              <a:t>Optimized  C6 = 1601.1619  </a:t>
            </a:r>
            <a:r>
              <a:rPr lang="en-US">
                <a:sym typeface="+mn-ea"/>
              </a:rPr>
              <a:t>(kCal/mol * \AA^6)</a:t>
            </a:r>
            <a:endParaRPr lang="en-US"/>
          </a:p>
        </p:txBody>
      </p:sp>
      <p:pic>
        <p:nvPicPr>
          <p:cNvPr id="7" name="Picture 6" descr="potenti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640" y="257810"/>
            <a:ext cx="11247755" cy="53606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full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  </a:t>
            </a:r>
            <a:br>
              <a:rPr lang="en-US"/>
            </a:br>
            <a:r>
              <a:rPr lang="en-US"/>
              <a:t>  1    ! Nr of off-diagonal terms; p2; p1; p3; R0, R_p; R_pp; C6; p4</a:t>
            </a:r>
            <a:endParaRPr lang="en-US"/>
          </a:p>
          <a:p>
            <a:r>
              <a:rPr lang="en-US"/>
              <a:t>  1  1  -3.8705  35.7064   8.7365   0.7450  -1.0000  -1.00001002.8205  -0.3136   0.8334  -0.5058   1.00</a:t>
            </a:r>
            <a:endParaRPr lang="en-US"/>
          </a:p>
          <a:p>
            <a:r>
              <a:rPr lang="en-US"/>
              <a:t>00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1    ! Nr of off-diagonal terms; p2; p1; p3; R0, R_p; R_pp; C6; p4</a:t>
            </a:r>
            <a:endParaRPr lang="en-US"/>
          </a:p>
          <a:p>
            <a:r>
              <a:rPr lang="en-US"/>
              <a:t>  1  1  -3.8638  40.6220   8.6854   0.7450  -1.0000  -1.0000 998.8719  -0.3018   0.7171  -0.4959   1.0000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0980"/>
            <a:ext cx="10515600" cy="6306820"/>
          </a:xfrm>
        </p:spPr>
        <p:txBody>
          <a:bodyPr>
            <a:noAutofit/>
          </a:bodyPr>
          <a:p>
            <a:r>
              <a:rPr lang="en-US" sz="1600"/>
              <a:t>   4 1   1    0.1    -8.0    0.0                                                                                          </a:t>
            </a:r>
            <a:endParaRPr lang="en-US" sz="1600"/>
          </a:p>
          <a:p>
            <a:r>
              <a:rPr lang="en-US" sz="1600"/>
              <a:t>  63733.4801</a:t>
            </a:r>
            <a:endParaRPr lang="en-US" sz="1600"/>
          </a:p>
          <a:p>
            <a:r>
              <a:rPr lang="en-US" sz="1600"/>
              <a:t>  30990.4441</a:t>
            </a:r>
            <a:endParaRPr lang="en-US" sz="1600"/>
          </a:p>
          <a:p>
            <a:r>
              <a:rPr lang="en-US" sz="1600"/>
              <a:t>     77.1914</a:t>
            </a:r>
            <a:endParaRPr lang="en-US" sz="1600"/>
          </a:p>
          <a:p>
            <a:r>
              <a:rPr lang="en-US" sz="1600"/>
              <a:t>   1321.0190</a:t>
            </a:r>
            <a:endParaRPr lang="en-US" sz="1600"/>
          </a:p>
          <a:p>
            <a:r>
              <a:rPr lang="en-US" sz="1600"/>
              <a:t>  13222.5088</a:t>
            </a:r>
            <a:endParaRPr lang="en-US" sz="1600"/>
          </a:p>
          <a:p>
            <a:r>
              <a:rPr lang="en-US" sz="1600"/>
              <a:t>   9277.8278</a:t>
            </a:r>
            <a:endParaRPr lang="en-US" sz="1600"/>
          </a:p>
          <a:p>
            <a:r>
              <a:rPr lang="en-US" sz="1600"/>
              <a:t>     77.1914</a:t>
            </a:r>
            <a:endParaRPr lang="en-US" sz="1600"/>
          </a:p>
          <a:p>
            <a:r>
              <a:rPr lang="en-US" sz="1600"/>
              <a:t>    163.5288</a:t>
            </a:r>
            <a:endParaRPr lang="en-US" sz="1600"/>
          </a:p>
          <a:p>
            <a:r>
              <a:rPr lang="en-US" sz="1600"/>
              <a:t>   3063.7360</a:t>
            </a:r>
            <a:endParaRPr lang="en-US" sz="1600"/>
          </a:p>
          <a:p>
            <a:r>
              <a:rPr lang="en-US" sz="1600"/>
              <a:t>   2597.5869</a:t>
            </a:r>
            <a:endParaRPr lang="en-US" sz="1600"/>
          </a:p>
          <a:p>
            <a:r>
              <a:rPr lang="en-US" sz="1600"/>
              <a:t>     77.1914</a:t>
            </a:r>
            <a:endParaRPr lang="en-US" sz="1600"/>
          </a:p>
          <a:p>
            <a:r>
              <a:rPr lang="en-US" sz="1600"/>
              <a:t>     83.1746</a:t>
            </a:r>
            <a:endParaRPr lang="en-US" sz="1600"/>
          </a:p>
          <a:p>
            <a:r>
              <a:rPr lang="en-US" sz="1600"/>
              <a:t>    786.2121</a:t>
            </a:r>
            <a:endParaRPr lang="en-US" sz="1600"/>
          </a:p>
          <a:p>
            <a:r>
              <a:rPr lang="en-US" sz="1600"/>
              <a:t>    739.9569</a:t>
            </a:r>
            <a:endParaRPr lang="en-US" sz="1600"/>
          </a:p>
          <a:p>
            <a:r>
              <a:rPr lang="en-US" sz="1600"/>
              <a:t>     77.1914</a:t>
            </a:r>
            <a:endParaRPr lang="en-US" sz="1600"/>
          </a:p>
          <a:p>
            <a:r>
              <a:rPr lang="en-US" sz="1600"/>
              <a:t>     77.4938</a:t>
            </a:r>
            <a:endParaRPr lang="en-US" sz="1600"/>
          </a:p>
          <a:p>
            <a:r>
              <a:rPr lang="en-US" sz="1600"/>
              <a:t>    251.2355</a:t>
            </a:r>
            <a:endParaRPr lang="en-US" sz="1600"/>
          </a:p>
          <a:p>
            <a:r>
              <a:rPr lang="en-US" sz="1600"/>
              <a:t>    245.9297</a:t>
            </a:r>
            <a:endParaRPr lang="en-US" sz="1600"/>
          </a:p>
          <a:p>
            <a:r>
              <a:rPr lang="en-US" sz="1600"/>
              <a:t>     77.1914</a:t>
            </a:r>
            <a:endParaRPr lang="en-US" sz="1600"/>
          </a:p>
          <a:p>
            <a:r>
              <a:rPr lang="en-US" sz="1600"/>
              <a:t>     77.1914</a:t>
            </a:r>
            <a:endParaRPr lang="en-US" sz="1600"/>
          </a:p>
          <a:p>
            <a:r>
              <a:rPr lang="en-US" sz="1600"/>
              <a:t>   4 1   2    0.1    -1.0  100.0                                                                                          </a:t>
            </a:r>
            <a:endParaRPr lang="en-US" sz="1600"/>
          </a:p>
          <a:p>
            <a:r>
              <a:rPr lang="en-US" sz="1600"/>
              <a:t>     80.2885</a:t>
            </a:r>
            <a:endParaRPr lang="en-US" sz="1600"/>
          </a:p>
          <a:p>
            <a:r>
              <a:rPr lang="en-US" sz="1600"/>
              <a:t>     79.3759</a:t>
            </a:r>
            <a:endParaRPr lang="en-US" sz="1600"/>
          </a:p>
          <a:p>
            <a:r>
              <a:rPr lang="en-US" sz="1600"/>
              <a:t>     77.1914</a:t>
            </a:r>
            <a:endParaRPr lang="en-US" sz="1600"/>
          </a:p>
          <a:p>
            <a:r>
              <a:rPr lang="en-US" sz="1600"/>
              <a:t>     77.1717</a:t>
            </a:r>
            <a:endParaRPr lang="en-US" sz="1600"/>
          </a:p>
          <a:p>
            <a:r>
              <a:rPr lang="en-US" sz="1600"/>
              <a:t>   4 1   3    0.1    -1.0   15.0                                                                                          </a:t>
            </a:r>
            <a:endParaRPr lang="en-US" sz="1600"/>
          </a:p>
          <a:p>
            <a:r>
              <a:rPr lang="en-US" sz="1600"/>
              <a:t>   3130.6064</a:t>
            </a:r>
            <a:endParaRPr lang="en-US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215" y="850900"/>
            <a:ext cx="10843260" cy="560705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1600"/>
              <a:t>                                                          </a:t>
            </a:r>
            <a:endParaRPr lang="en-US" sz="1600"/>
          </a:p>
          <a:p>
            <a:r>
              <a:rPr lang="en-US" sz="1800"/>
              <a:t>Energy +CC-70959/  4 -CC-ref/  2                                128.0946     -1.1932      0.0100************************</a:t>
            </a:r>
            <a:endParaRPr lang="en-US" sz="1800"/>
          </a:p>
          <a:p>
            <a:r>
              <a:rPr lang="en-US" sz="1800"/>
              <a:t>Energy +CC-70296/  4 -CC-ref/  2                                130.2659     -1.2076      0.0100************************</a:t>
            </a:r>
            <a:endParaRPr lang="en-US" sz="1800"/>
          </a:p>
          <a:p>
            <a:r>
              <a:rPr lang="en-US" sz="1800"/>
              <a:t>Energy +CC-69633/  4 -CC-ref/  2                                132.4839     -1.2199      0.0100************************</a:t>
            </a:r>
            <a:endParaRPr lang="en-US" sz="1800"/>
          </a:p>
          <a:p>
            <a:r>
              <a:rPr lang="en-US" sz="1800"/>
              <a:t>Energy +CC-68970/  4 -CC-ref/  2                                134.7490     -1.2294      0.0100************************</a:t>
            </a:r>
            <a:endParaRPr lang="en-US" sz="1800"/>
          </a:p>
          <a:p>
            <a:r>
              <a:rPr lang="en-US" sz="1800"/>
              <a:t>Energy +CC-68307/  4 -CC-ref/  2                                137.0620     -1.2361      0.0010************************</a:t>
            </a:r>
            <a:endParaRPr lang="en-US" sz="1800"/>
          </a:p>
          <a:p>
            <a:r>
              <a:rPr lang="en-US" sz="1800"/>
              <a:t>Energy +CC-67643/  4 -CC-ref/  2                                139.4232     -1.2393      0.0010************************</a:t>
            </a:r>
            <a:endParaRPr lang="en-US" sz="1800"/>
          </a:p>
          <a:p>
            <a:r>
              <a:rPr lang="en-US" sz="1800"/>
              <a:t>Energy +CC-66980/  4 -CC-ref/  2                                141.8339     -1.2385      0.0010************************</a:t>
            </a:r>
            <a:endParaRPr lang="en-US" sz="1800"/>
          </a:p>
          <a:p>
            <a:r>
              <a:rPr lang="en-US" sz="1800"/>
              <a:t>Energy +CC-66317/  4 -CC-ref/  2                                144.2942     -1.2334      0.0100************************</a:t>
            </a:r>
            <a:endParaRPr lang="en-US" sz="1800"/>
          </a:p>
          <a:p>
            <a:r>
              <a:rPr lang="en-US" sz="1800"/>
              <a:t>Energy +CC-65654/  4 -CC-ref/  2                                146.8045     -1.2231      0.0100************************</a:t>
            </a:r>
            <a:endParaRPr lang="en-US" sz="1800"/>
          </a:p>
          <a:p>
            <a:r>
              <a:rPr lang="en-US" sz="1800"/>
              <a:t>Energy +CC-64991/  4 -CC-ref/  2                                149.3647     -1.2070      0.0100************************</a:t>
            </a:r>
            <a:endParaRPr lang="en-US" sz="1800"/>
          </a:p>
          <a:p>
            <a:r>
              <a:rPr lang="en-US" sz="1800"/>
              <a:t>Energy +CC-64327/  4 -CC-ref/  2                                151.9760     -1.1842      0.0100************************</a:t>
            </a:r>
            <a:endParaRPr lang="en-US" sz="1800"/>
          </a:p>
          <a:p>
            <a:r>
              <a:rPr lang="en-US" sz="1800"/>
              <a:t>Energy +CC-63664/  4 -CC-ref/  2                                154.6386     -1.1541      0.0100************************</a:t>
            </a:r>
            <a:endParaRPr lang="en-US" sz="1800"/>
          </a:p>
          <a:p>
            <a:r>
              <a:rPr lang="en-US" sz="1800"/>
              <a:t>Energy +CC-63001/  4 -CC-ref/  2                                157.3532     -1.1158      0.0100************************</a:t>
            </a:r>
            <a:endParaRPr lang="en-US" sz="1800"/>
          </a:p>
          <a:p>
            <a:r>
              <a:rPr lang="en-US" sz="1800"/>
              <a:t>Energy +CC-62338/  4 -CC-ref/  2                                160.1205     -1.0682      0.0100************************</a:t>
            </a:r>
            <a:endParaRPr lang="en-US" sz="1800"/>
          </a:p>
          <a:p>
            <a:r>
              <a:rPr lang="en-US" sz="1800"/>
              <a:t>Energy +CC-61675/  4 -CC-ref/  2                                162.9426     -1.0101      0.0100************************</a:t>
            </a:r>
            <a:endParaRPr lang="en-US" sz="1800"/>
          </a:p>
        </p:txBody>
      </p:sp>
      <p:sp>
        <p:nvSpPr>
          <p:cNvPr id="5" name="Title 3"/>
          <p:cNvSpPr>
            <a:spLocks noGrp="1"/>
          </p:cNvSpPr>
          <p:nvPr/>
        </p:nvSpPr>
        <p:spPr>
          <a:xfrm>
            <a:off x="3978910" y="417830"/>
            <a:ext cx="3968115" cy="692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C6=684.95 </a:t>
            </a:r>
            <a:r>
              <a:rPr lang="en-US">
                <a:sym typeface="+mn-ea"/>
              </a:rPr>
              <a:t>(kCal/mol * \AA^6)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355" y="1021080"/>
            <a:ext cx="10754360" cy="5559425"/>
          </a:xfrm>
        </p:spPr>
        <p:txBody>
          <a:bodyPr>
            <a:normAutofit fontScale="60000"/>
          </a:bodyPr>
          <a:p>
            <a:r>
              <a:rPr lang="en-US"/>
              <a:t>Energy +CC-70959/  4 -CC-ref/  2                                126.8877     -1.1932      0.0100************************</a:t>
            </a:r>
            <a:endParaRPr lang="en-US"/>
          </a:p>
          <a:p>
            <a:r>
              <a:rPr lang="en-US"/>
              <a:t>Energy +CC-70296/  4 -CC-ref/  2                                129.0189     -1.2076      0.0100************************</a:t>
            </a:r>
            <a:endParaRPr lang="en-US"/>
          </a:p>
          <a:p>
            <a:r>
              <a:rPr lang="en-US"/>
              <a:t>Energy +CC-69633/  4 -CC-ref/  2                                131.1960     -1.2199      0.0100************************</a:t>
            </a:r>
            <a:endParaRPr lang="en-US"/>
          </a:p>
          <a:p>
            <a:r>
              <a:rPr lang="en-US"/>
              <a:t>Energy +CC-68970/  4 -CC-ref/  2                                133.4194     -1.2294      0.0100************************</a:t>
            </a:r>
            <a:endParaRPr lang="en-US"/>
          </a:p>
          <a:p>
            <a:r>
              <a:rPr lang="en-US"/>
              <a:t>Energy +CC-68307/  4 -CC-ref/  2                                135.6898     -1.2361      0.0010************************</a:t>
            </a:r>
            <a:endParaRPr lang="en-US"/>
          </a:p>
          <a:p>
            <a:r>
              <a:rPr lang="en-US"/>
              <a:t>Energy +CC-67643/  4 -CC-ref/  2                                138.0077     -1.2393      0.0010************************</a:t>
            </a:r>
            <a:endParaRPr lang="en-US"/>
          </a:p>
          <a:p>
            <a:r>
              <a:rPr lang="en-US"/>
              <a:t>Energy +CC-66980/  4 -CC-ref/  2                                140.3742     -1.2385      0.0010************************</a:t>
            </a:r>
            <a:endParaRPr lang="en-US"/>
          </a:p>
          <a:p>
            <a:r>
              <a:rPr lang="en-US"/>
              <a:t>Energy +CC-66317/  4 -CC-ref/  2                                142.7896     -1.2334      0.0100************************</a:t>
            </a:r>
            <a:endParaRPr lang="en-US"/>
          </a:p>
          <a:p>
            <a:r>
              <a:rPr lang="en-US"/>
              <a:t>Energy +CC-65654/  4 -CC-ref/  2                                145.2541     -1.2231      0.0100************************</a:t>
            </a:r>
            <a:endParaRPr lang="en-US"/>
          </a:p>
          <a:p>
            <a:r>
              <a:rPr lang="en-US"/>
              <a:t>Energy +CC-64991/  4 -CC-ref/  2                                147.7677     -1.2070      0.0100************************</a:t>
            </a:r>
            <a:endParaRPr lang="en-US"/>
          </a:p>
          <a:p>
            <a:r>
              <a:rPr lang="en-US"/>
              <a:t>Energy +CC-64327/  4 -CC-ref/  2                                150.3317     -1.1842      0.0100************************</a:t>
            </a:r>
            <a:endParaRPr lang="en-US"/>
          </a:p>
          <a:p>
            <a:r>
              <a:rPr lang="en-US"/>
              <a:t>Energy +CC-63664/  4 -CC-ref/  2                                152.9462     -1.1541      0.0100************************</a:t>
            </a:r>
            <a:endParaRPr lang="en-US"/>
          </a:p>
          <a:p>
            <a:r>
              <a:rPr lang="en-US"/>
              <a:t>Energy +CC-63001/  4 -CC-ref/  2                                155.6120     -1.1158      0.0100************************</a:t>
            </a:r>
            <a:endParaRPr lang="en-US"/>
          </a:p>
          <a:p>
            <a:r>
              <a:rPr lang="en-US"/>
              <a:t>Energy +CC-62338/  4 -CC-ref/  2                                158.3297     -1.0682      0.0100************************</a:t>
            </a:r>
            <a:endParaRPr lang="en-US"/>
          </a:p>
          <a:p>
            <a:r>
              <a:rPr lang="en-US"/>
              <a:t>Energy +CC-61675/  4 -CC-ref/  2                                161.1015     -1.0101      0.0100************************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3637280" y="113665"/>
            <a:ext cx="4963160" cy="908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ym typeface="+mn-ea"/>
              </a:rPr>
              <a:t>C6 =1601.1619 (kCal/mol * \AA^6)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6" name="Picture 5" descr="two_bod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669925"/>
            <a:ext cx="10556240" cy="55073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 descr="two_body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" y="864235"/>
            <a:ext cx="11484610" cy="53130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920" y="699770"/>
            <a:ext cx="10515600" cy="5722620"/>
          </a:xfrm>
        </p:spPr>
        <p:txBody>
          <a:bodyPr>
            <a:normAutofit fontScale="50000"/>
          </a:bodyPr>
          <a:p>
            <a:r>
              <a:rPr lang="en-US"/>
              <a:t>                                                              FField value QM/Lit value  Weight      Error    Total error</a:t>
            </a:r>
            <a:endParaRPr lang="en-US"/>
          </a:p>
          <a:p>
            <a:endParaRPr lang="en-US"/>
          </a:p>
          <a:p>
            <a:r>
              <a:rPr lang="en-US"/>
              <a:t>Energy +CC-70959/  4 -CC-ref/  2                                 -1.1634     -1.1932      0.0100      8.9180      8.9180</a:t>
            </a:r>
            <a:endParaRPr lang="en-US"/>
          </a:p>
          <a:p>
            <a:r>
              <a:rPr lang="en-US"/>
              <a:t>Energy +CC-70296/  4 -CC-ref/  2                                 -1.1845     -1.2076      0.0100      5.3660     14.2840</a:t>
            </a:r>
            <a:endParaRPr lang="en-US"/>
          </a:p>
          <a:p>
            <a:r>
              <a:rPr lang="en-US"/>
              <a:t>Energy +CC-69633/  4 -CC-ref/  2                                 -1.2032     -1.2199      0.0100      2.8004     17.0844</a:t>
            </a:r>
            <a:endParaRPr lang="en-US"/>
          </a:p>
          <a:p>
            <a:r>
              <a:rPr lang="en-US"/>
              <a:t>Energy +CC-68970/  4 -CC-ref/  2                                 -1.2190     -1.2294      0.0100      1.0829     18.1672</a:t>
            </a:r>
            <a:endParaRPr lang="en-US"/>
          </a:p>
          <a:p>
            <a:r>
              <a:rPr lang="en-US"/>
              <a:t>Energy +CC-68307/  4 -CC-ref/  2                                 -1.2314     -1.2361      0.0010     21.8732     40.0404</a:t>
            </a:r>
            <a:endParaRPr lang="en-US"/>
          </a:p>
          <a:p>
            <a:r>
              <a:rPr lang="en-US"/>
              <a:t>Energy +CC-67643/  4 -CC-ref/  2                                 -1.2398     -1.2393      0.0010      0.2392     40.2796</a:t>
            </a:r>
            <a:endParaRPr lang="en-US"/>
          </a:p>
          <a:p>
            <a:r>
              <a:rPr lang="en-US"/>
              <a:t>Energy +CC-66980/  4 -CC-ref/  2                                 -1.2434     -1.2385      0.0010     24.0092     64.2888</a:t>
            </a:r>
            <a:endParaRPr lang="en-US"/>
          </a:p>
          <a:p>
            <a:r>
              <a:rPr lang="en-US"/>
              <a:t>Energy +CC-66317/  4 -CC-ref/  2                                 -1.2414     -1.2334      0.0100      0.6494     64.9382</a:t>
            </a:r>
            <a:endParaRPr lang="en-US"/>
          </a:p>
          <a:p>
            <a:r>
              <a:rPr lang="en-US"/>
              <a:t>Energy +CC-65654/  4 -CC-ref/  2                                 -1.2329     -1.2231      0.0100      0.9778     65.9161</a:t>
            </a:r>
            <a:endParaRPr lang="en-US"/>
          </a:p>
          <a:p>
            <a:r>
              <a:rPr lang="en-US"/>
              <a:t>Energy +CC-64991/  4 -CC-ref/  2                                 -1.2169     -1.2070      0.0100      0.9832     66.8993</a:t>
            </a:r>
            <a:endParaRPr lang="en-US"/>
          </a:p>
          <a:p>
            <a:r>
              <a:rPr lang="en-US"/>
              <a:t>Energy +CC-64327/  4 -CC-ref/  2                                 -1.1921     -1.1842      0.0100      0.6372     67.5365</a:t>
            </a:r>
            <a:endParaRPr lang="en-US"/>
          </a:p>
          <a:p>
            <a:r>
              <a:rPr lang="en-US"/>
              <a:t>Energy +CC-63664/  4 -CC-ref/  2                                 -1.1572     -1.1541      0.0100      0.0966     67.6331</a:t>
            </a:r>
            <a:endParaRPr lang="en-US"/>
          </a:p>
          <a:p>
            <a:r>
              <a:rPr lang="en-US"/>
              <a:t>Energy +CC-63001/  4 -CC-ref/  2                                 -1.1107     -1.1158      0.0100      0.2608     67.8940</a:t>
            </a:r>
            <a:endParaRPr lang="en-US"/>
          </a:p>
          <a:p>
            <a:r>
              <a:rPr lang="en-US"/>
              <a:t>Energy +CC-62338/  4 -CC-ref/  2                                 -1.0507     -1.0682      0.0100      3.0500     70.9439</a:t>
            </a:r>
            <a:endParaRPr lang="en-US"/>
          </a:p>
          <a:p>
            <a:r>
              <a:rPr lang="en-US"/>
              <a:t>Energy +CC-61675/  4 -CC-ref/  2                                 -0.9754     -1.0101      0.0100     12.0541     82.9980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199255" y="116205"/>
            <a:ext cx="31311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Full optimization</a:t>
            </a:r>
            <a:endParaRPr lang="en-US"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920" y="699770"/>
            <a:ext cx="10515600" cy="5722620"/>
          </a:xfrm>
        </p:spPr>
        <p:txBody>
          <a:bodyPr>
            <a:normAutofit fontScale="50000"/>
          </a:bodyPr>
          <a:p>
            <a:r>
              <a:rPr lang="en-US"/>
              <a:t>                                                              FField value QM/Lit value  Weight      Error    Total error</a:t>
            </a:r>
            <a:endParaRPr lang="en-US"/>
          </a:p>
          <a:p>
            <a:endParaRPr lang="en-US"/>
          </a:p>
          <a:p>
            <a:r>
              <a:rPr lang="en-US"/>
              <a:t>Energy +CC-70959/  4 -CC-ref/  2                                 -1.1509     -1.1932      0.0100     17.9480     17.9480</a:t>
            </a:r>
            <a:endParaRPr lang="en-US"/>
          </a:p>
          <a:p>
            <a:r>
              <a:rPr lang="en-US"/>
              <a:t>Energy +CC-70296/  4 -CC-ref/  2                                 -1.1752     -1.2076      0.0100     10.5268     28.4748</a:t>
            </a:r>
            <a:endParaRPr lang="en-US"/>
          </a:p>
          <a:p>
            <a:r>
              <a:rPr lang="en-US"/>
              <a:t>Energy +CC-69633/  4 -CC-ref/  2                                 -1.1969     -1.2199      0.0100      5.2832     33.7580</a:t>
            </a:r>
            <a:endParaRPr lang="en-US"/>
          </a:p>
          <a:p>
            <a:r>
              <a:rPr lang="en-US"/>
              <a:t>Energy +CC-68970/  4 -CC-ref/  2                                 -1.2155     -1.2294      0.0100      1.9326     35.6906</a:t>
            </a:r>
            <a:endParaRPr lang="en-US"/>
          </a:p>
          <a:p>
            <a:r>
              <a:rPr lang="en-US"/>
              <a:t>Energy +CC-68307/  4 -CC-ref/  2                                 -1.2303     -1.2361      0.0010     33.4455     69.1361</a:t>
            </a:r>
            <a:endParaRPr lang="en-US"/>
          </a:p>
          <a:p>
            <a:r>
              <a:rPr lang="en-US"/>
              <a:t>Energy +CC-67643/  4 -CC-ref/  2                                 -1.2406     -1.2393      0.0010      1.7036     70.8397</a:t>
            </a:r>
            <a:endParaRPr lang="en-US"/>
          </a:p>
          <a:p>
            <a:r>
              <a:rPr lang="en-US"/>
              <a:t>Energy +CC-66980/  4 -CC-ref/  2                                 -1.2456     -1.2385      0.0010     49.8767    120.7164</a:t>
            </a:r>
            <a:endParaRPr lang="en-US"/>
          </a:p>
          <a:p>
            <a:r>
              <a:rPr lang="en-US"/>
              <a:t>Energy +CC-66317/  4 -CC-ref/  2                                 -1.2442     -1.2334      0.0100      1.1821    121.8985</a:t>
            </a:r>
            <a:endParaRPr lang="en-US"/>
          </a:p>
          <a:p>
            <a:r>
              <a:rPr lang="en-US"/>
              <a:t>Energy +CC-65654/  4 -CC-ref/  2                                 -1.2356     -1.2231      0.0100      1.5703    123.4687</a:t>
            </a:r>
            <a:endParaRPr lang="en-US"/>
          </a:p>
          <a:p>
            <a:r>
              <a:rPr lang="en-US"/>
              <a:t>Energy +CC-64991/  4 -CC-ref/  2                                 -1.2184     -1.2070      0.0100      1.3071    124.7758</a:t>
            </a:r>
            <a:endParaRPr lang="en-US"/>
          </a:p>
          <a:p>
            <a:r>
              <a:rPr lang="en-US"/>
              <a:t>Energy +CC-64327/  4 -CC-ref/  2                                 -1.1914     -1.1842      0.0100      0.5301    125.3060</a:t>
            </a:r>
            <a:endParaRPr lang="en-US"/>
          </a:p>
          <a:p>
            <a:r>
              <a:rPr lang="en-US"/>
              <a:t>Energy +CC-63664/  4 -CC-ref/  2                                 -1.1531     -1.1541      0.0100      0.0109    125.3169</a:t>
            </a:r>
            <a:endParaRPr lang="en-US"/>
          </a:p>
          <a:p>
            <a:r>
              <a:rPr lang="en-US"/>
              <a:t>Energy +CC-63001/  4 -CC-ref/  2                                 -1.1017     -1.1158      0.0100      1.9832    127.3000</a:t>
            </a:r>
            <a:endParaRPr lang="en-US"/>
          </a:p>
          <a:p>
            <a:r>
              <a:rPr lang="en-US"/>
              <a:t>Energy +CC-62338/  4 -CC-ref/  2                                 -1.0354     -1.0682      0.0100     10.7359    138.0359</a:t>
            </a:r>
            <a:endParaRPr lang="en-US"/>
          </a:p>
          <a:p>
            <a:r>
              <a:rPr lang="en-US"/>
              <a:t>Energy +CC-61675/  4 -CC-ref/  2                                 -0.9521     -1.0101      0.0100     33.6099    171.6458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168140" y="116205"/>
            <a:ext cx="31311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X6 potential</a:t>
            </a:r>
            <a:endParaRPr lang="en-US"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C6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 1    ! Nr of off-diagonal terms; p2; p1; p3; R0, R_p; R_pp; C6; p4</a:t>
            </a:r>
            <a:endParaRPr lang="en-US"/>
          </a:p>
          <a:p>
            <a:r>
              <a:rPr lang="en-US"/>
              <a:t>  1  1  -0.0003   0.0000   0.0000   0.7450  -1.0000  -1.00001702.1792   0.0000   0.0000   0.0000   1.0000</a:t>
            </a: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  1    ! Nr of off-diagonal terms; p2; p1; p3; R0, R_p; R_pp; C6; p4</a:t>
            </a:r>
            <a:endParaRPr lang="en-US"/>
          </a:p>
          <a:p>
            <a:r>
              <a:rPr lang="en-US"/>
              <a:t>  1  1  -0.0003   0.0000   0.0000   0.7450  -1.0000  -1.00001601.1619   0.0000   0.0000   0.0000   1.0000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C6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9061</Words>
  <Application>WPS Presentation</Application>
  <PresentationFormat>Widescreen</PresentationFormat>
  <Paragraphs>124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Arial</vt:lpstr>
      <vt:lpstr>Calibri Light</vt:lpstr>
      <vt:lpstr>Calibri</vt:lpstr>
      <vt:lpstr>微软雅黑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C6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Yerong</cp:lastModifiedBy>
  <cp:revision>19</cp:revision>
  <dcterms:created xsi:type="dcterms:W3CDTF">2016-08-14T14:23:00Z</dcterms:created>
  <dcterms:modified xsi:type="dcterms:W3CDTF">2016-10-08T18:40:29Z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1033-10.1.0.5783</vt:lpwstr>
  </property>
</Properties>
</file>