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0" r:id="rId2"/>
    <p:sldId id="297" r:id="rId3"/>
    <p:sldId id="301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NULL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1.ffoptimization </a:t>
            </a:r>
            <a:r>
              <a:rPr lang="en-US" sz="3200" dirty="0"/>
              <a:t>with c reduced to 6.6715 </a:t>
            </a:r>
            <a:r>
              <a:rPr lang="en-US" sz="3200" dirty="0" err="1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 dirty="0"/>
              <a:t>(Tod's experimental value is 6.6721</a:t>
            </a:r>
            <a:r>
              <a:rPr lang="en-US" sz="3200" dirty="0">
                <a:latin typeface="Calibri Light" panose="020F0302020204030204" charset="0"/>
                <a:cs typeface="Calibri Light" panose="020F0302020204030204" charset="0"/>
              </a:rPr>
              <a:t>Ȧ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38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85" y="1095940"/>
            <a:ext cx="12192000" cy="58103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1.ffoptimization </a:t>
            </a:r>
            <a:r>
              <a:rPr lang="en-US" sz="3200" dirty="0"/>
              <a:t>with c reduced to 6.6715 </a:t>
            </a:r>
            <a:r>
              <a:rPr lang="en-US" sz="3200" dirty="0" err="1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 dirty="0"/>
              <a:t>(Tod's experimental value is 6.6721</a:t>
            </a:r>
            <a:r>
              <a:rPr lang="en-US" sz="3200" dirty="0">
                <a:latin typeface="Calibri Light" panose="020F0302020204030204" charset="0"/>
                <a:cs typeface="Calibri Light" panose="020F0302020204030204" charset="0"/>
              </a:rPr>
              <a:t>Ȧ</a:t>
            </a:r>
            <a:r>
              <a:rPr lang="en-US" sz="3200" dirty="0"/>
              <a:t>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9" y="1123227"/>
            <a:ext cx="10206628" cy="4864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2548" y="6275540"/>
            <a:ext cx="296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6055"/>
            <a:ext cx="10515600" cy="714375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342390" y="735965"/>
          <a:ext cx="5960110" cy="598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487"/>
                <a:gridCol w="2152488"/>
                <a:gridCol w="1655135"/>
              </a:tblGrid>
              <a:tr h="95948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SUBJECT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</a:p>
                  </a:txBody>
                  <a:tcPr/>
                </a:tc>
              </a:tr>
              <a:tr h="95948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Tod's extrapolation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</a:p>
                  </a:txBody>
                  <a:tcPr/>
                </a:tc>
              </a:tr>
              <a:tr h="95948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QM+phonons after decreasing c by 0.0073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(6.7454 - 0.0073 = 6.6721)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6.6715</a:t>
                      </a:r>
                    </a:p>
                  </a:txBody>
                  <a:tcPr/>
                </a:tc>
              </a:tr>
              <a:tr h="959485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shifted data with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X6 ffopt fit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6.6485(-0.3448%)</a:t>
                      </a:r>
                    </a:p>
                  </a:txBody>
                  <a:tcPr/>
                </a:tc>
              </a:tr>
              <a:tr h="959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           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                   </a:t>
                      </a:r>
                      <a:r>
                        <a:rPr lang="en-US" dirty="0" err="1"/>
                        <a:t>ffopt</a:t>
                      </a:r>
                      <a:r>
                        <a:rPr lang="en-US" dirty="0"/>
                        <a:t>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6.6248(--0.700%)</a:t>
                      </a:r>
                    </a:p>
                  </a:txBody>
                  <a:tcPr/>
                </a:tc>
              </a:tr>
              <a:tr h="959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ffopt fit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6.4248(-</a:t>
                      </a:r>
                      <a:r>
                        <a:rPr lang="en-US" sz="1800" dirty="0">
                          <a:sym typeface="+mn-ea"/>
                        </a:rPr>
                        <a:t>0.700%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ontent Placeholder 2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9629373"/>
              </p:ext>
            </p:extLst>
          </p:nvPr>
        </p:nvGraphicFramePr>
        <p:xfrm>
          <a:off x="3616643" y="4959350"/>
          <a:ext cx="102489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3" imgW="316865" imgH="203200" progId="Equation.KSEE3">
                  <p:embed/>
                </p:oleObj>
              </mc:Choice>
              <mc:Fallback>
                <p:oleObj r:id="rId3" imgW="316865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6643" y="4959350"/>
                        <a:ext cx="102489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1933"/>
              </p:ext>
            </p:extLst>
          </p:nvPr>
        </p:nvGraphicFramePr>
        <p:xfrm>
          <a:off x="3641408" y="5770549"/>
          <a:ext cx="200025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5" imgW="2462530" imgH="661670" progId="Equation.KSEE3">
                  <p:embed/>
                </p:oleObj>
              </mc:Choice>
              <mc:Fallback>
                <p:oleObj r:id="rId5" imgW="2462530" imgH="66167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408" y="5770549"/>
                        <a:ext cx="200025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14923"/>
              </p:ext>
            </p:extLst>
          </p:nvPr>
        </p:nvGraphicFramePr>
        <p:xfrm>
          <a:off x="1379538" y="4760595"/>
          <a:ext cx="177355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7" imgW="1079500" imgH="241300" progId="Equation.KSEE3">
                  <p:embed/>
                </p:oleObj>
              </mc:Choice>
              <mc:Fallback>
                <p:oleObj r:id="rId7" imgW="10795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9538" y="4760595"/>
                        <a:ext cx="177355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114604"/>
            <a:ext cx="10122074" cy="1288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ffopt</a:t>
            </a:r>
            <a:r>
              <a:rPr lang="en-US" dirty="0" smtClean="0"/>
              <a:t> for </a:t>
            </a:r>
            <a:r>
              <a:rPr lang="en-US" dirty="0" err="1" smtClean="0"/>
              <a:t>QM+phonons</a:t>
            </a:r>
            <a:r>
              <a:rPr lang="en-US" dirty="0" smtClean="0"/>
              <a:t> with optimal training point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0" y="1245730"/>
            <a:ext cx="9805530" cy="5612270"/>
          </a:xfrm>
        </p:spPr>
      </p:pic>
    </p:spTree>
    <p:extLst>
      <p:ext uri="{BB962C8B-B14F-4D97-AF65-F5344CB8AC3E}">
        <p14:creationId xmlns:p14="http://schemas.microsoft.com/office/powerpoint/2010/main" val="58889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114604"/>
            <a:ext cx="10122074" cy="1288312"/>
          </a:xfrm>
        </p:spPr>
        <p:txBody>
          <a:bodyPr>
            <a:normAutofit/>
          </a:bodyPr>
          <a:lstStyle/>
          <a:p>
            <a:r>
              <a:rPr lang="en-US" dirty="0" err="1" smtClean="0"/>
              <a:t>ffopt</a:t>
            </a:r>
            <a:r>
              <a:rPr lang="en-US" dirty="0" smtClean="0"/>
              <a:t> for QM with optimal training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044747"/>
            <a:ext cx="11685480" cy="5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Probabily</a:t>
            </a:r>
            <a:r>
              <a:rPr lang="en-US" dirty="0" smtClean="0"/>
              <a:t> PBE3 correction is not a good fit for graphite?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Try </a:t>
            </a:r>
            <a:r>
              <a:rPr lang="en-US" dirty="0"/>
              <a:t>a </a:t>
            </a:r>
            <a:r>
              <a:rPr lang="en-US" dirty="0" smtClean="0"/>
              <a:t>carbon-hydrogen system?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0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Equation.KSEE3</vt:lpstr>
      <vt:lpstr>1.ffoptimization with c reduced to 6.6715 Ȧ(Tod's experimental value is 6.6721Ȧ)</vt:lpstr>
      <vt:lpstr>1.ffoptimization with c reduced to 6.6715 Ȧ(Tod's experimental value is 6.6721Ȧ)</vt:lpstr>
      <vt:lpstr>Summary</vt:lpstr>
      <vt:lpstr>ffopt for QM+phonons with optimal training point</vt:lpstr>
      <vt:lpstr>ffopt for QM with optimal training point</vt:lpstr>
      <vt:lpstr>Conclusion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2016-08-14T14:23:00Z</dcterms:created>
  <dcterms:modified xsi:type="dcterms:W3CDTF">2017-01-26T19:10:43Z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