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59" r:id="rId5"/>
    <p:sldId id="678" r:id="rId6"/>
    <p:sldId id="699" r:id="rId7"/>
    <p:sldId id="657" r:id="rId8"/>
    <p:sldId id="265" r:id="rId9"/>
    <p:sldId id="6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Grp="1" noRot="1" noChangeAspect="1" noMove="1" noResize="1" noUngrp="1"/>
          </p:cNvGrpSpPr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17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8340" y="1764407"/>
            <a:ext cx="8051575" cy="2310312"/>
          </a:xfrm>
        </p:spPr>
        <p:txBody>
          <a:bodyPr>
            <a:normAutofit/>
          </a:bodyPr>
          <a:lstStyle/>
          <a:p>
            <a:r>
              <a:rPr lang="en-US" altLang="en-IN" sz="5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 Block Chaining</a:t>
            </a:r>
            <a:endParaRPr lang="en-US" altLang="en-IN" sz="5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500" y="4844882"/>
            <a:ext cx="5760846" cy="1087568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YERRA BHASKARA VARA PRASAD</a:t>
            </a:r>
            <a:endParaRPr lang="en-US" sz="14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N180570</a:t>
            </a:r>
            <a:endParaRPr lang="en-US" sz="14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r>
              <a:rPr lang="en-US" altLang="en-IN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EC</a:t>
            </a:r>
            <a:r>
              <a:rPr lang="en-IN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E-0</a:t>
            </a:r>
            <a:r>
              <a:rPr lang="en-US" altLang="en-IN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4</a:t>
            </a:r>
            <a:endParaRPr lang="en-US" altLang="en-IN" sz="14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386081"/>
            <a:ext cx="9833548" cy="1026159"/>
          </a:xfrm>
        </p:spPr>
        <p:txBody>
          <a:bodyPr anchor="b">
            <a:normAutofit/>
          </a:bodyPr>
          <a:lstStyle/>
          <a:p>
            <a:pPr algn="ctr"/>
            <a:r>
              <a:rPr lang="en-US" altLang="en-IN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altLang="en-IN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79226" y="2007062"/>
            <a:ext cx="9833548" cy="3577893"/>
          </a:xfrm>
        </p:spPr>
        <p:txBody>
          <a:bodyPr>
            <a:noAutofit/>
          </a:bodyPr>
          <a:lstStyle/>
          <a:p>
            <a:r>
              <a:rPr lang="en-US" altLang="en-IN" sz="2400" dirty="0">
                <a:solidFill>
                  <a:schemeClr val="tx2"/>
                </a:solidFill>
              </a:rPr>
              <a:t>We dont run just a cipher, we need a mode of operation.</a:t>
            </a:r>
            <a:endParaRPr lang="en-US" altLang="en-IN" sz="2400" dirty="0">
              <a:solidFill>
                <a:schemeClr val="tx2"/>
              </a:solidFill>
            </a:endParaRPr>
          </a:p>
          <a:p>
            <a:r>
              <a:rPr lang="en-US" altLang="en-IN" sz="2400" dirty="0">
                <a:solidFill>
                  <a:schemeClr val="tx2"/>
                </a:solidFill>
              </a:rPr>
              <a:t>Fixed block length (AES-128)</a:t>
            </a:r>
            <a:endParaRPr lang="en-US" altLang="en-IN" sz="2400" dirty="0">
              <a:solidFill>
                <a:schemeClr val="tx2"/>
              </a:solidFill>
            </a:endParaRPr>
          </a:p>
          <a:p>
            <a:r>
              <a:rPr lang="en-US" altLang="en-IN" sz="2400" dirty="0">
                <a:solidFill>
                  <a:schemeClr val="tx2"/>
                </a:solidFill>
              </a:rPr>
              <a:t>If data input is greater than 128 bit, we need a mechanism</a:t>
            </a:r>
            <a:endParaRPr lang="en-US" altLang="en-IN" sz="2400" dirty="0">
              <a:solidFill>
                <a:schemeClr val="tx2"/>
              </a:solidFill>
            </a:endParaRPr>
          </a:p>
          <a:p>
            <a:r>
              <a:rPr lang="en-US" altLang="en-IN" sz="2400" dirty="0">
                <a:solidFill>
                  <a:schemeClr val="tx2"/>
                </a:solidFill>
              </a:rPr>
              <a:t>Breaking the plain text into X bits in each block</a:t>
            </a:r>
            <a:endParaRPr lang="en-US" altLang="en-IN" sz="2400" dirty="0">
              <a:solidFill>
                <a:schemeClr val="tx2"/>
              </a:solidFill>
            </a:endParaRPr>
          </a:p>
          <a:p>
            <a:r>
              <a:rPr lang="en-US" altLang="en-IN" sz="2400" dirty="0">
                <a:solidFill>
                  <a:schemeClr val="tx2"/>
                </a:solidFill>
              </a:rPr>
              <a:t>National Institute of standards and Technology (NIST) introduces 5 modes</a:t>
            </a:r>
            <a:endParaRPr lang="en-US" altLang="en-IN" sz="2400" dirty="0">
              <a:solidFill>
                <a:schemeClr val="tx2"/>
              </a:solidFill>
            </a:endParaRPr>
          </a:p>
          <a:p>
            <a:r>
              <a:rPr lang="en-US" altLang="en-IN" sz="2400" dirty="0">
                <a:solidFill>
                  <a:schemeClr val="tx2"/>
                </a:solidFill>
              </a:rPr>
              <a:t>For different applications, different modes of operations </a:t>
            </a:r>
            <a:endParaRPr lang="en-US" altLang="en-IN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56" y="604913"/>
            <a:ext cx="9833548" cy="812255"/>
          </a:xfrm>
        </p:spPr>
        <p:txBody>
          <a:bodyPr anchor="b">
            <a:normAutofit/>
          </a:bodyPr>
          <a:lstStyle/>
          <a:p>
            <a:pPr algn="ctr"/>
            <a:r>
              <a:rPr lang="en-US" altLang="en-I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of mode of operation:</a:t>
            </a:r>
            <a:endParaRPr lang="en-US" altLang="en-I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281" y="1779667"/>
            <a:ext cx="9833548" cy="2978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IN" sz="3200" b="0" i="0" dirty="0">
                <a:solidFill>
                  <a:schemeClr val="tx2"/>
                </a:solidFill>
                <a:effectLst/>
              </a:rPr>
              <a:t>1. A lengthy message</a:t>
            </a:r>
            <a:endParaRPr lang="en-US" altLang="en-IN" sz="3200" b="0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altLang="en-IN" sz="3200" b="0" i="0" dirty="0">
                <a:solidFill>
                  <a:schemeClr val="tx2"/>
                </a:solidFill>
                <a:effectLst/>
              </a:rPr>
              <a:t>2. Image file</a:t>
            </a:r>
            <a:endParaRPr lang="en-US" altLang="en-IN" sz="3200" b="0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altLang="en-IN" sz="3200" b="0" i="0" dirty="0">
                <a:solidFill>
                  <a:schemeClr val="tx2"/>
                </a:solidFill>
                <a:effectLst/>
              </a:rPr>
              <a:t>3. Multimedia file</a:t>
            </a:r>
            <a:endParaRPr lang="en-US" altLang="en-IN" sz="3200" b="0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altLang="en-IN" sz="3200" b="0" i="0" dirty="0">
                <a:solidFill>
                  <a:schemeClr val="tx2"/>
                </a:solidFill>
                <a:effectLst/>
              </a:rPr>
              <a:t>4. Real time data etc...</a:t>
            </a:r>
            <a:endParaRPr lang="en-US" altLang="en-IN" sz="3200" b="0" i="0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Modes of Operation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GB"/>
              <a:t>Electronic Codebook Mode</a:t>
            </a:r>
            <a:endParaRPr lang="en-US" altLang="en-GB"/>
          </a:p>
          <a:p>
            <a:pPr marL="514350" indent="-514350">
              <a:buAutoNum type="arabicPeriod"/>
            </a:pPr>
            <a:r>
              <a:rPr lang="en-US" altLang="en-GB"/>
              <a:t>Cipher block chaining Mode</a:t>
            </a:r>
            <a:endParaRPr lang="en-US" altLang="en-GB"/>
          </a:p>
          <a:p>
            <a:pPr marL="514350" indent="-514350">
              <a:buAutoNum type="arabicPeriod"/>
            </a:pPr>
            <a:r>
              <a:rPr lang="en-US" altLang="en-GB"/>
              <a:t>Cipher Feedback Mode</a:t>
            </a:r>
            <a:endParaRPr lang="en-US" altLang="en-GB"/>
          </a:p>
          <a:p>
            <a:pPr marL="514350" indent="-514350">
              <a:buAutoNum type="arabicPeriod"/>
            </a:pPr>
            <a:r>
              <a:rPr lang="en-US" altLang="en-GB"/>
              <a:t>Output feedback Mode</a:t>
            </a:r>
            <a:endParaRPr lang="en-US" altLang="en-GB"/>
          </a:p>
          <a:p>
            <a:pPr marL="514350" indent="-514350">
              <a:buAutoNum type="arabicPeriod"/>
            </a:pPr>
            <a:r>
              <a:rPr lang="en-US" altLang="en-GB"/>
              <a:t>Counter Mode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Cipher Block Chaining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Invented in 1976 in IBM</a:t>
            </a:r>
            <a:endParaRPr lang="en-US" altLang="en-GB"/>
          </a:p>
          <a:p>
            <a:r>
              <a:rPr lang="en-US" altLang="en-GB"/>
              <a:t>Mode of operation for block cipher</a:t>
            </a:r>
            <a:endParaRPr lang="en-US" altLang="en-GB"/>
          </a:p>
          <a:p>
            <a:r>
              <a:rPr lang="en-US" altLang="en-GB"/>
              <a:t>Uses initialization vector (IV) for each block of plaintext to produce each of ciphertext</a:t>
            </a:r>
            <a:endParaRPr lang="en-US" altLang="en-GB"/>
          </a:p>
          <a:p>
            <a:r>
              <a:rPr lang="en-US" altLang="en-GB"/>
              <a:t>XOR method is used for both the encryption and decryption</a:t>
            </a:r>
            <a:endParaRPr lang="en-US" altLang="en-GB"/>
          </a:p>
          <a:p>
            <a:r>
              <a:rPr lang="en-US" altLang="en-GB"/>
              <a:t>CBC mode is applicable whenever large amounts of data need to sent securely. (eg.email, FTP,web etc)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Prasad\Music\Cipher-Block-Chaining-1.pngCipher-Block-Chaining-1"/>
          <p:cNvPicPr>
            <a:picLocks noChangeAspect="1"/>
          </p:cNvPicPr>
          <p:nvPr/>
        </p:nvPicPr>
        <p:blipFill>
          <a:blip r:embed="rId1"/>
          <a:srcRect l="-13691" t="-358" r="-23237" b="-23969"/>
          <a:stretch>
            <a:fillRect/>
          </a:stretch>
        </p:blipFill>
        <p:spPr>
          <a:xfrm>
            <a:off x="1076960" y="664210"/>
            <a:ext cx="9545320" cy="7078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  <a:endParaRPr lang="en-IN" sz="400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Cipher Block Chaining ensures strong data security, adapting to evolving threats. A crucial tool for safeguarding digital information.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>
            <a:grpSpLocks noGrp="1" noRot="1" noChangeAspect="1" noMove="1" noResize="1" noUngrp="1"/>
          </p:cNvGrpSpPr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1" name="Freeform: Shape 30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31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1105</Words>
  <Application>WPS Presentation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Calibri</vt:lpstr>
      <vt:lpstr>Office Theme</vt:lpstr>
      <vt:lpstr>Cipher Block Chaining</vt:lpstr>
      <vt:lpstr>INTRODUCTION</vt:lpstr>
      <vt:lpstr>Need of mode of operation:</vt:lpstr>
      <vt:lpstr>5 Modes of Operation</vt:lpstr>
      <vt:lpstr>Cipher Block Chaining</vt:lpstr>
      <vt:lpstr>PowerPoint 演示文稿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Automation</dc:title>
  <dc:creator>Jagadeesh Varri</dc:creator>
  <cp:lastModifiedBy>Prasad</cp:lastModifiedBy>
  <cp:revision>95</cp:revision>
  <dcterms:created xsi:type="dcterms:W3CDTF">2021-11-10T04:40:00Z</dcterms:created>
  <dcterms:modified xsi:type="dcterms:W3CDTF">2023-12-03T04:47:29Z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0765226352204217B0C81716C3FDA867_12</vt:lpwstr>
  </property>
  <property fmtid="{D5CDD505-2E9C-101B-9397-08002B2CF9AE}" pid="3" name="KSOProductBuildVer">
    <vt:lpwstr>2057-12.2.0.13306</vt:lpwstr>
  </property>
</Properties>
</file>