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9" r:id="rId5"/>
    <p:sldId id="280" r:id="rId6"/>
    <p:sldId id="281" r:id="rId7"/>
    <p:sldId id="259" r:id="rId8"/>
    <p:sldId id="260" r:id="rId9"/>
    <p:sldId id="261" r:id="rId10"/>
    <p:sldId id="283" r:id="rId11"/>
    <p:sldId id="282" r:id="rId12"/>
    <p:sldId id="275" r:id="rId13"/>
    <p:sldId id="277" r:id="rId14"/>
    <p:sldId id="262" r:id="rId15"/>
    <p:sldId id="263" r:id="rId16"/>
    <p:sldId id="264"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10/11/2024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16563"/>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IN" dirty="0"/>
              <a:t>A One Step Solution for Focusing on Tourism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02144" y="1944430"/>
            <a:ext cx="3970500" cy="43835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a:t>
            </a:r>
            <a:r>
              <a:rPr lang="en-GB" dirty="0" smtClean="0">
                <a:latin typeface="Cambria" panose="02040503050406030204" pitchFamily="18" charset="0"/>
                <a:ea typeface="Cambria" panose="02040503050406030204" pitchFamily="18" charset="0"/>
              </a:rPr>
              <a:t>CEI - 03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246431"/>
              </p:ext>
            </p:extLst>
          </p:nvPr>
        </p:nvGraphicFramePr>
        <p:xfrm>
          <a:off x="429096" y="2382787"/>
          <a:ext cx="5418675" cy="2403120"/>
        </p:xfrm>
        <a:graphic>
          <a:graphicData uri="http://schemas.openxmlformats.org/drawingml/2006/table">
            <a:tbl>
              <a:tblPr firstRow="1" bandRow="1">
                <a:noFill/>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smtClean="0">
                          <a:solidFill>
                            <a:srgbClr val="17365D"/>
                          </a:solidFill>
                        </a:rPr>
                        <a:t> 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smtClean="0">
                          <a:solidFill>
                            <a:srgbClr val="17365D"/>
                          </a:solidFill>
                        </a:rPr>
                        <a:t>           </a:t>
                      </a:r>
                      <a:r>
                        <a:rPr lang="en-GB" sz="1800" b="1" u="none" strike="noStrike" cap="none" dirty="0" smtClean="0">
                          <a:solidFill>
                            <a:srgbClr val="17365D"/>
                          </a:solidFill>
                        </a:rPr>
                        <a:t>          Roll </a:t>
                      </a:r>
                      <a:r>
                        <a:rPr lang="en-GB" sz="1800" b="1" u="none" strike="noStrike" cap="none" dirty="0" smtClean="0">
                          <a:solidFill>
                            <a:srgbClr val="17365D"/>
                          </a:solidFill>
                        </a:rPr>
                        <a:t>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40052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a:sym typeface="Verdana"/>
              </a:rPr>
              <a:t>Ms. </a:t>
            </a:r>
            <a:r>
              <a:rPr lang="en-US" sz="2000" b="1" dirty="0" err="1">
                <a:solidFill>
                  <a:srgbClr val="17365D"/>
                </a:solidFill>
                <a:latin typeface="Cambria" panose="02040503050406030204" pitchFamily="18" charset="0"/>
                <a:ea typeface="Cambria" panose="02040503050406030204" pitchFamily="18" charset="0"/>
                <a:cs typeface="Verdana"/>
                <a:sym typeface="Verdana"/>
              </a:rPr>
              <a:t>Yogeetha</a:t>
            </a:r>
            <a:r>
              <a:rPr lang="en-US" sz="2000" b="1" dirty="0">
                <a:solidFill>
                  <a:srgbClr val="17365D"/>
                </a:solidFill>
                <a:latin typeface="Cambria" panose="02040503050406030204" pitchFamily="18" charset="0"/>
                <a:ea typeface="Cambria" panose="02040503050406030204" pitchFamily="18" charset="0"/>
                <a:cs typeface="Verdana"/>
                <a:sym typeface="Verdana"/>
              </a:rPr>
              <a:t> B R</a:t>
            </a:r>
          </a:p>
          <a:p>
            <a:pPr lvl="0">
              <a:spcBef>
                <a:spcPts val="340"/>
              </a:spcBef>
              <a:buClr>
                <a:srgbClr val="17365D"/>
              </a:buClr>
              <a:buSzPts val="1700"/>
            </a:pPr>
            <a:r>
              <a:rPr lang="en-US" sz="1700" dirty="0" smtClean="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smtClean="0">
                <a:solidFill>
                  <a:srgbClr val="17365D"/>
                </a:solidFill>
                <a:latin typeface="Cambria" panose="02040503050406030204" pitchFamily="18" charset="0"/>
                <a:ea typeface="Cambria" panose="02040503050406030204" pitchFamily="18" charset="0"/>
                <a:cs typeface="Verdana"/>
                <a:sym typeface="Verdana"/>
              </a:rPr>
              <a:t>VIVA - 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11992" y="4588744"/>
            <a:ext cx="12146885" cy="1671789"/>
          </a:xfrm>
          <a:prstGeom prst="rect">
            <a:avLst/>
          </a:prstGeom>
          <a:noFill/>
          <a:ln>
            <a:noFill/>
          </a:ln>
        </p:spPr>
        <p:txBody>
          <a:bodyPr spcFirstLastPara="1" wrap="square" lIns="91425" tIns="45700" rIns="91425" bIns="45700" anchor="t" anchorCtr="0">
            <a:noAutofit/>
          </a:bodyPr>
          <a:lstStyle/>
          <a:p>
            <a:pPr lvl="0">
              <a:buClr>
                <a:srgbClr val="17365D"/>
              </a:buClr>
              <a:buSzPct val="100000"/>
            </a:pPr>
            <a:endParaRPr lang="en-US" sz="19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900" b="1" dirty="0">
                <a:latin typeface="Cambria" panose="02040503050406030204" pitchFamily="18" charset="0"/>
                <a:ea typeface="Cambria" panose="02040503050406030204" pitchFamily="18" charset="0"/>
                <a:cs typeface="Verdana"/>
                <a:sym typeface="Verdana"/>
              </a:rPr>
              <a:t>B. Tech (Computer Engineering  (AI &amp; ML)</a:t>
            </a:r>
            <a:endParaRPr lang="en-US" sz="19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9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900" b="1" dirty="0">
                <a:solidFill>
                  <a:schemeClr val="accent1"/>
                </a:solidFill>
                <a:latin typeface="Cambria" panose="02040503050406030204" pitchFamily="18" charset="0"/>
                <a:ea typeface="Cambria" panose="02040503050406030204" pitchFamily="18" charset="0"/>
                <a:cs typeface="Verdana"/>
                <a:sym typeface="Verdana"/>
              </a:rPr>
              <a:t>: </a:t>
            </a:r>
            <a:r>
              <a:rPr lang="en-US" sz="1900" b="1" dirty="0">
                <a:latin typeface="Cambria" panose="02040503050406030204" pitchFamily="18" charset="0"/>
                <a:ea typeface="Cambria" panose="02040503050406030204" pitchFamily="18" charset="0"/>
                <a:cs typeface="Verdana"/>
                <a:sym typeface="Verdana"/>
              </a:rPr>
              <a:t>Dr. </a:t>
            </a:r>
            <a:r>
              <a:rPr lang="en-US" sz="1900" b="1" dirty="0" err="1">
                <a:latin typeface="Cambria" panose="02040503050406030204" pitchFamily="18" charset="0"/>
                <a:ea typeface="Cambria" panose="02040503050406030204" pitchFamily="18" charset="0"/>
                <a:cs typeface="Verdana"/>
                <a:sym typeface="Verdana"/>
              </a:rPr>
              <a:t>Gopala</a:t>
            </a:r>
            <a:r>
              <a:rPr lang="en-US" sz="1900" b="1" dirty="0">
                <a:latin typeface="Cambria" panose="02040503050406030204" pitchFamily="18" charset="0"/>
                <a:ea typeface="Cambria" panose="02040503050406030204" pitchFamily="18" charset="0"/>
                <a:cs typeface="Verdana"/>
                <a:sym typeface="Verdana"/>
              </a:rPr>
              <a:t> Krishna </a:t>
            </a:r>
            <a:r>
              <a:rPr lang="en-US" sz="1900" b="1" dirty="0" err="1">
                <a:latin typeface="Cambria" panose="02040503050406030204" pitchFamily="18" charset="0"/>
                <a:ea typeface="Cambria" panose="02040503050406030204" pitchFamily="18" charset="0"/>
                <a:cs typeface="Verdana"/>
                <a:sym typeface="Verdana"/>
              </a:rPr>
              <a:t>Shyam</a:t>
            </a:r>
            <a:endParaRPr lang="en-US" sz="19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900" b="1" dirty="0" err="1">
                <a:solidFill>
                  <a:schemeClr val="accent1"/>
                </a:solidFill>
                <a:latin typeface="Cambria" panose="02040503050406030204" pitchFamily="18" charset="0"/>
                <a:ea typeface="Cambria" panose="02040503050406030204" pitchFamily="18" charset="0"/>
                <a:cs typeface="Verdana"/>
                <a:sym typeface="Verdana"/>
              </a:rPr>
              <a:t>Yogeetha</a:t>
            </a:r>
            <a:r>
              <a:rPr lang="en-US" sz="1900" b="1" dirty="0">
                <a:solidFill>
                  <a:schemeClr val="accent1"/>
                </a:solidFill>
                <a:latin typeface="Cambria" panose="02040503050406030204" pitchFamily="18" charset="0"/>
                <a:ea typeface="Cambria" panose="02040503050406030204" pitchFamily="18" charset="0"/>
                <a:cs typeface="Verdana"/>
                <a:sym typeface="Verdana"/>
              </a:rPr>
              <a:t> B R</a:t>
            </a:r>
          </a:p>
          <a:p>
            <a:pPr lvl="0">
              <a:buClr>
                <a:srgbClr val="17365D"/>
              </a:buClr>
              <a:buSzPct val="100000"/>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900" b="1" dirty="0">
                <a:latin typeface="Cambria" panose="02040503050406030204" pitchFamily="18" charset="0"/>
                <a:ea typeface="Cambria" panose="02040503050406030204" pitchFamily="18" charset="0"/>
                <a:cs typeface="Verdana"/>
                <a:sym typeface="Verdana"/>
              </a:rPr>
              <a:t>Dr. </a:t>
            </a:r>
            <a:r>
              <a:rPr lang="en-US" sz="1900" b="1" dirty="0" err="1">
                <a:latin typeface="Cambria" panose="02040503050406030204" pitchFamily="18" charset="0"/>
                <a:ea typeface="Cambria" panose="02040503050406030204" pitchFamily="18" charset="0"/>
                <a:cs typeface="Verdana"/>
                <a:sym typeface="Verdana"/>
              </a:rPr>
              <a:t>Sampath</a:t>
            </a:r>
            <a:r>
              <a:rPr lang="en-US" sz="1900" b="1" dirty="0">
                <a:latin typeface="Cambria" panose="02040503050406030204" pitchFamily="18" charset="0"/>
                <a:ea typeface="Cambria" panose="02040503050406030204" pitchFamily="18" charset="0"/>
                <a:cs typeface="Verdana"/>
                <a:sym typeface="Verdana"/>
              </a:rPr>
              <a:t> A K / Dr. Abdul </a:t>
            </a:r>
            <a:r>
              <a:rPr lang="en-US" sz="1900" b="1" dirty="0" err="1">
                <a:latin typeface="Cambria" panose="02040503050406030204" pitchFamily="18" charset="0"/>
                <a:ea typeface="Cambria" panose="02040503050406030204" pitchFamily="18" charset="0"/>
                <a:cs typeface="Verdana"/>
                <a:sym typeface="Verdana"/>
              </a:rPr>
              <a:t>Khadar</a:t>
            </a:r>
            <a:r>
              <a:rPr lang="en-US" sz="1900" b="1" dirty="0">
                <a:latin typeface="Cambria" panose="02040503050406030204" pitchFamily="18" charset="0"/>
                <a:ea typeface="Cambria" panose="02040503050406030204" pitchFamily="18" charset="0"/>
                <a:cs typeface="Verdana"/>
                <a:sym typeface="Verdana"/>
              </a:rPr>
              <a:t> A / Mr. </a:t>
            </a:r>
            <a:r>
              <a:rPr lang="en-US" sz="1900" b="1" dirty="0" err="1">
                <a:latin typeface="Cambria" panose="02040503050406030204" pitchFamily="18" charset="0"/>
                <a:ea typeface="Cambria" panose="02040503050406030204" pitchFamily="18" charset="0"/>
                <a:cs typeface="Verdana"/>
                <a:sym typeface="Verdana"/>
              </a:rPr>
              <a:t>Md</a:t>
            </a:r>
            <a:r>
              <a:rPr lang="en-US" sz="1900" b="1" dirty="0">
                <a:latin typeface="Cambria" panose="02040503050406030204" pitchFamily="18" charset="0"/>
                <a:ea typeface="Cambria" panose="02040503050406030204" pitchFamily="18" charset="0"/>
                <a:cs typeface="Verdana"/>
                <a:sym typeface="Verdana"/>
              </a:rPr>
              <a:t> </a:t>
            </a:r>
            <a:r>
              <a:rPr lang="en-US" sz="1900" b="1" dirty="0" err="1">
                <a:latin typeface="Cambria" panose="02040503050406030204" pitchFamily="18" charset="0"/>
                <a:ea typeface="Cambria" panose="02040503050406030204" pitchFamily="18" charset="0"/>
                <a:cs typeface="Verdana"/>
                <a:sym typeface="Verdana"/>
              </a:rPr>
              <a:t>Ziaur</a:t>
            </a:r>
            <a:r>
              <a:rPr lang="en-US" sz="1900" b="1" dirty="0">
                <a:latin typeface="Cambria" panose="02040503050406030204" pitchFamily="18" charset="0"/>
                <a:ea typeface="Cambria" panose="02040503050406030204" pitchFamily="18" charset="0"/>
                <a:cs typeface="Verdana"/>
                <a:sym typeface="Verdana"/>
              </a:rPr>
              <a:t> Rahman</a:t>
            </a:r>
            <a:endParaRPr lang="en-US" sz="1900" b="1" dirty="0">
              <a:latin typeface="Cambria" panose="02040503050406030204" pitchFamily="18" charset="0"/>
              <a:ea typeface="Cambria" panose="02040503050406030204" pitchFamily="18" charset="0"/>
              <a:cs typeface="Verdana"/>
              <a:sym typeface="Verdana"/>
            </a:endParaRPr>
          </a:p>
        </p:txBody>
      </p:sp>
      <p:pic>
        <p:nvPicPr>
          <p:cNvPr id="9" name="Picture 8" descr="WhatsApp Image 2024-11-10 at 11.31.12 PM.jpeg"/>
          <p:cNvPicPr>
            <a:picLocks noChangeAspect="1"/>
          </p:cNvPicPr>
          <p:nvPr/>
        </p:nvPicPr>
        <p:blipFill>
          <a:blip r:embed="rId3"/>
          <a:stretch>
            <a:fillRect/>
          </a:stretch>
        </p:blipFill>
        <p:spPr>
          <a:xfrm>
            <a:off x="602145" y="2870200"/>
            <a:ext cx="4768346" cy="18949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10" name="Rectangle 4"/>
          <p:cNvSpPr>
            <a:spLocks noGrp="1" noChangeArrowheads="1"/>
          </p:cNvSpPr>
          <p:nvPr>
            <p:ph idx="1"/>
          </p:nvPr>
        </p:nvSpPr>
        <p:spPr bwMode="auto">
          <a:xfrm>
            <a:off x="636105" y="848394"/>
            <a:ext cx="11211338"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1" indent="-342900">
              <a:buFont typeface="Arial" pitchFamily="34" charset="0"/>
              <a:buChar char="•"/>
            </a:pPr>
            <a:r>
              <a:rPr lang="en-US" sz="2300" dirty="0" smtClean="0">
                <a:latin typeface="Cambria" pitchFamily="18" charset="0"/>
                <a:ea typeface="Cambria" pitchFamily="18" charset="0"/>
              </a:rPr>
              <a:t>Logic for ticket availability to prevent overbooking and ensure accurate tracking of tickets sold.</a:t>
            </a:r>
          </a:p>
          <a:p>
            <a:pPr>
              <a:buFont typeface="Wingdings" pitchFamily="2" charset="2"/>
              <a:buChar char="Ø"/>
            </a:pPr>
            <a:endParaRPr lang="en-US" sz="2300" b="1" dirty="0" smtClean="0">
              <a:latin typeface="Cambria" pitchFamily="18" charset="0"/>
              <a:ea typeface="Cambria" pitchFamily="18" charset="0"/>
            </a:endParaRPr>
          </a:p>
          <a:p>
            <a:pPr>
              <a:buFont typeface="Wingdings" pitchFamily="2" charset="2"/>
              <a:buChar char="Ø"/>
            </a:pPr>
            <a:r>
              <a:rPr lang="en-US" sz="2300" b="1" dirty="0" smtClean="0">
                <a:latin typeface="Cambria" pitchFamily="18" charset="0"/>
                <a:ea typeface="Cambria" pitchFamily="18" charset="0"/>
              </a:rPr>
              <a:t>Hotel Booking Module</a:t>
            </a:r>
            <a:r>
              <a:rPr lang="en-US" sz="2300" dirty="0" smtClean="0">
                <a:latin typeface="Cambria" pitchFamily="18" charset="0"/>
                <a:ea typeface="Cambria" pitchFamily="18" charset="0"/>
              </a:rPr>
              <a:t>:</a:t>
            </a:r>
          </a:p>
          <a:p>
            <a:pPr lvl="1">
              <a:buFont typeface="Arial" pitchFamily="34" charset="0"/>
              <a:buChar char="•"/>
            </a:pPr>
            <a:r>
              <a:rPr lang="en-US" sz="2300" dirty="0" smtClean="0">
                <a:latin typeface="Cambria" pitchFamily="18" charset="0"/>
                <a:ea typeface="Cambria" pitchFamily="18" charset="0"/>
              </a:rPr>
              <a:t>Includes Hotel and Booking models for storing hotel information and reservation details.</a:t>
            </a:r>
          </a:p>
          <a:p>
            <a:pPr lvl="1">
              <a:buFont typeface="Arial" pitchFamily="34" charset="0"/>
              <a:buChar char="•"/>
            </a:pPr>
            <a:r>
              <a:rPr lang="en-US" sz="2300" dirty="0" smtClean="0">
                <a:latin typeface="Cambria" pitchFamily="18" charset="0"/>
                <a:ea typeface="Cambria" pitchFamily="18" charset="0"/>
              </a:rPr>
              <a:t>Views for listing hotels, viewing hotel details, selecting check-in and check-out dates, and calculating total price.</a:t>
            </a:r>
          </a:p>
          <a:p>
            <a:pPr lvl="1">
              <a:buFont typeface="Arial" pitchFamily="34" charset="0"/>
              <a:buChar char="•"/>
            </a:pPr>
            <a:r>
              <a:rPr lang="en-US" sz="2300" dirty="0" smtClean="0">
                <a:latin typeface="Cambria" pitchFamily="18" charset="0"/>
                <a:ea typeface="Cambria" pitchFamily="18" charset="0"/>
              </a:rPr>
              <a:t>Provides booking confirmation and handles multiple guest counts, calculating costs based on duration and guest number.</a:t>
            </a:r>
          </a:p>
          <a:p>
            <a:pPr lvl="1">
              <a:buNone/>
            </a:pPr>
            <a:endParaRPr lang="en-US" sz="2300" dirty="0" smtClean="0">
              <a:latin typeface="Cambria" pitchFamily="18" charset="0"/>
              <a:ea typeface="Cambria" pitchFamily="18" charset="0"/>
            </a:endParaRPr>
          </a:p>
          <a:p>
            <a:pPr>
              <a:buNone/>
            </a:pPr>
            <a:r>
              <a:rPr lang="en-US" sz="2300" dirty="0" smtClean="0">
                <a:latin typeface="Cambria" pitchFamily="18" charset="0"/>
                <a:ea typeface="Cambria" pitchFamily="18" charset="0"/>
              </a:rPr>
              <a:t>Each module has templates for user interaction and uses </a:t>
            </a:r>
            <a:r>
              <a:rPr lang="en-US" sz="2300" dirty="0" err="1" smtClean="0">
                <a:latin typeface="Cambria" pitchFamily="18" charset="0"/>
                <a:ea typeface="Cambria" pitchFamily="18" charset="0"/>
              </a:rPr>
              <a:t>Django</a:t>
            </a:r>
            <a:r>
              <a:rPr lang="en-US" sz="2300" dirty="0" smtClean="0">
                <a:latin typeface="Cambria" pitchFamily="18" charset="0"/>
                <a:ea typeface="Cambria" pitchFamily="18" charset="0"/>
              </a:rPr>
              <a:t> forms for data input and submission.</a:t>
            </a:r>
          </a:p>
          <a:p>
            <a:endParaRPr lang="en-US" sz="2300" dirty="0">
              <a:latin typeface="Cambria" pitchFamily="18" charset="0"/>
              <a:ea typeface="Cambria"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p>
        </p:txBody>
      </p:sp>
      <p:sp>
        <p:nvSpPr>
          <p:cNvPr id="10" name="Rectangle 4"/>
          <p:cNvSpPr>
            <a:spLocks noGrp="1" noChangeArrowheads="1"/>
          </p:cNvSpPr>
          <p:nvPr>
            <p:ph idx="1"/>
          </p:nvPr>
        </p:nvSpPr>
        <p:spPr bwMode="auto">
          <a:xfrm>
            <a:off x="812800" y="976148"/>
            <a:ext cx="10669451" cy="479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300" dirty="0" smtClean="0">
                <a:latin typeface="Cambria" pitchFamily="18" charset="0"/>
                <a:ea typeface="Cambria" pitchFamily="18" charset="0"/>
              </a:rPr>
              <a:t>The system is designed as a modular </a:t>
            </a:r>
            <a:r>
              <a:rPr lang="en-US" sz="2300" dirty="0" err="1" smtClean="0">
                <a:latin typeface="Cambria" pitchFamily="18" charset="0"/>
                <a:ea typeface="Cambria" pitchFamily="18" charset="0"/>
              </a:rPr>
              <a:t>Django</a:t>
            </a:r>
            <a:r>
              <a:rPr lang="en-US" sz="2300" dirty="0" smtClean="0">
                <a:latin typeface="Cambria" pitchFamily="18" charset="0"/>
                <a:ea typeface="Cambria" pitchFamily="18" charset="0"/>
              </a:rPr>
              <a:t> project, where each booking type (cab, event, hotel) functions as a separate </a:t>
            </a:r>
            <a:r>
              <a:rPr lang="en-US" sz="2300" dirty="0" err="1" smtClean="0">
                <a:latin typeface="Cambria" pitchFamily="18" charset="0"/>
                <a:ea typeface="Cambria" pitchFamily="18" charset="0"/>
              </a:rPr>
              <a:t>Django</a:t>
            </a:r>
            <a:r>
              <a:rPr lang="en-US" sz="2300" dirty="0" smtClean="0">
                <a:latin typeface="Cambria" pitchFamily="18" charset="0"/>
                <a:ea typeface="Cambria" pitchFamily="18" charset="0"/>
              </a:rPr>
              <a:t> app. Each app has its own models, views, and templates, allowing for easy extension or modification in the future. The </a:t>
            </a:r>
            <a:r>
              <a:rPr lang="en-US" sz="2300" dirty="0" err="1" smtClean="0">
                <a:latin typeface="Cambria" pitchFamily="18" charset="0"/>
                <a:ea typeface="Cambria" pitchFamily="18" charset="0"/>
              </a:rPr>
              <a:t>Django</a:t>
            </a:r>
            <a:r>
              <a:rPr lang="en-US" sz="2300" dirty="0" smtClean="0">
                <a:latin typeface="Cambria" pitchFamily="18" charset="0"/>
                <a:ea typeface="Cambria" pitchFamily="18" charset="0"/>
              </a:rPr>
              <a:t> authentication system is integrated to manage user accounts, ensuring only registered users can make bookings. Key components include:</a:t>
            </a:r>
          </a:p>
          <a:p>
            <a:pPr>
              <a:lnSpc>
                <a:spcPct val="150000"/>
              </a:lnSpc>
              <a:buNone/>
            </a:pPr>
            <a:endParaRPr lang="en-US" sz="2300" dirty="0" smtClean="0">
              <a:latin typeface="Cambria" pitchFamily="18" charset="0"/>
              <a:ea typeface="Cambria" pitchFamily="18" charset="0"/>
            </a:endParaRPr>
          </a:p>
          <a:p>
            <a:r>
              <a:rPr lang="en-US" sz="2300" b="1" dirty="0" smtClean="0">
                <a:latin typeface="Cambria" pitchFamily="18" charset="0"/>
                <a:ea typeface="Cambria" pitchFamily="18" charset="0"/>
              </a:rPr>
              <a:t>Database</a:t>
            </a:r>
            <a:r>
              <a:rPr lang="en-US" sz="2300" dirty="0" smtClean="0">
                <a:latin typeface="Cambria" pitchFamily="18" charset="0"/>
                <a:ea typeface="Cambria" pitchFamily="18" charset="0"/>
              </a:rPr>
              <a:t>: </a:t>
            </a:r>
            <a:r>
              <a:rPr lang="en-US" sz="2300" dirty="0" err="1" smtClean="0">
                <a:latin typeface="Cambria" pitchFamily="18" charset="0"/>
                <a:ea typeface="Cambria" pitchFamily="18" charset="0"/>
              </a:rPr>
              <a:t>Django’s</a:t>
            </a:r>
            <a:r>
              <a:rPr lang="en-US" sz="2300" dirty="0" smtClean="0">
                <a:latin typeface="Cambria" pitchFamily="18" charset="0"/>
                <a:ea typeface="Cambria" pitchFamily="18" charset="0"/>
              </a:rPr>
              <a:t> ORM manages data persistence for cab, event, and hotel booking data.</a:t>
            </a:r>
          </a:p>
          <a:p>
            <a:r>
              <a:rPr lang="en-US" sz="2300" b="1" dirty="0" smtClean="0">
                <a:latin typeface="Cambria" pitchFamily="18" charset="0"/>
                <a:ea typeface="Cambria" pitchFamily="18" charset="0"/>
              </a:rPr>
              <a:t>Authentication</a:t>
            </a:r>
            <a:r>
              <a:rPr lang="en-US" sz="2300" dirty="0" smtClean="0">
                <a:latin typeface="Cambria" pitchFamily="18" charset="0"/>
                <a:ea typeface="Cambria" pitchFamily="18" charset="0"/>
              </a:rPr>
              <a:t>: Login is required for booking actions, which secures user data and personalizes the experience.</a:t>
            </a:r>
          </a:p>
          <a:p>
            <a:r>
              <a:rPr lang="en-US" sz="2300" b="1" dirty="0" smtClean="0">
                <a:latin typeface="Cambria" pitchFamily="18" charset="0"/>
                <a:ea typeface="Cambria" pitchFamily="18" charset="0"/>
              </a:rPr>
              <a:t>Frontend Templates</a:t>
            </a:r>
            <a:r>
              <a:rPr lang="en-US" sz="2300" dirty="0" smtClean="0">
                <a:latin typeface="Cambria" pitchFamily="18" charset="0"/>
                <a:ea typeface="Cambria" pitchFamily="18" charset="0"/>
              </a:rPr>
              <a:t>: Templates are designed to be intuitive, allowing users to easily view options, enter booking details, and confirm reservations.</a:t>
            </a:r>
            <a:endParaRPr lang="en-US" sz="2300" dirty="0">
              <a:latin typeface="Cambria" pitchFamily="18" charset="0"/>
              <a:ea typeface="Cambria" pitchFamily="18" charset="0"/>
            </a:endParaRPr>
          </a:p>
        </p:txBody>
      </p:sp>
    </p:spTree>
    <p:extLst>
      <p:ext uri="{BB962C8B-B14F-4D97-AF65-F5344CB8AC3E}">
        <p14:creationId xmlns:p14="http://schemas.microsoft.com/office/powerpoint/2010/main" val="278758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5A156-B1FC-CA07-89DA-0BCF63C1490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E247C48A-A695-CEA8-2CD0-BD39108BAB2F}"/>
              </a:ext>
            </a:extLst>
          </p:cNvPr>
          <p:cNvSpPr>
            <a:spLocks noGrp="1"/>
          </p:cNvSpPr>
          <p:nvPr>
            <p:ph idx="1"/>
          </p:nvPr>
        </p:nvSpPr>
        <p:spPr/>
        <p:txBody>
          <a:bodyPr>
            <a:normAutofit/>
          </a:bodyPr>
          <a:lstStyle/>
          <a:p>
            <a:pPr>
              <a:buNone/>
            </a:pPr>
            <a:r>
              <a:rPr lang="en-US" dirty="0" smtClean="0">
                <a:latin typeface="Cambria" pitchFamily="18" charset="0"/>
                <a:ea typeface="Cambria" pitchFamily="18" charset="0"/>
              </a:rPr>
              <a:t>The system architecture includes the following components:</a:t>
            </a:r>
          </a:p>
          <a:p>
            <a:pPr>
              <a:buNone/>
            </a:pPr>
            <a:endParaRPr lang="en-US" dirty="0" smtClean="0">
              <a:latin typeface="Cambria" pitchFamily="18" charset="0"/>
              <a:ea typeface="Cambria" pitchFamily="18" charset="0"/>
            </a:endParaRPr>
          </a:p>
          <a:p>
            <a:r>
              <a:rPr lang="en-US" b="1" dirty="0" smtClean="0">
                <a:latin typeface="Cambria" pitchFamily="18" charset="0"/>
                <a:ea typeface="Cambria" pitchFamily="18" charset="0"/>
              </a:rPr>
              <a:t>Frontend (HTML templates)</a:t>
            </a:r>
            <a:r>
              <a:rPr lang="en-US" dirty="0" smtClean="0">
                <a:latin typeface="Cambria" pitchFamily="18" charset="0"/>
                <a:ea typeface="Cambria" pitchFamily="18" charset="0"/>
              </a:rPr>
              <a:t>: User interface for browsing options and interacting with the system, using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template language to dynamically render data.</a:t>
            </a:r>
          </a:p>
          <a:p>
            <a:r>
              <a:rPr lang="en-US" b="1" dirty="0" smtClean="0">
                <a:latin typeface="Cambria" pitchFamily="18" charset="0"/>
                <a:ea typeface="Cambria" pitchFamily="18" charset="0"/>
              </a:rPr>
              <a:t>Backend (</a:t>
            </a:r>
            <a:r>
              <a:rPr lang="en-US" b="1" dirty="0" err="1" smtClean="0">
                <a:latin typeface="Cambria" pitchFamily="18" charset="0"/>
                <a:ea typeface="Cambria" pitchFamily="18" charset="0"/>
              </a:rPr>
              <a:t>Django</a:t>
            </a:r>
            <a:r>
              <a:rPr lang="en-US" b="1" dirty="0" smtClean="0">
                <a:latin typeface="Cambria" pitchFamily="18" charset="0"/>
                <a:ea typeface="Cambria" pitchFamily="18" charset="0"/>
              </a:rPr>
              <a:t> Framework)</a:t>
            </a:r>
            <a:r>
              <a:rPr lang="en-US" dirty="0" smtClean="0">
                <a:latin typeface="Cambria" pitchFamily="18" charset="0"/>
                <a:ea typeface="Cambria" pitchFamily="18" charset="0"/>
              </a:rPr>
              <a:t>: Manages business logic, data processing, and interactions with the database. Each booking category is an app within the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project.</a:t>
            </a:r>
          </a:p>
          <a:p>
            <a:r>
              <a:rPr lang="en-US" b="1" dirty="0" smtClean="0">
                <a:latin typeface="Cambria" pitchFamily="18" charset="0"/>
                <a:ea typeface="Cambria" pitchFamily="18" charset="0"/>
              </a:rPr>
              <a:t>Database</a:t>
            </a:r>
            <a:r>
              <a:rPr lang="en-US" dirty="0" smtClean="0">
                <a:latin typeface="Cambria" pitchFamily="18" charset="0"/>
                <a:ea typeface="Cambria" pitchFamily="18" charset="0"/>
              </a:rPr>
              <a:t>: Stores user information, booking data, cab/event/hotel details, and transactional records.</a:t>
            </a:r>
          </a:p>
          <a:p>
            <a:r>
              <a:rPr lang="en-US" b="1" dirty="0" smtClean="0">
                <a:latin typeface="Cambria" pitchFamily="18" charset="0"/>
                <a:ea typeface="Cambria" pitchFamily="18" charset="0"/>
              </a:rPr>
              <a:t>User Authentication Layer</a:t>
            </a:r>
            <a:r>
              <a:rPr lang="en-US" dirty="0" smtClean="0">
                <a:latin typeface="Cambria" pitchFamily="18" charset="0"/>
                <a:ea typeface="Cambria" pitchFamily="18" charset="0"/>
              </a:rPr>
              <a:t>: Secures booking functionality behind a login requirement, linking bookings to user accounts.</a:t>
            </a:r>
            <a:endParaRPr lang="en-US" dirty="0">
              <a:latin typeface="Cambria" pitchFamily="18" charset="0"/>
              <a:ea typeface="Cambria" pitchFamily="18" charset="0"/>
            </a:endParaRPr>
          </a:p>
        </p:txBody>
      </p:sp>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888700"/>
            <a:ext cx="10708640" cy="499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700" b="1" i="0" u="none" strike="noStrike" cap="none" normalizeH="0" baseline="0" dirty="0" smtClean="0">
                <a:ln>
                  <a:noFill/>
                </a:ln>
                <a:solidFill>
                  <a:schemeClr val="tx1"/>
                </a:solidFill>
                <a:effectLst/>
                <a:latin typeface="Cambria" pitchFamily="18" charset="0"/>
                <a:ea typeface="Cambria" pitchFamily="18" charset="0"/>
              </a:rPr>
              <a:t> Hardware</a:t>
            </a:r>
            <a:r>
              <a:rPr kumimoji="0" lang="en-US" sz="2700" b="0" i="0" u="none" strike="noStrike" cap="none" normalizeH="0" baseline="0" dirty="0" smtClean="0">
                <a:ln>
                  <a:noFill/>
                </a:ln>
                <a:solidFill>
                  <a:schemeClr val="tx1"/>
                </a:solidFill>
                <a:effectLst/>
                <a:latin typeface="Cambria" pitchFamily="18" charset="0"/>
                <a:ea typeface="Cambria" pitchFamily="18" charset="0"/>
              </a:rPr>
              <a:t>:</a:t>
            </a:r>
          </a:p>
          <a:p>
            <a:pPr algn="just"/>
            <a:r>
              <a:rPr lang="en-US" dirty="0" smtClean="0">
                <a:latin typeface="Cambria" pitchFamily="18" charset="0"/>
                <a:ea typeface="Cambria" pitchFamily="18" charset="0"/>
              </a:rPr>
              <a:t>Development computer/server for running the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server.</a:t>
            </a:r>
          </a:p>
          <a:p>
            <a:pPr algn="just"/>
            <a:r>
              <a:rPr lang="en-US" dirty="0" smtClean="0">
                <a:latin typeface="Cambria" pitchFamily="18" charset="0"/>
                <a:ea typeface="Cambria" pitchFamily="18" charset="0"/>
              </a:rPr>
              <a:t>Any server capable of running a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application if deployed online.</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700" b="1" i="0" u="none" strike="noStrike" cap="none" normalizeH="0" baseline="0" dirty="0" smtClean="0">
                <a:ln>
                  <a:noFill/>
                </a:ln>
                <a:solidFill>
                  <a:schemeClr val="tx1"/>
                </a:solidFill>
                <a:effectLst/>
                <a:latin typeface="Cambria" pitchFamily="18" charset="0"/>
                <a:ea typeface="Cambria" pitchFamily="18" charset="0"/>
              </a:rPr>
              <a:t> Software:</a:t>
            </a:r>
          </a:p>
          <a:p>
            <a:pPr algn="just" eaLnBrk="0" fontAlgn="base" hangingPunct="0">
              <a:lnSpc>
                <a:spcPct val="150000"/>
              </a:lnSpc>
              <a:spcBef>
                <a:spcPct val="0"/>
              </a:spcBef>
              <a:spcAft>
                <a:spcPct val="0"/>
              </a:spcAft>
            </a:pPr>
            <a:r>
              <a:rPr lang="en-US" b="1" dirty="0" err="1" smtClean="0">
                <a:latin typeface="Cambria" pitchFamily="18" charset="0"/>
                <a:ea typeface="Cambria" pitchFamily="18" charset="0"/>
              </a:rPr>
              <a:t>Django</a:t>
            </a:r>
            <a:r>
              <a:rPr lang="en-US" dirty="0" smtClean="0">
                <a:latin typeface="Cambria" pitchFamily="18" charset="0"/>
                <a:ea typeface="Cambria" pitchFamily="18" charset="0"/>
              </a:rPr>
              <a:t>: Backend framework for model-view-template (MVT) architecture, ORM for database interactions, and user authentication.</a:t>
            </a:r>
          </a:p>
          <a:p>
            <a:pPr algn="just" eaLnBrk="0" fontAlgn="base" hangingPunct="0">
              <a:lnSpc>
                <a:spcPct val="150000"/>
              </a:lnSpc>
              <a:spcBef>
                <a:spcPct val="0"/>
              </a:spcBef>
              <a:spcAft>
                <a:spcPct val="0"/>
              </a:spcAft>
            </a:pPr>
            <a:r>
              <a:rPr lang="en-US" b="1" dirty="0" err="1" smtClean="0">
                <a:latin typeface="Cambria" pitchFamily="18" charset="0"/>
                <a:ea typeface="Cambria" pitchFamily="18" charset="0"/>
              </a:rPr>
              <a:t>SQLite</a:t>
            </a:r>
            <a:r>
              <a:rPr lang="en-US" b="1" dirty="0" smtClean="0">
                <a:latin typeface="Cambria" pitchFamily="18" charset="0"/>
                <a:ea typeface="Cambria" pitchFamily="18" charset="0"/>
              </a:rPr>
              <a:t> (or other DBMS)</a:t>
            </a:r>
            <a:r>
              <a:rPr lang="en-US" dirty="0" smtClean="0">
                <a:latin typeface="Cambria" pitchFamily="18" charset="0"/>
                <a:ea typeface="Cambria" pitchFamily="18" charset="0"/>
              </a:rPr>
              <a:t>: Database to store booking and user data.</a:t>
            </a:r>
          </a:p>
          <a:p>
            <a:pPr algn="just" eaLnBrk="0" fontAlgn="base" hangingPunct="0">
              <a:lnSpc>
                <a:spcPct val="150000"/>
              </a:lnSpc>
              <a:spcBef>
                <a:spcPct val="0"/>
              </a:spcBef>
              <a:spcAft>
                <a:spcPct val="0"/>
              </a:spcAft>
            </a:pPr>
            <a:r>
              <a:rPr lang="en-US" b="1" dirty="0" smtClean="0">
                <a:latin typeface="Cambria" pitchFamily="18" charset="0"/>
                <a:ea typeface="Cambria" pitchFamily="18" charset="0"/>
              </a:rPr>
              <a:t>HTML/CSS</a:t>
            </a:r>
            <a:r>
              <a:rPr lang="en-US" dirty="0" smtClean="0">
                <a:latin typeface="Cambria" pitchFamily="18" charset="0"/>
                <a:ea typeface="Cambria" pitchFamily="18" charset="0"/>
              </a:rPr>
              <a:t>: For creating the user interface and displaying booking forms and lists.</a:t>
            </a:r>
            <a:endParaRPr kumimoji="0" lang="en-US" b="0" i="0" u="none" strike="noStrike" cap="none" normalizeH="0" baseline="0" dirty="0" smtClean="0">
              <a:ln>
                <a:noFill/>
              </a:ln>
              <a:solidFill>
                <a:schemeClr val="tx1"/>
              </a:solidFill>
              <a:effectLst/>
              <a:latin typeface="Cambria" pitchFamily="18" charset="0"/>
              <a:ea typeface="Cambria"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14" y="1143000"/>
            <a:ext cx="8134971" cy="4953000"/>
          </a:xfr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3" name="Content Placeholder 2"/>
          <p:cNvSpPr>
            <a:spLocks noGrp="1"/>
          </p:cNvSpPr>
          <p:nvPr>
            <p:ph idx="1"/>
          </p:nvPr>
        </p:nvSpPr>
        <p:spPr>
          <a:xfrm>
            <a:off x="812800" y="1143001"/>
            <a:ext cx="10668000" cy="5414553"/>
          </a:xfrm>
        </p:spPr>
        <p:txBody>
          <a:bodyPr>
            <a:normAutofit/>
          </a:bodyPr>
          <a:lstStyle/>
          <a:p>
            <a:pPr algn="just"/>
            <a:r>
              <a:rPr lang="en-US" b="1" dirty="0" smtClean="0">
                <a:latin typeface="Cambria" pitchFamily="18" charset="0"/>
                <a:ea typeface="Cambria" pitchFamily="18" charset="0"/>
              </a:rPr>
              <a:t>Functional Multi-Service Booking Platform</a:t>
            </a:r>
            <a:r>
              <a:rPr lang="en-US" dirty="0" smtClean="0">
                <a:latin typeface="Cambria" pitchFamily="18" charset="0"/>
                <a:ea typeface="Cambria" pitchFamily="18" charset="0"/>
              </a:rPr>
              <a:t>: A single platform that enables users to book cabs, events, and hotels.</a:t>
            </a:r>
          </a:p>
          <a:p>
            <a:pPr algn="just"/>
            <a:r>
              <a:rPr lang="en-US" b="1" dirty="0" smtClean="0">
                <a:latin typeface="Cambria" pitchFamily="18" charset="0"/>
                <a:ea typeface="Cambria" pitchFamily="18" charset="0"/>
              </a:rPr>
              <a:t>Real-Time Cost Estimations</a:t>
            </a:r>
            <a:r>
              <a:rPr lang="en-US" dirty="0" smtClean="0">
                <a:latin typeface="Cambria" pitchFamily="18" charset="0"/>
                <a:ea typeface="Cambria" pitchFamily="18" charset="0"/>
              </a:rPr>
              <a:t>: Users receive fare estimates and total costs dynamically, enhancing the booking experience.</a:t>
            </a:r>
          </a:p>
          <a:p>
            <a:pPr algn="just"/>
            <a:r>
              <a:rPr lang="en-US" b="1" dirty="0" smtClean="0">
                <a:latin typeface="Cambria" pitchFamily="18" charset="0"/>
                <a:ea typeface="Cambria" pitchFamily="18" charset="0"/>
              </a:rPr>
              <a:t>Personalized User Experience</a:t>
            </a:r>
            <a:r>
              <a:rPr lang="en-US" dirty="0" smtClean="0">
                <a:latin typeface="Cambria" pitchFamily="18" charset="0"/>
                <a:ea typeface="Cambria" pitchFamily="18" charset="0"/>
              </a:rPr>
              <a:t>: Logged-in users can make bookings and view their reservations, providing a personalized experience.</a:t>
            </a:r>
          </a:p>
          <a:p>
            <a:pPr algn="just"/>
            <a:r>
              <a:rPr lang="en-US" b="1" dirty="0" smtClean="0">
                <a:latin typeface="Cambria" pitchFamily="18" charset="0"/>
                <a:ea typeface="Cambria" pitchFamily="18" charset="0"/>
              </a:rPr>
              <a:t>Scalable Design</a:t>
            </a:r>
            <a:r>
              <a:rPr lang="en-US" dirty="0" smtClean="0">
                <a:latin typeface="Cambria" pitchFamily="18" charset="0"/>
                <a:ea typeface="Cambria" pitchFamily="18" charset="0"/>
              </a:rPr>
              <a:t>: The modular structure makes it easy to add additional services in the future.</a:t>
            </a:r>
          </a:p>
          <a:p>
            <a:pPr algn="just"/>
            <a:r>
              <a:rPr lang="en-US" b="1" dirty="0" smtClean="0">
                <a:latin typeface="Cambria" pitchFamily="18" charset="0"/>
                <a:ea typeface="Cambria" pitchFamily="18" charset="0"/>
              </a:rPr>
              <a:t>Efficient Database Management</a:t>
            </a:r>
            <a:r>
              <a:rPr lang="en-US" dirty="0" smtClean="0">
                <a:latin typeface="Cambria" pitchFamily="18" charset="0"/>
                <a:ea typeface="Cambria" pitchFamily="18" charset="0"/>
              </a:rPr>
              <a:t>: Each booking service maintains accurate records, avoiding data redundancy and ensuring efficient use of database resources.</a:t>
            </a: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a:xfrm>
            <a:off x="786674" y="1077686"/>
            <a:ext cx="10668000" cy="4952997"/>
          </a:xfrm>
        </p:spPr>
        <p:txBody>
          <a:bodyPr>
            <a:noAutofit/>
          </a:bodyPr>
          <a:lstStyle/>
          <a:p>
            <a:pPr marL="0" indent="0" algn="just">
              <a:buNone/>
            </a:pPr>
            <a:r>
              <a:rPr lang="en-US" dirty="0" smtClean="0">
                <a:latin typeface="Cambria" pitchFamily="18" charset="0"/>
                <a:ea typeface="Cambria" pitchFamily="18" charset="0"/>
              </a:rPr>
              <a:t>This project demonstrates the development of a unified booking system capable of managing multiple types of reservations (cabs, events, and hotels) using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By structuring each booking type as a separate module, the system remains flexible, scalable, and easy to maintain. With user authentication and dynamic cost estimation, the platform not only enhances convenience but also ensures security and personalization. </a:t>
            </a:r>
            <a:endParaRPr lang="en-US" dirty="0" smtClean="0">
              <a:latin typeface="Cambria" pitchFamily="18" charset="0"/>
              <a:ea typeface="Cambria" pitchFamily="18" charset="0"/>
            </a:endParaRPr>
          </a:p>
          <a:p>
            <a:pPr marL="0" indent="0" algn="just">
              <a:buNone/>
            </a:pPr>
            <a:r>
              <a:rPr lang="en-US" dirty="0">
                <a:latin typeface="Cambria" pitchFamily="18" charset="0"/>
                <a:ea typeface="Cambria" pitchFamily="18" charset="0"/>
              </a:rPr>
              <a:t>	</a:t>
            </a:r>
            <a:r>
              <a:rPr lang="en-US" dirty="0" smtClean="0">
                <a:latin typeface="Cambria" pitchFamily="18" charset="0"/>
                <a:ea typeface="Cambria" pitchFamily="18" charset="0"/>
              </a:rPr>
              <a:t>				</a:t>
            </a:r>
            <a:r>
              <a:rPr lang="en-US" dirty="0" smtClean="0">
                <a:latin typeface="Cambria" pitchFamily="18" charset="0"/>
                <a:ea typeface="Cambria" pitchFamily="18" charset="0"/>
              </a:rPr>
              <a:t>This </a:t>
            </a:r>
            <a:r>
              <a:rPr lang="en-US" dirty="0" smtClean="0">
                <a:latin typeface="Cambria" pitchFamily="18" charset="0"/>
                <a:ea typeface="Cambria" pitchFamily="18" charset="0"/>
              </a:rPr>
              <a:t>approach can be expanded to include additional booking services or integrated with external APIs, making it a viable option for businesses seeking a comprehensive booking solution. This project serves as an excellent foundation for real-world applications, combining multiple services into a single, cohesive platform that caters to diverse booking needs.</a:t>
            </a:r>
            <a:endParaRPr lang="en-GB" dirty="0">
              <a:latin typeface="Cambria" pitchFamily="18" charset="0"/>
              <a:ea typeface="Cambria"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5" name="Rectangle 2"/>
          <p:cNvSpPr>
            <a:spLocks noGrp="1" noChangeArrowheads="1"/>
          </p:cNvSpPr>
          <p:nvPr>
            <p:ph idx="1"/>
          </p:nvPr>
        </p:nvSpPr>
        <p:spPr bwMode="auto">
          <a:xfrm>
            <a:off x="812800" y="1183581"/>
            <a:ext cx="107982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dirty="0">
                <a:latin typeface="Cambria" panose="02040503050406030204" pitchFamily="18" charset="0"/>
                <a:ea typeface="Cambria" panose="02040503050406030204" pitchFamily="18" charset="0"/>
              </a:rPr>
              <a:t>Kernel, P. </a:t>
            </a:r>
            <a:r>
              <a:rPr lang="en-US" dirty="0" smtClean="0">
                <a:latin typeface="Cambria" panose="02040503050406030204" pitchFamily="18" charset="0"/>
                <a:ea typeface="Cambria" panose="02040503050406030204" pitchFamily="18" charset="0"/>
              </a:rPr>
              <a:t>Creating </a:t>
            </a:r>
            <a:r>
              <a:rPr lang="en-US" dirty="0">
                <a:latin typeface="Cambria" panose="02040503050406030204" pitchFamily="18" charset="0"/>
                <a:ea typeface="Cambria" panose="02040503050406030204" pitchFamily="18" charset="0"/>
              </a:rPr>
              <a:t>and implementing a model for sustainable development in tourism enterprises. </a:t>
            </a:r>
          </a:p>
          <a:p>
            <a:pPr algn="just" eaLnBrk="0" fontAlgn="base" hangingPunct="0">
              <a:lnSpc>
                <a:spcPct val="150000"/>
              </a:lnSpc>
              <a:spcBef>
                <a:spcPct val="0"/>
              </a:spcBef>
              <a:spcAft>
                <a:spcPct val="0"/>
              </a:spcAft>
            </a:pPr>
            <a:r>
              <a:rPr lang="en-IN" dirty="0">
                <a:latin typeface="Cambria" panose="02040503050406030204" pitchFamily="18" charset="0"/>
                <a:ea typeface="Cambria" panose="02040503050406030204" pitchFamily="18" charset="0"/>
              </a:rPr>
              <a:t>Anita </a:t>
            </a:r>
            <a:r>
              <a:rPr lang="en-IN" dirty="0" err="1">
                <a:latin typeface="Cambria" panose="02040503050406030204" pitchFamily="18" charset="0"/>
                <a:ea typeface="Cambria" panose="02040503050406030204" pitchFamily="18" charset="0"/>
              </a:rPr>
              <a:t>Zehrer</a:t>
            </a:r>
            <a:r>
              <a:rPr lang="en-IN" dirty="0">
                <a:latin typeface="Cambria" panose="02040503050406030204" pitchFamily="18" charset="0"/>
                <a:ea typeface="Cambria" panose="02040503050406030204" pitchFamily="18" charset="0"/>
              </a:rPr>
              <a:t>, </a:t>
            </a:r>
            <a:r>
              <a:rPr lang="en-IN" dirty="0" err="1" smtClean="0">
                <a:latin typeface="Cambria" panose="02040503050406030204" pitchFamily="18" charset="0"/>
                <a:ea typeface="Cambria" panose="02040503050406030204" pitchFamily="18" charset="0"/>
              </a:rPr>
              <a:t>Ph.D</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(2013). Journal of Tourism. </a:t>
            </a:r>
          </a:p>
          <a:p>
            <a:pPr algn="just" eaLnBrk="0" fontAlgn="base" hangingPunct="0">
              <a:lnSpc>
                <a:spcPct val="150000"/>
              </a:lnSpc>
              <a:spcBef>
                <a:spcPct val="0"/>
              </a:spcBef>
              <a:spcAft>
                <a:spcPct val="0"/>
              </a:spcAft>
            </a:pPr>
            <a:r>
              <a:rPr lang="en-US" dirty="0" err="1">
                <a:latin typeface="Cambria" panose="02040503050406030204" pitchFamily="18" charset="0"/>
                <a:ea typeface="Cambria" panose="02040503050406030204" pitchFamily="18" charset="0"/>
              </a:rPr>
              <a:t>Khodair</a:t>
            </a:r>
            <a:r>
              <a:rPr lang="en-US" dirty="0">
                <a:latin typeface="Cambria" panose="02040503050406030204" pitchFamily="18" charset="0"/>
                <a:ea typeface="Cambria" panose="02040503050406030204" pitchFamily="18" charset="0"/>
              </a:rPr>
              <a:t>, A. </a:t>
            </a:r>
            <a:r>
              <a:rPr lang="en-US" dirty="0" smtClean="0">
                <a:latin typeface="Cambria" panose="02040503050406030204" pitchFamily="18" charset="0"/>
                <a:ea typeface="Cambria" panose="02040503050406030204" pitchFamily="18" charset="0"/>
              </a:rPr>
              <a:t>M. </a:t>
            </a:r>
            <a:r>
              <a:rPr lang="en-US" dirty="0">
                <a:latin typeface="Cambria" panose="02040503050406030204" pitchFamily="18" charset="0"/>
                <a:ea typeface="Cambria" panose="02040503050406030204" pitchFamily="18" charset="0"/>
              </a:rPr>
              <a:t>Tourism Systems Thinking: Towards an Integrated Framework to Guide the Study of the Tourism Phenomenon. </a:t>
            </a:r>
          </a:p>
          <a:p>
            <a:pPr algn="just" eaLnBrk="0" fontAlgn="base" hangingPunct="0">
              <a:lnSpc>
                <a:spcPct val="150000"/>
              </a:lnSpc>
              <a:spcBef>
                <a:spcPct val="0"/>
              </a:spcBef>
              <a:spcAft>
                <a:spcPct val="0"/>
              </a:spcAft>
            </a:pPr>
            <a:r>
              <a:rPr lang="en-US" dirty="0" err="1">
                <a:latin typeface="Cambria" panose="02040503050406030204" pitchFamily="18" charset="0"/>
                <a:ea typeface="Cambria" panose="02040503050406030204" pitchFamily="18" charset="0"/>
              </a:rPr>
              <a:t>Khodair</a:t>
            </a:r>
            <a:r>
              <a:rPr lang="en-US" dirty="0">
                <a:latin typeface="Cambria" panose="02040503050406030204" pitchFamily="18" charset="0"/>
                <a:ea typeface="Cambria" panose="02040503050406030204" pitchFamily="18" charset="0"/>
              </a:rPr>
              <a:t>, A. </a:t>
            </a:r>
            <a:r>
              <a:rPr lang="en-US" dirty="0" smtClean="0">
                <a:latin typeface="Cambria" panose="02040503050406030204" pitchFamily="18" charset="0"/>
                <a:ea typeface="Cambria" panose="02040503050406030204" pitchFamily="18" charset="0"/>
              </a:rPr>
              <a:t>M. </a:t>
            </a:r>
            <a:r>
              <a:rPr lang="en-US" dirty="0">
                <a:latin typeface="Cambria" panose="02040503050406030204" pitchFamily="18" charset="0"/>
                <a:ea typeface="Cambria" panose="02040503050406030204" pitchFamily="18" charset="0"/>
              </a:rPr>
              <a:t>System Thinking Versus Conventional Thinking in Tourism Research. </a:t>
            </a:r>
            <a:endParaRPr kumimoji="0" lang="en-US"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38A02-66E7-D4A9-0B63-EC7A4969F9A5}"/>
              </a:ext>
            </a:extLst>
          </p:cNvPr>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Publication Details</a:t>
            </a:r>
            <a:endParaRPr lang="en-IN" dirty="0">
              <a:latin typeface="Cambria" panose="02040503050406030204" pitchFamily="18" charset="0"/>
              <a:ea typeface="Cambria" panose="02040503050406030204" pitchFamily="18" charset="0"/>
            </a:endParaRPr>
          </a:p>
        </p:txBody>
      </p:sp>
      <p:sp>
        <p:nvSpPr>
          <p:cNvPr id="4" name="AutoShape 2" descr="Image preview">
            <a:extLst>
              <a:ext uri="{FF2B5EF4-FFF2-40B4-BE49-F238E27FC236}">
                <a16:creationId xmlns=""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smtClean="0">
                <a:latin typeface="Cambria" panose="02040503050406030204" pitchFamily="18" charset="0"/>
                <a:ea typeface="Cambria" panose="02040503050406030204" pitchFamily="18" charset="0"/>
              </a:rPr>
              <a:t>                      Thank </a:t>
            </a:r>
            <a:r>
              <a:rPr lang="en-GB" sz="6000" dirty="0">
                <a:latin typeface="Cambria" panose="02040503050406030204" pitchFamily="18" charset="0"/>
                <a:ea typeface="Cambria" panose="02040503050406030204" pitchFamily="18" charset="0"/>
              </a:rPr>
              <a:t>You</a:t>
            </a:r>
          </a:p>
        </p:txBody>
      </p:sp>
      <p:pic>
        <p:nvPicPr>
          <p:cNvPr id="5"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Introduction of our Project</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57646" y="936388"/>
            <a:ext cx="10801531" cy="5451350"/>
          </a:xfrm>
        </p:spPr>
        <p:txBody>
          <a:bodyPr>
            <a:noAutofit/>
          </a:bodyPr>
          <a:lstStyle/>
          <a:p>
            <a:pPr marL="0" indent="0" algn="just">
              <a:lnSpc>
                <a:spcPct val="150000"/>
              </a:lnSpc>
              <a:buNone/>
            </a:pPr>
            <a:r>
              <a:rPr lang="en-US" sz="2300" dirty="0" smtClean="0">
                <a:latin typeface="Cambria" pitchFamily="18" charset="0"/>
                <a:ea typeface="Cambria" pitchFamily="18" charset="0"/>
              </a:rPr>
              <a:t>This project involves the development of a multi-functional booking system using </a:t>
            </a:r>
            <a:r>
              <a:rPr lang="en-US" sz="2300" dirty="0" err="1" smtClean="0">
                <a:latin typeface="Cambria" pitchFamily="18" charset="0"/>
                <a:ea typeface="Cambria" pitchFamily="18" charset="0"/>
              </a:rPr>
              <a:t>Django</a:t>
            </a:r>
            <a:r>
              <a:rPr lang="en-US" sz="2300" dirty="0" smtClean="0">
                <a:latin typeface="Cambria" pitchFamily="18" charset="0"/>
                <a:ea typeface="Cambria" pitchFamily="18" charset="0"/>
              </a:rPr>
              <a:t>, targeting three main domains: cab booking, event booking, and hotel booking. The goal of this system is to provide a unified, streamlined solution where users can book transportation, reserve event tickets, and arrange accommodations. 					Each booking system includes its own set of models, views, and templates, allowing users to browse options, calculate fares or total costs, and confirm bookings. This system demonstrates the integration of different booking services within a single application, which could be beneficial for travel agencies, event planners, and accommodation providers looking to provide a seamless experience to their users.</a:t>
            </a:r>
            <a:endParaRPr lang="en-US" sz="2300" dirty="0">
              <a:latin typeface="Cambria" pitchFamily="18" charset="0"/>
              <a:ea typeface="Cambria"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1143001"/>
            <a:ext cx="10668000" cy="5515376"/>
          </a:xfrm>
        </p:spPr>
        <p:txBody>
          <a:bodyPr>
            <a:normAutofit fontScale="85000" lnSpcReduction="20000"/>
          </a:bodyPr>
          <a:lstStyle/>
          <a:p>
            <a:pPr marL="0" indent="0" algn="ctr">
              <a:lnSpc>
                <a:spcPct val="160000"/>
              </a:lnSpc>
              <a:buNone/>
            </a:pPr>
            <a:r>
              <a:rPr lang="en-US" sz="3300" b="1" u="sng" dirty="0" smtClean="0">
                <a:latin typeface="Cambria" panose="02040503050406030204" pitchFamily="18" charset="0"/>
                <a:ea typeface="Cambria" panose="02040503050406030204" pitchFamily="18" charset="0"/>
              </a:rPr>
              <a:t>“Creating </a:t>
            </a:r>
            <a:r>
              <a:rPr lang="en-US" sz="3300" b="1" u="sng" dirty="0">
                <a:latin typeface="Cambria" panose="02040503050406030204" pitchFamily="18" charset="0"/>
                <a:ea typeface="Cambria" panose="02040503050406030204" pitchFamily="18" charset="0"/>
              </a:rPr>
              <a:t>and implementing a model for sustainable development in tourism </a:t>
            </a:r>
            <a:r>
              <a:rPr lang="en-US" sz="3300" b="1" u="sng" dirty="0" smtClean="0">
                <a:latin typeface="Cambria" panose="02040503050406030204" pitchFamily="18" charset="0"/>
                <a:ea typeface="Cambria" panose="02040503050406030204" pitchFamily="18" charset="0"/>
              </a:rPr>
              <a:t>enterprises”</a:t>
            </a:r>
          </a:p>
          <a:p>
            <a:pPr>
              <a:lnSpc>
                <a:spcPct val="160000"/>
              </a:lnSpc>
              <a:buFont typeface="Wingdings" panose="05000000000000000000" pitchFamily="2" charset="2"/>
              <a:buChar char="Ø"/>
            </a:pPr>
            <a:r>
              <a:rPr lang="en-US" b="1" dirty="0" smtClean="0">
                <a:latin typeface="Cambria" panose="02040503050406030204" pitchFamily="18" charset="0"/>
                <a:ea typeface="Cambria" panose="02040503050406030204" pitchFamily="18" charset="0"/>
              </a:rPr>
              <a:t>Authors</a:t>
            </a:r>
            <a:r>
              <a:rPr lang="en-US" b="1"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Pernille</a:t>
            </a:r>
            <a:r>
              <a:rPr lang="en-US" dirty="0">
                <a:latin typeface="Cambria" panose="02040503050406030204" pitchFamily="18" charset="0"/>
                <a:ea typeface="Cambria" panose="02040503050406030204" pitchFamily="18" charset="0"/>
              </a:rPr>
              <a:t> Kernel</a:t>
            </a:r>
          </a:p>
          <a:p>
            <a:pPr algn="just">
              <a:lnSpc>
                <a:spcPct val="160000"/>
              </a:lnSpc>
              <a:buFont typeface="Wingdings" panose="05000000000000000000" pitchFamily="2" charset="2"/>
              <a:buChar char="Ø"/>
            </a:pPr>
            <a:r>
              <a:rPr lang="en-US" b="1" dirty="0">
                <a:latin typeface="Cambria" panose="02040503050406030204" pitchFamily="18" charset="0"/>
                <a:ea typeface="Cambria" panose="02040503050406030204" pitchFamily="18" charset="0"/>
              </a:rPr>
              <a:t>Algorithms/Methodologies: </a:t>
            </a:r>
            <a:r>
              <a:rPr lang="en-US" dirty="0">
                <a:latin typeface="Cambria" panose="02040503050406030204" pitchFamily="18" charset="0"/>
                <a:ea typeface="Cambria" panose="02040503050406030204" pitchFamily="18" charset="0"/>
              </a:rPr>
              <a:t>This paper primarily focuses on a collaborative model rather than specific algorithms. The approach involves a four-step model to engage stakeholders in sustainable tourism and uses action research as a methodology to study and implement this collaborative process.</a:t>
            </a:r>
          </a:p>
          <a:p>
            <a:pPr algn="just">
              <a:lnSpc>
                <a:spcPct val="160000"/>
              </a:lnSpc>
              <a:buFont typeface="Wingdings" panose="05000000000000000000" pitchFamily="2" charset="2"/>
              <a:buChar char="Ø"/>
            </a:pPr>
            <a:r>
              <a:rPr lang="en-US" b="1" dirty="0">
                <a:latin typeface="Cambria" panose="02040503050406030204" pitchFamily="18" charset="0"/>
                <a:ea typeface="Cambria" panose="02040503050406030204" pitchFamily="18" charset="0"/>
              </a:rPr>
              <a:t>Drawbacks: </a:t>
            </a:r>
            <a:r>
              <a:rPr lang="en-US" dirty="0">
                <a:latin typeface="Cambria" panose="02040503050406030204" pitchFamily="18" charset="0"/>
                <a:ea typeface="Cambria" panose="02040503050406030204" pitchFamily="18" charset="0"/>
              </a:rPr>
              <a:t>The paper highlights the complexity of stakeholder engagement and the challenges in maintaining equal influence among diverse tourism actors. It also notes the difficulty in sustaining political support for sustainable practices, which affects long-term planning</a:t>
            </a:r>
            <a:r>
              <a:rPr lang="en-US" dirty="0" smtClean="0">
                <a:latin typeface="Cambria" panose="02040503050406030204" pitchFamily="18" charset="0"/>
                <a:ea typeface="Cambria" panose="02040503050406030204" pitchFamily="18" charset="0"/>
              </a:rPr>
              <a:t>​.</a:t>
            </a:r>
            <a:endParaRPr lang="en-US" u="sng" dirty="0">
              <a:latin typeface="Cambria" panose="02040503050406030204" pitchFamily="18" charset="0"/>
              <a:ea typeface="Cambria" panose="02040503050406030204" pitchFamily="18" charset="0"/>
            </a:endParaRPr>
          </a:p>
          <a:p>
            <a:pPr marL="0" indent="0" algn="just">
              <a:lnSpc>
                <a:spcPct val="160000"/>
              </a:lnSpc>
              <a:buNone/>
            </a:pPr>
            <a:endParaRPr lang="en-IN" b="1" dirty="0">
              <a:latin typeface="Cambria" panose="02040503050406030204" pitchFamily="18" charset="0"/>
              <a:ea typeface="Cambria" panose="02040503050406030204" pitchFamily="18" charset="0"/>
            </a:endParaRPr>
          </a:p>
          <a:p>
            <a:pPr marL="0" indent="0" algn="just">
              <a:lnSpc>
                <a:spcPct val="160000"/>
              </a:lnSpc>
              <a:buNone/>
            </a:pPr>
            <a:endParaRPr lang="en-US" b="1"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gn="just">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5167647"/>
          </a:xfrm>
        </p:spPr>
        <p:txBody>
          <a:bodyPr>
            <a:normAutofit lnSpcReduction="10000"/>
          </a:bodyPr>
          <a:lstStyle/>
          <a:p>
            <a:pPr marL="0" indent="0" algn="ctr">
              <a:lnSpc>
                <a:spcPct val="170000"/>
              </a:lnSpc>
              <a:buNone/>
            </a:pPr>
            <a:r>
              <a:rPr lang="en-IN" sz="2800" b="1" u="sng" dirty="0" smtClean="0">
                <a:latin typeface="Cambria" panose="02040503050406030204" pitchFamily="18" charset="0"/>
                <a:ea typeface="Cambria" panose="02040503050406030204" pitchFamily="18" charset="0"/>
              </a:rPr>
              <a:t>“Journal </a:t>
            </a:r>
            <a:r>
              <a:rPr lang="en-IN" sz="2800" b="1" u="sng" dirty="0">
                <a:latin typeface="Cambria" panose="02040503050406030204" pitchFamily="18" charset="0"/>
                <a:ea typeface="Cambria" panose="02040503050406030204" pitchFamily="18" charset="0"/>
              </a:rPr>
              <a:t>of Tourism </a:t>
            </a:r>
            <a:r>
              <a:rPr lang="en-IN" sz="2800" b="1" u="sng" dirty="0" smtClean="0">
                <a:latin typeface="Cambria" panose="02040503050406030204" pitchFamily="18" charset="0"/>
                <a:ea typeface="Cambria" panose="02040503050406030204" pitchFamily="18" charset="0"/>
              </a:rPr>
              <a:t>2013”</a:t>
            </a:r>
          </a:p>
          <a:p>
            <a:pPr algn="just">
              <a:buFont typeface="Wingdings" panose="05000000000000000000" pitchFamily="2" charset="2"/>
              <a:buChar char="Ø"/>
            </a:pPr>
            <a:endParaRPr lang="en-US" b="1" dirty="0" smtClean="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Ø"/>
            </a:pPr>
            <a:r>
              <a:rPr lang="en-US" b="1" dirty="0" smtClean="0">
                <a:latin typeface="Cambria" panose="02040503050406030204" pitchFamily="18" charset="0"/>
                <a:ea typeface="Cambria" panose="02040503050406030204" pitchFamily="18" charset="0"/>
              </a:rPr>
              <a:t>Authors</a:t>
            </a:r>
            <a:r>
              <a:rPr lang="en-US" dirty="0" smtClean="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Anita </a:t>
            </a:r>
            <a:r>
              <a:rPr lang="en-IN" dirty="0" err="1">
                <a:latin typeface="Cambria" panose="02040503050406030204" pitchFamily="18" charset="0"/>
                <a:ea typeface="Cambria" panose="02040503050406030204" pitchFamily="18" charset="0"/>
              </a:rPr>
              <a:t>Zehrer</a:t>
            </a:r>
            <a:r>
              <a:rPr lang="en-IN" dirty="0">
                <a:latin typeface="Cambria" panose="02040503050406030204" pitchFamily="18" charset="0"/>
                <a:ea typeface="Cambria" panose="02040503050406030204" pitchFamily="18" charset="0"/>
              </a:rPr>
              <a:t>, Ph.D</a:t>
            </a:r>
            <a:r>
              <a:rPr lang="en-IN" dirty="0" smtClean="0"/>
              <a:t>.</a:t>
            </a:r>
          </a:p>
          <a:p>
            <a:pPr algn="just">
              <a:lnSpc>
                <a:spcPct val="150000"/>
              </a:lnSpc>
              <a:buFont typeface="Wingdings" panose="05000000000000000000" pitchFamily="2" charset="2"/>
              <a:buChar char="Ø"/>
            </a:pPr>
            <a:r>
              <a:rPr lang="en-US" b="1" dirty="0" smtClean="0">
                <a:latin typeface="Cambria" panose="02040503050406030204" pitchFamily="18" charset="0"/>
                <a:ea typeface="Cambria" panose="02040503050406030204" pitchFamily="18" charset="0"/>
              </a:rPr>
              <a:t>Algorithms/Methodologies</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Largely descriptive and qualitative methods, focusing on challenges and frameworks within tourism.</a:t>
            </a:r>
          </a:p>
          <a:p>
            <a:pPr algn="just">
              <a:lnSpc>
                <a:spcPct val="150000"/>
              </a:lnSpc>
              <a:buFont typeface="Wingdings" panose="05000000000000000000" pitchFamily="2" charset="2"/>
              <a:buChar char="Ø"/>
            </a:pPr>
            <a:r>
              <a:rPr lang="en-US" b="1" dirty="0">
                <a:latin typeface="Cambria" panose="02040503050406030204" pitchFamily="18" charset="0"/>
                <a:ea typeface="Cambria" panose="02040503050406030204" pitchFamily="18" charset="0"/>
              </a:rPr>
              <a:t>Drawbacks: </a:t>
            </a:r>
            <a:r>
              <a:rPr lang="en-US" dirty="0">
                <a:latin typeface="Cambria" panose="02040503050406030204" pitchFamily="18" charset="0"/>
                <a:ea typeface="Cambria" panose="02040503050406030204" pitchFamily="18" charset="0"/>
              </a:rPr>
              <a:t>The paper discusses challenges like fragmented research approaches that do not fully consider the interconnectedness of tourism components. This limitation reduces the effectiveness of outcomes in real-world </a:t>
            </a:r>
            <a:r>
              <a:rPr lang="en-US" dirty="0" smtClean="0">
                <a:latin typeface="Cambria" panose="02040503050406030204" pitchFamily="18" charset="0"/>
                <a:ea typeface="Cambria" panose="02040503050406030204" pitchFamily="18" charset="0"/>
              </a:rPr>
              <a:t>applications.</a:t>
            </a:r>
            <a:endParaRPr lang="en-IN"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061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1143001"/>
            <a:ext cx="10668000" cy="5489619"/>
          </a:xfrm>
        </p:spPr>
        <p:txBody>
          <a:bodyPr>
            <a:normAutofit fontScale="85000" lnSpcReduction="20000"/>
          </a:bodyPr>
          <a:lstStyle/>
          <a:p>
            <a:pPr marL="0" indent="0" algn="ctr">
              <a:lnSpc>
                <a:spcPct val="170000"/>
              </a:lnSpc>
              <a:buNone/>
            </a:pPr>
            <a:r>
              <a:rPr lang="en-US" sz="3300" b="1" u="sng" dirty="0" smtClean="0">
                <a:latin typeface="Cambria" panose="02040503050406030204" pitchFamily="18" charset="0"/>
                <a:ea typeface="Cambria" panose="02040503050406030204" pitchFamily="18" charset="0"/>
              </a:rPr>
              <a:t>“Designing </a:t>
            </a:r>
            <a:r>
              <a:rPr lang="en-US" sz="3300" b="1" u="sng" dirty="0">
                <a:latin typeface="Cambria" panose="02040503050406030204" pitchFamily="18" charset="0"/>
                <a:ea typeface="Cambria" panose="02040503050406030204" pitchFamily="18" charset="0"/>
              </a:rPr>
              <a:t>a Tourism System Thinking Approach for Tourism </a:t>
            </a:r>
            <a:r>
              <a:rPr lang="en-US" sz="3300" b="1" u="sng" dirty="0" smtClean="0">
                <a:latin typeface="Cambria" panose="02040503050406030204" pitchFamily="18" charset="0"/>
                <a:ea typeface="Cambria" panose="02040503050406030204" pitchFamily="18" charset="0"/>
              </a:rPr>
              <a:t>Research”</a:t>
            </a:r>
          </a:p>
          <a:p>
            <a:pPr>
              <a:lnSpc>
                <a:spcPct val="170000"/>
              </a:lnSpc>
              <a:buFont typeface="Wingdings" panose="05000000000000000000" pitchFamily="2" charset="2"/>
              <a:buChar char="Ø"/>
            </a:pPr>
            <a:r>
              <a:rPr lang="en-US" b="1" dirty="0" smtClean="0">
                <a:latin typeface="Cambria" panose="02040503050406030204" pitchFamily="18" charset="0"/>
                <a:ea typeface="Cambria" panose="02040503050406030204" pitchFamily="18" charset="0"/>
              </a:rPr>
              <a:t>Authors</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Ahmed </a:t>
            </a:r>
            <a:r>
              <a:rPr lang="en-US" dirty="0" err="1">
                <a:latin typeface="Cambria" panose="02040503050406030204" pitchFamily="18" charset="0"/>
                <a:ea typeface="Cambria" panose="02040503050406030204" pitchFamily="18" charset="0"/>
              </a:rPr>
              <a:t>Mahrous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Khodair</a:t>
            </a:r>
            <a:endParaRPr lang="en-US" dirty="0">
              <a:latin typeface="Cambria" panose="02040503050406030204" pitchFamily="18" charset="0"/>
              <a:ea typeface="Cambria" panose="02040503050406030204" pitchFamily="18" charset="0"/>
            </a:endParaRPr>
          </a:p>
          <a:p>
            <a:pPr algn="just">
              <a:lnSpc>
                <a:spcPct val="170000"/>
              </a:lnSpc>
              <a:buFont typeface="Wingdings" panose="05000000000000000000" pitchFamily="2" charset="2"/>
              <a:buChar char="Ø"/>
            </a:pPr>
            <a:r>
              <a:rPr lang="en-US" b="1" dirty="0">
                <a:latin typeface="Cambria" panose="02040503050406030204" pitchFamily="18" charset="0"/>
                <a:ea typeface="Cambria" panose="02040503050406030204" pitchFamily="18" charset="0"/>
              </a:rPr>
              <a:t>Algorithms/Methodologies: </a:t>
            </a:r>
            <a:r>
              <a:rPr lang="en-US" dirty="0">
                <a:latin typeface="Cambria" panose="02040503050406030204" pitchFamily="18" charset="0"/>
                <a:ea typeface="Cambria" panose="02040503050406030204" pitchFamily="18" charset="0"/>
              </a:rPr>
              <a:t>This paper advocates for a systems thinking approach over traditional linear and reductionist methods. It proposes a ten-step approach for tourism research, focusing on understanding complex interconnections within tourism systems.</a:t>
            </a:r>
          </a:p>
          <a:p>
            <a:pPr algn="just">
              <a:lnSpc>
                <a:spcPct val="170000"/>
              </a:lnSpc>
              <a:buFont typeface="Wingdings" panose="05000000000000000000" pitchFamily="2" charset="2"/>
              <a:buChar char="Ø"/>
            </a:pPr>
            <a:r>
              <a:rPr lang="en-US" b="1" dirty="0">
                <a:latin typeface="Cambria" panose="02040503050406030204" pitchFamily="18" charset="0"/>
                <a:ea typeface="Cambria" panose="02040503050406030204" pitchFamily="18" charset="0"/>
              </a:rPr>
              <a:t>Drawbacks: </a:t>
            </a:r>
            <a:r>
              <a:rPr lang="en-US" dirty="0">
                <a:latin typeface="Cambria" panose="02040503050406030204" pitchFamily="18" charset="0"/>
                <a:ea typeface="Cambria" panose="02040503050406030204" pitchFamily="18" charset="0"/>
              </a:rPr>
              <a:t>The systems thinking approach is complex and may be difficult to implement fully due to its reliance on holistic data and the integration of diverse and sometimes unpredictable factors. Additionally, traditional reductionist methods are still prevalent, making adoption of systems thinking challenging in practice</a:t>
            </a:r>
            <a:endParaRPr lang="en-US" dirty="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p>
        </p:txBody>
      </p:sp>
      <p:sp>
        <p:nvSpPr>
          <p:cNvPr id="3" name="Content Placeholder 2"/>
          <p:cNvSpPr>
            <a:spLocks noGrp="1"/>
          </p:cNvSpPr>
          <p:nvPr>
            <p:ph idx="1"/>
          </p:nvPr>
        </p:nvSpPr>
        <p:spPr>
          <a:xfrm>
            <a:off x="499291" y="1038498"/>
            <a:ext cx="10668000" cy="5193405"/>
          </a:xfrm>
        </p:spPr>
        <p:txBody>
          <a:bodyPr>
            <a:normAutofit/>
          </a:bodyPr>
          <a:lstStyle/>
          <a:p>
            <a:pPr algn="just">
              <a:buNone/>
            </a:pPr>
            <a:r>
              <a:rPr lang="en-US" dirty="0" smtClean="0">
                <a:latin typeface="Cambria" pitchFamily="18" charset="0"/>
                <a:ea typeface="Cambria" pitchFamily="18" charset="0"/>
              </a:rPr>
              <a:t>     Existing booking systems often focus on one specific domain, such as hotels or  flights, lacking a comprehensive platform that includes multiple booking categories in one place. Additionally, many existing platforms don’t adequately handle personalized bookings or dynamic cost estimations based on factors such as distance for cab bookings, ticket availability for events, or guest count for hotel reservations. This project addresses these gaps by:</a:t>
            </a:r>
          </a:p>
          <a:p>
            <a:pPr algn="just">
              <a:buNone/>
            </a:pPr>
            <a:endParaRPr lang="en-US" dirty="0" smtClean="0">
              <a:latin typeface="Cambria" pitchFamily="18" charset="0"/>
              <a:ea typeface="Cambria" pitchFamily="18" charset="0"/>
            </a:endParaRPr>
          </a:p>
          <a:p>
            <a:pPr algn="just">
              <a:lnSpc>
                <a:spcPct val="150000"/>
              </a:lnSpc>
            </a:pPr>
            <a:r>
              <a:rPr lang="en-US" dirty="0" smtClean="0">
                <a:latin typeface="Cambria" pitchFamily="18" charset="0"/>
                <a:ea typeface="Cambria" pitchFamily="18" charset="0"/>
              </a:rPr>
              <a:t>Combining cab, event, and hotel bookings into one system.</a:t>
            </a:r>
          </a:p>
          <a:p>
            <a:pPr algn="just"/>
            <a:r>
              <a:rPr lang="en-US" dirty="0" smtClean="0">
                <a:latin typeface="Cambria" pitchFamily="18" charset="0"/>
                <a:ea typeface="Cambria" pitchFamily="18" charset="0"/>
              </a:rPr>
              <a:t>Providing real-time cost estimation and availability checks within each domain.</a:t>
            </a:r>
          </a:p>
          <a:p>
            <a:pPr algn="just"/>
            <a:r>
              <a:rPr lang="en-US" dirty="0" smtClean="0">
                <a:latin typeface="Cambria" pitchFamily="18" charset="0"/>
                <a:ea typeface="Cambria" pitchFamily="18" charset="0"/>
              </a:rPr>
              <a:t>Ensuring a personalized user experience by integrating login-protected booking features.</a:t>
            </a:r>
            <a:endParaRPr lang="en-US" dirty="0">
              <a:latin typeface="Cambria" pitchFamily="18" charset="0"/>
              <a:ea typeface="Cambria" pitchFamily="18" charset="0"/>
            </a:endParaRPr>
          </a:p>
        </p:txBody>
      </p:sp>
    </p:spTree>
    <p:extLst>
      <p:ext uri="{BB962C8B-B14F-4D97-AF65-F5344CB8AC3E}">
        <p14:creationId xmlns:p14="http://schemas.microsoft.com/office/powerpoint/2010/main" val="239571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539518"/>
          </a:xfrm>
        </p:spPr>
        <p:txBody>
          <a:bodyPr/>
          <a:lstStyle/>
          <a:p>
            <a:r>
              <a:rPr lang="en-GB" dirty="0" smtClean="0">
                <a:latin typeface="Cambria" panose="02040503050406030204" pitchFamily="18" charset="0"/>
                <a:ea typeface="Cambria" panose="02040503050406030204" pitchFamily="18" charset="0"/>
              </a:rPr>
              <a:t>Proposed Methodology</a:t>
            </a:r>
            <a:endParaRPr lang="en-GB"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722648" y="1056069"/>
            <a:ext cx="10668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dirty="0" smtClean="0">
                <a:latin typeface="Cambria" pitchFamily="18" charset="0"/>
                <a:ea typeface="Cambria" pitchFamily="18" charset="0"/>
              </a:rPr>
              <a:t>The project is built using the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web framework, with a separate set of models and views for each booking service:</a:t>
            </a:r>
          </a:p>
          <a:p>
            <a:r>
              <a:rPr lang="en-US" b="1" dirty="0" smtClean="0">
                <a:latin typeface="Cambria" pitchFamily="18" charset="0"/>
                <a:ea typeface="Cambria" pitchFamily="18" charset="0"/>
              </a:rPr>
              <a:t>Cab Booking</a:t>
            </a:r>
            <a:r>
              <a:rPr lang="en-US" dirty="0" smtClean="0">
                <a:latin typeface="Cambria" pitchFamily="18" charset="0"/>
                <a:ea typeface="Cambria" pitchFamily="18" charset="0"/>
              </a:rPr>
              <a:t>: Manages cab types, fare calculation based on distance, and booking confirmation.</a:t>
            </a:r>
          </a:p>
          <a:p>
            <a:r>
              <a:rPr lang="en-US" b="1" dirty="0" smtClean="0">
                <a:latin typeface="Cambria" pitchFamily="18" charset="0"/>
                <a:ea typeface="Cambria" pitchFamily="18" charset="0"/>
              </a:rPr>
              <a:t>Event Booking</a:t>
            </a:r>
            <a:r>
              <a:rPr lang="en-US" dirty="0" smtClean="0">
                <a:latin typeface="Cambria" pitchFamily="18" charset="0"/>
                <a:ea typeface="Cambria" pitchFamily="18" charset="0"/>
              </a:rPr>
              <a:t>: Manages event details, ticket availability, pricing, and user reservations.</a:t>
            </a:r>
          </a:p>
          <a:p>
            <a:r>
              <a:rPr lang="en-US" b="1" dirty="0" smtClean="0">
                <a:latin typeface="Cambria" pitchFamily="18" charset="0"/>
                <a:ea typeface="Cambria" pitchFamily="18" charset="0"/>
              </a:rPr>
              <a:t>Hotel Booking</a:t>
            </a:r>
            <a:r>
              <a:rPr lang="en-US" dirty="0" smtClean="0">
                <a:latin typeface="Cambria" pitchFamily="18" charset="0"/>
                <a:ea typeface="Cambria" pitchFamily="18" charset="0"/>
              </a:rPr>
              <a:t>: Manages hotel details, booking dates, and total cost based on the duration and number of guests.</a:t>
            </a:r>
          </a:p>
          <a:p>
            <a:endParaRPr lang="en-US" dirty="0" smtClean="0">
              <a:latin typeface="Cambria" pitchFamily="18" charset="0"/>
              <a:ea typeface="Cambria" pitchFamily="18" charset="0"/>
            </a:endParaRPr>
          </a:p>
          <a:p>
            <a:pPr>
              <a:buNone/>
            </a:pPr>
            <a:r>
              <a:rPr lang="en-US" dirty="0" smtClean="0">
                <a:latin typeface="Cambria" pitchFamily="18" charset="0"/>
                <a:ea typeface="Cambria" pitchFamily="18" charset="0"/>
              </a:rPr>
              <a:t>Each service has its dedicated models, views, and templates. </a:t>
            </a:r>
            <a:r>
              <a:rPr lang="en-US" dirty="0" err="1" smtClean="0">
                <a:latin typeface="Cambria" pitchFamily="18" charset="0"/>
                <a:ea typeface="Cambria" pitchFamily="18" charset="0"/>
              </a:rPr>
              <a:t>Django's</a:t>
            </a:r>
            <a:r>
              <a:rPr lang="en-US" dirty="0" smtClean="0">
                <a:latin typeface="Cambria" pitchFamily="18" charset="0"/>
                <a:ea typeface="Cambria" pitchFamily="18" charset="0"/>
              </a:rPr>
              <a:t> ORM is used for database interactions, and user authentication ensures bookings are made only by logged-in users.</a:t>
            </a:r>
            <a:endParaRPr lang="en-US" dirty="0">
              <a:latin typeface="Cambria" pitchFamily="18" charset="0"/>
              <a:ea typeface="Cambria"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5" name="Rectangle 2"/>
          <p:cNvSpPr>
            <a:spLocks noGrp="1" noChangeArrowheads="1"/>
          </p:cNvSpPr>
          <p:nvPr>
            <p:ph idx="1"/>
          </p:nvPr>
        </p:nvSpPr>
        <p:spPr bwMode="auto">
          <a:xfrm>
            <a:off x="709770" y="1018903"/>
            <a:ext cx="10198636" cy="530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mj-lt"/>
              <a:buAutoNum type="arabicPeriod"/>
            </a:pPr>
            <a:r>
              <a:rPr lang="en-US" dirty="0" smtClean="0">
                <a:latin typeface="Cambria" pitchFamily="18" charset="0"/>
                <a:ea typeface="Cambria" pitchFamily="18" charset="0"/>
              </a:rPr>
              <a:t>To develop a unified booking platform that supports cab, event, and hotel reservations.</a:t>
            </a:r>
          </a:p>
          <a:p>
            <a:pPr marL="457200" indent="-457200">
              <a:lnSpc>
                <a:spcPct val="150000"/>
              </a:lnSpc>
              <a:buFont typeface="+mj-lt"/>
              <a:buAutoNum type="arabicPeriod"/>
            </a:pPr>
            <a:r>
              <a:rPr lang="en-US" dirty="0" smtClean="0">
                <a:latin typeface="Cambria" pitchFamily="18" charset="0"/>
                <a:ea typeface="Cambria" pitchFamily="18" charset="0"/>
              </a:rPr>
              <a:t>To enable real-time fare and cost estimation for users before booking.</a:t>
            </a:r>
          </a:p>
          <a:p>
            <a:pPr marL="457200" indent="-457200">
              <a:lnSpc>
                <a:spcPct val="150000"/>
              </a:lnSpc>
              <a:buFont typeface="+mj-lt"/>
              <a:buAutoNum type="arabicPeriod"/>
            </a:pPr>
            <a:r>
              <a:rPr lang="en-US" dirty="0" smtClean="0">
                <a:latin typeface="Cambria" pitchFamily="18" charset="0"/>
                <a:ea typeface="Cambria" pitchFamily="18" charset="0"/>
              </a:rPr>
              <a:t>To provide personalized booking services with user authentication.</a:t>
            </a:r>
          </a:p>
          <a:p>
            <a:pPr marL="457200" indent="-457200">
              <a:lnSpc>
                <a:spcPct val="150000"/>
              </a:lnSpc>
              <a:buFont typeface="+mj-lt"/>
              <a:buAutoNum type="arabicPeriod"/>
            </a:pPr>
            <a:r>
              <a:rPr lang="en-US" dirty="0" smtClean="0">
                <a:latin typeface="Cambria" pitchFamily="18" charset="0"/>
                <a:ea typeface="Cambria" pitchFamily="18" charset="0"/>
              </a:rPr>
              <a:t>To demonstrate a modular approach in </a:t>
            </a:r>
            <a:r>
              <a:rPr lang="en-US" dirty="0" err="1" smtClean="0">
                <a:latin typeface="Cambria" pitchFamily="18" charset="0"/>
                <a:ea typeface="Cambria" pitchFamily="18" charset="0"/>
              </a:rPr>
              <a:t>Django</a:t>
            </a:r>
            <a:r>
              <a:rPr lang="en-US" dirty="0" smtClean="0">
                <a:latin typeface="Cambria" pitchFamily="18" charset="0"/>
                <a:ea typeface="Cambria" pitchFamily="18" charset="0"/>
              </a:rPr>
              <a:t>, where each booking type is managed independently yet functions within a single platform.</a:t>
            </a:r>
          </a:p>
          <a:p>
            <a:pPr marL="457200" indent="-457200">
              <a:lnSpc>
                <a:spcPct val="150000"/>
              </a:lnSpc>
              <a:buFont typeface="+mj-lt"/>
              <a:buAutoNum type="arabicPeriod"/>
            </a:pPr>
            <a:r>
              <a:rPr lang="en-US" dirty="0" smtClean="0">
                <a:latin typeface="Cambria" pitchFamily="18" charset="0"/>
                <a:ea typeface="Cambria" pitchFamily="18" charset="0"/>
              </a:rPr>
              <a:t>To create a seamless user experience across different types of bookings, facilitating easy navigation and accessibility.</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b="0" i="0" u="none" strike="noStrike" cap="none" normalizeH="0" baseline="0" dirty="0" smtClean="0">
              <a:ln>
                <a:noFill/>
              </a:ln>
              <a:solidFill>
                <a:schemeClr val="tx1"/>
              </a:solidFill>
              <a:effectLst/>
              <a:latin typeface="Cambria" pitchFamily="18" charset="0"/>
              <a:ea typeface="Cambria"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10" name="Rectangle 4"/>
          <p:cNvSpPr>
            <a:spLocks noGrp="1" noChangeArrowheads="1"/>
          </p:cNvSpPr>
          <p:nvPr>
            <p:ph idx="1"/>
          </p:nvPr>
        </p:nvSpPr>
        <p:spPr bwMode="auto">
          <a:xfrm>
            <a:off x="636104" y="887584"/>
            <a:ext cx="11133529"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300" dirty="0" smtClean="0">
                <a:latin typeface="Cambria" pitchFamily="18" charset="0"/>
                <a:ea typeface="Cambria" pitchFamily="18" charset="0"/>
              </a:rPr>
              <a:t>Each module is developed as a standalone application within the </a:t>
            </a:r>
            <a:r>
              <a:rPr lang="en-US" sz="2300" dirty="0" err="1" smtClean="0">
                <a:latin typeface="Cambria" pitchFamily="18" charset="0"/>
                <a:ea typeface="Cambria" pitchFamily="18" charset="0"/>
              </a:rPr>
              <a:t>Django</a:t>
            </a:r>
            <a:r>
              <a:rPr lang="en-US" sz="2300" dirty="0" smtClean="0">
                <a:latin typeface="Cambria" pitchFamily="18" charset="0"/>
                <a:ea typeface="Cambria" pitchFamily="18" charset="0"/>
              </a:rPr>
              <a:t> project, following a modular structure:</a:t>
            </a:r>
          </a:p>
          <a:p>
            <a:pPr>
              <a:buFont typeface="Wingdings" pitchFamily="2" charset="2"/>
              <a:buChar char="Ø"/>
            </a:pPr>
            <a:r>
              <a:rPr lang="en-US" sz="2300" b="1" dirty="0" smtClean="0">
                <a:latin typeface="Cambria" pitchFamily="18" charset="0"/>
                <a:ea typeface="Cambria" pitchFamily="18" charset="0"/>
              </a:rPr>
              <a:t>Cab Booking Module</a:t>
            </a:r>
            <a:r>
              <a:rPr lang="en-US" sz="2300" dirty="0" smtClean="0">
                <a:latin typeface="Cambria" pitchFamily="18" charset="0"/>
                <a:ea typeface="Cambria" pitchFamily="18" charset="0"/>
              </a:rPr>
              <a:t>:</a:t>
            </a:r>
          </a:p>
          <a:p>
            <a:pPr lvl="1">
              <a:buFont typeface="Arial" pitchFamily="34" charset="0"/>
              <a:buChar char="•"/>
            </a:pPr>
            <a:r>
              <a:rPr lang="en-US" sz="2300" dirty="0" smtClean="0">
                <a:latin typeface="Cambria" pitchFamily="18" charset="0"/>
                <a:ea typeface="Cambria" pitchFamily="18" charset="0"/>
              </a:rPr>
              <a:t>Includes Cab and </a:t>
            </a:r>
            <a:r>
              <a:rPr lang="en-US" sz="2300" dirty="0" err="1" smtClean="0">
                <a:latin typeface="Cambria" pitchFamily="18" charset="0"/>
                <a:ea typeface="Cambria" pitchFamily="18" charset="0"/>
              </a:rPr>
              <a:t>CabBooking</a:t>
            </a:r>
            <a:r>
              <a:rPr lang="en-US" sz="2300" dirty="0" smtClean="0">
                <a:latin typeface="Cambria" pitchFamily="18" charset="0"/>
                <a:ea typeface="Cambria" pitchFamily="18" charset="0"/>
              </a:rPr>
              <a:t> models for storing cab details and booking information.</a:t>
            </a:r>
          </a:p>
          <a:p>
            <a:pPr lvl="1">
              <a:buFont typeface="Arial" pitchFamily="34" charset="0"/>
              <a:buChar char="•"/>
            </a:pPr>
            <a:r>
              <a:rPr lang="en-US" sz="2300" dirty="0" smtClean="0">
                <a:latin typeface="Cambria" pitchFamily="18" charset="0"/>
                <a:ea typeface="Cambria" pitchFamily="18" charset="0"/>
              </a:rPr>
              <a:t>Views for listing cabs, estimating fares, and confirming bookings.</a:t>
            </a:r>
          </a:p>
          <a:p>
            <a:pPr lvl="1">
              <a:buFont typeface="Arial" pitchFamily="34" charset="0"/>
              <a:buChar char="•"/>
            </a:pPr>
            <a:r>
              <a:rPr lang="en-US" sz="2300" dirty="0" smtClean="0">
                <a:latin typeface="Cambria" pitchFamily="18" charset="0"/>
                <a:ea typeface="Cambria" pitchFamily="18" charset="0"/>
              </a:rPr>
              <a:t>A form to input pickup location, drop location, and distance, which dynamically calculates the estimated fare.</a:t>
            </a:r>
          </a:p>
          <a:p>
            <a:pPr>
              <a:buFont typeface="Wingdings" pitchFamily="2" charset="2"/>
              <a:buChar char="Ø"/>
            </a:pPr>
            <a:r>
              <a:rPr lang="en-US" sz="2300" b="1" dirty="0" smtClean="0">
                <a:latin typeface="Cambria" pitchFamily="18" charset="0"/>
                <a:ea typeface="Cambria" pitchFamily="18" charset="0"/>
              </a:rPr>
              <a:t>Event Booking Module</a:t>
            </a:r>
            <a:r>
              <a:rPr lang="en-US" sz="2300" dirty="0" smtClean="0">
                <a:latin typeface="Cambria" pitchFamily="18" charset="0"/>
                <a:ea typeface="Cambria" pitchFamily="18" charset="0"/>
              </a:rPr>
              <a:t>:</a:t>
            </a:r>
          </a:p>
          <a:p>
            <a:pPr lvl="1">
              <a:buFont typeface="Arial" pitchFamily="34" charset="0"/>
              <a:buChar char="•"/>
            </a:pPr>
            <a:r>
              <a:rPr lang="en-US" sz="2300" dirty="0" smtClean="0">
                <a:latin typeface="Cambria" pitchFamily="18" charset="0"/>
                <a:ea typeface="Cambria" pitchFamily="18" charset="0"/>
              </a:rPr>
              <a:t>Includes Event and </a:t>
            </a:r>
            <a:r>
              <a:rPr lang="en-US" sz="2300" dirty="0" err="1" smtClean="0">
                <a:latin typeface="Cambria" pitchFamily="18" charset="0"/>
                <a:ea typeface="Cambria" pitchFamily="18" charset="0"/>
              </a:rPr>
              <a:t>EventBooking</a:t>
            </a:r>
            <a:r>
              <a:rPr lang="en-US" sz="2300" dirty="0" smtClean="0">
                <a:latin typeface="Cambria" pitchFamily="18" charset="0"/>
                <a:ea typeface="Cambria" pitchFamily="18" charset="0"/>
              </a:rPr>
              <a:t> models to manage event details and user bookings.</a:t>
            </a:r>
          </a:p>
          <a:p>
            <a:pPr lvl="1">
              <a:buFont typeface="Arial" pitchFamily="34" charset="0"/>
              <a:buChar char="•"/>
            </a:pPr>
            <a:r>
              <a:rPr lang="en-US" sz="2300" dirty="0" smtClean="0">
                <a:latin typeface="Cambria" pitchFamily="18" charset="0"/>
                <a:ea typeface="Cambria" pitchFamily="18" charset="0"/>
              </a:rPr>
              <a:t>Views for listing available events, viewing event details, booking tickets, and checking availability.</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391</TotalTime>
  <Words>1476</Words>
  <Application>Microsoft Office PowerPoint</Application>
  <PresentationFormat>Widescreen</PresentationFormat>
  <Paragraphs>114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Verdana</vt:lpstr>
      <vt:lpstr>Wingdings</vt:lpstr>
      <vt:lpstr>Bioinformatics</vt:lpstr>
      <vt:lpstr>A One Step Solution for Focusing on Tourism</vt:lpstr>
      <vt:lpstr>Introduction of our Project</vt:lpstr>
      <vt:lpstr>Literature Review</vt:lpstr>
      <vt:lpstr>Literature Review</vt:lpstr>
      <vt:lpstr>Literature Review</vt:lpstr>
      <vt:lpstr>Research Gaps Identified</vt:lpstr>
      <vt:lpstr>Proposed Methodology</vt:lpstr>
      <vt:lpstr>Objectives</vt:lpstr>
      <vt:lpstr>Methodology/Modules</vt:lpstr>
      <vt:lpstr>Methodology/Modules</vt:lpstr>
      <vt:lpstr>System design and Implementation</vt:lpstr>
      <vt:lpstr>Architecture</vt:lpstr>
      <vt:lpstr>Hardware/software components</vt:lpstr>
      <vt:lpstr>Timeline of Project</vt:lpstr>
      <vt:lpstr>Expected Outcomes</vt:lpstr>
      <vt:lpstr>Conclusion</vt:lpstr>
      <vt:lpstr>References</vt:lpstr>
      <vt:lpstr>Publication Details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41</cp:revision>
  <dcterms:created xsi:type="dcterms:W3CDTF">2023-03-16T03:26:27Z</dcterms:created>
  <dcterms:modified xsi:type="dcterms:W3CDTF">2024-11-10T19:47:42Z</dcterms:modified>
</cp:coreProperties>
</file>