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6" r:id="rId5"/>
    <p:sldId id="259" r:id="rId6"/>
    <p:sldId id="260" r:id="rId7"/>
    <p:sldId id="261" r:id="rId8"/>
    <p:sldId id="262" r:id="rId9"/>
    <p:sldId id="263" r:id="rId10"/>
    <p:sldId id="270" r:id="rId11"/>
    <p:sldId id="272" r:id="rId12"/>
    <p:sldId id="271" r:id="rId13"/>
    <p:sldId id="264" r:id="rId14"/>
    <p:sldId id="273" r:id="rId15"/>
    <p:sldId id="265" r:id="rId16"/>
    <p:sldId id="267" r:id="rId17"/>
    <p:sldId id="266" r:id="rId18"/>
    <p:sldId id="278" r:id="rId19"/>
    <p:sldId id="279" r:id="rId20"/>
    <p:sldId id="280" r:id="rId21"/>
    <p:sldId id="268" r:id="rId22"/>
    <p:sldId id="275" r:id="rId23"/>
    <p:sldId id="269" r:id="rId24"/>
    <p:sldId id="274"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hyperlink" Target="http://www.allensolly.com" TargetMode="Externa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9C6B-38B7-7757-C665-78C3654C17A3}"/>
              </a:ext>
            </a:extLst>
          </p:cNvPr>
          <p:cNvSpPr>
            <a:spLocks noGrp="1"/>
          </p:cNvSpPr>
          <p:nvPr>
            <p:ph type="ctrTitle"/>
          </p:nvPr>
        </p:nvSpPr>
        <p:spPr>
          <a:xfrm>
            <a:off x="744190" y="1867561"/>
            <a:ext cx="8825658" cy="1079236"/>
          </a:xfrm>
        </p:spPr>
        <p:txBody>
          <a:bodyPr/>
          <a:lstStyle/>
          <a:p>
            <a:r>
              <a:rPr lang="en-GB" dirty="0">
                <a:solidFill>
                  <a:schemeClr val="accent5"/>
                </a:solidFill>
              </a:rPr>
              <a:t>DIGITAL MARKETING PROJECT PHASE 2</a:t>
            </a:r>
            <a:r>
              <a:rPr lang="en-GB" dirty="0">
                <a:solidFill>
                  <a:schemeClr val="accent5"/>
                </a:solidFill>
                <a:sym typeface="Wingdings" pitchFamily="2" charset="2"/>
              </a:rPr>
              <a:t>:-</a:t>
            </a:r>
            <a:endParaRPr lang="en-US" dirty="0">
              <a:solidFill>
                <a:schemeClr val="accent5"/>
              </a:solidFill>
            </a:endParaRPr>
          </a:p>
        </p:txBody>
      </p:sp>
      <p:sp>
        <p:nvSpPr>
          <p:cNvPr id="3" name="Subtitle 2">
            <a:extLst>
              <a:ext uri="{FF2B5EF4-FFF2-40B4-BE49-F238E27FC236}">
                <a16:creationId xmlns:a16="http://schemas.microsoft.com/office/drawing/2014/main" id="{FF602691-F719-3782-EA5B-F5DA24A7400B}"/>
              </a:ext>
            </a:extLst>
          </p:cNvPr>
          <p:cNvSpPr>
            <a:spLocks noGrp="1"/>
          </p:cNvSpPr>
          <p:nvPr>
            <p:ph type="subTitle" idx="1"/>
          </p:nvPr>
        </p:nvSpPr>
        <p:spPr>
          <a:xfrm>
            <a:off x="1154954" y="3429000"/>
            <a:ext cx="8649843" cy="4036219"/>
          </a:xfrm>
        </p:spPr>
        <p:txBody>
          <a:bodyPr/>
          <a:lstStyle/>
          <a:p>
            <a:r>
              <a:rPr lang="en-GB" dirty="0"/>
              <a:t>TEAM LEADER:-</a:t>
            </a:r>
            <a:r>
              <a:rPr lang="en-GB" dirty="0" err="1"/>
              <a:t>Yerra</a:t>
            </a:r>
            <a:r>
              <a:rPr lang="en-GB" dirty="0"/>
              <a:t> </a:t>
            </a:r>
            <a:r>
              <a:rPr lang="en-GB" dirty="0" err="1"/>
              <a:t>kavya</a:t>
            </a:r>
            <a:endParaRPr lang="en-GB" dirty="0"/>
          </a:p>
          <a:p>
            <a:r>
              <a:rPr lang="en-GB" dirty="0">
                <a:solidFill>
                  <a:srgbClr val="00B050"/>
                </a:solidFill>
              </a:rPr>
              <a:t>Team members:-</a:t>
            </a:r>
          </a:p>
          <a:p>
            <a:r>
              <a:rPr lang="en-GB" dirty="0" err="1">
                <a:solidFill>
                  <a:srgbClr val="00B050"/>
                </a:solidFill>
              </a:rPr>
              <a:t>Putta</a:t>
            </a:r>
            <a:r>
              <a:rPr lang="en-GB" dirty="0">
                <a:solidFill>
                  <a:srgbClr val="00B050"/>
                </a:solidFill>
              </a:rPr>
              <a:t> </a:t>
            </a:r>
            <a:r>
              <a:rPr lang="en-GB" dirty="0" err="1">
                <a:solidFill>
                  <a:srgbClr val="00B050"/>
                </a:solidFill>
              </a:rPr>
              <a:t>sowjanya</a:t>
            </a:r>
            <a:endParaRPr lang="en-GB" dirty="0">
              <a:solidFill>
                <a:srgbClr val="00B050"/>
              </a:solidFill>
            </a:endParaRPr>
          </a:p>
          <a:p>
            <a:r>
              <a:rPr lang="en-GB" dirty="0" err="1">
                <a:solidFill>
                  <a:srgbClr val="00B050"/>
                </a:solidFill>
              </a:rPr>
              <a:t>Vajja</a:t>
            </a:r>
            <a:r>
              <a:rPr lang="en-GB" dirty="0">
                <a:solidFill>
                  <a:srgbClr val="00B050"/>
                </a:solidFill>
              </a:rPr>
              <a:t> </a:t>
            </a:r>
            <a:r>
              <a:rPr lang="en-GB" dirty="0" err="1">
                <a:solidFill>
                  <a:srgbClr val="00B050"/>
                </a:solidFill>
              </a:rPr>
              <a:t>kavyanjali</a:t>
            </a:r>
            <a:endParaRPr lang="en-GB" dirty="0">
              <a:solidFill>
                <a:srgbClr val="00B050"/>
              </a:solidFill>
            </a:endParaRPr>
          </a:p>
          <a:p>
            <a:r>
              <a:rPr lang="en-GB" dirty="0" err="1">
                <a:solidFill>
                  <a:srgbClr val="00B050"/>
                </a:solidFill>
              </a:rPr>
              <a:t>Nimmaka</a:t>
            </a:r>
            <a:r>
              <a:rPr lang="en-GB" dirty="0">
                <a:solidFill>
                  <a:srgbClr val="00B050"/>
                </a:solidFill>
              </a:rPr>
              <a:t> </a:t>
            </a:r>
            <a:r>
              <a:rPr lang="en-GB" dirty="0" err="1">
                <a:solidFill>
                  <a:srgbClr val="00B050"/>
                </a:solidFill>
              </a:rPr>
              <a:t>usharani</a:t>
            </a:r>
            <a:endParaRPr lang="en-GB" dirty="0">
              <a:solidFill>
                <a:srgbClr val="00B050"/>
              </a:solidFill>
            </a:endParaRPr>
          </a:p>
          <a:p>
            <a:r>
              <a:rPr lang="en-GB" dirty="0" err="1">
                <a:solidFill>
                  <a:srgbClr val="00B050"/>
                </a:solidFill>
              </a:rPr>
              <a:t>Pathivada</a:t>
            </a:r>
            <a:r>
              <a:rPr lang="en-GB" dirty="0">
                <a:solidFill>
                  <a:srgbClr val="00B050"/>
                </a:solidFill>
              </a:rPr>
              <a:t> </a:t>
            </a:r>
            <a:r>
              <a:rPr lang="en-GB" dirty="0" err="1">
                <a:solidFill>
                  <a:srgbClr val="00B050"/>
                </a:solidFill>
              </a:rPr>
              <a:t>renuka</a:t>
            </a:r>
            <a:endParaRPr lang="en-GB" dirty="0">
              <a:solidFill>
                <a:srgbClr val="00B050"/>
              </a:solidFill>
            </a:endParaRPr>
          </a:p>
          <a:p>
            <a:endParaRPr lang="en-GB" dirty="0">
              <a:solidFill>
                <a:srgbClr val="00B050"/>
              </a:solidFill>
            </a:endParaRPr>
          </a:p>
          <a:p>
            <a:endParaRPr lang="en-US" dirty="0">
              <a:solidFill>
                <a:srgbClr val="00B050"/>
              </a:solidFill>
            </a:endParaRPr>
          </a:p>
        </p:txBody>
      </p:sp>
      <p:pic>
        <p:nvPicPr>
          <p:cNvPr id="4" name="Picture 3">
            <a:extLst>
              <a:ext uri="{FF2B5EF4-FFF2-40B4-BE49-F238E27FC236}">
                <a16:creationId xmlns:a16="http://schemas.microsoft.com/office/drawing/2014/main" id="{764D6D59-1B97-3ED5-62D1-99C861619371}"/>
              </a:ext>
            </a:extLst>
          </p:cNvPr>
          <p:cNvPicPr>
            <a:picLocks noChangeAspect="1"/>
          </p:cNvPicPr>
          <p:nvPr/>
        </p:nvPicPr>
        <p:blipFill>
          <a:blip r:embed="rId2"/>
          <a:stretch>
            <a:fillRect/>
          </a:stretch>
        </p:blipFill>
        <p:spPr>
          <a:xfrm>
            <a:off x="7862490" y="288323"/>
            <a:ext cx="3884613" cy="4480130"/>
          </a:xfrm>
          <a:prstGeom prst="rect">
            <a:avLst/>
          </a:prstGeom>
        </p:spPr>
      </p:pic>
    </p:spTree>
    <p:extLst>
      <p:ext uri="{BB962C8B-B14F-4D97-AF65-F5344CB8AC3E}">
        <p14:creationId xmlns:p14="http://schemas.microsoft.com/office/powerpoint/2010/main" val="1130381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754B-E965-9800-7D98-A5176354DD3A}"/>
              </a:ext>
            </a:extLst>
          </p:cNvPr>
          <p:cNvSpPr>
            <a:spLocks noGrp="1"/>
          </p:cNvSpPr>
          <p:nvPr>
            <p:ph type="title"/>
          </p:nvPr>
        </p:nvSpPr>
        <p:spPr/>
        <p:txBody>
          <a:bodyPr/>
          <a:lstStyle/>
          <a:p>
            <a:r>
              <a:rPr lang="en-GB" dirty="0">
                <a:solidFill>
                  <a:schemeClr val="accent5">
                    <a:lumMod val="75000"/>
                  </a:schemeClr>
                </a:solidFill>
              </a:rPr>
              <a:t>On-page SEO result</a:t>
            </a:r>
            <a:r>
              <a:rPr lang="en-GB" dirty="0">
                <a:solidFill>
                  <a:schemeClr val="accent5">
                    <a:lumMod val="75000"/>
                  </a:schemeClr>
                </a:solidFill>
                <a:sym typeface="Wingdings" pitchFamily="2" charset="2"/>
              </a:rPr>
              <a:t>:-</a:t>
            </a:r>
            <a:endParaRPr lang="en-US" dirty="0">
              <a:solidFill>
                <a:schemeClr val="accent5">
                  <a:lumMod val="75000"/>
                </a:schemeClr>
              </a:solidFill>
            </a:endParaRPr>
          </a:p>
        </p:txBody>
      </p:sp>
      <p:pic>
        <p:nvPicPr>
          <p:cNvPr id="13" name="Content Placeholder 12">
            <a:extLst>
              <a:ext uri="{FF2B5EF4-FFF2-40B4-BE49-F238E27FC236}">
                <a16:creationId xmlns:a16="http://schemas.microsoft.com/office/drawing/2014/main" id="{24B3C4E9-7104-5643-FF89-8955FBEE491A}"/>
              </a:ext>
            </a:extLst>
          </p:cNvPr>
          <p:cNvPicPr>
            <a:picLocks noGrp="1" noChangeAspect="1"/>
          </p:cNvPicPr>
          <p:nvPr>
            <p:ph idx="1"/>
          </p:nvPr>
        </p:nvPicPr>
        <p:blipFill>
          <a:blip r:embed="rId2"/>
          <a:stretch>
            <a:fillRect/>
          </a:stretch>
        </p:blipFill>
        <p:spPr>
          <a:xfrm>
            <a:off x="-1" y="3007320"/>
            <a:ext cx="6969685" cy="8779868"/>
          </a:xfrm>
        </p:spPr>
      </p:pic>
      <p:pic>
        <p:nvPicPr>
          <p:cNvPr id="14" name="Picture 13">
            <a:extLst>
              <a:ext uri="{FF2B5EF4-FFF2-40B4-BE49-F238E27FC236}">
                <a16:creationId xmlns:a16="http://schemas.microsoft.com/office/drawing/2014/main" id="{E5CA0EFD-1759-FB90-29B3-7E05B6A8193C}"/>
              </a:ext>
            </a:extLst>
          </p:cNvPr>
          <p:cNvPicPr>
            <a:picLocks noChangeAspect="1"/>
          </p:cNvPicPr>
          <p:nvPr/>
        </p:nvPicPr>
        <p:blipFill>
          <a:blip r:embed="rId3"/>
          <a:stretch>
            <a:fillRect/>
          </a:stretch>
        </p:blipFill>
        <p:spPr>
          <a:xfrm>
            <a:off x="7125892" y="3007320"/>
            <a:ext cx="4854206" cy="8779868"/>
          </a:xfrm>
          <a:prstGeom prst="rect">
            <a:avLst/>
          </a:prstGeom>
        </p:spPr>
      </p:pic>
    </p:spTree>
    <p:extLst>
      <p:ext uri="{BB962C8B-B14F-4D97-AF65-F5344CB8AC3E}">
        <p14:creationId xmlns:p14="http://schemas.microsoft.com/office/powerpoint/2010/main" val="390949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A5D9-00D4-08BE-1382-9152B265CC0C}"/>
              </a:ext>
            </a:extLst>
          </p:cNvPr>
          <p:cNvSpPr>
            <a:spLocks noGrp="1"/>
          </p:cNvSpPr>
          <p:nvPr>
            <p:ph type="title"/>
          </p:nvPr>
        </p:nvSpPr>
        <p:spPr/>
        <p:txBody>
          <a:bodyPr/>
          <a:lstStyle/>
          <a:p>
            <a:r>
              <a:rPr lang="en-GB" dirty="0">
                <a:solidFill>
                  <a:srgbClr val="00B050"/>
                </a:solidFill>
              </a:rPr>
              <a:t>RANKING</a:t>
            </a:r>
            <a:r>
              <a:rPr lang="en-GB" dirty="0">
                <a:solidFill>
                  <a:srgbClr val="00B050"/>
                </a:solidFill>
                <a:sym typeface="Wingdings" pitchFamily="2" charset="2"/>
              </a:rPr>
              <a:t>:-</a:t>
            </a:r>
            <a:endParaRPr lang="en-US" dirty="0">
              <a:solidFill>
                <a:srgbClr val="00B050"/>
              </a:solidFill>
            </a:endParaRPr>
          </a:p>
        </p:txBody>
      </p:sp>
      <p:pic>
        <p:nvPicPr>
          <p:cNvPr id="4" name="Content Placeholder 3">
            <a:extLst>
              <a:ext uri="{FF2B5EF4-FFF2-40B4-BE49-F238E27FC236}">
                <a16:creationId xmlns:a16="http://schemas.microsoft.com/office/drawing/2014/main" id="{A3AFD3B0-BA5A-3917-CA35-6FBBA7577936}"/>
              </a:ext>
            </a:extLst>
          </p:cNvPr>
          <p:cNvPicPr>
            <a:picLocks noGrp="1" noChangeAspect="1"/>
          </p:cNvPicPr>
          <p:nvPr>
            <p:ph idx="1"/>
          </p:nvPr>
        </p:nvPicPr>
        <p:blipFill>
          <a:blip r:embed="rId2"/>
          <a:stretch>
            <a:fillRect/>
          </a:stretch>
        </p:blipFill>
        <p:spPr>
          <a:xfrm>
            <a:off x="881063" y="2500313"/>
            <a:ext cx="10429874" cy="9507332"/>
          </a:xfrm>
        </p:spPr>
      </p:pic>
    </p:spTree>
    <p:extLst>
      <p:ext uri="{BB962C8B-B14F-4D97-AF65-F5344CB8AC3E}">
        <p14:creationId xmlns:p14="http://schemas.microsoft.com/office/powerpoint/2010/main" val="138155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8B6E-54F3-270E-8C40-AF315B875449}"/>
              </a:ext>
            </a:extLst>
          </p:cNvPr>
          <p:cNvSpPr>
            <a:spLocks noGrp="1"/>
          </p:cNvSpPr>
          <p:nvPr>
            <p:ph type="title"/>
          </p:nvPr>
        </p:nvSpPr>
        <p:spPr/>
        <p:txBody>
          <a:bodyPr/>
          <a:lstStyle/>
          <a:p>
            <a:r>
              <a:rPr lang="en-GB" dirty="0">
                <a:solidFill>
                  <a:schemeClr val="accent6"/>
                </a:solidFill>
              </a:rPr>
              <a:t>LINKS</a:t>
            </a:r>
            <a:r>
              <a:rPr lang="en-GB" dirty="0">
                <a:solidFill>
                  <a:schemeClr val="accent6"/>
                </a:solidFill>
                <a:sym typeface="Wingdings" pitchFamily="2" charset="2"/>
              </a:rPr>
              <a:t>:-</a:t>
            </a:r>
            <a:endParaRPr lang="en-US" dirty="0">
              <a:solidFill>
                <a:schemeClr val="accent6"/>
              </a:solidFill>
            </a:endParaRPr>
          </a:p>
        </p:txBody>
      </p:sp>
      <p:pic>
        <p:nvPicPr>
          <p:cNvPr id="4" name="Content Placeholder 3">
            <a:extLst>
              <a:ext uri="{FF2B5EF4-FFF2-40B4-BE49-F238E27FC236}">
                <a16:creationId xmlns:a16="http://schemas.microsoft.com/office/drawing/2014/main" id="{36A06970-C009-3F49-961D-22890AC17736}"/>
              </a:ext>
            </a:extLst>
          </p:cNvPr>
          <p:cNvPicPr>
            <a:picLocks noGrp="1" noChangeAspect="1"/>
          </p:cNvPicPr>
          <p:nvPr>
            <p:ph idx="1"/>
          </p:nvPr>
        </p:nvPicPr>
        <p:blipFill>
          <a:blip r:embed="rId2"/>
          <a:stretch>
            <a:fillRect/>
          </a:stretch>
        </p:blipFill>
        <p:spPr>
          <a:xfrm>
            <a:off x="233211" y="2264172"/>
            <a:ext cx="5862789" cy="12172489"/>
          </a:xfrm>
        </p:spPr>
      </p:pic>
      <p:pic>
        <p:nvPicPr>
          <p:cNvPr id="5" name="Picture 4">
            <a:extLst>
              <a:ext uri="{FF2B5EF4-FFF2-40B4-BE49-F238E27FC236}">
                <a16:creationId xmlns:a16="http://schemas.microsoft.com/office/drawing/2014/main" id="{15C2B937-0A6E-99F3-7235-29C7468F49ED}"/>
              </a:ext>
            </a:extLst>
          </p:cNvPr>
          <p:cNvPicPr>
            <a:picLocks noChangeAspect="1"/>
          </p:cNvPicPr>
          <p:nvPr/>
        </p:nvPicPr>
        <p:blipFill>
          <a:blip r:embed="rId3"/>
          <a:stretch>
            <a:fillRect/>
          </a:stretch>
        </p:blipFill>
        <p:spPr>
          <a:xfrm>
            <a:off x="6411516" y="2264172"/>
            <a:ext cx="5547273" cy="12172489"/>
          </a:xfrm>
          <a:prstGeom prst="rect">
            <a:avLst/>
          </a:prstGeom>
        </p:spPr>
      </p:pic>
    </p:spTree>
    <p:extLst>
      <p:ext uri="{BB962C8B-B14F-4D97-AF65-F5344CB8AC3E}">
        <p14:creationId xmlns:p14="http://schemas.microsoft.com/office/powerpoint/2010/main" val="784391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AB85-B65D-E571-E3D8-3AC946641B8A}"/>
              </a:ext>
            </a:extLst>
          </p:cNvPr>
          <p:cNvSpPr>
            <a:spLocks noGrp="1"/>
          </p:cNvSpPr>
          <p:nvPr>
            <p:ph type="title"/>
          </p:nvPr>
        </p:nvSpPr>
        <p:spPr/>
        <p:txBody>
          <a:bodyPr/>
          <a:lstStyle/>
          <a:p>
            <a:r>
              <a:rPr lang="en-GB" dirty="0">
                <a:solidFill>
                  <a:schemeClr val="accent1">
                    <a:lumMod val="60000"/>
                    <a:lumOff val="40000"/>
                  </a:schemeClr>
                </a:solidFill>
              </a:rPr>
              <a:t>PART3:-Content ideas and marketing strategies </a:t>
            </a:r>
            <a:endParaRPr lang="en-US"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10647E0B-43A9-82F3-89D5-5553DD5E3E99}"/>
              </a:ext>
            </a:extLst>
          </p:cNvPr>
          <p:cNvSpPr>
            <a:spLocks noGrp="1"/>
          </p:cNvSpPr>
          <p:nvPr>
            <p:ph idx="1"/>
          </p:nvPr>
        </p:nvSpPr>
        <p:spPr/>
        <p:txBody>
          <a:bodyPr/>
          <a:lstStyle/>
          <a:p>
            <a:r>
              <a:rPr lang="en-GB" dirty="0">
                <a:solidFill>
                  <a:schemeClr val="accent5">
                    <a:lumMod val="75000"/>
                  </a:schemeClr>
                </a:solidFill>
              </a:rPr>
              <a:t>Content ideas generation &amp; Strategy:-</a:t>
            </a:r>
          </a:p>
          <a:p>
            <a:endParaRPr lang="en-GB" dirty="0">
              <a:solidFill>
                <a:schemeClr val="accent5">
                  <a:lumMod val="75000"/>
                </a:schemeClr>
              </a:solidFill>
            </a:endParaRPr>
          </a:p>
          <a:p>
            <a:endParaRPr lang="en-US" dirty="0">
              <a:solidFill>
                <a:schemeClr val="accent5">
                  <a:lumMod val="75000"/>
                </a:schemeClr>
              </a:solidFill>
            </a:endParaRPr>
          </a:p>
        </p:txBody>
      </p:sp>
      <p:sp>
        <p:nvSpPr>
          <p:cNvPr id="5" name="TextBox 4">
            <a:extLst>
              <a:ext uri="{FF2B5EF4-FFF2-40B4-BE49-F238E27FC236}">
                <a16:creationId xmlns:a16="http://schemas.microsoft.com/office/drawing/2014/main" id="{7F04683B-FF46-D9A0-F1A3-BB0C900C1C31}"/>
              </a:ext>
            </a:extLst>
          </p:cNvPr>
          <p:cNvSpPr txBox="1"/>
          <p:nvPr/>
        </p:nvSpPr>
        <p:spPr>
          <a:xfrm>
            <a:off x="1154954" y="3065382"/>
            <a:ext cx="6934101" cy="2862322"/>
          </a:xfrm>
          <a:prstGeom prst="rect">
            <a:avLst/>
          </a:prstGeom>
          <a:noFill/>
        </p:spPr>
        <p:txBody>
          <a:bodyPr wrap="square">
            <a:spAutoFit/>
          </a:bodyPr>
          <a:lstStyle/>
          <a:p>
            <a:pPr algn="l"/>
            <a:r>
              <a:rPr lang="en-GB" b="0" i="0" dirty="0">
                <a:solidFill>
                  <a:srgbClr val="374151"/>
                </a:solidFill>
                <a:effectLst/>
                <a:latin typeface="Söhne"/>
              </a:rPr>
              <a:t>Generating content ideas and developing a content strategy for a brand like Allen </a:t>
            </a:r>
            <a:r>
              <a:rPr lang="en-GB" b="0" i="0" dirty="0" err="1">
                <a:solidFill>
                  <a:srgbClr val="374151"/>
                </a:solidFill>
                <a:effectLst/>
                <a:latin typeface="Söhne"/>
              </a:rPr>
              <a:t>Solly</a:t>
            </a:r>
            <a:r>
              <a:rPr lang="en-GB" b="0" i="0" dirty="0">
                <a:solidFill>
                  <a:srgbClr val="374151"/>
                </a:solidFill>
                <a:effectLst/>
                <a:latin typeface="Söhne"/>
              </a:rPr>
              <a:t>, which is known for its fashionable clothing, can be a dynamic process. Here are some content ideas and a strategy to consider:</a:t>
            </a:r>
          </a:p>
          <a:p>
            <a:pPr algn="l"/>
            <a:r>
              <a:rPr lang="en-GB" b="0" i="0" dirty="0">
                <a:solidFill>
                  <a:srgbClr val="374151"/>
                </a:solidFill>
                <a:effectLst/>
                <a:latin typeface="Söhne"/>
              </a:rPr>
              <a:t>Content Ideas</a:t>
            </a:r>
          </a:p>
          <a:p>
            <a:pPr algn="l"/>
            <a:r>
              <a:rPr lang="en-GB" b="0" i="0" dirty="0">
                <a:solidFill>
                  <a:schemeClr val="accent1"/>
                </a:solidFill>
                <a:effectLst/>
                <a:latin typeface="Söhne"/>
              </a:rPr>
              <a:t>2)Seasonal </a:t>
            </a:r>
            <a:r>
              <a:rPr lang="en-GB" b="0" i="0" dirty="0" err="1">
                <a:solidFill>
                  <a:schemeClr val="accent1"/>
                </a:solidFill>
                <a:effectLst/>
                <a:latin typeface="Söhne"/>
              </a:rPr>
              <a:t>Lookbook</a:t>
            </a:r>
            <a:r>
              <a:rPr lang="en-GB" dirty="0" err="1">
                <a:solidFill>
                  <a:schemeClr val="accent1"/>
                </a:solidFill>
                <a:latin typeface="Söhne"/>
              </a:rPr>
              <a:t>s</a:t>
            </a:r>
            <a:r>
              <a:rPr lang="en-GB" dirty="0">
                <a:solidFill>
                  <a:schemeClr val="accent1"/>
                </a:solidFill>
                <a:latin typeface="Söhne"/>
              </a:rPr>
              <a:t>:-</a:t>
            </a:r>
            <a:r>
              <a:rPr lang="en-GB" b="0" i="0" dirty="0">
                <a:solidFill>
                  <a:srgbClr val="374151"/>
                </a:solidFill>
                <a:effectLst/>
                <a:latin typeface="Söhne"/>
              </a:rPr>
              <a:t>Create seasonal </a:t>
            </a:r>
            <a:r>
              <a:rPr lang="en-GB" b="0" i="0" dirty="0" err="1">
                <a:solidFill>
                  <a:srgbClr val="374151"/>
                </a:solidFill>
                <a:effectLst/>
                <a:latin typeface="Söhne"/>
              </a:rPr>
              <a:t>lookbooks</a:t>
            </a:r>
            <a:r>
              <a:rPr lang="en-GB" b="0" i="0" dirty="0">
                <a:solidFill>
                  <a:srgbClr val="374151"/>
                </a:solidFill>
                <a:effectLst/>
                <a:latin typeface="Söhne"/>
              </a:rPr>
              <a:t> showcasing the latest collections, complete with stylish outfit ideas.
2) </a:t>
            </a:r>
            <a:r>
              <a:rPr lang="en-GB" dirty="0">
                <a:solidFill>
                  <a:schemeClr val="accent1"/>
                </a:solidFill>
                <a:latin typeface="Söhne"/>
              </a:rPr>
              <a:t>Fashion Tips and Guides:-</a:t>
            </a:r>
            <a:r>
              <a:rPr lang="en-GB" b="0" i="0" dirty="0">
                <a:solidFill>
                  <a:srgbClr val="374151"/>
                </a:solidFill>
                <a:effectLst/>
                <a:latin typeface="Söhne"/>
              </a:rPr>
              <a:t> Share fashion tips, guides, and how-to articles on topics like “How to Dress for Success” or “Choosing the Right Outfit for Different Occasions.”</a:t>
            </a:r>
          </a:p>
        </p:txBody>
      </p:sp>
    </p:spTree>
    <p:extLst>
      <p:ext uri="{BB962C8B-B14F-4D97-AF65-F5344CB8AC3E}">
        <p14:creationId xmlns:p14="http://schemas.microsoft.com/office/powerpoint/2010/main" val="399655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1CF6-5D91-C4A9-9D21-7001A44F4269}"/>
              </a:ext>
            </a:extLst>
          </p:cNvPr>
          <p:cNvSpPr>
            <a:spLocks noGrp="1"/>
          </p:cNvSpPr>
          <p:nvPr>
            <p:ph type="title"/>
          </p:nvPr>
        </p:nvSpPr>
        <p:spPr/>
        <p:txBody>
          <a:bodyPr/>
          <a:lstStyle/>
          <a:p>
            <a:r>
              <a:rPr lang="en-GB" dirty="0">
                <a:solidFill>
                  <a:schemeClr val="accent5">
                    <a:lumMod val="75000"/>
                  </a:schemeClr>
                </a:solidFill>
              </a:rPr>
              <a:t>Marketing  Strategies</a:t>
            </a:r>
            <a:r>
              <a:rPr lang="en-GB" dirty="0">
                <a:solidFill>
                  <a:schemeClr val="accent5">
                    <a:lumMod val="75000"/>
                  </a:schemeClr>
                </a:solidFill>
                <a:sym typeface="Wingdings" pitchFamily="2" charset="2"/>
              </a:rPr>
              <a:t>:-</a:t>
            </a:r>
            <a:endParaRPr lang="en-US" dirty="0">
              <a:solidFill>
                <a:schemeClr val="accent5">
                  <a:lumMod val="75000"/>
                </a:schemeClr>
              </a:solidFill>
            </a:endParaRPr>
          </a:p>
        </p:txBody>
      </p:sp>
      <p:sp>
        <p:nvSpPr>
          <p:cNvPr id="3" name="Content Placeholder 2">
            <a:extLst>
              <a:ext uri="{FF2B5EF4-FFF2-40B4-BE49-F238E27FC236}">
                <a16:creationId xmlns:a16="http://schemas.microsoft.com/office/drawing/2014/main" id="{D9644D0F-3C82-4D15-DFBF-10D1206F4ADB}"/>
              </a:ext>
            </a:extLst>
          </p:cNvPr>
          <p:cNvSpPr>
            <a:spLocks noGrp="1"/>
          </p:cNvSpPr>
          <p:nvPr>
            <p:ph idx="1"/>
          </p:nvPr>
        </p:nvSpPr>
        <p:spPr/>
        <p:txBody>
          <a:bodyPr>
            <a:normAutofit fontScale="92500" lnSpcReduction="20000"/>
          </a:bodyPr>
          <a:lstStyle/>
          <a:p>
            <a:r>
              <a:rPr lang="en-GB" dirty="0">
                <a:solidFill>
                  <a:schemeClr val="tx1"/>
                </a:solidFill>
              </a:rPr>
              <a:t>Marketing Strategy of Allen </a:t>
            </a:r>
            <a:r>
              <a:rPr lang="en-GB" dirty="0" err="1">
                <a:solidFill>
                  <a:schemeClr val="tx1"/>
                </a:solidFill>
              </a:rPr>
              <a:t>Solly</a:t>
            </a:r>
            <a:r>
              <a:rPr lang="en-GB" dirty="0">
                <a:solidFill>
                  <a:schemeClr val="tx1"/>
                </a:solidFill>
              </a:rPr>
              <a:t> </a:t>
            </a:r>
            <a:r>
              <a:rPr lang="en-GB" dirty="0" err="1">
                <a:solidFill>
                  <a:schemeClr val="tx1"/>
                </a:solidFill>
              </a:rPr>
              <a:t>analyzes</a:t>
            </a:r>
            <a:r>
              <a:rPr lang="en-GB" dirty="0">
                <a:solidFill>
                  <a:schemeClr val="tx1"/>
                </a:solidFill>
              </a:rPr>
              <a:t> the brand with the marketing mix framework which covers the 4Ps (Product, Price, Place, Promotion).</a:t>
            </a:r>
          </a:p>
          <a:p>
            <a:r>
              <a:rPr lang="en-GB" dirty="0">
                <a:solidFill>
                  <a:schemeClr val="tx1"/>
                </a:solidFill>
              </a:rPr>
              <a:t>These business strategies, based on Allen </a:t>
            </a:r>
            <a:r>
              <a:rPr lang="en-GB" dirty="0" err="1">
                <a:solidFill>
                  <a:schemeClr val="tx1"/>
                </a:solidFill>
              </a:rPr>
              <a:t>Solly</a:t>
            </a:r>
            <a:r>
              <a:rPr lang="en-GB" dirty="0">
                <a:solidFill>
                  <a:schemeClr val="tx1"/>
                </a:solidFill>
              </a:rPr>
              <a:t> marketing mix, help the brand succeed in the market. </a:t>
            </a:r>
          </a:p>
          <a:p>
            <a:r>
              <a:rPr lang="en-GB" dirty="0">
                <a:solidFill>
                  <a:schemeClr val="tx1"/>
                </a:solidFill>
              </a:rPr>
              <a:t>Let us start the Allen </a:t>
            </a:r>
            <a:r>
              <a:rPr lang="en-GB" dirty="0" err="1">
                <a:solidFill>
                  <a:schemeClr val="tx1"/>
                </a:solidFill>
              </a:rPr>
              <a:t>Solly</a:t>
            </a:r>
            <a:r>
              <a:rPr lang="en-GB" dirty="0">
                <a:solidFill>
                  <a:schemeClr val="tx1"/>
                </a:solidFill>
              </a:rPr>
              <a:t> Marketing Strategy &amp; Mix to understand its product, pricing, advertising &amp; distribution strategies:</a:t>
            </a:r>
          </a:p>
          <a:p>
            <a:r>
              <a:rPr lang="en-GB" dirty="0">
                <a:solidFill>
                  <a:srgbClr val="00B0F0"/>
                </a:solidFill>
              </a:rPr>
              <a:t>Quick Glance:</a:t>
            </a:r>
          </a:p>
          <a:p>
            <a:r>
              <a:rPr lang="en-GB" dirty="0">
                <a:solidFill>
                  <a:schemeClr val="accent6">
                    <a:lumMod val="60000"/>
                    <a:lumOff val="40000"/>
                  </a:schemeClr>
                </a:solidFill>
              </a:rPr>
              <a:t>Product strategy</a:t>
            </a:r>
          </a:p>
          <a:p>
            <a:r>
              <a:rPr lang="en-GB" dirty="0">
                <a:solidFill>
                  <a:schemeClr val="accent6">
                    <a:lumMod val="60000"/>
                    <a:lumOff val="40000"/>
                  </a:schemeClr>
                </a:solidFill>
              </a:rPr>
              <a:t>Pricing strategy</a:t>
            </a:r>
          </a:p>
          <a:p>
            <a:r>
              <a:rPr lang="en-GB" dirty="0">
                <a:solidFill>
                  <a:schemeClr val="accent6">
                    <a:lumMod val="60000"/>
                    <a:lumOff val="40000"/>
                  </a:schemeClr>
                </a:solidFill>
              </a:rPr>
              <a:t>Place and Distribution strategy</a:t>
            </a:r>
          </a:p>
          <a:p>
            <a:r>
              <a:rPr lang="en-GB" dirty="0">
                <a:solidFill>
                  <a:schemeClr val="accent6">
                    <a:lumMod val="60000"/>
                    <a:lumOff val="40000"/>
                  </a:schemeClr>
                </a:solidFill>
              </a:rPr>
              <a:t>Promotional and Advertising strategy </a:t>
            </a:r>
            <a:endParaRPr lang="en-US" dirty="0">
              <a:solidFill>
                <a:schemeClr val="accent6">
                  <a:lumMod val="60000"/>
                  <a:lumOff val="40000"/>
                </a:schemeClr>
              </a:solidFill>
            </a:endParaRPr>
          </a:p>
        </p:txBody>
      </p:sp>
      <p:pic>
        <p:nvPicPr>
          <p:cNvPr id="5" name="Picture 4">
            <a:extLst>
              <a:ext uri="{FF2B5EF4-FFF2-40B4-BE49-F238E27FC236}">
                <a16:creationId xmlns:a16="http://schemas.microsoft.com/office/drawing/2014/main" id="{27328BFD-7BB1-89FF-5C51-9DBA73EBD552}"/>
              </a:ext>
            </a:extLst>
          </p:cNvPr>
          <p:cNvPicPr>
            <a:picLocks noChangeAspect="1"/>
          </p:cNvPicPr>
          <p:nvPr/>
        </p:nvPicPr>
        <p:blipFill>
          <a:blip r:embed="rId2"/>
          <a:stretch>
            <a:fillRect/>
          </a:stretch>
        </p:blipFill>
        <p:spPr>
          <a:xfrm>
            <a:off x="6310313" y="4108319"/>
            <a:ext cx="2326016" cy="2606807"/>
          </a:xfrm>
          <a:prstGeom prst="rect">
            <a:avLst/>
          </a:prstGeom>
        </p:spPr>
      </p:pic>
    </p:spTree>
    <p:extLst>
      <p:ext uri="{BB962C8B-B14F-4D97-AF65-F5344CB8AC3E}">
        <p14:creationId xmlns:p14="http://schemas.microsoft.com/office/powerpoint/2010/main" val="2646656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F0279-C647-0B24-47A5-F990755A91C6}"/>
              </a:ext>
            </a:extLst>
          </p:cNvPr>
          <p:cNvSpPr>
            <a:spLocks noGrp="1"/>
          </p:cNvSpPr>
          <p:nvPr>
            <p:ph type="title"/>
          </p:nvPr>
        </p:nvSpPr>
        <p:spPr/>
        <p:txBody>
          <a:bodyPr/>
          <a:lstStyle/>
          <a:p>
            <a:r>
              <a:rPr lang="en-GB" dirty="0">
                <a:solidFill>
                  <a:srgbClr val="FF0000"/>
                </a:solidFill>
              </a:rPr>
              <a:t>MARKETING STRATEGY:-</a:t>
            </a:r>
            <a:r>
              <a:rPr lang="en-GB" dirty="0">
                <a:solidFill>
                  <a:schemeClr val="accent5">
                    <a:lumMod val="75000"/>
                  </a:schemeClr>
                </a:solidFill>
              </a:rPr>
              <a:t>ALLEN SOLLY</a:t>
            </a:r>
            <a:endParaRPr lang="en-US" dirty="0">
              <a:solidFill>
                <a:srgbClr val="FF0000"/>
              </a:solidFill>
            </a:endParaRPr>
          </a:p>
        </p:txBody>
      </p:sp>
      <p:sp>
        <p:nvSpPr>
          <p:cNvPr id="3" name="Content Placeholder 2">
            <a:extLst>
              <a:ext uri="{FF2B5EF4-FFF2-40B4-BE49-F238E27FC236}">
                <a16:creationId xmlns:a16="http://schemas.microsoft.com/office/drawing/2014/main" id="{1F8D0AE6-95F6-E17A-11A3-176F5CCE7BD2}"/>
              </a:ext>
            </a:extLst>
          </p:cNvPr>
          <p:cNvSpPr>
            <a:spLocks noGrp="1"/>
          </p:cNvSpPr>
          <p:nvPr>
            <p:ph idx="1"/>
          </p:nvPr>
        </p:nvSpPr>
        <p:spPr/>
        <p:txBody>
          <a:bodyPr/>
          <a:lstStyle/>
          <a:p>
            <a:r>
              <a:rPr lang="en-GB" dirty="0">
                <a:solidFill>
                  <a:schemeClr val="accent1">
                    <a:lumMod val="60000"/>
                    <a:lumOff val="40000"/>
                  </a:schemeClr>
                </a:solidFill>
              </a:rPr>
              <a:t>EXAMPLE</a:t>
            </a:r>
            <a:r>
              <a:rPr lang="en-GB" dirty="0">
                <a:solidFill>
                  <a:schemeClr val="accent1">
                    <a:lumMod val="60000"/>
                    <a:lumOff val="40000"/>
                  </a:schemeClr>
                </a:solidFill>
                <a:sym typeface="Wingdings" pitchFamily="2" charset="2"/>
              </a:rPr>
              <a:t>:-</a:t>
            </a:r>
          </a:p>
          <a:p>
            <a:endParaRPr lang="en-US" dirty="0">
              <a:solidFill>
                <a:schemeClr val="accent1">
                  <a:lumMod val="60000"/>
                  <a:lumOff val="40000"/>
                </a:schemeClr>
              </a:solidFill>
            </a:endParaRPr>
          </a:p>
        </p:txBody>
      </p:sp>
      <p:pic>
        <p:nvPicPr>
          <p:cNvPr id="4" name="Picture 3">
            <a:extLst>
              <a:ext uri="{FF2B5EF4-FFF2-40B4-BE49-F238E27FC236}">
                <a16:creationId xmlns:a16="http://schemas.microsoft.com/office/drawing/2014/main" id="{A34E1E2E-C12A-AD06-7875-D9E73578DA5C}"/>
              </a:ext>
            </a:extLst>
          </p:cNvPr>
          <p:cNvPicPr>
            <a:picLocks noChangeAspect="1"/>
          </p:cNvPicPr>
          <p:nvPr/>
        </p:nvPicPr>
        <p:blipFill>
          <a:blip r:embed="rId2"/>
          <a:stretch>
            <a:fillRect/>
          </a:stretch>
        </p:blipFill>
        <p:spPr>
          <a:xfrm>
            <a:off x="618355" y="3265884"/>
            <a:ext cx="9898856" cy="7753350"/>
          </a:xfrm>
          <a:prstGeom prst="rect">
            <a:avLst/>
          </a:prstGeom>
        </p:spPr>
      </p:pic>
    </p:spTree>
    <p:extLst>
      <p:ext uri="{BB962C8B-B14F-4D97-AF65-F5344CB8AC3E}">
        <p14:creationId xmlns:p14="http://schemas.microsoft.com/office/powerpoint/2010/main" val="205802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51FB-F484-7B9C-9133-01DF8CC50077}"/>
              </a:ext>
            </a:extLst>
          </p:cNvPr>
          <p:cNvSpPr>
            <a:spLocks noGrp="1"/>
          </p:cNvSpPr>
          <p:nvPr>
            <p:ph type="title"/>
          </p:nvPr>
        </p:nvSpPr>
        <p:spPr/>
        <p:txBody>
          <a:bodyPr/>
          <a:lstStyle/>
          <a:p>
            <a:r>
              <a:rPr lang="en-GB" dirty="0">
                <a:solidFill>
                  <a:schemeClr val="accent6"/>
                </a:solidFill>
              </a:rPr>
              <a:t>PART3:-Content ideas and marketing strategies</a:t>
            </a:r>
            <a:br>
              <a:rPr lang="en-GB" dirty="0">
                <a:solidFill>
                  <a:schemeClr val="accent6"/>
                </a:solidFill>
              </a:rPr>
            </a:br>
            <a:endParaRPr lang="en-US" dirty="0">
              <a:solidFill>
                <a:schemeClr val="accent6"/>
              </a:solidFill>
            </a:endParaRPr>
          </a:p>
        </p:txBody>
      </p:sp>
      <p:sp>
        <p:nvSpPr>
          <p:cNvPr id="3" name="Content Placeholder 2">
            <a:extLst>
              <a:ext uri="{FF2B5EF4-FFF2-40B4-BE49-F238E27FC236}">
                <a16:creationId xmlns:a16="http://schemas.microsoft.com/office/drawing/2014/main" id="{A9D40075-9FEF-1B6A-DE90-A6A5183ACB6E}"/>
              </a:ext>
            </a:extLst>
          </p:cNvPr>
          <p:cNvSpPr>
            <a:spLocks noGrp="1"/>
          </p:cNvSpPr>
          <p:nvPr>
            <p:ph idx="1"/>
          </p:nvPr>
        </p:nvSpPr>
        <p:spPr>
          <a:xfrm>
            <a:off x="744188" y="2446734"/>
            <a:ext cx="8761414" cy="4661297"/>
          </a:xfrm>
        </p:spPr>
        <p:txBody>
          <a:bodyPr>
            <a:normAutofit lnSpcReduction="10000"/>
          </a:bodyPr>
          <a:lstStyle/>
          <a:p>
            <a:r>
              <a:rPr lang="en-GB" dirty="0">
                <a:solidFill>
                  <a:srgbClr val="00B0F0"/>
                </a:solidFill>
              </a:rPr>
              <a:t>Contact Ideas:-</a:t>
            </a:r>
            <a:r>
              <a:rPr lang="en-GB" dirty="0">
                <a:solidFill>
                  <a:schemeClr val="tx1"/>
                </a:solidFill>
              </a:rPr>
              <a:t>
Style Guides: Create style guides for different seasons, occasions, or fashion trends, showcasing how to incorporate Allen </a:t>
            </a:r>
            <a:r>
              <a:rPr lang="en-GB" dirty="0" err="1">
                <a:solidFill>
                  <a:schemeClr val="tx1"/>
                </a:solidFill>
              </a:rPr>
              <a:t>Solly’s</a:t>
            </a:r>
            <a:r>
              <a:rPr lang="en-GB" dirty="0">
                <a:solidFill>
                  <a:schemeClr val="tx1"/>
                </a:solidFill>
              </a:rPr>
              <a:t> clothing into various looks.</a:t>
            </a:r>
          </a:p>
          <a:p>
            <a:r>
              <a:rPr lang="en-GB" dirty="0">
                <a:solidFill>
                  <a:schemeClr val="tx1"/>
                </a:solidFill>
              </a:rPr>
              <a:t>Customer Stories: Share customer testimonials and stories about their experiences with Allen </a:t>
            </a:r>
            <a:r>
              <a:rPr lang="en-GB" dirty="0" err="1">
                <a:solidFill>
                  <a:schemeClr val="tx1"/>
                </a:solidFill>
              </a:rPr>
              <a:t>Solly</a:t>
            </a:r>
            <a:r>
              <a:rPr lang="en-GB" dirty="0">
                <a:solidFill>
                  <a:schemeClr val="tx1"/>
                </a:solidFill>
              </a:rPr>
              <a:t> products.</a:t>
            </a:r>
          </a:p>
          <a:p>
            <a:r>
              <a:rPr lang="en-GB" dirty="0">
                <a:solidFill>
                  <a:srgbClr val="00B0F0"/>
                </a:solidFill>
              </a:rPr>
              <a:t>Marketing strategies:-</a:t>
            </a:r>
          </a:p>
          <a:p>
            <a:r>
              <a:rPr lang="en-GB" dirty="0">
                <a:solidFill>
                  <a:schemeClr val="tx1"/>
                </a:solidFill>
              </a:rPr>
              <a:t>Social Media Marketing: Leverage platforms like Instagram, Facebook, and Pinterest to showcase visually appealing content and engage with your audience.</a:t>
            </a:r>
          </a:p>
          <a:p>
            <a:r>
              <a:rPr lang="en-GB" dirty="0">
                <a:solidFill>
                  <a:schemeClr val="tx1"/>
                </a:solidFill>
              </a:rPr>
              <a:t>Email Marketing: Send personalized product recommendations, exclusive offers, and updates to your subscribers.</a:t>
            </a:r>
          </a:p>
          <a:p>
            <a:r>
              <a:rPr lang="en-GB" dirty="0">
                <a:solidFill>
                  <a:schemeClr val="tx1"/>
                </a:solidFill>
              </a:rPr>
              <a:t>Content Marketing: Create a fashion blog on your website and regularly publish articles on fashion tips, trends, and style advice.</a:t>
            </a:r>
            <a:endParaRPr lang="en-US" dirty="0">
              <a:solidFill>
                <a:schemeClr val="tx1"/>
              </a:solidFill>
            </a:endParaRPr>
          </a:p>
        </p:txBody>
      </p:sp>
    </p:spTree>
    <p:extLst>
      <p:ext uri="{BB962C8B-B14F-4D97-AF65-F5344CB8AC3E}">
        <p14:creationId xmlns:p14="http://schemas.microsoft.com/office/powerpoint/2010/main" val="75855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E604-2B87-688B-FBFF-5DC44AFEBFB3}"/>
              </a:ext>
            </a:extLst>
          </p:cNvPr>
          <p:cNvSpPr>
            <a:spLocks noGrp="1"/>
          </p:cNvSpPr>
          <p:nvPr>
            <p:ph type="title"/>
          </p:nvPr>
        </p:nvSpPr>
        <p:spPr/>
        <p:txBody>
          <a:bodyPr/>
          <a:lstStyle/>
          <a:p>
            <a:r>
              <a:rPr lang="en-GB" dirty="0">
                <a:solidFill>
                  <a:srgbClr val="00B050"/>
                </a:solidFill>
              </a:rPr>
              <a:t>PART4:-Content Creation and Curation </a:t>
            </a:r>
            <a:endParaRPr lang="en-US" dirty="0">
              <a:solidFill>
                <a:srgbClr val="00B050"/>
              </a:solidFill>
            </a:endParaRPr>
          </a:p>
        </p:txBody>
      </p:sp>
      <p:sp>
        <p:nvSpPr>
          <p:cNvPr id="3" name="Content Placeholder 2">
            <a:extLst>
              <a:ext uri="{FF2B5EF4-FFF2-40B4-BE49-F238E27FC236}">
                <a16:creationId xmlns:a16="http://schemas.microsoft.com/office/drawing/2014/main" id="{860C4514-D214-69FA-AA5A-7CA589D661E8}"/>
              </a:ext>
            </a:extLst>
          </p:cNvPr>
          <p:cNvSpPr>
            <a:spLocks noGrp="1"/>
          </p:cNvSpPr>
          <p:nvPr>
            <p:ph idx="1"/>
          </p:nvPr>
        </p:nvSpPr>
        <p:spPr/>
        <p:txBody>
          <a:bodyPr>
            <a:normAutofit/>
          </a:bodyPr>
          <a:lstStyle/>
          <a:p>
            <a:r>
              <a:rPr lang="en-GB" dirty="0">
                <a:solidFill>
                  <a:schemeClr val="tx2"/>
                </a:solidFill>
              </a:rPr>
              <a:t>Creating and curating content for a brand like Allen </a:t>
            </a:r>
            <a:r>
              <a:rPr lang="en-GB" dirty="0" err="1">
                <a:solidFill>
                  <a:schemeClr val="tx2"/>
                </a:solidFill>
              </a:rPr>
              <a:t>Solly</a:t>
            </a:r>
            <a:r>
              <a:rPr lang="en-GB" dirty="0">
                <a:solidFill>
                  <a:schemeClr val="tx2"/>
                </a:solidFill>
              </a:rPr>
              <a:t>, which is a well-known fashion and lifestyle brand, involves several key strategies:</a:t>
            </a:r>
          </a:p>
          <a:p>
            <a:r>
              <a:rPr lang="en-GB" u="sng" dirty="0">
                <a:solidFill>
                  <a:srgbClr val="FF0000"/>
                </a:solidFill>
              </a:rPr>
              <a:t>Brand storytelling:-</a:t>
            </a:r>
            <a:r>
              <a:rPr lang="en-GB" dirty="0">
                <a:solidFill>
                  <a:schemeClr val="tx2"/>
                </a:solidFill>
              </a:rPr>
              <a:t> Craft compelling stories about the brand’s history, values, and unique selling points. </a:t>
            </a:r>
          </a:p>
          <a:p>
            <a:r>
              <a:rPr lang="en-GB" dirty="0">
                <a:solidFill>
                  <a:srgbClr val="FF0000"/>
                </a:solidFill>
              </a:rPr>
              <a:t>Product showcasing:-</a:t>
            </a:r>
            <a:r>
              <a:rPr lang="en-GB" dirty="0">
                <a:solidFill>
                  <a:schemeClr val="tx2"/>
                </a:solidFill>
              </a:rPr>
              <a:t>Regularly create content that showcases the latest Allen </a:t>
            </a:r>
            <a:r>
              <a:rPr lang="en-GB" dirty="0" err="1">
                <a:solidFill>
                  <a:schemeClr val="tx2"/>
                </a:solidFill>
              </a:rPr>
              <a:t>Solly</a:t>
            </a:r>
            <a:r>
              <a:rPr lang="en-GB" dirty="0">
                <a:solidFill>
                  <a:schemeClr val="tx2"/>
                </a:solidFill>
              </a:rPr>
              <a:t> collection </a:t>
            </a:r>
            <a:r>
              <a:rPr lang="en-GB" dirty="0" err="1">
                <a:solidFill>
                  <a:schemeClr val="tx2"/>
                </a:solidFill>
              </a:rPr>
              <a:t>mphasizing</a:t>
            </a:r>
            <a:r>
              <a:rPr lang="en-GB" dirty="0">
                <a:solidFill>
                  <a:schemeClr val="tx2"/>
                </a:solidFill>
              </a:rPr>
              <a:t> their unique features and how they fit into various lifestyles</a:t>
            </a:r>
          </a:p>
          <a:p>
            <a:r>
              <a:rPr lang="en-GB" dirty="0">
                <a:solidFill>
                  <a:srgbClr val="FF0000"/>
                </a:solidFill>
              </a:rPr>
              <a:t>Visual content:-</a:t>
            </a:r>
            <a:r>
              <a:rPr lang="en-GB" dirty="0">
                <a:solidFill>
                  <a:schemeClr val="tx2"/>
                </a:solidFill>
              </a:rPr>
              <a:t>High-quality images and videos are essential</a:t>
            </a:r>
          </a:p>
          <a:p>
            <a:r>
              <a:rPr lang="en-GB" u="sng" dirty="0">
                <a:solidFill>
                  <a:srgbClr val="FF0000"/>
                </a:solidFill>
              </a:rPr>
              <a:t>Email marketing:-</a:t>
            </a:r>
            <a:r>
              <a:rPr lang="en-GB" dirty="0">
                <a:solidFill>
                  <a:schemeClr val="tx2"/>
                </a:solidFill>
              </a:rPr>
              <a:t>Email Marketing: Send out regular newsletters with updates on new collections, exclusive promotions, and styling tips.</a:t>
            </a:r>
            <a:endParaRPr lang="en-US" dirty="0">
              <a:solidFill>
                <a:schemeClr val="tx2"/>
              </a:solidFill>
            </a:endParaRPr>
          </a:p>
        </p:txBody>
      </p:sp>
    </p:spTree>
    <p:extLst>
      <p:ext uri="{BB962C8B-B14F-4D97-AF65-F5344CB8AC3E}">
        <p14:creationId xmlns:p14="http://schemas.microsoft.com/office/powerpoint/2010/main" val="667781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D1CC-9586-21B4-163E-9EC8DC71BDA0}"/>
              </a:ext>
            </a:extLst>
          </p:cNvPr>
          <p:cNvSpPr>
            <a:spLocks noGrp="1"/>
          </p:cNvSpPr>
          <p:nvPr>
            <p:ph type="title"/>
          </p:nvPr>
        </p:nvSpPr>
        <p:spPr/>
        <p:txBody>
          <a:bodyPr/>
          <a:lstStyle/>
          <a:p>
            <a:r>
              <a:rPr lang="en-GB" dirty="0">
                <a:solidFill>
                  <a:srgbClr val="00B050"/>
                </a:solidFill>
              </a:rPr>
              <a:t>FARMAT 1</a:t>
            </a:r>
            <a:r>
              <a:rPr lang="en-GB" dirty="0">
                <a:solidFill>
                  <a:srgbClr val="00B050"/>
                </a:solidFill>
                <a:sym typeface="Wingdings" pitchFamily="2" charset="2"/>
              </a:rPr>
              <a:t>:-</a:t>
            </a:r>
            <a:endParaRPr lang="en-US" dirty="0">
              <a:solidFill>
                <a:srgbClr val="00B050"/>
              </a:solidFill>
            </a:endParaRPr>
          </a:p>
        </p:txBody>
      </p:sp>
      <p:sp>
        <p:nvSpPr>
          <p:cNvPr id="3" name="Content Placeholder 2">
            <a:extLst>
              <a:ext uri="{FF2B5EF4-FFF2-40B4-BE49-F238E27FC236}">
                <a16:creationId xmlns:a16="http://schemas.microsoft.com/office/drawing/2014/main" id="{749239D7-AEEF-61A4-CF42-EB3FCF458792}"/>
              </a:ext>
            </a:extLst>
          </p:cNvPr>
          <p:cNvSpPr>
            <a:spLocks noGrp="1"/>
          </p:cNvSpPr>
          <p:nvPr>
            <p:ph idx="1"/>
          </p:nvPr>
        </p:nvSpPr>
        <p:spPr>
          <a:xfrm>
            <a:off x="324493" y="2468032"/>
            <a:ext cx="8825659" cy="3416300"/>
          </a:xfrm>
        </p:spPr>
        <p:txBody>
          <a:bodyPr>
            <a:normAutofit fontScale="85000" lnSpcReduction="20000"/>
          </a:bodyPr>
          <a:lstStyle/>
          <a:p>
            <a:pPr marL="0" indent="0">
              <a:buNone/>
            </a:pPr>
            <a:r>
              <a:rPr lang="en-GB" dirty="0"/>
              <a:t>:
</a:t>
            </a:r>
            <a:r>
              <a:rPr lang="en-GB" dirty="0">
                <a:solidFill>
                  <a:schemeClr val="accent6"/>
                </a:solidFill>
              </a:rPr>
              <a:t>Content Format 1:-</a:t>
            </a:r>
            <a:r>
              <a:rPr lang="en-GB" dirty="0">
                <a:solidFill>
                  <a:schemeClr val="accent5">
                    <a:lumMod val="75000"/>
                  </a:schemeClr>
                </a:solidFill>
              </a:rPr>
              <a:t>Trendy Fashion Tips </a:t>
            </a:r>
          </a:p>
          <a:p>
            <a:pPr marL="0" indent="0">
              <a:buNone/>
            </a:pPr>
            <a:r>
              <a:rPr lang="en-GB" dirty="0">
                <a:solidFill>
                  <a:schemeClr val="accent6"/>
                </a:solidFill>
              </a:rPr>
              <a:t>Caption:-</a:t>
            </a:r>
            <a:r>
              <a:rPr lang="en-GB" dirty="0"/>
              <a:t>
“Stay ahead of the fashion curve with Allen </a:t>
            </a:r>
            <a:r>
              <a:rPr lang="en-GB" dirty="0" err="1"/>
              <a:t>Solly</a:t>
            </a:r>
            <a:r>
              <a:rPr lang="en-GB" dirty="0"/>
              <a:t>! 🔥 Our style experts </a:t>
            </a:r>
          </a:p>
          <a:p>
            <a:pPr marL="0" indent="0">
              <a:buNone/>
            </a:pPr>
            <a:r>
              <a:rPr lang="en-GB" dirty="0"/>
              <a:t>are here to help you look your best. Want to know how to mix and match</a:t>
            </a:r>
          </a:p>
          <a:p>
            <a:pPr marL="0" indent="0">
              <a:buNone/>
            </a:pPr>
            <a:r>
              <a:rPr lang="en-GB" dirty="0"/>
              <a:t> your wardrobe for that perfect look? Drop your fashion questions below and </a:t>
            </a:r>
          </a:p>
          <a:p>
            <a:pPr marL="0" indent="0">
              <a:buNone/>
            </a:pPr>
            <a:r>
              <a:rPr lang="en-GB" dirty="0"/>
              <a:t>let’s chat! 💃🕺 #FashionTips #AllenSollyStyle
</a:t>
            </a:r>
            <a:r>
              <a:rPr lang="en-GB" dirty="0">
                <a:solidFill>
                  <a:schemeClr val="accent6"/>
                </a:solidFill>
              </a:rPr>
              <a:t>CAS:-</a:t>
            </a:r>
            <a:r>
              <a:rPr lang="en-GB" dirty="0"/>
              <a:t>
“Comment with your fashion dilemmas or questions, and we’ll provide personalized</a:t>
            </a:r>
          </a:p>
          <a:p>
            <a:pPr marL="0" indent="0">
              <a:buNone/>
            </a:pPr>
            <a:r>
              <a:rPr lang="en-GB" dirty="0"/>
              <a:t> styling tips just for you!” </a:t>
            </a:r>
            <a:endParaRPr lang="en-US" dirty="0"/>
          </a:p>
        </p:txBody>
      </p:sp>
      <p:pic>
        <p:nvPicPr>
          <p:cNvPr id="4" name="Picture 3">
            <a:extLst>
              <a:ext uri="{FF2B5EF4-FFF2-40B4-BE49-F238E27FC236}">
                <a16:creationId xmlns:a16="http://schemas.microsoft.com/office/drawing/2014/main" id="{0416F930-3966-28FF-A01C-571ABADC0D99}"/>
              </a:ext>
            </a:extLst>
          </p:cNvPr>
          <p:cNvPicPr>
            <a:picLocks noChangeAspect="1"/>
          </p:cNvPicPr>
          <p:nvPr/>
        </p:nvPicPr>
        <p:blipFill>
          <a:blip r:embed="rId2"/>
          <a:stretch>
            <a:fillRect/>
          </a:stretch>
        </p:blipFill>
        <p:spPr>
          <a:xfrm>
            <a:off x="8317416" y="1439333"/>
            <a:ext cx="3197902" cy="5418667"/>
          </a:xfrm>
          <a:prstGeom prst="rect">
            <a:avLst/>
          </a:prstGeom>
        </p:spPr>
      </p:pic>
    </p:spTree>
    <p:extLst>
      <p:ext uri="{BB962C8B-B14F-4D97-AF65-F5344CB8AC3E}">
        <p14:creationId xmlns:p14="http://schemas.microsoft.com/office/powerpoint/2010/main" val="2177577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8EFDE-9254-3DC7-A67A-83751FDAE770}"/>
              </a:ext>
            </a:extLst>
          </p:cNvPr>
          <p:cNvSpPr>
            <a:spLocks noGrp="1"/>
          </p:cNvSpPr>
          <p:nvPr>
            <p:ph type="title"/>
          </p:nvPr>
        </p:nvSpPr>
        <p:spPr/>
        <p:txBody>
          <a:bodyPr/>
          <a:lstStyle/>
          <a:p>
            <a:r>
              <a:rPr lang="en-GB" dirty="0">
                <a:solidFill>
                  <a:srgbClr val="00B050"/>
                </a:solidFill>
              </a:rPr>
              <a:t>FARMAT 2</a:t>
            </a:r>
            <a:r>
              <a:rPr lang="en-GB" dirty="0">
                <a:solidFill>
                  <a:srgbClr val="00B050"/>
                </a:solidFill>
                <a:sym typeface="Wingdings" pitchFamily="2" charset="2"/>
              </a:rPr>
              <a:t>:-</a:t>
            </a:r>
            <a:endParaRPr lang="en-US" dirty="0">
              <a:solidFill>
                <a:srgbClr val="00B050"/>
              </a:solidFill>
            </a:endParaRPr>
          </a:p>
        </p:txBody>
      </p:sp>
      <p:sp>
        <p:nvSpPr>
          <p:cNvPr id="3" name="Content Placeholder 2">
            <a:extLst>
              <a:ext uri="{FF2B5EF4-FFF2-40B4-BE49-F238E27FC236}">
                <a16:creationId xmlns:a16="http://schemas.microsoft.com/office/drawing/2014/main" id="{733195BE-093E-E0E2-1AEA-D7E42EC3DFDF}"/>
              </a:ext>
            </a:extLst>
          </p:cNvPr>
          <p:cNvSpPr>
            <a:spLocks noGrp="1"/>
          </p:cNvSpPr>
          <p:nvPr>
            <p:ph idx="1"/>
          </p:nvPr>
        </p:nvSpPr>
        <p:spPr/>
        <p:txBody>
          <a:bodyPr>
            <a:normAutofit fontScale="85000" lnSpcReduction="20000"/>
          </a:bodyPr>
          <a:lstStyle/>
          <a:p>
            <a:pPr marL="0" indent="0">
              <a:buNone/>
            </a:pPr>
            <a:r>
              <a:rPr lang="en-GB" dirty="0">
                <a:solidFill>
                  <a:schemeClr val="tx1"/>
                </a:solidFill>
              </a:rPr>
              <a:t>
</a:t>
            </a:r>
            <a:r>
              <a:rPr lang="en-GB" dirty="0">
                <a:solidFill>
                  <a:schemeClr val="accent6"/>
                </a:solidFill>
              </a:rPr>
              <a:t>Content Format 2:-</a:t>
            </a:r>
            <a:r>
              <a:rPr lang="en-GB" dirty="0" err="1">
                <a:solidFill>
                  <a:schemeClr val="accent5">
                    <a:lumMod val="75000"/>
                  </a:schemeClr>
                </a:solidFill>
              </a:rPr>
              <a:t>Custimer</a:t>
            </a:r>
            <a:r>
              <a:rPr lang="en-GB" dirty="0">
                <a:solidFill>
                  <a:schemeClr val="accent5">
                    <a:lumMod val="75000"/>
                  </a:schemeClr>
                </a:solidFill>
              </a:rPr>
              <a:t> Testimonials </a:t>
            </a:r>
            <a:r>
              <a:rPr lang="en-GB" dirty="0">
                <a:solidFill>
                  <a:schemeClr val="tx1"/>
                </a:solidFill>
              </a:rPr>
              <a:t>
</a:t>
            </a:r>
            <a:r>
              <a:rPr lang="en-GB" dirty="0">
                <a:solidFill>
                  <a:schemeClr val="accent6"/>
                </a:solidFill>
              </a:rPr>
              <a:t>Captain:-</a:t>
            </a:r>
            <a:r>
              <a:rPr lang="en-GB" dirty="0">
                <a:solidFill>
                  <a:schemeClr val="tx1"/>
                </a:solidFill>
              </a:rPr>
              <a:t>
“Our customers are our best brand ambassadors! ❤️ Meet Sarah, who fell in love with her recent Allen </a:t>
            </a:r>
            <a:r>
              <a:rPr lang="en-GB" dirty="0" err="1">
                <a:solidFill>
                  <a:schemeClr val="tx1"/>
                </a:solidFill>
              </a:rPr>
              <a:t>Solly</a:t>
            </a:r>
            <a:r>
              <a:rPr lang="en-GB" dirty="0">
                <a:solidFill>
                  <a:schemeClr val="tx1"/>
                </a:solidFill>
              </a:rPr>
              <a:t> purchase. Share your own #AllenSollyStory with us. We’d love to hear it! #HappyCustomers #Testimonials
</a:t>
            </a:r>
            <a:r>
              <a:rPr lang="en-GB" dirty="0">
                <a:solidFill>
                  <a:schemeClr val="accent6"/>
                </a:solidFill>
              </a:rPr>
              <a:t>CAS:-</a:t>
            </a:r>
            <a:r>
              <a:rPr lang="en-GB" dirty="0">
                <a:solidFill>
                  <a:schemeClr val="tx1"/>
                </a:solidFill>
              </a:rPr>
              <a:t>
“Share your Allen </a:t>
            </a:r>
            <a:r>
              <a:rPr lang="en-GB" dirty="0" err="1">
                <a:solidFill>
                  <a:schemeClr val="tx1"/>
                </a:solidFill>
              </a:rPr>
              <a:t>Solly</a:t>
            </a:r>
            <a:r>
              <a:rPr lang="en-GB" dirty="0">
                <a:solidFill>
                  <a:schemeClr val="tx1"/>
                </a:solidFill>
              </a:rPr>
              <a:t> experience in the comments, and you could be featured in our next testimonial post!”
</a:t>
            </a:r>
            <a:endParaRPr lang="en-US" dirty="0">
              <a:solidFill>
                <a:schemeClr val="tx1"/>
              </a:solidFill>
            </a:endParaRPr>
          </a:p>
        </p:txBody>
      </p:sp>
    </p:spTree>
    <p:extLst>
      <p:ext uri="{BB962C8B-B14F-4D97-AF65-F5344CB8AC3E}">
        <p14:creationId xmlns:p14="http://schemas.microsoft.com/office/powerpoint/2010/main" val="102399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AA711-D8AC-2F28-BEBB-E1FFFB854356}"/>
              </a:ext>
            </a:extLst>
          </p:cNvPr>
          <p:cNvSpPr>
            <a:spLocks noGrp="1"/>
          </p:cNvSpPr>
          <p:nvPr>
            <p:ph type="title"/>
          </p:nvPr>
        </p:nvSpPr>
        <p:spPr/>
        <p:txBody>
          <a:bodyPr/>
          <a:lstStyle/>
          <a:p>
            <a:r>
              <a:rPr lang="en-GB" dirty="0">
                <a:solidFill>
                  <a:schemeClr val="accent3"/>
                </a:solidFill>
              </a:rPr>
              <a:t>ALLEN SOLLY:-</a:t>
            </a:r>
            <a:endParaRPr lang="en-US" dirty="0">
              <a:solidFill>
                <a:schemeClr val="accent3"/>
              </a:solidFill>
            </a:endParaRPr>
          </a:p>
        </p:txBody>
      </p:sp>
      <p:pic>
        <p:nvPicPr>
          <p:cNvPr id="4" name="Content Placeholder 3">
            <a:extLst>
              <a:ext uri="{FF2B5EF4-FFF2-40B4-BE49-F238E27FC236}">
                <a16:creationId xmlns:a16="http://schemas.microsoft.com/office/drawing/2014/main" id="{E3D85E31-85F4-3FCD-C180-2EECBB6FC80F}"/>
              </a:ext>
            </a:extLst>
          </p:cNvPr>
          <p:cNvPicPr>
            <a:picLocks noGrp="1" noChangeAspect="1"/>
          </p:cNvPicPr>
          <p:nvPr>
            <p:ph idx="1"/>
          </p:nvPr>
        </p:nvPicPr>
        <p:blipFill>
          <a:blip r:embed="rId2"/>
          <a:stretch>
            <a:fillRect/>
          </a:stretch>
        </p:blipFill>
        <p:spPr>
          <a:xfrm>
            <a:off x="3016710" y="2448457"/>
            <a:ext cx="6158579" cy="4409543"/>
          </a:xfrm>
        </p:spPr>
      </p:pic>
    </p:spTree>
    <p:extLst>
      <p:ext uri="{BB962C8B-B14F-4D97-AF65-F5344CB8AC3E}">
        <p14:creationId xmlns:p14="http://schemas.microsoft.com/office/powerpoint/2010/main" val="2484171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09BD-61C7-614E-7033-38FDF56C845F}"/>
              </a:ext>
            </a:extLst>
          </p:cNvPr>
          <p:cNvSpPr>
            <a:spLocks noGrp="1"/>
          </p:cNvSpPr>
          <p:nvPr>
            <p:ph type="title"/>
          </p:nvPr>
        </p:nvSpPr>
        <p:spPr/>
        <p:txBody>
          <a:bodyPr/>
          <a:lstStyle/>
          <a:p>
            <a:r>
              <a:rPr lang="en-GB" dirty="0">
                <a:solidFill>
                  <a:srgbClr val="00B050"/>
                </a:solidFill>
              </a:rPr>
              <a:t>FARMAT 3</a:t>
            </a:r>
            <a:r>
              <a:rPr lang="en-GB" dirty="0">
                <a:solidFill>
                  <a:srgbClr val="00B050"/>
                </a:solidFill>
                <a:sym typeface="Wingdings" pitchFamily="2" charset="2"/>
              </a:rPr>
              <a:t>:-</a:t>
            </a:r>
            <a:endParaRPr lang="en-US" dirty="0">
              <a:solidFill>
                <a:srgbClr val="00B050"/>
              </a:solidFill>
            </a:endParaRPr>
          </a:p>
        </p:txBody>
      </p:sp>
      <p:sp>
        <p:nvSpPr>
          <p:cNvPr id="3" name="Content Placeholder 2">
            <a:extLst>
              <a:ext uri="{FF2B5EF4-FFF2-40B4-BE49-F238E27FC236}">
                <a16:creationId xmlns:a16="http://schemas.microsoft.com/office/drawing/2014/main" id="{D9D9710B-46B5-2B27-7FF6-DE6049B194AA}"/>
              </a:ext>
            </a:extLst>
          </p:cNvPr>
          <p:cNvSpPr>
            <a:spLocks noGrp="1"/>
          </p:cNvSpPr>
          <p:nvPr>
            <p:ph idx="1"/>
          </p:nvPr>
        </p:nvSpPr>
        <p:spPr>
          <a:xfrm>
            <a:off x="1431775" y="2532063"/>
            <a:ext cx="8825659" cy="3416300"/>
          </a:xfrm>
        </p:spPr>
        <p:txBody>
          <a:bodyPr>
            <a:normAutofit/>
          </a:bodyPr>
          <a:lstStyle/>
          <a:p>
            <a:pPr marL="0" indent="0">
              <a:buNone/>
            </a:pPr>
            <a:endParaRPr lang="en-GB" dirty="0">
              <a:solidFill>
                <a:schemeClr val="tx1"/>
              </a:solidFill>
            </a:endParaRPr>
          </a:p>
          <a:p>
            <a:pPr marL="0" indent="0">
              <a:buNone/>
            </a:pPr>
            <a:r>
              <a:rPr lang="en-GB" dirty="0">
                <a:solidFill>
                  <a:schemeClr val="accent6"/>
                </a:solidFill>
              </a:rPr>
              <a:t>Content FARMAT 3:-</a:t>
            </a:r>
            <a:r>
              <a:rPr lang="en-GB" dirty="0">
                <a:solidFill>
                  <a:schemeClr val="accent5">
                    <a:lumMod val="75000"/>
                  </a:schemeClr>
                </a:solidFill>
              </a:rPr>
              <a:t>Flash sale Announcement </a:t>
            </a:r>
            <a:r>
              <a:rPr lang="en-GB" dirty="0">
                <a:solidFill>
                  <a:schemeClr val="tx1"/>
                </a:solidFill>
              </a:rPr>
              <a:t>
</a:t>
            </a:r>
            <a:r>
              <a:rPr lang="en-GB" dirty="0">
                <a:solidFill>
                  <a:schemeClr val="accent6"/>
                </a:solidFill>
              </a:rPr>
              <a:t>Captain:-</a:t>
            </a:r>
            <a:r>
              <a:rPr lang="en-GB" dirty="0">
                <a:solidFill>
                  <a:schemeClr val="tx1"/>
                </a:solidFill>
              </a:rPr>
              <a:t>
🚨 “Exciting News! It’s time for an Allen </a:t>
            </a:r>
            <a:r>
              <a:rPr lang="en-GB" dirty="0" err="1">
                <a:solidFill>
                  <a:schemeClr val="tx1"/>
                </a:solidFill>
              </a:rPr>
              <a:t>Solly</a:t>
            </a:r>
            <a:r>
              <a:rPr lang="en-GB" dirty="0">
                <a:solidFill>
                  <a:schemeClr val="tx1"/>
                </a:solidFill>
              </a:rPr>
              <a:t> Flash Sale! Get your hands on the latest fashion trends at unbelievable prices. Don’t miss out! Visit our website now to grab your </a:t>
            </a:r>
            <a:r>
              <a:rPr lang="en-GB" dirty="0" err="1">
                <a:solidFill>
                  <a:schemeClr val="tx1"/>
                </a:solidFill>
              </a:rPr>
              <a:t>favorites</a:t>
            </a:r>
            <a:r>
              <a:rPr lang="en-GB" dirty="0">
                <a:solidFill>
                  <a:schemeClr val="tx1"/>
                </a:solidFill>
              </a:rPr>
              <a:t>. 🛍️💃 #FlashSale #ShopNow
</a:t>
            </a:r>
            <a:r>
              <a:rPr lang="en-GB" dirty="0">
                <a:solidFill>
                  <a:schemeClr val="accent6"/>
                </a:solidFill>
              </a:rPr>
              <a:t>CAS:-</a:t>
            </a:r>
            <a:r>
              <a:rPr lang="en-GB" dirty="0">
                <a:solidFill>
                  <a:schemeClr val="tx1"/>
                </a:solidFill>
              </a:rPr>
              <a:t>
“Tap the link in our bio or head to </a:t>
            </a:r>
            <a:r>
              <a:rPr lang="en-GB" dirty="0" err="1">
                <a:solidFill>
                  <a:schemeClr val="tx1"/>
                </a:solidFill>
                <a:hlinkClick r:id="rId2"/>
              </a:rPr>
              <a:t>www.allensolly.com</a:t>
            </a:r>
            <a:r>
              <a:rPr lang="en-GB" dirty="0">
                <a:solidFill>
                  <a:schemeClr val="tx1"/>
                </a:solidFill>
              </a:rPr>
              <a:t> to start shopping now! Hurry, the best deals won’t last long!”</a:t>
            </a:r>
            <a:endParaRPr lang="en-US" dirty="0">
              <a:solidFill>
                <a:schemeClr val="tx1"/>
              </a:solidFill>
            </a:endParaRPr>
          </a:p>
        </p:txBody>
      </p:sp>
    </p:spTree>
    <p:extLst>
      <p:ext uri="{BB962C8B-B14F-4D97-AF65-F5344CB8AC3E}">
        <p14:creationId xmlns:p14="http://schemas.microsoft.com/office/powerpoint/2010/main" val="903671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BC12-7797-99D5-17ED-3C99170372C9}"/>
              </a:ext>
            </a:extLst>
          </p:cNvPr>
          <p:cNvSpPr>
            <a:spLocks noGrp="1"/>
          </p:cNvSpPr>
          <p:nvPr>
            <p:ph type="title"/>
          </p:nvPr>
        </p:nvSpPr>
        <p:spPr/>
        <p:txBody>
          <a:bodyPr/>
          <a:lstStyle/>
          <a:p>
            <a:r>
              <a:rPr lang="en-GB" dirty="0">
                <a:solidFill>
                  <a:schemeClr val="accent6"/>
                </a:solidFill>
              </a:rPr>
              <a:t>INSTAGRAM STORY</a:t>
            </a:r>
            <a:r>
              <a:rPr lang="en-GB" dirty="0">
                <a:solidFill>
                  <a:schemeClr val="accent6"/>
                </a:solidFill>
                <a:sym typeface="Wingdings" pitchFamily="2" charset="2"/>
              </a:rPr>
              <a:t>:-</a:t>
            </a:r>
            <a:endParaRPr lang="en-US" dirty="0">
              <a:solidFill>
                <a:schemeClr val="accent6"/>
              </a:solidFill>
            </a:endParaRPr>
          </a:p>
        </p:txBody>
      </p:sp>
      <p:pic>
        <p:nvPicPr>
          <p:cNvPr id="4" name="Content Placeholder 3">
            <a:extLst>
              <a:ext uri="{FF2B5EF4-FFF2-40B4-BE49-F238E27FC236}">
                <a16:creationId xmlns:a16="http://schemas.microsoft.com/office/drawing/2014/main" id="{C4B5D299-226A-FA10-56CB-B97500D8C162}"/>
              </a:ext>
            </a:extLst>
          </p:cNvPr>
          <p:cNvPicPr>
            <a:picLocks noGrp="1" noChangeAspect="1"/>
          </p:cNvPicPr>
          <p:nvPr>
            <p:ph idx="1"/>
          </p:nvPr>
        </p:nvPicPr>
        <p:blipFill>
          <a:blip r:embed="rId2"/>
          <a:stretch>
            <a:fillRect/>
          </a:stretch>
        </p:blipFill>
        <p:spPr>
          <a:xfrm>
            <a:off x="659338" y="2357438"/>
            <a:ext cx="3563740" cy="4500562"/>
          </a:xfrm>
        </p:spPr>
      </p:pic>
      <p:sp>
        <p:nvSpPr>
          <p:cNvPr id="6" name="TextBox 5">
            <a:extLst>
              <a:ext uri="{FF2B5EF4-FFF2-40B4-BE49-F238E27FC236}">
                <a16:creationId xmlns:a16="http://schemas.microsoft.com/office/drawing/2014/main" id="{734CE116-9338-F388-8A7D-57E9B894DA8B}"/>
              </a:ext>
            </a:extLst>
          </p:cNvPr>
          <p:cNvSpPr txBox="1"/>
          <p:nvPr/>
        </p:nvSpPr>
        <p:spPr>
          <a:xfrm>
            <a:off x="5535660" y="2484060"/>
            <a:ext cx="3930550" cy="3970318"/>
          </a:xfrm>
          <a:prstGeom prst="rect">
            <a:avLst/>
          </a:prstGeom>
          <a:noFill/>
        </p:spPr>
        <p:txBody>
          <a:bodyPr wrap="square">
            <a:spAutoFit/>
          </a:bodyPr>
          <a:lstStyle/>
          <a:p>
            <a:r>
              <a:rPr lang="en-GB" b="0" i="0" dirty="0">
                <a:solidFill>
                  <a:srgbClr val="040C28"/>
                </a:solidFill>
                <a:effectLst/>
                <a:latin typeface="Google Sans"/>
              </a:rPr>
              <a:t>In 2001, the Aditya Birla company quickly acquired the ownership rights and established.</a:t>
            </a:r>
          </a:p>
          <a:p>
            <a:r>
              <a:rPr lang="en-GB" b="0" i="0" dirty="0">
                <a:solidFill>
                  <a:srgbClr val="040C28"/>
                </a:solidFill>
                <a:effectLst/>
                <a:latin typeface="Google Sans"/>
              </a:rPr>
              <a:t> it as a well-known Indian </a:t>
            </a:r>
            <a:r>
              <a:rPr lang="en-GB" b="0" i="0" dirty="0" err="1">
                <a:solidFill>
                  <a:srgbClr val="040C28"/>
                </a:solidFill>
                <a:effectLst/>
                <a:latin typeface="Google Sans"/>
              </a:rPr>
              <a:t>brand</a:t>
            </a:r>
            <a:r>
              <a:rPr lang="en-GB" b="0" i="0" dirty="0" err="1">
                <a:solidFill>
                  <a:srgbClr val="474747"/>
                </a:solidFill>
                <a:effectLst/>
                <a:latin typeface="Google Sans"/>
              </a:rPr>
              <a:t>.Aditya</a:t>
            </a:r>
            <a:r>
              <a:rPr lang="en-GB" b="0" i="0" dirty="0">
                <a:solidFill>
                  <a:srgbClr val="474747"/>
                </a:solidFill>
                <a:effectLst/>
                <a:latin typeface="Google Sans"/>
              </a:rPr>
              <a:t> </a:t>
            </a:r>
            <a:r>
              <a:rPr lang="en-GB" b="0" i="0" dirty="0" err="1">
                <a:solidFill>
                  <a:srgbClr val="474747"/>
                </a:solidFill>
                <a:effectLst/>
                <a:latin typeface="Google Sans"/>
              </a:rPr>
              <a:t>birla</a:t>
            </a:r>
            <a:r>
              <a:rPr lang="en-GB" b="0" i="0" dirty="0">
                <a:solidFill>
                  <a:srgbClr val="474747"/>
                </a:solidFill>
                <a:effectLst/>
                <a:latin typeface="Google Sans"/>
              </a:rPr>
              <a:t> owned Allen </a:t>
            </a:r>
            <a:r>
              <a:rPr lang="en-GB" b="0" i="0" dirty="0" err="1">
                <a:solidFill>
                  <a:srgbClr val="474747"/>
                </a:solidFill>
                <a:effectLst/>
                <a:latin typeface="Google Sans"/>
              </a:rPr>
              <a:t>Solly</a:t>
            </a:r>
            <a:r>
              <a:rPr lang="en-GB" b="0" i="0" dirty="0">
                <a:solidFill>
                  <a:srgbClr val="474747"/>
                </a:solidFill>
                <a:effectLst/>
                <a:latin typeface="Google Sans"/>
              </a:rPr>
              <a:t> in 2001 making it an Indian brand which sells it product worldwide. Allen </a:t>
            </a:r>
            <a:r>
              <a:rPr lang="en-GB" b="0" i="0" dirty="0" err="1">
                <a:solidFill>
                  <a:srgbClr val="474747"/>
                </a:solidFill>
                <a:effectLst/>
                <a:latin typeface="Google Sans"/>
              </a:rPr>
              <a:t>Solly</a:t>
            </a:r>
            <a:r>
              <a:rPr lang="en-GB" b="0" i="0" dirty="0">
                <a:solidFill>
                  <a:srgbClr val="474747"/>
                </a:solidFill>
                <a:effectLst/>
                <a:latin typeface="Google Sans"/>
              </a:rPr>
              <a:t> is a pure Indian brand.</a:t>
            </a:r>
          </a:p>
          <a:p>
            <a:endParaRPr lang="en-GB" b="0" i="0" dirty="0">
              <a:solidFill>
                <a:srgbClr val="474747"/>
              </a:solidFill>
              <a:effectLst/>
              <a:latin typeface="Google Sans"/>
            </a:endParaRPr>
          </a:p>
          <a:p>
            <a:r>
              <a:rPr lang="en-GB" dirty="0">
                <a:solidFill>
                  <a:srgbClr val="0070C0"/>
                </a:solidFill>
              </a:rPr>
              <a:t>https://instagram.com/stories/lakme_beauty143/3212444927458161007?utm_source=ig_story_item_share&amp;igshid=MTc4MmM1YmI2Ng==</a:t>
            </a:r>
            <a:endParaRPr lang="en-US" dirty="0">
              <a:solidFill>
                <a:srgbClr val="0070C0"/>
              </a:solidFill>
            </a:endParaRPr>
          </a:p>
        </p:txBody>
      </p:sp>
    </p:spTree>
    <p:extLst>
      <p:ext uri="{BB962C8B-B14F-4D97-AF65-F5344CB8AC3E}">
        <p14:creationId xmlns:p14="http://schemas.microsoft.com/office/powerpoint/2010/main" val="692028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E312-D1B8-3D78-4FE5-0C5CD03EE9B5}"/>
              </a:ext>
            </a:extLst>
          </p:cNvPr>
          <p:cNvSpPr>
            <a:spLocks noGrp="1"/>
          </p:cNvSpPr>
          <p:nvPr>
            <p:ph type="title"/>
          </p:nvPr>
        </p:nvSpPr>
        <p:spPr/>
        <p:txBody>
          <a:bodyPr/>
          <a:lstStyle/>
          <a:p>
            <a:r>
              <a:rPr lang="en-GB" dirty="0">
                <a:solidFill>
                  <a:schemeClr val="accent6"/>
                </a:solidFill>
              </a:rPr>
              <a:t>Instagram Link:-</a:t>
            </a:r>
            <a:endParaRPr lang="en-US" dirty="0">
              <a:solidFill>
                <a:schemeClr val="accent6"/>
              </a:solidFill>
            </a:endParaRPr>
          </a:p>
        </p:txBody>
      </p:sp>
      <p:sp>
        <p:nvSpPr>
          <p:cNvPr id="3" name="Content Placeholder 2">
            <a:extLst>
              <a:ext uri="{FF2B5EF4-FFF2-40B4-BE49-F238E27FC236}">
                <a16:creationId xmlns:a16="http://schemas.microsoft.com/office/drawing/2014/main" id="{019605AE-7815-0596-401A-17FEB9D60F5B}"/>
              </a:ext>
            </a:extLst>
          </p:cNvPr>
          <p:cNvSpPr>
            <a:spLocks noGrp="1"/>
          </p:cNvSpPr>
          <p:nvPr>
            <p:ph idx="1"/>
          </p:nvPr>
        </p:nvSpPr>
        <p:spPr>
          <a:xfrm>
            <a:off x="1154954" y="2575188"/>
            <a:ext cx="8825659" cy="3416300"/>
          </a:xfrm>
        </p:spPr>
        <p:txBody>
          <a:bodyPr/>
          <a:lstStyle/>
          <a:p>
            <a:r>
              <a:rPr lang="en-GB" dirty="0">
                <a:solidFill>
                  <a:srgbClr val="00B0F0"/>
                </a:solidFill>
              </a:rPr>
              <a:t>https://instagram.com/stories/lakme_beauty143/3212444927458161007?utm_source=ig_story_item_share&amp;igshid=MTc4MmM1YmI2Ng==</a:t>
            </a:r>
            <a:endParaRPr lang="en-US" dirty="0">
              <a:solidFill>
                <a:srgbClr val="00B0F0"/>
              </a:solidFill>
            </a:endParaRPr>
          </a:p>
        </p:txBody>
      </p:sp>
    </p:spTree>
    <p:extLst>
      <p:ext uri="{BB962C8B-B14F-4D97-AF65-F5344CB8AC3E}">
        <p14:creationId xmlns:p14="http://schemas.microsoft.com/office/powerpoint/2010/main" val="579711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5450-B4AC-7E71-2317-131778A964FB}"/>
              </a:ext>
            </a:extLst>
          </p:cNvPr>
          <p:cNvSpPr>
            <a:spLocks noGrp="1"/>
          </p:cNvSpPr>
          <p:nvPr>
            <p:ph type="title"/>
          </p:nvPr>
        </p:nvSpPr>
        <p:spPr/>
        <p:txBody>
          <a:bodyPr/>
          <a:lstStyle/>
          <a:p>
            <a:r>
              <a:rPr lang="en-GB" dirty="0">
                <a:solidFill>
                  <a:srgbClr val="00B050"/>
                </a:solidFill>
              </a:rPr>
              <a:t>DESIGN’S/VIDEO EDITING:-</a:t>
            </a:r>
            <a:endParaRPr lang="en-US" dirty="0">
              <a:solidFill>
                <a:srgbClr val="00B050"/>
              </a:solidFill>
            </a:endParaRPr>
          </a:p>
        </p:txBody>
      </p:sp>
      <p:sp>
        <p:nvSpPr>
          <p:cNvPr id="3" name="Content Placeholder 2">
            <a:extLst>
              <a:ext uri="{FF2B5EF4-FFF2-40B4-BE49-F238E27FC236}">
                <a16:creationId xmlns:a16="http://schemas.microsoft.com/office/drawing/2014/main" id="{10010629-2541-B8CD-B0AC-04FB58DB6307}"/>
              </a:ext>
            </a:extLst>
          </p:cNvPr>
          <p:cNvSpPr>
            <a:spLocks noGrp="1"/>
          </p:cNvSpPr>
          <p:nvPr>
            <p:ph idx="1"/>
          </p:nvPr>
        </p:nvSpPr>
        <p:spPr/>
        <p:txBody>
          <a:bodyPr/>
          <a:lstStyle/>
          <a:p>
            <a:r>
              <a:rPr lang="en-GB" dirty="0">
                <a:solidFill>
                  <a:schemeClr val="accent1">
                    <a:lumMod val="60000"/>
                    <a:lumOff val="40000"/>
                  </a:schemeClr>
                </a:solidFill>
              </a:rPr>
              <a:t>We used the VN app </a:t>
            </a:r>
            <a:r>
              <a:rPr lang="en-GB">
                <a:solidFill>
                  <a:schemeClr val="accent1">
                    <a:lumMod val="60000"/>
                    <a:lumOff val="40000"/>
                  </a:schemeClr>
                </a:solidFill>
              </a:rPr>
              <a:t>for editing...</a:t>
            </a:r>
            <a:endParaRPr lang="en-US">
              <a:solidFill>
                <a:schemeClr val="accent1">
                  <a:lumMod val="60000"/>
                  <a:lumOff val="40000"/>
                </a:schemeClr>
              </a:solidFill>
            </a:endParaRPr>
          </a:p>
        </p:txBody>
      </p:sp>
    </p:spTree>
    <p:extLst>
      <p:ext uri="{BB962C8B-B14F-4D97-AF65-F5344CB8AC3E}">
        <p14:creationId xmlns:p14="http://schemas.microsoft.com/office/powerpoint/2010/main" val="3489847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FAD6-A34C-4B51-C777-2D500E51005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5FE9176-43BF-013D-3043-1102127EA39C}"/>
              </a:ext>
            </a:extLst>
          </p:cNvPr>
          <p:cNvPicPr>
            <a:picLocks noGrp="1" noChangeAspect="1"/>
          </p:cNvPicPr>
          <p:nvPr>
            <p:ph idx="1"/>
          </p:nvPr>
        </p:nvPicPr>
        <p:blipFill>
          <a:blip r:embed="rId2"/>
          <a:stretch>
            <a:fillRect/>
          </a:stretch>
        </p:blipFill>
        <p:spPr>
          <a:xfrm>
            <a:off x="1696642" y="2442765"/>
            <a:ext cx="8376046" cy="4254500"/>
          </a:xfrm>
        </p:spPr>
      </p:pic>
    </p:spTree>
    <p:extLst>
      <p:ext uri="{BB962C8B-B14F-4D97-AF65-F5344CB8AC3E}">
        <p14:creationId xmlns:p14="http://schemas.microsoft.com/office/powerpoint/2010/main" val="3256260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35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9D84-F264-4A73-34CD-75463C460178}"/>
              </a:ext>
            </a:extLst>
          </p:cNvPr>
          <p:cNvSpPr>
            <a:spLocks noGrp="1"/>
          </p:cNvSpPr>
          <p:nvPr>
            <p:ph type="title"/>
          </p:nvPr>
        </p:nvSpPr>
        <p:spPr/>
        <p:txBody>
          <a:bodyPr/>
          <a:lstStyle/>
          <a:p>
            <a:r>
              <a:rPr lang="en-GB" dirty="0">
                <a:solidFill>
                  <a:schemeClr val="accent6"/>
                </a:solidFill>
              </a:rPr>
              <a:t>PART 1:-Brand study, Competitor Analysis &amp; Buyer’s/Audience’s </a:t>
            </a:r>
            <a:endParaRPr lang="en-US" dirty="0">
              <a:solidFill>
                <a:schemeClr val="accent6"/>
              </a:solidFill>
            </a:endParaRPr>
          </a:p>
        </p:txBody>
      </p:sp>
      <p:sp>
        <p:nvSpPr>
          <p:cNvPr id="5" name="Content Placeholder 4">
            <a:extLst>
              <a:ext uri="{FF2B5EF4-FFF2-40B4-BE49-F238E27FC236}">
                <a16:creationId xmlns:a16="http://schemas.microsoft.com/office/drawing/2014/main" id="{CB2008A0-49C2-ADEE-6C59-5BA1CFF63919}"/>
              </a:ext>
            </a:extLst>
          </p:cNvPr>
          <p:cNvSpPr>
            <a:spLocks noGrp="1"/>
          </p:cNvSpPr>
          <p:nvPr>
            <p:ph idx="1"/>
          </p:nvPr>
        </p:nvSpPr>
        <p:spPr>
          <a:xfrm>
            <a:off x="200867" y="2286000"/>
            <a:ext cx="9050289" cy="4375547"/>
          </a:xfrm>
        </p:spPr>
        <p:txBody>
          <a:bodyPr>
            <a:normAutofit/>
          </a:bodyPr>
          <a:lstStyle/>
          <a:p>
            <a:pPr marL="0" indent="0">
              <a:buNone/>
            </a:pPr>
            <a:r>
              <a:rPr lang="en-GB" dirty="0">
                <a:solidFill>
                  <a:schemeClr val="accent5"/>
                </a:solidFill>
              </a:rPr>
              <a:t>PART 1:-</a:t>
            </a:r>
            <a:r>
              <a:rPr lang="en-GB" dirty="0">
                <a:solidFill>
                  <a:schemeClr val="accent2"/>
                </a:solidFill>
              </a:rPr>
              <a:t>Bran  Study, Competitor Analysis &amp; Buyer’s/Audience’s</a:t>
            </a:r>
          </a:p>
          <a:p>
            <a:pPr marL="0" indent="0">
              <a:buNone/>
            </a:pPr>
            <a:r>
              <a:rPr lang="en-GB" dirty="0">
                <a:solidFill>
                  <a:schemeClr val="accent2"/>
                </a:solidFill>
              </a:rPr>
              <a:t> persona</a:t>
            </a:r>
          </a:p>
          <a:p>
            <a:pPr marL="0" indent="0">
              <a:buNone/>
            </a:pPr>
            <a:r>
              <a:rPr lang="en-GB" dirty="0">
                <a:solidFill>
                  <a:schemeClr val="accent2"/>
                </a:solidFill>
              </a:rPr>
              <a:t>*</a:t>
            </a:r>
            <a:r>
              <a:rPr lang="en-GB" dirty="0">
                <a:solidFill>
                  <a:schemeClr val="accent5"/>
                </a:solidFill>
              </a:rPr>
              <a:t>Research Brand:-</a:t>
            </a:r>
            <a:r>
              <a:rPr lang="en-GB" dirty="0">
                <a:solidFill>
                  <a:schemeClr val="accent2"/>
                </a:solidFill>
              </a:rPr>
              <a:t>ALLEN SOLLY</a:t>
            </a:r>
          </a:p>
          <a:p>
            <a:pPr marL="0" indent="0">
              <a:buNone/>
            </a:pPr>
            <a:r>
              <a:rPr lang="en-GB" dirty="0">
                <a:solidFill>
                  <a:schemeClr val="accent5"/>
                </a:solidFill>
              </a:rPr>
              <a:t>Allen </a:t>
            </a:r>
            <a:r>
              <a:rPr lang="en-GB" dirty="0" err="1">
                <a:solidFill>
                  <a:schemeClr val="accent5"/>
                </a:solidFill>
              </a:rPr>
              <a:t>Solly</a:t>
            </a:r>
            <a:r>
              <a:rPr lang="en-GB" dirty="0">
                <a:solidFill>
                  <a:schemeClr val="accent5"/>
                </a:solidFill>
              </a:rPr>
              <a:t> was founded in 1744 by William </a:t>
            </a:r>
            <a:r>
              <a:rPr lang="en-GB" dirty="0" err="1">
                <a:solidFill>
                  <a:schemeClr val="accent5"/>
                </a:solidFill>
              </a:rPr>
              <a:t>Hollin</a:t>
            </a:r>
            <a:r>
              <a:rPr lang="en-GB" dirty="0">
                <a:solidFill>
                  <a:schemeClr val="accent5"/>
                </a:solidFill>
              </a:rPr>
              <a:t> and Co Ltd. The brand was bought within the 90’s by a firm called Madura Garments. Madura Garments was an element of Madura coats and a big producer of threads. Aditya Birla Group acquired Allen </a:t>
            </a:r>
            <a:r>
              <a:rPr lang="en-GB" dirty="0" err="1">
                <a:solidFill>
                  <a:schemeClr val="accent5"/>
                </a:solidFill>
              </a:rPr>
              <a:t>Solly</a:t>
            </a:r>
            <a:r>
              <a:rPr lang="en-GB" dirty="0">
                <a:solidFill>
                  <a:schemeClr val="accent5"/>
                </a:solidFill>
              </a:rPr>
              <a:t> in 2001.</a:t>
            </a:r>
          </a:p>
          <a:p>
            <a:pPr marL="0" indent="0">
              <a:buNone/>
            </a:pPr>
            <a:r>
              <a:rPr lang="en-GB" dirty="0">
                <a:solidFill>
                  <a:schemeClr val="accent2"/>
                </a:solidFill>
              </a:rPr>
              <a:t>*</a:t>
            </a:r>
            <a:r>
              <a:rPr lang="en-GB" dirty="0">
                <a:solidFill>
                  <a:schemeClr val="accent5"/>
                </a:solidFill>
              </a:rPr>
              <a:t>MISSION/</a:t>
            </a:r>
            <a:r>
              <a:rPr lang="en-GB" dirty="0" err="1">
                <a:solidFill>
                  <a:schemeClr val="accent5"/>
                </a:solidFill>
              </a:rPr>
              <a:t>VALUES</a:t>
            </a:r>
            <a:r>
              <a:rPr lang="en-GB" dirty="0" err="1">
                <a:solidFill>
                  <a:schemeClr val="accent2"/>
                </a:solidFill>
              </a:rPr>
              <a:t>:</a:t>
            </a:r>
            <a:r>
              <a:rPr lang="en-GB" dirty="0" err="1">
                <a:solidFill>
                  <a:schemeClr val="tx1"/>
                </a:solidFill>
              </a:rPr>
              <a:t>Allen</a:t>
            </a:r>
            <a:r>
              <a:rPr lang="en-GB" dirty="0">
                <a:solidFill>
                  <a:schemeClr val="tx1"/>
                </a:solidFill>
              </a:rPr>
              <a:t> </a:t>
            </a:r>
            <a:r>
              <a:rPr lang="en-GB" dirty="0" err="1">
                <a:solidFill>
                  <a:schemeClr val="tx1"/>
                </a:solidFill>
              </a:rPr>
              <a:t>Solly</a:t>
            </a:r>
            <a:r>
              <a:rPr lang="en-GB" dirty="0">
                <a:solidFill>
                  <a:schemeClr val="tx1"/>
                </a:solidFill>
              </a:rPr>
              <a:t> is a premium clothing brand</a:t>
            </a:r>
          </a:p>
          <a:p>
            <a:pPr marL="0" indent="0">
              <a:buNone/>
            </a:pPr>
            <a:r>
              <a:rPr lang="en-GB" dirty="0">
                <a:solidFill>
                  <a:schemeClr val="tx1"/>
                </a:solidFill>
              </a:rPr>
              <a:t> from the house of Aditya Birla owned Madura Fashion and Lifestyle. </a:t>
            </a:r>
          </a:p>
          <a:p>
            <a:pPr marL="0" indent="0">
              <a:buNone/>
            </a:pPr>
            <a:r>
              <a:rPr lang="en-GB" dirty="0">
                <a:solidFill>
                  <a:schemeClr val="tx1"/>
                </a:solidFill>
              </a:rPr>
              <a:t>It was introduced in</a:t>
            </a:r>
          </a:p>
          <a:p>
            <a:pPr marL="0" indent="0">
              <a:buNone/>
            </a:pPr>
            <a:r>
              <a:rPr lang="en-GB" dirty="0">
                <a:solidFill>
                  <a:schemeClr val="tx1"/>
                </a:solidFill>
              </a:rPr>
              <a:t> India in 1993 as a Friday Dressing brand.</a:t>
            </a:r>
          </a:p>
          <a:p>
            <a:pPr marL="0" indent="0">
              <a:buNone/>
            </a:pPr>
            <a:endParaRPr lang="en-US" dirty="0">
              <a:solidFill>
                <a:schemeClr val="accent5"/>
              </a:solidFill>
            </a:endParaRPr>
          </a:p>
        </p:txBody>
      </p:sp>
      <p:pic>
        <p:nvPicPr>
          <p:cNvPr id="3" name="Picture 2">
            <a:extLst>
              <a:ext uri="{FF2B5EF4-FFF2-40B4-BE49-F238E27FC236}">
                <a16:creationId xmlns:a16="http://schemas.microsoft.com/office/drawing/2014/main" id="{EF5FA051-EE05-4340-AAFB-1EC1D137DA59}"/>
              </a:ext>
            </a:extLst>
          </p:cNvPr>
          <p:cNvPicPr>
            <a:picLocks noChangeAspect="1"/>
          </p:cNvPicPr>
          <p:nvPr/>
        </p:nvPicPr>
        <p:blipFill>
          <a:blip r:embed="rId2"/>
          <a:stretch>
            <a:fillRect/>
          </a:stretch>
        </p:blipFill>
        <p:spPr>
          <a:xfrm>
            <a:off x="8429131" y="1895356"/>
            <a:ext cx="3762869" cy="4962644"/>
          </a:xfrm>
          <a:prstGeom prst="rect">
            <a:avLst/>
          </a:prstGeom>
        </p:spPr>
      </p:pic>
    </p:spTree>
    <p:extLst>
      <p:ext uri="{BB962C8B-B14F-4D97-AF65-F5344CB8AC3E}">
        <p14:creationId xmlns:p14="http://schemas.microsoft.com/office/powerpoint/2010/main" val="48434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C620-8D02-737B-1276-B632ECA2FFCA}"/>
              </a:ext>
            </a:extLst>
          </p:cNvPr>
          <p:cNvSpPr>
            <a:spLocks noGrp="1"/>
          </p:cNvSpPr>
          <p:nvPr>
            <p:ph type="title"/>
          </p:nvPr>
        </p:nvSpPr>
        <p:spPr/>
        <p:txBody>
          <a:bodyPr/>
          <a:lstStyle/>
          <a:p>
            <a:r>
              <a:rPr lang="en-GB" dirty="0">
                <a:solidFill>
                  <a:schemeClr val="accent6"/>
                </a:solidFill>
              </a:rPr>
              <a:t> Brand study of Allen </a:t>
            </a:r>
            <a:r>
              <a:rPr lang="en-GB" dirty="0" err="1">
                <a:solidFill>
                  <a:schemeClr val="accent6"/>
                </a:solidFill>
              </a:rPr>
              <a:t>Solly</a:t>
            </a:r>
            <a:r>
              <a:rPr lang="en-GB" dirty="0">
                <a:solidFill>
                  <a:schemeClr val="accent6"/>
                </a:solidFill>
                <a:sym typeface="Wingdings" pitchFamily="2" charset="2"/>
              </a:rPr>
              <a:t>:-</a:t>
            </a:r>
            <a:endParaRPr lang="en-US" dirty="0">
              <a:solidFill>
                <a:schemeClr val="accent6"/>
              </a:solidFill>
            </a:endParaRPr>
          </a:p>
        </p:txBody>
      </p:sp>
      <p:sp>
        <p:nvSpPr>
          <p:cNvPr id="3" name="Content Placeholder 2">
            <a:extLst>
              <a:ext uri="{FF2B5EF4-FFF2-40B4-BE49-F238E27FC236}">
                <a16:creationId xmlns:a16="http://schemas.microsoft.com/office/drawing/2014/main" id="{18B5F4F4-3FCA-0F2C-81D1-726347394C07}"/>
              </a:ext>
            </a:extLst>
          </p:cNvPr>
          <p:cNvSpPr>
            <a:spLocks noGrp="1"/>
          </p:cNvSpPr>
          <p:nvPr>
            <p:ph idx="1"/>
          </p:nvPr>
        </p:nvSpPr>
        <p:spPr/>
        <p:txBody>
          <a:bodyPr/>
          <a:lstStyle/>
          <a:p>
            <a:pPr marL="0" indent="0">
              <a:buNone/>
            </a:pPr>
            <a:r>
              <a:rPr lang="en-GB" dirty="0">
                <a:solidFill>
                  <a:schemeClr val="tx1"/>
                </a:solidFill>
              </a:rPr>
              <a:t>Allen </a:t>
            </a:r>
            <a:r>
              <a:rPr lang="en-GB" dirty="0" err="1">
                <a:solidFill>
                  <a:schemeClr val="tx1"/>
                </a:solidFill>
              </a:rPr>
              <a:t>Solly</a:t>
            </a:r>
            <a:r>
              <a:rPr lang="en-GB" dirty="0">
                <a:solidFill>
                  <a:schemeClr val="tx1"/>
                </a:solidFill>
              </a:rPr>
              <a:t> is a well-known Indian fashion brand under Aditya Birla Fashion and Retail Limited. It’s known for its casual and formal clothing lines. The brand was established in 1993 and is known for introducing the concept of “Friday Dressing” in India, promoting a more relaxed dress code for the workplace. They offer a wide range of clothing, including shirts, trousers, dresses, and accessories, targeting the urban, fashion-conscious consumer. Their products are often characterized by vibrant </a:t>
            </a:r>
            <a:r>
              <a:rPr lang="en-GB" dirty="0" err="1">
                <a:solidFill>
                  <a:schemeClr val="tx1"/>
                </a:solidFill>
              </a:rPr>
              <a:t>colors</a:t>
            </a:r>
            <a:r>
              <a:rPr lang="en-GB" dirty="0">
                <a:solidFill>
                  <a:schemeClr val="tx1"/>
                </a:solidFill>
              </a:rPr>
              <a:t> and contemporary designs. Please let me know if you’d like more specific information about the brand or any particular aspect of it.</a:t>
            </a:r>
          </a:p>
        </p:txBody>
      </p:sp>
      <p:pic>
        <p:nvPicPr>
          <p:cNvPr id="4" name="Picture 3">
            <a:extLst>
              <a:ext uri="{FF2B5EF4-FFF2-40B4-BE49-F238E27FC236}">
                <a16:creationId xmlns:a16="http://schemas.microsoft.com/office/drawing/2014/main" id="{2D9A9D24-0F34-D739-3B13-23A74418BF26}"/>
              </a:ext>
            </a:extLst>
          </p:cNvPr>
          <p:cNvPicPr>
            <a:picLocks noChangeAspect="1"/>
          </p:cNvPicPr>
          <p:nvPr/>
        </p:nvPicPr>
        <p:blipFill>
          <a:blip r:embed="rId2"/>
          <a:stretch>
            <a:fillRect/>
          </a:stretch>
        </p:blipFill>
        <p:spPr>
          <a:xfrm>
            <a:off x="9615480" y="2970170"/>
            <a:ext cx="2421739" cy="2149294"/>
          </a:xfrm>
          <a:prstGeom prst="rect">
            <a:avLst/>
          </a:prstGeom>
        </p:spPr>
      </p:pic>
    </p:spTree>
    <p:extLst>
      <p:ext uri="{BB962C8B-B14F-4D97-AF65-F5344CB8AC3E}">
        <p14:creationId xmlns:p14="http://schemas.microsoft.com/office/powerpoint/2010/main" val="189964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FCAD4-B07C-78D9-49AC-06430EB7FDD4}"/>
              </a:ext>
            </a:extLst>
          </p:cNvPr>
          <p:cNvSpPr>
            <a:spLocks noGrp="1"/>
          </p:cNvSpPr>
          <p:nvPr>
            <p:ph type="title"/>
          </p:nvPr>
        </p:nvSpPr>
        <p:spPr/>
        <p:txBody>
          <a:bodyPr/>
          <a:lstStyle/>
          <a:p>
            <a:r>
              <a:rPr lang="en-GB" dirty="0">
                <a:solidFill>
                  <a:schemeClr val="accent5">
                    <a:lumMod val="75000"/>
                  </a:schemeClr>
                </a:solidFill>
              </a:rPr>
              <a:t>USP:-</a:t>
            </a:r>
            <a:endParaRPr lang="en-US" dirty="0">
              <a:solidFill>
                <a:schemeClr val="accent5">
                  <a:lumMod val="75000"/>
                </a:schemeClr>
              </a:solidFill>
            </a:endParaRPr>
          </a:p>
        </p:txBody>
      </p:sp>
      <p:sp>
        <p:nvSpPr>
          <p:cNvPr id="3" name="Content Placeholder 2">
            <a:extLst>
              <a:ext uri="{FF2B5EF4-FFF2-40B4-BE49-F238E27FC236}">
                <a16:creationId xmlns:a16="http://schemas.microsoft.com/office/drawing/2014/main" id="{09DCAEA2-0FC8-25FC-385F-46C62FCAF2A8}"/>
              </a:ext>
            </a:extLst>
          </p:cNvPr>
          <p:cNvSpPr>
            <a:spLocks noGrp="1"/>
          </p:cNvSpPr>
          <p:nvPr>
            <p:ph idx="1"/>
          </p:nvPr>
        </p:nvSpPr>
        <p:spPr>
          <a:xfrm>
            <a:off x="589255" y="2738474"/>
            <a:ext cx="10197807" cy="3759661"/>
          </a:xfrm>
        </p:spPr>
        <p:txBody>
          <a:bodyPr>
            <a:normAutofit/>
          </a:bodyPr>
          <a:lstStyle/>
          <a:p>
            <a:r>
              <a:rPr lang="en-GB" dirty="0">
                <a:solidFill>
                  <a:schemeClr val="tx1"/>
                </a:solidFill>
              </a:rPr>
              <a:t>The USP (Unique Selling Proposition) of Allen </a:t>
            </a:r>
            <a:r>
              <a:rPr lang="en-GB" dirty="0" err="1">
                <a:solidFill>
                  <a:schemeClr val="tx1"/>
                </a:solidFill>
              </a:rPr>
              <a:t>Solly’s</a:t>
            </a:r>
            <a:r>
              <a:rPr lang="en-GB" dirty="0">
                <a:solidFill>
                  <a:schemeClr val="tx1"/>
                </a:solidFill>
              </a:rPr>
              <a:t> a  well-known </a:t>
            </a:r>
          </a:p>
          <a:p>
            <a:pPr marL="0" indent="0">
              <a:buNone/>
            </a:pPr>
            <a:r>
              <a:rPr lang="en-GB" dirty="0">
                <a:solidFill>
                  <a:schemeClr val="tx1"/>
                </a:solidFill>
              </a:rPr>
              <a:t>clothing brand, is its casual and</a:t>
            </a:r>
          </a:p>
          <a:p>
            <a:pPr marL="0" indent="0">
              <a:buNone/>
            </a:pPr>
            <a:r>
              <a:rPr lang="en-GB" dirty="0">
                <a:solidFill>
                  <a:schemeClr val="tx1"/>
                </a:solidFill>
              </a:rPr>
              <a:t> stylish approach to </a:t>
            </a:r>
            <a:r>
              <a:rPr lang="en-GB" dirty="0" err="1">
                <a:solidFill>
                  <a:schemeClr val="tx1"/>
                </a:solidFill>
              </a:rPr>
              <a:t>workwear</a:t>
            </a:r>
            <a:r>
              <a:rPr lang="en-GB" dirty="0">
                <a:solidFill>
                  <a:schemeClr val="tx1"/>
                </a:solidFill>
              </a:rPr>
              <a:t> It’s known for blending</a:t>
            </a:r>
          </a:p>
          <a:p>
            <a:pPr marL="0" indent="0">
              <a:buNone/>
            </a:pPr>
            <a:r>
              <a:rPr lang="en-GB" dirty="0">
                <a:solidFill>
                  <a:schemeClr val="tx1"/>
                </a:solidFill>
              </a:rPr>
              <a:t> formal and casual elements to create a re</a:t>
            </a:r>
          </a:p>
          <a:p>
            <a:pPr marL="0" indent="0">
              <a:buNone/>
            </a:pPr>
            <a:r>
              <a:rPr lang="en-GB" dirty="0">
                <a:solidFill>
                  <a:schemeClr val="tx1"/>
                </a:solidFill>
              </a:rPr>
              <a:t> yet professional look. Allen </a:t>
            </a:r>
            <a:r>
              <a:rPr lang="en-GB" dirty="0" err="1">
                <a:solidFill>
                  <a:schemeClr val="tx1"/>
                </a:solidFill>
              </a:rPr>
              <a:t>Solly’s</a:t>
            </a:r>
            <a:r>
              <a:rPr lang="en-GB" dirty="0">
                <a:solidFill>
                  <a:schemeClr val="tx1"/>
                </a:solidFill>
              </a:rPr>
              <a:t> key features</a:t>
            </a:r>
          </a:p>
          <a:p>
            <a:pPr marL="0" indent="0">
              <a:buNone/>
            </a:pPr>
            <a:r>
              <a:rPr lang="en-GB" dirty="0">
                <a:solidFill>
                  <a:schemeClr val="tx1"/>
                </a:solidFill>
              </a:rPr>
              <a:t>often include vibrant </a:t>
            </a:r>
            <a:r>
              <a:rPr lang="en-GB" dirty="0" err="1">
                <a:solidFill>
                  <a:schemeClr val="tx1"/>
                </a:solidFill>
              </a:rPr>
              <a:t>colors,innovative</a:t>
            </a:r>
            <a:r>
              <a:rPr lang="en-GB" dirty="0">
                <a:solidFill>
                  <a:schemeClr val="tx1"/>
                </a:solidFill>
              </a:rPr>
              <a:t> </a:t>
            </a:r>
            <a:r>
              <a:rPr lang="en-GB" dirty="0" err="1">
                <a:solidFill>
                  <a:schemeClr val="tx1"/>
                </a:solidFill>
              </a:rPr>
              <a:t>designs,and</a:t>
            </a:r>
            <a:r>
              <a:rPr lang="en-GB" dirty="0">
                <a:solidFill>
                  <a:schemeClr val="tx1"/>
                </a:solidFill>
              </a:rPr>
              <a:t> a </a:t>
            </a:r>
          </a:p>
          <a:p>
            <a:pPr marL="0" indent="0">
              <a:buNone/>
            </a:pPr>
            <a:r>
              <a:rPr lang="en-GB" dirty="0">
                <a:solidFill>
                  <a:schemeClr val="tx1"/>
                </a:solidFill>
              </a:rPr>
              <a:t>comfortable fit, making it a popular  those who want to </a:t>
            </a:r>
          </a:p>
          <a:p>
            <a:pPr marL="0" indent="0">
              <a:buNone/>
            </a:pPr>
            <a:r>
              <a:rPr lang="en-GB" dirty="0">
                <a:solidFill>
                  <a:schemeClr val="tx1"/>
                </a:solidFill>
              </a:rPr>
              <a:t>balance fashion and profession</a:t>
            </a:r>
          </a:p>
          <a:p>
            <a:pPr marL="0" indent="0">
              <a:buNone/>
            </a:pPr>
            <a:r>
              <a:rPr lang="en-GB" dirty="0">
                <a:solidFill>
                  <a:schemeClr val="tx1"/>
                </a:solidFill>
              </a:rPr>
              <a:t> in their </a:t>
            </a:r>
            <a:r>
              <a:rPr lang="en-GB">
                <a:solidFill>
                  <a:schemeClr val="tx1"/>
                </a:solidFill>
              </a:rPr>
              <a:t>attire.</a:t>
            </a:r>
            <a:endParaRPr lang="en-GB" dirty="0">
              <a:solidFill>
                <a:schemeClr val="tx1"/>
              </a:solidFill>
            </a:endParaRPr>
          </a:p>
        </p:txBody>
      </p:sp>
    </p:spTree>
    <p:extLst>
      <p:ext uri="{BB962C8B-B14F-4D97-AF65-F5344CB8AC3E}">
        <p14:creationId xmlns:p14="http://schemas.microsoft.com/office/powerpoint/2010/main" val="26131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50AE-9969-79F8-45E0-3AFA5D210CF3}"/>
              </a:ext>
            </a:extLst>
          </p:cNvPr>
          <p:cNvSpPr>
            <a:spLocks noGrp="1"/>
          </p:cNvSpPr>
          <p:nvPr>
            <p:ph type="title"/>
          </p:nvPr>
        </p:nvSpPr>
        <p:spPr/>
        <p:txBody>
          <a:bodyPr/>
          <a:lstStyle/>
          <a:p>
            <a:r>
              <a:rPr lang="en-GB" dirty="0" err="1">
                <a:solidFill>
                  <a:schemeClr val="accent5"/>
                </a:solidFill>
              </a:rPr>
              <a:t>Analyze</a:t>
            </a:r>
            <a:r>
              <a:rPr lang="en-GB" dirty="0">
                <a:solidFill>
                  <a:schemeClr val="accent5"/>
                </a:solidFill>
              </a:rPr>
              <a:t> brand tone and Identity:-</a:t>
            </a:r>
            <a:endParaRPr lang="en-US" dirty="0">
              <a:solidFill>
                <a:schemeClr val="accent5"/>
              </a:solidFill>
            </a:endParaRPr>
          </a:p>
        </p:txBody>
      </p:sp>
      <p:sp>
        <p:nvSpPr>
          <p:cNvPr id="3" name="Content Placeholder 2">
            <a:extLst>
              <a:ext uri="{FF2B5EF4-FFF2-40B4-BE49-F238E27FC236}">
                <a16:creationId xmlns:a16="http://schemas.microsoft.com/office/drawing/2014/main" id="{3036F856-0577-7ED5-97E0-ED2BCD266AF2}"/>
              </a:ext>
            </a:extLst>
          </p:cNvPr>
          <p:cNvSpPr>
            <a:spLocks noGrp="1"/>
          </p:cNvSpPr>
          <p:nvPr>
            <p:ph idx="1"/>
          </p:nvPr>
        </p:nvSpPr>
        <p:spPr/>
        <p:txBody>
          <a:bodyPr>
            <a:normAutofit fontScale="77500" lnSpcReduction="20000"/>
          </a:bodyPr>
          <a:lstStyle/>
          <a:p>
            <a:r>
              <a:rPr lang="en-GB" dirty="0">
                <a:solidFill>
                  <a:schemeClr val="tx1"/>
                </a:solidFill>
              </a:rPr>
              <a:t>Madura Fashions promoted menswear brand Allen </a:t>
            </a:r>
            <a:r>
              <a:rPr lang="en-GB" dirty="0" err="1">
                <a:solidFill>
                  <a:schemeClr val="tx1"/>
                </a:solidFill>
              </a:rPr>
              <a:t>Solly</a:t>
            </a:r>
            <a:r>
              <a:rPr lang="en-GB" dirty="0">
                <a:solidFill>
                  <a:schemeClr val="tx1"/>
                </a:solidFill>
              </a:rPr>
              <a:t> launched its new brand identity hoping to give the brand a ‘contemporary’ image and increase sales. As its new brand mark, Allen </a:t>
            </a:r>
            <a:r>
              <a:rPr lang="en-GB" dirty="0" err="1">
                <a:solidFill>
                  <a:schemeClr val="tx1"/>
                </a:solidFill>
              </a:rPr>
              <a:t>Solly</a:t>
            </a:r>
            <a:r>
              <a:rPr lang="en-GB" dirty="0">
                <a:solidFill>
                  <a:schemeClr val="tx1"/>
                </a:solidFill>
              </a:rPr>
              <a:t> has adopted a contemporary version of the Stag</a:t>
            </a:r>
          </a:p>
          <a:p>
            <a:r>
              <a:rPr lang="en-GB" dirty="0">
                <a:solidFill>
                  <a:schemeClr val="accent5">
                    <a:lumMod val="75000"/>
                  </a:schemeClr>
                </a:solidFill>
              </a:rPr>
              <a:t>Set 5 SMART goals and KPIs for the same</a:t>
            </a:r>
            <a:r>
              <a:rPr lang="en-GB" dirty="0">
                <a:solidFill>
                  <a:srgbClr val="FF0000"/>
                </a:solidFill>
              </a:rPr>
              <a:t>:-</a:t>
            </a:r>
            <a:endParaRPr lang="en-GB" dirty="0">
              <a:solidFill>
                <a:schemeClr val="tx1"/>
              </a:solidFill>
            </a:endParaRPr>
          </a:p>
          <a:p>
            <a:r>
              <a:rPr lang="en-GB" dirty="0">
                <a:solidFill>
                  <a:srgbClr val="FF0000"/>
                </a:solidFill>
              </a:rPr>
              <a:t>Sales Growth: Increase sales by 15% in the next fiscal year by expanding into new markets and enhancing the online shopping experience.
Customer Engagement: Improve customer satisfaction by achieving a Net Promoter Score (NPS) of 70 or higher within the next six months through better customer support and feedback integration.
</a:t>
            </a:r>
            <a:r>
              <a:rPr lang="en-GB" dirty="0">
                <a:solidFill>
                  <a:schemeClr val="accent5">
                    <a:lumMod val="75000"/>
                  </a:schemeClr>
                </a:solidFill>
              </a:rPr>
              <a:t>KPIs:-</a:t>
            </a:r>
            <a:r>
              <a:rPr lang="en-GB" dirty="0">
                <a:solidFill>
                  <a:schemeClr val="tx1"/>
                </a:solidFill>
              </a:rPr>
              <a:t>Key Performance Indicators (KPIs) for a brand like Allen </a:t>
            </a:r>
            <a:r>
              <a:rPr lang="en-GB" dirty="0" err="1">
                <a:solidFill>
                  <a:schemeClr val="tx1"/>
                </a:solidFill>
              </a:rPr>
              <a:t>Solly</a:t>
            </a:r>
            <a:r>
              <a:rPr lang="en-GB" dirty="0">
                <a:solidFill>
                  <a:schemeClr val="tx1"/>
                </a:solidFill>
              </a:rPr>
              <a:t>, which is a well-known clothing and fashion company, might include the following
Sales Revenue: Monitoring the total sales revenue can provide a clear picture of the brand’s financial health and growth.
Same-Store Sales Growth: This KPI measures the revenue growth in existing stores, indicating whether the brand is attracting more customers or increasing sales in its current locations.</a:t>
            </a:r>
            <a:endParaRPr lang="en-GB" dirty="0">
              <a:solidFill>
                <a:srgbClr val="FF0000"/>
              </a:solidFill>
            </a:endParaRPr>
          </a:p>
        </p:txBody>
      </p:sp>
    </p:spTree>
    <p:extLst>
      <p:ext uri="{BB962C8B-B14F-4D97-AF65-F5344CB8AC3E}">
        <p14:creationId xmlns:p14="http://schemas.microsoft.com/office/powerpoint/2010/main" val="1537382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F4E1-433A-266A-B06F-D8B339A0530F}"/>
              </a:ext>
            </a:extLst>
          </p:cNvPr>
          <p:cNvSpPr>
            <a:spLocks noGrp="1"/>
          </p:cNvSpPr>
          <p:nvPr>
            <p:ph type="title"/>
          </p:nvPr>
        </p:nvSpPr>
        <p:spPr/>
        <p:txBody>
          <a:bodyPr/>
          <a:lstStyle/>
          <a:p>
            <a:r>
              <a:rPr lang="en-GB" dirty="0">
                <a:solidFill>
                  <a:srgbClr val="FF0000"/>
                </a:solidFill>
              </a:rPr>
              <a:t>Part1:-Brand study, Competitor Analysis &amp; Buyer’s/Audience’s </a:t>
            </a:r>
            <a:br>
              <a:rPr lang="en-GB" dirty="0">
                <a:solidFill>
                  <a:srgbClr val="FF0000"/>
                </a:solidFill>
              </a:rPr>
            </a:br>
            <a:r>
              <a:rPr lang="en-GB" dirty="0">
                <a:solidFill>
                  <a:srgbClr val="FF0000"/>
                </a:solidFill>
              </a:rPr>
              <a:t>Persona</a:t>
            </a:r>
            <a:endParaRPr lang="en-US" dirty="0">
              <a:solidFill>
                <a:srgbClr val="FF0000"/>
              </a:solidFill>
            </a:endParaRPr>
          </a:p>
        </p:txBody>
      </p:sp>
      <p:sp>
        <p:nvSpPr>
          <p:cNvPr id="3" name="Content Placeholder 2">
            <a:extLst>
              <a:ext uri="{FF2B5EF4-FFF2-40B4-BE49-F238E27FC236}">
                <a16:creationId xmlns:a16="http://schemas.microsoft.com/office/drawing/2014/main" id="{00B791A7-44A0-FDB6-EAA4-C2841559F1F5}"/>
              </a:ext>
            </a:extLst>
          </p:cNvPr>
          <p:cNvSpPr>
            <a:spLocks noGrp="1"/>
          </p:cNvSpPr>
          <p:nvPr>
            <p:ph idx="1"/>
          </p:nvPr>
        </p:nvSpPr>
        <p:spPr>
          <a:xfrm>
            <a:off x="630309" y="2499982"/>
            <a:ext cx="9810702" cy="3384350"/>
          </a:xfrm>
        </p:spPr>
        <p:txBody>
          <a:bodyPr>
            <a:normAutofit fontScale="85000" lnSpcReduction="20000"/>
          </a:bodyPr>
          <a:lstStyle/>
          <a:p>
            <a:r>
              <a:rPr lang="en-GB" dirty="0">
                <a:solidFill>
                  <a:schemeClr val="accent5">
                    <a:lumMod val="75000"/>
                  </a:schemeClr>
                </a:solidFill>
              </a:rPr>
              <a:t>Buyer’s/Audience’s persona:-</a:t>
            </a:r>
          </a:p>
          <a:p>
            <a:r>
              <a:rPr lang="en-GB" dirty="0">
                <a:solidFill>
                  <a:schemeClr val="tx1"/>
                </a:solidFill>
              </a:rPr>
              <a:t>The buyer’s audience persona for Allen </a:t>
            </a:r>
            <a:r>
              <a:rPr lang="en-GB" dirty="0" err="1">
                <a:solidFill>
                  <a:schemeClr val="tx1"/>
                </a:solidFill>
              </a:rPr>
              <a:t>Solly</a:t>
            </a:r>
            <a:r>
              <a:rPr lang="en-GB" dirty="0">
                <a:solidFill>
                  <a:schemeClr val="tx1"/>
                </a:solidFill>
              </a:rPr>
              <a:t>, a clothing brand, typically includes individuals who are fashion-conscious, seeking trendy and comfortable clothing. They may be:</a:t>
            </a:r>
          </a:p>
          <a:p>
            <a:r>
              <a:rPr lang="en-GB" dirty="0">
                <a:solidFill>
                  <a:schemeClr val="tx1"/>
                </a:solidFill>
              </a:rPr>
              <a:t>Demographic:</a:t>
            </a:r>
          </a:p>
          <a:p>
            <a:pPr marL="0" indent="0">
              <a:buNone/>
            </a:pPr>
            <a:r>
              <a:rPr lang="en-GB" dirty="0">
                <a:solidFill>
                  <a:schemeClr val="tx1"/>
                </a:solidFill>
              </a:rPr>
              <a:t>Age: Primarily young adults and working professionals, but also caters to a wide age range.
Gender: Both men and women.
Income: Middle to upper-middle-class consumers.</a:t>
            </a:r>
          </a:p>
          <a:p>
            <a:pPr marL="0" indent="0">
              <a:buNone/>
            </a:pPr>
            <a:r>
              <a:rPr lang="en-GB" dirty="0">
                <a:solidFill>
                  <a:schemeClr val="tx1"/>
                </a:solidFill>
              </a:rPr>
              <a:t>Geographic:--
Primarily urban and semi-urban areas.
Needs:--
Trendy, well-fitted, and comfortable clothing for various occasions.</a:t>
            </a:r>
            <a:endParaRPr lang="en-US" dirty="0">
              <a:solidFill>
                <a:schemeClr val="tx1"/>
              </a:solidFill>
            </a:endParaRPr>
          </a:p>
        </p:txBody>
      </p:sp>
    </p:spTree>
    <p:extLst>
      <p:ext uri="{BB962C8B-B14F-4D97-AF65-F5344CB8AC3E}">
        <p14:creationId xmlns:p14="http://schemas.microsoft.com/office/powerpoint/2010/main" val="268852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75E3-7803-A59E-878A-2012A358E693}"/>
              </a:ext>
            </a:extLst>
          </p:cNvPr>
          <p:cNvSpPr>
            <a:spLocks noGrp="1"/>
          </p:cNvSpPr>
          <p:nvPr>
            <p:ph type="title"/>
          </p:nvPr>
        </p:nvSpPr>
        <p:spPr>
          <a:xfrm>
            <a:off x="994219" y="1054036"/>
            <a:ext cx="8761413" cy="706964"/>
          </a:xfrm>
        </p:spPr>
        <p:txBody>
          <a:bodyPr/>
          <a:lstStyle/>
          <a:p>
            <a:r>
              <a:rPr lang="en-GB" dirty="0">
                <a:solidFill>
                  <a:srgbClr val="FF0000"/>
                </a:solidFill>
              </a:rPr>
              <a:t>PART 1:- Brand study, Competitor Analysis &amp; Buyer’s Audience’s persona </a:t>
            </a:r>
            <a:endParaRPr lang="en-US" dirty="0">
              <a:solidFill>
                <a:srgbClr val="FF0000"/>
              </a:solidFill>
            </a:endParaRPr>
          </a:p>
        </p:txBody>
      </p:sp>
      <p:sp>
        <p:nvSpPr>
          <p:cNvPr id="3" name="Content Placeholder 2">
            <a:extLst>
              <a:ext uri="{FF2B5EF4-FFF2-40B4-BE49-F238E27FC236}">
                <a16:creationId xmlns:a16="http://schemas.microsoft.com/office/drawing/2014/main" id="{8C6BBF0D-93AD-D492-77E0-B96CF1240274}"/>
              </a:ext>
            </a:extLst>
          </p:cNvPr>
          <p:cNvSpPr>
            <a:spLocks noGrp="1"/>
          </p:cNvSpPr>
          <p:nvPr>
            <p:ph idx="1"/>
          </p:nvPr>
        </p:nvSpPr>
        <p:spPr>
          <a:xfrm>
            <a:off x="1154954" y="2357438"/>
            <a:ext cx="8825659" cy="3662362"/>
          </a:xfrm>
        </p:spPr>
        <p:txBody>
          <a:bodyPr/>
          <a:lstStyle/>
          <a:p>
            <a:r>
              <a:rPr lang="en-GB" dirty="0">
                <a:solidFill>
                  <a:schemeClr val="accent6">
                    <a:lumMod val="50000"/>
                  </a:schemeClr>
                </a:solidFill>
              </a:rPr>
              <a:t>Competitor Analysis:-</a:t>
            </a:r>
            <a:endParaRPr lang="en-US" dirty="0">
              <a:solidFill>
                <a:schemeClr val="accent6">
                  <a:lumMod val="50000"/>
                </a:schemeClr>
              </a:solidFill>
            </a:endParaRPr>
          </a:p>
        </p:txBody>
      </p:sp>
      <p:sp>
        <p:nvSpPr>
          <p:cNvPr id="5" name="TextBox 4">
            <a:extLst>
              <a:ext uri="{FF2B5EF4-FFF2-40B4-BE49-F238E27FC236}">
                <a16:creationId xmlns:a16="http://schemas.microsoft.com/office/drawing/2014/main" id="{0AB332D2-1772-A5AB-0047-AB3C6D3DC5B0}"/>
              </a:ext>
            </a:extLst>
          </p:cNvPr>
          <p:cNvSpPr txBox="1"/>
          <p:nvPr/>
        </p:nvSpPr>
        <p:spPr>
          <a:xfrm>
            <a:off x="1154954" y="2963030"/>
            <a:ext cx="6941317" cy="3139321"/>
          </a:xfrm>
          <a:prstGeom prst="rect">
            <a:avLst/>
          </a:prstGeom>
          <a:noFill/>
        </p:spPr>
        <p:txBody>
          <a:bodyPr wrap="square">
            <a:spAutoFit/>
          </a:bodyPr>
          <a:lstStyle/>
          <a:p>
            <a:r>
              <a:rPr lang="en-GB" b="0" i="0" dirty="0">
                <a:solidFill>
                  <a:srgbClr val="374151"/>
                </a:solidFill>
                <a:effectLst/>
                <a:latin typeface="Söhne"/>
              </a:rPr>
              <a:t>Allen </a:t>
            </a:r>
            <a:r>
              <a:rPr lang="en-GB" b="0" i="0" dirty="0" err="1">
                <a:solidFill>
                  <a:srgbClr val="374151"/>
                </a:solidFill>
                <a:effectLst/>
                <a:latin typeface="Söhne"/>
              </a:rPr>
              <a:t>Solly</a:t>
            </a:r>
            <a:r>
              <a:rPr lang="en-GB" b="0" i="0" dirty="0">
                <a:solidFill>
                  <a:srgbClr val="374151"/>
                </a:solidFill>
                <a:effectLst/>
                <a:latin typeface="Söhne"/>
              </a:rPr>
              <a:t> is a well-known clothing brand under Aditya Birla Fashion and Retail Limited. To perform a competitor analysis for Allen </a:t>
            </a:r>
            <a:r>
              <a:rPr lang="en-GB" b="0" i="0" dirty="0" err="1">
                <a:solidFill>
                  <a:srgbClr val="374151"/>
                </a:solidFill>
                <a:effectLst/>
                <a:latin typeface="Söhne"/>
              </a:rPr>
              <a:t>Solly</a:t>
            </a:r>
            <a:r>
              <a:rPr lang="en-GB" b="0" i="0" dirty="0">
                <a:solidFill>
                  <a:srgbClr val="374151"/>
                </a:solidFill>
                <a:effectLst/>
                <a:latin typeface="Söhne"/>
              </a:rPr>
              <a:t>, you should consider other brands in the same market segment, which includes casual and formal clothing for men and women. Some key competitors might include:</a:t>
            </a:r>
          </a:p>
          <a:p>
            <a:r>
              <a:rPr lang="en-GB" dirty="0">
                <a:solidFill>
                  <a:schemeClr val="accent6">
                    <a:lumMod val="75000"/>
                  </a:schemeClr>
                </a:solidFill>
              </a:rPr>
              <a:t>Competitor:-</a:t>
            </a:r>
            <a:r>
              <a:rPr lang="en-GB" dirty="0"/>
              <a:t>1)Van Heusen</a:t>
            </a:r>
          </a:p>
          <a:p>
            <a:r>
              <a:rPr lang="en-GB" dirty="0">
                <a:solidFill>
                  <a:schemeClr val="accent1"/>
                </a:solidFill>
              </a:rPr>
              <a:t>Competitor:-</a:t>
            </a:r>
            <a:r>
              <a:rPr lang="en-GB" dirty="0"/>
              <a:t>2)Arrow
</a:t>
            </a:r>
            <a:r>
              <a:rPr lang="en-GB" dirty="0">
                <a:solidFill>
                  <a:schemeClr val="accent1"/>
                </a:solidFill>
              </a:rPr>
              <a:t>Competitor:-</a:t>
            </a:r>
            <a:r>
              <a:rPr lang="en-GB" dirty="0"/>
              <a:t>3)Raymond
</a:t>
            </a:r>
            <a:r>
              <a:rPr lang="en-GB" dirty="0">
                <a:solidFill>
                  <a:schemeClr val="accent1"/>
                </a:solidFill>
              </a:rPr>
              <a:t>Competitor:-</a:t>
            </a:r>
            <a:r>
              <a:rPr lang="en-GB" dirty="0"/>
              <a:t>4)Peter England
</a:t>
            </a:r>
            <a:r>
              <a:rPr lang="en-GB" dirty="0">
                <a:solidFill>
                  <a:schemeClr val="accent1"/>
                </a:solidFill>
              </a:rPr>
              <a:t>Competitor:-</a:t>
            </a:r>
            <a:r>
              <a:rPr lang="en-GB" dirty="0"/>
              <a:t>5)Louis Philippe</a:t>
            </a:r>
          </a:p>
          <a:p>
            <a:endParaRPr lang="en-US" dirty="0"/>
          </a:p>
        </p:txBody>
      </p:sp>
    </p:spTree>
    <p:extLst>
      <p:ext uri="{BB962C8B-B14F-4D97-AF65-F5344CB8AC3E}">
        <p14:creationId xmlns:p14="http://schemas.microsoft.com/office/powerpoint/2010/main" val="32648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903C-197C-1E40-03B1-32247954A664}"/>
              </a:ext>
            </a:extLst>
          </p:cNvPr>
          <p:cNvSpPr>
            <a:spLocks noGrp="1"/>
          </p:cNvSpPr>
          <p:nvPr>
            <p:ph type="title"/>
          </p:nvPr>
        </p:nvSpPr>
        <p:spPr/>
        <p:txBody>
          <a:bodyPr/>
          <a:lstStyle/>
          <a:p>
            <a:r>
              <a:rPr lang="en-GB" dirty="0">
                <a:solidFill>
                  <a:srgbClr val="00B050"/>
                </a:solidFill>
              </a:rPr>
              <a:t>PART2:-SEO&amp; Keyword Research </a:t>
            </a:r>
            <a:endParaRPr lang="en-US" dirty="0">
              <a:solidFill>
                <a:srgbClr val="00B050"/>
              </a:solidFill>
            </a:endParaRPr>
          </a:p>
        </p:txBody>
      </p:sp>
      <p:sp>
        <p:nvSpPr>
          <p:cNvPr id="3" name="Content Placeholder 2">
            <a:extLst>
              <a:ext uri="{FF2B5EF4-FFF2-40B4-BE49-F238E27FC236}">
                <a16:creationId xmlns:a16="http://schemas.microsoft.com/office/drawing/2014/main" id="{ABE62862-62DD-556F-DBC2-89874106F18A}"/>
              </a:ext>
            </a:extLst>
          </p:cNvPr>
          <p:cNvSpPr>
            <a:spLocks noGrp="1"/>
          </p:cNvSpPr>
          <p:nvPr>
            <p:ph idx="1"/>
          </p:nvPr>
        </p:nvSpPr>
        <p:spPr>
          <a:xfrm>
            <a:off x="686149" y="2468032"/>
            <a:ext cx="8825659" cy="4389968"/>
          </a:xfrm>
        </p:spPr>
        <p:txBody>
          <a:bodyPr>
            <a:normAutofit fontScale="85000" lnSpcReduction="10000"/>
          </a:bodyPr>
          <a:lstStyle/>
          <a:p>
            <a:r>
              <a:rPr lang="en-GB" dirty="0">
                <a:solidFill>
                  <a:schemeClr val="accent5"/>
                </a:solidFill>
              </a:rPr>
              <a:t>SEO Audit</a:t>
            </a:r>
            <a:r>
              <a:rPr lang="en-GB" dirty="0">
                <a:solidFill>
                  <a:schemeClr val="accent1">
                    <a:lumMod val="60000"/>
                    <a:lumOff val="40000"/>
                  </a:schemeClr>
                </a:solidFill>
              </a:rPr>
              <a:t>:-</a:t>
            </a:r>
            <a:r>
              <a:rPr lang="en-GB" dirty="0">
                <a:solidFill>
                  <a:schemeClr val="tx1"/>
                </a:solidFill>
              </a:rPr>
              <a:t>Influences in customer buying decision</a:t>
            </a:r>
          </a:p>
          <a:p>
            <a:r>
              <a:rPr lang="en-GB" dirty="0">
                <a:solidFill>
                  <a:schemeClr val="accent1">
                    <a:lumMod val="60000"/>
                    <a:lumOff val="40000"/>
                  </a:schemeClr>
                </a:solidFill>
              </a:rPr>
              <a:t>Customer buying </a:t>
            </a:r>
            <a:r>
              <a:rPr lang="en-GB" dirty="0" err="1">
                <a:solidFill>
                  <a:schemeClr val="accent1">
                    <a:lumMod val="60000"/>
                    <a:lumOff val="40000"/>
                  </a:schemeClr>
                </a:solidFill>
              </a:rPr>
              <a:t>Devision</a:t>
            </a:r>
            <a:endParaRPr lang="en-GB" dirty="0">
              <a:solidFill>
                <a:schemeClr val="accent1">
                  <a:lumMod val="60000"/>
                  <a:lumOff val="40000"/>
                </a:schemeClr>
              </a:solidFill>
            </a:endParaRPr>
          </a:p>
          <a:p>
            <a:r>
              <a:rPr lang="en-GB" dirty="0">
                <a:solidFill>
                  <a:schemeClr val="tx1"/>
                </a:solidFill>
              </a:rPr>
              <a:t>Customer perception for Brand sustainability</a:t>
            </a:r>
          </a:p>
          <a:p>
            <a:pPr marL="0" indent="0">
              <a:buNone/>
            </a:pPr>
            <a:r>
              <a:rPr lang="en-GB" dirty="0">
                <a:solidFill>
                  <a:schemeClr val="accent5">
                    <a:lumMod val="75000"/>
                  </a:schemeClr>
                </a:solidFill>
              </a:rPr>
              <a:t>Keyword Research </a:t>
            </a:r>
            <a:r>
              <a:rPr lang="en-GB" dirty="0">
                <a:solidFill>
                  <a:schemeClr val="accent1"/>
                </a:solidFill>
              </a:rPr>
              <a:t>:-</a:t>
            </a:r>
            <a:endParaRPr lang="en-GB" dirty="0">
              <a:solidFill>
                <a:schemeClr val="tx1"/>
              </a:solidFill>
            </a:endParaRPr>
          </a:p>
          <a:p>
            <a:pPr marL="0" indent="0">
              <a:buNone/>
            </a:pPr>
            <a:r>
              <a:rPr lang="en-GB" dirty="0">
                <a:solidFill>
                  <a:schemeClr val="accent1"/>
                </a:solidFill>
              </a:rPr>
              <a:t>Allen </a:t>
            </a:r>
            <a:r>
              <a:rPr lang="en-GB" dirty="0" err="1">
                <a:solidFill>
                  <a:schemeClr val="accent1"/>
                </a:solidFill>
              </a:rPr>
              <a:t>Solly</a:t>
            </a:r>
            <a:r>
              <a:rPr lang="en-GB" dirty="0">
                <a:solidFill>
                  <a:schemeClr val="accent1"/>
                </a:solidFill>
              </a:rPr>
              <a:t> uses- Informational, Navigational, Commercial &amp; Transactional keywords to seek higher organic traffic. They use 97.9% of branded traffic and 2.1% of non-branded traffic.</a:t>
            </a:r>
          </a:p>
          <a:p>
            <a:pPr marL="0" indent="0">
              <a:buNone/>
            </a:pPr>
            <a:r>
              <a:rPr lang="en-GB" dirty="0">
                <a:solidFill>
                  <a:schemeClr val="accent5">
                    <a:lumMod val="75000"/>
                  </a:schemeClr>
                </a:solidFill>
              </a:rPr>
              <a:t>*on page optimization:--</a:t>
            </a:r>
          </a:p>
          <a:p>
            <a:pPr marL="0" indent="0">
              <a:buNone/>
            </a:pPr>
            <a:r>
              <a:rPr lang="en-GB" dirty="0">
                <a:solidFill>
                  <a:schemeClr val="tx1"/>
                </a:solidFill>
              </a:rPr>
              <a:t>Page optimization for a brand like Allen </a:t>
            </a:r>
            <a:r>
              <a:rPr lang="en-GB" dirty="0" err="1">
                <a:solidFill>
                  <a:schemeClr val="tx1"/>
                </a:solidFill>
              </a:rPr>
              <a:t>Solly</a:t>
            </a:r>
            <a:r>
              <a:rPr lang="en-GB" dirty="0">
                <a:solidFill>
                  <a:schemeClr val="tx1"/>
                </a:solidFill>
              </a:rPr>
              <a:t> typically involves several key elements:
1)Keyword Research: Identify relevant keywords related to Allen </a:t>
            </a:r>
            <a:r>
              <a:rPr lang="en-GB" dirty="0" err="1">
                <a:solidFill>
                  <a:schemeClr val="tx1"/>
                </a:solidFill>
              </a:rPr>
              <a:t>Solly’s</a:t>
            </a:r>
            <a:r>
              <a:rPr lang="en-GB" dirty="0">
                <a:solidFill>
                  <a:schemeClr val="tx1"/>
                </a:solidFill>
              </a:rPr>
              <a:t> products and brand.</a:t>
            </a:r>
          </a:p>
          <a:p>
            <a:pPr marL="0" indent="0">
              <a:buNone/>
            </a:pPr>
            <a:r>
              <a:rPr lang="en-GB" dirty="0">
                <a:solidFill>
                  <a:schemeClr val="tx1"/>
                </a:solidFill>
              </a:rPr>
              <a:t>2)Content Quality: Ensure that the content on the page is high-quality, informative, and engaging. </a:t>
            </a:r>
          </a:p>
          <a:p>
            <a:pPr marL="0" indent="0">
              <a:buNone/>
            </a:pPr>
            <a:r>
              <a:rPr lang="en-GB" dirty="0">
                <a:solidFill>
                  <a:schemeClr val="tx1"/>
                </a:solidFill>
              </a:rPr>
              <a:t>3)On-Page SEO Elements: Optimize title tags, meta descriptions, header tags (H1, H2, etc.), and image alt tags with relevant keywords.</a:t>
            </a:r>
          </a:p>
        </p:txBody>
      </p:sp>
    </p:spTree>
    <p:extLst>
      <p:ext uri="{BB962C8B-B14F-4D97-AF65-F5344CB8AC3E}">
        <p14:creationId xmlns:p14="http://schemas.microsoft.com/office/powerpoint/2010/main" val="2657279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TF10001029</vt:lpstr>
      <vt:lpstr>DIGITAL MARKETING PROJECT PHASE 2:-</vt:lpstr>
      <vt:lpstr>ALLEN SOLLY:-</vt:lpstr>
      <vt:lpstr>PART 1:-Brand study, Competitor Analysis &amp; Buyer’s/Audience’s </vt:lpstr>
      <vt:lpstr> Brand study of Allen Solly:-</vt:lpstr>
      <vt:lpstr>USP:-</vt:lpstr>
      <vt:lpstr>Analyze brand tone and Identity:-</vt:lpstr>
      <vt:lpstr>Part1:-Brand study, Competitor Analysis &amp; Buyer’s/Audience’s  Persona</vt:lpstr>
      <vt:lpstr>PART 1:- Brand study, Competitor Analysis &amp; Buyer’s Audience’s persona </vt:lpstr>
      <vt:lpstr>PART2:-SEO&amp; Keyword Research </vt:lpstr>
      <vt:lpstr>On-page SEO result:-</vt:lpstr>
      <vt:lpstr>RANKING:-</vt:lpstr>
      <vt:lpstr>LINKS:-</vt:lpstr>
      <vt:lpstr>PART3:-Content ideas and marketing strategies </vt:lpstr>
      <vt:lpstr>Marketing  Strategies:-</vt:lpstr>
      <vt:lpstr>MARKETING STRATEGY:-ALLEN SOLLY</vt:lpstr>
      <vt:lpstr>PART3:-Content ideas and marketing strategies </vt:lpstr>
      <vt:lpstr>PART4:-Content Creation and Curation </vt:lpstr>
      <vt:lpstr>FARMAT 1:-</vt:lpstr>
      <vt:lpstr>FARMAT 2:-</vt:lpstr>
      <vt:lpstr>FARMAT 3:-</vt:lpstr>
      <vt:lpstr>INSTAGRAM STORY:-</vt:lpstr>
      <vt:lpstr>Instagram Link:-</vt:lpstr>
      <vt:lpstr>DESIGN’S/VIDEO EDITING:-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dc:title>
  <dc:creator>918309512181</dc:creator>
  <cp:lastModifiedBy>918309512181</cp:lastModifiedBy>
  <cp:revision>13</cp:revision>
  <dcterms:created xsi:type="dcterms:W3CDTF">2023-10-12T06:05:21Z</dcterms:created>
  <dcterms:modified xsi:type="dcterms:W3CDTF">2023-10-16T05:06:04Z</dcterms:modified>
</cp:coreProperties>
</file>