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1" r:id="rId5"/>
    <p:sldId id="262" r:id="rId6"/>
    <p:sldId id="263" r:id="rId7"/>
    <p:sldId id="264" r:id="rId8"/>
    <p:sldId id="265" r:id="rId9"/>
    <p:sldId id="266" r:id="rId10"/>
    <p:sldId id="267"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30A0"/>
    <a:srgbClr val="FE0E6F"/>
    <a:srgbClr val="00843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4/23/2024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4/23/2024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4/23/2024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4/23/2024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4/23/2024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4/23/2024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4/23/2024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4/23/2024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4/23/2024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2804B-6975-B313-67A3-8C59D46AE5FD}"/>
              </a:ext>
            </a:extLst>
          </p:cNvPr>
          <p:cNvSpPr>
            <a:spLocks noGrp="1"/>
          </p:cNvSpPr>
          <p:nvPr>
            <p:ph type="ctrTitle"/>
          </p:nvPr>
        </p:nvSpPr>
        <p:spPr>
          <a:xfrm>
            <a:off x="1915385" y="1062632"/>
            <a:ext cx="8361229" cy="1321594"/>
          </a:xfrm>
        </p:spPr>
        <p:txBody>
          <a:bodyPr/>
          <a:lstStyle/>
          <a:p>
            <a:r>
              <a:rPr lang="en-GB" sz="4000" b="1" dirty="0">
                <a:solidFill>
                  <a:srgbClr val="7030A0"/>
                </a:solidFill>
              </a:rPr>
              <a:t>Digital Marketing project</a:t>
            </a:r>
            <a:br>
              <a:rPr lang="en-GB" sz="4000" b="1" dirty="0">
                <a:solidFill>
                  <a:srgbClr val="7030A0"/>
                </a:solidFill>
              </a:rPr>
            </a:br>
            <a:r>
              <a:rPr lang="en-GB" sz="4000" b="1" dirty="0">
                <a:solidFill>
                  <a:srgbClr val="7030A0"/>
                </a:solidFill>
              </a:rPr>
              <a:t> phase 2</a:t>
            </a:r>
            <a:r>
              <a:rPr lang="en-GB" sz="4000" b="1" dirty="0">
                <a:solidFill>
                  <a:srgbClr val="7030A0"/>
                </a:solidFill>
                <a:sym typeface="Wingdings" pitchFamily="2" charset="2"/>
              </a:rPr>
              <a:t>:-</a:t>
            </a:r>
            <a:endParaRPr lang="en-US" sz="4000" b="1" dirty="0">
              <a:solidFill>
                <a:srgbClr val="7030A0"/>
              </a:solidFill>
            </a:endParaRPr>
          </a:p>
        </p:txBody>
      </p:sp>
      <p:sp>
        <p:nvSpPr>
          <p:cNvPr id="3" name="Subtitle 2">
            <a:extLst>
              <a:ext uri="{FF2B5EF4-FFF2-40B4-BE49-F238E27FC236}">
                <a16:creationId xmlns:a16="http://schemas.microsoft.com/office/drawing/2014/main" id="{853D50A3-0879-9A2A-9706-4A1D5DF06E6F}"/>
              </a:ext>
            </a:extLst>
          </p:cNvPr>
          <p:cNvSpPr>
            <a:spLocks noGrp="1"/>
          </p:cNvSpPr>
          <p:nvPr>
            <p:ph type="subTitle" idx="1"/>
          </p:nvPr>
        </p:nvSpPr>
        <p:spPr>
          <a:xfrm>
            <a:off x="1187649" y="2214564"/>
            <a:ext cx="6563319" cy="4929186"/>
          </a:xfrm>
        </p:spPr>
        <p:txBody>
          <a:bodyPr>
            <a:normAutofit/>
          </a:bodyPr>
          <a:lstStyle/>
          <a:p>
            <a:endParaRPr lang="en-GB" dirty="0"/>
          </a:p>
          <a:p>
            <a:r>
              <a:rPr lang="en-GB" sz="2800" dirty="0">
                <a:solidFill>
                  <a:srgbClr val="00B0F0"/>
                </a:solidFill>
              </a:rPr>
              <a:t>Team Leader : -</a:t>
            </a:r>
          </a:p>
          <a:p>
            <a:r>
              <a:rPr lang="en-GB" sz="2800" dirty="0">
                <a:solidFill>
                  <a:srgbClr val="FE0E6F"/>
                </a:solidFill>
              </a:rPr>
              <a:t>YERRA KAVYA</a:t>
            </a:r>
            <a:r>
              <a:rPr lang="en-GB" sz="2800" dirty="0"/>
              <a:t>
</a:t>
            </a:r>
            <a:r>
              <a:rPr lang="en-GB" sz="2800" dirty="0">
                <a:solidFill>
                  <a:srgbClr val="00B0F0"/>
                </a:solidFill>
              </a:rPr>
              <a:t>Team members:-</a:t>
            </a:r>
          </a:p>
          <a:p>
            <a:r>
              <a:rPr lang="en-GB" sz="2800" dirty="0">
                <a:solidFill>
                  <a:srgbClr val="FE0E6F"/>
                </a:solidFill>
              </a:rPr>
              <a:t>SEEDARAPU SREEJA
 VUYAKA JAYALAXMI</a:t>
            </a:r>
          </a:p>
          <a:p>
            <a:r>
              <a:rPr lang="en-GB" sz="2800" dirty="0">
                <a:solidFill>
                  <a:srgbClr val="FE0E6F"/>
                </a:solidFill>
              </a:rPr>
              <a:t> UNKILI JAYASRI
VAJJA KAVYANJALI</a:t>
            </a:r>
            <a:endParaRPr lang="en-US" sz="2800" dirty="0">
              <a:solidFill>
                <a:srgbClr val="FE0E6F"/>
              </a:solidFill>
            </a:endParaRPr>
          </a:p>
        </p:txBody>
      </p:sp>
      <p:pic>
        <p:nvPicPr>
          <p:cNvPr id="5" name="Picture 4">
            <a:extLst>
              <a:ext uri="{FF2B5EF4-FFF2-40B4-BE49-F238E27FC236}">
                <a16:creationId xmlns:a16="http://schemas.microsoft.com/office/drawing/2014/main" id="{739630C1-2B5F-765A-64CD-DE802F72BC56}"/>
              </a:ext>
            </a:extLst>
          </p:cNvPr>
          <p:cNvPicPr>
            <a:picLocks noChangeAspect="1"/>
          </p:cNvPicPr>
          <p:nvPr/>
        </p:nvPicPr>
        <p:blipFill>
          <a:blip r:embed="rId2"/>
          <a:stretch>
            <a:fillRect/>
          </a:stretch>
        </p:blipFill>
        <p:spPr>
          <a:xfrm>
            <a:off x="6649639" y="2801806"/>
            <a:ext cx="4189568" cy="2520287"/>
          </a:xfrm>
          <a:prstGeom prst="rect">
            <a:avLst/>
          </a:prstGeom>
        </p:spPr>
      </p:pic>
    </p:spTree>
    <p:extLst>
      <p:ext uri="{BB962C8B-B14F-4D97-AF65-F5344CB8AC3E}">
        <p14:creationId xmlns:p14="http://schemas.microsoft.com/office/powerpoint/2010/main" val="2534352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806DF7-0C54-ECDD-471F-63EABA18DC75}"/>
              </a:ext>
            </a:extLst>
          </p:cNvPr>
          <p:cNvSpPr>
            <a:spLocks noGrp="1"/>
          </p:cNvSpPr>
          <p:nvPr>
            <p:ph idx="1"/>
          </p:nvPr>
        </p:nvSpPr>
        <p:spPr>
          <a:xfrm>
            <a:off x="1121568" y="285750"/>
            <a:ext cx="9601200" cy="6286500"/>
          </a:xfrm>
        </p:spPr>
        <p:txBody>
          <a:bodyPr/>
          <a:lstStyle/>
          <a:p>
            <a:pPr marL="0" indent="0">
              <a:buNone/>
            </a:pPr>
            <a:r>
              <a:rPr lang="en-GB" dirty="0">
                <a:solidFill>
                  <a:srgbClr val="00843B"/>
                </a:solidFill>
              </a:rPr>
              <a:t>4)Goal: </a:t>
            </a:r>
            <a:r>
              <a:rPr lang="en-GB" dirty="0"/>
              <a:t>Improve customer satisfaction ratings to 90% within the next year.
</a:t>
            </a:r>
            <a:r>
              <a:rPr lang="en-GB" dirty="0">
                <a:solidFill>
                  <a:srgbClr val="00843B"/>
                </a:solidFill>
              </a:rPr>
              <a:t>KPIs:</a:t>
            </a:r>
            <a:r>
              <a:rPr lang="en-GB" dirty="0"/>
              <a:t>
Customer satisfaction surveys (average rating)
Net Promoter Score (NPS)
Rate of returns and refunds
Response time to customer inquiries and complaints.</a:t>
            </a:r>
          </a:p>
          <a:p>
            <a:pPr marL="0" indent="0">
              <a:buNone/>
            </a:pPr>
            <a:r>
              <a:rPr lang="en-GB" dirty="0">
                <a:solidFill>
                  <a:srgbClr val="00843B"/>
                </a:solidFill>
              </a:rPr>
              <a:t>5)Goal: L</a:t>
            </a:r>
            <a:r>
              <a:rPr lang="en-GB" dirty="0"/>
              <a:t>aunch two new product lines and achieve $1 million in revenue from these lines within the next 18 months.
</a:t>
            </a:r>
            <a:r>
              <a:rPr lang="en-GB" dirty="0">
                <a:solidFill>
                  <a:srgbClr val="00843B"/>
                </a:solidFill>
              </a:rPr>
              <a:t>KPIs:</a:t>
            </a:r>
            <a:r>
              <a:rPr lang="en-GB" dirty="0"/>
              <a:t>
Sales revenue generated from the new product lines
Rate of adoption of new products by existing customers
Customer feedback and reviews for new products
Time to market for new product launches.</a:t>
            </a:r>
            <a:endParaRPr lang="en-US" dirty="0"/>
          </a:p>
        </p:txBody>
      </p:sp>
    </p:spTree>
    <p:extLst>
      <p:ext uri="{BB962C8B-B14F-4D97-AF65-F5344CB8AC3E}">
        <p14:creationId xmlns:p14="http://schemas.microsoft.com/office/powerpoint/2010/main" val="3676354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FEA76-751D-918B-CC1B-B4BC0337B0B6}"/>
              </a:ext>
            </a:extLst>
          </p:cNvPr>
          <p:cNvSpPr>
            <a:spLocks noGrp="1"/>
          </p:cNvSpPr>
          <p:nvPr>
            <p:ph type="title"/>
          </p:nvPr>
        </p:nvSpPr>
        <p:spPr>
          <a:xfrm>
            <a:off x="1371600" y="0"/>
            <a:ext cx="9601200" cy="1696641"/>
          </a:xfrm>
        </p:spPr>
        <p:txBody>
          <a:bodyPr>
            <a:normAutofit fontScale="90000"/>
          </a:bodyPr>
          <a:lstStyle/>
          <a:p>
            <a:r>
              <a:rPr lang="en-GB" b="1" i="1" dirty="0">
                <a:solidFill>
                  <a:srgbClr val="7030A0"/>
                </a:solidFill>
              </a:rPr>
              <a:t>Part 1:-Brand study, Competitor analysis &amp; Buyer’s/Audience’s Persona</a:t>
            </a:r>
            <a:r>
              <a:rPr lang="en-GB" b="1" i="1" dirty="0">
                <a:solidFill>
                  <a:srgbClr val="7030A0"/>
                </a:solidFill>
                <a:sym typeface="Wingdings" pitchFamily="2" charset="2"/>
              </a:rPr>
              <a:t>:-</a:t>
            </a:r>
            <a:endParaRPr lang="en-US" b="1" i="1" dirty="0">
              <a:solidFill>
                <a:srgbClr val="7030A0"/>
              </a:solidFill>
            </a:endParaRPr>
          </a:p>
        </p:txBody>
      </p:sp>
      <p:sp>
        <p:nvSpPr>
          <p:cNvPr id="3" name="Content Placeholder 2">
            <a:extLst>
              <a:ext uri="{FF2B5EF4-FFF2-40B4-BE49-F238E27FC236}">
                <a16:creationId xmlns:a16="http://schemas.microsoft.com/office/drawing/2014/main" id="{1EE0C019-0355-8816-2631-63D08DC1284A}"/>
              </a:ext>
            </a:extLst>
          </p:cNvPr>
          <p:cNvSpPr>
            <a:spLocks noGrp="1"/>
          </p:cNvSpPr>
          <p:nvPr>
            <p:ph idx="1"/>
          </p:nvPr>
        </p:nvSpPr>
        <p:spPr>
          <a:xfrm>
            <a:off x="1371600" y="1428749"/>
            <a:ext cx="9601200" cy="3705225"/>
          </a:xfrm>
        </p:spPr>
        <p:txBody>
          <a:bodyPr>
            <a:normAutofit fontScale="77500" lnSpcReduction="20000"/>
          </a:bodyPr>
          <a:lstStyle/>
          <a:p>
            <a:pPr marL="0" indent="0">
              <a:buNone/>
            </a:pPr>
            <a:r>
              <a:rPr lang="en-GB" sz="2800" u="sng" dirty="0">
                <a:solidFill>
                  <a:srgbClr val="00843B"/>
                </a:solidFill>
              </a:rPr>
              <a:t>Buyer’s audience Persona:-</a:t>
            </a:r>
            <a:r>
              <a:rPr lang="en-GB" dirty="0"/>
              <a:t>
</a:t>
            </a:r>
            <a:r>
              <a:rPr lang="en-GB" sz="2300" dirty="0">
                <a:solidFill>
                  <a:srgbClr val="FE0E6F"/>
                </a:solidFill>
              </a:rPr>
              <a:t>Demographics</a:t>
            </a:r>
            <a:r>
              <a:rPr lang="en-GB" sz="2300" dirty="0"/>
              <a:t>: Detail the demographic characteristics of Kay Beauty’s target customers, such as age, gender, income, and location.
</a:t>
            </a:r>
            <a:r>
              <a:rPr lang="en-GB" sz="2300" dirty="0">
                <a:solidFill>
                  <a:srgbClr val="FE0E6F"/>
                </a:solidFill>
              </a:rPr>
              <a:t>Psychographics: </a:t>
            </a:r>
            <a:r>
              <a:rPr lang="en-GB" sz="2300" dirty="0"/>
              <a:t>Understand the psychographic profiles of Kay Beauty’s audience, including their lifestyles, values, interests, and aspirations.
</a:t>
            </a:r>
            <a:r>
              <a:rPr lang="en-GB" sz="2300" dirty="0">
                <a:solidFill>
                  <a:srgbClr val="FE0E6F"/>
                </a:solidFill>
              </a:rPr>
              <a:t>Pain Points: </a:t>
            </a:r>
            <a:r>
              <a:rPr lang="en-GB" sz="2300" dirty="0"/>
              <a:t>Identify the problems or challenges that Kay Beauty’s audience faces related to beauty and cosmetics.
</a:t>
            </a:r>
            <a:r>
              <a:rPr lang="en-GB" sz="2300" dirty="0">
                <a:solidFill>
                  <a:srgbClr val="FE0E6F"/>
                </a:solidFill>
              </a:rPr>
              <a:t>Goals: </a:t>
            </a:r>
            <a:r>
              <a:rPr lang="en-GB" sz="2300" dirty="0"/>
              <a:t>Determine the goals and desires of Kay Beauty’s audience when it comes to their beauty routines and self-care.</a:t>
            </a:r>
          </a:p>
          <a:p>
            <a:pPr marL="0" indent="0">
              <a:buNone/>
            </a:pPr>
            <a:r>
              <a:rPr lang="en-GB" sz="2300" dirty="0"/>
              <a:t> </a:t>
            </a:r>
            <a:r>
              <a:rPr lang="en-GB" sz="2300" dirty="0">
                <a:solidFill>
                  <a:srgbClr val="FE0E6F"/>
                </a:solidFill>
              </a:rPr>
              <a:t>Preferences:</a:t>
            </a:r>
            <a:r>
              <a:rPr lang="en-GB" sz="2300" dirty="0"/>
              <a:t> Explore the preferences and behaviours of Kay Beauty’s audience regarding beauty products, shopping habits, and brand loyalty.
</a:t>
            </a:r>
            <a:r>
              <a:rPr lang="en-GB" sz="2300" dirty="0">
                <a:solidFill>
                  <a:srgbClr val="FE0E6F"/>
                </a:solidFill>
              </a:rPr>
              <a:t>Media Consumption Habits: </a:t>
            </a:r>
            <a:r>
              <a:rPr lang="en-GB" sz="2300" dirty="0"/>
              <a:t>Understand where Kay Beauty’s audience spends their time online and offline, including social media platforms, beauty forums, and traditional media channels.</a:t>
            </a:r>
            <a:endParaRPr lang="en-US" sz="2300" dirty="0"/>
          </a:p>
        </p:txBody>
      </p:sp>
    </p:spTree>
    <p:extLst>
      <p:ext uri="{BB962C8B-B14F-4D97-AF65-F5344CB8AC3E}">
        <p14:creationId xmlns:p14="http://schemas.microsoft.com/office/powerpoint/2010/main" val="522259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8224C-D3B5-C965-C476-4809E6C3941B}"/>
              </a:ext>
            </a:extLst>
          </p:cNvPr>
          <p:cNvSpPr>
            <a:spLocks noGrp="1"/>
          </p:cNvSpPr>
          <p:nvPr>
            <p:ph type="title"/>
          </p:nvPr>
        </p:nvSpPr>
        <p:spPr>
          <a:xfrm>
            <a:off x="1446608" y="375047"/>
            <a:ext cx="10376297" cy="946548"/>
          </a:xfrm>
        </p:spPr>
        <p:txBody>
          <a:bodyPr>
            <a:normAutofit fontScale="90000"/>
          </a:bodyPr>
          <a:lstStyle/>
          <a:p>
            <a:r>
              <a:rPr lang="en-GB" b="1" dirty="0">
                <a:solidFill>
                  <a:srgbClr val="7030A0"/>
                </a:solidFill>
              </a:rPr>
              <a:t>Part 1:-Brand study, Competitor analysis &amp; Buyer’s/Audience’s Persona</a:t>
            </a:r>
            <a:r>
              <a:rPr lang="en-GB" b="1" dirty="0">
                <a:solidFill>
                  <a:srgbClr val="7030A0"/>
                </a:solidFill>
                <a:sym typeface="Wingdings" pitchFamily="2" charset="2"/>
              </a:rPr>
              <a:t></a:t>
            </a:r>
            <a:r>
              <a:rPr lang="en-GB" b="1" dirty="0">
                <a:solidFill>
                  <a:srgbClr val="7030A0"/>
                </a:solidFill>
              </a:rPr>
              <a:t>:-</a:t>
            </a:r>
            <a:endParaRPr lang="en-US" b="1" dirty="0">
              <a:solidFill>
                <a:srgbClr val="7030A0"/>
              </a:solidFill>
            </a:endParaRPr>
          </a:p>
        </p:txBody>
      </p:sp>
      <p:sp>
        <p:nvSpPr>
          <p:cNvPr id="3" name="Content Placeholder 2">
            <a:extLst>
              <a:ext uri="{FF2B5EF4-FFF2-40B4-BE49-F238E27FC236}">
                <a16:creationId xmlns:a16="http://schemas.microsoft.com/office/drawing/2014/main" id="{F1E31A3E-032D-B4C6-4B71-6A37FD158544}"/>
              </a:ext>
            </a:extLst>
          </p:cNvPr>
          <p:cNvSpPr>
            <a:spLocks noGrp="1"/>
          </p:cNvSpPr>
          <p:nvPr>
            <p:ph idx="1"/>
          </p:nvPr>
        </p:nvSpPr>
        <p:spPr>
          <a:xfrm>
            <a:off x="1295400" y="1777008"/>
            <a:ext cx="9601200" cy="4407694"/>
          </a:xfrm>
        </p:spPr>
        <p:txBody>
          <a:bodyPr>
            <a:normAutofit lnSpcReduction="10000"/>
          </a:bodyPr>
          <a:lstStyle/>
          <a:p>
            <a:pPr marL="0" indent="0">
              <a:buNone/>
            </a:pPr>
            <a:r>
              <a:rPr lang="en-GB" sz="2400" i="1" u="sng" dirty="0">
                <a:solidFill>
                  <a:srgbClr val="FE0E6F"/>
                </a:solidFill>
              </a:rPr>
              <a:t>Competitor Analysis:-</a:t>
            </a:r>
          </a:p>
          <a:p>
            <a:pPr marL="0" indent="0">
              <a:buNone/>
            </a:pPr>
            <a:r>
              <a:rPr lang="en-GB" sz="1800" dirty="0">
                <a:solidFill>
                  <a:srgbClr val="7030A0"/>
                </a:solidFill>
              </a:rPr>
              <a:t>Key Competitors: </a:t>
            </a:r>
            <a:r>
              <a:rPr lang="en-GB" sz="1800" dirty="0"/>
              <a:t>Identify major competitors in the cosmetics and beauty industry that directly compete with Kay Beauty.
</a:t>
            </a:r>
            <a:r>
              <a:rPr lang="en-GB" sz="1800" dirty="0">
                <a:solidFill>
                  <a:srgbClr val="7030A0"/>
                </a:solidFill>
              </a:rPr>
              <a:t>Strengths and Weaknesses:</a:t>
            </a:r>
            <a:r>
              <a:rPr lang="en-GB" sz="1800" dirty="0"/>
              <a:t> Assess the strengths and weaknesses of each competitor, including their product offerings, brand reputation, distribution channels, and marketing strategies.
</a:t>
            </a:r>
            <a:r>
              <a:rPr lang="en-GB" sz="1800" dirty="0">
                <a:solidFill>
                  <a:srgbClr val="7030A0"/>
                </a:solidFill>
              </a:rPr>
              <a:t>Market Share: </a:t>
            </a:r>
            <a:r>
              <a:rPr lang="en-GB" sz="1800" dirty="0"/>
              <a:t>Estimate the market share of each competitor compared to Kay Beauty and how it fluctuates over time.</a:t>
            </a:r>
          </a:p>
          <a:p>
            <a:pPr marL="0" indent="0">
              <a:buNone/>
            </a:pPr>
            <a:r>
              <a:rPr lang="en-GB" sz="1800" dirty="0">
                <a:solidFill>
                  <a:srgbClr val="7030A0"/>
                </a:solidFill>
              </a:rPr>
              <a:t>Target Audience: </a:t>
            </a:r>
            <a:r>
              <a:rPr lang="en-GB" sz="1800" dirty="0"/>
              <a:t>Understand the target audience of each competitor and how it overlaps or differs from Kay Beauty’s target audience.
</a:t>
            </a:r>
            <a:r>
              <a:rPr lang="en-GB" sz="1800" dirty="0">
                <a:solidFill>
                  <a:srgbClr val="7030A0"/>
                </a:solidFill>
              </a:rPr>
              <a:t>Pricing Strategies:</a:t>
            </a:r>
            <a:r>
              <a:rPr lang="en-GB" sz="1800" dirty="0"/>
              <a:t> Analyze the pricing strategies employed by competitors and how they compare to Kay Beauty’s pricing.
</a:t>
            </a:r>
            <a:r>
              <a:rPr lang="en-GB" sz="1800" dirty="0">
                <a:solidFill>
                  <a:srgbClr val="7030A0"/>
                </a:solidFill>
              </a:rPr>
              <a:t>Unique Selling Points</a:t>
            </a:r>
            <a:r>
              <a:rPr lang="en-GB" sz="1800" dirty="0"/>
              <a:t>: Identify any unique selling points or competitive advantages that Kay Beauty or its competitors possess.</a:t>
            </a:r>
            <a:endParaRPr lang="en-US" sz="1800" dirty="0"/>
          </a:p>
        </p:txBody>
      </p:sp>
    </p:spTree>
    <p:extLst>
      <p:ext uri="{BB962C8B-B14F-4D97-AF65-F5344CB8AC3E}">
        <p14:creationId xmlns:p14="http://schemas.microsoft.com/office/powerpoint/2010/main" val="2597457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07BB4-9ECD-219F-24A5-146599A12849}"/>
              </a:ext>
            </a:extLst>
          </p:cNvPr>
          <p:cNvSpPr>
            <a:spLocks noGrp="1"/>
          </p:cNvSpPr>
          <p:nvPr>
            <p:ph type="title"/>
          </p:nvPr>
        </p:nvSpPr>
        <p:spPr>
          <a:xfrm>
            <a:off x="1371600" y="685800"/>
            <a:ext cx="9601200" cy="1046559"/>
          </a:xfrm>
        </p:spPr>
        <p:txBody>
          <a:bodyPr/>
          <a:lstStyle/>
          <a:p>
            <a:r>
              <a:rPr lang="en-GB" b="1" dirty="0">
                <a:solidFill>
                  <a:srgbClr val="7030A0"/>
                </a:solidFill>
              </a:rPr>
              <a:t>Competitors of Kay Beauty:-</a:t>
            </a:r>
            <a:endParaRPr lang="en-US" b="1" dirty="0">
              <a:solidFill>
                <a:srgbClr val="7030A0"/>
              </a:solidFill>
            </a:endParaRPr>
          </a:p>
        </p:txBody>
      </p:sp>
      <p:sp>
        <p:nvSpPr>
          <p:cNvPr id="3" name="Content Placeholder 2">
            <a:extLst>
              <a:ext uri="{FF2B5EF4-FFF2-40B4-BE49-F238E27FC236}">
                <a16:creationId xmlns:a16="http://schemas.microsoft.com/office/drawing/2014/main" id="{36CA2CF8-A29E-5943-D506-53A3038634B6}"/>
              </a:ext>
            </a:extLst>
          </p:cNvPr>
          <p:cNvSpPr>
            <a:spLocks noGrp="1"/>
          </p:cNvSpPr>
          <p:nvPr>
            <p:ph idx="1"/>
          </p:nvPr>
        </p:nvSpPr>
        <p:spPr>
          <a:xfrm>
            <a:off x="1371600" y="1500189"/>
            <a:ext cx="8945165" cy="4242196"/>
          </a:xfrm>
        </p:spPr>
        <p:txBody>
          <a:bodyPr>
            <a:normAutofit fontScale="92500" lnSpcReduction="20000"/>
          </a:bodyPr>
          <a:lstStyle/>
          <a:p>
            <a:pPr marL="0" indent="0">
              <a:buNone/>
            </a:pPr>
            <a:r>
              <a:rPr lang="en-GB" sz="2600" u="sng" dirty="0"/>
              <a:t>Competitors of Kay Beauty in the cosmetics and beauty industry may include:</a:t>
            </a:r>
          </a:p>
          <a:p>
            <a:pPr marL="514350" indent="-514350">
              <a:buFont typeface="+mj-lt"/>
              <a:buAutoNum type="arabicPeriod"/>
            </a:pPr>
            <a:r>
              <a:rPr lang="en-GB" dirty="0">
                <a:solidFill>
                  <a:srgbClr val="FE0E6F"/>
                </a:solidFill>
              </a:rPr>
              <a:t>Nykaa Beauty: </a:t>
            </a:r>
            <a:r>
              <a:rPr lang="en-GB" dirty="0"/>
              <a:t>Nykaa offers a wide range of cosmetics and beauty products, including its own brand, which competes directly with Kay Beauty.
</a:t>
            </a:r>
            <a:r>
              <a:rPr lang="en-GB" dirty="0">
                <a:solidFill>
                  <a:srgbClr val="FE0E6F"/>
                </a:solidFill>
              </a:rPr>
              <a:t>Maybelline New York:</a:t>
            </a:r>
            <a:r>
              <a:rPr lang="en-GB" dirty="0"/>
              <a:t> Maybelline is a globally recognized cosmetics brand known for its diverse product range and innovative formulations, competing in similar market segments as Kay Beauty.</a:t>
            </a:r>
          </a:p>
          <a:p>
            <a:pPr marL="457200" indent="-457200">
              <a:buFont typeface="+mj-lt"/>
              <a:buAutoNum type="arabicPeriod"/>
            </a:pPr>
            <a:r>
              <a:rPr lang="en-GB" dirty="0">
                <a:solidFill>
                  <a:srgbClr val="FE0E6F"/>
                </a:solidFill>
              </a:rPr>
              <a:t>YeFaces Canada: </a:t>
            </a:r>
            <a:r>
              <a:rPr lang="en-GB" dirty="0"/>
              <a:t>Faces Canada offers a wide range of makeup and skincare products, targeting similar consumer segments as Kay Beauty.
</a:t>
            </a:r>
            <a:r>
              <a:rPr lang="en-GB" dirty="0">
                <a:solidFill>
                  <a:srgbClr val="FE0E6F"/>
                </a:solidFill>
              </a:rPr>
              <a:t>Sugar Cosmetics: </a:t>
            </a:r>
            <a:r>
              <a:rPr lang="en-GB" dirty="0"/>
              <a:t>Sugar Cosmetics is a popular Indian beauty brand known for its trendy and affordable makeup products, competing with Kay Beauty in the Indian market.
</a:t>
            </a:r>
            <a:r>
              <a:rPr lang="en-GB" dirty="0">
                <a:solidFill>
                  <a:srgbClr val="FE0E6F"/>
                </a:solidFill>
              </a:rPr>
              <a:t>M.A.C Cosmetics:</a:t>
            </a:r>
            <a:r>
              <a:rPr lang="en-GB" dirty="0"/>
              <a:t> M.A.C Cosmetics is a global leader in the cosmetics industry, known for its high-quality products and diverse shade ranges, competing with Kay Beauty in the premium segment.</a:t>
            </a:r>
            <a:endParaRPr lang="en-US" dirty="0"/>
          </a:p>
        </p:txBody>
      </p:sp>
    </p:spTree>
    <p:extLst>
      <p:ext uri="{BB962C8B-B14F-4D97-AF65-F5344CB8AC3E}">
        <p14:creationId xmlns:p14="http://schemas.microsoft.com/office/powerpoint/2010/main" val="3944428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4D81E-2FE4-962D-E156-B5881AD7BDA6}"/>
              </a:ext>
            </a:extLst>
          </p:cNvPr>
          <p:cNvSpPr>
            <a:spLocks noGrp="1"/>
          </p:cNvSpPr>
          <p:nvPr>
            <p:ph type="title"/>
          </p:nvPr>
        </p:nvSpPr>
        <p:spPr/>
        <p:txBody>
          <a:bodyPr/>
          <a:lstStyle/>
          <a:p>
            <a:r>
              <a:rPr lang="en-GB" b="1" dirty="0">
                <a:solidFill>
                  <a:srgbClr val="7030A0"/>
                </a:solidFill>
              </a:rPr>
              <a:t>Part 2:-SEO &amp; Keyword Research</a:t>
            </a:r>
            <a:r>
              <a:rPr lang="en-GB" b="1" dirty="0">
                <a:solidFill>
                  <a:srgbClr val="7030A0"/>
                </a:solidFill>
                <a:sym typeface="Wingdings" pitchFamily="2" charset="2"/>
              </a:rPr>
              <a:t>:-</a:t>
            </a:r>
            <a:endParaRPr lang="en-US" b="1" dirty="0">
              <a:solidFill>
                <a:srgbClr val="7030A0"/>
              </a:solidFill>
            </a:endParaRPr>
          </a:p>
        </p:txBody>
      </p:sp>
      <p:sp>
        <p:nvSpPr>
          <p:cNvPr id="3" name="Content Placeholder 2">
            <a:extLst>
              <a:ext uri="{FF2B5EF4-FFF2-40B4-BE49-F238E27FC236}">
                <a16:creationId xmlns:a16="http://schemas.microsoft.com/office/drawing/2014/main" id="{A39AC36D-CCF9-B93F-9DE3-DF61004976D1}"/>
              </a:ext>
            </a:extLst>
          </p:cNvPr>
          <p:cNvSpPr>
            <a:spLocks noGrp="1"/>
          </p:cNvSpPr>
          <p:nvPr>
            <p:ph idx="1"/>
          </p:nvPr>
        </p:nvSpPr>
        <p:spPr>
          <a:xfrm>
            <a:off x="853679" y="1428750"/>
            <a:ext cx="9601200" cy="5197078"/>
          </a:xfrm>
        </p:spPr>
        <p:txBody>
          <a:bodyPr>
            <a:normAutofit lnSpcReduction="10000"/>
          </a:bodyPr>
          <a:lstStyle/>
          <a:p>
            <a:pPr marL="0" indent="0">
              <a:buNone/>
            </a:pPr>
            <a:r>
              <a:rPr lang="en-GB" dirty="0">
                <a:solidFill>
                  <a:srgbClr val="FE0E6F"/>
                </a:solidFill>
              </a:rPr>
              <a:t>SEO Audit:</a:t>
            </a:r>
          </a:p>
          <a:p>
            <a:r>
              <a:rPr lang="en-GB" sz="1800" dirty="0"/>
              <a:t>SEO audit of Kay Beauty’s website, you’ll want to focus on several key areas:
Keyword Analysis: Review the keywords they’re targeting and how they’re integrated into their content.
On-Page SEO: Check title tags, meta descriptions, heading tags, and URL structures for optimization.
Content Quality: Evaluate the quality and relevance of their content, ensuring it provides value to users and aligns with targeted keywords.
Site Structure: Assess the site’s architecture, navigation, and internal linking for user-friendliness and SEO optimization.</a:t>
            </a:r>
          </a:p>
          <a:p>
            <a:pPr marL="0" indent="0">
              <a:buNone/>
            </a:pPr>
            <a:r>
              <a:rPr lang="en-GB" u="sng" dirty="0">
                <a:solidFill>
                  <a:srgbClr val="FE0E6F"/>
                </a:solidFill>
              </a:rPr>
              <a:t>Keyword Research of Kay Beauty:-</a:t>
            </a:r>
            <a:endParaRPr lang="en-GB" sz="1800" u="sng" dirty="0">
              <a:solidFill>
                <a:srgbClr val="FE0E6F"/>
              </a:solidFill>
            </a:endParaRPr>
          </a:p>
          <a:p>
            <a:pPr marL="342900" indent="-342900">
              <a:buFont typeface="+mj-lt"/>
              <a:buAutoNum type="arabicPeriod"/>
            </a:pPr>
            <a:r>
              <a:rPr lang="en-GB" sz="1800" dirty="0"/>
              <a:t>Brainstorming: Start by brainstorming general keywords related to beauty products, such as “makeup,” “cosmetics,” “skincare,” “beauty products,” etc.
Competitor Analysis: Look at the keywords that competitors in the beauty industry are targeting. Tools like SEMrush or Ahrefs can help you analyze competitor keywords.</a:t>
            </a:r>
            <a:endParaRPr lang="en-US" sz="1800" dirty="0"/>
          </a:p>
        </p:txBody>
      </p:sp>
    </p:spTree>
    <p:extLst>
      <p:ext uri="{BB962C8B-B14F-4D97-AF65-F5344CB8AC3E}">
        <p14:creationId xmlns:p14="http://schemas.microsoft.com/office/powerpoint/2010/main" val="4180616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BB9F42-21F4-5799-5970-DEB6A5392456}"/>
              </a:ext>
            </a:extLst>
          </p:cNvPr>
          <p:cNvSpPr>
            <a:spLocks noGrp="1"/>
          </p:cNvSpPr>
          <p:nvPr>
            <p:ph idx="1"/>
          </p:nvPr>
        </p:nvSpPr>
        <p:spPr>
          <a:xfrm>
            <a:off x="1041201" y="678657"/>
            <a:ext cx="9601200" cy="5251252"/>
          </a:xfrm>
        </p:spPr>
        <p:txBody>
          <a:bodyPr/>
          <a:lstStyle/>
          <a:p>
            <a:pPr marL="0" indent="0">
              <a:buNone/>
            </a:pPr>
            <a:r>
              <a:rPr lang="en-GB" dirty="0"/>
              <a:t>3)Search Volume and Competition: Use keyword research tools like Google Keyword Planner, Ubersuggest, or KeywordTool.io to find keywords with decent search volume and manageable competition.
4)Relevance and Intent: Ensure that the selected keywords are relevant to Kay Beauty’s products and align with the search intent of their target audience.
5)Local SEO: If Kay Beauty has physical stores or targets specific geographic locations, consider incorporating location-based keywords, such as “Kay Beauty store near me” or “Kay Beauty Mumbai.”</a:t>
            </a:r>
          </a:p>
          <a:p>
            <a:pPr marL="0" indent="0">
              <a:buNone/>
            </a:pPr>
            <a:r>
              <a:rPr lang="en-GB" dirty="0"/>
              <a:t>6)User Queries: Identify common questions or problems related to beauty that users might search for, and incorporate those into your keyword research.
7)Seasonal Keywords: Consider seasonal trends and incorporate relevant keywords for holidays, events, or specific times of the year.</a:t>
            </a:r>
          </a:p>
          <a:p>
            <a:pPr marL="0" indent="0">
              <a:buNone/>
            </a:pPr>
            <a:endParaRPr lang="en-US" dirty="0"/>
          </a:p>
        </p:txBody>
      </p:sp>
    </p:spTree>
    <p:extLst>
      <p:ext uri="{BB962C8B-B14F-4D97-AF65-F5344CB8AC3E}">
        <p14:creationId xmlns:p14="http://schemas.microsoft.com/office/powerpoint/2010/main" val="3650363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B7164-C74B-AE50-8C15-164434D53DEC}"/>
              </a:ext>
            </a:extLst>
          </p:cNvPr>
          <p:cNvSpPr>
            <a:spLocks noGrp="1"/>
          </p:cNvSpPr>
          <p:nvPr>
            <p:ph type="title"/>
          </p:nvPr>
        </p:nvSpPr>
        <p:spPr>
          <a:xfrm>
            <a:off x="1589484" y="767952"/>
            <a:ext cx="9383316" cy="1403747"/>
          </a:xfrm>
        </p:spPr>
        <p:txBody>
          <a:bodyPr/>
          <a:lstStyle/>
          <a:p>
            <a:r>
              <a:rPr lang="en-GB" b="1" dirty="0">
                <a:solidFill>
                  <a:srgbClr val="7030A0"/>
                </a:solidFill>
              </a:rPr>
              <a:t>On page Optimization</a:t>
            </a:r>
            <a:r>
              <a:rPr lang="en-GB" b="1" dirty="0">
                <a:solidFill>
                  <a:srgbClr val="7030A0"/>
                </a:solidFill>
                <a:sym typeface="Wingdings" pitchFamily="2" charset="2"/>
              </a:rPr>
              <a:t>:-</a:t>
            </a:r>
            <a:endParaRPr lang="en-US" b="1" dirty="0">
              <a:solidFill>
                <a:srgbClr val="7030A0"/>
              </a:solidFill>
            </a:endParaRPr>
          </a:p>
        </p:txBody>
      </p:sp>
      <p:sp>
        <p:nvSpPr>
          <p:cNvPr id="3" name="Content Placeholder 2">
            <a:extLst>
              <a:ext uri="{FF2B5EF4-FFF2-40B4-BE49-F238E27FC236}">
                <a16:creationId xmlns:a16="http://schemas.microsoft.com/office/drawing/2014/main" id="{CCE0C493-F78E-3432-169A-9DD2B669CD0A}"/>
              </a:ext>
            </a:extLst>
          </p:cNvPr>
          <p:cNvSpPr>
            <a:spLocks noGrp="1"/>
          </p:cNvSpPr>
          <p:nvPr>
            <p:ph idx="1"/>
          </p:nvPr>
        </p:nvSpPr>
        <p:spPr>
          <a:xfrm>
            <a:off x="1371600" y="1696641"/>
            <a:ext cx="9601200" cy="4170759"/>
          </a:xfrm>
        </p:spPr>
        <p:txBody>
          <a:bodyPr>
            <a:normAutofit fontScale="92500" lnSpcReduction="10000"/>
          </a:bodyPr>
          <a:lstStyle/>
          <a:p>
            <a:r>
              <a:rPr lang="en-GB" dirty="0"/>
              <a:t>For on-page optimization of Kay Beauty’s website, here are some key steps:
Keyword Optimization: Ensure that targeted keywords are strategically placed in important on-page elements such as titles, headings, meta descriptions, and throughout the content.
Title Tags: Optimize title tags for each page with relevant keywords and a compelling description of the page’s content. Keep them under 60 characters to ensure they display properly in search results.</a:t>
            </a:r>
          </a:p>
          <a:p>
            <a:r>
              <a:rPr lang="en-GB" dirty="0"/>
              <a:t>Image Optimization: Optimize images by using descriptive filenames, alt text, and captions that include relevant keywords. This helps improve accessibility and can also contribute to better search engine rankings.
Content Quality: Ensure that the content on each page is high-quality, valuable to users, and relevant to the targeted keywords. Use a mix of text, images, and other multimedia elements to engage visitors.</a:t>
            </a:r>
            <a:endParaRPr lang="en-US" dirty="0"/>
          </a:p>
        </p:txBody>
      </p:sp>
    </p:spTree>
    <p:extLst>
      <p:ext uri="{BB962C8B-B14F-4D97-AF65-F5344CB8AC3E}">
        <p14:creationId xmlns:p14="http://schemas.microsoft.com/office/powerpoint/2010/main" val="27252235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FBDCD0-5235-4729-6344-82D875255208}"/>
              </a:ext>
            </a:extLst>
          </p:cNvPr>
          <p:cNvSpPr>
            <a:spLocks noGrp="1"/>
          </p:cNvSpPr>
          <p:nvPr>
            <p:ph idx="1"/>
          </p:nvPr>
        </p:nvSpPr>
        <p:spPr>
          <a:xfrm>
            <a:off x="857250" y="196453"/>
            <a:ext cx="10115550" cy="5670947"/>
          </a:xfrm>
        </p:spPr>
        <p:txBody>
          <a:bodyPr>
            <a:normAutofit/>
          </a:bodyPr>
          <a:lstStyle/>
          <a:p>
            <a:pPr marL="0" indent="0">
              <a:buNone/>
            </a:pPr>
            <a:r>
              <a:rPr lang="en-GB" sz="2400" b="1" dirty="0">
                <a:solidFill>
                  <a:schemeClr val="accent6">
                    <a:lumMod val="75000"/>
                  </a:schemeClr>
                </a:solidFill>
              </a:rPr>
              <a:t>On page Optimization</a:t>
            </a:r>
            <a:r>
              <a:rPr lang="en-GB" sz="2400" b="1" dirty="0">
                <a:solidFill>
                  <a:schemeClr val="accent6">
                    <a:lumMod val="75000"/>
                  </a:schemeClr>
                </a:solidFill>
                <a:sym typeface="Wingdings" pitchFamily="2" charset="2"/>
              </a:rPr>
              <a:t>:-</a:t>
            </a:r>
          </a:p>
          <a:p>
            <a:pPr marL="0" indent="0">
              <a:buNone/>
            </a:pPr>
            <a:endParaRPr lang="en-US" sz="2400" b="1" dirty="0">
              <a:solidFill>
                <a:schemeClr val="accent6">
                  <a:lumMod val="75000"/>
                </a:schemeClr>
              </a:solidFill>
            </a:endParaRPr>
          </a:p>
        </p:txBody>
      </p:sp>
      <p:pic>
        <p:nvPicPr>
          <p:cNvPr id="2" name="Picture 1">
            <a:extLst>
              <a:ext uri="{FF2B5EF4-FFF2-40B4-BE49-F238E27FC236}">
                <a16:creationId xmlns:a16="http://schemas.microsoft.com/office/drawing/2014/main" id="{EB786B3E-4226-3C92-3AA1-3EF2786AADFB}"/>
              </a:ext>
            </a:extLst>
          </p:cNvPr>
          <p:cNvPicPr>
            <a:picLocks noChangeAspect="1"/>
          </p:cNvPicPr>
          <p:nvPr/>
        </p:nvPicPr>
        <p:blipFill>
          <a:blip r:embed="rId2"/>
          <a:stretch>
            <a:fillRect/>
          </a:stretch>
        </p:blipFill>
        <p:spPr>
          <a:xfrm>
            <a:off x="857250" y="1034653"/>
            <a:ext cx="4929188" cy="5418667"/>
          </a:xfrm>
          <a:prstGeom prst="rect">
            <a:avLst/>
          </a:prstGeom>
        </p:spPr>
      </p:pic>
      <p:pic>
        <p:nvPicPr>
          <p:cNvPr id="4" name="Picture 3">
            <a:extLst>
              <a:ext uri="{FF2B5EF4-FFF2-40B4-BE49-F238E27FC236}">
                <a16:creationId xmlns:a16="http://schemas.microsoft.com/office/drawing/2014/main" id="{A45A7F7B-2FA9-850B-98E5-D97668B7092E}"/>
              </a:ext>
            </a:extLst>
          </p:cNvPr>
          <p:cNvPicPr>
            <a:picLocks noChangeAspect="1"/>
          </p:cNvPicPr>
          <p:nvPr/>
        </p:nvPicPr>
        <p:blipFill>
          <a:blip r:embed="rId3"/>
          <a:stretch>
            <a:fillRect/>
          </a:stretch>
        </p:blipFill>
        <p:spPr>
          <a:xfrm>
            <a:off x="6083081" y="1034652"/>
            <a:ext cx="5251669" cy="5418667"/>
          </a:xfrm>
          <a:prstGeom prst="rect">
            <a:avLst/>
          </a:prstGeom>
        </p:spPr>
      </p:pic>
    </p:spTree>
    <p:extLst>
      <p:ext uri="{BB962C8B-B14F-4D97-AF65-F5344CB8AC3E}">
        <p14:creationId xmlns:p14="http://schemas.microsoft.com/office/powerpoint/2010/main" val="2028231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82DEA-E51C-D900-25CD-C08B39938DC0}"/>
              </a:ext>
            </a:extLst>
          </p:cNvPr>
          <p:cNvSpPr>
            <a:spLocks noGrp="1"/>
          </p:cNvSpPr>
          <p:nvPr>
            <p:ph type="title"/>
          </p:nvPr>
        </p:nvSpPr>
        <p:spPr/>
        <p:txBody>
          <a:bodyPr/>
          <a:lstStyle/>
          <a:p>
            <a:r>
              <a:rPr lang="en-GB" dirty="0">
                <a:solidFill>
                  <a:schemeClr val="accent6">
                    <a:lumMod val="50000"/>
                  </a:schemeClr>
                </a:solidFill>
              </a:rPr>
              <a:t>Rankings</a:t>
            </a:r>
            <a:r>
              <a:rPr lang="en-GB" dirty="0">
                <a:solidFill>
                  <a:schemeClr val="accent6">
                    <a:lumMod val="50000"/>
                  </a:schemeClr>
                </a:solidFill>
                <a:sym typeface="Wingdings" pitchFamily="2" charset="2"/>
              </a:rPr>
              <a:t>:-</a:t>
            </a:r>
            <a:endParaRPr lang="en-US" dirty="0">
              <a:solidFill>
                <a:schemeClr val="accent6">
                  <a:lumMod val="50000"/>
                </a:schemeClr>
              </a:solidFill>
            </a:endParaRPr>
          </a:p>
        </p:txBody>
      </p:sp>
      <p:pic>
        <p:nvPicPr>
          <p:cNvPr id="4" name="Content Placeholder 3">
            <a:extLst>
              <a:ext uri="{FF2B5EF4-FFF2-40B4-BE49-F238E27FC236}">
                <a16:creationId xmlns:a16="http://schemas.microsoft.com/office/drawing/2014/main" id="{BE8B62E2-E775-54BA-8024-F9C6F8090541}"/>
              </a:ext>
            </a:extLst>
          </p:cNvPr>
          <p:cNvPicPr>
            <a:picLocks noGrp="1" noChangeAspect="1"/>
          </p:cNvPicPr>
          <p:nvPr>
            <p:ph idx="1"/>
          </p:nvPr>
        </p:nvPicPr>
        <p:blipFill>
          <a:blip r:embed="rId2"/>
          <a:stretch>
            <a:fillRect/>
          </a:stretch>
        </p:blipFill>
        <p:spPr>
          <a:xfrm>
            <a:off x="1219200" y="1638300"/>
            <a:ext cx="4452217" cy="4773613"/>
          </a:xfrm>
        </p:spPr>
      </p:pic>
      <p:pic>
        <p:nvPicPr>
          <p:cNvPr id="5" name="Picture 4">
            <a:extLst>
              <a:ext uri="{FF2B5EF4-FFF2-40B4-BE49-F238E27FC236}">
                <a16:creationId xmlns:a16="http://schemas.microsoft.com/office/drawing/2014/main" id="{05E8E805-7A30-F0FD-6755-60FCF418DD5D}"/>
              </a:ext>
            </a:extLst>
          </p:cNvPr>
          <p:cNvPicPr>
            <a:picLocks noChangeAspect="1"/>
          </p:cNvPicPr>
          <p:nvPr/>
        </p:nvPicPr>
        <p:blipFill>
          <a:blip r:embed="rId3"/>
          <a:stretch>
            <a:fillRect/>
          </a:stretch>
        </p:blipFill>
        <p:spPr>
          <a:xfrm>
            <a:off x="5955057" y="1453356"/>
            <a:ext cx="4452217" cy="4958557"/>
          </a:xfrm>
          <a:prstGeom prst="rect">
            <a:avLst/>
          </a:prstGeom>
        </p:spPr>
      </p:pic>
    </p:spTree>
    <p:extLst>
      <p:ext uri="{BB962C8B-B14F-4D97-AF65-F5344CB8AC3E}">
        <p14:creationId xmlns:p14="http://schemas.microsoft.com/office/powerpoint/2010/main" val="2044105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2FBAA-5A79-7E53-AF0D-1FD2AD188317}"/>
              </a:ext>
            </a:extLst>
          </p:cNvPr>
          <p:cNvSpPr>
            <a:spLocks noGrp="1"/>
          </p:cNvSpPr>
          <p:nvPr>
            <p:ph type="title"/>
          </p:nvPr>
        </p:nvSpPr>
        <p:spPr/>
        <p:txBody>
          <a:bodyPr/>
          <a:lstStyle/>
          <a:p>
            <a:r>
              <a:rPr lang="en-GB" dirty="0">
                <a:solidFill>
                  <a:srgbClr val="7030A0"/>
                </a:solidFill>
              </a:rPr>
              <a:t>Links</a:t>
            </a:r>
            <a:r>
              <a:rPr lang="en-GB" dirty="0">
                <a:solidFill>
                  <a:srgbClr val="7030A0"/>
                </a:solidFill>
                <a:sym typeface="Wingdings" pitchFamily="2" charset="2"/>
              </a:rPr>
              <a:t>:-</a:t>
            </a:r>
            <a:endParaRPr lang="en-US" dirty="0">
              <a:solidFill>
                <a:srgbClr val="7030A0"/>
              </a:solidFill>
            </a:endParaRPr>
          </a:p>
        </p:txBody>
      </p:sp>
      <p:pic>
        <p:nvPicPr>
          <p:cNvPr id="4" name="Content Placeholder 3">
            <a:extLst>
              <a:ext uri="{FF2B5EF4-FFF2-40B4-BE49-F238E27FC236}">
                <a16:creationId xmlns:a16="http://schemas.microsoft.com/office/drawing/2014/main" id="{6D253C32-B2FD-3DA8-BD5C-B0BEFCFD923A}"/>
              </a:ext>
            </a:extLst>
          </p:cNvPr>
          <p:cNvPicPr>
            <a:picLocks noGrp="1" noChangeAspect="1"/>
          </p:cNvPicPr>
          <p:nvPr>
            <p:ph idx="1"/>
          </p:nvPr>
        </p:nvPicPr>
        <p:blipFill>
          <a:blip r:embed="rId2"/>
          <a:stretch>
            <a:fillRect/>
          </a:stretch>
        </p:blipFill>
        <p:spPr>
          <a:xfrm>
            <a:off x="1371600" y="1620442"/>
            <a:ext cx="4182666" cy="4897438"/>
          </a:xfrm>
        </p:spPr>
      </p:pic>
      <p:pic>
        <p:nvPicPr>
          <p:cNvPr id="5" name="Picture 4">
            <a:extLst>
              <a:ext uri="{FF2B5EF4-FFF2-40B4-BE49-F238E27FC236}">
                <a16:creationId xmlns:a16="http://schemas.microsoft.com/office/drawing/2014/main" id="{02100DCA-FD1F-4831-11EE-9121EEBA4161}"/>
              </a:ext>
            </a:extLst>
          </p:cNvPr>
          <p:cNvPicPr>
            <a:picLocks noChangeAspect="1"/>
          </p:cNvPicPr>
          <p:nvPr/>
        </p:nvPicPr>
        <p:blipFill>
          <a:blip r:embed="rId3"/>
          <a:stretch>
            <a:fillRect/>
          </a:stretch>
        </p:blipFill>
        <p:spPr>
          <a:xfrm>
            <a:off x="6052195" y="1357313"/>
            <a:ext cx="4212018" cy="5160568"/>
          </a:xfrm>
          <a:prstGeom prst="rect">
            <a:avLst/>
          </a:prstGeom>
        </p:spPr>
      </p:pic>
    </p:spTree>
    <p:extLst>
      <p:ext uri="{BB962C8B-B14F-4D97-AF65-F5344CB8AC3E}">
        <p14:creationId xmlns:p14="http://schemas.microsoft.com/office/powerpoint/2010/main" val="3518007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D48C4-3C60-08D2-8CAA-AF4A932F527E}"/>
              </a:ext>
            </a:extLst>
          </p:cNvPr>
          <p:cNvSpPr>
            <a:spLocks noGrp="1"/>
          </p:cNvSpPr>
          <p:nvPr>
            <p:ph type="title"/>
          </p:nvPr>
        </p:nvSpPr>
        <p:spPr/>
        <p:txBody>
          <a:bodyPr/>
          <a:lstStyle/>
          <a:p>
            <a:r>
              <a:rPr lang="en-GB" b="1" i="1" dirty="0">
                <a:solidFill>
                  <a:srgbClr val="7030A0"/>
                </a:solidFill>
              </a:rPr>
              <a:t>KAY BEAUTY</a:t>
            </a:r>
            <a:r>
              <a:rPr lang="en-GB" b="1" i="1" dirty="0">
                <a:solidFill>
                  <a:srgbClr val="7030A0"/>
                </a:solidFill>
                <a:sym typeface="Wingdings" pitchFamily="2" charset="2"/>
              </a:rPr>
              <a:t> :-</a:t>
            </a:r>
            <a:endParaRPr lang="en-US" b="1" i="1" dirty="0">
              <a:solidFill>
                <a:srgbClr val="7030A0"/>
              </a:solidFill>
            </a:endParaRPr>
          </a:p>
        </p:txBody>
      </p:sp>
      <p:pic>
        <p:nvPicPr>
          <p:cNvPr id="4" name="Content Placeholder 3">
            <a:extLst>
              <a:ext uri="{FF2B5EF4-FFF2-40B4-BE49-F238E27FC236}">
                <a16:creationId xmlns:a16="http://schemas.microsoft.com/office/drawing/2014/main" id="{D28C6D45-78D9-B678-45ED-A8B3F285E122}"/>
              </a:ext>
            </a:extLst>
          </p:cNvPr>
          <p:cNvPicPr>
            <a:picLocks noGrp="1" noChangeAspect="1"/>
          </p:cNvPicPr>
          <p:nvPr>
            <p:ph idx="1"/>
          </p:nvPr>
        </p:nvPicPr>
        <p:blipFill>
          <a:blip r:embed="rId2"/>
          <a:stretch>
            <a:fillRect/>
          </a:stretch>
        </p:blipFill>
        <p:spPr>
          <a:xfrm>
            <a:off x="1219200" y="2171700"/>
            <a:ext cx="4259262" cy="2795587"/>
          </a:xfrm>
        </p:spPr>
      </p:pic>
      <p:pic>
        <p:nvPicPr>
          <p:cNvPr id="5" name="Picture 4">
            <a:extLst>
              <a:ext uri="{FF2B5EF4-FFF2-40B4-BE49-F238E27FC236}">
                <a16:creationId xmlns:a16="http://schemas.microsoft.com/office/drawing/2014/main" id="{5C3D4235-7572-C997-442B-075E8F5A8F0A}"/>
              </a:ext>
            </a:extLst>
          </p:cNvPr>
          <p:cNvPicPr>
            <a:picLocks noChangeAspect="1"/>
          </p:cNvPicPr>
          <p:nvPr/>
        </p:nvPicPr>
        <p:blipFill>
          <a:blip r:embed="rId3"/>
          <a:stretch>
            <a:fillRect/>
          </a:stretch>
        </p:blipFill>
        <p:spPr>
          <a:xfrm>
            <a:off x="5940424" y="1491854"/>
            <a:ext cx="5514975" cy="4446984"/>
          </a:xfrm>
          <a:prstGeom prst="rect">
            <a:avLst/>
          </a:prstGeom>
        </p:spPr>
      </p:pic>
    </p:spTree>
    <p:extLst>
      <p:ext uri="{BB962C8B-B14F-4D97-AF65-F5344CB8AC3E}">
        <p14:creationId xmlns:p14="http://schemas.microsoft.com/office/powerpoint/2010/main" val="27017855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6F3C7-9509-3B25-6345-856B080B0934}"/>
              </a:ext>
            </a:extLst>
          </p:cNvPr>
          <p:cNvSpPr>
            <a:spLocks noGrp="1"/>
          </p:cNvSpPr>
          <p:nvPr>
            <p:ph type="title"/>
          </p:nvPr>
        </p:nvSpPr>
        <p:spPr/>
        <p:txBody>
          <a:bodyPr/>
          <a:lstStyle/>
          <a:p>
            <a:r>
              <a:rPr lang="en-GB" b="1" dirty="0">
                <a:solidFill>
                  <a:srgbClr val="7030A0"/>
                </a:solidFill>
              </a:rPr>
              <a:t>Part3:-Content Ideas and Marketing Strategies</a:t>
            </a:r>
            <a:r>
              <a:rPr lang="en-GB" b="1" dirty="0">
                <a:solidFill>
                  <a:srgbClr val="7030A0"/>
                </a:solidFill>
                <a:sym typeface="Wingdings" pitchFamily="2" charset="2"/>
              </a:rPr>
              <a:t>:-</a:t>
            </a:r>
            <a:endParaRPr lang="en-US" b="1" dirty="0">
              <a:solidFill>
                <a:srgbClr val="7030A0"/>
              </a:solidFill>
            </a:endParaRPr>
          </a:p>
        </p:txBody>
      </p:sp>
      <p:sp>
        <p:nvSpPr>
          <p:cNvPr id="3" name="Content Placeholder 2">
            <a:extLst>
              <a:ext uri="{FF2B5EF4-FFF2-40B4-BE49-F238E27FC236}">
                <a16:creationId xmlns:a16="http://schemas.microsoft.com/office/drawing/2014/main" id="{14A041C1-3029-E584-A423-2CA46856EF7D}"/>
              </a:ext>
            </a:extLst>
          </p:cNvPr>
          <p:cNvSpPr>
            <a:spLocks noGrp="1"/>
          </p:cNvSpPr>
          <p:nvPr>
            <p:ph idx="1"/>
          </p:nvPr>
        </p:nvSpPr>
        <p:spPr>
          <a:xfrm>
            <a:off x="996552" y="2171700"/>
            <a:ext cx="9379745" cy="3920728"/>
          </a:xfrm>
        </p:spPr>
        <p:txBody>
          <a:bodyPr>
            <a:normAutofit fontScale="77500" lnSpcReduction="20000"/>
          </a:bodyPr>
          <a:lstStyle/>
          <a:p>
            <a:pPr marL="0" indent="0">
              <a:buNone/>
            </a:pPr>
            <a:r>
              <a:rPr lang="en-GB" sz="2400" i="1" u="sng" dirty="0">
                <a:solidFill>
                  <a:srgbClr val="FE0E6F"/>
                </a:solidFill>
              </a:rPr>
              <a:t>Content idea Generating &amp; Strategy:-</a:t>
            </a:r>
          </a:p>
          <a:p>
            <a:r>
              <a:rPr lang="en-GB" sz="2100" dirty="0"/>
              <a:t>For content idea generation and strategy for Kay Beauty, consider the following approach:</a:t>
            </a:r>
          </a:p>
          <a:p>
            <a:pPr marL="342900" indent="-342900">
              <a:buFont typeface="+mj-lt"/>
              <a:buAutoNum type="arabicPeriod"/>
            </a:pPr>
            <a:r>
              <a:rPr lang="en-GB" sz="2100" dirty="0"/>
              <a:t>Identify Target Audience: Understand the demographics, interests, and pain points of Kay Beauty’s target audience. This will guide content creation to resonate with their needs and preferences.
Research Trends: Stay updated on beauty trends, industry news, and popular topics related to cosmetics, skincare, and beauty products. Utilize tools like Google Trends, social media insights, and industry publications for inspiration.</a:t>
            </a:r>
          </a:p>
          <a:p>
            <a:pPr marL="342900" indent="-342900">
              <a:buFont typeface="+mj-lt"/>
              <a:buAutoNum type="arabicPeriod"/>
            </a:pPr>
            <a:r>
              <a:rPr lang="en-GB" sz="2100" dirty="0"/>
              <a:t>Video Content: Utilize video content formats such as tutorials, demonstrations, product reviews, and brand storytelling to engage audiences visually and increase brand visibility on platforms like YouTube and social media.
Collaborations and Influencer Partnerships: Collaborate with beauty influencers, makeup artists, and industry experts to create co-branded content, tutorials, and product collaborations. This expands Kay Beauty’s reach and credibility within the beauty community.
SEO Optimization: Ensure that all content is optimized for search engines by incorporating relevant keywords, meta tags, and internal linking strategies.</a:t>
            </a:r>
            <a:endParaRPr lang="en-US" sz="2100" dirty="0"/>
          </a:p>
        </p:txBody>
      </p:sp>
    </p:spTree>
    <p:extLst>
      <p:ext uri="{BB962C8B-B14F-4D97-AF65-F5344CB8AC3E}">
        <p14:creationId xmlns:p14="http://schemas.microsoft.com/office/powerpoint/2010/main" val="15156266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63897-24C1-0B9C-79FF-787955E09B2C}"/>
              </a:ext>
            </a:extLst>
          </p:cNvPr>
          <p:cNvSpPr>
            <a:spLocks noGrp="1"/>
          </p:cNvSpPr>
          <p:nvPr>
            <p:ph type="title"/>
          </p:nvPr>
        </p:nvSpPr>
        <p:spPr/>
        <p:txBody>
          <a:bodyPr/>
          <a:lstStyle/>
          <a:p>
            <a:r>
              <a:rPr lang="en-GB" b="1" dirty="0">
                <a:solidFill>
                  <a:srgbClr val="7030A0"/>
                </a:solidFill>
              </a:rPr>
              <a:t>Marketing Strategy of Kay Beauty</a:t>
            </a:r>
            <a:r>
              <a:rPr lang="en-GB" b="1" dirty="0">
                <a:solidFill>
                  <a:srgbClr val="7030A0"/>
                </a:solidFill>
                <a:sym typeface="Wingdings" pitchFamily="2" charset="2"/>
              </a:rPr>
              <a:t>:-</a:t>
            </a:r>
            <a:endParaRPr lang="en-US" b="1" dirty="0">
              <a:solidFill>
                <a:srgbClr val="7030A0"/>
              </a:solidFill>
            </a:endParaRPr>
          </a:p>
        </p:txBody>
      </p:sp>
      <p:sp>
        <p:nvSpPr>
          <p:cNvPr id="3" name="Content Placeholder 2">
            <a:extLst>
              <a:ext uri="{FF2B5EF4-FFF2-40B4-BE49-F238E27FC236}">
                <a16:creationId xmlns:a16="http://schemas.microsoft.com/office/drawing/2014/main" id="{18D61497-D01E-6CEA-AA01-83E14ACAE84F}"/>
              </a:ext>
            </a:extLst>
          </p:cNvPr>
          <p:cNvSpPr>
            <a:spLocks noGrp="1"/>
          </p:cNvSpPr>
          <p:nvPr>
            <p:ph idx="1"/>
          </p:nvPr>
        </p:nvSpPr>
        <p:spPr>
          <a:xfrm>
            <a:off x="1371600" y="1571625"/>
            <a:ext cx="6307931" cy="5089922"/>
          </a:xfrm>
        </p:spPr>
        <p:txBody>
          <a:bodyPr>
            <a:normAutofit/>
          </a:bodyPr>
          <a:lstStyle/>
          <a:p>
            <a:r>
              <a:rPr lang="en-GB" dirty="0"/>
              <a:t>Brand Positioning: Define Kay Beauty’s unique value proposition and brand identity, highlighting what sets it apart from competitors. This could include factors like product quality, ingredient transparency, or a commitment to inclusivity.
Target Audience Identification: Conduct market research to identify the target audience’s demographics, preferences, and buying behaviour. This information will inform all marketing efforts to ensure they resonate with the intended audience.
Omni-channel Presence: Establish a strong presence across multiple marketing channels, including social media, email marketing, influencer partnerships, content marketing, and search engine optimization (SEO).</a:t>
            </a:r>
            <a:endParaRPr lang="en-US" dirty="0"/>
          </a:p>
        </p:txBody>
      </p:sp>
      <p:pic>
        <p:nvPicPr>
          <p:cNvPr id="4" name="Picture 3">
            <a:extLst>
              <a:ext uri="{FF2B5EF4-FFF2-40B4-BE49-F238E27FC236}">
                <a16:creationId xmlns:a16="http://schemas.microsoft.com/office/drawing/2014/main" id="{67C6101A-1645-69B7-0B27-647D18F7DFE1}"/>
              </a:ext>
            </a:extLst>
          </p:cNvPr>
          <p:cNvPicPr>
            <a:picLocks noChangeAspect="1"/>
          </p:cNvPicPr>
          <p:nvPr/>
        </p:nvPicPr>
        <p:blipFill>
          <a:blip r:embed="rId2"/>
          <a:stretch>
            <a:fillRect/>
          </a:stretch>
        </p:blipFill>
        <p:spPr>
          <a:xfrm>
            <a:off x="7679531" y="1916244"/>
            <a:ext cx="4208859" cy="3966635"/>
          </a:xfrm>
          <a:prstGeom prst="rect">
            <a:avLst/>
          </a:prstGeom>
        </p:spPr>
      </p:pic>
    </p:spTree>
    <p:extLst>
      <p:ext uri="{BB962C8B-B14F-4D97-AF65-F5344CB8AC3E}">
        <p14:creationId xmlns:p14="http://schemas.microsoft.com/office/powerpoint/2010/main" val="13857748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3D6A9-B5B8-874A-5602-ABDC173E3A02}"/>
              </a:ext>
            </a:extLst>
          </p:cNvPr>
          <p:cNvSpPr>
            <a:spLocks noGrp="1"/>
          </p:cNvSpPr>
          <p:nvPr>
            <p:ph type="title"/>
          </p:nvPr>
        </p:nvSpPr>
        <p:spPr>
          <a:xfrm>
            <a:off x="1371600" y="685800"/>
            <a:ext cx="9601200" cy="914796"/>
          </a:xfrm>
        </p:spPr>
        <p:txBody>
          <a:bodyPr/>
          <a:lstStyle/>
          <a:p>
            <a:r>
              <a:rPr lang="en-GB" b="1" dirty="0">
                <a:solidFill>
                  <a:srgbClr val="7030A0"/>
                </a:solidFill>
              </a:rPr>
              <a:t>Example</a:t>
            </a:r>
            <a:r>
              <a:rPr lang="en-GB" b="1" dirty="0">
                <a:solidFill>
                  <a:srgbClr val="7030A0"/>
                </a:solidFill>
                <a:sym typeface="Wingdings" pitchFamily="2" charset="2"/>
              </a:rPr>
              <a:t>:-</a:t>
            </a:r>
            <a:endParaRPr lang="en-US" b="1" dirty="0">
              <a:solidFill>
                <a:srgbClr val="7030A0"/>
              </a:solidFill>
            </a:endParaRPr>
          </a:p>
        </p:txBody>
      </p:sp>
      <p:pic>
        <p:nvPicPr>
          <p:cNvPr id="4" name="Content Placeholder 3">
            <a:extLst>
              <a:ext uri="{FF2B5EF4-FFF2-40B4-BE49-F238E27FC236}">
                <a16:creationId xmlns:a16="http://schemas.microsoft.com/office/drawing/2014/main" id="{717D2DC8-7B1E-E9F6-E46C-3CE3E0630A56}"/>
              </a:ext>
            </a:extLst>
          </p:cNvPr>
          <p:cNvPicPr>
            <a:picLocks noGrp="1" noChangeAspect="1"/>
          </p:cNvPicPr>
          <p:nvPr>
            <p:ph idx="1"/>
          </p:nvPr>
        </p:nvPicPr>
        <p:blipFill>
          <a:blip r:embed="rId2"/>
          <a:stretch>
            <a:fillRect/>
          </a:stretch>
        </p:blipFill>
        <p:spPr>
          <a:xfrm>
            <a:off x="1219199" y="1600596"/>
            <a:ext cx="9186261" cy="5257403"/>
          </a:xfrm>
        </p:spPr>
      </p:pic>
    </p:spTree>
    <p:extLst>
      <p:ext uri="{BB962C8B-B14F-4D97-AF65-F5344CB8AC3E}">
        <p14:creationId xmlns:p14="http://schemas.microsoft.com/office/powerpoint/2010/main" val="2446806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6A270-B5E1-7437-7A31-90E97DCD321C}"/>
              </a:ext>
            </a:extLst>
          </p:cNvPr>
          <p:cNvSpPr>
            <a:spLocks noGrp="1"/>
          </p:cNvSpPr>
          <p:nvPr>
            <p:ph type="title"/>
          </p:nvPr>
        </p:nvSpPr>
        <p:spPr/>
        <p:txBody>
          <a:bodyPr/>
          <a:lstStyle/>
          <a:p>
            <a:r>
              <a:rPr lang="en-GB" b="1" dirty="0">
                <a:solidFill>
                  <a:srgbClr val="7030A0"/>
                </a:solidFill>
              </a:rPr>
              <a:t>Part 4:-Content Creation And Curation</a:t>
            </a:r>
            <a:r>
              <a:rPr lang="en-GB" b="1" dirty="0">
                <a:solidFill>
                  <a:srgbClr val="7030A0"/>
                </a:solidFill>
                <a:sym typeface="Wingdings" pitchFamily="2" charset="2"/>
              </a:rPr>
              <a:t>:-</a:t>
            </a:r>
            <a:endParaRPr lang="en-US" b="1" dirty="0">
              <a:solidFill>
                <a:srgbClr val="7030A0"/>
              </a:solidFill>
            </a:endParaRPr>
          </a:p>
        </p:txBody>
      </p:sp>
      <p:sp>
        <p:nvSpPr>
          <p:cNvPr id="3" name="Content Placeholder 2">
            <a:extLst>
              <a:ext uri="{FF2B5EF4-FFF2-40B4-BE49-F238E27FC236}">
                <a16:creationId xmlns:a16="http://schemas.microsoft.com/office/drawing/2014/main" id="{CEADD177-4498-0D74-FA78-4DC3D8AB4E96}"/>
              </a:ext>
            </a:extLst>
          </p:cNvPr>
          <p:cNvSpPr>
            <a:spLocks noGrp="1"/>
          </p:cNvSpPr>
          <p:nvPr>
            <p:ph idx="1"/>
          </p:nvPr>
        </p:nvSpPr>
        <p:spPr>
          <a:xfrm>
            <a:off x="1219200" y="2171700"/>
            <a:ext cx="9601200" cy="3581400"/>
          </a:xfrm>
        </p:spPr>
        <p:txBody>
          <a:bodyPr>
            <a:normAutofit lnSpcReduction="10000"/>
          </a:bodyPr>
          <a:lstStyle/>
          <a:p>
            <a:r>
              <a:rPr lang="en-GB" dirty="0"/>
              <a:t>Creating and curating content for Kay Beauty involves showcasing the brand’s products, demonstrating their use through tutorials, sharing beauty tips and tricks, featuring user-generated content, and highlighting any special promotions or events.</a:t>
            </a:r>
          </a:p>
          <a:p>
            <a:r>
              <a:rPr lang="en-GB" dirty="0"/>
              <a:t> This can be done through various channels such as social media, blogs, YouTube, and collaborations with influencers or beauty experts. It’s important to maintain a consistent brand aesthetic and messaging while engaging with the audience authentically.</a:t>
            </a:r>
          </a:p>
          <a:p>
            <a:r>
              <a:rPr lang="en-GB" dirty="0"/>
              <a:t>Content should highlight the unique features and benefits of Kay Beauty’s products while resonating with their target audience’s interests and preferences. </a:t>
            </a:r>
          </a:p>
          <a:p>
            <a:r>
              <a:rPr lang="en-GB" dirty="0"/>
              <a:t>It’s important to stay updated with current beauty trends and maintain a consistent brand image across all platforms.</a:t>
            </a:r>
            <a:endParaRPr lang="en-US" dirty="0"/>
          </a:p>
        </p:txBody>
      </p:sp>
    </p:spTree>
    <p:extLst>
      <p:ext uri="{BB962C8B-B14F-4D97-AF65-F5344CB8AC3E}">
        <p14:creationId xmlns:p14="http://schemas.microsoft.com/office/powerpoint/2010/main" val="30592778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E7995-5995-F0C0-7C55-7C2CD89C517B}"/>
              </a:ext>
            </a:extLst>
          </p:cNvPr>
          <p:cNvSpPr>
            <a:spLocks noGrp="1"/>
          </p:cNvSpPr>
          <p:nvPr>
            <p:ph type="title"/>
          </p:nvPr>
        </p:nvSpPr>
        <p:spPr/>
        <p:txBody>
          <a:bodyPr/>
          <a:lstStyle/>
          <a:p>
            <a:r>
              <a:rPr lang="en-GB" dirty="0">
                <a:solidFill>
                  <a:srgbClr val="7030A0"/>
                </a:solidFill>
              </a:rPr>
              <a:t>FARMAT 1</a:t>
            </a:r>
            <a:r>
              <a:rPr lang="en-GB" dirty="0">
                <a:solidFill>
                  <a:srgbClr val="7030A0"/>
                </a:solidFill>
                <a:sym typeface="Wingdings" pitchFamily="2" charset="2"/>
              </a:rPr>
              <a:t>:-</a:t>
            </a:r>
            <a:endParaRPr lang="en-US" dirty="0">
              <a:solidFill>
                <a:srgbClr val="7030A0"/>
              </a:solidFill>
            </a:endParaRPr>
          </a:p>
        </p:txBody>
      </p:sp>
      <p:sp>
        <p:nvSpPr>
          <p:cNvPr id="3" name="Content Placeholder 2">
            <a:extLst>
              <a:ext uri="{FF2B5EF4-FFF2-40B4-BE49-F238E27FC236}">
                <a16:creationId xmlns:a16="http://schemas.microsoft.com/office/drawing/2014/main" id="{188700F0-27CB-9F8B-316C-92BC2ABCDA92}"/>
              </a:ext>
            </a:extLst>
          </p:cNvPr>
          <p:cNvSpPr>
            <a:spLocks noGrp="1"/>
          </p:cNvSpPr>
          <p:nvPr>
            <p:ph idx="1"/>
          </p:nvPr>
        </p:nvSpPr>
        <p:spPr>
          <a:xfrm>
            <a:off x="1371600" y="1571625"/>
            <a:ext cx="6240786" cy="4600575"/>
          </a:xfrm>
        </p:spPr>
        <p:txBody>
          <a:bodyPr>
            <a:normAutofit/>
          </a:bodyPr>
          <a:lstStyle/>
          <a:p>
            <a:pPr marL="0" indent="0">
              <a:buNone/>
            </a:pPr>
            <a:r>
              <a:rPr lang="en-GB" i="1" u="sng" dirty="0">
                <a:solidFill>
                  <a:srgbClr val="FE0E6F"/>
                </a:solidFill>
              </a:rPr>
              <a:t>Content Farmat</a:t>
            </a:r>
            <a:r>
              <a:rPr lang="en-GB" i="1" dirty="0">
                <a:solidFill>
                  <a:srgbClr val="FE0E6F"/>
                </a:solidFill>
              </a:rPr>
              <a:t>:-</a:t>
            </a:r>
            <a:r>
              <a:rPr lang="en-GB" i="1" dirty="0">
                <a:solidFill>
                  <a:srgbClr val="00843B"/>
                </a:solidFill>
              </a:rPr>
              <a:t>Lip crayon</a:t>
            </a:r>
            <a:endParaRPr lang="en-GB" sz="1800" dirty="0">
              <a:solidFill>
                <a:srgbClr val="00843B"/>
              </a:solidFill>
            </a:endParaRPr>
          </a:p>
          <a:p>
            <a:pPr marL="0" indent="0">
              <a:buNone/>
            </a:pPr>
            <a:r>
              <a:rPr lang="en-GB" i="1" u="sng" dirty="0">
                <a:solidFill>
                  <a:srgbClr val="FE0E6F"/>
                </a:solidFill>
              </a:rPr>
              <a:t>Captain</a:t>
            </a:r>
            <a:r>
              <a:rPr lang="en-GB" i="1" dirty="0">
                <a:solidFill>
                  <a:srgbClr val="FE0E6F"/>
                </a:solidFill>
              </a:rPr>
              <a:t>:-</a:t>
            </a:r>
          </a:p>
          <a:p>
            <a:pPr marL="0" indent="0">
              <a:buNone/>
            </a:pPr>
            <a:r>
              <a:rPr lang="en-GB" i="1" dirty="0"/>
              <a:t>The caption for the Kay Beauty Lip Crayon could be</a:t>
            </a:r>
          </a:p>
          <a:p>
            <a:pPr marL="0" indent="0">
              <a:buNone/>
            </a:pPr>
            <a:r>
              <a:rPr lang="en-GB" i="1" dirty="0"/>
              <a:t> something like “Glossy Glam with Kay Beauty Lip Crayon! 💄💋” to highlight the product’s shine and glam factor. </a:t>
            </a:r>
          </a:p>
          <a:p>
            <a:pPr marL="0" indent="0">
              <a:buNone/>
            </a:pPr>
            <a:r>
              <a:rPr lang="en-GB" i="1" u="sng" dirty="0">
                <a:solidFill>
                  <a:srgbClr val="FE0E6F"/>
                </a:solidFill>
              </a:rPr>
              <a:t>CAS</a:t>
            </a:r>
            <a:r>
              <a:rPr lang="en-GB" i="1" dirty="0">
                <a:solidFill>
                  <a:srgbClr val="FE0E6F"/>
                </a:solidFill>
              </a:rPr>
              <a:t>:-</a:t>
            </a:r>
          </a:p>
          <a:p>
            <a:pPr marL="0" indent="0">
              <a:buNone/>
            </a:pPr>
            <a:r>
              <a:rPr lang="en-GB" sz="1800" dirty="0"/>
              <a:t>The shade “CAS” for the Kay Beauty Lip Crayon collection is a </a:t>
            </a:r>
          </a:p>
          <a:p>
            <a:pPr marL="0" indent="0">
              <a:buNone/>
            </a:pPr>
            <a:r>
              <a:rPr lang="en-GB" sz="1800" dirty="0"/>
              <a:t>rich and elegant nude shade called “Caramel Seduction.” It’s </a:t>
            </a:r>
          </a:p>
          <a:p>
            <a:pPr marL="0" indent="0">
              <a:buNone/>
            </a:pPr>
            <a:r>
              <a:rPr lang="en-GB" sz="1800" dirty="0"/>
              <a:t>perfect for a subtle yet sophisticated look, complementing a </a:t>
            </a:r>
          </a:p>
          <a:p>
            <a:pPr marL="0" indent="0">
              <a:buNone/>
            </a:pPr>
            <a:r>
              <a:rPr lang="en-GB" sz="1800" dirty="0"/>
              <a:t>variety of skin tones.</a:t>
            </a:r>
          </a:p>
          <a:p>
            <a:pPr marL="0" indent="0">
              <a:buNone/>
            </a:pPr>
            <a:endParaRPr lang="en-US" sz="1800" i="1" dirty="0"/>
          </a:p>
        </p:txBody>
      </p:sp>
      <p:pic>
        <p:nvPicPr>
          <p:cNvPr id="4" name="Picture 3">
            <a:extLst>
              <a:ext uri="{FF2B5EF4-FFF2-40B4-BE49-F238E27FC236}">
                <a16:creationId xmlns:a16="http://schemas.microsoft.com/office/drawing/2014/main" id="{7FFA9A89-376A-8A03-AF97-0159E1A4BB74}"/>
              </a:ext>
            </a:extLst>
          </p:cNvPr>
          <p:cNvPicPr>
            <a:picLocks noChangeAspect="1"/>
          </p:cNvPicPr>
          <p:nvPr/>
        </p:nvPicPr>
        <p:blipFill>
          <a:blip r:embed="rId2"/>
          <a:stretch>
            <a:fillRect/>
          </a:stretch>
        </p:blipFill>
        <p:spPr>
          <a:xfrm>
            <a:off x="7612386" y="748242"/>
            <a:ext cx="3960489" cy="5459677"/>
          </a:xfrm>
          <a:prstGeom prst="rect">
            <a:avLst/>
          </a:prstGeom>
        </p:spPr>
      </p:pic>
      <p:sp>
        <p:nvSpPr>
          <p:cNvPr id="6" name="TextBox 5">
            <a:extLst>
              <a:ext uri="{FF2B5EF4-FFF2-40B4-BE49-F238E27FC236}">
                <a16:creationId xmlns:a16="http://schemas.microsoft.com/office/drawing/2014/main" id="{CADA84DE-7962-DBB5-907C-05BA2571A4EE}"/>
              </a:ext>
            </a:extLst>
          </p:cNvPr>
          <p:cNvSpPr txBox="1"/>
          <p:nvPr/>
        </p:nvSpPr>
        <p:spPr>
          <a:xfrm flipV="1">
            <a:off x="1219200" y="226100"/>
            <a:ext cx="5832636" cy="1202650"/>
          </a:xfrm>
          <a:prstGeom prst="rect">
            <a:avLst/>
          </a:prstGeom>
          <a:noFill/>
        </p:spPr>
        <p:txBody>
          <a:bodyPr wrap="square">
            <a:spAutoFit/>
          </a:bodyPr>
          <a:lstStyle/>
          <a:p>
            <a:pPr algn="l"/>
            <a:endParaRPr lang="en-GB"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32343745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04157-E7B8-4FF8-6740-15BDE0F0EF71}"/>
              </a:ext>
            </a:extLst>
          </p:cNvPr>
          <p:cNvSpPr>
            <a:spLocks noGrp="1"/>
          </p:cNvSpPr>
          <p:nvPr>
            <p:ph type="title"/>
          </p:nvPr>
        </p:nvSpPr>
        <p:spPr>
          <a:xfrm rot="10800000" flipV="1">
            <a:off x="1032273" y="350041"/>
            <a:ext cx="9601200" cy="703661"/>
          </a:xfrm>
        </p:spPr>
        <p:txBody>
          <a:bodyPr/>
          <a:lstStyle/>
          <a:p>
            <a:r>
              <a:rPr lang="en-GB" b="1" dirty="0">
                <a:solidFill>
                  <a:srgbClr val="7030A0"/>
                </a:solidFill>
              </a:rPr>
              <a:t>FARMAT 2:-</a:t>
            </a:r>
            <a:endParaRPr lang="en-US" b="1" dirty="0">
              <a:solidFill>
                <a:srgbClr val="7030A0"/>
              </a:solidFill>
            </a:endParaRPr>
          </a:p>
        </p:txBody>
      </p:sp>
      <p:sp>
        <p:nvSpPr>
          <p:cNvPr id="5" name="Content Placeholder 4">
            <a:extLst>
              <a:ext uri="{FF2B5EF4-FFF2-40B4-BE49-F238E27FC236}">
                <a16:creationId xmlns:a16="http://schemas.microsoft.com/office/drawing/2014/main" id="{A4D4F768-F640-FFB3-A14A-5350DA7CE3FC}"/>
              </a:ext>
            </a:extLst>
          </p:cNvPr>
          <p:cNvSpPr>
            <a:spLocks noGrp="1"/>
          </p:cNvSpPr>
          <p:nvPr>
            <p:ph idx="1"/>
          </p:nvPr>
        </p:nvSpPr>
        <p:spPr>
          <a:xfrm>
            <a:off x="1032273" y="1339453"/>
            <a:ext cx="9601200" cy="3581400"/>
          </a:xfrm>
        </p:spPr>
        <p:txBody>
          <a:bodyPr/>
          <a:lstStyle/>
          <a:p>
            <a:pPr marL="0" indent="0">
              <a:buNone/>
            </a:pPr>
            <a:r>
              <a:rPr lang="en-GB" i="1" u="sng" dirty="0">
                <a:solidFill>
                  <a:srgbClr val="FE0E6F"/>
                </a:solidFill>
              </a:rPr>
              <a:t>Content </a:t>
            </a:r>
            <a:r>
              <a:rPr lang="en-GB" i="1" u="sng" dirty="0" err="1">
                <a:solidFill>
                  <a:srgbClr val="FE0E6F"/>
                </a:solidFill>
              </a:rPr>
              <a:t>farmate</a:t>
            </a:r>
            <a:r>
              <a:rPr lang="en-GB" i="1" u="sng" dirty="0">
                <a:solidFill>
                  <a:srgbClr val="FE0E6F"/>
                </a:solidFill>
              </a:rPr>
              <a:t> </a:t>
            </a:r>
            <a:r>
              <a:rPr lang="en-GB" i="1" dirty="0">
                <a:solidFill>
                  <a:srgbClr val="FE0E6F"/>
                </a:solidFill>
              </a:rPr>
              <a:t>2:-</a:t>
            </a:r>
            <a:r>
              <a:rPr lang="en-GB" i="1" dirty="0">
                <a:solidFill>
                  <a:srgbClr val="00843B"/>
                </a:solidFill>
              </a:rPr>
              <a:t>Eyeshadow Palette🎨</a:t>
            </a:r>
          </a:p>
          <a:p>
            <a:pPr marL="0" indent="0">
              <a:buNone/>
            </a:pPr>
            <a:r>
              <a:rPr lang="en-GB" i="1" u="sng" dirty="0">
                <a:solidFill>
                  <a:srgbClr val="FE0E6F"/>
                </a:solidFill>
              </a:rPr>
              <a:t>Caption:-</a:t>
            </a:r>
          </a:p>
          <a:p>
            <a:pPr marL="0" indent="0">
              <a:buNone/>
            </a:pPr>
            <a:r>
              <a:rPr lang="en-GB" sz="1800" dirty="0"/>
              <a:t>For the Kay Beauty Eyeshadow Palette, a captivating caption could be: “Transform your gaze with Kay Beauty Eyeshadow Palette – where every shade tells a story of elegance and allure.🎨👀”</a:t>
            </a:r>
          </a:p>
          <a:p>
            <a:pPr marL="0" indent="0">
              <a:buNone/>
            </a:pPr>
            <a:r>
              <a:rPr lang="en-GB" i="1" u="sng" dirty="0">
                <a:solidFill>
                  <a:srgbClr val="FE0E6F"/>
                </a:solidFill>
              </a:rPr>
              <a:t>CAS:-</a:t>
            </a:r>
          </a:p>
          <a:p>
            <a:pPr marL="0" indent="0">
              <a:buNone/>
            </a:pPr>
            <a:r>
              <a:rPr lang="en-GB" sz="1800" dirty="0"/>
              <a:t>The “CAS” of the Kay Beauty Eyeshadow Palette collection is a versatile and timeless palette called “Classic Allure.” It features a range of neutral and earthy tones perfect for creating both everyday looks and glamorous evening styles.</a:t>
            </a:r>
          </a:p>
        </p:txBody>
      </p:sp>
    </p:spTree>
    <p:extLst>
      <p:ext uri="{BB962C8B-B14F-4D97-AF65-F5344CB8AC3E}">
        <p14:creationId xmlns:p14="http://schemas.microsoft.com/office/powerpoint/2010/main" val="27915031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03874-AA83-E6CC-D215-44484E6166BD}"/>
              </a:ext>
            </a:extLst>
          </p:cNvPr>
          <p:cNvSpPr>
            <a:spLocks noGrp="1"/>
          </p:cNvSpPr>
          <p:nvPr>
            <p:ph type="title"/>
          </p:nvPr>
        </p:nvSpPr>
        <p:spPr/>
        <p:txBody>
          <a:bodyPr/>
          <a:lstStyle/>
          <a:p>
            <a:r>
              <a:rPr lang="en-GB" dirty="0">
                <a:solidFill>
                  <a:srgbClr val="7030A0"/>
                </a:solidFill>
              </a:rPr>
              <a:t>FARMAT 3</a:t>
            </a:r>
            <a:r>
              <a:rPr lang="en-GB" dirty="0">
                <a:solidFill>
                  <a:srgbClr val="7030A0"/>
                </a:solidFill>
                <a:sym typeface="Wingdings" pitchFamily="2" charset="2"/>
              </a:rPr>
              <a:t>:-</a:t>
            </a:r>
            <a:endParaRPr lang="en-US" dirty="0">
              <a:solidFill>
                <a:srgbClr val="7030A0"/>
              </a:solidFill>
            </a:endParaRPr>
          </a:p>
        </p:txBody>
      </p:sp>
      <p:sp>
        <p:nvSpPr>
          <p:cNvPr id="3" name="Content Placeholder 2">
            <a:extLst>
              <a:ext uri="{FF2B5EF4-FFF2-40B4-BE49-F238E27FC236}">
                <a16:creationId xmlns:a16="http://schemas.microsoft.com/office/drawing/2014/main" id="{8CBD0534-D945-34B2-4ACB-55E86E9E55DB}"/>
              </a:ext>
            </a:extLst>
          </p:cNvPr>
          <p:cNvSpPr>
            <a:spLocks noGrp="1"/>
          </p:cNvSpPr>
          <p:nvPr>
            <p:ph idx="1"/>
          </p:nvPr>
        </p:nvSpPr>
        <p:spPr>
          <a:xfrm>
            <a:off x="1371600" y="1638300"/>
            <a:ext cx="8639175" cy="3581400"/>
          </a:xfrm>
        </p:spPr>
        <p:txBody>
          <a:bodyPr>
            <a:normAutofit/>
          </a:bodyPr>
          <a:lstStyle/>
          <a:p>
            <a:pPr marL="0" indent="0">
              <a:buNone/>
            </a:pPr>
            <a:r>
              <a:rPr lang="en-GB" i="1" u="sng" dirty="0">
                <a:solidFill>
                  <a:srgbClr val="FE0E6F"/>
                </a:solidFill>
              </a:rPr>
              <a:t>Content </a:t>
            </a:r>
            <a:r>
              <a:rPr lang="en-GB" i="1" u="sng" dirty="0" err="1">
                <a:solidFill>
                  <a:srgbClr val="FE0E6F"/>
                </a:solidFill>
              </a:rPr>
              <a:t>farmate</a:t>
            </a:r>
            <a:r>
              <a:rPr lang="en-GB" i="1" u="sng" dirty="0">
                <a:solidFill>
                  <a:srgbClr val="FE0E6F"/>
                </a:solidFill>
              </a:rPr>
              <a:t> 3:- </a:t>
            </a:r>
            <a:r>
              <a:rPr lang="en-GB" dirty="0">
                <a:solidFill>
                  <a:srgbClr val="00843B"/>
                </a:solidFill>
              </a:rPr>
              <a:t>Foundation</a:t>
            </a:r>
          </a:p>
          <a:p>
            <a:pPr marL="0" indent="0">
              <a:buNone/>
            </a:pPr>
            <a:r>
              <a:rPr lang="en-GB" i="1" u="sng" dirty="0">
                <a:solidFill>
                  <a:srgbClr val="FE0E6F"/>
                </a:solidFill>
              </a:rPr>
              <a:t>Caption:-</a:t>
            </a:r>
          </a:p>
          <a:p>
            <a:pPr marL="0" indent="0">
              <a:buNone/>
            </a:pPr>
            <a:r>
              <a:rPr lang="en-GB" sz="1800" dirty="0"/>
              <a:t>For the Kay Beauty Foundation, a compelling caption might be: “Discover flawless radiance with Kay Beauty Foundation – your secret to effortless beauty that lasts all day.”</a:t>
            </a:r>
          </a:p>
          <a:p>
            <a:pPr marL="0" indent="0">
              <a:buNone/>
            </a:pPr>
            <a:r>
              <a:rPr lang="en-GB" i="1" u="sng" dirty="0">
                <a:solidFill>
                  <a:srgbClr val="FE0E6F"/>
                </a:solidFill>
              </a:rPr>
              <a:t>CAS:-</a:t>
            </a:r>
          </a:p>
          <a:p>
            <a:pPr marL="0" indent="0">
              <a:buNone/>
            </a:pPr>
            <a:r>
              <a:rPr lang="en-GB" sz="1800" dirty="0"/>
              <a:t>The “CAS” (Classic Allure Shade) of the Kay Beauty Foundation is a natural and adaptable shade called “Sunlit Beige.” It offers a seamless blend with various skin tones, providing a radiant finish for a luminous complexion.</a:t>
            </a:r>
            <a:endParaRPr lang="en-US" sz="1800" dirty="0"/>
          </a:p>
        </p:txBody>
      </p:sp>
    </p:spTree>
    <p:extLst>
      <p:ext uri="{BB962C8B-B14F-4D97-AF65-F5344CB8AC3E}">
        <p14:creationId xmlns:p14="http://schemas.microsoft.com/office/powerpoint/2010/main" val="31290618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0" name="Group 79">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48"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49"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2" name="Title 1">
            <a:extLst>
              <a:ext uri="{FF2B5EF4-FFF2-40B4-BE49-F238E27FC236}">
                <a16:creationId xmlns:a16="http://schemas.microsoft.com/office/drawing/2014/main" id="{E58E7512-3A5B-4EC1-D549-1E085D321585}"/>
              </a:ext>
            </a:extLst>
          </p:cNvPr>
          <p:cNvSpPr>
            <a:spLocks noGrp="1"/>
          </p:cNvSpPr>
          <p:nvPr>
            <p:ph type="title"/>
          </p:nvPr>
        </p:nvSpPr>
        <p:spPr>
          <a:xfrm>
            <a:off x="1474635" y="935558"/>
            <a:ext cx="4613672" cy="3467305"/>
          </a:xfrm>
        </p:spPr>
        <p:txBody>
          <a:bodyPr vert="horz" lIns="91440" tIns="45720" rIns="91440" bIns="45720" rtlCol="0" anchor="b">
            <a:noAutofit/>
          </a:bodyPr>
          <a:lstStyle/>
          <a:p>
            <a:r>
              <a:rPr lang="en-US" sz="6600" b="1" cap="all" dirty="0">
                <a:solidFill>
                  <a:srgbClr val="7030A0"/>
                </a:solidFill>
              </a:rPr>
              <a:t>Instagram Story</a:t>
            </a:r>
            <a:r>
              <a:rPr lang="en-US" sz="6600" b="1" cap="all" dirty="0">
                <a:solidFill>
                  <a:srgbClr val="7030A0"/>
                </a:solidFill>
                <a:sym typeface="Wingdings" pitchFamily="2" charset="2"/>
              </a:rPr>
              <a:t>:-</a:t>
            </a:r>
            <a:endParaRPr lang="en-US" sz="6600" b="1" cap="all" dirty="0">
              <a:solidFill>
                <a:srgbClr val="7030A0"/>
              </a:solidFill>
            </a:endParaRPr>
          </a:p>
        </p:txBody>
      </p:sp>
      <p:pic>
        <p:nvPicPr>
          <p:cNvPr id="42" name="Picture 41">
            <a:extLst>
              <a:ext uri="{FF2B5EF4-FFF2-40B4-BE49-F238E27FC236}">
                <a16:creationId xmlns:a16="http://schemas.microsoft.com/office/drawing/2014/main" id="{E5390E10-CAEE-AB0D-4A6D-B379F2BFF497}"/>
              </a:ext>
            </a:extLst>
          </p:cNvPr>
          <p:cNvPicPr>
            <a:picLocks noChangeAspect="1"/>
          </p:cNvPicPr>
          <p:nvPr/>
        </p:nvPicPr>
        <p:blipFill>
          <a:blip r:embed="rId2"/>
          <a:stretch>
            <a:fillRect/>
          </a:stretch>
        </p:blipFill>
        <p:spPr>
          <a:xfrm>
            <a:off x="6482953" y="571500"/>
            <a:ext cx="3670872" cy="4982766"/>
          </a:xfrm>
          <a:prstGeom prst="rect">
            <a:avLst/>
          </a:prstGeom>
        </p:spPr>
      </p:pic>
    </p:spTree>
    <p:extLst>
      <p:ext uri="{BB962C8B-B14F-4D97-AF65-F5344CB8AC3E}">
        <p14:creationId xmlns:p14="http://schemas.microsoft.com/office/powerpoint/2010/main" val="28590162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24C81-9EE3-D357-37D1-D242C52869AD}"/>
              </a:ext>
            </a:extLst>
          </p:cNvPr>
          <p:cNvSpPr>
            <a:spLocks noGrp="1"/>
          </p:cNvSpPr>
          <p:nvPr>
            <p:ph type="title"/>
          </p:nvPr>
        </p:nvSpPr>
        <p:spPr>
          <a:xfrm>
            <a:off x="1371600" y="494109"/>
            <a:ext cx="8722519" cy="992981"/>
          </a:xfrm>
        </p:spPr>
        <p:txBody>
          <a:bodyPr/>
          <a:lstStyle/>
          <a:p>
            <a:r>
              <a:rPr lang="en-GB" b="1" dirty="0">
                <a:solidFill>
                  <a:srgbClr val="00843B"/>
                </a:solidFill>
              </a:rPr>
              <a:t>Instagram Link</a:t>
            </a:r>
            <a:r>
              <a:rPr lang="en-GB" b="1" dirty="0">
                <a:solidFill>
                  <a:srgbClr val="00843B"/>
                </a:solidFill>
                <a:sym typeface="Wingdings" pitchFamily="2" charset="2"/>
              </a:rPr>
              <a:t>:-</a:t>
            </a:r>
            <a:endParaRPr lang="en-US" b="1" dirty="0">
              <a:solidFill>
                <a:srgbClr val="00843B"/>
              </a:solidFill>
            </a:endParaRPr>
          </a:p>
        </p:txBody>
      </p:sp>
      <p:sp>
        <p:nvSpPr>
          <p:cNvPr id="3" name="Content Placeholder 2">
            <a:extLst>
              <a:ext uri="{FF2B5EF4-FFF2-40B4-BE49-F238E27FC236}">
                <a16:creationId xmlns:a16="http://schemas.microsoft.com/office/drawing/2014/main" id="{64EBC6C5-D73B-AB76-F201-8EA0711346EB}"/>
              </a:ext>
            </a:extLst>
          </p:cNvPr>
          <p:cNvSpPr>
            <a:spLocks noGrp="1"/>
          </p:cNvSpPr>
          <p:nvPr>
            <p:ph idx="1"/>
          </p:nvPr>
        </p:nvSpPr>
        <p:spPr>
          <a:xfrm>
            <a:off x="1371600" y="1768078"/>
            <a:ext cx="9601200" cy="4099322"/>
          </a:xfrm>
        </p:spPr>
        <p:txBody>
          <a:bodyPr>
            <a:normAutofit/>
          </a:bodyPr>
          <a:lstStyle/>
          <a:p>
            <a:pPr marL="0" indent="0">
              <a:buNone/>
            </a:pPr>
            <a:r>
              <a:rPr lang="en-GB" sz="2400" u="sng" dirty="0">
                <a:solidFill>
                  <a:srgbClr val="FE0E6F"/>
                </a:solidFill>
              </a:rPr>
              <a:t>Instagram Link:-</a:t>
            </a:r>
          </a:p>
          <a:p>
            <a:pPr marL="0" indent="0">
              <a:buNone/>
            </a:pPr>
            <a:r>
              <a:rPr lang="en-GB" sz="2400" dirty="0">
                <a:solidFill>
                  <a:srgbClr val="00B0F0"/>
                </a:solidFill>
              </a:rPr>
              <a:t>https://www.instagram.com/s/aGlnaGxpZ2h0OjE4NDMwODM1MjMwMDU5OTYz?story_media_id=3348046272278629397_65323546135&amp;igsh=MXRwODNkZHh0bXEzaA==</a:t>
            </a:r>
            <a:endParaRPr lang="en-US" sz="2400" dirty="0">
              <a:solidFill>
                <a:srgbClr val="00B0F0"/>
              </a:solidFill>
            </a:endParaRPr>
          </a:p>
        </p:txBody>
      </p:sp>
    </p:spTree>
    <p:extLst>
      <p:ext uri="{BB962C8B-B14F-4D97-AF65-F5344CB8AC3E}">
        <p14:creationId xmlns:p14="http://schemas.microsoft.com/office/powerpoint/2010/main" val="25205814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B0CB4-6E9F-F750-BE6B-1C787B397F4D}"/>
              </a:ext>
            </a:extLst>
          </p:cNvPr>
          <p:cNvSpPr>
            <a:spLocks noGrp="1"/>
          </p:cNvSpPr>
          <p:nvPr>
            <p:ph type="title"/>
          </p:nvPr>
        </p:nvSpPr>
        <p:spPr>
          <a:xfrm>
            <a:off x="1295400" y="542925"/>
            <a:ext cx="9601200" cy="1485900"/>
          </a:xfrm>
        </p:spPr>
        <p:txBody>
          <a:bodyPr/>
          <a:lstStyle/>
          <a:p>
            <a:r>
              <a:rPr lang="en-GB" b="1" dirty="0">
                <a:solidFill>
                  <a:srgbClr val="7030A0"/>
                </a:solidFill>
              </a:rPr>
              <a:t>Design’s/ Video Editing</a:t>
            </a:r>
            <a:r>
              <a:rPr lang="en-GB" b="1" dirty="0">
                <a:solidFill>
                  <a:srgbClr val="7030A0"/>
                </a:solidFill>
                <a:sym typeface="Wingdings" pitchFamily="2" charset="2"/>
              </a:rPr>
              <a:t>:-</a:t>
            </a:r>
            <a:endParaRPr lang="en-US" b="1" dirty="0">
              <a:solidFill>
                <a:srgbClr val="7030A0"/>
              </a:solidFill>
            </a:endParaRPr>
          </a:p>
        </p:txBody>
      </p:sp>
      <p:sp>
        <p:nvSpPr>
          <p:cNvPr id="3" name="Content Placeholder 2">
            <a:extLst>
              <a:ext uri="{FF2B5EF4-FFF2-40B4-BE49-F238E27FC236}">
                <a16:creationId xmlns:a16="http://schemas.microsoft.com/office/drawing/2014/main" id="{E1B84F40-61AF-FC6B-88C9-3A1F9D0ADD54}"/>
              </a:ext>
            </a:extLst>
          </p:cNvPr>
          <p:cNvSpPr>
            <a:spLocks noGrp="1"/>
          </p:cNvSpPr>
          <p:nvPr>
            <p:ph idx="1"/>
          </p:nvPr>
        </p:nvSpPr>
        <p:spPr>
          <a:xfrm>
            <a:off x="1295399" y="1638300"/>
            <a:ext cx="8045053" cy="3581400"/>
          </a:xfrm>
        </p:spPr>
        <p:txBody>
          <a:bodyPr/>
          <a:lstStyle/>
          <a:p>
            <a:r>
              <a:rPr lang="en-GB" dirty="0"/>
              <a:t>I can use apps like Canva,VN app for designing and editing videos. </a:t>
            </a:r>
          </a:p>
          <a:p>
            <a:r>
              <a:rPr lang="en-GB" dirty="0"/>
              <a:t>Canva has cool templates and features to make our designs and videos look awesome Give it a try for your next creative project.</a:t>
            </a:r>
          </a:p>
          <a:p>
            <a:r>
              <a:rPr lang="en-GB" dirty="0"/>
              <a:t>And it is also give good videos editing and also VN app is use for good editing photos with using videos.</a:t>
            </a:r>
            <a:endParaRPr lang="en-US" dirty="0"/>
          </a:p>
        </p:txBody>
      </p:sp>
    </p:spTree>
    <p:extLst>
      <p:ext uri="{BB962C8B-B14F-4D97-AF65-F5344CB8AC3E}">
        <p14:creationId xmlns:p14="http://schemas.microsoft.com/office/powerpoint/2010/main" val="3251170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55966-DF13-07BF-F9B0-0013E62D1EC7}"/>
              </a:ext>
            </a:extLst>
          </p:cNvPr>
          <p:cNvSpPr>
            <a:spLocks noGrp="1"/>
          </p:cNvSpPr>
          <p:nvPr>
            <p:ph type="title"/>
          </p:nvPr>
        </p:nvSpPr>
        <p:spPr>
          <a:xfrm>
            <a:off x="1371599" y="472678"/>
            <a:ext cx="9169003" cy="1288256"/>
          </a:xfrm>
        </p:spPr>
        <p:txBody>
          <a:bodyPr/>
          <a:lstStyle/>
          <a:p>
            <a:r>
              <a:rPr lang="en-GB" u="sng" dirty="0">
                <a:solidFill>
                  <a:srgbClr val="7030A0"/>
                </a:solidFill>
              </a:rPr>
              <a:t>Mission/Values</a:t>
            </a:r>
            <a:r>
              <a:rPr lang="en-GB" dirty="0">
                <a:solidFill>
                  <a:srgbClr val="7030A0"/>
                </a:solidFill>
                <a:sym typeface="Wingdings" pitchFamily="2" charset="2"/>
              </a:rPr>
              <a:t>:-</a:t>
            </a:r>
            <a:endParaRPr lang="en-US" dirty="0">
              <a:solidFill>
                <a:srgbClr val="7030A0"/>
              </a:solidFill>
            </a:endParaRPr>
          </a:p>
        </p:txBody>
      </p:sp>
      <p:sp>
        <p:nvSpPr>
          <p:cNvPr id="3" name="Content Placeholder 2">
            <a:extLst>
              <a:ext uri="{FF2B5EF4-FFF2-40B4-BE49-F238E27FC236}">
                <a16:creationId xmlns:a16="http://schemas.microsoft.com/office/drawing/2014/main" id="{DDBD3F68-0BF7-EF82-F5AF-3937EA3597BC}"/>
              </a:ext>
            </a:extLst>
          </p:cNvPr>
          <p:cNvSpPr>
            <a:spLocks noGrp="1"/>
          </p:cNvSpPr>
          <p:nvPr>
            <p:ph idx="1"/>
          </p:nvPr>
        </p:nvSpPr>
        <p:spPr>
          <a:xfrm>
            <a:off x="1371600" y="1535906"/>
            <a:ext cx="9601200" cy="4331494"/>
          </a:xfrm>
        </p:spPr>
        <p:txBody>
          <a:bodyPr/>
          <a:lstStyle/>
          <a:p>
            <a:pPr marL="0" indent="0">
              <a:buNone/>
            </a:pPr>
            <a:r>
              <a:rPr lang="en-GB" sz="2800" dirty="0">
                <a:solidFill>
                  <a:srgbClr val="FE0E6F"/>
                </a:solidFill>
              </a:rPr>
              <a:t>    Missions of Kay Beauty:-</a:t>
            </a:r>
          </a:p>
          <a:p>
            <a:pPr marL="457200" indent="-457200">
              <a:buFont typeface="+mj-lt"/>
              <a:buAutoNum type="arabicPeriod"/>
            </a:pPr>
            <a:r>
              <a:rPr lang="en-GB" dirty="0">
                <a:solidFill>
                  <a:schemeClr val="tx1"/>
                </a:solidFill>
              </a:rPr>
              <a:t>Quality: Providing makeup products that meet high standards of quality and performance.
Inclusivity: Offering products suitable for a diverse range of skin tones and types.
Innovation: Introducing innovative formulations and trends in the beauty industry.
Empowerment: Encouraging self-expression and confidence through makeup.</a:t>
            </a:r>
          </a:p>
          <a:p>
            <a:pPr marL="457200" indent="-457200">
              <a:buFont typeface="+mj-lt"/>
              <a:buAutoNum type="arabicPeriod"/>
            </a:pPr>
            <a:r>
              <a:rPr lang="en-GB" dirty="0">
                <a:solidFill>
                  <a:schemeClr val="tx1"/>
                </a:solidFill>
              </a:rPr>
              <a:t>Sustainability: Incorporating eco-friendly practices and materials into their products and packaging.
Accessibility: Ensuring that their products are accessible to a wide range of consumers in terms of affordability and availability.</a:t>
            </a:r>
          </a:p>
          <a:p>
            <a:pPr marL="0" indent="0">
              <a:buNone/>
            </a:pPr>
            <a:endParaRPr lang="en-GB" dirty="0">
              <a:solidFill>
                <a:schemeClr val="tx1"/>
              </a:solidFill>
            </a:endParaRPr>
          </a:p>
          <a:p>
            <a:pPr marL="0" indent="0">
              <a:buNone/>
            </a:pPr>
            <a:endParaRPr lang="en-GB" dirty="0">
              <a:solidFill>
                <a:schemeClr val="tx1"/>
              </a:solidFill>
            </a:endParaRPr>
          </a:p>
          <a:p>
            <a:pPr marL="0" indent="0">
              <a:buNone/>
            </a:pPr>
            <a:endParaRPr lang="en-GB" dirty="0">
              <a:solidFill>
                <a:schemeClr val="tx1"/>
              </a:solidFill>
            </a:endParaRPr>
          </a:p>
          <a:p>
            <a:pPr marL="0" indent="0">
              <a:buNone/>
            </a:pPr>
            <a:endParaRPr lang="en-US" dirty="0">
              <a:solidFill>
                <a:schemeClr val="tx1"/>
              </a:solidFill>
            </a:endParaRPr>
          </a:p>
        </p:txBody>
      </p:sp>
    </p:spTree>
    <p:extLst>
      <p:ext uri="{BB962C8B-B14F-4D97-AF65-F5344CB8AC3E}">
        <p14:creationId xmlns:p14="http://schemas.microsoft.com/office/powerpoint/2010/main" val="32224258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 name="Rectangle 66">
            <a:extLst>
              <a:ext uri="{FF2B5EF4-FFF2-40B4-BE49-F238E27FC236}">
                <a16:creationId xmlns:a16="http://schemas.microsoft.com/office/drawing/2014/main" id="{D488911C-0EC7-40A9-9BCB-CA8A66E462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a:extLst>
              <a:ext uri="{FF2B5EF4-FFF2-40B4-BE49-F238E27FC236}">
                <a16:creationId xmlns:a16="http://schemas.microsoft.com/office/drawing/2014/main" id="{53023EA8-527A-4FA2-A71D-626F91275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7" name="Freeform 6">
              <a:extLst>
                <a:ext uri="{FF2B5EF4-FFF2-40B4-BE49-F238E27FC236}">
                  <a16:creationId xmlns:a16="http://schemas.microsoft.com/office/drawing/2014/main" id="{60C46CD6-ADBB-41BC-8969-7C707D4332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69" name="Freeform 6">
              <a:extLst>
                <a:ext uri="{FF2B5EF4-FFF2-40B4-BE49-F238E27FC236}">
                  <a16:creationId xmlns:a16="http://schemas.microsoft.com/office/drawing/2014/main" id="{B6C38415-998B-45FB-A12C-BD0B184CB8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70" name="Rectangle 69">
            <a:extLst>
              <a:ext uri="{FF2B5EF4-FFF2-40B4-BE49-F238E27FC236}">
                <a16:creationId xmlns:a16="http://schemas.microsoft.com/office/drawing/2014/main" id="{C8D89F71-9459-4318-ACAE-874616C3A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462" y="968188"/>
            <a:ext cx="10194046" cy="48942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579526D3-2B91-3259-A95E-782FA3EDD433}"/>
              </a:ext>
            </a:extLst>
          </p:cNvPr>
          <p:cNvPicPr>
            <a:picLocks noChangeAspect="1"/>
          </p:cNvPicPr>
          <p:nvPr/>
        </p:nvPicPr>
        <p:blipFill>
          <a:blip r:embed="rId2"/>
          <a:stretch>
            <a:fillRect/>
          </a:stretch>
        </p:blipFill>
        <p:spPr>
          <a:xfrm>
            <a:off x="2907369" y="1289918"/>
            <a:ext cx="6380230" cy="4242853"/>
          </a:xfrm>
          <a:prstGeom prst="rect">
            <a:avLst/>
          </a:prstGeom>
        </p:spPr>
      </p:pic>
    </p:spTree>
    <p:extLst>
      <p:ext uri="{BB962C8B-B14F-4D97-AF65-F5344CB8AC3E}">
        <p14:creationId xmlns:p14="http://schemas.microsoft.com/office/powerpoint/2010/main" val="1570159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91F21-74EA-5E2F-2E05-49FDE8316549}"/>
              </a:ext>
            </a:extLst>
          </p:cNvPr>
          <p:cNvSpPr>
            <a:spLocks noGrp="1"/>
          </p:cNvSpPr>
          <p:nvPr>
            <p:ph type="title"/>
          </p:nvPr>
        </p:nvSpPr>
        <p:spPr>
          <a:xfrm>
            <a:off x="1371600" y="696514"/>
            <a:ext cx="9079706" cy="1010841"/>
          </a:xfrm>
        </p:spPr>
        <p:txBody>
          <a:bodyPr/>
          <a:lstStyle/>
          <a:p>
            <a:r>
              <a:rPr lang="en-GB" dirty="0">
                <a:solidFill>
                  <a:srgbClr val="7030A0"/>
                </a:solidFill>
              </a:rPr>
              <a:t>Values of kay Beauty</a:t>
            </a:r>
            <a:r>
              <a:rPr lang="en-GB" dirty="0">
                <a:solidFill>
                  <a:srgbClr val="7030A0"/>
                </a:solidFill>
                <a:sym typeface="Wingdings" pitchFamily="2" charset="2"/>
              </a:rPr>
              <a:t>:-</a:t>
            </a:r>
            <a:endParaRPr lang="en-US" dirty="0">
              <a:solidFill>
                <a:srgbClr val="7030A0"/>
              </a:solidFill>
            </a:endParaRPr>
          </a:p>
        </p:txBody>
      </p:sp>
      <p:sp>
        <p:nvSpPr>
          <p:cNvPr id="3" name="Content Placeholder 2">
            <a:extLst>
              <a:ext uri="{FF2B5EF4-FFF2-40B4-BE49-F238E27FC236}">
                <a16:creationId xmlns:a16="http://schemas.microsoft.com/office/drawing/2014/main" id="{47A8952A-95F5-78FE-4B90-8D5C484F7054}"/>
              </a:ext>
            </a:extLst>
          </p:cNvPr>
          <p:cNvSpPr>
            <a:spLocks noGrp="1"/>
          </p:cNvSpPr>
          <p:nvPr>
            <p:ph idx="1"/>
          </p:nvPr>
        </p:nvSpPr>
        <p:spPr>
          <a:xfrm>
            <a:off x="1371600" y="1428750"/>
            <a:ext cx="9601200" cy="4438650"/>
          </a:xfrm>
        </p:spPr>
        <p:txBody>
          <a:bodyPr/>
          <a:lstStyle/>
          <a:p>
            <a:r>
              <a:rPr lang="en-GB" dirty="0"/>
              <a:t>Empowerment: Encouraging self-expression and confidence through makeup, empowering individuals to embrace their unique beauty.
Inclusivity: Celebrating diversity and ensuring that their products are suitable for people of all skin tones, types, and backgrounds.
Quality: Commitment to providing high-quality makeup products that meet the expectations of their customers.</a:t>
            </a:r>
          </a:p>
          <a:p>
            <a:r>
              <a:rPr lang="en-GB" dirty="0"/>
              <a:t>Innovation: Embracing innovation in product development and staying ahead of trends in the beauty industry.
Sustainability: Integrating sustainable practices into their business operations, including eco-friendly packaging and ingredients.
Community: Building a supportive community of makeup enthusiasts and fostering positive relationships with customers.</a:t>
            </a:r>
            <a:endParaRPr lang="en-US" dirty="0"/>
          </a:p>
        </p:txBody>
      </p:sp>
    </p:spTree>
    <p:extLst>
      <p:ext uri="{BB962C8B-B14F-4D97-AF65-F5344CB8AC3E}">
        <p14:creationId xmlns:p14="http://schemas.microsoft.com/office/powerpoint/2010/main" val="4273987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D154-31DF-D32F-0ACB-464092A7AB69}"/>
              </a:ext>
            </a:extLst>
          </p:cNvPr>
          <p:cNvSpPr>
            <a:spLocks noGrp="1"/>
          </p:cNvSpPr>
          <p:nvPr>
            <p:ph type="title"/>
          </p:nvPr>
        </p:nvSpPr>
        <p:spPr>
          <a:xfrm>
            <a:off x="1371600" y="685800"/>
            <a:ext cx="9601200" cy="1778794"/>
          </a:xfrm>
        </p:spPr>
        <p:txBody>
          <a:bodyPr/>
          <a:lstStyle/>
          <a:p>
            <a:r>
              <a:rPr lang="en-GB" dirty="0">
                <a:solidFill>
                  <a:srgbClr val="7030A0"/>
                </a:solidFill>
              </a:rPr>
              <a:t>Brand study of kay Beauty</a:t>
            </a:r>
            <a:r>
              <a:rPr lang="en-GB" dirty="0">
                <a:solidFill>
                  <a:srgbClr val="7030A0"/>
                </a:solidFill>
                <a:sym typeface="Wingdings" pitchFamily="2" charset="2"/>
              </a:rPr>
              <a:t>:-</a:t>
            </a:r>
            <a:endParaRPr lang="en-US" dirty="0">
              <a:solidFill>
                <a:srgbClr val="7030A0"/>
              </a:solidFill>
            </a:endParaRPr>
          </a:p>
        </p:txBody>
      </p:sp>
      <p:sp>
        <p:nvSpPr>
          <p:cNvPr id="3" name="Content Placeholder 2">
            <a:extLst>
              <a:ext uri="{FF2B5EF4-FFF2-40B4-BE49-F238E27FC236}">
                <a16:creationId xmlns:a16="http://schemas.microsoft.com/office/drawing/2014/main" id="{1BF20EF9-EF5D-0DBC-976F-18CC80B69A9E}"/>
              </a:ext>
            </a:extLst>
          </p:cNvPr>
          <p:cNvSpPr>
            <a:spLocks noGrp="1"/>
          </p:cNvSpPr>
          <p:nvPr>
            <p:ph idx="1"/>
          </p:nvPr>
        </p:nvSpPr>
        <p:spPr>
          <a:xfrm>
            <a:off x="1071563" y="1575197"/>
            <a:ext cx="8772525" cy="4260056"/>
          </a:xfrm>
        </p:spPr>
        <p:txBody>
          <a:bodyPr>
            <a:normAutofit fontScale="92500"/>
          </a:bodyPr>
          <a:lstStyle/>
          <a:p>
            <a:pPr marL="0" indent="0">
              <a:buNone/>
            </a:pPr>
            <a:r>
              <a:rPr lang="en-GB" dirty="0"/>
              <a:t>A brand study of Kay Beauty would typically involve analyzing various aspects such as its target audience, brand positioning, marketing strategies, product offerings, brand identity, and competitive landscape. Kay Beauty, founded by actress Katrina Kaif, is known for its cruelty-free and vegan makeup products designed to cater to the modern Indian woman. The study would likely delve into how the brand has positioned itself within the beauty industry, its unique selling points, its use of influencer marketing, and its overall success in capturing market share. </a:t>
            </a:r>
          </a:p>
          <a:p>
            <a:pPr marL="0" indent="0">
              <a:buNone/>
            </a:pPr>
            <a:r>
              <a:rPr lang="en-GB" dirty="0"/>
              <a:t>Additionally, it would examine customer perceptions and reviews to gauge the brand’s reputation and effectiveness in meeting consumer needs. It would analyze how the brand leverages Katrina Kofi's celebrity status, its focus on cruelty-free and vegan products, its pricing strategy, distribution channels, and online presence to differentiate itself and appeal to its target market. The study would also assess customer perceptions, satisfaction levels, and brand loyalty to evaluate Kay Beauty’s overall performance and potential for growth in the beauty market.</a:t>
            </a:r>
            <a:endParaRPr lang="en-US" dirty="0"/>
          </a:p>
        </p:txBody>
      </p:sp>
    </p:spTree>
    <p:extLst>
      <p:ext uri="{BB962C8B-B14F-4D97-AF65-F5344CB8AC3E}">
        <p14:creationId xmlns:p14="http://schemas.microsoft.com/office/powerpoint/2010/main" val="1702309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F2366-6849-327A-1C19-5F9E215251A2}"/>
              </a:ext>
            </a:extLst>
          </p:cNvPr>
          <p:cNvSpPr>
            <a:spLocks noGrp="1"/>
          </p:cNvSpPr>
          <p:nvPr>
            <p:ph type="title"/>
          </p:nvPr>
        </p:nvSpPr>
        <p:spPr>
          <a:xfrm>
            <a:off x="2318147" y="1700213"/>
            <a:ext cx="6754416" cy="1278731"/>
          </a:xfrm>
        </p:spPr>
        <p:txBody>
          <a:bodyPr/>
          <a:lstStyle/>
          <a:p>
            <a:endParaRPr lang="en-US"/>
          </a:p>
        </p:txBody>
      </p:sp>
      <p:pic>
        <p:nvPicPr>
          <p:cNvPr id="4" name="Content Placeholder 3">
            <a:extLst>
              <a:ext uri="{FF2B5EF4-FFF2-40B4-BE49-F238E27FC236}">
                <a16:creationId xmlns:a16="http://schemas.microsoft.com/office/drawing/2014/main" id="{D89B2AE7-EED5-137E-A490-A2A6BF3935E4}"/>
              </a:ext>
            </a:extLst>
          </p:cNvPr>
          <p:cNvPicPr>
            <a:picLocks noGrp="1" noChangeAspect="1"/>
          </p:cNvPicPr>
          <p:nvPr>
            <p:ph idx="1"/>
          </p:nvPr>
        </p:nvPicPr>
        <p:blipFill>
          <a:blip r:embed="rId2"/>
          <a:stretch>
            <a:fillRect/>
          </a:stretch>
        </p:blipFill>
        <p:spPr>
          <a:xfrm>
            <a:off x="1303138" y="709612"/>
            <a:ext cx="8001595" cy="5438775"/>
          </a:xfrm>
        </p:spPr>
      </p:pic>
    </p:spTree>
    <p:extLst>
      <p:ext uri="{BB962C8B-B14F-4D97-AF65-F5344CB8AC3E}">
        <p14:creationId xmlns:p14="http://schemas.microsoft.com/office/powerpoint/2010/main" val="2591666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F4A1-DA39-6CDB-6320-840DC467439F}"/>
              </a:ext>
            </a:extLst>
          </p:cNvPr>
          <p:cNvSpPr>
            <a:spLocks noGrp="1"/>
          </p:cNvSpPr>
          <p:nvPr>
            <p:ph type="title"/>
          </p:nvPr>
        </p:nvSpPr>
        <p:spPr/>
        <p:txBody>
          <a:bodyPr/>
          <a:lstStyle/>
          <a:p>
            <a:r>
              <a:rPr lang="en-GB" dirty="0">
                <a:solidFill>
                  <a:srgbClr val="7030A0"/>
                </a:solidFill>
              </a:rPr>
              <a:t>USP OF KAY BEAUTY</a:t>
            </a:r>
            <a:r>
              <a:rPr lang="en-GB" dirty="0">
                <a:solidFill>
                  <a:srgbClr val="7030A0"/>
                </a:solidFill>
                <a:sym typeface="Wingdings" pitchFamily="2" charset="2"/>
              </a:rPr>
              <a:t>:-</a:t>
            </a:r>
            <a:endParaRPr lang="en-US" dirty="0">
              <a:solidFill>
                <a:srgbClr val="7030A0"/>
              </a:solidFill>
            </a:endParaRPr>
          </a:p>
        </p:txBody>
      </p:sp>
      <p:sp>
        <p:nvSpPr>
          <p:cNvPr id="3" name="Content Placeholder 2">
            <a:extLst>
              <a:ext uri="{FF2B5EF4-FFF2-40B4-BE49-F238E27FC236}">
                <a16:creationId xmlns:a16="http://schemas.microsoft.com/office/drawing/2014/main" id="{94691AF8-581F-3E71-7AD7-359EAC62F000}"/>
              </a:ext>
            </a:extLst>
          </p:cNvPr>
          <p:cNvSpPr>
            <a:spLocks noGrp="1"/>
          </p:cNvSpPr>
          <p:nvPr>
            <p:ph idx="1"/>
          </p:nvPr>
        </p:nvSpPr>
        <p:spPr>
          <a:xfrm>
            <a:off x="1295400" y="1500188"/>
            <a:ext cx="8027194" cy="5018484"/>
          </a:xfrm>
        </p:spPr>
        <p:txBody>
          <a:bodyPr/>
          <a:lstStyle/>
          <a:p>
            <a:pPr marL="0" indent="0">
              <a:buNone/>
            </a:pPr>
            <a:r>
              <a:rPr lang="en-GB" dirty="0"/>
              <a:t>The Unique Selling Proposition (USP) of Kay Beauty, founded by actress Katrina Kaif, lies in its focus on quality, innovation, and inclusivity. Kay Beauty offers a range of makeup products designed to suit diverse skin tones and preferences, with an emphasis on cruelty-free formulations and vibrant, trend-setting shades.</a:t>
            </a:r>
          </a:p>
          <a:p>
            <a:pPr marL="0" indent="0">
              <a:buNone/>
            </a:pPr>
            <a:r>
              <a:rPr lang="en-GB" dirty="0"/>
              <a:t>It’s what sets something apart from the competition, what makes it special or unique. So, when you’re talking about the USP of beauty products, you might be referring to what makes them different from other products in the market. It could be anything from special ingredients to specific benefits like long-lasting effects or eco-friendliness.Kay Beauty could include its focus on cruelty-free and vegan products, innovative formulations, diverse shade ranges, or its association with a celebrity like Katrina Kaif, depending on their marketing strategy and customer appeal.</a:t>
            </a:r>
            <a:endParaRPr lang="en-US" dirty="0"/>
          </a:p>
        </p:txBody>
      </p:sp>
    </p:spTree>
    <p:extLst>
      <p:ext uri="{BB962C8B-B14F-4D97-AF65-F5344CB8AC3E}">
        <p14:creationId xmlns:p14="http://schemas.microsoft.com/office/powerpoint/2010/main" val="2951445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03B08-A5D0-9E46-28F4-D431F9E96E2C}"/>
              </a:ext>
            </a:extLst>
          </p:cNvPr>
          <p:cNvSpPr>
            <a:spLocks noGrp="1"/>
          </p:cNvSpPr>
          <p:nvPr>
            <p:ph type="title"/>
          </p:nvPr>
        </p:nvSpPr>
        <p:spPr>
          <a:xfrm rot="10800000" flipV="1">
            <a:off x="1750219" y="392907"/>
            <a:ext cx="9146382" cy="1500188"/>
          </a:xfrm>
        </p:spPr>
        <p:txBody>
          <a:bodyPr/>
          <a:lstStyle/>
          <a:p>
            <a:r>
              <a:rPr lang="en-GB" dirty="0">
                <a:solidFill>
                  <a:srgbClr val="7030A0"/>
                </a:solidFill>
              </a:rPr>
              <a:t>Analyze Brand tone and identity</a:t>
            </a:r>
            <a:r>
              <a:rPr lang="en-GB" dirty="0">
                <a:solidFill>
                  <a:srgbClr val="7030A0"/>
                </a:solidFill>
                <a:sym typeface="Wingdings" pitchFamily="2" charset="2"/>
              </a:rPr>
              <a:t>:-</a:t>
            </a:r>
            <a:endParaRPr lang="en-US" dirty="0">
              <a:solidFill>
                <a:srgbClr val="7030A0"/>
              </a:solidFill>
            </a:endParaRPr>
          </a:p>
        </p:txBody>
      </p:sp>
      <p:sp>
        <p:nvSpPr>
          <p:cNvPr id="3" name="Content Placeholder 2">
            <a:extLst>
              <a:ext uri="{FF2B5EF4-FFF2-40B4-BE49-F238E27FC236}">
                <a16:creationId xmlns:a16="http://schemas.microsoft.com/office/drawing/2014/main" id="{1824133B-6FD8-53DA-3BAA-3A19D0412BA6}"/>
              </a:ext>
            </a:extLst>
          </p:cNvPr>
          <p:cNvSpPr>
            <a:spLocks noGrp="1"/>
          </p:cNvSpPr>
          <p:nvPr>
            <p:ph idx="1"/>
          </p:nvPr>
        </p:nvSpPr>
        <p:spPr>
          <a:xfrm>
            <a:off x="1035844" y="1071563"/>
            <a:ext cx="8001000" cy="5100637"/>
          </a:xfrm>
        </p:spPr>
        <p:txBody>
          <a:bodyPr>
            <a:normAutofit fontScale="92500" lnSpcReduction="10000"/>
          </a:bodyPr>
          <a:lstStyle/>
          <a:p>
            <a:pPr marL="0" indent="0">
              <a:buNone/>
            </a:pPr>
            <a:r>
              <a:rPr lang="en-GB" dirty="0"/>
              <a:t>Kay Beauty’s brand tone and identity are likely to reflect sophistication, empowerment, and inclusivity, mirroring its founder Katrina Kofi's persona. The tone may be confident yet approachable, appealing to a diverse audience. The brand identity might emphasize self-expression, beauty as a form of empowerment, and the celebration of individuality. It may also highlight the importance of quality, innovation, and ethical practices in the beauty industry, aligning with contemporary consumer values.</a:t>
            </a:r>
          </a:p>
          <a:p>
            <a:pPr marL="0" indent="0">
              <a:buNone/>
            </a:pPr>
            <a:r>
              <a:rPr lang="en-GB" sz="2400" dirty="0">
                <a:solidFill>
                  <a:srgbClr val="FE0E6F"/>
                </a:solidFill>
              </a:rPr>
              <a:t>Set 5 SMART goals and KPIs for the same:-</a:t>
            </a:r>
          </a:p>
          <a:p>
            <a:pPr marL="0" indent="0">
              <a:buNone/>
            </a:pPr>
            <a:r>
              <a:rPr lang="en-GB" dirty="0"/>
              <a:t>Five SMART goals (Specific, Measurable, Achievable, Relevant, Time-bound) along with Key Performance Indicators (KPIs) for Kay Beauty:</a:t>
            </a:r>
          </a:p>
          <a:p>
            <a:pPr marL="0" indent="0">
              <a:buNone/>
            </a:pPr>
            <a:r>
              <a:rPr lang="en-GB" dirty="0">
                <a:solidFill>
                  <a:srgbClr val="00843B"/>
                </a:solidFill>
              </a:rPr>
              <a:t>1)Goal:</a:t>
            </a:r>
            <a:r>
              <a:rPr lang="en-GB" dirty="0"/>
              <a:t> Increase online sales by 30% within the next 12 months.
KPIs:
Monthly online sales revenue Conversion rate (percentage of website visitors who make a purchase)
Average order value Number of new customers acquired through online channels.</a:t>
            </a:r>
            <a:endParaRPr lang="en-US" dirty="0"/>
          </a:p>
        </p:txBody>
      </p:sp>
    </p:spTree>
    <p:extLst>
      <p:ext uri="{BB962C8B-B14F-4D97-AF65-F5344CB8AC3E}">
        <p14:creationId xmlns:p14="http://schemas.microsoft.com/office/powerpoint/2010/main" val="3958460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FA5E4-065A-C5F1-A674-A3BF882DA0F1}"/>
              </a:ext>
            </a:extLst>
          </p:cNvPr>
          <p:cNvSpPr>
            <a:spLocks noGrp="1"/>
          </p:cNvSpPr>
          <p:nvPr>
            <p:ph type="title"/>
          </p:nvPr>
        </p:nvSpPr>
        <p:spPr>
          <a:xfrm>
            <a:off x="1371600" y="-7465219"/>
            <a:ext cx="9601200" cy="9636919"/>
          </a:xfrm>
        </p:spPr>
        <p:txBody>
          <a:bodyPr/>
          <a:lstStyle/>
          <a:p>
            <a:r>
              <a:rPr lang="en-GB" b="1" dirty="0">
                <a:solidFill>
                  <a:srgbClr val="7030A0"/>
                </a:solidFill>
              </a:rPr>
              <a:t>Goals and KPI’S of Kay Beauty</a:t>
            </a:r>
            <a:r>
              <a:rPr lang="en-GB" b="1" dirty="0">
                <a:solidFill>
                  <a:srgbClr val="7030A0"/>
                </a:solidFill>
                <a:sym typeface="Wingdings" pitchFamily="2" charset="2"/>
              </a:rPr>
              <a:t>:-</a:t>
            </a:r>
            <a:endParaRPr lang="en-US" b="1" dirty="0">
              <a:solidFill>
                <a:srgbClr val="7030A0"/>
              </a:solidFill>
            </a:endParaRPr>
          </a:p>
        </p:txBody>
      </p:sp>
      <p:sp>
        <p:nvSpPr>
          <p:cNvPr id="3" name="Content Placeholder 2">
            <a:extLst>
              <a:ext uri="{FF2B5EF4-FFF2-40B4-BE49-F238E27FC236}">
                <a16:creationId xmlns:a16="http://schemas.microsoft.com/office/drawing/2014/main" id="{62575EDE-B4E0-4E2E-A2B9-11EA22E76708}"/>
              </a:ext>
            </a:extLst>
          </p:cNvPr>
          <p:cNvSpPr>
            <a:spLocks noGrp="1"/>
          </p:cNvSpPr>
          <p:nvPr>
            <p:ph idx="1"/>
          </p:nvPr>
        </p:nvSpPr>
        <p:spPr>
          <a:xfrm>
            <a:off x="1089422" y="321469"/>
            <a:ext cx="9883378" cy="6375797"/>
          </a:xfrm>
        </p:spPr>
        <p:txBody>
          <a:bodyPr/>
          <a:lstStyle/>
          <a:p>
            <a:pPr marL="0" indent="0">
              <a:buNone/>
            </a:pPr>
            <a:r>
              <a:rPr lang="en-GB" dirty="0">
                <a:solidFill>
                  <a:srgbClr val="00843B"/>
                </a:solidFill>
              </a:rPr>
              <a:t>2)Goal: </a:t>
            </a:r>
            <a:r>
              <a:rPr lang="en-GB" dirty="0"/>
              <a:t>Expand product distribution to 500 additional retail stores within the next 6 months.</a:t>
            </a:r>
          </a:p>
          <a:p>
            <a:pPr marL="0" indent="0">
              <a:buNone/>
            </a:pPr>
            <a:r>
              <a:rPr lang="en-GB" dirty="0">
                <a:solidFill>
                  <a:srgbClr val="00843B"/>
                </a:solidFill>
              </a:rPr>
              <a:t>KPIs:</a:t>
            </a:r>
            <a:r>
              <a:rPr lang="en-GB" dirty="0"/>
              <a:t>
Number of new retail partnerships secured
Percentage increase in total retail outlets carrying Kay Beauty products
Sales performance in newly added retail stores
Customer feedback and satisfaction from new retail locations.</a:t>
            </a:r>
          </a:p>
          <a:p>
            <a:pPr marL="0" indent="0">
              <a:buNone/>
            </a:pPr>
            <a:r>
              <a:rPr lang="en-GB" dirty="0">
                <a:solidFill>
                  <a:srgbClr val="00843B"/>
                </a:solidFill>
              </a:rPr>
              <a:t>3)Goal: </a:t>
            </a:r>
            <a:r>
              <a:rPr lang="en-GB" dirty="0"/>
              <a:t>Enhance brand awareness by increasing social media engagement by 50% over the next 9 months.
</a:t>
            </a:r>
            <a:r>
              <a:rPr lang="en-GB" dirty="0">
                <a:solidFill>
                  <a:srgbClr val="00843B"/>
                </a:solidFill>
              </a:rPr>
              <a:t>KPIs:</a:t>
            </a:r>
            <a:r>
              <a:rPr lang="en-GB" dirty="0"/>
              <a:t>
Total followers across social media platforms (Instagram, Facebook, Twitter, etc.)
Average likes, comments, and shares per post
Reach and impressions of social media content
Growth in mentions and hashtags related to Kay Beauty.</a:t>
            </a:r>
          </a:p>
          <a:p>
            <a:pPr marL="0" indent="0">
              <a:buNone/>
            </a:pPr>
            <a:endParaRPr lang="en-US" dirty="0"/>
          </a:p>
        </p:txBody>
      </p:sp>
    </p:spTree>
    <p:extLst>
      <p:ext uri="{BB962C8B-B14F-4D97-AF65-F5344CB8AC3E}">
        <p14:creationId xmlns:p14="http://schemas.microsoft.com/office/powerpoint/2010/main" val="2322463018"/>
      </p:ext>
    </p:extLst>
  </p:cSld>
  <p:clrMapOvr>
    <a:masterClrMapping/>
  </p:clrMapOvr>
</p:sld>
</file>

<file path=ppt/theme/theme1.xml><?xml version="1.0" encoding="utf-8"?>
<a:theme xmlns:a="http://schemas.openxmlformats.org/drawingml/2006/main" name="TF10001025">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025" id="{F9915BBD-9749-466F-995C-8C8D6A938EC0}" vid="{CF1D1A65-FC75-42D2-B7EF-D2991382DC6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30</Slides>
  <Notes>0</Notes>
  <HiddenSlides>0</HiddenSlide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TF10001025</vt:lpstr>
      <vt:lpstr>Digital Marketing project  phase 2:-</vt:lpstr>
      <vt:lpstr>KAY BEAUTY :-</vt:lpstr>
      <vt:lpstr>Mission/Values:-</vt:lpstr>
      <vt:lpstr>Values of kay Beauty:-</vt:lpstr>
      <vt:lpstr>Brand study of kay Beauty:-</vt:lpstr>
      <vt:lpstr>PowerPoint Presentation</vt:lpstr>
      <vt:lpstr>USP OF KAY BEAUTY:-</vt:lpstr>
      <vt:lpstr>Analyze Brand tone and identity:-</vt:lpstr>
      <vt:lpstr>Goals and KPI’S of Kay Beauty:-</vt:lpstr>
      <vt:lpstr>PowerPoint Presentation</vt:lpstr>
      <vt:lpstr>Part 1:-Brand study, Competitor analysis &amp; Buyer’s/Audience’s Persona:-</vt:lpstr>
      <vt:lpstr>Part 1:-Brand study, Competitor analysis &amp; Buyer’s/Audience’s Persona:-</vt:lpstr>
      <vt:lpstr>Competitors of Kay Beauty:-</vt:lpstr>
      <vt:lpstr>Part 2:-SEO &amp; Keyword Research:-</vt:lpstr>
      <vt:lpstr>PowerPoint Presentation</vt:lpstr>
      <vt:lpstr>On page Optimization:-</vt:lpstr>
      <vt:lpstr>PowerPoint Presentation</vt:lpstr>
      <vt:lpstr>Rankings:-</vt:lpstr>
      <vt:lpstr>Links:-</vt:lpstr>
      <vt:lpstr>Part3:-Content Ideas and Marketing Strategies:-</vt:lpstr>
      <vt:lpstr>Marketing Strategy of Kay Beauty:-</vt:lpstr>
      <vt:lpstr>Example:-</vt:lpstr>
      <vt:lpstr>Part 4:-Content Creation And Curation:-</vt:lpstr>
      <vt:lpstr>FARMAT 1:-</vt:lpstr>
      <vt:lpstr>FARMAT 2:-</vt:lpstr>
      <vt:lpstr>FARMAT 3:-</vt:lpstr>
      <vt:lpstr>Instagram Story:-</vt:lpstr>
      <vt:lpstr>Instagram Link:-</vt:lpstr>
      <vt:lpstr>Design’s/ Video Editing:-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918309512181</dc:creator>
  <cp:lastModifiedBy>918309512181</cp:lastModifiedBy>
  <cp:revision>33</cp:revision>
  <dcterms:created xsi:type="dcterms:W3CDTF">2024-04-15T12:53:10Z</dcterms:created>
  <dcterms:modified xsi:type="dcterms:W3CDTF">2024-04-23T05:56:10Z</dcterms:modified>
</cp:coreProperties>
</file>