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embeddedFontLst>
    <p:embeddedFont>
      <p:font typeface="Palatino Linotype" panose="02040502050505030304" pitchFamily="18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DD62A1D-900E-43B4-BA7D-F6F6BB05795C}">
  <a:tblStyle styleId="{DDD62A1D-900E-43B4-BA7D-F6F6BB05795C}" styleName="Table_0">
    <a:wholeTbl>
      <a:tcTxStyle b="off" i="off">
        <a:font>
          <a:latin typeface="Palatino Linotype"/>
          <a:ea typeface="Palatino Linotype"/>
          <a:cs typeface="Palatino Linotype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7"/>
          </a:solidFill>
        </a:fill>
      </a:tcStyle>
    </a:wholeTbl>
    <a:band1H>
      <a:tcTxStyle/>
      <a:tcStyle>
        <a:tcBdr/>
        <a:fill>
          <a:solidFill>
            <a:srgbClr val="CBD7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F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7ECF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7ECF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0863ECD-60BD-43F4-AF47-21330B13C1EE}" styleName="Table_1">
    <a:wholeTbl>
      <a:tcTxStyle b="off" i="off">
        <a:font>
          <a:latin typeface="Palatino Linotype"/>
          <a:ea typeface="Palatino Linotype"/>
          <a:cs typeface="Palatino Linotype"/>
        </a:font>
        <a:schemeClr val="dk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9310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-914400" y="2133601"/>
            <a:ext cx="5181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sz="4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3124200" y="457201"/>
            <a:ext cx="4572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  <a:defRPr sz="2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00990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  <a:defRPr sz="1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93369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•"/>
              <a:defRPr sz="17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857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08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  <a:defRPr sz="2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00990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  <a:defRPr sz="1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93369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•"/>
              <a:defRPr sz="17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857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sz="4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6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alatino Linotype"/>
              <a:buNone/>
              <a:defRPr sz="5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sz="4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344168" y="658368"/>
            <a:ext cx="32735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08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  <a:defRPr sz="2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00990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  <a:defRPr sz="1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93369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•"/>
              <a:defRPr sz="17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857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5029200" y="658368"/>
            <a:ext cx="3273552" cy="343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08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  <a:defRPr sz="2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00990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  <a:defRPr sz="1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93369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•"/>
              <a:defRPr sz="17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857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1344168" y="1371600"/>
            <a:ext cx="3276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❧"/>
              <a:defRPr sz="2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048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❧"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•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89559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89559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5029200" y="661976"/>
            <a:ext cx="327355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5029200" y="1371600"/>
            <a:ext cx="3273552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❧"/>
              <a:defRPr sz="2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048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❧"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•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89559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89559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0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0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sz="4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sz="4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80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8200" y="685801"/>
            <a:ext cx="4343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❧"/>
              <a:defRPr sz="2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12419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Font typeface="Noto Sans Symbols"/>
              <a:buChar char="❧"/>
              <a:defRPr sz="2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048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❧"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97179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❧"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❧"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❧"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❧"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5715000" y="685801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sz="4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219200" y="612775"/>
            <a:ext cx="6705600" cy="2546985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2743200" y="3453047"/>
            <a:ext cx="5029200" cy="72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0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sz="4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sz="4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3276600" y="-457200"/>
            <a:ext cx="3505199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  <a:defRPr sz="2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00990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  <a:defRPr sz="1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93369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•"/>
              <a:defRPr sz="17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857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4F4651">
                  <a:alpha val="35686"/>
                </a:srgbClr>
              </a:gs>
              <a:gs pos="100000">
                <a:srgbClr val="242852">
                  <a:alpha val="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" name="Google Shape;7;p1"/>
          <p:cNvSpPr/>
          <p:nvPr/>
        </p:nvSpPr>
        <p:spPr>
          <a:xfrm rot="-1875725">
            <a:off x="1373221" y="1038440"/>
            <a:ext cx="7240620" cy="5706987"/>
          </a:xfrm>
          <a:prstGeom prst="ellipse">
            <a:avLst/>
          </a:prstGeom>
          <a:gradFill>
            <a:gsLst>
              <a:gs pos="0">
                <a:srgbClr val="C3BCC5">
                  <a:alpha val="6666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" name="Google Shape;8;p1"/>
          <p:cNvSpPr/>
          <p:nvPr/>
        </p:nvSpPr>
        <p:spPr>
          <a:xfrm rot="-3943090">
            <a:off x="-274211" y="1165875"/>
            <a:ext cx="5538472" cy="4480459"/>
          </a:xfrm>
          <a:prstGeom prst="ellipse">
            <a:avLst/>
          </a:prstGeom>
          <a:gradFill>
            <a:gsLst>
              <a:gs pos="0">
                <a:srgbClr val="C3BCC5">
                  <a:alpha val="7843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" name="Google Shape;9;p1"/>
          <p:cNvSpPr/>
          <p:nvPr/>
        </p:nvSpPr>
        <p:spPr>
          <a:xfrm rot="-1875725">
            <a:off x="3277955" y="116854"/>
            <a:ext cx="6479362" cy="4754757"/>
          </a:xfrm>
          <a:prstGeom prst="ellipse">
            <a:avLst/>
          </a:prstGeom>
          <a:gradFill>
            <a:gsLst>
              <a:gs pos="0">
                <a:srgbClr val="C3BCC5">
                  <a:alpha val="7843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sz="4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08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  <a:defRPr sz="2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00990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  <a:defRPr sz="1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93369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•"/>
              <a:defRPr sz="17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857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19"/>
          <p:cNvGraphicFramePr/>
          <p:nvPr>
            <p:extLst>
              <p:ext uri="{D42A27DB-BD31-4B8C-83A1-F6EECF244321}">
                <p14:modId xmlns:p14="http://schemas.microsoft.com/office/powerpoint/2010/main" val="3097948436"/>
              </p:ext>
            </p:extLst>
          </p:nvPr>
        </p:nvGraphicFramePr>
        <p:xfrm>
          <a:off x="827583" y="1700808"/>
          <a:ext cx="7272800" cy="4176425"/>
        </p:xfrm>
        <a:graphic>
          <a:graphicData uri="http://schemas.openxmlformats.org/drawingml/2006/table">
            <a:tbl>
              <a:tblPr>
                <a:noFill/>
                <a:tableStyleId>{DDD62A1D-900E-43B4-BA7D-F6F6BB05795C}</a:tableStyleId>
              </a:tblPr>
              <a:tblGrid>
                <a:gridCol w="783850"/>
                <a:gridCol w="1312150"/>
                <a:gridCol w="661200"/>
                <a:gridCol w="1128900"/>
                <a:gridCol w="1128900"/>
                <a:gridCol w="1128900"/>
                <a:gridCol w="1128900"/>
              </a:tblGrid>
              <a:tr h="863750">
                <a:tc rowSpan="2">
                  <a:txBody>
                    <a:bodyPr/>
                    <a:lstStyle/>
                    <a:p>
                      <a:pPr marL="71755" marR="71755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 dirty="0" smtClean="0"/>
                        <a:t>ВНВ </a:t>
                      </a:r>
                      <a:r>
                        <a:rPr lang="ru-RU" sz="1400" b="1" u="none" strike="noStrike" cap="none" dirty="0" err="1" smtClean="0"/>
                        <a:t>мазмұны</a:t>
                      </a:r>
                      <a:endParaRPr sz="14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 rowSpan="2">
                  <a:txBody>
                    <a:bodyPr/>
                    <a:lstStyle/>
                    <a:p>
                      <a:pPr marL="71755" marR="71755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 dirty="0" smtClean="0"/>
                        <a:t>Бетон </a:t>
                      </a:r>
                      <a:r>
                        <a:rPr lang="ru-RU" sz="1400" b="1" u="none" strike="noStrike" cap="none" dirty="0" err="1" smtClean="0"/>
                        <a:t>қоспасының</a:t>
                      </a:r>
                      <a:r>
                        <a:rPr lang="ru-RU" sz="1400" b="1" u="none" strike="noStrike" cap="none" dirty="0" smtClean="0"/>
                        <a:t> </a:t>
                      </a:r>
                      <a:r>
                        <a:rPr lang="ru-RU" sz="1400" b="1" u="none" strike="noStrike" cap="none" dirty="0" err="1" smtClean="0"/>
                        <a:t>қозғалғыштығы</a:t>
                      </a:r>
                      <a:r>
                        <a:rPr lang="ru-RU" sz="1400" b="1" u="none" strike="noStrike" cap="none" dirty="0" smtClean="0"/>
                        <a:t>, ОК, см</a:t>
                      </a:r>
                      <a:r>
                        <a:rPr lang="ru-RU" sz="1400" b="1" u="none" strike="noStrike" cap="none" dirty="0"/>
                        <a:t> </a:t>
                      </a:r>
                      <a:endParaRPr dirty="0"/>
                    </a:p>
                    <a:p>
                      <a:pPr marL="71755" marR="71755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 dirty="0"/>
                        <a:t> </a:t>
                      </a:r>
                      <a:endParaRPr sz="14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 rowSpan="2">
                  <a:txBody>
                    <a:bodyPr/>
                    <a:lstStyle/>
                    <a:p>
                      <a:pPr marL="71755" marR="71755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 dirty="0" smtClean="0"/>
                        <a:t>В / </a:t>
                      </a:r>
                      <a:r>
                        <a:rPr lang="ru-RU" sz="1400" b="1" u="none" strike="noStrike" cap="none" dirty="0" err="1" smtClean="0"/>
                        <a:t>Тұтқыр</a:t>
                      </a:r>
                      <a:endParaRPr sz="14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 gridSpan="3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 dirty="0" err="1" smtClean="0"/>
                        <a:t>Сығымдау</a:t>
                      </a:r>
                      <a:r>
                        <a:rPr lang="ru-RU" sz="1400" b="1" u="none" strike="noStrike" cap="none" dirty="0" smtClean="0"/>
                        <a:t> </a:t>
                      </a:r>
                      <a:r>
                        <a:rPr lang="ru-RU" sz="1400" b="1" u="none" strike="noStrike" cap="none" dirty="0" err="1" smtClean="0"/>
                        <a:t>күші</a:t>
                      </a:r>
                      <a:r>
                        <a:rPr lang="ru-RU" sz="1400" b="1" u="none" strike="noStrike" cap="none" dirty="0" smtClean="0"/>
                        <a:t>, Мпа, </a:t>
                      </a:r>
                      <a:r>
                        <a:rPr lang="en-US" sz="1400" b="1" u="none" strike="noStrike" cap="none" dirty="0" smtClean="0"/>
                        <a:t>T=25°C </a:t>
                      </a:r>
                      <a:r>
                        <a:rPr lang="ru-RU" sz="1400" b="1" u="none" strike="noStrike" cap="none" dirty="0" err="1" smtClean="0"/>
                        <a:t>және</a:t>
                      </a:r>
                      <a:r>
                        <a:rPr lang="ru-RU" sz="1400" b="1" u="none" strike="noStrike" cap="none" dirty="0" smtClean="0"/>
                        <a:t> </a:t>
                      </a:r>
                      <a:r>
                        <a:rPr lang="en-US" sz="1400" b="1" u="none" strike="noStrike" cap="none" dirty="0" smtClean="0"/>
                        <a:t>W&gt;90 </a:t>
                      </a:r>
                      <a:r>
                        <a:rPr lang="ru-RU" sz="1400" b="1" u="none" strike="noStrike" cap="none" dirty="0" err="1" smtClean="0"/>
                        <a:t>кезінде</a:t>
                      </a:r>
                      <a:r>
                        <a:rPr lang="ru-RU" sz="1400" b="1" u="none" strike="noStrike" cap="none" dirty="0" smtClean="0"/>
                        <a:t> </a:t>
                      </a:r>
                      <a:r>
                        <a:rPr lang="ru-RU" sz="1400" b="1" u="none" strike="noStrike" cap="none" dirty="0" err="1" smtClean="0"/>
                        <a:t>қатаю</a:t>
                      </a:r>
                      <a:r>
                        <a:rPr lang="ru-RU" sz="1400" b="1" u="none" strike="noStrike" cap="none" baseline="0" dirty="0" smtClean="0"/>
                        <a:t> </a:t>
                      </a:r>
                      <a:r>
                        <a:rPr lang="ru-RU" sz="1400" b="1" u="none" strike="noStrike" cap="none" baseline="0" dirty="0" err="1" smtClean="0"/>
                        <a:t>пайызы</a:t>
                      </a:r>
                      <a:endParaRPr sz="14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1755" marR="71755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 dirty="0" err="1" smtClean="0"/>
                        <a:t>Аязға</a:t>
                      </a:r>
                      <a:r>
                        <a:rPr lang="ru-RU" sz="1400" b="1" u="none" strike="noStrike" cap="none" dirty="0" smtClean="0"/>
                        <a:t> </a:t>
                      </a:r>
                      <a:r>
                        <a:rPr lang="ru-RU" sz="1400" b="1" u="none" strike="noStrike" cap="none" dirty="0" err="1" smtClean="0"/>
                        <a:t>төзімділік</a:t>
                      </a:r>
                      <a:r>
                        <a:rPr lang="ru-RU" sz="1400" b="1" u="none" strike="noStrike" cap="none" dirty="0"/>
                        <a:t> </a:t>
                      </a:r>
                      <a:endParaRPr sz="14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</a:tr>
              <a:tr h="765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 dirty="0"/>
                        <a:t>1 </a:t>
                      </a:r>
                      <a:r>
                        <a:rPr lang="ru-RU" sz="1400" b="1" u="none" strike="noStrike" cap="none" dirty="0" err="1" smtClean="0"/>
                        <a:t>тәулік</a:t>
                      </a:r>
                      <a:endParaRPr sz="14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 dirty="0"/>
                        <a:t>28 </a:t>
                      </a:r>
                      <a:r>
                        <a:rPr lang="ru-RU" sz="1400" b="1" u="none" strike="noStrike" cap="none" dirty="0" err="1" smtClean="0"/>
                        <a:t>тәулік</a:t>
                      </a:r>
                      <a:endParaRPr sz="14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 dirty="0"/>
                        <a:t>180 </a:t>
                      </a:r>
                      <a:r>
                        <a:rPr lang="ru-RU" sz="1400" b="1" u="none" strike="noStrike" cap="none" dirty="0" err="1" smtClean="0"/>
                        <a:t>тәулік</a:t>
                      </a:r>
                      <a:endParaRPr sz="14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9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350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1-4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0,27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100,5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152,3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163,7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800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</a:tr>
              <a:tr h="4187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450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1-4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0,23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131,8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171,5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172,1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900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</a:tr>
              <a:tr h="427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 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5-9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0,25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111,5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153,1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161,8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700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</a:tr>
              <a:tr h="4187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550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1-4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0,20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142,1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183,2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181,3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1100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</a:tr>
              <a:tr h="4187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 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5-9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0,23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121,8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173,5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174,1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900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</a:tr>
              <a:tr h="385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 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10-15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0,26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105,5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162.8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/>
                        <a:t>164,1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 dirty="0"/>
                        <a:t>700</a:t>
                      </a:r>
                      <a:endParaRPr sz="14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0" marB="0"/>
                </a:tc>
              </a:tr>
            </a:tbl>
          </a:graphicData>
        </a:graphic>
      </p:graphicFrame>
      <p:sp>
        <p:nvSpPr>
          <p:cNvPr id="131" name="Google Shape;131;p19"/>
          <p:cNvSpPr/>
          <p:nvPr/>
        </p:nvSpPr>
        <p:spPr>
          <a:xfrm>
            <a:off x="7039" y="561256"/>
            <a:ext cx="934493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355600" algn="just">
              <a:buClr>
                <a:srgbClr val="CCFF99"/>
              </a:buClr>
              <a:buSzPts val="1600"/>
            </a:pPr>
            <a:r>
              <a:rPr lang="ru-RU" sz="1600" dirty="0">
                <a:solidFill>
                  <a:srgbClr val="CCFF99"/>
                </a:solidFill>
              </a:rPr>
              <a:t>1 </a:t>
            </a:r>
            <a:r>
              <a:rPr lang="ru-RU" sz="1600" dirty="0" err="1">
                <a:solidFill>
                  <a:srgbClr val="CCFF99"/>
                </a:solidFill>
              </a:rPr>
              <a:t>кесте</a:t>
            </a:r>
            <a:r>
              <a:rPr lang="ru-RU" sz="1600" dirty="0">
                <a:solidFill>
                  <a:srgbClr val="CCFF99"/>
                </a:solidFill>
              </a:rPr>
              <a:t> </a:t>
            </a:r>
            <a:endParaRPr lang="ru-RU" sz="1600" dirty="0" smtClean="0">
              <a:solidFill>
                <a:srgbClr val="CCFF99"/>
              </a:solidFill>
            </a:endParaRPr>
          </a:p>
          <a:p>
            <a:pPr lvl="0" indent="355600" algn="just">
              <a:buClr>
                <a:srgbClr val="CCFF99"/>
              </a:buClr>
              <a:buSzPts val="1600"/>
            </a:pPr>
            <a:r>
              <a:rPr lang="ru-RU" sz="1600" dirty="0" smtClean="0">
                <a:solidFill>
                  <a:srgbClr val="CCFF99"/>
                </a:solidFill>
              </a:rPr>
              <a:t>ВНВ </a:t>
            </a:r>
            <a:r>
              <a:rPr lang="ru-RU" sz="1600" dirty="0">
                <a:solidFill>
                  <a:srgbClr val="CCFF99"/>
                </a:solidFill>
              </a:rPr>
              <a:t>- </a:t>
            </a:r>
            <a:r>
              <a:rPr lang="ru-RU" sz="1600" dirty="0" err="1">
                <a:solidFill>
                  <a:srgbClr val="CCFF99"/>
                </a:solidFill>
              </a:rPr>
              <a:t>дағы</a:t>
            </a:r>
            <a:r>
              <a:rPr lang="ru-RU" sz="1600" dirty="0">
                <a:solidFill>
                  <a:srgbClr val="CCFF99"/>
                </a:solidFill>
              </a:rPr>
              <a:t> </a:t>
            </a:r>
            <a:r>
              <a:rPr lang="ru-RU" sz="1600" dirty="0" err="1">
                <a:solidFill>
                  <a:srgbClr val="CCFF99"/>
                </a:solidFill>
              </a:rPr>
              <a:t>бетондардың</a:t>
            </a:r>
            <a:r>
              <a:rPr lang="ru-RU" sz="1600" dirty="0">
                <a:solidFill>
                  <a:srgbClr val="CCFF99"/>
                </a:solidFill>
              </a:rPr>
              <a:t> </a:t>
            </a:r>
            <a:r>
              <a:rPr lang="ru-RU" sz="1600" dirty="0" err="1">
                <a:solidFill>
                  <a:srgbClr val="CCFF99"/>
                </a:solidFill>
              </a:rPr>
              <a:t>құрылыс-техникалық</a:t>
            </a:r>
            <a:r>
              <a:rPr lang="ru-RU" sz="1600" dirty="0">
                <a:solidFill>
                  <a:srgbClr val="CCFF99"/>
                </a:solidFill>
              </a:rPr>
              <a:t> </a:t>
            </a:r>
            <a:r>
              <a:rPr lang="ru-RU" sz="1600" dirty="0" err="1" smtClean="0">
                <a:solidFill>
                  <a:srgbClr val="CCFF99"/>
                </a:solidFill>
              </a:rPr>
              <a:t>сипаттамалары</a:t>
            </a:r>
            <a:endParaRPr lang="ru-RU" sz="1600" dirty="0" smtClean="0">
              <a:solidFill>
                <a:srgbClr val="CCFF99"/>
              </a:solidFill>
            </a:endParaRPr>
          </a:p>
          <a:p>
            <a:pPr lvl="0" indent="355600" algn="just">
              <a:buClr>
                <a:srgbClr val="CCFF99"/>
              </a:buClr>
              <a:buSzPts val="1600"/>
            </a:pPr>
            <a:r>
              <a:rPr lang="ru-RU" sz="1600" dirty="0" err="1" smtClean="0">
                <a:solidFill>
                  <a:srgbClr val="CCFF99"/>
                </a:solidFill>
              </a:rPr>
              <a:t>Ескерту</a:t>
            </a:r>
            <a:r>
              <a:rPr lang="ru-RU" sz="1600" dirty="0">
                <a:solidFill>
                  <a:srgbClr val="CCFF99"/>
                </a:solidFill>
              </a:rPr>
              <a:t>: </a:t>
            </a:r>
            <a:r>
              <a:rPr lang="ru-RU" sz="1600" dirty="0" err="1">
                <a:solidFill>
                  <a:srgbClr val="CCFF99"/>
                </a:solidFill>
              </a:rPr>
              <a:t>габбро</a:t>
            </a:r>
            <a:r>
              <a:rPr lang="ru-RU" sz="1600" dirty="0">
                <a:solidFill>
                  <a:srgbClr val="CCFF99"/>
                </a:solidFill>
              </a:rPr>
              <a:t> мен диабаз </a:t>
            </a:r>
            <a:r>
              <a:rPr lang="ru-RU" sz="1600" dirty="0" err="1">
                <a:solidFill>
                  <a:srgbClr val="CCFF99"/>
                </a:solidFill>
              </a:rPr>
              <a:t>қиыршық</a:t>
            </a:r>
            <a:r>
              <a:rPr lang="ru-RU" sz="1600" dirty="0">
                <a:solidFill>
                  <a:srgbClr val="CCFF99"/>
                </a:solidFill>
              </a:rPr>
              <a:t> </a:t>
            </a:r>
            <a:r>
              <a:rPr lang="ru-RU" sz="1600" dirty="0" err="1">
                <a:solidFill>
                  <a:srgbClr val="CCFF99"/>
                </a:solidFill>
              </a:rPr>
              <a:t>тасты</a:t>
            </a:r>
            <a:r>
              <a:rPr lang="ru-RU" sz="1600" dirty="0">
                <a:solidFill>
                  <a:srgbClr val="CCFF99"/>
                </a:solidFill>
              </a:rPr>
              <a:t> </a:t>
            </a:r>
            <a:r>
              <a:rPr lang="ru-RU" sz="1600" dirty="0" err="1">
                <a:solidFill>
                  <a:srgbClr val="CCFF99"/>
                </a:solidFill>
              </a:rPr>
              <a:t>ірі</a:t>
            </a:r>
            <a:r>
              <a:rPr lang="ru-RU" sz="1600" dirty="0">
                <a:solidFill>
                  <a:srgbClr val="CCFF99"/>
                </a:solidFill>
              </a:rPr>
              <a:t> агрегат </a:t>
            </a:r>
            <a:r>
              <a:rPr lang="ru-RU" sz="1600" dirty="0" err="1">
                <a:solidFill>
                  <a:srgbClr val="CCFF99"/>
                </a:solidFill>
              </a:rPr>
              <a:t>ретінде</a:t>
            </a:r>
            <a:r>
              <a:rPr lang="ru-RU" sz="1600" dirty="0">
                <a:solidFill>
                  <a:srgbClr val="CCFF99"/>
                </a:solidFill>
              </a:rPr>
              <a:t> </a:t>
            </a:r>
            <a:r>
              <a:rPr lang="ru-RU" sz="1600" dirty="0" err="1">
                <a:solidFill>
                  <a:srgbClr val="CCFF99"/>
                </a:solidFill>
              </a:rPr>
              <a:t>пайдаланды</a:t>
            </a:r>
            <a:r>
              <a:rPr lang="ru-RU" sz="1600" dirty="0">
                <a:solidFill>
                  <a:srgbClr val="CCFF99"/>
                </a:solidFill>
              </a:rPr>
              <a:t>.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336361" y="476672"/>
            <a:ext cx="8640960" cy="677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355600" algn="just"/>
            <a:r>
              <a:rPr lang="ru-RU" sz="1600" b="1" i="1" u="sng" dirty="0" err="1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Өздігінен</a:t>
            </a:r>
            <a:r>
              <a:rPr lang="ru-RU" sz="1600" b="1" i="1" u="sng" dirty="0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i="1" u="sng" dirty="0" err="1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тығыздалатын</a:t>
            </a:r>
            <a:r>
              <a:rPr lang="ru-RU" sz="1600" b="1" i="1" u="sng" dirty="0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бетон (СУБ) – </a:t>
            </a:r>
            <a:r>
              <a:rPr lang="ru-RU" sz="1600" b="1" i="1" u="sng" dirty="0" err="1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дірілсіз</a:t>
            </a:r>
            <a:r>
              <a:rPr lang="ru-RU" sz="1600" b="1" i="1" u="sng" dirty="0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i="1" u="sng" dirty="0" err="1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b="1" i="1" u="sng" dirty="0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i="1" u="sng" dirty="0" err="1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компоненттерді</a:t>
            </a:r>
            <a:r>
              <a:rPr lang="ru-RU" sz="1600" b="1" i="1" u="sng" dirty="0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i="1" u="sng" dirty="0" err="1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сегрегацияламай</a:t>
            </a:r>
            <a:r>
              <a:rPr lang="ru-RU" sz="1600" b="1" i="1" u="sng" dirty="0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b="1" i="1" u="sng" dirty="0" err="1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өз</a:t>
            </a:r>
            <a:r>
              <a:rPr lang="ru-RU" sz="1600" b="1" i="1" u="sng" dirty="0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i="1" u="sng" dirty="0" err="1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салмағымен</a:t>
            </a:r>
            <a:r>
              <a:rPr lang="ru-RU" sz="1600" b="1" i="1" u="sng" dirty="0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i="1" u="sng" dirty="0" err="1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тығыздалатын</a:t>
            </a:r>
            <a:r>
              <a:rPr lang="ru-RU" sz="1600" b="1" i="1" u="sng" dirty="0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бетон </a:t>
            </a:r>
            <a:r>
              <a:rPr lang="ru-RU" sz="1600" b="1" i="1" u="sng" dirty="0" err="1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қоспасының</a:t>
            </a:r>
            <a:r>
              <a:rPr lang="ru-RU" sz="1600" b="1" i="1" u="sng" dirty="0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i="1" u="sng" dirty="0" err="1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b="1" i="1" u="sng" dirty="0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i="1" u="sng" dirty="0" err="1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қозғалғыштығына</a:t>
            </a:r>
            <a:r>
              <a:rPr lang="ru-RU" sz="1600" b="1" i="1" u="sng" dirty="0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i="1" u="sng" dirty="0" err="1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қол</a:t>
            </a:r>
            <a:r>
              <a:rPr lang="ru-RU" sz="1600" b="1" i="1" u="sng" dirty="0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i="1" u="sng" dirty="0" err="1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жеткізу</a:t>
            </a:r>
            <a:r>
              <a:rPr lang="ru-RU" sz="1600" b="1" i="1" u="sng" dirty="0" smtClean="0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indent="355600" algn="just"/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55600" algn="just"/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Жапонияда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1990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жылы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профессор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Хайима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Окамура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алған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Алу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полиакрилат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поликарбоксилат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негізінде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аққыштығын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жақсарту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үшін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тиімді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қоспалар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бетон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қоспаларының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жаңа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буынын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жасау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тәжірибеге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енгізу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мүмкін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болды</a:t>
            </a:r>
            <a:r>
              <a:rPr lang="ru-RU" sz="16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indent="355600" algn="just"/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55600" algn="just"/>
            <a:r>
              <a:rPr lang="ru-RU" sz="1600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Қолдану</a:t>
            </a:r>
            <a:r>
              <a:rPr lang="ru-RU" sz="1600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ru-RU" sz="1600" dirty="0" smtClean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600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жаппай</a:t>
            </a:r>
            <a:r>
              <a:rPr lang="ru-RU" sz="16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арматураланған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конструкцияларды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монолитті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бетондау</a:t>
            </a:r>
            <a:r>
              <a:rPr lang="ru-RU" sz="16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торкретбетондау</a:t>
            </a:r>
            <a:endParaRPr lang="ru-RU" sz="1600" dirty="0" smtClean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600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физикалық-механикалық</a:t>
            </a:r>
            <a:r>
              <a:rPr lang="ru-RU" sz="16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сипаттамалардың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көрсеткіштерін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қамтамасыз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ету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шартымен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жылжымалы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құйылған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қоспалардан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бұйымдар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алуды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көздейтін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әдістермен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құрамалау</a:t>
            </a:r>
            <a:endParaRPr lang="ru-RU" sz="1600" dirty="0" smtClean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ЖБИ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өндіру;құрылымдарды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қалпына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келтіру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күшейту</a:t>
            </a:r>
            <a:r>
              <a:rPr lang="ru-RU" sz="16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600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монолитті</a:t>
            </a:r>
            <a:r>
              <a:rPr lang="ru-RU" sz="16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беріктігі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бар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жіксіз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едендерді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орнату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т. б.</a:t>
            </a:r>
            <a:endParaRPr sz="16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55600" algn="just"/>
            <a:r>
              <a:rPr lang="ru-RU" sz="1600" dirty="0" err="1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Технологиялық</a:t>
            </a:r>
            <a:r>
              <a:rPr lang="ru-RU" sz="1600" dirty="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әсерлер</a:t>
            </a:r>
            <a:r>
              <a:rPr lang="ru-RU" sz="1600" dirty="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бетон </a:t>
            </a:r>
            <a:r>
              <a:rPr lang="ru-RU" sz="1600" dirty="0" err="1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қоспасын</a:t>
            </a:r>
            <a:r>
              <a:rPr lang="ru-RU" sz="1600" dirty="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тығыздауға</a:t>
            </a:r>
            <a:r>
              <a:rPr lang="ru-RU" sz="1600" dirty="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уақыт</a:t>
            </a:r>
            <a:r>
              <a:rPr lang="ru-RU" sz="1600" dirty="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пен </a:t>
            </a:r>
            <a:r>
              <a:rPr lang="ru-RU" sz="1600" dirty="0" err="1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еңбек</a:t>
            </a:r>
            <a:r>
              <a:rPr lang="ru-RU" sz="1600" dirty="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шығынын</a:t>
            </a:r>
            <a:r>
              <a:rPr lang="ru-RU" sz="1600" dirty="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азайту</a:t>
            </a:r>
            <a:r>
              <a:rPr lang="ru-RU" sz="1600" dirty="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ru-RU" sz="1600" dirty="0" err="1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ерте</a:t>
            </a:r>
            <a:r>
              <a:rPr lang="ru-RU" sz="1600" dirty="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мерзімде</a:t>
            </a:r>
            <a:r>
              <a:rPr lang="ru-RU" sz="1600" dirty="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беріктіктің</a:t>
            </a:r>
            <a:r>
              <a:rPr lang="ru-RU" sz="1600" dirty="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жоғарылауы</a:t>
            </a:r>
            <a:r>
              <a:rPr lang="ru-RU" sz="1600" dirty="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ru-RU" sz="1600" dirty="0" err="1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өндірістік</a:t>
            </a:r>
            <a:r>
              <a:rPr lang="ru-RU" sz="1600" dirty="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энергия </a:t>
            </a:r>
            <a:r>
              <a:rPr lang="ru-RU" sz="1600" dirty="0" err="1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шығынын</a:t>
            </a:r>
            <a:r>
              <a:rPr lang="ru-RU" sz="1600" dirty="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азайту</a:t>
            </a:r>
            <a:r>
              <a:rPr lang="ru-RU" sz="1600" dirty="0" smtClean="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indent="355600" algn="just"/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55600" algn="just"/>
            <a:r>
              <a:rPr lang="ru-RU" sz="1600" b="1" u="sng" dirty="0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СУБ </a:t>
            </a:r>
            <a:r>
              <a:rPr lang="ru-RU" sz="1600" b="1" u="sng" dirty="0" err="1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алу</a:t>
            </a:r>
            <a:r>
              <a:rPr lang="ru-RU" sz="1600" b="1" u="sng" dirty="0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u="sng" dirty="0" err="1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тұжырымдамасы</a:t>
            </a:r>
            <a:r>
              <a:rPr lang="ru-RU" sz="1600" b="1" u="sng" dirty="0" smtClean="0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85750" lvl="0" indent="-285750" algn="just">
              <a:buFontTx/>
              <a:buChar char="-"/>
            </a:pPr>
            <a:r>
              <a:rPr lang="ru-RU" sz="1600" b="1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беріктігі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бетон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алу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үшін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мультифракциялық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агрегатты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қолдану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</a:t>
            </a:r>
            <a:endParaRPr lang="ru-RU" sz="1600" b="1" dirty="0" smtClean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buFontTx/>
              <a:buChar char="-"/>
            </a:pP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материалдың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беріктігін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коррозияға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жарылуға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төзімділігін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арттыру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үшін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микро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ультрадисперсті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толтырғышты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енгізу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285750" lvl="0" indent="-285750" algn="just">
              <a:buFontTx/>
              <a:buChar char="-"/>
            </a:pP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жылжымалы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бетон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қоспаларының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реологиясын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басқару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285750" lvl="0" indent="-285750" algn="just">
              <a:buFontTx/>
              <a:buChar char="-"/>
            </a:pP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химиялық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модификаторлардың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бетонның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қасиеттерін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реттегіштердің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жаңа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түрлерін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жасау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Google Shape;141;p21"/>
          <p:cNvGraphicFramePr/>
          <p:nvPr>
            <p:extLst>
              <p:ext uri="{D42A27DB-BD31-4B8C-83A1-F6EECF244321}">
                <p14:modId xmlns:p14="http://schemas.microsoft.com/office/powerpoint/2010/main" val="597325539"/>
              </p:ext>
            </p:extLst>
          </p:nvPr>
        </p:nvGraphicFramePr>
        <p:xfrm>
          <a:off x="107504" y="400109"/>
          <a:ext cx="8856975" cy="6803028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6F80B6"/>
                    </a:gs>
                    <a:gs pos="48000">
                      <a:srgbClr val="B2BBDD"/>
                    </a:gs>
                    <a:gs pos="100000">
                      <a:srgbClr val="DADFF6"/>
                    </a:gs>
                  </a:gsLst>
                  <a:lin ang="16200000" scaled="0"/>
                </a:gradFill>
                <a:tableStyleId>{90863ECD-60BD-43F4-AF47-21330B13C1EE}</a:tableStyleId>
              </a:tblPr>
              <a:tblGrid>
                <a:gridCol w="1043600"/>
                <a:gridCol w="1426600"/>
                <a:gridCol w="6386775"/>
              </a:tblGrid>
              <a:tr h="732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smtClean="0"/>
                        <a:t>Бетон </a:t>
                      </a:r>
                      <a:r>
                        <a:rPr lang="ru-RU" sz="1400" u="none" strike="noStrike" cap="none" dirty="0" err="1" smtClean="0"/>
                        <a:t>қоспасының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атауы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Атауы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Өздігінен</a:t>
                      </a:r>
                      <a:r>
                        <a:rPr lang="ru-RU" sz="140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-RU" sz="1400" u="none" strike="noStrike" cap="none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тығыздалатын</a:t>
                      </a:r>
                      <a:r>
                        <a:rPr lang="ru-RU" sz="140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-RU" sz="1400" u="none" strike="noStrike" cap="none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бетондардың</a:t>
                      </a:r>
                      <a:r>
                        <a:rPr lang="ru-RU" sz="140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-RU" sz="1400" u="none" strike="noStrike" cap="none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мақсаты</a:t>
                      </a:r>
                      <a:r>
                        <a:rPr lang="ru-RU" sz="140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мен </a:t>
                      </a:r>
                      <a:r>
                        <a:rPr lang="ru-RU" sz="1400" u="none" strike="noStrike" cap="none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қолданылу</a:t>
                      </a:r>
                      <a:r>
                        <a:rPr lang="ru-RU" sz="140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-RU" sz="1400" u="none" strike="noStrike" cap="none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саласы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</a:tr>
              <a:tr h="495025">
                <a:tc rowSpan="3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Жоғары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қозғалыс</a:t>
                      </a:r>
                      <a:endParaRPr lang="ru-RU" sz="1400" u="none" strike="noStrike" cap="none" dirty="0" smtClean="0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smtClean="0"/>
                        <a:t>(</a:t>
                      </a:r>
                      <a:r>
                        <a:rPr lang="ru-RU" sz="1400" u="none" strike="noStrike" cap="none" dirty="0" err="1" smtClean="0"/>
                        <a:t>Flowability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/>
                        <a:t>Slump-flow</a:t>
                      </a:r>
                      <a:r>
                        <a:rPr lang="ru-RU" sz="1400" u="none" strike="noStrike" cap="none" dirty="0"/>
                        <a:t>)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/>
                        <a:t>SF1 (550…650 мм)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Арматураланбаған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немесе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төмен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арматураланған</a:t>
                      </a:r>
                      <a:r>
                        <a:rPr lang="ru-RU" sz="1400" u="none" strike="noStrike" cap="none" dirty="0" smtClean="0"/>
                        <a:t> бетон </a:t>
                      </a:r>
                      <a:r>
                        <a:rPr lang="ru-RU" sz="1400" u="none" strike="noStrike" cap="none" dirty="0" err="1" smtClean="0"/>
                        <a:t>конструкциялары</a:t>
                      </a:r>
                      <a:r>
                        <a:rPr lang="ru-RU" sz="1400" u="none" strike="noStrike" cap="none" dirty="0" smtClean="0"/>
                        <a:t>-еден </a:t>
                      </a:r>
                      <a:r>
                        <a:rPr lang="ru-RU" sz="1400" u="none" strike="noStrike" cap="none" dirty="0" err="1" smtClean="0"/>
                        <a:t>плиталары</a:t>
                      </a:r>
                      <a:r>
                        <a:rPr lang="ru-RU" sz="1400" u="none" strike="noStrike" cap="none" dirty="0" smtClean="0"/>
                        <a:t>, </a:t>
                      </a:r>
                      <a:r>
                        <a:rPr lang="ru-RU" sz="1400" u="none" strike="noStrike" cap="none" dirty="0" err="1" smtClean="0"/>
                        <a:t>құбырлар</a:t>
                      </a:r>
                      <a:r>
                        <a:rPr lang="ru-RU" sz="1400" u="none" strike="noStrike" cap="none" dirty="0" smtClean="0"/>
                        <a:t>, </a:t>
                      </a:r>
                      <a:r>
                        <a:rPr lang="ru-RU" sz="1400" u="none" strike="noStrike" cap="none" dirty="0" err="1" smtClean="0"/>
                        <a:t>туннельдерді</a:t>
                      </a:r>
                      <a:r>
                        <a:rPr lang="ru-RU" sz="1400" u="none" strike="noStrike" cap="none" dirty="0" smtClean="0"/>
                        <a:t>, </a:t>
                      </a:r>
                      <a:r>
                        <a:rPr lang="ru-RU" sz="1400" u="none" strike="noStrike" cap="none" dirty="0" err="1" smtClean="0"/>
                        <a:t>іргетастарды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қаптау</a:t>
                      </a:r>
                      <a:r>
                        <a:rPr lang="ru-RU" sz="1400" u="none" strike="noStrike" cap="none" dirty="0" smtClean="0"/>
                        <a:t>.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</a:tr>
              <a:tr h="3275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/>
                        <a:t>SF2 (660…750 мм)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Кәдімгі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құрылымдардың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көпшілігі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бағандар</a:t>
                      </a:r>
                      <a:r>
                        <a:rPr lang="ru-RU" sz="1400" u="none" strike="noStrike" cap="none" dirty="0" smtClean="0"/>
                        <a:t>, </a:t>
                      </a:r>
                      <a:r>
                        <a:rPr lang="ru-RU" sz="1400" u="none" strike="noStrike" cap="none" dirty="0" err="1" smtClean="0"/>
                        <a:t>қабырғалар</a:t>
                      </a:r>
                      <a:r>
                        <a:rPr lang="ru-RU" sz="1400" u="none" strike="noStrike" cap="none" dirty="0" smtClean="0"/>
                        <a:t>.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</a:tr>
              <a:tr h="5048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/>
                        <a:t>SF3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/>
                        <a:t>(760…850 мм)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Тік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элементтер</a:t>
                      </a:r>
                      <a:r>
                        <a:rPr lang="ru-RU" sz="1400" u="none" strike="noStrike" cap="none" dirty="0" smtClean="0"/>
                        <a:t>, </a:t>
                      </a:r>
                      <a:r>
                        <a:rPr lang="ru-RU" sz="1400" u="none" strike="noStrike" cap="none" dirty="0" err="1" smtClean="0"/>
                        <a:t>күрделі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формалардың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тығыз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арматураланған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құрылымдары</a:t>
                      </a:r>
                      <a:r>
                        <a:rPr lang="ru-RU" sz="1400" u="none" strike="noStrike" cap="none" dirty="0" smtClean="0"/>
                        <a:t>, </a:t>
                      </a:r>
                      <a:r>
                        <a:rPr lang="ru-RU" sz="1400" u="none" strike="noStrike" cap="none" dirty="0" err="1" smtClean="0"/>
                        <a:t>торкреттеу</a:t>
                      </a:r>
                      <a:r>
                        <a:rPr lang="ru-RU" sz="1400" u="none" strike="noStrike" cap="none" dirty="0" smtClean="0"/>
                        <a:t>.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</a:tr>
              <a:tr h="542050">
                <a:tc row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err="1" smtClean="0"/>
                        <a:t>Тұтқыр</a:t>
                      </a:r>
                      <a:endParaRPr lang="ru-RU" dirty="0" smtClean="0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smtClean="0"/>
                        <a:t>(</a:t>
                      </a:r>
                      <a:r>
                        <a:rPr lang="ru-RU" sz="1400" u="none" strike="noStrike" cap="none" dirty="0" err="1" smtClean="0"/>
                        <a:t>Viscosity</a:t>
                      </a:r>
                      <a:r>
                        <a:rPr lang="ru-RU" sz="1400" u="none" strike="noStrike" cap="none" dirty="0"/>
                        <a:t>)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/>
                        <a:t>VS1 / VF1 (</a:t>
                      </a:r>
                      <a:r>
                        <a:rPr lang="ru-RU" sz="1400" u="none" strike="noStrike" cap="none" dirty="0" err="1" smtClean="0"/>
                        <a:t>тұтқырлығы</a:t>
                      </a:r>
                      <a:r>
                        <a:rPr lang="ru-RU" sz="1400" u="none" strike="noStrike" cap="none" dirty="0" smtClean="0"/>
                        <a:t> 8 </a:t>
                      </a:r>
                      <a:r>
                        <a:rPr lang="ru-RU" sz="1400" u="none" strike="noStrike" cap="none" dirty="0" err="1" smtClean="0"/>
                        <a:t>секундтан</a:t>
                      </a:r>
                      <a:r>
                        <a:rPr lang="ru-RU" sz="1400" u="none" strike="noStrike" cap="none" dirty="0" smtClean="0"/>
                        <a:t> аз)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Бетінің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сапасына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жоғары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талаптар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қойылатын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және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қосымша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өңдеуді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қажет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етпейтін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конструкциялар</a:t>
                      </a:r>
                      <a:r>
                        <a:rPr lang="ru-RU" sz="1400" u="none" strike="noStrike" cap="none" dirty="0" smtClean="0"/>
                        <a:t> мен </a:t>
                      </a:r>
                      <a:r>
                        <a:rPr lang="ru-RU" sz="1400" u="none" strike="noStrike" cap="none" dirty="0" err="1" smtClean="0"/>
                        <a:t>бұйымдар</a:t>
                      </a:r>
                      <a:r>
                        <a:rPr lang="ru-RU" sz="1400" u="none" strike="noStrike" cap="none" dirty="0" smtClean="0"/>
                        <a:t>.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</a:tr>
              <a:tr h="7329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/>
                        <a:t>VS2 / VF2 (</a:t>
                      </a:r>
                      <a:r>
                        <a:rPr lang="ru-RU" sz="1400" u="none" strike="noStrike" cap="none" dirty="0" err="1" smtClean="0"/>
                        <a:t>тұтқырлық</a:t>
                      </a:r>
                      <a:r>
                        <a:rPr lang="ru-RU" sz="1400" u="none" strike="noStrike" cap="none" dirty="0" smtClean="0"/>
                        <a:t> 9…25 </a:t>
                      </a:r>
                      <a:r>
                        <a:rPr lang="ru-RU" sz="1400" u="none" strike="noStrike" cap="none" dirty="0"/>
                        <a:t>секунд)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Төмен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беріктік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класының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құрылымдары</a:t>
                      </a:r>
                      <a:r>
                        <a:rPr lang="ru-RU" sz="1400" u="none" strike="noStrike" cap="none" dirty="0" smtClean="0"/>
                        <a:t>. </a:t>
                      </a:r>
                      <a:r>
                        <a:rPr lang="ru-RU" sz="1400" u="none" strike="noStrike" cap="none" dirty="0" err="1" smtClean="0"/>
                        <a:t>Стратификацияның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жоғарылауына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байланысты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тиксотропты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қасиеттер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қысқа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уақыт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ішінде</a:t>
                      </a:r>
                      <a:r>
                        <a:rPr lang="ru-RU" sz="1400" u="none" strike="noStrike" cap="none" dirty="0" smtClean="0"/>
                        <a:t> тез </a:t>
                      </a:r>
                      <a:r>
                        <a:rPr lang="ru-RU" sz="1400" u="none" strike="noStrike" cap="none" dirty="0" err="1" smtClean="0"/>
                        <a:t>өзгереді</a:t>
                      </a:r>
                      <a:r>
                        <a:rPr lang="ru-RU" sz="1400" u="none" strike="noStrike" cap="none" dirty="0" smtClean="0"/>
                        <a:t>, </a:t>
                      </a:r>
                      <a:r>
                        <a:rPr lang="ru-RU" sz="1400" u="none" strike="noStrike" cap="none" dirty="0" err="1" smtClean="0"/>
                        <a:t>бұл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тасымалдау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қашықтығын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шектейді</a:t>
                      </a:r>
                      <a:r>
                        <a:rPr lang="ru-RU" sz="1400" u="none" strike="noStrike" cap="none" dirty="0" smtClean="0"/>
                        <a:t>.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</a:tr>
              <a:tr h="495025">
                <a:tc row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Жеңіл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формалы</a:t>
                      </a:r>
                      <a:r>
                        <a:rPr lang="ru-RU" sz="1400" u="none" strike="noStrike" cap="none" dirty="0" smtClean="0"/>
                        <a:t> (</a:t>
                      </a:r>
                      <a:r>
                        <a:rPr lang="en-US" sz="1400" u="none" strike="noStrike" cap="none" dirty="0" smtClean="0"/>
                        <a:t>Passing ability)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/>
                        <a:t>PA 1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Тік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құрылыстар</a:t>
                      </a:r>
                      <a:r>
                        <a:rPr lang="ru-RU" sz="1400" u="none" strike="noStrike" cap="none" dirty="0" smtClean="0"/>
                        <a:t>, </a:t>
                      </a:r>
                      <a:r>
                        <a:rPr lang="ru-RU" sz="1400" u="none" strike="noStrike" cap="none" dirty="0" err="1" smtClean="0"/>
                        <a:t>үй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құрылысы</a:t>
                      </a:r>
                      <a:r>
                        <a:rPr lang="ru-RU" sz="1400" u="none" strike="noStrike" cap="none" dirty="0" smtClean="0"/>
                        <a:t>, 80-ден 100 мм-</a:t>
                      </a:r>
                      <a:r>
                        <a:rPr lang="ru-RU" sz="1400" u="none" strike="noStrike" cap="none" dirty="0" err="1" smtClean="0"/>
                        <a:t>ге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дейінгі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қадаммен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арматураланған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конструкциялар</a:t>
                      </a:r>
                      <a:r>
                        <a:rPr lang="ru-RU" sz="1400" u="none" strike="noStrike" cap="none" dirty="0" smtClean="0"/>
                        <a:t>.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</a:tr>
              <a:tr h="4568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/>
                        <a:t>PA 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smtClean="0"/>
                        <a:t>60-тан 80 мм-</a:t>
                      </a:r>
                      <a:r>
                        <a:rPr lang="ru-RU" sz="1400" u="none" strike="noStrike" cap="none" dirty="0" err="1" smtClean="0"/>
                        <a:t>ге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дейінгі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қадаммен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арматураланған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инженерлік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құрылыстар</a:t>
                      </a:r>
                      <a:r>
                        <a:rPr lang="ru-RU" sz="1400" u="none" strike="noStrike" cap="none" dirty="0" smtClean="0"/>
                        <a:t>.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</a:tr>
              <a:tr h="713900">
                <a:tc row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Стратификацияға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төзімді</a:t>
                      </a:r>
                      <a:r>
                        <a:rPr lang="ru-RU" sz="1400" u="none" strike="noStrike" cap="none" dirty="0" smtClean="0"/>
                        <a:t> (</a:t>
                      </a:r>
                      <a:r>
                        <a:rPr lang="en-US" sz="1400" u="none" strike="noStrike" cap="none" dirty="0" smtClean="0"/>
                        <a:t>Segregation resistance)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/>
                        <a:t>SR1 (</a:t>
                      </a:r>
                      <a:r>
                        <a:rPr lang="ru-RU" sz="1400" u="none" strike="noStrike" cap="none" dirty="0" smtClean="0"/>
                        <a:t>стратификация 20-%дан</a:t>
                      </a:r>
                      <a:r>
                        <a:rPr lang="ru-RU" sz="1400" u="none" strike="noStrike" cap="none" baseline="0" dirty="0" smtClean="0"/>
                        <a:t> </a:t>
                      </a:r>
                      <a:r>
                        <a:rPr lang="ru-RU" sz="1400" u="none" strike="noStrike" cap="none" baseline="0" dirty="0" err="1" smtClean="0"/>
                        <a:t>аспайды</a:t>
                      </a:r>
                      <a:r>
                        <a:rPr lang="ru-RU" sz="1400" u="none" strike="noStrike" cap="none" dirty="0" smtClean="0"/>
                        <a:t>)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Жіңішке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арқалықтарды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қоспағанда</a:t>
                      </a:r>
                      <a:r>
                        <a:rPr lang="ru-RU" sz="1400" u="none" strike="noStrike" cap="none" dirty="0" smtClean="0"/>
                        <a:t>, </a:t>
                      </a:r>
                      <a:r>
                        <a:rPr lang="ru-RU" sz="1400" u="none" strike="noStrike" cap="none" dirty="0" err="1" smtClean="0"/>
                        <a:t>биіктік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элементтері</a:t>
                      </a:r>
                      <a:r>
                        <a:rPr lang="ru-RU" sz="1400" u="none" strike="noStrike" cap="none" dirty="0" smtClean="0"/>
                        <a:t>, 80 мм </a:t>
                      </a:r>
                      <a:r>
                        <a:rPr lang="ru-RU" sz="1400" u="none" strike="noStrike" cap="none" dirty="0" err="1" smtClean="0"/>
                        <a:t>дейінгі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қадаммен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арматураланған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тік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құрылыстар</a:t>
                      </a:r>
                      <a:r>
                        <a:rPr lang="ru-RU" sz="1400" u="none" strike="noStrike" cap="none" dirty="0" smtClean="0"/>
                        <a:t>, </a:t>
                      </a:r>
                      <a:r>
                        <a:rPr lang="ru-RU" sz="1400" u="none" strike="noStrike" cap="none" dirty="0" err="1" smtClean="0"/>
                        <a:t>ең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үлкен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тасымалдау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қашықтығы</a:t>
                      </a:r>
                      <a:r>
                        <a:rPr lang="ru-RU" sz="1400" u="none" strike="noStrike" cap="none" dirty="0" smtClean="0"/>
                        <a:t> 5 </a:t>
                      </a:r>
                      <a:r>
                        <a:rPr lang="ru-RU" sz="1400" u="none" strike="noStrike" cap="none" dirty="0" err="1" smtClean="0"/>
                        <a:t>метрден</a:t>
                      </a:r>
                      <a:r>
                        <a:rPr lang="ru-RU" sz="1400" u="none" strike="noStrike" cap="none" dirty="0" smtClean="0"/>
                        <a:t> кем.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</a:tr>
              <a:tr h="7329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/>
                        <a:t>SR2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smtClean="0"/>
                        <a:t>(</a:t>
                      </a:r>
                      <a:r>
                        <a:rPr lang="ru-RU" sz="1400" u="none" strike="noStrike" cap="none" dirty="0" err="1" smtClean="0"/>
                        <a:t>қабаттылығы</a:t>
                      </a:r>
                      <a:r>
                        <a:rPr lang="ru-RU" sz="1400" u="none" strike="noStrike" cap="none" dirty="0" smtClean="0"/>
                        <a:t> 15-тен </a:t>
                      </a:r>
                      <a:r>
                        <a:rPr lang="ru-RU" sz="1400" u="none" strike="noStrike" cap="none" dirty="0" err="1" smtClean="0"/>
                        <a:t>көп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емес</a:t>
                      </a:r>
                      <a:r>
                        <a:rPr lang="ru-RU" sz="1400" u="none" strike="noStrike" cap="none" dirty="0" smtClean="0"/>
                        <a:t>%)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smtClean="0"/>
                        <a:t>80 мм-</a:t>
                      </a:r>
                      <a:r>
                        <a:rPr lang="ru-RU" sz="1400" u="none" strike="noStrike" cap="none" dirty="0" err="1" smtClean="0"/>
                        <a:t>ден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асатын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қадаммен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арматураланған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қабырғалар</a:t>
                      </a:r>
                      <a:r>
                        <a:rPr lang="ru-RU" sz="1400" u="none" strike="noStrike" cap="none" dirty="0" smtClean="0"/>
                        <a:t> мен </a:t>
                      </a:r>
                      <a:r>
                        <a:rPr lang="ru-RU" sz="1400" u="none" strike="noStrike" cap="none" dirty="0" err="1" smtClean="0"/>
                        <a:t>жұқа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қабырғалы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профильдер</a:t>
                      </a:r>
                      <a:r>
                        <a:rPr lang="ru-RU" sz="1400" u="none" strike="noStrike" cap="none" dirty="0" smtClean="0"/>
                        <a:t>.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900" marR="9900" marT="9900" marB="9900"/>
                </a:tc>
              </a:tr>
            </a:tbl>
          </a:graphicData>
        </a:graphic>
      </p:graphicFrame>
      <p:sp>
        <p:nvSpPr>
          <p:cNvPr id="142" name="Google Shape;142;p21"/>
          <p:cNvSpPr/>
          <p:nvPr/>
        </p:nvSpPr>
        <p:spPr>
          <a:xfrm>
            <a:off x="-89265" y="-2"/>
            <a:ext cx="1389062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355600">
              <a:buClr>
                <a:srgbClr val="CCFF99"/>
              </a:buClr>
              <a:buSzPts val="1400"/>
            </a:pPr>
            <a:r>
              <a:rPr lang="ru-RU" b="1" i="1" dirty="0" smtClean="0">
                <a:solidFill>
                  <a:srgbClr val="CCFF99"/>
                </a:solidFill>
              </a:rPr>
              <a:t>2-кесте. </a:t>
            </a:r>
            <a:r>
              <a:rPr lang="ru-RU" b="1" i="1" dirty="0" err="1" smtClean="0">
                <a:solidFill>
                  <a:srgbClr val="CCFF99"/>
                </a:solidFill>
              </a:rPr>
              <a:t>Өздігінен</a:t>
            </a:r>
            <a:r>
              <a:rPr lang="ru-RU" b="1" i="1" dirty="0" smtClean="0">
                <a:solidFill>
                  <a:srgbClr val="CCFF99"/>
                </a:solidFill>
              </a:rPr>
              <a:t> </a:t>
            </a:r>
            <a:r>
              <a:rPr lang="ru-RU" b="1" i="1" dirty="0" err="1">
                <a:solidFill>
                  <a:srgbClr val="CCFF99"/>
                </a:solidFill>
              </a:rPr>
              <a:t>тығыздалатын</a:t>
            </a:r>
            <a:r>
              <a:rPr lang="ru-RU" b="1" i="1" dirty="0">
                <a:solidFill>
                  <a:srgbClr val="CCFF99"/>
                </a:solidFill>
              </a:rPr>
              <a:t> бетон </a:t>
            </a:r>
            <a:r>
              <a:rPr lang="ru-RU" b="1" i="1" dirty="0" err="1">
                <a:solidFill>
                  <a:srgbClr val="CCFF99"/>
                </a:solidFill>
              </a:rPr>
              <a:t>өндіруге</a:t>
            </a:r>
            <a:r>
              <a:rPr lang="ru-RU" b="1" i="1" dirty="0">
                <a:solidFill>
                  <a:srgbClr val="CCFF99"/>
                </a:solidFill>
              </a:rPr>
              <a:t> </a:t>
            </a:r>
            <a:r>
              <a:rPr lang="ru-RU" b="1" i="1" dirty="0" err="1">
                <a:solidFill>
                  <a:srgbClr val="CCFF99"/>
                </a:solidFill>
              </a:rPr>
              <a:t>арналған</a:t>
            </a:r>
            <a:r>
              <a:rPr lang="ru-RU" b="1" i="1" dirty="0">
                <a:solidFill>
                  <a:srgbClr val="CCFF99"/>
                </a:solidFill>
              </a:rPr>
              <a:t> бетон </a:t>
            </a:r>
            <a:r>
              <a:rPr lang="ru-RU" b="1" i="1" dirty="0" err="1">
                <a:solidFill>
                  <a:srgbClr val="CCFF99"/>
                </a:solidFill>
              </a:rPr>
              <a:t>қоспаларының</a:t>
            </a:r>
            <a:r>
              <a:rPr lang="ru-RU" b="1" i="1" dirty="0">
                <a:solidFill>
                  <a:srgbClr val="CCFF99"/>
                </a:solidFill>
              </a:rPr>
              <a:t> </a:t>
            </a:r>
            <a:r>
              <a:rPr lang="ru-RU" b="1" i="1" dirty="0" err="1" smtClean="0">
                <a:solidFill>
                  <a:srgbClr val="CCFF99"/>
                </a:solidFill>
              </a:rPr>
              <a:t>жіктелуім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22"/>
          <p:cNvGraphicFramePr/>
          <p:nvPr>
            <p:extLst>
              <p:ext uri="{D42A27DB-BD31-4B8C-83A1-F6EECF244321}">
                <p14:modId xmlns:p14="http://schemas.microsoft.com/office/powerpoint/2010/main" val="2974471279"/>
              </p:ext>
            </p:extLst>
          </p:nvPr>
        </p:nvGraphicFramePr>
        <p:xfrm>
          <a:off x="2555776" y="260648"/>
          <a:ext cx="6264675" cy="6199242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{90863ECD-60BD-43F4-AF47-21330B13C1EE}</a:tableStyleId>
              </a:tblPr>
              <a:tblGrid>
                <a:gridCol w="3456375"/>
                <a:gridCol w="2808300"/>
              </a:tblGrid>
              <a:tr h="520300">
                <a:tc>
                  <a:txBody>
                    <a:bodyPr/>
                    <a:lstStyle/>
                    <a:p>
                      <a:pPr marL="0" marR="0" lvl="0" indent="3556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smtClean="0"/>
                        <a:t>Бетон </a:t>
                      </a:r>
                      <a:r>
                        <a:rPr lang="ru-RU" sz="1400" u="none" strike="noStrike" cap="none" dirty="0" err="1" smtClean="0"/>
                        <a:t>қоспасының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компоненттері</a:t>
                      </a:r>
                      <a:endParaRPr sz="1400" u="none" strike="noStrike" cap="none" dirty="0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3556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smtClean="0"/>
                        <a:t>Бетон </a:t>
                      </a:r>
                      <a:r>
                        <a:rPr lang="ru-RU" sz="1400" u="none" strike="noStrike" cap="none" dirty="0" err="1" smtClean="0"/>
                        <a:t>қоспасының</a:t>
                      </a:r>
                      <a:r>
                        <a:rPr lang="ru-RU" sz="1400" u="none" strike="noStrike" cap="none" dirty="0" smtClean="0"/>
                        <a:t> 1 м3 </a:t>
                      </a:r>
                      <a:r>
                        <a:rPr lang="ru-RU" sz="1400" u="none" strike="noStrike" cap="none" dirty="0" err="1" smtClean="0"/>
                        <a:t>құрамдас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бөліктерінің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шығыны</a:t>
                      </a:r>
                      <a:endParaRPr sz="1400" u="none" strike="noStrike" cap="none" dirty="0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</a:tr>
              <a:tr h="26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>
                          <a:solidFill>
                            <a:schemeClr val="bg1"/>
                          </a:solidFill>
                        </a:rPr>
                        <a:t>Жапония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3556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 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</a:tr>
              <a:tr h="260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smtClean="0"/>
                        <a:t>Су, </a:t>
                      </a:r>
                      <a:r>
                        <a:rPr lang="ru-RU" sz="1400" u="none" strike="noStrike" cap="none" dirty="0"/>
                        <a:t>кг</a:t>
                      </a:r>
                      <a:endParaRPr sz="1400" u="none" strike="noStrike" cap="none" dirty="0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175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</a:tr>
              <a:tr h="520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Төмен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жылу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бөлетін</a:t>
                      </a:r>
                      <a:r>
                        <a:rPr lang="ru-RU" sz="1400" u="none" strike="noStrike" cap="none" dirty="0" smtClean="0"/>
                        <a:t> портландцемент, кг</a:t>
                      </a:r>
                      <a:endParaRPr sz="1400" u="none" strike="noStrike" cap="none" dirty="0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530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</a:tr>
              <a:tr h="260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Зола, кг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70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</a:tr>
              <a:tr h="260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Ұсақ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толтырғыш</a:t>
                      </a:r>
                      <a:r>
                        <a:rPr lang="ru-RU" sz="1400" u="none" strike="noStrike" cap="none" dirty="0" smtClean="0"/>
                        <a:t>, кг</a:t>
                      </a:r>
                      <a:endParaRPr sz="1400" u="none" strike="noStrike" cap="none" dirty="0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751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</a:tr>
              <a:tr h="260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Ірі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толтырғыш</a:t>
                      </a:r>
                      <a:r>
                        <a:rPr lang="ru-RU" sz="1400" u="none" strike="noStrike" cap="none" dirty="0" smtClean="0"/>
                        <a:t>, кг</a:t>
                      </a:r>
                      <a:endParaRPr sz="1400" u="none" strike="noStrike" cap="none" dirty="0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789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</a:tr>
              <a:tr h="260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Суперпластификатор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қоспасы</a:t>
                      </a:r>
                      <a:r>
                        <a:rPr lang="ru-RU" sz="1400" u="none" strike="noStrike" cap="none" dirty="0" smtClean="0"/>
                        <a:t>, кг</a:t>
                      </a:r>
                      <a:endParaRPr sz="1400" u="none" strike="noStrike" cap="none" dirty="0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9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</a:tr>
              <a:tr h="260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>
                          <a:solidFill>
                            <a:schemeClr val="bg1"/>
                          </a:solidFill>
                        </a:rPr>
                        <a:t>Еуропалық</a:t>
                      </a:r>
                      <a:r>
                        <a:rPr lang="ru-RU" sz="1400" u="none" strike="noStrike" cap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400" u="none" strike="noStrike" cap="none" dirty="0" err="1" smtClean="0">
                          <a:solidFill>
                            <a:schemeClr val="bg1"/>
                          </a:solidFill>
                        </a:rPr>
                        <a:t>Одақ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 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</a:tr>
              <a:tr h="260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smtClean="0"/>
                        <a:t>Су, </a:t>
                      </a:r>
                      <a:r>
                        <a:rPr lang="ru-RU" sz="1400" u="none" strike="noStrike" cap="none" dirty="0"/>
                        <a:t>кг</a:t>
                      </a:r>
                      <a:endParaRPr sz="1400" u="none" strike="noStrike" cap="none" dirty="0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190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</a:tr>
              <a:tr h="260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Портландцемент, кг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280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</a:tr>
              <a:tr h="260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Әк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толтырғыш</a:t>
                      </a:r>
                      <a:r>
                        <a:rPr lang="ru-RU" sz="1400" u="none" strike="noStrike" cap="none" dirty="0" smtClean="0"/>
                        <a:t>, кг</a:t>
                      </a:r>
                      <a:endParaRPr sz="1400" u="none" strike="noStrike" cap="none" dirty="0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245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</a:tr>
              <a:tr h="260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Ұсақ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толтырғыш</a:t>
                      </a:r>
                      <a:r>
                        <a:rPr lang="ru-RU" sz="1400" u="none" strike="noStrike" cap="none" dirty="0" smtClean="0"/>
                        <a:t>, кг</a:t>
                      </a:r>
                      <a:endParaRPr sz="1400" u="none" strike="noStrike" cap="none" dirty="0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865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</a:tr>
              <a:tr h="260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Ірі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толтырғыш</a:t>
                      </a:r>
                      <a:r>
                        <a:rPr lang="ru-RU" sz="1400" u="none" strike="noStrike" cap="none" dirty="0" smtClean="0"/>
                        <a:t>, кг</a:t>
                      </a:r>
                      <a:endParaRPr sz="1400" u="none" strike="noStrike" cap="none" dirty="0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750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</a:tr>
              <a:tr h="260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Суперпластификатор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қоспасы</a:t>
                      </a:r>
                      <a:r>
                        <a:rPr lang="ru-RU" sz="1400" u="none" strike="noStrike" cap="none" dirty="0" smtClean="0"/>
                        <a:t>, кг</a:t>
                      </a:r>
                      <a:endParaRPr sz="1400" u="none" strike="noStrike" cap="none" dirty="0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4,2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</a:tr>
              <a:tr h="260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k-KZ" sz="1400" u="none" strike="noStrike" cap="none" dirty="0" smtClean="0">
                          <a:solidFill>
                            <a:schemeClr val="bg1"/>
                          </a:solidFill>
                          <a:latin typeface="Palatino Linotype"/>
                          <a:ea typeface="Times New Roman"/>
                          <a:cs typeface="Times New Roman"/>
                          <a:sym typeface="Arial"/>
                        </a:rPr>
                        <a:t>АҚШ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 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</a:tr>
              <a:tr h="260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smtClean="0"/>
                        <a:t>Су, </a:t>
                      </a:r>
                      <a:r>
                        <a:rPr lang="ru-RU" sz="1400" u="none" strike="noStrike" cap="none" dirty="0"/>
                        <a:t>кг</a:t>
                      </a:r>
                      <a:endParaRPr sz="1400" u="none" strike="noStrike" cap="none" dirty="0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180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</a:tr>
              <a:tr h="260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Портландцемент, кг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357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</a:tr>
              <a:tr h="260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Түйіршіктелген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қож</a:t>
                      </a:r>
                      <a:r>
                        <a:rPr lang="ru-RU" sz="1400" u="none" strike="noStrike" cap="none" dirty="0" smtClean="0"/>
                        <a:t>, кг</a:t>
                      </a:r>
                      <a:endParaRPr sz="1400" u="none" strike="noStrike" cap="none" dirty="0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119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</a:tr>
              <a:tr h="260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Ұсақ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толтырғыш</a:t>
                      </a:r>
                      <a:r>
                        <a:rPr lang="ru-RU" sz="1400" u="none" strike="noStrike" cap="none" dirty="0" smtClean="0"/>
                        <a:t>, кг</a:t>
                      </a:r>
                      <a:endParaRPr sz="1400" u="none" strike="noStrike" cap="none" dirty="0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936</a:t>
                      </a:r>
                      <a:endParaRPr sz="1400" u="none" strike="noStrike" cap="none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</a:tr>
              <a:tr h="260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 smtClean="0"/>
                        <a:t>Ірі</a:t>
                      </a:r>
                      <a:r>
                        <a:rPr lang="ru-RU" sz="1400" u="none" strike="noStrike" cap="none" dirty="0" smtClean="0"/>
                        <a:t> </a:t>
                      </a:r>
                      <a:r>
                        <a:rPr lang="ru-RU" sz="1400" u="none" strike="noStrike" cap="none" dirty="0" err="1" smtClean="0"/>
                        <a:t>толтырғыш</a:t>
                      </a:r>
                      <a:r>
                        <a:rPr lang="ru-RU" sz="1400" u="none" strike="noStrike" cap="none" dirty="0" smtClean="0"/>
                        <a:t>, кг</a:t>
                      </a:r>
                      <a:endParaRPr sz="1400" u="none" strike="noStrike" cap="none" dirty="0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/>
                        <a:t>684</a:t>
                      </a:r>
                      <a:endParaRPr sz="1400" u="none" strike="noStrike" cap="none" dirty="0">
                        <a:solidFill>
                          <a:srgbClr val="FFFFC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148" name="Google Shape;148;p22"/>
          <p:cNvSpPr/>
          <p:nvPr/>
        </p:nvSpPr>
        <p:spPr>
          <a:xfrm>
            <a:off x="0" y="363254"/>
            <a:ext cx="2555776" cy="24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355600">
              <a:buClr>
                <a:srgbClr val="CCECFF"/>
              </a:buClr>
              <a:buSzPts val="1400"/>
            </a:pPr>
            <a:r>
              <a:rPr lang="ru-RU" b="1" dirty="0" smtClean="0">
                <a:solidFill>
                  <a:srgbClr val="CCECFF"/>
                </a:solidFill>
              </a:rPr>
              <a:t>3-кесте.  </a:t>
            </a:r>
          </a:p>
          <a:p>
            <a:pPr lvl="0" indent="355600">
              <a:buClr>
                <a:srgbClr val="CCECFF"/>
              </a:buClr>
              <a:buSzPts val="1400"/>
            </a:pPr>
            <a:r>
              <a:rPr lang="ru-RU" b="1" dirty="0" err="1" smtClean="0">
                <a:solidFill>
                  <a:srgbClr val="CCECFF"/>
                </a:solidFill>
              </a:rPr>
              <a:t>Өздігінен</a:t>
            </a:r>
            <a:r>
              <a:rPr lang="ru-RU" b="1" dirty="0" smtClean="0">
                <a:solidFill>
                  <a:srgbClr val="CCECFF"/>
                </a:solidFill>
              </a:rPr>
              <a:t> </a:t>
            </a:r>
            <a:r>
              <a:rPr lang="ru-RU" b="1" dirty="0" err="1">
                <a:solidFill>
                  <a:srgbClr val="CCECFF"/>
                </a:solidFill>
              </a:rPr>
              <a:t>тығыздалған</a:t>
            </a:r>
            <a:r>
              <a:rPr lang="ru-RU" b="1" dirty="0">
                <a:solidFill>
                  <a:srgbClr val="CCECFF"/>
                </a:solidFill>
              </a:rPr>
              <a:t> </a:t>
            </a:r>
            <a:r>
              <a:rPr lang="ru-RU" b="1" dirty="0" err="1">
                <a:solidFill>
                  <a:srgbClr val="CCECFF"/>
                </a:solidFill>
              </a:rPr>
              <a:t>бетонға</a:t>
            </a:r>
            <a:r>
              <a:rPr lang="ru-RU" b="1" dirty="0">
                <a:solidFill>
                  <a:srgbClr val="CCECFF"/>
                </a:solidFill>
              </a:rPr>
              <a:t> </a:t>
            </a:r>
            <a:r>
              <a:rPr lang="ru-RU" b="1" dirty="0" err="1">
                <a:solidFill>
                  <a:srgbClr val="CCECFF"/>
                </a:solidFill>
              </a:rPr>
              <a:t>арналған</a:t>
            </a:r>
            <a:r>
              <a:rPr lang="ru-RU" b="1" dirty="0">
                <a:solidFill>
                  <a:srgbClr val="CCECFF"/>
                </a:solidFill>
              </a:rPr>
              <a:t> бетон </a:t>
            </a:r>
            <a:r>
              <a:rPr lang="ru-RU" b="1" dirty="0" err="1">
                <a:solidFill>
                  <a:srgbClr val="CCECFF"/>
                </a:solidFill>
              </a:rPr>
              <a:t>қоспасының</a:t>
            </a:r>
            <a:r>
              <a:rPr lang="ru-RU" b="1" dirty="0">
                <a:solidFill>
                  <a:srgbClr val="CCECFF"/>
                </a:solidFill>
              </a:rPr>
              <a:t> </a:t>
            </a:r>
            <a:r>
              <a:rPr lang="ru-RU" b="1" dirty="0" err="1">
                <a:solidFill>
                  <a:srgbClr val="CCECFF"/>
                </a:solidFill>
              </a:rPr>
              <a:t>құрамы</a:t>
            </a:r>
            <a:endParaRPr sz="1800" b="1" i="0" u="none" strike="noStrike" cap="none" dirty="0">
              <a:solidFill>
                <a:srgbClr val="CCE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251520" y="116632"/>
            <a:ext cx="8568952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355600" algn="just"/>
            <a:r>
              <a:rPr lang="ru-RU" sz="1600" b="1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Модификацияланған</a:t>
            </a:r>
            <a:r>
              <a:rPr lang="ru-RU" sz="1600" b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поликарбоксилаттарға</a:t>
            </a:r>
            <a:r>
              <a:rPr lang="ru-RU" sz="1600" b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негізделген</a:t>
            </a:r>
            <a:r>
              <a:rPr lang="ru-RU" sz="1600" b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b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тиімді</a:t>
            </a:r>
            <a:r>
              <a:rPr lang="ru-RU" sz="1600" b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суперпластификаторлар</a:t>
            </a:r>
            <a:r>
              <a:rPr lang="ru-RU" sz="1600" b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ru-RU" sz="1600" b="1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гиперпластификаторлар</a:t>
            </a:r>
            <a:r>
              <a:rPr lang="ru-RU" sz="1600" b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lang="ru-RU" sz="1600" b="1" dirty="0" smtClean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55600" algn="just"/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55600" algn="just"/>
            <a:r>
              <a:rPr lang="ru-RU" sz="1600" b="1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Поликарбоксилат</a:t>
            </a:r>
            <a:r>
              <a:rPr lang="ru-RU" sz="1600" b="1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негізінің</a:t>
            </a:r>
            <a:r>
              <a:rPr lang="ru-RU" sz="1600" b="1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СП </a:t>
            </a:r>
            <a:r>
              <a:rPr lang="ru-RU" sz="1600" b="1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электростатикалық</a:t>
            </a:r>
            <a:r>
              <a:rPr lang="ru-RU" sz="1600" b="1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серпімді</a:t>
            </a:r>
            <a:r>
              <a:rPr lang="ru-RU" sz="1600" b="1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күштердің</a:t>
            </a:r>
            <a:r>
              <a:rPr lang="ru-RU" sz="1600" b="1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әсерінен</a:t>
            </a:r>
            <a:r>
              <a:rPr lang="ru-RU" sz="1600" b="1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пластификацияны</a:t>
            </a:r>
            <a:r>
              <a:rPr lang="ru-RU" sz="1600" b="1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қамтамасыз</a:t>
            </a:r>
            <a:r>
              <a:rPr lang="ru-RU" sz="1600" b="1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етеді</a:t>
            </a:r>
            <a:r>
              <a:rPr lang="ru-RU" sz="1600" b="1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цемент </a:t>
            </a:r>
            <a:r>
              <a:rPr lang="ru-RU" sz="1600" b="1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дәндерінің</a:t>
            </a:r>
            <a:r>
              <a:rPr lang="ru-RU" sz="1600" b="1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бетіне</a:t>
            </a:r>
            <a:r>
              <a:rPr lang="ru-RU" sz="1600" b="1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тез </a:t>
            </a:r>
            <a:r>
              <a:rPr lang="ru-RU" sz="1600" b="1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сіңеді</a:t>
            </a:r>
            <a:r>
              <a:rPr lang="ru-RU" sz="1600" b="1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b="1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онда</a:t>
            </a:r>
            <a:r>
              <a:rPr lang="ru-RU" sz="1600" b="1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үнемі</a:t>
            </a:r>
            <a:r>
              <a:rPr lang="ru-RU" sz="1600" b="1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қалады</a:t>
            </a:r>
            <a:r>
              <a:rPr lang="ru-RU" sz="1600" b="1" dirty="0" smtClean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indent="355600" algn="just"/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55600" algn="just"/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Модификацияланған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поликарбоксилаттар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негізінде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GP, SP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біріктірілген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түрде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жұмыс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істейді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кеңістіктік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электростатикалық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серпімді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күштердің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өзара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әрекеттесуі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арқылы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Бастапқыда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цемент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дәндерінің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бетінде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бұғатталмайды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      Цемент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дәнінің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кішкене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бөлігі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полимермен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жабылған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(СП.</a:t>
            </a:r>
            <a:r>
              <a:rPr lang="en-US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GP), 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цемент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флокуласының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бос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суға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қол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жеткізу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ылғалдандыру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реакциясы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үшін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жеткілікті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Полимерлердің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құрылымдары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негізгі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тізбектің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ұзындығымен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бүйір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тізбектерінің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ұзындығымен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бүйір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тізбектерінің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санымен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иондық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зарядпен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ерекшеленеді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Сондықтан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бұл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полимерлердің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қасиеттерін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молекулалық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құрылымды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өзгерту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бетонның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қасиеттеріне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бағытталған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әрекет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ету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арқылы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басқаруға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болады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indent="355600" algn="just"/>
            <a:r>
              <a:rPr lang="ru-RU" sz="1600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Поликарбоксилаттардың</a:t>
            </a:r>
            <a:r>
              <a:rPr lang="ru-RU" sz="1600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пластификациялық</a:t>
            </a:r>
            <a:r>
              <a:rPr lang="ru-RU" sz="1600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әсерінің</a:t>
            </a:r>
            <a:r>
              <a:rPr lang="ru-RU" sz="1600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ұзақтығы</a:t>
            </a:r>
            <a:r>
              <a:rPr lang="ru-RU" sz="1600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поликарбоксилаттар</a:t>
            </a:r>
            <a:r>
              <a:rPr lang="ru-RU" sz="1600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молекулаларының</a:t>
            </a:r>
            <a:r>
              <a:rPr lang="ru-RU" sz="1600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үлкен</a:t>
            </a:r>
            <a:r>
              <a:rPr lang="ru-RU" sz="1600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ұзындығына</a:t>
            </a:r>
            <a:r>
              <a:rPr lang="ru-RU" sz="1600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байланысты</a:t>
            </a:r>
            <a:r>
              <a:rPr lang="ru-RU" sz="1600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қарапайым</a:t>
            </a:r>
            <a:r>
              <a:rPr lang="ru-RU" sz="1600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суперпластификаторларды</a:t>
            </a:r>
            <a:r>
              <a:rPr lang="ru-RU" sz="1600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қолданғанға</a:t>
            </a:r>
            <a:r>
              <a:rPr lang="ru-RU" sz="1600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қарағанда</a:t>
            </a:r>
            <a:r>
              <a:rPr lang="ru-RU" sz="1600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3-4 </a:t>
            </a:r>
            <a:r>
              <a:rPr lang="ru-RU" sz="1600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одан</a:t>
            </a:r>
            <a:r>
              <a:rPr lang="ru-RU" sz="1600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да </a:t>
            </a:r>
            <a:r>
              <a:rPr lang="ru-RU" sz="1600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көп</a:t>
            </a:r>
            <a:r>
              <a:rPr lang="ru-RU" sz="1600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есе</a:t>
            </a:r>
            <a:r>
              <a:rPr lang="ru-RU" sz="1600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көп</a:t>
            </a:r>
            <a:r>
              <a:rPr lang="ru-RU" sz="1600" dirty="0">
                <a:solidFill>
                  <a:srgbClr val="CCE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pic>
        <p:nvPicPr>
          <p:cNvPr id="154" name="Google Shape;154;p23" descr="http://www.ibeton.ru/pic/subscribe/59/Image5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6662" y="4847572"/>
            <a:ext cx="5253769" cy="1888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0" y="0"/>
            <a:ext cx="9071992" cy="335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3556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1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Бетонная смесь </a:t>
            </a:r>
            <a:r>
              <a:rPr lang="ru-RU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характеризуется низким водоцементным отношением 0,38…0,4, при этом достигая очень высокого показателя </a:t>
            </a:r>
            <a:r>
              <a:rPr lang="ru-RU" sz="1600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удобоукладываемости - расплыв до 70 см</a:t>
            </a:r>
            <a:r>
              <a:rPr lang="ru-RU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FF66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35560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FF66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35560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FF66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35560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FF66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35560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FF66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35560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FF66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35560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FF66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35560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FF66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35560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i="1">
              <a:solidFill>
                <a:srgbClr val="FF66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575" y="894941"/>
            <a:ext cx="2448272" cy="1525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1680" y="1990959"/>
            <a:ext cx="24765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2811" y="908720"/>
            <a:ext cx="2090737" cy="156686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 descr="Картинки по запросу свойства самоуплотняющегося бетона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84168" y="4268972"/>
            <a:ext cx="2736304" cy="204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12160" y="1866681"/>
            <a:ext cx="2664296" cy="1994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9791" y="3945210"/>
            <a:ext cx="5269781" cy="280505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5724129" y="812773"/>
            <a:ext cx="324036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sz="1600" dirty="0" err="1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анықтау</a:t>
            </a:r>
            <a:r>
              <a:rPr lang="ru-RU" sz="1600" dirty="0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ru-RU" sz="1600" dirty="0" err="1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әдістеріқозғалғыштығы</a:t>
            </a:r>
            <a:r>
              <a:rPr lang="ru-RU" sz="1600" dirty="0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мен </a:t>
            </a:r>
            <a:r>
              <a:rPr lang="ru-RU" sz="1600" dirty="0" err="1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тұтқырлығы</a:t>
            </a:r>
            <a:r>
              <a:rPr lang="ru-RU" sz="1600" dirty="0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(</a:t>
            </a:r>
            <a:r>
              <a:rPr lang="ru-RU" sz="1600" dirty="0" err="1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жарамдылық</a:t>
            </a:r>
            <a:r>
              <a:rPr lang="ru-RU" sz="1600" dirty="0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ru-RU" sz="1600" dirty="0" err="1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мерзімі</a:t>
            </a:r>
            <a:r>
              <a:rPr lang="ru-RU" sz="1600" dirty="0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</a:t>
            </a:r>
            <a:endParaRPr sz="1600" dirty="0">
              <a:solidFill>
                <a:srgbClr val="FFFF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 descr="Картинки по запросу применение самоуплотняющегося бетон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1840" y="3732207"/>
            <a:ext cx="454342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/>
          <p:nvPr/>
        </p:nvSpPr>
        <p:spPr>
          <a:xfrm>
            <a:off x="179512" y="188640"/>
            <a:ext cx="8784976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3556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1" dirty="0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Плотность</a:t>
            </a:r>
            <a:endParaRPr dirty="0"/>
          </a:p>
          <a:p>
            <a:pPr lvl="0" indent="355600" algn="just"/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Материалдың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тығыздығының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жоғарылауы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оның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құрылымында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үлкен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тесіктер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мен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капиллярлардың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болмауы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коррозиялық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ортаның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бетонға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терең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енуіне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жол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бермейді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коррозия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процестерінің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пайда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болу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қаупін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азайтады</a:t>
            </a:r>
            <a:r>
              <a:rPr lang="ru-RU" sz="16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indent="355600" algn="just"/>
            <a:r>
              <a:rPr lang="ru-RU" sz="1600" i="1" dirty="0" err="1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Беріктік</a:t>
            </a:r>
            <a:r>
              <a:rPr lang="ru-RU" sz="1600" b="1" dirty="0" smtClean="0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ru-RU" sz="1600" b="1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285750" lvl="0" indent="-285750" algn="just">
              <a:buClr>
                <a:srgbClr val="FFFFFF"/>
              </a:buClr>
              <a:buSzPts val="1600"/>
              <a:buFont typeface="Times New Roman"/>
              <a:buChar char="-"/>
            </a:pP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Өздігінен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тығыздалған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бетонның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сығылу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күші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дірілмен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тығыздалған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қарапайым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бетондардың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беріктігімен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салыстырылады;Жоғары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беріктігі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бар бетон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алу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технологиялық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тұрғыдан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қиын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емес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Алынған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материалдың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беріктігі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100 Мпа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дейін</a:t>
            </a:r>
            <a:r>
              <a:rPr lang="ru-RU" sz="16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lvl="0" indent="-285750" algn="just">
              <a:buClr>
                <a:srgbClr val="FFFFFF"/>
              </a:buClr>
              <a:buSzPts val="1600"/>
              <a:buFont typeface="Times New Roman"/>
              <a:buChar char="-"/>
            </a:pPr>
            <a:r>
              <a:rPr lang="ru-RU" sz="1600" i="1" dirty="0" err="1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Серпімділік</a:t>
            </a:r>
            <a:r>
              <a:rPr lang="ru-RU" sz="1600" i="1" dirty="0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i="1" dirty="0" err="1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модулі</a:t>
            </a:r>
            <a:r>
              <a:rPr lang="ru-RU" sz="1600" i="1" dirty="0" smtClean="0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lvl="0" indent="-285750" algn="just">
              <a:buClr>
                <a:srgbClr val="FFFFFF"/>
              </a:buClr>
              <a:buSzPts val="1600"/>
              <a:buFont typeface="Times New Roman"/>
              <a:buChar char="-"/>
            </a:pP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Мәндерге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жақын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серпімді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модуль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сығылу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беріктігі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тән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Серпімділік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модулі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мен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сығылу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күші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арасындағы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қатынас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e/(fc)0.5,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мұндағы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—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серпімділік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модулі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ал 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fc —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сығылу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күші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Алынған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мән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қарапайым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бетон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үшін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ұсынылғанға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жақын</a:t>
            </a:r>
            <a:r>
              <a:rPr lang="ru-RU" sz="16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dirty="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Базовая">
  <a:themeElements>
    <a:clrScheme name="Базовая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847</Words>
  <Application>Microsoft Office PowerPoint</Application>
  <PresentationFormat>Экран (4:3)</PresentationFormat>
  <Paragraphs>169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Palatino Linotype</vt:lpstr>
      <vt:lpstr>Noto Sans Symbols</vt:lpstr>
      <vt:lpstr>Базовая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ЖОҒАРЫ ФУНКЦИОНАЛДЫ БЕТОНДАР. ТЫҒЫЗДАЛҒАН БЕТОНДАР</dc:title>
  <cp:lastModifiedBy>АлмасМалмас</cp:lastModifiedBy>
  <cp:revision>5</cp:revision>
  <dcterms:modified xsi:type="dcterms:W3CDTF">2020-10-26T10:26:33Z</dcterms:modified>
</cp:coreProperties>
</file>