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DD62A1D-900E-43B4-BA7D-F6F6BB05795C}">
  <a:tblStyle styleId="{DDD62A1D-900E-43B4-BA7D-F6F6BB05795C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7"/>
          </a:solidFill>
        </a:fill>
      </a:tcStyle>
    </a:wholeTbl>
    <a:band1H>
      <a:tcTxStyle/>
      <a:tcStyle>
        <a:tcBdr/>
        <a:fill>
          <a:solidFill>
            <a:srgbClr val="CBD7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F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7ECF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7ECF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863ECD-60BD-43F4-AF47-21330B13C1EE}" styleName="Table_1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9310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6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latino Linotype"/>
              <a:buNone/>
              <a:defRPr sz="6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ctr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ctr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None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276600" y="-457200"/>
            <a:ext cx="3505199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-914400" y="2133601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3124200" y="457201"/>
            <a:ext cx="4572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6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alatino Linotype"/>
              <a:buNone/>
              <a:defRPr sz="5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344168" y="658368"/>
            <a:ext cx="32735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5029200" y="658368"/>
            <a:ext cx="3273552" cy="343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344168" y="1371600"/>
            <a:ext cx="3276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❧"/>
              <a:defRPr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•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9559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9559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02920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5029200" y="1371600"/>
            <a:ext cx="327355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❧"/>
              <a:defRPr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•"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•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9559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9559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8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8200" y="685801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❧"/>
              <a:defRPr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12419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Font typeface="Noto Sans Symbols"/>
              <a:buChar char="❧"/>
              <a:defRPr sz="2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❧"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97179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❧"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❧"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5715000" y="685801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219200" y="612775"/>
            <a:ext cx="6705600" cy="2546985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2743200" y="3453047"/>
            <a:ext cx="5029200" cy="72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5686"/>
                </a:srgbClr>
              </a:gs>
              <a:gs pos="100000">
                <a:srgbClr val="242852">
                  <a:alpha val="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" name="Google Shape;7;p1"/>
          <p:cNvSpPr/>
          <p:nvPr/>
        </p:nvSpPr>
        <p:spPr>
          <a:xfrm rot="-1875725">
            <a:off x="1373221" y="1038440"/>
            <a:ext cx="7240620" cy="5706987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" name="Google Shape;8;p1"/>
          <p:cNvSpPr/>
          <p:nvPr/>
        </p:nvSpPr>
        <p:spPr>
          <a:xfrm rot="-3943090">
            <a:off x="-274211" y="1165875"/>
            <a:ext cx="5538472" cy="4480459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" name="Google Shape;9;p1"/>
          <p:cNvSpPr/>
          <p:nvPr/>
        </p:nvSpPr>
        <p:spPr>
          <a:xfrm rot="-1875725">
            <a:off x="3277955" y="116854"/>
            <a:ext cx="6479362" cy="4754757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0861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❧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❧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•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❧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742917" y="1948113"/>
            <a:ext cx="8141528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SzPts val="1600"/>
            </a:pPr>
            <a:r>
              <a:rPr lang="ru-RU" sz="2000" dirty="0" smtClean="0">
                <a:solidFill>
                  <a:srgbClr val="FF66FF"/>
                </a:solidFill>
              </a:rPr>
              <a:t>ЖОҒАРЫ </a:t>
            </a:r>
            <a:r>
              <a:rPr lang="ru-RU" sz="2000" dirty="0">
                <a:solidFill>
                  <a:srgbClr val="FF66FF"/>
                </a:solidFill>
              </a:rPr>
              <a:t>ФУНКЦИОНАЛДЫ </a:t>
            </a:r>
            <a:r>
              <a:rPr lang="ru-RU" sz="2000" dirty="0" smtClean="0">
                <a:solidFill>
                  <a:srgbClr val="FF66FF"/>
                </a:solidFill>
              </a:rPr>
              <a:t>БЕТОНДАР.</a:t>
            </a:r>
            <a:br>
              <a:rPr lang="ru-RU" sz="2000" dirty="0" smtClean="0">
                <a:solidFill>
                  <a:srgbClr val="FF66FF"/>
                </a:solidFill>
              </a:rPr>
            </a:br>
            <a:r>
              <a:rPr lang="ru-RU" sz="2000" dirty="0" smtClean="0">
                <a:solidFill>
                  <a:srgbClr val="FF66FF"/>
                </a:solidFill>
              </a:rPr>
              <a:t>ТЫҒЫЗДАЛҒАН БЕТОНДАР</a:t>
            </a:r>
            <a:endParaRPr sz="2000" b="0" i="0" u="none" strike="noStrike" cap="none" dirty="0">
              <a:solidFill>
                <a:srgbClr val="FF66FF"/>
              </a:solidFill>
              <a:sym typeface="Palatino Linotype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189972" y="757609"/>
            <a:ext cx="814191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SzPts val="180"/>
            </a:pPr>
            <a:r>
              <a:rPr lang="ru-RU" sz="1600" dirty="0" err="1" smtClean="0"/>
              <a:t>Жәңгір</a:t>
            </a:r>
            <a:r>
              <a:rPr lang="ru-RU" sz="1600" dirty="0" smtClean="0"/>
              <a:t> </a:t>
            </a:r>
            <a:r>
              <a:rPr lang="ru-RU" sz="1600" dirty="0"/>
              <a:t>хан </a:t>
            </a:r>
            <a:r>
              <a:rPr lang="ru-RU" sz="1600" dirty="0" err="1"/>
              <a:t>атындағы</a:t>
            </a:r>
            <a:r>
              <a:rPr lang="ru-RU" sz="1600" dirty="0"/>
              <a:t> </a:t>
            </a:r>
            <a:r>
              <a:rPr lang="ru-RU" sz="1600" dirty="0" smtClean="0"/>
              <a:t>БҚАТУ, </a:t>
            </a:r>
            <a:r>
              <a:rPr lang="ru-RU" sz="1600" dirty="0" err="1" smtClean="0"/>
              <a:t>индустриалды-технологиялық</a:t>
            </a:r>
            <a:r>
              <a:rPr lang="ru-RU" sz="1600" dirty="0" smtClean="0"/>
              <a:t> институт</a:t>
            </a:r>
            <a:endParaRPr sz="1600" b="0" i="0" u="none" strike="noStrike" cap="none" dirty="0">
              <a:solidFill>
                <a:schemeClr val="lt1"/>
              </a:solidFill>
              <a:sym typeface="Palatino Linotyp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0258" y="5411244"/>
            <a:ext cx="587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dirty="0" err="1" smtClean="0">
                <a:solidFill>
                  <a:schemeClr val="bg1"/>
                </a:solidFill>
              </a:rPr>
              <a:t>Орындаған</a:t>
            </a:r>
            <a:r>
              <a:rPr lang="ru-RU" sz="1800" dirty="0" smtClean="0">
                <a:solidFill>
                  <a:schemeClr val="bg1"/>
                </a:solidFill>
              </a:rPr>
              <a:t>: ПГС-41 топ </a:t>
            </a:r>
            <a:r>
              <a:rPr lang="ru-RU" sz="1800" dirty="0" err="1" smtClean="0">
                <a:solidFill>
                  <a:schemeClr val="bg1"/>
                </a:solidFill>
              </a:rPr>
              <a:t>студенті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err="1" smtClean="0">
                <a:solidFill>
                  <a:schemeClr val="bg1"/>
                </a:solidFill>
              </a:rPr>
              <a:t>Ержанов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 err="1" smtClean="0">
                <a:solidFill>
                  <a:schemeClr val="bg1"/>
                </a:solidFill>
              </a:rPr>
              <a:t>Арман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251520" y="404664"/>
            <a:ext cx="8712968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600" b="1" dirty="0" err="1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Жоғары</a:t>
            </a:r>
            <a:r>
              <a:rPr lang="ru-RU" sz="1600" b="1" dirty="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функционалды</a:t>
            </a:r>
            <a:r>
              <a:rPr lang="ru-RU" sz="1600" b="1" dirty="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бетондар</a:t>
            </a:r>
            <a:r>
              <a:rPr lang="ru-RU" sz="1600" b="1" dirty="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= </a:t>
            </a:r>
            <a:r>
              <a:rPr lang="ru-RU" sz="1600" b="1" dirty="0" err="1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жоғары</a:t>
            </a:r>
            <a:r>
              <a:rPr lang="ru-RU" sz="1600" b="1" dirty="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сапалы</a:t>
            </a:r>
            <a:r>
              <a:rPr lang="ru-RU" sz="1600" b="1" dirty="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ru-RU" sz="1600" b="1" dirty="0" err="1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бетондар</a:t>
            </a:r>
            <a:endParaRPr sz="1600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lvl="0" indent="355600" algn="just"/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1986 ж. -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сапалы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бетон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немесе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сапалы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бетон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тұжырымдамасы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жасалды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Тиімділігі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бетон, НРС</a:t>
            </a:r>
            <a:r>
              <a:rPr lang="ru-RU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lang="kk-KZ" sz="16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endParaRPr lang="kk-KZ"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сапалы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бетондарда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жеке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қасиеттері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бар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бетондардың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қасиеттері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жинақталған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сияқты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Жапондық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зерттеушілердің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пікірінше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мұндай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бетондардың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болжамды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қызмет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ету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мерзімі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шамамен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500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жыл</a:t>
            </a:r>
            <a:r>
              <a:rPr lang="ru-RU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355600" algn="just"/>
            <a:endParaRPr lang="kk-KZ"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endParaRPr lang="kk-KZ" sz="16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функционалды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бетондардың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негізгі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критерийлері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беріктігі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ішінде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беріктігі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R28 = 60-120 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Мпа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одан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кемінде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25 ... 30 Мпа);-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аязға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төзімділік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F400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одан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);су мен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химиялық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иондарға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төмен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өткізгіштігі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W12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одан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абразивтіліктің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кедергісі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( 0,4 г/см2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артық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емес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судың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төмен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сіңуі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салмағы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бойынша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2,5% - дан кем);-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төмен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адсорбциялық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қабілеті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төмен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диффузия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коэффициенті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химиялық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төзімділік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серпімділік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бактерицидтік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фунгицидтік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;-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деформативтіліктің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реттелетін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көрсеткіштері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ішінде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табиғи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қатаюдың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14...28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тәулігінде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шөгудің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орнын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толтырумен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600" dirty="0">
              <a:solidFill>
                <a:schemeClr val="bg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467544" y="476672"/>
            <a:ext cx="8496944" cy="649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355600" algn="ctr"/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сапалы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Бетон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технологиясы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оны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өндірудің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барлық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кезеңдерінде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бетонның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құрылымын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басқаруға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негізделген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ru-RU" sz="1600" b="1" dirty="0" err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Құрамы</a:t>
            </a:r>
            <a:r>
              <a:rPr lang="ru-RU" sz="1600" b="1" dirty="0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u-RU" sz="1600" b="1" dirty="0" smtClean="0">
              <a:solidFill>
                <a:srgbClr val="CC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сапалы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шикізат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u-RU" sz="1600" b="1" dirty="0" smtClean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сапалы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портландцемент,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композициялық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байланыстырғыштар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ВНВ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түрлі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мақсаттағы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химиялық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модификаторлар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кешені;дисперсті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толтырғыштар-сұйылтқыштар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lang="ru-RU" sz="1600" b="1" dirty="0" smtClean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Ультрадисперсті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толтырғыштар-тығыздағыштар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белсендіргіштер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құрылымның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көлемдік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өзгерістерін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басқаратын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компоненттер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химиялық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модификаторлармен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бірге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бетон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қоспасының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реологиясын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қатаю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процестерін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басқаруға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мүмкіндік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беретін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компоненттер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қатаюдың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физика-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химиялық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процестерін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басқаруға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мүмкіндік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беретін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компоненттер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бетонға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арнайы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қасиеттер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беретін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компоненттер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дисперсті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талшықты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компоненттер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материалдың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ішкі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жылу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бөлінуін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реттейтін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компоненттер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algn="just"/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1600" b="1" dirty="0" err="1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Интенсивті</a:t>
            </a:r>
            <a:r>
              <a:rPr lang="ru-RU" sz="1600" b="1" dirty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технология: </a:t>
            </a:r>
            <a:endParaRPr lang="ru-RU" sz="1600" b="1" dirty="0" smtClean="0">
              <a:solidFill>
                <a:srgbClr val="66CC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мөлшерлеу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дәлдігі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lang="ru-RU" sz="1600" b="1" dirty="0" smtClean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қоспаны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мұқият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араластыру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гомогенизациялау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сапалы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тығыздау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қатайту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қоспаның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механикалық-химиялық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активтенуі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Композициялық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байланыстырғыш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модификаторлар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белсенді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компоненттердің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кешені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мазмұны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бетонның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мақсатына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оған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қойылатын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талаптарға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байланысты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бетонның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құрамы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бастапқы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негізгі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компоненттердің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байланыстырғыш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пен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агрегаттардың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қасиеттерін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ескере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отырып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таңдалады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334859" y="692696"/>
            <a:ext cx="8424936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355600" algn="just"/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 </a:t>
            </a:r>
            <a:r>
              <a:rPr lang="ru-RU" sz="16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қажеттілігінің</a:t>
            </a:r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төмен</a:t>
            </a:r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 smtClean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байланыстырғыштары</a:t>
            </a:r>
            <a:endParaRPr lang="ru-RU" sz="16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endParaRPr sz="1600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b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Технология (</a:t>
            </a:r>
            <a:r>
              <a:rPr lang="ru-RU" sz="1600" b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механикалық-химиялық</a:t>
            </a:r>
            <a:r>
              <a:rPr lang="ru-RU" sz="1600" b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активация</a:t>
            </a:r>
            <a:r>
              <a:rPr lang="ru-RU" sz="1600" b="1" dirty="0" smtClean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 indent="355600" algn="just"/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ингредиенттерді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бірге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ұнтақтау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u-RU" sz="160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клинкер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немесе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дайын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портландцемент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600" dirty="0" err="1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құрғақ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модификатор </a:t>
            </a:r>
            <a:endParaRPr lang="ru-RU" sz="160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ru-RU" sz="1600" dirty="0" err="1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қажет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болса-белсенді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минералды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қоспалар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күл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поззолан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шлак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т.б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.),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толтырғыш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сондай-ақ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гипс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тас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(гипс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  <a:p>
            <a:pPr lvl="0" indent="355600" algn="just"/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err="1" smtClean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Эффектілер</a:t>
            </a:r>
            <a:r>
              <a:rPr lang="ru-RU" sz="1600" b="1" dirty="0" smtClean="0">
                <a:solidFill>
                  <a:srgbClr val="66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285750" lvl="0" indent="-285750" algn="just">
              <a:buClr>
                <a:srgbClr val="FFFFFF"/>
              </a:buClr>
              <a:buSzPts val="1600"/>
              <a:buFont typeface="Times New Roman"/>
              <a:buChar char="-"/>
            </a:pP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Кешенді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байланыстырғыш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компоненттердің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пайдалы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қасиеттерін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синергетикалық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күшейту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ru-RU" sz="160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Clr>
                <a:srgbClr val="FFFFFF"/>
              </a:buClr>
              <a:buSzPts val="1600"/>
              <a:buFont typeface="Times New Roman"/>
              <a:buChar char="-"/>
            </a:pPr>
            <a:r>
              <a:rPr lang="ru-RU" sz="1600" dirty="0" err="1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цементтің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беріктігі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2...3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брендке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артады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85750" lvl="0" indent="-285750" algn="just">
              <a:buClr>
                <a:srgbClr val="FFFFFF"/>
              </a:buClr>
              <a:buSzPts val="1600"/>
              <a:buFont typeface="Times New Roman"/>
              <a:buChar char="-"/>
            </a:pPr>
            <a:r>
              <a:rPr lang="ru-RU" sz="1600" dirty="0" err="1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модификатордың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органикалық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компонентінің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пластификациялық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әсері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шамамен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есе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артады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algn="just">
              <a:buClr>
                <a:srgbClr val="FFFFFF"/>
              </a:buClr>
              <a:buSzPts val="1600"/>
              <a:buFont typeface="Times New Roman"/>
              <a:buChar char="-"/>
            </a:pP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изопластикалық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бетон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қоспаларының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су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құрамын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120... 135 л/м3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дейін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ru-RU" sz="160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 err="1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жылжымалы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қоспалар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үшін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0,25...0,30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дейін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ru-RU" sz="1600" dirty="0" smtClean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v"/>
            </a:pPr>
            <a:r>
              <a:rPr lang="ru-RU" sz="1600" dirty="0" err="1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қатты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қоспалар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үшін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0,20—0,25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дейінУПЗ-ны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18 ... 30-ға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дейін</a:t>
            </a:r>
            <a:r>
              <a:rPr lang="ru-RU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ұлғайту</a:t>
            </a:r>
            <a:endParaRPr sz="1600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058107" y="4496412"/>
            <a:ext cx="484632" cy="57606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744" y="2131424"/>
            <a:ext cx="3039742" cy="227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 descr="Картинки по запросу свойства самоуплотняющегося бетон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3563" y="4099409"/>
            <a:ext cx="3232106" cy="2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66" y="0"/>
            <a:ext cx="3600400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32040" y="212687"/>
            <a:ext cx="3529384" cy="235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 descr="Картинки по запросу применение самоуплотняющегося бетона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9050" y="4437112"/>
            <a:ext cx="3177116" cy="234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107504" y="116632"/>
            <a:ext cx="9036496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УПЗ - "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ерітінділер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мен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бетондар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үшін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агрегаттар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мен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толтырғыштар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сомасының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тұтқырға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массалық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қатынасымен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өлшенетін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агрегаттарды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нақты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тұтыну</a:t>
            </a:r>
            <a:r>
              <a:rPr lang="ru-RU" sz="1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(УПЗ</a:t>
            </a:r>
            <a:r>
              <a:rPr lang="ru-RU" sz="1600" b="1" dirty="0" smtClean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  <a:p>
            <a:pPr lvl="0"/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ПОРТЛАНДЦЕМЕНТТЕРДІҢ УПЗ-</a:t>
            </a:r>
            <a:r>
              <a:rPr lang="ru-RU" sz="16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ны</a:t>
            </a:r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(ПЦ) 15-деңгеймен </a:t>
            </a:r>
            <a:r>
              <a:rPr lang="ru-RU" sz="16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шектеу</a:t>
            </a:r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тест пен агрегат </a:t>
            </a:r>
            <a:r>
              <a:rPr lang="ru-RU" sz="16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бөлшектері</a:t>
            </a:r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арасындағы</a:t>
            </a:r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әлсіреген</a:t>
            </a:r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байланыс</a:t>
            </a:r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аймағының</a:t>
            </a:r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болуына</a:t>
            </a:r>
            <a:r>
              <a:rPr lang="ru-RU" sz="160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байланысты</a:t>
            </a:r>
            <a:r>
              <a:rPr lang="ru-RU" sz="1600" dirty="0" smtClean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355600" algn="just"/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УПЗ-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12-13-ке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дейін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ұлғайту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мыналарды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қамтамасыз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етеді</a:t>
            </a:r>
            <a:r>
              <a:rPr lang="ru-RU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агрегаттар</a:t>
            </a:r>
            <a:r>
              <a:rPr lang="ru-RU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мен цемент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материалдарының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оңтайлы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гранулометриясы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lang="ru-RU" sz="16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дәстүрлі</a:t>
            </a:r>
            <a:r>
              <a:rPr lang="ru-RU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цементтерді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қолдану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lang="ru-RU" sz="16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суға</a:t>
            </a:r>
            <a:r>
              <a:rPr lang="ru-RU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қосылған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суперпластификаторларды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қолдану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lang="ru-RU" sz="16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ru-RU" sz="16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тығыздау</a:t>
            </a:r>
            <a:r>
              <a:rPr lang="ru-RU" sz="1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қартаю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жағдайларын</a:t>
            </a:r>
            <a:r>
              <a:rPr lang="ru-RU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жақсарту</a:t>
            </a:r>
            <a:endParaRPr lang="ru-RU" sz="16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ru-RU" sz="1600" b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УПЗ ВНВ 18-ден 30-ға </a:t>
            </a:r>
            <a:r>
              <a:rPr lang="ru-RU" sz="1600" b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дейін</a:t>
            </a:r>
            <a:r>
              <a:rPr lang="ru-RU" sz="1600" b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ұлғаяды</a:t>
            </a:r>
            <a:r>
              <a:rPr lang="ru-RU" sz="1600" b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b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бұл</a:t>
            </a:r>
            <a:r>
              <a:rPr lang="ru-RU" sz="1600" b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полимер-</a:t>
            </a:r>
            <a:r>
              <a:rPr lang="ru-RU" sz="1600" b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бетондардың</a:t>
            </a:r>
            <a:r>
              <a:rPr lang="ru-RU" sz="1600" b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көлемі</a:t>
            </a:r>
            <a:r>
              <a:rPr lang="ru-RU" sz="1600" b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бойынша</a:t>
            </a:r>
            <a:r>
              <a:rPr lang="ru-RU" sz="1600" b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сипаттамаларына</a:t>
            </a:r>
            <a:r>
              <a:rPr lang="ru-RU" sz="1600" b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сәйкес</a:t>
            </a:r>
            <a:r>
              <a:rPr lang="ru-RU" sz="1600" b="1" dirty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 smtClean="0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келеді</a:t>
            </a:r>
            <a:endParaRPr lang="ru-RU" sz="1600" b="1" dirty="0" smtClean="0">
              <a:solidFill>
                <a:srgbClr val="FF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endParaRPr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355600" algn="just"/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ВНВ бетон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қоспалары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бетондардың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технологиялық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қасиеттеріне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әсері</a:t>
            </a:r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lvl="0" indent="355600" algn="just"/>
            <a:r>
              <a:rPr lang="ru-RU" sz="1600" b="1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қоспасының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біркелкілігі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артадықоспаны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дайындау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сәтінен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бастап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кем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дегенде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30 минут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ішінде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қалыптау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қасиеттерін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сақтауды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қамтамасыз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ететін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стратификацияға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Сақтыққа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төзімділік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артады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тиксотропия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жоғарылайды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бетон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қоспаларын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төсеу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процесін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жеңілдетеді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жеделдетеді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өнім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бетінің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сапасын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жақсартуға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көмектеседіизотермиялық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қыздыру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температурасын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төмендету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немесе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жылумен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өңдеуден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бас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тарту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есебінен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БТВ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бетондар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технологиясында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энергия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үнемдеу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қамтамасыз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етіледіҚыздыру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температурасы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35...50 °С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кезінде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ұсақ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түйіршікті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бетоннан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көлемді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блоктар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дайындау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кезінде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ТВО-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екі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қысқарту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мүмкіндігі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анықталды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бұл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ретте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жобалық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беріктікке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тәулік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жасында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қол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жеткізілді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ал 28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тәулік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жасында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нақты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беріктілік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жобалық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беріктіктен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50...70%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және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одан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жоғары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асып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түсті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Базовая">
  <a:themeElements>
    <a:clrScheme name="Базовая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610</Words>
  <Application>Microsoft Office PowerPoint</Application>
  <PresentationFormat>Экран (4:3)</PresentationFormat>
  <Paragraphs>62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Palatino Linotype</vt:lpstr>
      <vt:lpstr>Noto Sans Symbols</vt:lpstr>
      <vt:lpstr>Wingdings</vt:lpstr>
      <vt:lpstr>Times New Roman</vt:lpstr>
      <vt:lpstr>Базовая</vt:lpstr>
      <vt:lpstr>ЖОҒАРЫ ФУНКЦИОНАЛДЫ БЕТОНДАР. ТЫҒЫЗДАЛҒАН БЕТОНДАР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ЖОҒАРЫ ФУНКЦИОНАЛДЫ БЕТОНДАР. ТЫҒЫЗДАЛҒАН БЕТОНДАР</dc:title>
  <cp:lastModifiedBy>АлмасМалмас</cp:lastModifiedBy>
  <cp:revision>5</cp:revision>
  <dcterms:modified xsi:type="dcterms:W3CDTF">2020-10-26T10:25:52Z</dcterms:modified>
</cp:coreProperties>
</file>