
<file path=[Content_Types].xml><?xml version="1.0" encoding="utf-8"?>
<Types xmlns="http://schemas.openxmlformats.org/package/2006/content-types">
  <Default Extension="emf" ContentType="image/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64" r:id="rId4"/>
    <p:sldId id="263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9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6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3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CAB4-8DEB-4764-B936-E7BE0ACF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5533"/>
            <a:ext cx="12192000" cy="1040045"/>
          </a:xfrm>
        </p:spPr>
        <p:txBody>
          <a:bodyPr>
            <a:normAutofit/>
          </a:bodyPr>
          <a:lstStyle/>
          <a:p>
            <a:pPr algn="ctr"/>
            <a:r>
              <a:rPr lang="en-US" sz="5600" b="1" dirty="0">
                <a:solidFill>
                  <a:schemeClr val="accent1"/>
                </a:solidFill>
              </a:rPr>
              <a:t>Digital News Selection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8A4F-7DD9-456D-9B3E-BC20A4BF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55190"/>
            <a:ext cx="10058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Using Predictive Modeling to Prescreen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for Popularity to Enhance Revenue Growth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38547B1-0FD9-4DA9-82A9-1D3A3C8E7410}"/>
              </a:ext>
            </a:extLst>
          </p:cNvPr>
          <p:cNvSpPr txBox="1">
            <a:spLocks/>
          </p:cNvSpPr>
          <p:nvPr/>
        </p:nvSpPr>
        <p:spPr>
          <a:xfrm>
            <a:off x="0" y="455642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Nicole Root | </a:t>
            </a:r>
            <a:r>
              <a:rPr lang="en-US" sz="2000" dirty="0" err="1">
                <a:solidFill>
                  <a:schemeClr val="accent4"/>
                </a:solidFill>
              </a:rPr>
              <a:t>Ritesh</a:t>
            </a:r>
            <a:r>
              <a:rPr lang="en-US" sz="2000" dirty="0">
                <a:solidFill>
                  <a:schemeClr val="accent4"/>
                </a:solidFill>
              </a:rPr>
              <a:t> Singla | Abhishek Bhattacharjee | Tim </a:t>
            </a:r>
            <a:r>
              <a:rPr lang="en-US" sz="2000" dirty="0" err="1">
                <a:solidFill>
                  <a:schemeClr val="accent4"/>
                </a:solidFill>
              </a:rPr>
              <a:t>Kurowski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BB87-B26D-4BFE-9345-0DE6659F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Introduction to Our Topic</a:t>
            </a:r>
            <a:endParaRPr lang="en-US" sz="2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Data Preparation and Modeling</a:t>
            </a:r>
          </a:p>
          <a:p>
            <a:pPr lvl="1"/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The SEMMA Process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Deployment of the Model</a:t>
            </a:r>
          </a:p>
          <a:p>
            <a:pPr lvl="1"/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Testing</a:t>
            </a:r>
          </a:p>
          <a:p>
            <a:pPr lvl="1"/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Goals</a:t>
            </a:r>
          </a:p>
          <a:p>
            <a:pPr lvl="1"/>
            <a:r>
              <a:rPr lang="en-US" sz="2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9164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6264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News Consumption Shifting From Print to Digital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420AE-B748-4ED5-8260-8889885A8821}"/>
              </a:ext>
            </a:extLst>
          </p:cNvPr>
          <p:cNvSpPr/>
          <p:nvPr/>
        </p:nvSpPr>
        <p:spPr>
          <a:xfrm>
            <a:off x="2225040" y="1943282"/>
            <a:ext cx="4226560" cy="108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Readers are Not Captive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Quickly, easily and cheaply switch between news 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ED3C0-0855-45E7-9295-759ED3E64FFD}"/>
              </a:ext>
            </a:extLst>
          </p:cNvPr>
          <p:cNvSpPr/>
          <p:nvPr/>
        </p:nvSpPr>
        <p:spPr>
          <a:xfrm>
            <a:off x="212734" y="1943282"/>
            <a:ext cx="1788786" cy="1084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What Does This Mean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D7FB8-5CB3-426B-9F11-8C52FB4DAAFD}"/>
              </a:ext>
            </a:extLst>
          </p:cNvPr>
          <p:cNvSpPr/>
          <p:nvPr/>
        </p:nvSpPr>
        <p:spPr>
          <a:xfrm>
            <a:off x="6990080" y="1943282"/>
            <a:ext cx="4226560" cy="108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Publishers Need</a:t>
            </a:r>
          </a:p>
          <a:p>
            <a:pPr algn="ctr"/>
            <a:r>
              <a:rPr lang="en-US" sz="1900" dirty="0">
                <a:solidFill>
                  <a:schemeClr val="tx1"/>
                </a:solidFill>
              </a:rPr>
              <a:t>To publish relevant content that drives shares and views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806210-8BA6-4FDF-AC3A-86CF36F25ED2}"/>
              </a:ext>
            </a:extLst>
          </p:cNvPr>
          <p:cNvSpPr/>
          <p:nvPr/>
        </p:nvSpPr>
        <p:spPr>
          <a:xfrm>
            <a:off x="212734" y="3429000"/>
            <a:ext cx="1788786" cy="1084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Why Is This Important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64CC2-8387-411F-830B-1C258B5C3E68}"/>
              </a:ext>
            </a:extLst>
          </p:cNvPr>
          <p:cNvSpPr/>
          <p:nvPr/>
        </p:nvSpPr>
        <p:spPr>
          <a:xfrm>
            <a:off x="2225040" y="3429000"/>
            <a:ext cx="8991600" cy="108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Growth of Digital Advertising as a Source of Revenue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If Readers are not drawn to your content advertisers will withdraw and revenue to decline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D547C-3D10-4CC7-8F22-2B2210999B52}"/>
              </a:ext>
            </a:extLst>
          </p:cNvPr>
          <p:cNvSpPr/>
          <p:nvPr/>
        </p:nvSpPr>
        <p:spPr>
          <a:xfrm>
            <a:off x="212734" y="4914718"/>
            <a:ext cx="1788786" cy="1084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Where Our Model Can Help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2A2D18-11A6-4694-9934-E52E362393CC}"/>
              </a:ext>
            </a:extLst>
          </p:cNvPr>
          <p:cNvSpPr/>
          <p:nvPr/>
        </p:nvSpPr>
        <p:spPr>
          <a:xfrm>
            <a:off x="2225040" y="4914718"/>
            <a:ext cx="2783840" cy="108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Before Publication 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</a:rPr>
              <a:t>Classify an Article as likely to be popular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184CE-66C6-485D-BAC1-8EB8223A757E}"/>
              </a:ext>
            </a:extLst>
          </p:cNvPr>
          <p:cNvSpPr/>
          <p:nvPr/>
        </p:nvSpPr>
        <p:spPr>
          <a:xfrm>
            <a:off x="5232400" y="4914718"/>
            <a:ext cx="5984240" cy="108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Business Results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</a:rPr>
              <a:t>Popular Content = Increased Readership 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</a:rPr>
              <a:t>Together = Greater Advertising Revenue</a:t>
            </a:r>
          </a:p>
        </p:txBody>
      </p:sp>
    </p:spTree>
    <p:extLst>
      <p:ext uri="{BB962C8B-B14F-4D97-AF65-F5344CB8AC3E}">
        <p14:creationId xmlns:p14="http://schemas.microsoft.com/office/powerpoint/2010/main" val="20409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BB87-B26D-4BFE-9345-0DE6659F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Online News Popularity: 61 Attributes (58 Predictive Attributes, 2 non-predictive, 1 Goal Filed “Number of Shares”)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Training &amp; Validation Sets of 19,822 observations in each 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Formula for dimensionality:  n&gt;5(p+2)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N&gt; 300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FE95F2-C342-4801-9271-FFEF210B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7" y="4343916"/>
            <a:ext cx="11501967" cy="19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0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Explore &amp; Modify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A4A59B-ADF9-4179-8F60-32B4E51E3A9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081486" y="1737360"/>
            <a:ext cx="17284" cy="289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3B4F61-45F1-4D29-9C16-0FC0ECB30A11}"/>
              </a:ext>
            </a:extLst>
          </p:cNvPr>
          <p:cNvSpPr/>
          <p:nvPr/>
        </p:nvSpPr>
        <p:spPr>
          <a:xfrm>
            <a:off x="566422" y="2329958"/>
            <a:ext cx="4886960" cy="566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News Articles as “Popular” or “Not Popular”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A1829-3FC6-4276-BB61-2084396C1CD7}"/>
              </a:ext>
            </a:extLst>
          </p:cNvPr>
          <p:cNvSpPr/>
          <p:nvPr/>
        </p:nvSpPr>
        <p:spPr>
          <a:xfrm>
            <a:off x="43183" y="1822637"/>
            <a:ext cx="5933438" cy="3109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Defining the Target Variable: “</a:t>
            </a: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PopularYN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EF081-D803-48CA-A845-B1F5F8A7C89E}"/>
              </a:ext>
            </a:extLst>
          </p:cNvPr>
          <p:cNvSpPr/>
          <p:nvPr/>
        </p:nvSpPr>
        <p:spPr>
          <a:xfrm>
            <a:off x="43183" y="3663427"/>
            <a:ext cx="2823406" cy="67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– Top 25%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&gt;= 2,800 Shares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C3080-1C52-49A6-8861-551E4594EA83}"/>
              </a:ext>
            </a:extLst>
          </p:cNvPr>
          <p:cNvSpPr/>
          <p:nvPr/>
        </p:nvSpPr>
        <p:spPr>
          <a:xfrm>
            <a:off x="3069591" y="3663427"/>
            <a:ext cx="2823406" cy="679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Popular – Bottom 75%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2,800 Shares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9E7C4-C470-4990-BFFC-AED47D64EE9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454886" y="2896788"/>
            <a:ext cx="1555016" cy="76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9A26A-0F75-413F-8347-D85E18523DA3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009902" y="2896788"/>
            <a:ext cx="1471392" cy="76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83889-AD10-4F35-B1B2-AFF708045726}"/>
              </a:ext>
            </a:extLst>
          </p:cNvPr>
          <p:cNvSpPr/>
          <p:nvPr/>
        </p:nvSpPr>
        <p:spPr>
          <a:xfrm>
            <a:off x="30710" y="4636028"/>
            <a:ext cx="12101552" cy="3109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Removal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CABC5-9908-492D-92FA-06829E62C985}"/>
              </a:ext>
            </a:extLst>
          </p:cNvPr>
          <p:cNvSpPr/>
          <p:nvPr/>
        </p:nvSpPr>
        <p:spPr>
          <a:xfrm>
            <a:off x="66335" y="5065188"/>
            <a:ext cx="1658011" cy="1035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Leakage /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 Modeling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E1CC9-B962-45EC-8C2C-501D20EDA9E9}"/>
              </a:ext>
            </a:extLst>
          </p:cNvPr>
          <p:cNvSpPr/>
          <p:nvPr/>
        </p:nvSpPr>
        <p:spPr>
          <a:xfrm>
            <a:off x="1948477" y="5065188"/>
            <a:ext cx="3951360" cy="1035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66688" marR="0" lvl="0" indent="-1666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timedelta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”: Not Known Prior to Modeling</a:t>
            </a:r>
          </a:p>
          <a:p>
            <a:pPr marL="166688" marR="0" lvl="0" indent="-1666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”: Non-Modeling Variable</a:t>
            </a:r>
          </a:p>
          <a:p>
            <a:pPr marL="166688" marR="0" lvl="0" indent="-1666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LDA: PCA type attribute from original authors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D8CF1-4E43-4AA4-A945-F2F7CA2D2219}"/>
              </a:ext>
            </a:extLst>
          </p:cNvPr>
          <p:cNvSpPr/>
          <p:nvPr/>
        </p:nvSpPr>
        <p:spPr>
          <a:xfrm>
            <a:off x="6241231" y="5065190"/>
            <a:ext cx="1658011" cy="1035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Biased /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Variance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D7FE21-DE85-4C77-BE1D-1148CE52E284}"/>
              </a:ext>
            </a:extLst>
          </p:cNvPr>
          <p:cNvSpPr/>
          <p:nvPr/>
        </p:nvSpPr>
        <p:spPr>
          <a:xfrm>
            <a:off x="8123373" y="5065189"/>
            <a:ext cx="3951360" cy="1035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Weekday Dummy Variables: Keep “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is_weekend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BE9B6C-F10F-4505-881B-01AFF06D8E15}"/>
              </a:ext>
            </a:extLst>
          </p:cNvPr>
          <p:cNvGraphicFramePr>
            <a:graphicFrameLocks noGrp="1"/>
          </p:cNvGraphicFramePr>
          <p:nvPr/>
        </p:nvGraphicFramePr>
        <p:xfrm>
          <a:off x="8232151" y="5409994"/>
          <a:ext cx="3733803" cy="592455"/>
        </p:xfrm>
        <a:graphic>
          <a:graphicData uri="http://schemas.openxmlformats.org/drawingml/2006/table">
            <a:tbl>
              <a:tblPr/>
              <a:tblGrid>
                <a:gridCol w="980241">
                  <a:extLst>
                    <a:ext uri="{9D8B030D-6E8A-4147-A177-3AD203B41FA5}">
                      <a16:colId xmlns:a16="http://schemas.microsoft.com/office/drawing/2014/main" val="3197459998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274621221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3136960273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2313400688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280235360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1975614464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121105211"/>
                    </a:ext>
                  </a:extLst>
                </a:gridCol>
                <a:gridCol w="393366">
                  <a:extLst>
                    <a:ext uri="{9D8B030D-6E8A-4147-A177-3AD203B41FA5}">
                      <a16:colId xmlns:a16="http://schemas.microsoft.com/office/drawing/2014/main" val="77417797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Thur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8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Shares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645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Articles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9218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306B6EA4-E14E-4434-9FC4-99A9B65A0248}"/>
              </a:ext>
            </a:extLst>
          </p:cNvPr>
          <p:cNvSpPr/>
          <p:nvPr/>
        </p:nvSpPr>
        <p:spPr>
          <a:xfrm>
            <a:off x="6203635" y="1822637"/>
            <a:ext cx="5933438" cy="3109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Creation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241DD-4656-4AF7-A58C-360125E76947}"/>
              </a:ext>
            </a:extLst>
          </p:cNvPr>
          <p:cNvSpPr/>
          <p:nvPr/>
        </p:nvSpPr>
        <p:spPr>
          <a:xfrm>
            <a:off x="6716333" y="2866986"/>
            <a:ext cx="2346767" cy="596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Right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Skewed Variables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5CEB6C-49CF-400B-8890-C6520ADB8D30}"/>
              </a:ext>
            </a:extLst>
          </p:cNvPr>
          <p:cNvSpPr/>
          <p:nvPr/>
        </p:nvSpPr>
        <p:spPr>
          <a:xfrm>
            <a:off x="6712145" y="3589217"/>
            <a:ext cx="2346766" cy="627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Count: p =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Log+1 Transformation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BF745F-1FC1-4D07-8BBE-9CB87DE425AD}"/>
              </a:ext>
            </a:extLst>
          </p:cNvPr>
          <p:cNvSpPr/>
          <p:nvPr/>
        </p:nvSpPr>
        <p:spPr>
          <a:xfrm>
            <a:off x="9241436" y="2871401"/>
            <a:ext cx="2346767" cy="596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 News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Variables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392792-9850-4EBE-9789-FEC67DCA7B80}"/>
              </a:ext>
            </a:extLst>
          </p:cNvPr>
          <p:cNvSpPr/>
          <p:nvPr/>
        </p:nvSpPr>
        <p:spPr>
          <a:xfrm>
            <a:off x="9237248" y="3593632"/>
            <a:ext cx="2346766" cy="627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Count: p = 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Combined Count: p = 4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DCCE0F-440E-4914-8A0A-9B4005AC872C}"/>
              </a:ext>
            </a:extLst>
          </p:cNvPr>
          <p:cNvSpPr/>
          <p:nvPr/>
        </p:nvSpPr>
        <p:spPr>
          <a:xfrm>
            <a:off x="6439789" y="2325557"/>
            <a:ext cx="5449024" cy="310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Results: Did Not Improve Model AUC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1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Model &amp; Assess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C672F2-DED9-41EB-B2D2-7DAE01CF1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05642"/>
              </p:ext>
            </p:extLst>
          </p:nvPr>
        </p:nvGraphicFramePr>
        <p:xfrm>
          <a:off x="6334761" y="2499360"/>
          <a:ext cx="5694677" cy="3761946"/>
        </p:xfrm>
        <a:graphic>
          <a:graphicData uri="http://schemas.openxmlformats.org/drawingml/2006/table">
            <a:tbl>
              <a:tblPr/>
              <a:tblGrid>
                <a:gridCol w="3190193">
                  <a:extLst>
                    <a:ext uri="{9D8B030D-6E8A-4147-A177-3AD203B41FA5}">
                      <a16:colId xmlns:a16="http://schemas.microsoft.com/office/drawing/2014/main" val="3755411910"/>
                    </a:ext>
                  </a:extLst>
                </a:gridCol>
                <a:gridCol w="848835">
                  <a:extLst>
                    <a:ext uri="{9D8B030D-6E8A-4147-A177-3AD203B41FA5}">
                      <a16:colId xmlns:a16="http://schemas.microsoft.com/office/drawing/2014/main" val="309722546"/>
                    </a:ext>
                  </a:extLst>
                </a:gridCol>
                <a:gridCol w="848835">
                  <a:extLst>
                    <a:ext uri="{9D8B030D-6E8A-4147-A177-3AD203B41FA5}">
                      <a16:colId xmlns:a16="http://schemas.microsoft.com/office/drawing/2014/main" val="2209092367"/>
                    </a:ext>
                  </a:extLst>
                </a:gridCol>
                <a:gridCol w="806814">
                  <a:extLst>
                    <a:ext uri="{9D8B030D-6E8A-4147-A177-3AD203B41FA5}">
                      <a16:colId xmlns:a16="http://schemas.microsoft.com/office/drawing/2014/main" val="4113055494"/>
                    </a:ext>
                  </a:extLst>
                </a:gridCol>
              </a:tblGrid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912270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87346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46195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514962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0.5458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0.5496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208399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942588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0.5661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47824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Boosted Trees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149959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Boosted Trees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33"/>
                  </a:ext>
                </a:extLst>
              </a:tr>
              <a:tr h="247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969646"/>
                  </a:ext>
                </a:extLst>
              </a:tr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Partition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0.6673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262641"/>
                  </a:ext>
                </a:extLst>
              </a:tr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 Forest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25693"/>
                  </a:ext>
                </a:extLst>
              </a:tr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Boostrap Forest -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467890"/>
                  </a:ext>
                </a:extLst>
              </a:tr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 - No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776602"/>
                  </a:ext>
                </a:extLst>
              </a:tr>
              <a:tr h="255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 – With Feature Engineering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00331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B730223-3630-4B9A-AF00-6A53386BE705}"/>
              </a:ext>
            </a:extLst>
          </p:cNvPr>
          <p:cNvSpPr/>
          <p:nvPr/>
        </p:nvSpPr>
        <p:spPr>
          <a:xfrm>
            <a:off x="6215380" y="1822637"/>
            <a:ext cx="5933438" cy="4796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AUC Results by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7184E-DDBE-46FC-BF25-3067246A0012}"/>
              </a:ext>
            </a:extLst>
          </p:cNvPr>
          <p:cNvSpPr/>
          <p:nvPr/>
        </p:nvSpPr>
        <p:spPr>
          <a:xfrm>
            <a:off x="43183" y="1822637"/>
            <a:ext cx="5933438" cy="4796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Model Highlights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DF53F-B21F-4F37-B230-7E9815702BFC}"/>
              </a:ext>
            </a:extLst>
          </p:cNvPr>
          <p:cNvSpPr/>
          <p:nvPr/>
        </p:nvSpPr>
        <p:spPr>
          <a:xfrm>
            <a:off x="162562" y="2499358"/>
            <a:ext cx="5694677" cy="37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Final Selected Model = Bootstrap (Random) Forest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Tied for highest AUC w/ Neural Net @ 0.6947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Complex than Neural Net</a:t>
            </a:r>
          </a:p>
          <a:p>
            <a:pPr marL="233363" indent="-233363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Bootstrap Forest Further Details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065FDD-FC9E-4CC4-87AD-D0B15263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5" y="3767010"/>
            <a:ext cx="2962728" cy="23797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195369-3868-4E40-A744-854EC9F99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86862"/>
              </p:ext>
            </p:extLst>
          </p:nvPr>
        </p:nvGraphicFramePr>
        <p:xfrm>
          <a:off x="2492056" y="3966021"/>
          <a:ext cx="3238184" cy="1318260"/>
        </p:xfrm>
        <a:graphic>
          <a:graphicData uri="http://schemas.openxmlformats.org/drawingml/2006/table">
            <a:tbl>
              <a:tblPr/>
              <a:tblGrid>
                <a:gridCol w="2632149">
                  <a:extLst>
                    <a:ext uri="{9D8B030D-6E8A-4147-A177-3AD203B41FA5}">
                      <a16:colId xmlns:a16="http://schemas.microsoft.com/office/drawing/2014/main" val="369047295"/>
                    </a:ext>
                  </a:extLst>
                </a:gridCol>
                <a:gridCol w="606035">
                  <a:extLst>
                    <a:ext uri="{9D8B030D-6E8A-4147-A177-3AD203B41FA5}">
                      <a16:colId xmlns:a16="http://schemas.microsoft.com/office/drawing/2014/main" val="28813137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Trees in the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418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Terms Sampled Per Split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767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Bootstrap Sample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28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Splits Per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884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Splits Per Tree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2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Split Size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5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13DA-6EC2-4EA6-84ED-26AE565C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52" y="218556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Deployment of Model in the Workplace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366E9-8AB7-4BF2-A854-1E9618B72D4D}"/>
              </a:ext>
            </a:extLst>
          </p:cNvPr>
          <p:cNvSpPr/>
          <p:nvPr/>
        </p:nvSpPr>
        <p:spPr>
          <a:xfrm>
            <a:off x="293015" y="2623277"/>
            <a:ext cx="5664865" cy="4796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Initial Testing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A98D7-94A3-424F-AF48-B67DBDDBFB82}"/>
              </a:ext>
            </a:extLst>
          </p:cNvPr>
          <p:cNvSpPr/>
          <p:nvPr/>
        </p:nvSpPr>
        <p:spPr>
          <a:xfrm>
            <a:off x="6234122" y="2623276"/>
            <a:ext cx="5664865" cy="4796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/>
            <a:r>
              <a:rPr lang="en-US" sz="2600" b="1" dirty="0">
                <a:solidFill>
                  <a:schemeClr val="bg1"/>
                </a:solidFill>
              </a:rPr>
              <a:t>Full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3C6AB5-5EEC-495A-8536-48BD132A65FC}"/>
              </a:ext>
            </a:extLst>
          </p:cNvPr>
          <p:cNvSpPr/>
          <p:nvPr/>
        </p:nvSpPr>
        <p:spPr>
          <a:xfrm>
            <a:off x="6491615" y="3267858"/>
            <a:ext cx="5149877" cy="571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*Pre-Screening Tool for Article Selection Department*</a:t>
            </a:r>
            <a:endParaRPr lang="en-US" sz="1600" b="1" dirty="0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605BA7-5E5C-45CF-968C-36EB516CF5AB}"/>
              </a:ext>
            </a:extLst>
          </p:cNvPr>
          <p:cNvSpPr/>
          <p:nvPr/>
        </p:nvSpPr>
        <p:spPr>
          <a:xfrm>
            <a:off x="7620000" y="4554402"/>
            <a:ext cx="4021492" cy="33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Editor Reviews Article and Submits to </a:t>
            </a:r>
            <a:r>
              <a:rPr lang="en-US" sz="1400" b="1" u="sng" dirty="0">
                <a:solidFill>
                  <a:schemeClr val="accent2">
                    <a:lumMod val="75000"/>
                  </a:schemeClr>
                </a:solidFill>
              </a:rPr>
              <a:t>Model Portal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EEC79-A84C-409D-B206-21BB840AE6BD}"/>
              </a:ext>
            </a:extLst>
          </p:cNvPr>
          <p:cNvSpPr/>
          <p:nvPr/>
        </p:nvSpPr>
        <p:spPr>
          <a:xfrm>
            <a:off x="7620000" y="4012802"/>
            <a:ext cx="4021492" cy="33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Writer Submits Article to Editor</a:t>
            </a:r>
            <a:endParaRPr lang="en-US" sz="1400" b="1" dirty="0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A5E8D-2610-47F2-9FCA-447C99087120}"/>
              </a:ext>
            </a:extLst>
          </p:cNvPr>
          <p:cNvSpPr/>
          <p:nvPr/>
        </p:nvSpPr>
        <p:spPr>
          <a:xfrm>
            <a:off x="6491615" y="4012802"/>
            <a:ext cx="952243" cy="337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9C2FD-90DC-43BA-9B10-81E3825A7078}"/>
              </a:ext>
            </a:extLst>
          </p:cNvPr>
          <p:cNvSpPr/>
          <p:nvPr/>
        </p:nvSpPr>
        <p:spPr>
          <a:xfrm>
            <a:off x="6491614" y="4554402"/>
            <a:ext cx="952243" cy="337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1B43D-7BAA-420E-9694-898EA3D29C66}"/>
              </a:ext>
            </a:extLst>
          </p:cNvPr>
          <p:cNvSpPr/>
          <p:nvPr/>
        </p:nvSpPr>
        <p:spPr>
          <a:xfrm>
            <a:off x="7620000" y="5096002"/>
            <a:ext cx="4021492" cy="3371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Model Scores Articles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 Sent to Selection Team</a:t>
            </a:r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EF05D-7C4F-480B-9287-B80562DE49EC}"/>
              </a:ext>
            </a:extLst>
          </p:cNvPr>
          <p:cNvSpPr/>
          <p:nvPr/>
        </p:nvSpPr>
        <p:spPr>
          <a:xfrm>
            <a:off x="6491614" y="5096002"/>
            <a:ext cx="952243" cy="3371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2A4C57-70A8-42F9-974B-C278EE211A81}"/>
              </a:ext>
            </a:extLst>
          </p:cNvPr>
          <p:cNvSpPr/>
          <p:nvPr/>
        </p:nvSpPr>
        <p:spPr>
          <a:xfrm>
            <a:off x="7603370" y="5637602"/>
            <a:ext cx="4021492" cy="33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Selection Team Makes Final Publishing Choices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64988-6333-4F79-BF38-0C015C30DDA9}"/>
              </a:ext>
            </a:extLst>
          </p:cNvPr>
          <p:cNvSpPr/>
          <p:nvPr/>
        </p:nvSpPr>
        <p:spPr>
          <a:xfrm>
            <a:off x="6491614" y="5638083"/>
            <a:ext cx="952243" cy="3371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Final Step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57A357-B7BD-49AB-A517-80166ADD3EC7}"/>
              </a:ext>
            </a:extLst>
          </p:cNvPr>
          <p:cNvSpPr/>
          <p:nvPr/>
        </p:nvSpPr>
        <p:spPr>
          <a:xfrm>
            <a:off x="293015" y="1913942"/>
            <a:ext cx="11605972" cy="4796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Optimized Selection of Articles </a:t>
            </a:r>
            <a:r>
              <a:rPr lang="en-US" sz="2600" b="1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600" b="1" dirty="0">
                <a:solidFill>
                  <a:schemeClr val="bg1"/>
                </a:solidFill>
              </a:rPr>
              <a:t>More Views </a:t>
            </a:r>
            <a:r>
              <a:rPr lang="en-US" sz="2600" b="1" dirty="0">
                <a:solidFill>
                  <a:schemeClr val="bg1"/>
                </a:solidFill>
                <a:sym typeface="Wingdings" panose="05000000000000000000" pitchFamily="2" charset="2"/>
              </a:rPr>
              <a:t> More </a:t>
            </a:r>
            <a:r>
              <a:rPr lang="en-US" sz="2600" b="1" dirty="0">
                <a:solidFill>
                  <a:schemeClr val="bg1"/>
                </a:solidFill>
              </a:rPr>
              <a:t>Advertising Revenue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8B1C62-9E97-4953-AEFD-27D561244B3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96001" y="2393628"/>
            <a:ext cx="36496" cy="39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21AC65-9DED-4FA1-B5F6-3B605D055C3A}"/>
              </a:ext>
            </a:extLst>
          </p:cNvPr>
          <p:cNvSpPr/>
          <p:nvPr/>
        </p:nvSpPr>
        <p:spPr>
          <a:xfrm>
            <a:off x="550508" y="3267858"/>
            <a:ext cx="5149877" cy="329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 Sample Groups of Articles Published</a:t>
            </a:r>
            <a:endParaRPr lang="en-US" sz="1600" b="1" dirty="0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2A71DB-301F-4F1A-AC9A-F9CF88DCAB95}"/>
              </a:ext>
            </a:extLst>
          </p:cNvPr>
          <p:cNvSpPr/>
          <p:nvPr/>
        </p:nvSpPr>
        <p:spPr>
          <a:xfrm>
            <a:off x="550508" y="3895043"/>
            <a:ext cx="1564426" cy="479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Top 2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Deciles</a:t>
            </a:r>
            <a:endParaRPr lang="en-US" sz="1600" b="1" dirty="0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4A03A-3666-44F4-A914-1ADC857AB1CC}"/>
              </a:ext>
            </a:extLst>
          </p:cNvPr>
          <p:cNvSpPr/>
          <p:nvPr/>
        </p:nvSpPr>
        <p:spPr>
          <a:xfrm>
            <a:off x="2343233" y="3892644"/>
            <a:ext cx="1564426" cy="479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Current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Method</a:t>
            </a:r>
            <a:endParaRPr lang="en-US" sz="1600" b="1" dirty="0">
              <a:noFill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617D99-A33A-4C8A-A160-3119ABB7B68A}"/>
              </a:ext>
            </a:extLst>
          </p:cNvPr>
          <p:cNvSpPr/>
          <p:nvPr/>
        </p:nvSpPr>
        <p:spPr>
          <a:xfrm>
            <a:off x="4135959" y="3895439"/>
            <a:ext cx="1564426" cy="479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Bottom 4 Deciles</a:t>
            </a:r>
            <a:endParaRPr lang="en-US" sz="1600" b="1" dirty="0">
              <a:noFill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B2B542-CFE1-4627-8BFA-CEFC349A5ED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332721" y="3597639"/>
            <a:ext cx="1792726" cy="29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47126E-744A-4D78-8D72-94956E82DCD1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3125446" y="3597639"/>
            <a:ext cx="1" cy="29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AB5E93-4756-41AA-8A7C-92DF19EEAA1B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3125447" y="3597639"/>
            <a:ext cx="1792725" cy="29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B50D4-18E6-46A4-9A61-79336AB77851}"/>
              </a:ext>
            </a:extLst>
          </p:cNvPr>
          <p:cNvSpPr/>
          <p:nvPr/>
        </p:nvSpPr>
        <p:spPr>
          <a:xfrm>
            <a:off x="550507" y="4596492"/>
            <a:ext cx="5149877" cy="329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 Delta in Two Metrics</a:t>
            </a:r>
            <a:endParaRPr lang="en-US" sz="1600" b="1" dirty="0"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C83E28-DCAA-4D29-BB7E-E217F1DADC2D}"/>
              </a:ext>
            </a:extLst>
          </p:cNvPr>
          <p:cNvSpPr/>
          <p:nvPr/>
        </p:nvSpPr>
        <p:spPr>
          <a:xfrm>
            <a:off x="816515" y="5147641"/>
            <a:ext cx="1892956" cy="48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Number of Shares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3C7F34-D4FB-44BB-9DE7-AB1A290E0704}"/>
              </a:ext>
            </a:extLst>
          </p:cNvPr>
          <p:cNvSpPr/>
          <p:nvPr/>
        </p:nvSpPr>
        <p:spPr>
          <a:xfrm>
            <a:off x="3403003" y="5147641"/>
            <a:ext cx="1892956" cy="489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Advertising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Revenue</a:t>
            </a:r>
            <a:endParaRPr lang="en-US" sz="1600" b="1" dirty="0">
              <a:noFill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D36A4-B3E7-423F-A643-80258675B473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1762993" y="4926273"/>
            <a:ext cx="1362453" cy="22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63A8-1DAC-4006-9D1F-5D83AAE79923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125446" y="4926273"/>
            <a:ext cx="1224035" cy="22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20CF2-C685-4EB6-9DE9-343095EC7836}"/>
                  </a:ext>
                </a:extLst>
              </p:cNvPr>
              <p:cNvSpPr/>
              <p:nvPr/>
            </p:nvSpPr>
            <p:spPr>
              <a:xfrm>
                <a:off x="1350542" y="6300532"/>
                <a:ext cx="9566271" cy="488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ctr"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en-US" sz="1500" b="1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Success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</m:t>
                        </m:r>
                        <m:r>
                          <a:rPr lang="en-US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𝒖𝒂𝒍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𝑹𝒆𝒗𝒆𝒏𝒖</m:t>
                        </m:r>
                        <m:sSub>
                          <m:sSubPr>
                            <m:ctrlP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𝑴𝒐𝒅𝒆𝒍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𝑨𝒏𝒏𝒖𝒂𝒍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𝑹𝒆𝒗𝒆𝒏𝒖</m:t>
                        </m:r>
                        <m:sSub>
                          <m:sSubPr>
                            <m:ctrlP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5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𝑵𝒐𝑴𝒐𝒅𝒆𝒍</m:t>
                            </m:r>
                          </m:sub>
                        </m:sSub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)&gt;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𝑨𝒏𝒏𝒖𝒂𝒍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𝑴𝒐𝒅𝒆𝒍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𝑪𝒐𝒔𝒕</m:t>
                        </m:r>
                      </m:e>
                    </m:d>
                  </m:oMath>
                </a14:m>
                <a:endParaRPr lang="en-US" sz="15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20CF2-C685-4EB6-9DE9-343095EC7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542" y="6300532"/>
                <a:ext cx="9566271" cy="488788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40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600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</vt:lpstr>
      <vt:lpstr>Digital News Selection</vt:lpstr>
      <vt:lpstr>Agenda</vt:lpstr>
      <vt:lpstr>News Consumption Shifting From Print to Digital</vt:lpstr>
      <vt:lpstr>Sampling</vt:lpstr>
      <vt:lpstr>Explore &amp; Modify</vt:lpstr>
      <vt:lpstr>Model &amp; Assess</vt:lpstr>
      <vt:lpstr>Deployment of Model in the Workplace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News –  Prescreening for Popularity to Enhance Revenue Growth</dc:title>
  <dc:creator>Kurowski, Timothy</dc:creator>
  <cp:lastModifiedBy>Kurowski, Timothy</cp:lastModifiedBy>
  <cp:revision>31</cp:revision>
  <dcterms:created xsi:type="dcterms:W3CDTF">2019-11-26T19:41:06Z</dcterms:created>
  <dcterms:modified xsi:type="dcterms:W3CDTF">2019-12-02T19:26:50Z</dcterms:modified>
</cp:coreProperties>
</file>