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</p:sldMasterIdLst>
  <p:notesMasterIdLst>
    <p:notesMasterId r:id="rId6"/>
  </p:notesMasterIdLst>
  <p:handoutMasterIdLst>
    <p:handoutMasterId r:id="rId7"/>
  </p:handoutMasterIdLst>
  <p:sldIdLst>
    <p:sldId id="738" r:id="rId2"/>
    <p:sldId id="777" r:id="rId3"/>
    <p:sldId id="781" r:id="rId4"/>
    <p:sldId id="779" r:id="rId5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pos="2479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bias Kuemmerle" initials="TK" lastIdx="2" clrIdx="0"/>
  <p:cmAuthor id="1" name="Tobias Kümmerle" initials="TK" lastIdx="3" clrIdx="1">
    <p:extLst>
      <p:ext uri="{19B8F6BF-5375-455C-9EA6-DF929625EA0E}">
        <p15:presenceInfo xmlns:p15="http://schemas.microsoft.com/office/powerpoint/2012/main" userId="Tobias Kümmer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665"/>
    <a:srgbClr val="AB3E03"/>
    <a:srgbClr val="C3CDD8"/>
    <a:srgbClr val="889AB2"/>
    <a:srgbClr val="4D688C"/>
    <a:srgbClr val="E4F0CC"/>
    <a:srgbClr val="C8E098"/>
    <a:srgbClr val="9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1" autoAdjust="0"/>
    <p:restoredTop sz="94098" autoAdjust="0"/>
  </p:normalViewPr>
  <p:slideViewPr>
    <p:cSldViewPr>
      <p:cViewPr varScale="1">
        <p:scale>
          <a:sx n="75" d="100"/>
          <a:sy n="75" d="100"/>
        </p:scale>
        <p:origin x="328" y="680"/>
      </p:cViewPr>
      <p:guideLst>
        <p:guide orient="horz" pos="1026"/>
        <p:guide orient="horz" pos="981"/>
        <p:guide pos="3840"/>
        <p:guide pos="7242"/>
        <p:guide pos="438"/>
        <p:guide orient="horz" pos="4110"/>
        <p:guide pos="2706"/>
        <p:guide pos="4974"/>
        <p:guide pos="5201"/>
        <p:guide pos="247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987E-3298-8C4C-9809-3B9572A14A0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C55972-4149-BF47-B6B5-3C2CAB23829C}">
      <dgm:prSet phldrT="[Text]"/>
      <dgm:spPr>
        <a:solidFill>
          <a:srgbClr val="113665"/>
        </a:solidFill>
      </dgm:spPr>
      <dgm:t>
        <a:bodyPr/>
        <a:lstStyle/>
        <a:p>
          <a:pPr>
            <a:buAutoNum type="arabicParenR"/>
          </a:pP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How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were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the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grasslands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in the 3 different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study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sites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affected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by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drought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events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in the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year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2018? </a:t>
          </a:r>
        </a:p>
      </dgm:t>
    </dgm:pt>
    <dgm:pt modelId="{F5B5D91A-202F-454B-93D6-6401A40642C5}" type="parTrans" cxnId="{D922D92F-C85F-C247-9D38-94B860282168}">
      <dgm:prSet/>
      <dgm:spPr/>
      <dgm:t>
        <a:bodyPr/>
        <a:lstStyle/>
        <a:p>
          <a:endParaRPr lang="de-DE"/>
        </a:p>
      </dgm:t>
    </dgm:pt>
    <dgm:pt modelId="{5D120EDF-2ADA-A547-93D2-13AB1AFD8C8A}" type="sibTrans" cxnId="{D922D92F-C85F-C247-9D38-94B860282168}">
      <dgm:prSet/>
      <dgm:spPr/>
      <dgm:t>
        <a:bodyPr/>
        <a:lstStyle/>
        <a:p>
          <a:endParaRPr lang="de-DE"/>
        </a:p>
      </dgm:t>
    </dgm:pt>
    <dgm:pt modelId="{D6AD6129-0DF0-564B-960C-83B145E6AF3E}">
      <dgm:prSet phldrT="[Text]"/>
      <dgm:spPr>
        <a:ln>
          <a:solidFill>
            <a:srgbClr val="113665"/>
          </a:solidFill>
        </a:ln>
      </dgm:spPr>
      <dgm:t>
        <a:bodyPr/>
        <a:lstStyle/>
        <a:p>
          <a:r>
            <a:rPr lang="de-DE" dirty="0" err="1"/>
            <a:t>approach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Kowalski et al. and </a:t>
          </a:r>
          <a:r>
            <a:rPr lang="de-DE" dirty="0" err="1"/>
            <a:t>derive</a:t>
          </a:r>
          <a:r>
            <a:rPr lang="de-DE" dirty="0"/>
            <a:t> </a:t>
          </a:r>
          <a:r>
            <a:rPr lang="de-DE" dirty="0" err="1"/>
            <a:t>Normalized</a:t>
          </a:r>
          <a:r>
            <a:rPr lang="de-DE" dirty="0"/>
            <a:t> </a:t>
          </a:r>
          <a:r>
            <a:rPr lang="de-DE" dirty="0" err="1"/>
            <a:t>Difference</a:t>
          </a:r>
          <a:r>
            <a:rPr lang="de-DE" dirty="0"/>
            <a:t> </a:t>
          </a:r>
          <a:r>
            <a:rPr lang="de-DE" dirty="0" err="1"/>
            <a:t>Fraction</a:t>
          </a:r>
          <a:r>
            <a:rPr lang="de-DE" dirty="0"/>
            <a:t> Index (NDFI) time </a:t>
          </a:r>
          <a:r>
            <a:rPr lang="de-DE" dirty="0" err="1"/>
            <a:t>series</a:t>
          </a:r>
          <a:r>
            <a:rPr lang="de-DE" dirty="0"/>
            <a:t> </a:t>
          </a:r>
          <a:r>
            <a:rPr lang="de-DE" dirty="0" err="1"/>
            <a:t>contrasting</a:t>
          </a:r>
          <a:r>
            <a:rPr lang="de-DE" dirty="0"/>
            <a:t> NPV and </a:t>
          </a:r>
          <a:r>
            <a:rPr lang="de-DE" dirty="0" err="1"/>
            <a:t>soil</a:t>
          </a:r>
          <a:r>
            <a:rPr lang="de-DE" dirty="0"/>
            <a:t> </a:t>
          </a:r>
          <a:r>
            <a:rPr lang="de-DE" dirty="0" err="1"/>
            <a:t>cover</a:t>
          </a:r>
          <a:r>
            <a:rPr lang="de-DE" dirty="0"/>
            <a:t> relative </a:t>
          </a:r>
          <a:r>
            <a:rPr lang="de-DE" dirty="0" err="1"/>
            <a:t>to</a:t>
          </a:r>
          <a:r>
            <a:rPr lang="de-DE" dirty="0"/>
            <a:t> PV for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study</a:t>
          </a:r>
          <a:r>
            <a:rPr lang="de-DE" dirty="0"/>
            <a:t> </a:t>
          </a:r>
          <a:r>
            <a:rPr lang="de-DE" dirty="0" err="1"/>
            <a:t>site</a:t>
          </a:r>
          <a:r>
            <a:rPr lang="de-DE" dirty="0"/>
            <a:t> (</a:t>
          </a:r>
          <a:r>
            <a:rPr lang="de-DE" dirty="0" err="1"/>
            <a:t>training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, </a:t>
          </a:r>
          <a:r>
            <a:rPr lang="de-DE" dirty="0" err="1"/>
            <a:t>model</a:t>
          </a:r>
          <a:r>
            <a:rPr lang="de-DE" dirty="0"/>
            <a:t>, </a:t>
          </a:r>
          <a:r>
            <a:rPr lang="de-DE" dirty="0" err="1"/>
            <a:t>apply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, </a:t>
          </a:r>
          <a:r>
            <a:rPr lang="de-DE" dirty="0" err="1"/>
            <a:t>validation</a:t>
          </a:r>
          <a:r>
            <a:rPr lang="de-DE" dirty="0"/>
            <a:t>)</a:t>
          </a:r>
        </a:p>
      </dgm:t>
    </dgm:pt>
    <dgm:pt modelId="{9390A283-BA6E-594C-B2C9-849B1AA0CF7F}" type="parTrans" cxnId="{CBEBD5D9-ADB5-784D-914E-DA451BDC29D3}">
      <dgm:prSet/>
      <dgm:spPr/>
      <dgm:t>
        <a:bodyPr/>
        <a:lstStyle/>
        <a:p>
          <a:endParaRPr lang="de-DE"/>
        </a:p>
      </dgm:t>
    </dgm:pt>
    <dgm:pt modelId="{7377D32D-B2D0-C04A-86D4-4828E39D815D}" type="sibTrans" cxnId="{CBEBD5D9-ADB5-784D-914E-DA451BDC29D3}">
      <dgm:prSet/>
      <dgm:spPr/>
      <dgm:t>
        <a:bodyPr/>
        <a:lstStyle/>
        <a:p>
          <a:endParaRPr lang="de-DE"/>
        </a:p>
      </dgm:t>
    </dgm:pt>
    <dgm:pt modelId="{9EC80B01-0DAD-1642-85B1-91AA264007B6}">
      <dgm:prSet phldrT="[Text]"/>
      <dgm:spPr>
        <a:solidFill>
          <a:srgbClr val="113665"/>
        </a:solidFill>
      </dgm:spPr>
      <dgm:t>
        <a:bodyPr/>
        <a:lstStyle/>
        <a:p>
          <a:pPr>
            <a:buAutoNum type="arabicParenR"/>
          </a:pPr>
          <a:r>
            <a:rPr lang="de-DE" dirty="0" err="1"/>
            <a:t>How</a:t>
          </a:r>
          <a:r>
            <a:rPr lang="de-DE" dirty="0"/>
            <a:t> do environmental variables </a:t>
          </a:r>
          <a:r>
            <a:rPr lang="de-DE" dirty="0" err="1"/>
            <a:t>affect</a:t>
          </a:r>
          <a:r>
            <a:rPr lang="de-DE" dirty="0"/>
            <a:t> </a:t>
          </a:r>
          <a:r>
            <a:rPr lang="de-DE" dirty="0" err="1"/>
            <a:t>drought</a:t>
          </a:r>
          <a:r>
            <a:rPr lang="de-DE" dirty="0"/>
            <a:t> </a:t>
          </a:r>
          <a:r>
            <a:rPr lang="de-DE" dirty="0" err="1"/>
            <a:t>severity</a:t>
          </a:r>
          <a:r>
            <a:rPr lang="de-DE" dirty="0"/>
            <a:t> </a:t>
          </a:r>
          <a:r>
            <a:rPr lang="de-DE" dirty="0" err="1"/>
            <a:t>across</a:t>
          </a:r>
          <a:r>
            <a:rPr lang="de-DE" dirty="0"/>
            <a:t> the </a:t>
          </a:r>
          <a:r>
            <a:rPr lang="de-DE" dirty="0" err="1"/>
            <a:t>three</a:t>
          </a:r>
          <a:r>
            <a:rPr lang="de-DE" dirty="0"/>
            <a:t> different </a:t>
          </a:r>
          <a:r>
            <a:rPr lang="de-DE" dirty="0" err="1"/>
            <a:t>study</a:t>
          </a:r>
          <a:r>
            <a:rPr lang="de-DE" dirty="0"/>
            <a:t> </a:t>
          </a:r>
          <a:r>
            <a:rPr lang="de-DE" dirty="0" err="1"/>
            <a:t>sites</a:t>
          </a:r>
          <a:r>
            <a:rPr lang="de-DE" dirty="0"/>
            <a:t>? (</a:t>
          </a:r>
          <a:r>
            <a:rPr lang="de-DE" dirty="0" err="1"/>
            <a:t>management</a:t>
          </a:r>
          <a:r>
            <a:rPr lang="de-DE" dirty="0"/>
            <a:t>, </a:t>
          </a:r>
          <a:r>
            <a:rPr lang="de-DE" dirty="0" err="1"/>
            <a:t>soil</a:t>
          </a:r>
          <a:r>
            <a:rPr lang="de-DE" dirty="0"/>
            <a:t> type, …)</a:t>
          </a:r>
          <a:br>
            <a:rPr lang="de-DE" dirty="0"/>
          </a:br>
          <a:endParaRPr lang="de-DE" dirty="0"/>
        </a:p>
      </dgm:t>
    </dgm:pt>
    <dgm:pt modelId="{F87C1C6B-548D-BF48-B77D-4284B859954B}" type="parTrans" cxnId="{708F3702-3D38-3B4B-8BD8-AFC0E8EC691C}">
      <dgm:prSet/>
      <dgm:spPr/>
      <dgm:t>
        <a:bodyPr/>
        <a:lstStyle/>
        <a:p>
          <a:endParaRPr lang="de-DE"/>
        </a:p>
      </dgm:t>
    </dgm:pt>
    <dgm:pt modelId="{132A869C-AD6E-4746-9195-8E08D917443A}" type="sibTrans" cxnId="{708F3702-3D38-3B4B-8BD8-AFC0E8EC691C}">
      <dgm:prSet/>
      <dgm:spPr/>
      <dgm:t>
        <a:bodyPr/>
        <a:lstStyle/>
        <a:p>
          <a:endParaRPr lang="de-DE"/>
        </a:p>
      </dgm:t>
    </dgm:pt>
    <dgm:pt modelId="{B231EE08-8EA5-6F46-AC55-E625D3CCD6B5}">
      <dgm:prSet phldrT="[Text]"/>
      <dgm:spPr>
        <a:ln>
          <a:solidFill>
            <a:srgbClr val="113665"/>
          </a:solidFill>
        </a:ln>
      </dgm:spPr>
      <dgm:t>
        <a:bodyPr/>
        <a:lstStyle/>
        <a:p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general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linear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model</a:t>
          </a:r>
          <a:r>
            <a: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? </a:t>
          </a:r>
        </a:p>
      </dgm:t>
    </dgm:pt>
    <dgm:pt modelId="{CD80DD17-27EA-9943-9B98-81E47CC855F2}" type="parTrans" cxnId="{A5BB0C65-8725-3649-8060-5E0FCFA8896D}">
      <dgm:prSet/>
      <dgm:spPr/>
      <dgm:t>
        <a:bodyPr/>
        <a:lstStyle/>
        <a:p>
          <a:endParaRPr lang="de-DE"/>
        </a:p>
      </dgm:t>
    </dgm:pt>
    <dgm:pt modelId="{1C5BC235-7374-184A-9D1E-6F9DC18177A2}" type="sibTrans" cxnId="{A5BB0C65-8725-3649-8060-5E0FCFA8896D}">
      <dgm:prSet/>
      <dgm:spPr/>
      <dgm:t>
        <a:bodyPr/>
        <a:lstStyle/>
        <a:p>
          <a:endParaRPr lang="de-DE"/>
        </a:p>
      </dgm:t>
    </dgm:pt>
    <dgm:pt modelId="{E62AB0E4-ACC7-3143-B808-75B7A91D6B8F}">
      <dgm:prSet/>
      <dgm:spPr>
        <a:ln>
          <a:solidFill>
            <a:srgbClr val="113665"/>
          </a:solidFill>
        </a:ln>
      </dgm:spPr>
      <dgm:t>
        <a:bodyPr/>
        <a:lstStyle/>
        <a:p>
          <a:r>
            <a:rPr lang="de-DE" dirty="0" err="1"/>
            <a:t>group</a:t>
          </a:r>
          <a:r>
            <a:rPr lang="de-DE" dirty="0"/>
            <a:t> </a:t>
          </a:r>
          <a:r>
            <a:rPr lang="de-DE" dirty="0" err="1"/>
            <a:t>results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1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study</a:t>
          </a:r>
          <a:r>
            <a:rPr lang="de-DE" dirty="0"/>
            <a:t> </a:t>
          </a:r>
          <a:r>
            <a:rPr lang="de-DE" dirty="0" err="1"/>
            <a:t>site</a:t>
          </a:r>
          <a:r>
            <a:rPr lang="de-DE" dirty="0"/>
            <a:t>, </a:t>
          </a:r>
          <a:r>
            <a:rPr lang="de-DE" dirty="0" err="1"/>
            <a:t>soil</a:t>
          </a:r>
          <a:r>
            <a:rPr lang="de-DE" dirty="0"/>
            <a:t> type and </a:t>
          </a:r>
          <a:r>
            <a:rPr lang="de-DE" dirty="0" err="1"/>
            <a:t>management</a:t>
          </a:r>
          <a:r>
            <a:rPr lang="de-DE" dirty="0"/>
            <a:t> and </a:t>
          </a:r>
          <a:r>
            <a:rPr lang="de-DE" dirty="0" err="1"/>
            <a:t>calculate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NDFI and </a:t>
          </a:r>
          <a:r>
            <a:rPr lang="de-DE" dirty="0" err="1"/>
            <a:t>compare</a:t>
          </a:r>
          <a:r>
            <a:rPr lang="de-DE" dirty="0"/>
            <a:t> (</a:t>
          </a:r>
          <a:r>
            <a:rPr lang="de-DE" dirty="0" err="1"/>
            <a:t>descriptive</a:t>
          </a:r>
          <a:r>
            <a:rPr lang="de-DE" dirty="0"/>
            <a:t>) + </a:t>
          </a:r>
          <a:r>
            <a:rPr lang="de-DE" dirty="0" err="1"/>
            <a:t>visual</a:t>
          </a:r>
          <a:r>
            <a:rPr lang="de-DE" dirty="0"/>
            <a:t> </a:t>
          </a:r>
          <a:r>
            <a:rPr lang="de-DE" dirty="0" err="1"/>
            <a:t>comparison</a:t>
          </a:r>
          <a:r>
            <a:rPr lang="de-DE" dirty="0"/>
            <a:t> (</a:t>
          </a:r>
          <a:r>
            <a:rPr lang="de-DE" dirty="0" err="1"/>
            <a:t>map</a:t>
          </a:r>
          <a:r>
            <a:rPr lang="de-DE" dirty="0"/>
            <a:t>)</a:t>
          </a:r>
        </a:p>
      </dgm:t>
    </dgm:pt>
    <dgm:pt modelId="{7216BB20-7C4F-264D-9E86-7C2C89689E8E}" type="parTrans" cxnId="{D299938C-5AC1-774F-BBF6-6B0E2B177624}">
      <dgm:prSet/>
      <dgm:spPr/>
      <dgm:t>
        <a:bodyPr/>
        <a:lstStyle/>
        <a:p>
          <a:endParaRPr lang="de-DE"/>
        </a:p>
      </dgm:t>
    </dgm:pt>
    <dgm:pt modelId="{31F724CD-B6D6-E047-9BF7-585A37C112BE}" type="sibTrans" cxnId="{D299938C-5AC1-774F-BBF6-6B0E2B177624}">
      <dgm:prSet/>
      <dgm:spPr/>
      <dgm:t>
        <a:bodyPr/>
        <a:lstStyle/>
        <a:p>
          <a:endParaRPr lang="de-DE"/>
        </a:p>
      </dgm:t>
    </dgm:pt>
    <dgm:pt modelId="{15F48B3B-E5C2-7E44-BC2B-E3CB8162ABDA}" type="pres">
      <dgm:prSet presAssocID="{4FC2987E-3298-8C4C-9809-3B9572A14A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513212-231F-B846-BEDC-E8F969E0162A}" type="pres">
      <dgm:prSet presAssocID="{CBC55972-4149-BF47-B6B5-3C2CAB23829C}" presName="root" presStyleCnt="0"/>
      <dgm:spPr/>
    </dgm:pt>
    <dgm:pt modelId="{C743BC2D-35BB-7A4A-80DB-3AB77CCC60FB}" type="pres">
      <dgm:prSet presAssocID="{CBC55972-4149-BF47-B6B5-3C2CAB23829C}" presName="rootComposite" presStyleCnt="0"/>
      <dgm:spPr/>
    </dgm:pt>
    <dgm:pt modelId="{470D9E4F-F7FA-AA48-B7FD-95DC56E78121}" type="pres">
      <dgm:prSet presAssocID="{CBC55972-4149-BF47-B6B5-3C2CAB23829C}" presName="rootText" presStyleLbl="node1" presStyleIdx="0" presStyleCnt="2" custScaleX="165641"/>
      <dgm:spPr/>
    </dgm:pt>
    <dgm:pt modelId="{125B4246-103D-8942-8BD6-3CFC77703F6B}" type="pres">
      <dgm:prSet presAssocID="{CBC55972-4149-BF47-B6B5-3C2CAB23829C}" presName="rootConnector" presStyleLbl="node1" presStyleIdx="0" presStyleCnt="2"/>
      <dgm:spPr/>
    </dgm:pt>
    <dgm:pt modelId="{7D434C6C-572A-224C-8871-C65CF662F147}" type="pres">
      <dgm:prSet presAssocID="{CBC55972-4149-BF47-B6B5-3C2CAB23829C}" presName="childShape" presStyleCnt="0"/>
      <dgm:spPr/>
    </dgm:pt>
    <dgm:pt modelId="{36CF3B67-0F1F-7540-952C-845161657742}" type="pres">
      <dgm:prSet presAssocID="{9390A283-BA6E-594C-B2C9-849B1AA0CF7F}" presName="Name13" presStyleLbl="parChTrans1D2" presStyleIdx="0" presStyleCnt="3"/>
      <dgm:spPr/>
    </dgm:pt>
    <dgm:pt modelId="{10C6F9CD-6372-AE46-B007-1C336E103A49}" type="pres">
      <dgm:prSet presAssocID="{D6AD6129-0DF0-564B-960C-83B145E6AF3E}" presName="childText" presStyleLbl="bgAcc1" presStyleIdx="0" presStyleCnt="3" custScaleX="155014" custScaleY="165231">
        <dgm:presLayoutVars>
          <dgm:bulletEnabled val="1"/>
        </dgm:presLayoutVars>
      </dgm:prSet>
      <dgm:spPr/>
    </dgm:pt>
    <dgm:pt modelId="{2D6C474F-7B9C-2144-86B3-277D869CAB0E}" type="pres">
      <dgm:prSet presAssocID="{9EC80B01-0DAD-1642-85B1-91AA264007B6}" presName="root" presStyleCnt="0"/>
      <dgm:spPr/>
    </dgm:pt>
    <dgm:pt modelId="{5920A0E5-FA66-364A-A3F6-2B4FD1F01803}" type="pres">
      <dgm:prSet presAssocID="{9EC80B01-0DAD-1642-85B1-91AA264007B6}" presName="rootComposite" presStyleCnt="0"/>
      <dgm:spPr/>
    </dgm:pt>
    <dgm:pt modelId="{503FDE6D-86BD-2144-A524-4C7190DE33F9}" type="pres">
      <dgm:prSet presAssocID="{9EC80B01-0DAD-1642-85B1-91AA264007B6}" presName="rootText" presStyleLbl="node1" presStyleIdx="1" presStyleCnt="2" custScaleX="175494"/>
      <dgm:spPr/>
    </dgm:pt>
    <dgm:pt modelId="{91C8C355-C007-A347-9D5C-0D0B8C64B3AB}" type="pres">
      <dgm:prSet presAssocID="{9EC80B01-0DAD-1642-85B1-91AA264007B6}" presName="rootConnector" presStyleLbl="node1" presStyleIdx="1" presStyleCnt="2"/>
      <dgm:spPr/>
    </dgm:pt>
    <dgm:pt modelId="{DEC78465-2B54-5948-9D39-9075B29C5D60}" type="pres">
      <dgm:prSet presAssocID="{9EC80B01-0DAD-1642-85B1-91AA264007B6}" presName="childShape" presStyleCnt="0"/>
      <dgm:spPr/>
    </dgm:pt>
    <dgm:pt modelId="{03A3ECA3-CA2C-7E4B-9C25-59A50FF43F8F}" type="pres">
      <dgm:prSet presAssocID="{7216BB20-7C4F-264D-9E86-7C2C89689E8E}" presName="Name13" presStyleLbl="parChTrans1D2" presStyleIdx="1" presStyleCnt="3"/>
      <dgm:spPr/>
    </dgm:pt>
    <dgm:pt modelId="{78F18CA4-1EDA-3149-99F4-3697C0001F0F}" type="pres">
      <dgm:prSet presAssocID="{E62AB0E4-ACC7-3143-B808-75B7A91D6B8F}" presName="childText" presStyleLbl="bgAcc1" presStyleIdx="1" presStyleCnt="3" custScaleX="183201">
        <dgm:presLayoutVars>
          <dgm:bulletEnabled val="1"/>
        </dgm:presLayoutVars>
      </dgm:prSet>
      <dgm:spPr/>
    </dgm:pt>
    <dgm:pt modelId="{93CE4983-A059-4249-AFA9-247A6353CD65}" type="pres">
      <dgm:prSet presAssocID="{CD80DD17-27EA-9943-9B98-81E47CC855F2}" presName="Name13" presStyleLbl="parChTrans1D2" presStyleIdx="2" presStyleCnt="3"/>
      <dgm:spPr/>
    </dgm:pt>
    <dgm:pt modelId="{F829F417-DB12-634F-A283-6F8E1F7A0817}" type="pres">
      <dgm:prSet presAssocID="{B231EE08-8EA5-6F46-AC55-E625D3CCD6B5}" presName="childText" presStyleLbl="bgAcc1" presStyleIdx="2" presStyleCnt="3" custScaleX="169040" custScaleY="106417">
        <dgm:presLayoutVars>
          <dgm:bulletEnabled val="1"/>
        </dgm:presLayoutVars>
      </dgm:prSet>
      <dgm:spPr/>
    </dgm:pt>
  </dgm:ptLst>
  <dgm:cxnLst>
    <dgm:cxn modelId="{A6115D01-7FFC-554C-A97A-3938306D035E}" type="presOf" srcId="{CD80DD17-27EA-9943-9B98-81E47CC855F2}" destId="{93CE4983-A059-4249-AFA9-247A6353CD65}" srcOrd="0" destOrd="0" presId="urn:microsoft.com/office/officeart/2005/8/layout/hierarchy3"/>
    <dgm:cxn modelId="{708F3702-3D38-3B4B-8BD8-AFC0E8EC691C}" srcId="{4FC2987E-3298-8C4C-9809-3B9572A14A01}" destId="{9EC80B01-0DAD-1642-85B1-91AA264007B6}" srcOrd="1" destOrd="0" parTransId="{F87C1C6B-548D-BF48-B77D-4284B859954B}" sibTransId="{132A869C-AD6E-4746-9195-8E08D917443A}"/>
    <dgm:cxn modelId="{5E95C903-4A6C-664B-8E41-2BF82FB46190}" type="presOf" srcId="{B231EE08-8EA5-6F46-AC55-E625D3CCD6B5}" destId="{F829F417-DB12-634F-A283-6F8E1F7A0817}" srcOrd="0" destOrd="0" presId="urn:microsoft.com/office/officeart/2005/8/layout/hierarchy3"/>
    <dgm:cxn modelId="{D8D6A109-84CF-4647-8665-E0493A51DC2B}" type="presOf" srcId="{7216BB20-7C4F-264D-9E86-7C2C89689E8E}" destId="{03A3ECA3-CA2C-7E4B-9C25-59A50FF43F8F}" srcOrd="0" destOrd="0" presId="urn:microsoft.com/office/officeart/2005/8/layout/hierarchy3"/>
    <dgm:cxn modelId="{5069030D-2121-E546-9F63-AF1A36931AE7}" type="presOf" srcId="{D6AD6129-0DF0-564B-960C-83B145E6AF3E}" destId="{10C6F9CD-6372-AE46-B007-1C336E103A49}" srcOrd="0" destOrd="0" presId="urn:microsoft.com/office/officeart/2005/8/layout/hierarchy3"/>
    <dgm:cxn modelId="{D922D92F-C85F-C247-9D38-94B860282168}" srcId="{4FC2987E-3298-8C4C-9809-3B9572A14A01}" destId="{CBC55972-4149-BF47-B6B5-3C2CAB23829C}" srcOrd="0" destOrd="0" parTransId="{F5B5D91A-202F-454B-93D6-6401A40642C5}" sibTransId="{5D120EDF-2ADA-A547-93D2-13AB1AFD8C8A}"/>
    <dgm:cxn modelId="{3CA8DA3B-79B2-E24C-87A3-710F02C55EC1}" type="presOf" srcId="{9EC80B01-0DAD-1642-85B1-91AA264007B6}" destId="{91C8C355-C007-A347-9D5C-0D0B8C64B3AB}" srcOrd="1" destOrd="0" presId="urn:microsoft.com/office/officeart/2005/8/layout/hierarchy3"/>
    <dgm:cxn modelId="{F51AB93F-06CA-5C44-A1F6-1160F56FDC41}" type="presOf" srcId="{9EC80B01-0DAD-1642-85B1-91AA264007B6}" destId="{503FDE6D-86BD-2144-A524-4C7190DE33F9}" srcOrd="0" destOrd="0" presId="urn:microsoft.com/office/officeart/2005/8/layout/hierarchy3"/>
    <dgm:cxn modelId="{057FDD45-A66D-BD45-B1F8-1C313C46B73C}" type="presOf" srcId="{CBC55972-4149-BF47-B6B5-3C2CAB23829C}" destId="{125B4246-103D-8942-8BD6-3CFC77703F6B}" srcOrd="1" destOrd="0" presId="urn:microsoft.com/office/officeart/2005/8/layout/hierarchy3"/>
    <dgm:cxn modelId="{A5BB0C65-8725-3649-8060-5E0FCFA8896D}" srcId="{9EC80B01-0DAD-1642-85B1-91AA264007B6}" destId="{B231EE08-8EA5-6F46-AC55-E625D3CCD6B5}" srcOrd="1" destOrd="0" parTransId="{CD80DD17-27EA-9943-9B98-81E47CC855F2}" sibTransId="{1C5BC235-7374-184A-9D1E-6F9DC18177A2}"/>
    <dgm:cxn modelId="{0FFBA48B-E28E-B242-9E7C-29FAB6B8F900}" type="presOf" srcId="{9390A283-BA6E-594C-B2C9-849B1AA0CF7F}" destId="{36CF3B67-0F1F-7540-952C-845161657742}" srcOrd="0" destOrd="0" presId="urn:microsoft.com/office/officeart/2005/8/layout/hierarchy3"/>
    <dgm:cxn modelId="{D299938C-5AC1-774F-BBF6-6B0E2B177624}" srcId="{9EC80B01-0DAD-1642-85B1-91AA264007B6}" destId="{E62AB0E4-ACC7-3143-B808-75B7A91D6B8F}" srcOrd="0" destOrd="0" parTransId="{7216BB20-7C4F-264D-9E86-7C2C89689E8E}" sibTransId="{31F724CD-B6D6-E047-9BF7-585A37C112BE}"/>
    <dgm:cxn modelId="{EA3868A7-8FE2-5A49-98BC-A507CEFEC0AB}" type="presOf" srcId="{4FC2987E-3298-8C4C-9809-3B9572A14A01}" destId="{15F48B3B-E5C2-7E44-BC2B-E3CB8162ABDA}" srcOrd="0" destOrd="0" presId="urn:microsoft.com/office/officeart/2005/8/layout/hierarchy3"/>
    <dgm:cxn modelId="{533E21BE-9DF0-D249-8B73-CFB178275B1B}" type="presOf" srcId="{CBC55972-4149-BF47-B6B5-3C2CAB23829C}" destId="{470D9E4F-F7FA-AA48-B7FD-95DC56E78121}" srcOrd="0" destOrd="0" presId="urn:microsoft.com/office/officeart/2005/8/layout/hierarchy3"/>
    <dgm:cxn modelId="{E5EFC0CB-900E-0A45-9A1E-DD866D36960A}" type="presOf" srcId="{E62AB0E4-ACC7-3143-B808-75B7A91D6B8F}" destId="{78F18CA4-1EDA-3149-99F4-3697C0001F0F}" srcOrd="0" destOrd="0" presId="urn:microsoft.com/office/officeart/2005/8/layout/hierarchy3"/>
    <dgm:cxn modelId="{CBEBD5D9-ADB5-784D-914E-DA451BDC29D3}" srcId="{CBC55972-4149-BF47-B6B5-3C2CAB23829C}" destId="{D6AD6129-0DF0-564B-960C-83B145E6AF3E}" srcOrd="0" destOrd="0" parTransId="{9390A283-BA6E-594C-B2C9-849B1AA0CF7F}" sibTransId="{7377D32D-B2D0-C04A-86D4-4828E39D815D}"/>
    <dgm:cxn modelId="{90592FE7-E22A-7F4F-8D40-AA4E47552E50}" type="presParOf" srcId="{15F48B3B-E5C2-7E44-BC2B-E3CB8162ABDA}" destId="{3B513212-231F-B846-BEDC-E8F969E0162A}" srcOrd="0" destOrd="0" presId="urn:microsoft.com/office/officeart/2005/8/layout/hierarchy3"/>
    <dgm:cxn modelId="{475F9226-1BFD-3F4B-9373-A87E8FA3CBFB}" type="presParOf" srcId="{3B513212-231F-B846-BEDC-E8F969E0162A}" destId="{C743BC2D-35BB-7A4A-80DB-3AB77CCC60FB}" srcOrd="0" destOrd="0" presId="urn:microsoft.com/office/officeart/2005/8/layout/hierarchy3"/>
    <dgm:cxn modelId="{971F09B6-A75A-164F-A6A0-0E1D18CDE2B4}" type="presParOf" srcId="{C743BC2D-35BB-7A4A-80DB-3AB77CCC60FB}" destId="{470D9E4F-F7FA-AA48-B7FD-95DC56E78121}" srcOrd="0" destOrd="0" presId="urn:microsoft.com/office/officeart/2005/8/layout/hierarchy3"/>
    <dgm:cxn modelId="{3C5A4FCD-F55D-7641-AF12-0200BD0665D3}" type="presParOf" srcId="{C743BC2D-35BB-7A4A-80DB-3AB77CCC60FB}" destId="{125B4246-103D-8942-8BD6-3CFC77703F6B}" srcOrd="1" destOrd="0" presId="urn:microsoft.com/office/officeart/2005/8/layout/hierarchy3"/>
    <dgm:cxn modelId="{C75C586D-6151-264F-8648-E61D6212B634}" type="presParOf" srcId="{3B513212-231F-B846-BEDC-E8F969E0162A}" destId="{7D434C6C-572A-224C-8871-C65CF662F147}" srcOrd="1" destOrd="0" presId="urn:microsoft.com/office/officeart/2005/8/layout/hierarchy3"/>
    <dgm:cxn modelId="{35CF206C-C135-C945-B8FC-1DF6DC652D37}" type="presParOf" srcId="{7D434C6C-572A-224C-8871-C65CF662F147}" destId="{36CF3B67-0F1F-7540-952C-845161657742}" srcOrd="0" destOrd="0" presId="urn:microsoft.com/office/officeart/2005/8/layout/hierarchy3"/>
    <dgm:cxn modelId="{BE015D08-6A3A-0344-B53A-FA5B0FC64AAD}" type="presParOf" srcId="{7D434C6C-572A-224C-8871-C65CF662F147}" destId="{10C6F9CD-6372-AE46-B007-1C336E103A49}" srcOrd="1" destOrd="0" presId="urn:microsoft.com/office/officeart/2005/8/layout/hierarchy3"/>
    <dgm:cxn modelId="{73B17945-6AB8-6844-BF41-1FA5F9938B37}" type="presParOf" srcId="{15F48B3B-E5C2-7E44-BC2B-E3CB8162ABDA}" destId="{2D6C474F-7B9C-2144-86B3-277D869CAB0E}" srcOrd="1" destOrd="0" presId="urn:microsoft.com/office/officeart/2005/8/layout/hierarchy3"/>
    <dgm:cxn modelId="{7FD50F4E-022D-C948-9C6B-112877A19857}" type="presParOf" srcId="{2D6C474F-7B9C-2144-86B3-277D869CAB0E}" destId="{5920A0E5-FA66-364A-A3F6-2B4FD1F01803}" srcOrd="0" destOrd="0" presId="urn:microsoft.com/office/officeart/2005/8/layout/hierarchy3"/>
    <dgm:cxn modelId="{E365D733-056D-8E45-9F3F-EC611740C387}" type="presParOf" srcId="{5920A0E5-FA66-364A-A3F6-2B4FD1F01803}" destId="{503FDE6D-86BD-2144-A524-4C7190DE33F9}" srcOrd="0" destOrd="0" presId="urn:microsoft.com/office/officeart/2005/8/layout/hierarchy3"/>
    <dgm:cxn modelId="{798305FF-F507-1245-A7F9-E65EA7401BE5}" type="presParOf" srcId="{5920A0E5-FA66-364A-A3F6-2B4FD1F01803}" destId="{91C8C355-C007-A347-9D5C-0D0B8C64B3AB}" srcOrd="1" destOrd="0" presId="urn:microsoft.com/office/officeart/2005/8/layout/hierarchy3"/>
    <dgm:cxn modelId="{8872B07C-63EE-FF48-A694-8EF30E322E8F}" type="presParOf" srcId="{2D6C474F-7B9C-2144-86B3-277D869CAB0E}" destId="{DEC78465-2B54-5948-9D39-9075B29C5D60}" srcOrd="1" destOrd="0" presId="urn:microsoft.com/office/officeart/2005/8/layout/hierarchy3"/>
    <dgm:cxn modelId="{8BFEB442-1126-0E46-9C62-1C3D194B3BBA}" type="presParOf" srcId="{DEC78465-2B54-5948-9D39-9075B29C5D60}" destId="{03A3ECA3-CA2C-7E4B-9C25-59A50FF43F8F}" srcOrd="0" destOrd="0" presId="urn:microsoft.com/office/officeart/2005/8/layout/hierarchy3"/>
    <dgm:cxn modelId="{E5A975BD-E0D7-574E-AB76-F82861207F33}" type="presParOf" srcId="{DEC78465-2B54-5948-9D39-9075B29C5D60}" destId="{78F18CA4-1EDA-3149-99F4-3697C0001F0F}" srcOrd="1" destOrd="0" presId="urn:microsoft.com/office/officeart/2005/8/layout/hierarchy3"/>
    <dgm:cxn modelId="{F499891B-BA63-3846-83D7-0D0568D41E4A}" type="presParOf" srcId="{DEC78465-2B54-5948-9D39-9075B29C5D60}" destId="{93CE4983-A059-4249-AFA9-247A6353CD65}" srcOrd="2" destOrd="0" presId="urn:microsoft.com/office/officeart/2005/8/layout/hierarchy3"/>
    <dgm:cxn modelId="{C1DC2C37-FDA7-B549-96AB-DDFD4C24FCE1}" type="presParOf" srcId="{DEC78465-2B54-5948-9D39-9075B29C5D60}" destId="{F829F417-DB12-634F-A283-6F8E1F7A081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9E4F-F7FA-AA48-B7FD-95DC56E78121}">
      <dsp:nvSpPr>
        <dsp:cNvPr id="0" name=""/>
        <dsp:cNvSpPr/>
      </dsp:nvSpPr>
      <dsp:spPr>
        <a:xfrm>
          <a:off x="875" y="63882"/>
          <a:ext cx="4603580" cy="1389626"/>
        </a:xfrm>
        <a:prstGeom prst="roundRect">
          <a:avLst>
            <a:gd name="adj" fmla="val 10000"/>
          </a:avLst>
        </a:prstGeom>
        <a:solidFill>
          <a:srgbClr val="1136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How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were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the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grasslands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in the 3 different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study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sites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affected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by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drought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events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in the </a:t>
          </a:r>
          <a:r>
            <a:rPr lang="de-DE" sz="20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year</a:t>
          </a:r>
          <a:r>
            <a:rPr lang="de-DE" sz="20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2018? </a:t>
          </a:r>
        </a:p>
      </dsp:txBody>
      <dsp:txXfrm>
        <a:off x="41576" y="104583"/>
        <a:ext cx="4522178" cy="1308224"/>
      </dsp:txXfrm>
    </dsp:sp>
    <dsp:sp modelId="{36CF3B67-0F1F-7540-952C-845161657742}">
      <dsp:nvSpPr>
        <dsp:cNvPr id="0" name=""/>
        <dsp:cNvSpPr/>
      </dsp:nvSpPr>
      <dsp:spPr>
        <a:xfrm>
          <a:off x="461234" y="1453508"/>
          <a:ext cx="460358" cy="1495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452"/>
              </a:lnTo>
              <a:lnTo>
                <a:pt x="460358" y="14954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6F9CD-6372-AE46-B007-1C336E103A49}">
      <dsp:nvSpPr>
        <dsp:cNvPr id="0" name=""/>
        <dsp:cNvSpPr/>
      </dsp:nvSpPr>
      <dsp:spPr>
        <a:xfrm>
          <a:off x="921592" y="1800914"/>
          <a:ext cx="3446583" cy="22960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136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approach</a:t>
          </a:r>
          <a:r>
            <a:rPr lang="de-DE" sz="1900" kern="1200" dirty="0"/>
            <a:t> </a:t>
          </a:r>
          <a:r>
            <a:rPr lang="de-DE" sz="1900" kern="1200" dirty="0" err="1"/>
            <a:t>from</a:t>
          </a:r>
          <a:r>
            <a:rPr lang="de-DE" sz="1900" kern="1200" dirty="0"/>
            <a:t> Kowalski et al. and </a:t>
          </a:r>
          <a:r>
            <a:rPr lang="de-DE" sz="1900" kern="1200" dirty="0" err="1"/>
            <a:t>derive</a:t>
          </a:r>
          <a:r>
            <a:rPr lang="de-DE" sz="1900" kern="1200" dirty="0"/>
            <a:t> </a:t>
          </a:r>
          <a:r>
            <a:rPr lang="de-DE" sz="1900" kern="1200" dirty="0" err="1"/>
            <a:t>Normalized</a:t>
          </a:r>
          <a:r>
            <a:rPr lang="de-DE" sz="1900" kern="1200" dirty="0"/>
            <a:t> </a:t>
          </a:r>
          <a:r>
            <a:rPr lang="de-DE" sz="1900" kern="1200" dirty="0" err="1"/>
            <a:t>Difference</a:t>
          </a:r>
          <a:r>
            <a:rPr lang="de-DE" sz="1900" kern="1200" dirty="0"/>
            <a:t> </a:t>
          </a:r>
          <a:r>
            <a:rPr lang="de-DE" sz="1900" kern="1200" dirty="0" err="1"/>
            <a:t>Fraction</a:t>
          </a:r>
          <a:r>
            <a:rPr lang="de-DE" sz="1900" kern="1200" dirty="0"/>
            <a:t> Index (NDFI) time </a:t>
          </a:r>
          <a:r>
            <a:rPr lang="de-DE" sz="1900" kern="1200" dirty="0" err="1"/>
            <a:t>series</a:t>
          </a:r>
          <a:r>
            <a:rPr lang="de-DE" sz="1900" kern="1200" dirty="0"/>
            <a:t> </a:t>
          </a:r>
          <a:r>
            <a:rPr lang="de-DE" sz="1900" kern="1200" dirty="0" err="1"/>
            <a:t>contrasting</a:t>
          </a:r>
          <a:r>
            <a:rPr lang="de-DE" sz="1900" kern="1200" dirty="0"/>
            <a:t> NPV and </a:t>
          </a:r>
          <a:r>
            <a:rPr lang="de-DE" sz="1900" kern="1200" dirty="0" err="1"/>
            <a:t>soil</a:t>
          </a:r>
          <a:r>
            <a:rPr lang="de-DE" sz="1900" kern="1200" dirty="0"/>
            <a:t> </a:t>
          </a:r>
          <a:r>
            <a:rPr lang="de-DE" sz="1900" kern="1200" dirty="0" err="1"/>
            <a:t>cover</a:t>
          </a:r>
          <a:r>
            <a:rPr lang="de-DE" sz="1900" kern="1200" dirty="0"/>
            <a:t> relative </a:t>
          </a:r>
          <a:r>
            <a:rPr lang="de-DE" sz="1900" kern="1200" dirty="0" err="1"/>
            <a:t>to</a:t>
          </a:r>
          <a:r>
            <a:rPr lang="de-DE" sz="1900" kern="1200" dirty="0"/>
            <a:t> PV for </a:t>
          </a:r>
          <a:r>
            <a:rPr lang="de-DE" sz="1900" kern="1200" dirty="0" err="1"/>
            <a:t>each</a:t>
          </a:r>
          <a:r>
            <a:rPr lang="de-DE" sz="1900" kern="1200" dirty="0"/>
            <a:t> </a:t>
          </a:r>
          <a:r>
            <a:rPr lang="de-DE" sz="1900" kern="1200" dirty="0" err="1"/>
            <a:t>study</a:t>
          </a:r>
          <a:r>
            <a:rPr lang="de-DE" sz="1900" kern="1200" dirty="0"/>
            <a:t> </a:t>
          </a:r>
          <a:r>
            <a:rPr lang="de-DE" sz="1900" kern="1200" dirty="0" err="1"/>
            <a:t>site</a:t>
          </a:r>
          <a:r>
            <a:rPr lang="de-DE" sz="1900" kern="1200" dirty="0"/>
            <a:t> (</a:t>
          </a:r>
          <a:r>
            <a:rPr lang="de-DE" sz="1900" kern="1200" dirty="0" err="1"/>
            <a:t>training</a:t>
          </a:r>
          <a:r>
            <a:rPr lang="de-DE" sz="1900" kern="1200" dirty="0"/>
            <a:t> </a:t>
          </a:r>
          <a:r>
            <a:rPr lang="de-DE" sz="1900" kern="1200" dirty="0" err="1"/>
            <a:t>data</a:t>
          </a:r>
          <a:r>
            <a:rPr lang="de-DE" sz="1900" kern="1200" dirty="0"/>
            <a:t>, </a:t>
          </a:r>
          <a:r>
            <a:rPr lang="de-DE" sz="1900" kern="1200" dirty="0" err="1"/>
            <a:t>model</a:t>
          </a:r>
          <a:r>
            <a:rPr lang="de-DE" sz="1900" kern="1200" dirty="0"/>
            <a:t>, </a:t>
          </a:r>
          <a:r>
            <a:rPr lang="de-DE" sz="1900" kern="1200" dirty="0" err="1"/>
            <a:t>apply</a:t>
          </a:r>
          <a:r>
            <a:rPr lang="de-DE" sz="1900" kern="1200" dirty="0"/>
            <a:t> </a:t>
          </a:r>
          <a:r>
            <a:rPr lang="de-DE" sz="1900" kern="1200" dirty="0" err="1"/>
            <a:t>model</a:t>
          </a:r>
          <a:r>
            <a:rPr lang="de-DE" sz="1900" kern="1200" dirty="0"/>
            <a:t>, </a:t>
          </a:r>
          <a:r>
            <a:rPr lang="de-DE" sz="1900" kern="1200" dirty="0" err="1"/>
            <a:t>validation</a:t>
          </a:r>
          <a:r>
            <a:rPr lang="de-DE" sz="1900" kern="1200" dirty="0"/>
            <a:t>)</a:t>
          </a:r>
        </a:p>
      </dsp:txBody>
      <dsp:txXfrm>
        <a:off x="988842" y="1868164"/>
        <a:ext cx="3312083" cy="2161592"/>
      </dsp:txXfrm>
    </dsp:sp>
    <dsp:sp modelId="{503FDE6D-86BD-2144-A524-4C7190DE33F9}">
      <dsp:nvSpPr>
        <dsp:cNvPr id="0" name=""/>
        <dsp:cNvSpPr/>
      </dsp:nvSpPr>
      <dsp:spPr>
        <a:xfrm>
          <a:off x="5299269" y="63882"/>
          <a:ext cx="4877420" cy="1389626"/>
        </a:xfrm>
        <a:prstGeom prst="roundRect">
          <a:avLst>
            <a:gd name="adj" fmla="val 10000"/>
          </a:avLst>
        </a:prstGeom>
        <a:solidFill>
          <a:srgbClr val="1136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How</a:t>
          </a:r>
          <a:r>
            <a:rPr lang="de-DE" sz="2000" kern="1200" dirty="0"/>
            <a:t> do environmental variables </a:t>
          </a:r>
          <a:r>
            <a:rPr lang="de-DE" sz="2000" kern="1200" dirty="0" err="1"/>
            <a:t>affect</a:t>
          </a:r>
          <a:r>
            <a:rPr lang="de-DE" sz="2000" kern="1200" dirty="0"/>
            <a:t> </a:t>
          </a:r>
          <a:r>
            <a:rPr lang="de-DE" sz="2000" kern="1200" dirty="0" err="1"/>
            <a:t>drought</a:t>
          </a:r>
          <a:r>
            <a:rPr lang="de-DE" sz="2000" kern="1200" dirty="0"/>
            <a:t> </a:t>
          </a:r>
          <a:r>
            <a:rPr lang="de-DE" sz="2000" kern="1200" dirty="0" err="1"/>
            <a:t>severity</a:t>
          </a:r>
          <a:r>
            <a:rPr lang="de-DE" sz="2000" kern="1200" dirty="0"/>
            <a:t> </a:t>
          </a:r>
          <a:r>
            <a:rPr lang="de-DE" sz="2000" kern="1200" dirty="0" err="1"/>
            <a:t>across</a:t>
          </a:r>
          <a:r>
            <a:rPr lang="de-DE" sz="2000" kern="1200" dirty="0"/>
            <a:t> the </a:t>
          </a:r>
          <a:r>
            <a:rPr lang="de-DE" sz="2000" kern="1200" dirty="0" err="1"/>
            <a:t>three</a:t>
          </a:r>
          <a:r>
            <a:rPr lang="de-DE" sz="2000" kern="1200" dirty="0"/>
            <a:t> different </a:t>
          </a:r>
          <a:r>
            <a:rPr lang="de-DE" sz="2000" kern="1200" dirty="0" err="1"/>
            <a:t>study</a:t>
          </a:r>
          <a:r>
            <a:rPr lang="de-DE" sz="2000" kern="1200" dirty="0"/>
            <a:t> </a:t>
          </a:r>
          <a:r>
            <a:rPr lang="de-DE" sz="2000" kern="1200" dirty="0" err="1"/>
            <a:t>sites</a:t>
          </a:r>
          <a:r>
            <a:rPr lang="de-DE" sz="2000" kern="1200" dirty="0"/>
            <a:t>? (</a:t>
          </a:r>
          <a:r>
            <a:rPr lang="de-DE" sz="2000" kern="1200" dirty="0" err="1"/>
            <a:t>management</a:t>
          </a:r>
          <a:r>
            <a:rPr lang="de-DE" sz="2000" kern="1200" dirty="0"/>
            <a:t>, </a:t>
          </a:r>
          <a:r>
            <a:rPr lang="de-DE" sz="2000" kern="1200" dirty="0" err="1"/>
            <a:t>soil</a:t>
          </a:r>
          <a:r>
            <a:rPr lang="de-DE" sz="2000" kern="1200" dirty="0"/>
            <a:t> type, …)</a:t>
          </a:r>
          <a:br>
            <a:rPr lang="de-DE" sz="2000" kern="1200" dirty="0"/>
          </a:br>
          <a:endParaRPr lang="de-DE" sz="2000" kern="1200" dirty="0"/>
        </a:p>
      </dsp:txBody>
      <dsp:txXfrm>
        <a:off x="5339970" y="104583"/>
        <a:ext cx="4796018" cy="1308224"/>
      </dsp:txXfrm>
    </dsp:sp>
    <dsp:sp modelId="{03A3ECA3-CA2C-7E4B-9C25-59A50FF43F8F}">
      <dsp:nvSpPr>
        <dsp:cNvPr id="0" name=""/>
        <dsp:cNvSpPr/>
      </dsp:nvSpPr>
      <dsp:spPr>
        <a:xfrm>
          <a:off x="5787011" y="1453508"/>
          <a:ext cx="487742" cy="104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219"/>
              </a:lnTo>
              <a:lnTo>
                <a:pt x="487742" y="1042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18CA4-1EDA-3149-99F4-3697C0001F0F}">
      <dsp:nvSpPr>
        <dsp:cNvPr id="0" name=""/>
        <dsp:cNvSpPr/>
      </dsp:nvSpPr>
      <dsp:spPr>
        <a:xfrm>
          <a:off x="6274753" y="1800914"/>
          <a:ext cx="4073294" cy="1389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136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group</a:t>
          </a:r>
          <a:r>
            <a:rPr lang="de-DE" sz="1900" kern="1200" dirty="0"/>
            <a:t> </a:t>
          </a:r>
          <a:r>
            <a:rPr lang="de-DE" sz="1900" kern="1200" dirty="0" err="1"/>
            <a:t>results</a:t>
          </a:r>
          <a:r>
            <a:rPr lang="de-DE" sz="1900" kern="1200" dirty="0"/>
            <a:t> </a:t>
          </a:r>
          <a:r>
            <a:rPr lang="de-DE" sz="1900" kern="1200" dirty="0" err="1"/>
            <a:t>from</a:t>
          </a:r>
          <a:r>
            <a:rPr lang="de-DE" sz="1900" kern="1200" dirty="0"/>
            <a:t> </a:t>
          </a:r>
          <a:r>
            <a:rPr lang="de-DE" sz="1900" kern="1200" dirty="0" err="1"/>
            <a:t>part</a:t>
          </a:r>
          <a:r>
            <a:rPr lang="de-DE" sz="1900" kern="1200" dirty="0"/>
            <a:t> 1 </a:t>
          </a:r>
          <a:r>
            <a:rPr lang="de-DE" sz="1900" kern="1200" dirty="0" err="1"/>
            <a:t>by</a:t>
          </a:r>
          <a:r>
            <a:rPr lang="de-DE" sz="1900" kern="1200" dirty="0"/>
            <a:t> </a:t>
          </a:r>
          <a:r>
            <a:rPr lang="de-DE" sz="1900" kern="1200" dirty="0" err="1"/>
            <a:t>study</a:t>
          </a:r>
          <a:r>
            <a:rPr lang="de-DE" sz="1900" kern="1200" dirty="0"/>
            <a:t> </a:t>
          </a:r>
          <a:r>
            <a:rPr lang="de-DE" sz="1900" kern="1200" dirty="0" err="1"/>
            <a:t>site</a:t>
          </a:r>
          <a:r>
            <a:rPr lang="de-DE" sz="1900" kern="1200" dirty="0"/>
            <a:t>, </a:t>
          </a:r>
          <a:r>
            <a:rPr lang="de-DE" sz="1900" kern="1200" dirty="0" err="1"/>
            <a:t>soil</a:t>
          </a:r>
          <a:r>
            <a:rPr lang="de-DE" sz="1900" kern="1200" dirty="0"/>
            <a:t> type and </a:t>
          </a:r>
          <a:r>
            <a:rPr lang="de-DE" sz="1900" kern="1200" dirty="0" err="1"/>
            <a:t>management</a:t>
          </a:r>
          <a:r>
            <a:rPr lang="de-DE" sz="1900" kern="1200" dirty="0"/>
            <a:t> and </a:t>
          </a:r>
          <a:r>
            <a:rPr lang="de-DE" sz="1900" kern="1200" dirty="0" err="1"/>
            <a:t>calculate</a:t>
          </a:r>
          <a:r>
            <a:rPr lang="de-DE" sz="1900" kern="1200" dirty="0"/>
            <a:t> </a:t>
          </a:r>
          <a:r>
            <a:rPr lang="de-DE" sz="1900" kern="1200" dirty="0" err="1"/>
            <a:t>mean</a:t>
          </a:r>
          <a:r>
            <a:rPr lang="de-DE" sz="1900" kern="1200" dirty="0"/>
            <a:t> NDFI and </a:t>
          </a:r>
          <a:r>
            <a:rPr lang="de-DE" sz="1900" kern="1200" dirty="0" err="1"/>
            <a:t>compare</a:t>
          </a:r>
          <a:r>
            <a:rPr lang="de-DE" sz="1900" kern="1200" dirty="0"/>
            <a:t> (</a:t>
          </a:r>
          <a:r>
            <a:rPr lang="de-DE" sz="1900" kern="1200" dirty="0" err="1"/>
            <a:t>descriptive</a:t>
          </a:r>
          <a:r>
            <a:rPr lang="de-DE" sz="1900" kern="1200" dirty="0"/>
            <a:t>) + </a:t>
          </a:r>
          <a:r>
            <a:rPr lang="de-DE" sz="1900" kern="1200" dirty="0" err="1"/>
            <a:t>visual</a:t>
          </a:r>
          <a:r>
            <a:rPr lang="de-DE" sz="1900" kern="1200" dirty="0"/>
            <a:t> </a:t>
          </a:r>
          <a:r>
            <a:rPr lang="de-DE" sz="1900" kern="1200" dirty="0" err="1"/>
            <a:t>comparison</a:t>
          </a:r>
          <a:r>
            <a:rPr lang="de-DE" sz="1900" kern="1200" dirty="0"/>
            <a:t> (</a:t>
          </a:r>
          <a:r>
            <a:rPr lang="de-DE" sz="1900" kern="1200" dirty="0" err="1"/>
            <a:t>map</a:t>
          </a:r>
          <a:r>
            <a:rPr lang="de-DE" sz="1900" kern="1200" dirty="0"/>
            <a:t>)</a:t>
          </a:r>
        </a:p>
      </dsp:txBody>
      <dsp:txXfrm>
        <a:off x="6315454" y="1841615"/>
        <a:ext cx="3991892" cy="1308224"/>
      </dsp:txXfrm>
    </dsp:sp>
    <dsp:sp modelId="{93CE4983-A059-4249-AFA9-247A6353CD65}">
      <dsp:nvSpPr>
        <dsp:cNvPr id="0" name=""/>
        <dsp:cNvSpPr/>
      </dsp:nvSpPr>
      <dsp:spPr>
        <a:xfrm>
          <a:off x="5787011" y="1453508"/>
          <a:ext cx="487742" cy="28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838"/>
              </a:lnTo>
              <a:lnTo>
                <a:pt x="487742" y="2823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9F417-DB12-634F-A283-6F8E1F7A0817}">
      <dsp:nvSpPr>
        <dsp:cNvPr id="0" name=""/>
        <dsp:cNvSpPr/>
      </dsp:nvSpPr>
      <dsp:spPr>
        <a:xfrm>
          <a:off x="6274753" y="3537947"/>
          <a:ext cx="3758438" cy="1478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1366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general</a:t>
          </a:r>
          <a:r>
            <a:rPr lang="de-DE" sz="1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linear </a:t>
          </a:r>
          <a:r>
            <a:rPr lang="de-DE" sz="19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model</a:t>
          </a:r>
          <a:r>
            <a:rPr lang="de-DE" sz="1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? </a:t>
          </a:r>
        </a:p>
      </dsp:txBody>
      <dsp:txXfrm>
        <a:off x="6318066" y="3581260"/>
        <a:ext cx="3671812" cy="1392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D3B260-838D-4F6A-9A21-F5F8A21838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1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22EBF8-37F3-4B87-9532-B61AE7D2D5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333375"/>
            <a:ext cx="1218776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ukombi_wbw_gros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68008" y="12032"/>
            <a:ext cx="5790155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umboldtköpfe_5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89249" y="1220787"/>
            <a:ext cx="3127431" cy="56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4720" y="399163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591"/>
            <a:ext cx="1218776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4235" y="358775"/>
            <a:ext cx="12187767" cy="1588"/>
          </a:xfrm>
          <a:prstGeom prst="line">
            <a:avLst/>
          </a:prstGeom>
          <a:noFill/>
          <a:ln w="12700">
            <a:solidFill>
              <a:srgbClr val="CC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de-DE">
              <a:solidFill>
                <a:prstClr val="black"/>
              </a:solidFill>
            </a:endParaRPr>
          </a:p>
        </p:txBody>
      </p:sp>
      <p:pic>
        <p:nvPicPr>
          <p:cNvPr id="4" name="Picture 10" descr="huschrift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1648" y="107950"/>
            <a:ext cx="4783096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0CD9018-43B7-4F18-9B3D-472BF903EE90}" type="slidenum">
              <a:rPr lang="de-DE" altLang="de-DE" sz="1100" smtClean="0">
                <a:solidFill>
                  <a:srgbClr val="00376C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10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729580"/>
            <a:ext cx="10515600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75" y="1513359"/>
            <a:ext cx="10503841" cy="45259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Font typeface="Symbol" panose="05050102010706020507" pitchFamily="18" charset="2"/>
              <a:buChar char="-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4720" y="-5159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/>
          <p:cNvSpPr txBox="1">
            <a:spLocks/>
          </p:cNvSpPr>
          <p:nvPr/>
        </p:nvSpPr>
        <p:spPr bwMode="auto">
          <a:xfrm>
            <a:off x="119336" y="4509120"/>
            <a:ext cx="8231561" cy="17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Franziska Frankenfeld, Andre Fischer, </a:t>
            </a:r>
          </a:p>
          <a:p>
            <a:pPr lvl="0"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Jakub Dvorak, Lara Deppermann</a:t>
            </a:r>
          </a:p>
        </p:txBody>
      </p:sp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78715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/>
              <a:t>Assessment of </a:t>
            </a:r>
            <a:r>
              <a:rPr lang="de-DE" dirty="0" err="1"/>
              <a:t>droughts</a:t>
            </a:r>
            <a:r>
              <a:rPr lang="de-DE" dirty="0"/>
              <a:t> at different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of </a:t>
            </a:r>
            <a:r>
              <a:rPr lang="de-DE" dirty="0" err="1"/>
              <a:t>grasslands</a:t>
            </a:r>
            <a:r>
              <a:rPr lang="de-DE" dirty="0"/>
              <a:t> in Germany in 2018.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5385" y="6525344"/>
            <a:ext cx="3412666" cy="295466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EO 2022 – Earth Observation Symposium</a:t>
            </a:r>
          </a:p>
        </p:txBody>
      </p:sp>
    </p:spTree>
    <p:extLst>
      <p:ext uri="{BB962C8B-B14F-4D97-AF65-F5344CB8AC3E}">
        <p14:creationId xmlns:p14="http://schemas.microsoft.com/office/powerpoint/2010/main" val="2696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729580"/>
            <a:ext cx="5688632" cy="611188"/>
          </a:xfrm>
        </p:spPr>
        <p:txBody>
          <a:bodyPr/>
          <a:lstStyle/>
          <a:p>
            <a:r>
              <a:rPr lang="en-GB" dirty="0"/>
              <a:t>Aim 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75" y="1513359"/>
            <a:ext cx="5626149" cy="4525963"/>
          </a:xfrm>
        </p:spPr>
        <p:txBody>
          <a:bodyPr/>
          <a:lstStyle/>
          <a:p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b="1" dirty="0" err="1"/>
              <a:t>climatic</a:t>
            </a:r>
            <a:r>
              <a:rPr lang="de-DE" b="1" dirty="0"/>
              <a:t> </a:t>
            </a:r>
            <a:r>
              <a:rPr lang="de-DE" b="1" dirty="0" err="1"/>
              <a:t>conditions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/>
              <a:t>different </a:t>
            </a:r>
            <a:r>
              <a:rPr lang="de-DE" b="1" dirty="0" err="1"/>
              <a:t>landscape</a:t>
            </a:r>
            <a:r>
              <a:rPr lang="de-DE" b="1" dirty="0"/>
              <a:t> </a:t>
            </a:r>
            <a:r>
              <a:rPr lang="de-DE" dirty="0" err="1"/>
              <a:t>types</a:t>
            </a:r>
            <a:r>
              <a:rPr lang="de-DE" dirty="0"/>
              <a:t> in Germany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severely</a:t>
            </a:r>
            <a:r>
              <a:rPr lang="de-DE" dirty="0"/>
              <a:t> </a:t>
            </a:r>
            <a:r>
              <a:rPr lang="de-DE" b="1" dirty="0" err="1"/>
              <a:t>grasslands</a:t>
            </a:r>
            <a:r>
              <a:rPr lang="de-DE" dirty="0"/>
              <a:t> in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the </a:t>
            </a:r>
            <a:r>
              <a:rPr lang="de-DE" dirty="0" err="1"/>
              <a:t>drought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in </a:t>
            </a:r>
            <a:r>
              <a:rPr lang="de-DE" b="1" dirty="0"/>
              <a:t>2018</a:t>
            </a:r>
          </a:p>
          <a:p>
            <a:r>
              <a:rPr lang="de-DE" dirty="0"/>
              <a:t>Do different </a:t>
            </a:r>
            <a:r>
              <a:rPr lang="de-DE" b="1" dirty="0" err="1"/>
              <a:t>management</a:t>
            </a:r>
            <a:r>
              <a:rPr lang="de-DE" b="1" dirty="0"/>
              <a:t> </a:t>
            </a:r>
            <a:r>
              <a:rPr lang="de-DE" b="1" dirty="0" err="1"/>
              <a:t>practices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the </a:t>
            </a:r>
            <a:r>
              <a:rPr lang="de-DE" dirty="0" err="1"/>
              <a:t>severity</a:t>
            </a:r>
            <a:r>
              <a:rPr lang="de-DE" dirty="0"/>
              <a:t> of </a:t>
            </a:r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drought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environmental </a:t>
            </a:r>
            <a:r>
              <a:rPr lang="de-DE" b="1" dirty="0" err="1"/>
              <a:t>conditions</a:t>
            </a:r>
            <a:r>
              <a:rPr lang="de-DE" dirty="0"/>
              <a:t> ?</a:t>
            </a:r>
          </a:p>
          <a:p>
            <a:endParaRPr lang="en-GB" b="1" dirty="0"/>
          </a:p>
        </p:txBody>
      </p:sp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9384DEB-C511-D374-E879-00877CE0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107" y="1291686"/>
            <a:ext cx="3924300" cy="5016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FF7C49-3D49-8B5E-A66B-7639CF801F63}"/>
              </a:ext>
            </a:extLst>
          </p:cNvPr>
          <p:cNvSpPr txBox="1">
            <a:spLocks/>
          </p:cNvSpPr>
          <p:nvPr/>
        </p:nvSpPr>
        <p:spPr>
          <a:xfrm>
            <a:off x="7353107" y="583323"/>
            <a:ext cx="4215501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kern="0" dirty="0"/>
              <a:t>Study Sites 		</a:t>
            </a:r>
          </a:p>
        </p:txBody>
      </p:sp>
    </p:spTree>
    <p:extLst>
      <p:ext uri="{BB962C8B-B14F-4D97-AF65-F5344CB8AC3E}">
        <p14:creationId xmlns:p14="http://schemas.microsoft.com/office/powerpoint/2010/main" val="967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647D5-6267-F3E1-4723-DE10B8C4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Questions &amp; </a:t>
            </a:r>
            <a:r>
              <a:rPr lang="fr-FR" dirty="0" err="1"/>
              <a:t>Methodology</a:t>
            </a:r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AC80CA7-97F0-5522-3A1A-C3842A73F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535352"/>
              </p:ext>
            </p:extLst>
          </p:nvPr>
        </p:nvGraphicFramePr>
        <p:xfrm>
          <a:off x="641955" y="1628800"/>
          <a:ext cx="10348924" cy="508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9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D758A-AEF2-2C60-B7BC-3E0AA895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BA37C-B222-659C-C0A0-5001DD83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Sentinel-2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reflectance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2018</a:t>
            </a:r>
          </a:p>
          <a:p>
            <a:r>
              <a:rPr lang="de-DE" dirty="0"/>
              <a:t>Pure </a:t>
            </a:r>
            <a:r>
              <a:rPr lang="de-DE" dirty="0" err="1"/>
              <a:t>endmember</a:t>
            </a:r>
            <a:r>
              <a:rPr lang="de-DE" dirty="0"/>
              <a:t> </a:t>
            </a:r>
            <a:r>
              <a:rPr lang="de-DE" dirty="0" err="1"/>
              <a:t>spectra</a:t>
            </a:r>
            <a:r>
              <a:rPr lang="de-DE" dirty="0"/>
              <a:t> of </a:t>
            </a:r>
          </a:p>
          <a:p>
            <a:pPr lvl="1"/>
            <a:r>
              <a:rPr lang="de-DE" dirty="0"/>
              <a:t> PV (</a:t>
            </a:r>
            <a:r>
              <a:rPr lang="de-DE" dirty="0" err="1"/>
              <a:t>green</a:t>
            </a:r>
            <a:r>
              <a:rPr lang="de-DE" dirty="0"/>
              <a:t>, </a:t>
            </a:r>
            <a:r>
              <a:rPr lang="de-DE" dirty="0" err="1"/>
              <a:t>photosynthetically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grass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 NPV (</a:t>
            </a:r>
            <a:r>
              <a:rPr lang="de-DE" dirty="0" err="1"/>
              <a:t>standing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vegetation</a:t>
            </a:r>
            <a:r>
              <a:rPr lang="de-DE" dirty="0"/>
              <a:t> and </a:t>
            </a:r>
            <a:r>
              <a:rPr lang="de-DE" dirty="0" err="1"/>
              <a:t>litter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(26 </a:t>
            </a:r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) </a:t>
            </a:r>
          </a:p>
          <a:p>
            <a:r>
              <a:rPr lang="de-DE" dirty="0"/>
              <a:t>Reference pixel-level </a:t>
            </a:r>
            <a:r>
              <a:rPr lang="de-DE" dirty="0" err="1"/>
              <a:t>fractional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2018</a:t>
            </a:r>
          </a:p>
          <a:p>
            <a:r>
              <a:rPr lang="de-DE" dirty="0" err="1"/>
              <a:t>Auxiliary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for </a:t>
            </a:r>
            <a:r>
              <a:rPr lang="de-DE" dirty="0" err="1"/>
              <a:t>assessment</a:t>
            </a:r>
            <a:r>
              <a:rPr lang="de-DE" dirty="0"/>
              <a:t> of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soil</a:t>
            </a:r>
            <a:r>
              <a:rPr lang="de-DE" dirty="0"/>
              <a:t> type </a:t>
            </a:r>
            <a:r>
              <a:rPr lang="de-DE" dirty="0" err="1"/>
              <a:t>map</a:t>
            </a:r>
            <a:r>
              <a:rPr lang="de-DE" dirty="0"/>
              <a:t> (BUEK200)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moisture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(SMI)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topographic</a:t>
            </a:r>
            <a:r>
              <a:rPr lang="de-DE" dirty="0"/>
              <a:t> </a:t>
            </a:r>
            <a:r>
              <a:rPr lang="de-DE" dirty="0" err="1"/>
              <a:t>wetness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30m DEM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of annual </a:t>
            </a:r>
            <a:r>
              <a:rPr lang="de-DE" dirty="0" err="1"/>
              <a:t>mowing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9999"/>
      </p:ext>
    </p:extLst>
  </p:cSld>
  <p:clrMapOvr>
    <a:masterClrMapping/>
  </p:clrMapOvr>
</p:sld>
</file>

<file path=ppt/theme/theme1.xml><?xml version="1.0" encoding="utf-8"?>
<a:theme xmlns:a="http://schemas.openxmlformats.org/drawingml/2006/main" name="1_Praesentationen_Geomatik_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accent6">
              <a:lumMod val="75000"/>
            </a:schemeClr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 bwMode="auto">
        <a:solidFill>
          <a:schemeClr val="bg1">
            <a:alpha val="70195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10000"/>
          </a:lnSpc>
          <a:spcAft>
            <a:spcPts val="300"/>
          </a:spcAft>
          <a:buFont typeface="Wingdings" panose="05000000000000000000" pitchFamily="2" charset="2"/>
          <a:buChar char="Ø"/>
          <a:defRPr sz="2400" dirty="0">
            <a:solidFill>
              <a:srgbClr val="00376C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Macintosh PowerPoint</Application>
  <PresentationFormat>Breitbild</PresentationFormat>
  <Paragraphs>27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Symbol</vt:lpstr>
      <vt:lpstr>Verdana</vt:lpstr>
      <vt:lpstr>1_Praesentationen_Geomatik_E_01</vt:lpstr>
      <vt:lpstr>PowerPoint-Präsentation</vt:lpstr>
      <vt:lpstr>Aim   </vt:lpstr>
      <vt:lpstr>Research Questions &amp; Methodology</vt:lpstr>
      <vt:lpstr>Data used</vt:lpstr>
    </vt:vector>
  </TitlesOfParts>
  <Company>Lotta GbR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Pippi Langstrumpf</dc:creator>
  <cp:lastModifiedBy>Lara Deppermann</cp:lastModifiedBy>
  <cp:revision>435</cp:revision>
  <dcterms:created xsi:type="dcterms:W3CDTF">2006-02-11T12:03:13Z</dcterms:created>
  <dcterms:modified xsi:type="dcterms:W3CDTF">2022-07-03T19:21:32Z</dcterms:modified>
</cp:coreProperties>
</file>