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80" r:id="rId5"/>
    <p:sldId id="283" r:id="rId6"/>
    <p:sldId id="284" r:id="rId7"/>
    <p:sldId id="286" r:id="rId8"/>
    <p:sldId id="289" r:id="rId9"/>
    <p:sldId id="291" r:id="rId10"/>
    <p:sldId id="292" r:id="rId11"/>
    <p:sldId id="293" r:id="rId12"/>
    <p:sldId id="320" r:id="rId13"/>
    <p:sldId id="323" r:id="rId14"/>
    <p:sldId id="324" r:id="rId15"/>
    <p:sldId id="325" r:id="rId16"/>
    <p:sldId id="326" r:id="rId17"/>
    <p:sldId id="294" r:id="rId18"/>
    <p:sldId id="295" r:id="rId19"/>
    <p:sldId id="296" r:id="rId20"/>
    <p:sldId id="297" r:id="rId21"/>
    <p:sldId id="298" r:id="rId22"/>
    <p:sldId id="299" r:id="rId23"/>
    <p:sldId id="300" r:id="rId24"/>
    <p:sldId id="321" r:id="rId25"/>
    <p:sldId id="322" r:id="rId26"/>
    <p:sldId id="308" r:id="rId27"/>
    <p:sldId id="306" r:id="rId28"/>
    <p:sldId id="309" r:id="rId29"/>
    <p:sldId id="310" r:id="rId30"/>
    <p:sldId id="311" r:id="rId31"/>
    <p:sldId id="312" r:id="rId32"/>
    <p:sldId id="305" r:id="rId33"/>
    <p:sldId id="314" r:id="rId34"/>
    <p:sldId id="315" r:id="rId35"/>
    <p:sldId id="316" r:id="rId36"/>
    <p:sldId id="317" r:id="rId37"/>
    <p:sldId id="319" r:id="rId38"/>
    <p:sldId id="327" r:id="rId39"/>
    <p:sldId id="329" r:id="rId40"/>
    <p:sldId id="328" r:id="rId41"/>
    <p:sldId id="330" r:id="rId42"/>
    <p:sldId id="33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A200"/>
    <a:srgbClr val="FFFF00"/>
    <a:srgbClr val="99CC00"/>
    <a:srgbClr val="669900"/>
    <a:srgbClr val="588B31"/>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139" autoAdjust="0"/>
  </p:normalViewPr>
  <p:slideViewPr>
    <p:cSldViewPr>
      <p:cViewPr>
        <p:scale>
          <a:sx n="70" d="100"/>
          <a:sy n="70" d="100"/>
        </p:scale>
        <p:origin x="-474" y="1116"/>
      </p:cViewPr>
      <p:guideLst>
        <p:guide orient="horz" pos="346"/>
        <p:guide orient="horz" pos="653"/>
        <p:guide pos="249"/>
      </p:guideLst>
    </p:cSldViewPr>
  </p:slideViewPr>
  <p:outlineViewPr>
    <p:cViewPr>
      <p:scale>
        <a:sx n="33" d="100"/>
        <a:sy n="33" d="100"/>
      </p:scale>
      <p:origin x="0" y="2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5C50-5BF4-484E-BB87-0CA9C0E8C0DF}" type="datetimeFigureOut">
              <a:rPr lang="en-IN" smtClean="0"/>
              <a:t>06-07-2016</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E99D4-EC84-42EC-8D0F-9C0C1B250690}" type="slidenum">
              <a:rPr lang="en-IN" smtClean="0"/>
              <a:t>‹#›</a:t>
            </a:fld>
            <a:endParaRPr lang="en-IN" dirty="0"/>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IN" sz="1200" kern="1200" dirty="0" smtClean="0">
                <a:solidFill>
                  <a:schemeClr val="tx1"/>
                </a:solidFill>
                <a:effectLst/>
                <a:latin typeface="+mn-lt"/>
                <a:ea typeface="+mn-ea"/>
                <a:cs typeface="+mn-cs"/>
              </a:rPr>
              <a:t>1)</a:t>
            </a:r>
            <a:r>
              <a:rPr lang="en-IN" sz="1200" kern="1200" baseline="0" dirty="0" smtClean="0">
                <a:solidFill>
                  <a:schemeClr val="tx1"/>
                </a:solidFill>
                <a:effectLst/>
                <a:latin typeface="+mn-lt"/>
                <a:ea typeface="+mn-ea"/>
                <a:cs typeface="+mn-cs"/>
              </a:rPr>
              <a:t> </a:t>
            </a:r>
            <a:r>
              <a:rPr lang="en-IN" sz="1200" kern="1200" dirty="0" smtClean="0">
                <a:solidFill>
                  <a:schemeClr val="tx1"/>
                </a:solidFill>
                <a:effectLst/>
                <a:latin typeface="+mn-lt"/>
                <a:ea typeface="+mn-ea"/>
                <a:cs typeface="+mn-cs"/>
              </a:rPr>
              <a:t>Go was born out of frustration with existing languages and environments for systems programming.</a:t>
            </a:r>
            <a:endParaRPr lang="en-IN" dirty="0" smtClean="0">
              <a:effectLst/>
            </a:endParaRPr>
          </a:p>
          <a:p>
            <a:pPr rtl="0" fontAlgn="ctr"/>
            <a:r>
              <a:rPr lang="en-IN" sz="1200" kern="1200" dirty="0" smtClean="0">
                <a:solidFill>
                  <a:schemeClr val="tx1"/>
                </a:solidFill>
                <a:effectLst/>
                <a:latin typeface="+mn-lt"/>
                <a:ea typeface="+mn-ea"/>
                <a:cs typeface="+mn-cs"/>
              </a:rPr>
              <a:t>2) Programming language available for system programming were not able to fully utilize the power of Morden  hardware's and smart network infrastructure </a:t>
            </a:r>
            <a:endParaRPr lang="en-IN" dirty="0" smtClean="0">
              <a:effectLst/>
            </a:endParaRPr>
          </a:p>
          <a:p>
            <a:pPr rtl="0" fontAlgn="ctr"/>
            <a:r>
              <a:rPr lang="en-IN" sz="1200" kern="1200" dirty="0" smtClean="0">
                <a:solidFill>
                  <a:schemeClr val="tx1"/>
                </a:solidFill>
                <a:effectLst/>
                <a:latin typeface="+mn-lt"/>
                <a:ea typeface="+mn-ea"/>
                <a:cs typeface="+mn-cs"/>
              </a:rPr>
              <a:t>3) Go proposes an approach for the construction of system software on multicore machines with in-built  support for concurrent execution ,garbage-collection and  fast compilation.</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2</a:t>
            </a:fld>
            <a:endParaRPr lang="en-IN" dirty="0"/>
          </a:p>
        </p:txBody>
      </p:sp>
    </p:spTree>
    <p:extLst>
      <p:ext uri="{BB962C8B-B14F-4D97-AF65-F5344CB8AC3E}">
        <p14:creationId xmlns:p14="http://schemas.microsoft.com/office/powerpoint/2010/main" val="3882601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For enabling  autocomplete in eclipse  first install git and set the path till bin if c:\Programe File\git\bin</a:t>
            </a:r>
          </a:p>
          <a:p>
            <a:endParaRPr lang="en-IN" dirty="0" smtClean="0"/>
          </a:p>
          <a:p>
            <a:r>
              <a:rPr lang="en-IN" dirty="0" smtClean="0"/>
              <a:t>Then</a:t>
            </a:r>
          </a:p>
          <a:p>
            <a:r>
              <a:rPr lang="en-IN" dirty="0" smtClean="0"/>
              <a:t>Windows –&gt;preference -&gt;go-&gt;tools-&gt;download for gocode.exe </a:t>
            </a:r>
          </a:p>
          <a:p>
            <a:endParaRPr lang="en-IN" dirty="0" smtClean="0"/>
          </a:p>
          <a:p>
            <a:r>
              <a:rPr lang="en-IN" dirty="0" smtClean="0"/>
              <a:t>Once gocode.exe is downloaded  provide the path in eclipse go-tools</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5</a:t>
            </a:fld>
            <a:endParaRPr lang="en-IN" dirty="0"/>
          </a:p>
        </p:txBody>
      </p:sp>
    </p:spTree>
    <p:extLst>
      <p:ext uri="{BB962C8B-B14F-4D97-AF65-F5344CB8AC3E}">
        <p14:creationId xmlns:p14="http://schemas.microsoft.com/office/powerpoint/2010/main" val="3683155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Range and Close</a:t>
            </a:r>
          </a:p>
          <a:p>
            <a:r>
              <a:rPr lang="en-IN" dirty="0" smtClean="0"/>
              <a:t>A sender can close a channel to indicate that no more values will be sent. Receivers can test whether a channel has been closed by assigning a second parameter to the receive expression: after </a:t>
            </a:r>
          </a:p>
          <a:p>
            <a:r>
              <a:rPr lang="en-IN" dirty="0" smtClean="0"/>
              <a:t>v, ok := &lt;-ch ok is false if there are no more values to receive and the channel is closed. </a:t>
            </a:r>
          </a:p>
          <a:p>
            <a:r>
              <a:rPr lang="en-IN" dirty="0" smtClean="0"/>
              <a:t>The loop for i := range c receives values from the channel repeatedly until it is closed. </a:t>
            </a:r>
          </a:p>
          <a:p>
            <a:r>
              <a:rPr lang="en-IN" b="1" dirty="0" smtClean="0"/>
              <a:t>Note:</a:t>
            </a:r>
            <a:r>
              <a:rPr lang="en-IN" dirty="0" smtClean="0"/>
              <a:t> Only the sender should close a channel, never the receiver. Sending on a closed channel will cause a panic. </a:t>
            </a:r>
          </a:p>
          <a:p>
            <a:r>
              <a:rPr lang="en-IN" b="1" dirty="0" smtClean="0"/>
              <a:t>Another note</a:t>
            </a:r>
            <a:r>
              <a:rPr lang="en-IN" dirty="0" smtClean="0"/>
              <a:t>: Channels aren't like files; you don't usually need to close them. Closing is only necessary when the receiver must be told there are no more values coming, such as to terminate a range loop. </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32</a:t>
            </a:fld>
            <a:endParaRPr lang="en-IN" dirty="0"/>
          </a:p>
        </p:txBody>
      </p:sp>
    </p:spTree>
    <p:extLst>
      <p:ext uri="{BB962C8B-B14F-4D97-AF65-F5344CB8AC3E}">
        <p14:creationId xmlns:p14="http://schemas.microsoft.com/office/powerpoint/2010/main" val="4195967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http://golangtutorials.blogspot.in/2011/06/channels-in-go-range-and-select.html</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33</a:t>
            </a:fld>
            <a:endParaRPr lang="en-IN" dirty="0"/>
          </a:p>
        </p:txBody>
      </p:sp>
    </p:spTree>
    <p:extLst>
      <p:ext uri="{BB962C8B-B14F-4D97-AF65-F5344CB8AC3E}">
        <p14:creationId xmlns:p14="http://schemas.microsoft.com/office/powerpoint/2010/main" val="1649729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     fs := http.FileServer(http.Dir("public"))</a:t>
            </a:r>
          </a:p>
          <a:p>
            <a:r>
              <a:rPr lang="fr-FR" sz="1200" kern="1200" dirty="0" smtClean="0">
                <a:solidFill>
                  <a:schemeClr val="tx1"/>
                </a:solidFill>
                <a:latin typeface="+mn-lt"/>
                <a:ea typeface="+mn-ea"/>
                <a:cs typeface="+mn-cs"/>
              </a:rPr>
              <a:t>//     http.Handle("/static/", http.StripPrefix("/static/", fs))</a:t>
            </a:r>
          </a:p>
          <a:p>
            <a:r>
              <a:rPr lang="en-IN" sz="1200" kern="1200" dirty="0" smtClean="0">
                <a:solidFill>
                  <a:schemeClr val="tx1"/>
                </a:solidFill>
                <a:latin typeface="+mn-lt"/>
                <a:ea typeface="+mn-ea"/>
                <a:cs typeface="+mn-cs"/>
              </a:rPr>
              <a:t>//     http.ListenAndServe(":8001", nil)</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35</a:t>
            </a:fld>
            <a:endParaRPr lang="en-IN" dirty="0"/>
          </a:p>
        </p:txBody>
      </p:sp>
    </p:spTree>
    <p:extLst>
      <p:ext uri="{BB962C8B-B14F-4D97-AF65-F5344CB8AC3E}">
        <p14:creationId xmlns:p14="http://schemas.microsoft.com/office/powerpoint/2010/main" val="2794578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dirty="0" smtClean="0"/>
          </a:p>
        </p:txBody>
      </p:sp>
      <p:sp>
        <p:nvSpPr>
          <p:cNvPr id="3"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72FDB9D-4479-4959-A0B6-83596C22DD57}" type="slidenum">
              <a:rPr lang="en-IN" sz="1200"/>
              <a:pPr>
                <a:defRPr/>
              </a:pPr>
              <a:t>‹#›</a:t>
            </a:fld>
            <a:endParaRPr lang="en-IN" sz="1200" dirty="0"/>
          </a:p>
        </p:txBody>
      </p:sp>
      <p:cxnSp>
        <p:nvCxnSpPr>
          <p:cNvPr id="4" name="Straight Connector 3"/>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0239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74"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3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3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3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golang.org/dl/"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2"/>
          <p:cNvSpPr>
            <a:spLocks noChangeArrowheads="1"/>
          </p:cNvSpPr>
          <p:nvPr/>
        </p:nvSpPr>
        <p:spPr bwMode="auto">
          <a:xfrm>
            <a:off x="2993" y="6000759"/>
            <a:ext cx="9144000" cy="830997"/>
          </a:xfrm>
          <a:prstGeom prst="rect">
            <a:avLst/>
          </a:prstGeom>
          <a:noFill/>
          <a:ln w="38100">
            <a:noFill/>
            <a:prstDash val="sysDot"/>
            <a:miter lim="800000"/>
            <a:headEnd/>
            <a:tailEnd/>
          </a:ln>
        </p:spPr>
        <p:txBody>
          <a:bodyPr wrap="square">
            <a:spAutoFit/>
          </a:bodyPr>
          <a:lstStyle/>
          <a:p>
            <a:pPr eaLnBrk="0" hangingPunct="0"/>
            <a:r>
              <a:rPr lang="en-IN" sz="1200" dirty="0" smtClean="0">
                <a:solidFill>
                  <a:schemeClr val="bg1">
                    <a:lumMod val="65000"/>
                  </a:schemeClr>
                </a:solidFill>
                <a:latin typeface="+mn-lt"/>
                <a:cs typeface="Times New Roman" pitchFamily="18" charset="0"/>
              </a:rPr>
              <a:t>CitiusTech </a:t>
            </a:r>
            <a:r>
              <a:rPr lang="en-IN" sz="1200" dirty="0">
                <a:solidFill>
                  <a:schemeClr val="bg1">
                    <a:lumMod val="65000"/>
                  </a:schemeClr>
                </a:solidFill>
                <a:latin typeface="+mn-lt"/>
                <a:cs typeface="Times New Roman" pitchFamily="18" charset="0"/>
              </a:rPr>
              <a:t>has prepared the content contained in this document based on information and knowledge that it reasonably believes to be reliable.  Any recipient may rely on the contents of this document at its own risk and CitiusTech shall not be responsible for any error and/or omission in the preparation of this document.  The use of any third party reference should not be regarded as an indication of an endorsement, an affiliation or the existence of any other kind of relationship between CitiusTech and such third </a:t>
            </a:r>
            <a:r>
              <a:rPr lang="en-IN" sz="1200" dirty="0" smtClean="0">
                <a:solidFill>
                  <a:schemeClr val="bg1">
                    <a:lumMod val="65000"/>
                  </a:schemeClr>
                </a:solidFill>
                <a:latin typeface="+mn-lt"/>
                <a:cs typeface="Times New Roman" pitchFamily="18" charset="0"/>
              </a:rPr>
              <a:t>party</a:t>
            </a:r>
            <a:endParaRPr lang="en-US" sz="1200" dirty="0">
              <a:solidFill>
                <a:schemeClr val="bg1">
                  <a:lumMod val="65000"/>
                </a:schemeClr>
              </a:solidFill>
              <a:latin typeface="+mn-lt"/>
            </a:endParaRPr>
          </a:p>
        </p:txBody>
      </p:sp>
      <p:pic>
        <p:nvPicPr>
          <p:cNvPr id="2" name="Picture 2" descr="Image result for go programm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790764"/>
            <a:ext cx="3167608" cy="3167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 - ELSE</a:t>
            </a:r>
            <a:endParaRPr lang="en-IN"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836712"/>
            <a:ext cx="6204239" cy="4643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404664"/>
            <a:ext cx="3990978" cy="2470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1" y="3853151"/>
            <a:ext cx="3198891" cy="2456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070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Switch case</a:t>
            </a:r>
            <a:endParaRPr lang="en-IN"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64705"/>
            <a:ext cx="3217653" cy="2736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1180" y="764705"/>
            <a:ext cx="5259547" cy="2664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501007"/>
            <a:ext cx="5976664" cy="2587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958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Loops</a:t>
            </a:r>
            <a:endParaRPr lang="en-IN" dirty="0"/>
          </a:p>
        </p:txBody>
      </p:sp>
      <p:sp>
        <p:nvSpPr>
          <p:cNvPr id="3" name="Rectangle 2"/>
          <p:cNvSpPr/>
          <p:nvPr/>
        </p:nvSpPr>
        <p:spPr>
          <a:xfrm>
            <a:off x="755576" y="692696"/>
            <a:ext cx="7848872" cy="369332"/>
          </a:xfrm>
          <a:prstGeom prst="rect">
            <a:avLst/>
          </a:prstGeom>
        </p:spPr>
        <p:txBody>
          <a:bodyPr wrap="square">
            <a:spAutoFit/>
          </a:bodyPr>
          <a:lstStyle/>
          <a:p>
            <a:pPr marL="285750" indent="-285750">
              <a:buFont typeface="Arial" panose="020B0604020202020204" pitchFamily="34" charset="0"/>
              <a:buChar char="•"/>
            </a:pPr>
            <a:r>
              <a:rPr lang="en-IN" dirty="0" smtClean="0"/>
              <a:t>‘for’ </a:t>
            </a:r>
            <a:r>
              <a:rPr lang="en-IN" dirty="0"/>
              <a:t>is Go’s only looping construct. 	</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268760"/>
            <a:ext cx="6638925" cy="391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3774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a:t>
            </a:r>
            <a:endParaRPr lang="en-IN"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00" y="836712"/>
            <a:ext cx="4529620" cy="2484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261" y="3320988"/>
            <a:ext cx="2520280" cy="2348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708920"/>
            <a:ext cx="4295775"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6043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Pointers:</a:t>
            </a:r>
            <a:endParaRPr lang="en-IN" dirty="0"/>
          </a:p>
        </p:txBody>
      </p:sp>
      <p:sp>
        <p:nvSpPr>
          <p:cNvPr id="3" name="TextBox 2"/>
          <p:cNvSpPr txBox="1"/>
          <p:nvPr/>
        </p:nvSpPr>
        <p:spPr>
          <a:xfrm>
            <a:off x="539552" y="836712"/>
            <a:ext cx="7632848"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Pointer is a type that can hold the address of another variable.</a:t>
            </a: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60" y="1340768"/>
            <a:ext cx="7642349"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1" y="5415892"/>
            <a:ext cx="4782020" cy="949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1280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Type:</a:t>
            </a:r>
            <a:endParaRPr lang="en-IN" dirty="0"/>
          </a:p>
        </p:txBody>
      </p:sp>
      <p:sp>
        <p:nvSpPr>
          <p:cNvPr id="3" name="Rectangle 2"/>
          <p:cNvSpPr/>
          <p:nvPr/>
        </p:nvSpPr>
        <p:spPr>
          <a:xfrm>
            <a:off x="539552" y="836712"/>
            <a:ext cx="8208912" cy="923330"/>
          </a:xfrm>
          <a:prstGeom prst="rect">
            <a:avLst/>
          </a:prstGeom>
        </p:spPr>
        <p:txBody>
          <a:bodyPr wrap="square">
            <a:spAutoFit/>
          </a:bodyPr>
          <a:lstStyle/>
          <a:p>
            <a:pPr marL="285750" indent="-285750">
              <a:buFont typeface="Arial" panose="020B0604020202020204" pitchFamily="34" charset="0"/>
              <a:buChar char="•"/>
            </a:pPr>
            <a:r>
              <a:rPr lang="en-IN" dirty="0" smtClean="0"/>
              <a:t>Go’s </a:t>
            </a:r>
            <a:r>
              <a:rPr lang="en-IN" i="1" dirty="0" smtClean="0"/>
              <a:t>structs</a:t>
            </a:r>
            <a:r>
              <a:rPr lang="en-IN" dirty="0" smtClean="0"/>
              <a:t> are typed collections of fields. They’re useful for grouping data together to form records.</a:t>
            </a:r>
          </a:p>
          <a:p>
            <a:pPr lvl="4"/>
            <a:endParaRPr lang="en-IN" dirty="0">
              <a:solidFill>
                <a:srgbClr val="FF0000"/>
              </a:solidFill>
            </a:endParaRPr>
          </a:p>
        </p:txBody>
      </p:sp>
      <p:sp>
        <p:nvSpPr>
          <p:cNvPr id="14" name="Rectangle 13"/>
          <p:cNvSpPr/>
          <p:nvPr/>
        </p:nvSpPr>
        <p:spPr>
          <a:xfrm>
            <a:off x="539552" y="2549803"/>
            <a:ext cx="8208912" cy="369332"/>
          </a:xfrm>
          <a:prstGeom prst="rect">
            <a:avLst/>
          </a:prstGeom>
        </p:spPr>
        <p:txBody>
          <a:bodyPr wrap="square">
            <a:spAutoFit/>
          </a:bodyPr>
          <a:lstStyle/>
          <a:p>
            <a:pPr marL="285750" indent="-285750">
              <a:buFont typeface="Arial" panose="020B0604020202020204" pitchFamily="34" charset="0"/>
              <a:buChar char="•"/>
            </a:pPr>
            <a:r>
              <a:rPr lang="en-IN" dirty="0" smtClean="0"/>
              <a:t>Initialization </a:t>
            </a:r>
            <a:r>
              <a:rPr lang="en-IN" dirty="0"/>
              <a:t>&amp; accessing </a:t>
            </a:r>
            <a:r>
              <a:rPr lang="en-IN" dirty="0" smtClean="0"/>
              <a:t>(access </a:t>
            </a:r>
            <a:r>
              <a:rPr lang="en-IN" dirty="0"/>
              <a:t>struct fields with a dot</a:t>
            </a:r>
            <a:r>
              <a:rPr lang="en-IN" dirty="0" smtClean="0"/>
              <a:t>.)</a:t>
            </a:r>
            <a:endParaRPr lang="en-IN" dirty="0">
              <a:solidFill>
                <a:srgbClr val="FF0000"/>
              </a:solidFill>
            </a:endParaRPr>
          </a:p>
        </p:txBody>
      </p:sp>
      <p:pic>
        <p:nvPicPr>
          <p:cNvPr id="512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377" y="1556792"/>
            <a:ext cx="2053631" cy="864096"/>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512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962274"/>
            <a:ext cx="2755029" cy="1042789"/>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513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2908254"/>
            <a:ext cx="2554585" cy="64636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8" name="Rectangle 17"/>
          <p:cNvSpPr/>
          <p:nvPr/>
        </p:nvSpPr>
        <p:spPr>
          <a:xfrm>
            <a:off x="539552" y="4427820"/>
            <a:ext cx="8208912" cy="369332"/>
          </a:xfrm>
          <a:prstGeom prst="rect">
            <a:avLst/>
          </a:prstGeom>
        </p:spPr>
        <p:txBody>
          <a:bodyPr wrap="square">
            <a:spAutoFit/>
          </a:bodyPr>
          <a:lstStyle/>
          <a:p>
            <a:pPr marL="285750" indent="-285750">
              <a:buFont typeface="Arial" panose="020B0604020202020204" pitchFamily="34" charset="0"/>
              <a:buChar char="•"/>
            </a:pPr>
            <a:r>
              <a:rPr lang="en-IN" dirty="0"/>
              <a:t>An &amp; prefix yields a pointer to the struct.</a:t>
            </a:r>
            <a:endParaRPr lang="en-IN" dirty="0">
              <a:solidFill>
                <a:srgbClr val="FF0000"/>
              </a:solidFill>
            </a:endParaRPr>
          </a:p>
        </p:txBody>
      </p:sp>
      <p:pic>
        <p:nvPicPr>
          <p:cNvPr id="513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4583" y="4831631"/>
            <a:ext cx="2423078" cy="325561"/>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513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9992" y="3645024"/>
            <a:ext cx="1828800" cy="360039"/>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5133"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9992" y="4130601"/>
            <a:ext cx="2705100" cy="306511"/>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5134"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5328541"/>
            <a:ext cx="2000935" cy="260699"/>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5135"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4583" y="5694801"/>
            <a:ext cx="1994096" cy="209905"/>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93866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Constant</a:t>
            </a:r>
            <a:endParaRPr lang="en-IN"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557" y="858170"/>
            <a:ext cx="3888432" cy="1778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620687"/>
            <a:ext cx="5082539" cy="201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924944"/>
            <a:ext cx="3528392"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2924944"/>
            <a:ext cx="3384376"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6364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44624"/>
            <a:ext cx="8410080" cy="579438"/>
          </a:xfrm>
        </p:spPr>
        <p:txBody>
          <a:bodyPr/>
          <a:lstStyle/>
          <a:p>
            <a:r>
              <a:rPr lang="en-IN" dirty="0" smtClean="0"/>
              <a:t>Function</a:t>
            </a:r>
            <a:endParaRPr lang="en-IN" dirty="0"/>
          </a:p>
        </p:txBody>
      </p:sp>
      <p:sp>
        <p:nvSpPr>
          <p:cNvPr id="3" name="TextBox 2"/>
          <p:cNvSpPr txBox="1"/>
          <p:nvPr/>
        </p:nvSpPr>
        <p:spPr>
          <a:xfrm>
            <a:off x="467544" y="476672"/>
            <a:ext cx="7992888" cy="369332"/>
          </a:xfrm>
          <a:prstGeom prst="rect">
            <a:avLst/>
          </a:prstGeom>
          <a:noFill/>
        </p:spPr>
        <p:txBody>
          <a:bodyPr wrap="square" rtlCol="0">
            <a:spAutoFit/>
          </a:bodyPr>
          <a:lstStyle/>
          <a:p>
            <a:pPr marL="285750" indent="-285750">
              <a:buFont typeface="Arial" panose="020B0604020202020204" pitchFamily="34" charset="0"/>
              <a:buChar char="•"/>
            </a:pPr>
            <a:r>
              <a:rPr lang="en-IN" dirty="0"/>
              <a:t>Go has built-in support for </a:t>
            </a:r>
            <a:r>
              <a:rPr lang="en-IN" i="1" dirty="0"/>
              <a:t>multiple return values</a:t>
            </a:r>
            <a:r>
              <a:rPr lang="en-IN" dirty="0" smtClean="0"/>
              <a:t>.</a:t>
            </a:r>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36712"/>
            <a:ext cx="5400600" cy="5685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413" y="764704"/>
            <a:ext cx="4552587" cy="4743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9108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Variadic Functions</a:t>
            </a:r>
            <a:endParaRPr lang="en-IN" dirty="0"/>
          </a:p>
        </p:txBody>
      </p:sp>
      <p:sp>
        <p:nvSpPr>
          <p:cNvPr id="4" name="Rectangle 3"/>
          <p:cNvSpPr/>
          <p:nvPr/>
        </p:nvSpPr>
        <p:spPr>
          <a:xfrm>
            <a:off x="467544" y="764704"/>
            <a:ext cx="6984776" cy="646331"/>
          </a:xfrm>
          <a:prstGeom prst="rect">
            <a:avLst/>
          </a:prstGeom>
        </p:spPr>
        <p:txBody>
          <a:bodyPr wrap="square">
            <a:spAutoFit/>
          </a:bodyPr>
          <a:lstStyle/>
          <a:p>
            <a:pPr marL="285750" indent="-285750">
              <a:buFont typeface="Arial" panose="020B0604020202020204" pitchFamily="34" charset="0"/>
              <a:buChar char="•"/>
            </a:pPr>
            <a:r>
              <a:rPr lang="en-IN" dirty="0"/>
              <a:t>Variadic functions can be called with any number of trailing arguments</a:t>
            </a:r>
            <a:r>
              <a:rPr lang="en-IN" dirty="0" smtClean="0"/>
              <a:t>. </a:t>
            </a:r>
            <a:r>
              <a:rPr lang="en-IN" dirty="0"/>
              <a:t>For example, fmt.Println is a common variadic function.</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39" y="1988840"/>
            <a:ext cx="3565381"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96" y="1444994"/>
            <a:ext cx="4517479" cy="3640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2561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Types</a:t>
            </a:r>
            <a:endParaRPr lang="en-IN" dirty="0"/>
          </a:p>
        </p:txBody>
      </p:sp>
      <p:sp>
        <p:nvSpPr>
          <p:cNvPr id="3" name="TextBox 2"/>
          <p:cNvSpPr txBox="1"/>
          <p:nvPr/>
        </p:nvSpPr>
        <p:spPr>
          <a:xfrm>
            <a:off x="467544" y="777478"/>
            <a:ext cx="7920880" cy="64633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All functions in go are types.</a:t>
            </a:r>
          </a:p>
          <a:p>
            <a:pPr marL="285750" indent="-285750">
              <a:buFont typeface="Arial" panose="020B0604020202020204" pitchFamily="34" charset="0"/>
              <a:buChar char="•"/>
            </a:pPr>
            <a:r>
              <a:rPr lang="en-IN" dirty="0" smtClean="0"/>
              <a:t>We can pass a function to a function as a type.</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75061"/>
            <a:ext cx="4095750" cy="3714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988840"/>
            <a:ext cx="3895725"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5115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TextBox 2"/>
          <p:cNvSpPr txBox="1"/>
          <p:nvPr/>
        </p:nvSpPr>
        <p:spPr>
          <a:xfrm>
            <a:off x="323528" y="836712"/>
            <a:ext cx="8280920" cy="3416320"/>
          </a:xfrm>
          <a:prstGeom prst="rect">
            <a:avLst/>
          </a:prstGeom>
          <a:noFill/>
        </p:spPr>
        <p:txBody>
          <a:bodyPr wrap="square" rtlCol="0">
            <a:spAutoFit/>
          </a:bodyPr>
          <a:lstStyle/>
          <a:p>
            <a:pPr marL="285750" indent="-285750">
              <a:buFont typeface="Arial" panose="020B0604020202020204" pitchFamily="34" charset="0"/>
              <a:buChar char="•"/>
            </a:pPr>
            <a:r>
              <a:rPr lang="en-IN" sz="2000" b="1" dirty="0"/>
              <a:t>Go</a:t>
            </a:r>
            <a:r>
              <a:rPr lang="en-IN" sz="2000" dirty="0"/>
              <a:t> (often referred to as </a:t>
            </a:r>
            <a:r>
              <a:rPr lang="en-IN" sz="2000" b="1" dirty="0"/>
              <a:t>golang</a:t>
            </a:r>
            <a:r>
              <a:rPr lang="en-IN" sz="2000" dirty="0"/>
              <a:t>) is </a:t>
            </a:r>
            <a:r>
              <a:rPr lang="en-IN" sz="2000" dirty="0" smtClean="0"/>
              <a:t>an open source programming language created at Google</a:t>
            </a:r>
            <a:r>
              <a:rPr lang="en-IN" sz="2000" dirty="0"/>
              <a:t>  in 2007 by  Robert Griesemer, Rob Pike, and Ken </a:t>
            </a:r>
            <a:r>
              <a:rPr lang="en-IN" sz="2000" dirty="0" smtClean="0"/>
              <a:t>Thompson.</a:t>
            </a:r>
          </a:p>
          <a:p>
            <a:pPr marL="285750" indent="-285750">
              <a:buFont typeface="Arial" panose="020B0604020202020204" pitchFamily="34" charset="0"/>
              <a:buChar char="•"/>
            </a:pPr>
            <a:r>
              <a:rPr lang="en-IN" sz="2000" dirty="0"/>
              <a:t>It is a compiled, statically typed language </a:t>
            </a:r>
            <a:r>
              <a:rPr lang="en-IN" sz="2000" dirty="0" smtClean="0"/>
              <a:t> with </a:t>
            </a:r>
            <a:r>
              <a:rPr lang="en-IN" sz="2000" dirty="0"/>
              <a:t>garbage collection, </a:t>
            </a:r>
            <a:r>
              <a:rPr lang="en-IN" sz="2000" dirty="0" smtClean="0"/>
              <a:t>memory </a:t>
            </a:r>
            <a:r>
              <a:rPr lang="en-IN" sz="2000" dirty="0"/>
              <a:t>safety features and </a:t>
            </a:r>
            <a:r>
              <a:rPr lang="en-IN" sz="2000" dirty="0" smtClean="0"/>
              <a:t>concurrent </a:t>
            </a:r>
            <a:r>
              <a:rPr lang="en-IN" sz="2000" dirty="0"/>
              <a:t>programming features </a:t>
            </a:r>
            <a:r>
              <a:rPr lang="en-IN" sz="2000" dirty="0" smtClean="0"/>
              <a:t>.</a:t>
            </a:r>
          </a:p>
          <a:p>
            <a:pPr marL="285750" indent="-285750">
              <a:buFont typeface="Arial" panose="020B0604020202020204" pitchFamily="34" charset="0"/>
              <a:buChar char="•"/>
            </a:pPr>
            <a:r>
              <a:rPr lang="en-IN" sz="2000" dirty="0"/>
              <a:t>The language was announced in November 2009; it is used in some of Google's production </a:t>
            </a:r>
            <a:r>
              <a:rPr lang="en-IN" sz="2000" dirty="0" smtClean="0"/>
              <a:t>systems.</a:t>
            </a:r>
          </a:p>
          <a:p>
            <a:pPr marL="285750" indent="-285750">
              <a:buFont typeface="Arial" panose="020B0604020202020204" pitchFamily="34" charset="0"/>
              <a:buChar char="•"/>
            </a:pPr>
            <a:r>
              <a:rPr lang="en-IN" sz="2000" dirty="0" smtClean="0"/>
              <a:t>Was started to create a language that address many challenges that google was facing with their existing system languages, in a single language.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933056"/>
            <a:ext cx="7704856" cy="1993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4082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Types…</a:t>
            </a:r>
            <a:endParaRPr lang="en-IN"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30" y="1484784"/>
            <a:ext cx="3848100" cy="4016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5313" y="1556792"/>
            <a:ext cx="4495800" cy="4341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9552" y="908720"/>
            <a:ext cx="5577489" cy="369332"/>
          </a:xfrm>
          <a:prstGeom prst="rect">
            <a:avLst/>
          </a:prstGeom>
        </p:spPr>
        <p:txBody>
          <a:bodyPr wrap="none">
            <a:spAutoFit/>
          </a:bodyPr>
          <a:lstStyle/>
          <a:p>
            <a:pPr marL="285750" indent="-285750">
              <a:buFont typeface="Arial" panose="020B0604020202020204" pitchFamily="34" charset="0"/>
              <a:buChar char="•"/>
            </a:pPr>
            <a:r>
              <a:rPr lang="en-IN" dirty="0" smtClean="0"/>
              <a:t>A  variable </a:t>
            </a:r>
            <a:r>
              <a:rPr lang="en-IN" dirty="0"/>
              <a:t>of function </a:t>
            </a:r>
            <a:r>
              <a:rPr lang="en-IN" dirty="0" smtClean="0"/>
              <a:t>type with a anonymous function</a:t>
            </a:r>
            <a:endParaRPr lang="en-IN" dirty="0"/>
          </a:p>
        </p:txBody>
      </p:sp>
    </p:spTree>
    <p:extLst>
      <p:ext uri="{BB962C8B-B14F-4D97-AF65-F5344CB8AC3E}">
        <p14:creationId xmlns:p14="http://schemas.microsoft.com/office/powerpoint/2010/main" val="254097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Define </a:t>
            </a:r>
            <a:r>
              <a:rPr lang="en-IN" dirty="0"/>
              <a:t>methods on types</a:t>
            </a:r>
            <a:r>
              <a:rPr lang="en-IN" b="0" dirty="0"/>
              <a:t>.</a:t>
            </a:r>
            <a:endParaRPr lang="en-IN" dirty="0"/>
          </a:p>
        </p:txBody>
      </p:sp>
      <p:sp>
        <p:nvSpPr>
          <p:cNvPr id="3" name="Rectangle 2"/>
          <p:cNvSpPr/>
          <p:nvPr/>
        </p:nvSpPr>
        <p:spPr>
          <a:xfrm>
            <a:off x="539552" y="692696"/>
            <a:ext cx="7776864" cy="2585323"/>
          </a:xfrm>
          <a:prstGeom prst="rect">
            <a:avLst/>
          </a:prstGeom>
        </p:spPr>
        <p:txBody>
          <a:bodyPr wrap="square">
            <a:spAutoFit/>
          </a:bodyPr>
          <a:lstStyle/>
          <a:p>
            <a:pPr marL="285750" indent="-285750">
              <a:buFont typeface="Arial" panose="020B0604020202020204" pitchFamily="34" charset="0"/>
              <a:buChar char="•"/>
            </a:pPr>
            <a:r>
              <a:rPr lang="en-IN" dirty="0"/>
              <a:t>Go does not have </a:t>
            </a:r>
            <a:r>
              <a:rPr lang="en-IN" dirty="0" smtClean="0"/>
              <a:t>classes.</a:t>
            </a:r>
          </a:p>
          <a:p>
            <a:pPr marL="285750" indent="-285750">
              <a:buFont typeface="Arial" panose="020B0604020202020204" pitchFamily="34" charset="0"/>
              <a:buChar char="•"/>
            </a:pPr>
            <a:r>
              <a:rPr lang="en-IN" dirty="0" smtClean="0"/>
              <a:t>We can define </a:t>
            </a:r>
            <a:r>
              <a:rPr lang="en-IN" dirty="0"/>
              <a:t>function with a special </a:t>
            </a:r>
            <a:r>
              <a:rPr lang="en-IN" b="1" i="1" dirty="0"/>
              <a:t>receiver</a:t>
            </a:r>
            <a:r>
              <a:rPr lang="en-IN" dirty="0"/>
              <a:t> argument</a:t>
            </a:r>
            <a:r>
              <a:rPr lang="en-IN" dirty="0" smtClean="0"/>
              <a:t>.</a:t>
            </a:r>
          </a:p>
          <a:p>
            <a:pPr marL="285750" indent="-285750">
              <a:buFont typeface="Arial" panose="020B0604020202020204" pitchFamily="34" charset="0"/>
              <a:buChar char="•"/>
            </a:pPr>
            <a:r>
              <a:rPr lang="en-IN" dirty="0"/>
              <a:t>The receiver appears in its own argument list between the func </a:t>
            </a:r>
            <a:r>
              <a:rPr lang="en-IN" dirty="0" smtClean="0"/>
              <a:t/>
            </a:r>
            <a:br>
              <a:rPr lang="en-IN" dirty="0" smtClean="0"/>
            </a:br>
            <a:r>
              <a:rPr lang="en-IN" dirty="0" smtClean="0"/>
              <a:t>keyword </a:t>
            </a:r>
            <a:r>
              <a:rPr lang="en-IN" dirty="0"/>
              <a:t>and the method name.</a:t>
            </a:r>
            <a:r>
              <a:rPr lang="en-IN" dirty="0" smtClean="0"/>
              <a:t> </a:t>
            </a:r>
          </a:p>
          <a:p>
            <a:pPr marL="285750" indent="-285750">
              <a:buFont typeface="Arial" panose="020B0604020202020204" pitchFamily="34" charset="0"/>
              <a:buChar char="•"/>
            </a:pPr>
            <a:r>
              <a:rPr lang="en-IN" dirty="0" smtClean="0"/>
              <a:t>In below example</a:t>
            </a:r>
            <a:r>
              <a:rPr lang="en-IN" dirty="0"/>
              <a:t>, the Abs method has a receiver of type Vertex named v</a:t>
            </a:r>
            <a:r>
              <a:rPr lang="en-IN" dirty="0" smtClean="0"/>
              <a:t>.</a:t>
            </a:r>
          </a:p>
          <a:p>
            <a:pPr marL="742950" lvl="1" indent="-285750">
              <a:buFont typeface="Arial" panose="020B0604020202020204" pitchFamily="34" charset="0"/>
              <a:buChar char="•"/>
            </a:pPr>
            <a:r>
              <a:rPr lang="en-IN" dirty="0"/>
              <a:t>You can declare methods with pointer receivers</a:t>
            </a:r>
            <a:r>
              <a:rPr lang="en-IN" dirty="0" smtClean="0"/>
              <a:t>.</a:t>
            </a:r>
            <a:br>
              <a:rPr lang="en-IN" dirty="0" smtClean="0"/>
            </a:br>
            <a:r>
              <a:rPr lang="en-IN" dirty="0"/>
              <a:t>Methods with pointer receivers can modify the value to which the receiver </a:t>
            </a:r>
            <a:r>
              <a:rPr lang="en-IN" dirty="0" smtClean="0"/>
              <a:t>points</a:t>
            </a:r>
          </a:p>
          <a:p>
            <a:pPr marL="742950" lvl="1" indent="-285750">
              <a:buFont typeface="Arial" panose="020B0604020202020204" pitchFamily="34" charset="0"/>
              <a:buChar char="•"/>
            </a:pPr>
            <a:r>
              <a:rPr lang="en-IN" dirty="0"/>
              <a:t>methods </a:t>
            </a:r>
            <a:r>
              <a:rPr lang="en-IN" dirty="0" smtClean="0"/>
              <a:t>without  </a:t>
            </a:r>
            <a:r>
              <a:rPr lang="en-IN" dirty="0"/>
              <a:t>pointer </a:t>
            </a:r>
            <a:r>
              <a:rPr lang="en-IN" dirty="0" smtClean="0"/>
              <a:t>receivers(getting a copy of type(Vertex))</a:t>
            </a:r>
            <a:endParaRPr lang="en-IN" dirty="0"/>
          </a:p>
        </p:txBody>
      </p:sp>
      <p:sp>
        <p:nvSpPr>
          <p:cNvPr id="4" name="Rectangle 3"/>
          <p:cNvSpPr/>
          <p:nvPr/>
        </p:nvSpPr>
        <p:spPr>
          <a:xfrm>
            <a:off x="563989" y="3374990"/>
            <a:ext cx="4572000" cy="2862322"/>
          </a:xfrm>
          <a:prstGeom prst="rect">
            <a:avLst/>
          </a:prstGeom>
        </p:spPr>
        <p:txBody>
          <a:bodyPr>
            <a:spAutoFit/>
          </a:bodyPr>
          <a:lstStyle/>
          <a:p>
            <a:r>
              <a:rPr lang="en-IN" dirty="0">
                <a:solidFill>
                  <a:srgbClr val="FF0000"/>
                </a:solidFill>
              </a:rPr>
              <a:t>type Vertex struct {</a:t>
            </a:r>
          </a:p>
          <a:p>
            <a:r>
              <a:rPr lang="en-IN" dirty="0">
                <a:solidFill>
                  <a:srgbClr val="FF0000"/>
                </a:solidFill>
              </a:rPr>
              <a:t>	X, Y float64</a:t>
            </a:r>
          </a:p>
          <a:p>
            <a:r>
              <a:rPr lang="en-IN" dirty="0" smtClean="0">
                <a:solidFill>
                  <a:srgbClr val="FF0000"/>
                </a:solidFill>
              </a:rPr>
              <a:t>}</a:t>
            </a:r>
            <a:endParaRPr lang="en-IN" dirty="0">
              <a:solidFill>
                <a:srgbClr val="FF0000"/>
              </a:solidFill>
            </a:endParaRPr>
          </a:p>
          <a:p>
            <a:r>
              <a:rPr lang="en-IN" dirty="0">
                <a:solidFill>
                  <a:srgbClr val="FF0000"/>
                </a:solidFill>
              </a:rPr>
              <a:t>func (v Vertex) Abs() float64 {</a:t>
            </a:r>
          </a:p>
          <a:p>
            <a:r>
              <a:rPr lang="en-IN" dirty="0">
                <a:solidFill>
                  <a:srgbClr val="FF0000"/>
                </a:solidFill>
              </a:rPr>
              <a:t>	return </a:t>
            </a:r>
            <a:r>
              <a:rPr lang="en-IN" dirty="0" smtClean="0">
                <a:solidFill>
                  <a:srgbClr val="FF0000"/>
                </a:solidFill>
              </a:rPr>
              <a:t>math.Sqrt(v.X  + v.Y</a:t>
            </a:r>
            <a:r>
              <a:rPr lang="en-IN" dirty="0">
                <a:solidFill>
                  <a:srgbClr val="FF0000"/>
                </a:solidFill>
              </a:rPr>
              <a:t>)</a:t>
            </a:r>
          </a:p>
          <a:p>
            <a:r>
              <a:rPr lang="en-IN" dirty="0" smtClean="0">
                <a:solidFill>
                  <a:srgbClr val="FF0000"/>
                </a:solidFill>
              </a:rPr>
              <a:t>}</a:t>
            </a:r>
            <a:endParaRPr lang="en-IN" dirty="0">
              <a:solidFill>
                <a:srgbClr val="FF0000"/>
              </a:solidFill>
            </a:endParaRPr>
          </a:p>
          <a:p>
            <a:r>
              <a:rPr lang="en-IN" dirty="0">
                <a:solidFill>
                  <a:srgbClr val="FF0000"/>
                </a:solidFill>
              </a:rPr>
              <a:t>func main() {</a:t>
            </a:r>
          </a:p>
          <a:p>
            <a:r>
              <a:rPr lang="en-IN" dirty="0">
                <a:solidFill>
                  <a:srgbClr val="FF0000"/>
                </a:solidFill>
              </a:rPr>
              <a:t>	v := Vertex{3, 4}</a:t>
            </a:r>
          </a:p>
          <a:p>
            <a:r>
              <a:rPr lang="en-IN" dirty="0">
                <a:solidFill>
                  <a:srgbClr val="FF0000"/>
                </a:solidFill>
              </a:rPr>
              <a:t>	fmt.Println(v.Abs())</a:t>
            </a:r>
          </a:p>
          <a:p>
            <a:r>
              <a:rPr lang="en-IN" dirty="0">
                <a:solidFill>
                  <a:srgbClr val="FF0000"/>
                </a:solidFill>
              </a:rPr>
              <a:t>}</a:t>
            </a:r>
          </a:p>
        </p:txBody>
      </p:sp>
      <p:sp>
        <p:nvSpPr>
          <p:cNvPr id="5" name="Rectangle 4"/>
          <p:cNvSpPr/>
          <p:nvPr/>
        </p:nvSpPr>
        <p:spPr>
          <a:xfrm>
            <a:off x="4392488" y="3356992"/>
            <a:ext cx="4572000" cy="2862322"/>
          </a:xfrm>
          <a:prstGeom prst="rect">
            <a:avLst/>
          </a:prstGeom>
        </p:spPr>
        <p:txBody>
          <a:bodyPr>
            <a:spAutoFit/>
          </a:bodyPr>
          <a:lstStyle/>
          <a:p>
            <a:r>
              <a:rPr lang="en-IN" dirty="0">
                <a:solidFill>
                  <a:srgbClr val="FF0000"/>
                </a:solidFill>
              </a:rPr>
              <a:t>type Vertex struct {</a:t>
            </a:r>
          </a:p>
          <a:p>
            <a:r>
              <a:rPr lang="en-IN" dirty="0">
                <a:solidFill>
                  <a:srgbClr val="FF0000"/>
                </a:solidFill>
              </a:rPr>
              <a:t>	X, Y float64</a:t>
            </a:r>
          </a:p>
          <a:p>
            <a:r>
              <a:rPr lang="en-IN" dirty="0" smtClean="0">
                <a:solidFill>
                  <a:srgbClr val="FF0000"/>
                </a:solidFill>
              </a:rPr>
              <a:t>}</a:t>
            </a:r>
            <a:endParaRPr lang="en-IN" dirty="0">
              <a:solidFill>
                <a:srgbClr val="FF0000"/>
              </a:solidFill>
            </a:endParaRPr>
          </a:p>
          <a:p>
            <a:r>
              <a:rPr lang="en-IN" dirty="0">
                <a:solidFill>
                  <a:srgbClr val="FF0000"/>
                </a:solidFill>
              </a:rPr>
              <a:t>func (v </a:t>
            </a:r>
            <a:r>
              <a:rPr lang="en-IN" dirty="0" smtClean="0">
                <a:solidFill>
                  <a:srgbClr val="FF0000"/>
                </a:solidFill>
              </a:rPr>
              <a:t> *Vertex</a:t>
            </a:r>
            <a:r>
              <a:rPr lang="en-IN" dirty="0">
                <a:solidFill>
                  <a:srgbClr val="FF0000"/>
                </a:solidFill>
              </a:rPr>
              <a:t>) Abs() float64 {</a:t>
            </a:r>
          </a:p>
          <a:p>
            <a:r>
              <a:rPr lang="en-IN" dirty="0">
                <a:solidFill>
                  <a:srgbClr val="FF0000"/>
                </a:solidFill>
              </a:rPr>
              <a:t>	return </a:t>
            </a:r>
            <a:r>
              <a:rPr lang="en-IN" dirty="0" smtClean="0">
                <a:solidFill>
                  <a:srgbClr val="FF0000"/>
                </a:solidFill>
              </a:rPr>
              <a:t>math.Sqrt(v.X  + v.Y</a:t>
            </a:r>
            <a:r>
              <a:rPr lang="en-IN" dirty="0">
                <a:solidFill>
                  <a:srgbClr val="FF0000"/>
                </a:solidFill>
              </a:rPr>
              <a:t>)</a:t>
            </a:r>
          </a:p>
          <a:p>
            <a:r>
              <a:rPr lang="en-IN" dirty="0" smtClean="0">
                <a:solidFill>
                  <a:srgbClr val="FF0000"/>
                </a:solidFill>
              </a:rPr>
              <a:t>}</a:t>
            </a:r>
            <a:endParaRPr lang="en-IN" dirty="0">
              <a:solidFill>
                <a:srgbClr val="FF0000"/>
              </a:solidFill>
            </a:endParaRPr>
          </a:p>
          <a:p>
            <a:r>
              <a:rPr lang="en-IN" dirty="0">
                <a:solidFill>
                  <a:srgbClr val="FF0000"/>
                </a:solidFill>
              </a:rPr>
              <a:t>func main() {</a:t>
            </a:r>
          </a:p>
          <a:p>
            <a:r>
              <a:rPr lang="en-IN" dirty="0">
                <a:solidFill>
                  <a:srgbClr val="FF0000"/>
                </a:solidFill>
              </a:rPr>
              <a:t>	v := Vertex{3, 4}</a:t>
            </a:r>
          </a:p>
          <a:p>
            <a:r>
              <a:rPr lang="en-IN" dirty="0">
                <a:solidFill>
                  <a:srgbClr val="FF0000"/>
                </a:solidFill>
              </a:rPr>
              <a:t>	fmt.Println(v.Abs())</a:t>
            </a:r>
          </a:p>
          <a:p>
            <a:r>
              <a:rPr lang="en-IN" dirty="0">
                <a:solidFill>
                  <a:srgbClr val="FF0000"/>
                </a:solidFill>
              </a:rPr>
              <a:t>}</a:t>
            </a:r>
          </a:p>
        </p:txBody>
      </p:sp>
    </p:spTree>
    <p:extLst>
      <p:ext uri="{BB962C8B-B14F-4D97-AF65-F5344CB8AC3E}">
        <p14:creationId xmlns:p14="http://schemas.microsoft.com/office/powerpoint/2010/main" val="3855087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Interfaces</a:t>
            </a:r>
            <a:endParaRPr lang="en-IN" dirty="0"/>
          </a:p>
        </p:txBody>
      </p:sp>
      <p:sp>
        <p:nvSpPr>
          <p:cNvPr id="3" name="Rectangle 2"/>
          <p:cNvSpPr/>
          <p:nvPr/>
        </p:nvSpPr>
        <p:spPr>
          <a:xfrm>
            <a:off x="683568" y="692696"/>
            <a:ext cx="6552728" cy="369332"/>
          </a:xfrm>
          <a:prstGeom prst="rect">
            <a:avLst/>
          </a:prstGeom>
        </p:spPr>
        <p:txBody>
          <a:bodyPr wrap="square">
            <a:spAutoFit/>
          </a:bodyPr>
          <a:lstStyle/>
          <a:p>
            <a:pPr marL="285750" indent="-285750">
              <a:buFont typeface="Arial" panose="020B0604020202020204" pitchFamily="34" charset="0"/>
              <a:buChar char="•"/>
            </a:pPr>
            <a:r>
              <a:rPr lang="en-IN" i="1" dirty="0"/>
              <a:t>Interfaces</a:t>
            </a:r>
            <a:r>
              <a:rPr lang="en-IN" dirty="0"/>
              <a:t> are named collections of method signatures</a:t>
            </a:r>
          </a:p>
        </p:txBody>
      </p:sp>
      <p:sp>
        <p:nvSpPr>
          <p:cNvPr id="4" name="Rectangle 3"/>
          <p:cNvSpPr/>
          <p:nvPr/>
        </p:nvSpPr>
        <p:spPr>
          <a:xfrm>
            <a:off x="683568" y="1043444"/>
            <a:ext cx="7704856" cy="369332"/>
          </a:xfrm>
          <a:prstGeom prst="rect">
            <a:avLst/>
          </a:prstGeom>
        </p:spPr>
        <p:txBody>
          <a:bodyPr wrap="square">
            <a:spAutoFit/>
          </a:bodyPr>
          <a:lstStyle/>
          <a:p>
            <a:pPr marL="285750" indent="-285750">
              <a:buFont typeface="Arial" panose="020B0604020202020204" pitchFamily="34" charset="0"/>
              <a:buChar char="•"/>
            </a:pPr>
            <a:r>
              <a:rPr lang="en-IN" dirty="0"/>
              <a:t>A value of interface type can hold any value that implements those methods.</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25" y="1412776"/>
            <a:ext cx="6943725" cy="4460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3833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Arrays</a:t>
            </a:r>
            <a:endParaRPr lang="en-IN" dirty="0"/>
          </a:p>
        </p:txBody>
      </p:sp>
      <p:sp>
        <p:nvSpPr>
          <p:cNvPr id="3" name="Rectangle 2"/>
          <p:cNvSpPr/>
          <p:nvPr/>
        </p:nvSpPr>
        <p:spPr>
          <a:xfrm>
            <a:off x="539552" y="692696"/>
            <a:ext cx="7992888" cy="923330"/>
          </a:xfrm>
          <a:prstGeom prst="rect">
            <a:avLst/>
          </a:prstGeom>
        </p:spPr>
        <p:txBody>
          <a:bodyPr wrap="square">
            <a:spAutoFit/>
          </a:bodyPr>
          <a:lstStyle/>
          <a:p>
            <a:pPr marL="285750" indent="-285750">
              <a:buFont typeface="Arial" panose="020B0604020202020204" pitchFamily="34" charset="0"/>
              <a:buChar char="•"/>
            </a:pPr>
            <a:r>
              <a:rPr lang="en-IN" dirty="0" smtClean="0"/>
              <a:t>An </a:t>
            </a:r>
            <a:r>
              <a:rPr lang="en-IN" i="1" dirty="0"/>
              <a:t>array</a:t>
            </a:r>
            <a:r>
              <a:rPr lang="en-IN" dirty="0"/>
              <a:t> is a numbered sequence of elements of a specific length</a:t>
            </a:r>
            <a:r>
              <a:rPr lang="en-IN" dirty="0" smtClean="0"/>
              <a:t>.</a:t>
            </a:r>
          </a:p>
          <a:p>
            <a:pPr marL="285750" indent="-285750">
              <a:buFont typeface="Arial" panose="020B0604020202020204" pitchFamily="34" charset="0"/>
              <a:buChar char="•"/>
            </a:pPr>
            <a:r>
              <a:rPr lang="en-IN" dirty="0"/>
              <a:t>The </a:t>
            </a:r>
            <a:r>
              <a:rPr lang="en-IN" dirty="0" smtClean="0"/>
              <a:t>built in ‘len’ </a:t>
            </a:r>
            <a:r>
              <a:rPr lang="en-IN" dirty="0"/>
              <a:t>returns the length </a:t>
            </a:r>
            <a:r>
              <a:rPr lang="en-IN" dirty="0" smtClean="0"/>
              <a:t>of an array.</a:t>
            </a:r>
          </a:p>
          <a:p>
            <a:pPr marL="285750" indent="-285750">
              <a:buFont typeface="Arial" panose="020B0604020202020204" pitchFamily="34" charset="0"/>
              <a:buChar char="•"/>
            </a:pPr>
            <a:r>
              <a:rPr lang="en-IN" dirty="0" smtClean="0"/>
              <a:t>Array type is size and underlying type.</a:t>
            </a:r>
            <a:endParaRPr lang="en-IN" dirty="0"/>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388" y="1034106"/>
            <a:ext cx="2261989" cy="1458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2990891" cy="134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92" y="3416238"/>
            <a:ext cx="4752528" cy="2040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6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2518" y="3573016"/>
            <a:ext cx="3415946" cy="2764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2634827"/>
            <a:ext cx="3505894" cy="892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3758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slices</a:t>
            </a:r>
            <a:endParaRPr lang="en-IN" dirty="0"/>
          </a:p>
        </p:txBody>
      </p:sp>
      <p:sp>
        <p:nvSpPr>
          <p:cNvPr id="3" name="Rectangle 2"/>
          <p:cNvSpPr/>
          <p:nvPr/>
        </p:nvSpPr>
        <p:spPr>
          <a:xfrm>
            <a:off x="683568" y="692696"/>
            <a:ext cx="7704856" cy="2862322"/>
          </a:xfrm>
          <a:prstGeom prst="rect">
            <a:avLst/>
          </a:prstGeom>
        </p:spPr>
        <p:txBody>
          <a:bodyPr wrap="square">
            <a:spAutoFit/>
          </a:bodyPr>
          <a:lstStyle/>
          <a:p>
            <a:pPr marL="285750" indent="-285750">
              <a:buFont typeface="Arial" panose="020B0604020202020204" pitchFamily="34" charset="0"/>
              <a:buChar char="•"/>
            </a:pPr>
            <a:r>
              <a:rPr lang="en-IN" dirty="0"/>
              <a:t>The slice type is an abstraction built on top of Go's array type.</a:t>
            </a:r>
          </a:p>
          <a:p>
            <a:pPr marL="285750" indent="-285750">
              <a:buFont typeface="Arial" panose="020B0604020202020204" pitchFamily="34" charset="0"/>
              <a:buChar char="•"/>
            </a:pPr>
            <a:r>
              <a:rPr lang="en-IN" dirty="0" smtClean="0"/>
              <a:t>Unlike </a:t>
            </a:r>
            <a:r>
              <a:rPr lang="en-IN" dirty="0"/>
              <a:t>arrays, slices are typed only by the elements they contain (not the number of elements</a:t>
            </a:r>
            <a:r>
              <a:rPr lang="en-IN" dirty="0" smtClean="0"/>
              <a:t>). </a:t>
            </a:r>
          </a:p>
          <a:p>
            <a:pPr marL="285750" indent="-285750">
              <a:buFont typeface="Arial" panose="020B0604020202020204" pitchFamily="34" charset="0"/>
              <a:buChar char="•"/>
            </a:pPr>
            <a:r>
              <a:rPr lang="en-IN" dirty="0" smtClean="0"/>
              <a:t>Size of array is fix and different arrays of different size are different types and it can be a problem when if we want to use an array as parameter in function. </a:t>
            </a:r>
          </a:p>
          <a:p>
            <a:pPr marL="285750" indent="-285750">
              <a:buFont typeface="Arial" panose="020B0604020202020204" pitchFamily="34" charset="0"/>
              <a:buChar char="•"/>
            </a:pPr>
            <a:r>
              <a:rPr lang="en-IN" dirty="0" smtClean="0"/>
              <a:t>To create an empty slice with non-zero length, use the built-in ‘make’’. </a:t>
            </a:r>
          </a:p>
          <a:p>
            <a:pPr marL="285750" indent="-285750">
              <a:buFont typeface="Arial" panose="020B0604020202020204" pitchFamily="34" charset="0"/>
              <a:buChar char="•"/>
            </a:pPr>
            <a:r>
              <a:rPr lang="en-IN" dirty="0" smtClean="0"/>
              <a:t>Size of slice is also fixed but can be reallocate with append.</a:t>
            </a:r>
          </a:p>
          <a:p>
            <a:pPr marL="285750" indent="-285750">
              <a:buFont typeface="Arial" panose="020B0604020202020204" pitchFamily="34" charset="0"/>
              <a:buChar char="•"/>
            </a:pPr>
            <a:r>
              <a:rPr lang="en-IN" dirty="0" smtClean="0"/>
              <a:t>Points to an array.</a:t>
            </a:r>
          </a:p>
          <a:p>
            <a:pPr marL="285750" indent="-285750">
              <a:buFont typeface="Arial" panose="020B0604020202020204" pitchFamily="34" charset="0"/>
              <a:buChar char="•"/>
            </a:pPr>
            <a:r>
              <a:rPr lang="en-IN" dirty="0" smtClean="0"/>
              <a:t>Arrays are value type and slices are reference type.</a:t>
            </a:r>
          </a:p>
          <a:p>
            <a:pPr marL="285750" indent="-285750">
              <a:buFont typeface="Arial" panose="020B0604020202020204" pitchFamily="34" charset="0"/>
              <a:buChar char="•"/>
            </a:pPr>
            <a:endParaRPr lang="en-IN" dirty="0"/>
          </a:p>
        </p:txBody>
      </p:sp>
      <p:pic>
        <p:nvPicPr>
          <p:cNvPr id="2253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840" y="3573016"/>
            <a:ext cx="5472311" cy="2662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963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476672"/>
            <a:ext cx="8208912" cy="1477328"/>
          </a:xfrm>
          <a:prstGeom prst="rect">
            <a:avLst/>
          </a:prstGeom>
        </p:spPr>
        <p:txBody>
          <a:bodyPr wrap="square">
            <a:spAutoFit/>
          </a:bodyPr>
          <a:lstStyle/>
          <a:p>
            <a:pPr marL="285750" indent="-285750">
              <a:buFont typeface="Arial" panose="020B0604020202020204" pitchFamily="34" charset="0"/>
              <a:buChar char="•"/>
            </a:pPr>
            <a:r>
              <a:rPr lang="en-IN" dirty="0"/>
              <a:t>A slice can be created with the built-in function called make</a:t>
            </a:r>
            <a:r>
              <a:rPr lang="en-IN" dirty="0" smtClean="0"/>
              <a:t>. </a:t>
            </a:r>
          </a:p>
          <a:p>
            <a:pPr marL="285750" indent="-285750">
              <a:buFont typeface="Arial" panose="020B0604020202020204" pitchFamily="34" charset="0"/>
              <a:buChar char="•"/>
            </a:pPr>
            <a:r>
              <a:rPr lang="en-IN" dirty="0" smtClean="0"/>
              <a:t>Syntax</a:t>
            </a:r>
            <a:r>
              <a:rPr lang="en-IN" dirty="0"/>
              <a:t>: func make([]T, length, optional_capacity</a:t>
            </a:r>
            <a:r>
              <a:rPr lang="en-IN" dirty="0" smtClean="0"/>
              <a:t>)</a:t>
            </a:r>
          </a:p>
          <a:p>
            <a:pPr marL="285750" indent="-285750">
              <a:buFont typeface="Arial" panose="020B0604020202020204" pitchFamily="34" charset="0"/>
              <a:buChar char="•"/>
            </a:pPr>
            <a:r>
              <a:rPr lang="en-IN" dirty="0"/>
              <a:t>When the capacity argument is omitted, it defaults to the specified </a:t>
            </a:r>
            <a:r>
              <a:rPr lang="en-IN" dirty="0" smtClean="0"/>
              <a:t>length.</a:t>
            </a:r>
          </a:p>
          <a:p>
            <a:pPr marL="285750" indent="-285750">
              <a:buFont typeface="Arial" panose="020B0604020202020204" pitchFamily="34" charset="0"/>
              <a:buChar char="•"/>
            </a:pPr>
            <a:r>
              <a:rPr lang="en-IN" dirty="0"/>
              <a:t>When called, make allocates an array and returns a slice that refers to that array</a:t>
            </a:r>
            <a:r>
              <a:rPr lang="en-IN" dirty="0" smtClean="0"/>
              <a:t>.        </a:t>
            </a:r>
            <a:endParaRPr lang="en-IN" dirty="0"/>
          </a:p>
          <a:p>
            <a:endParaRPr lang="en-IN"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166" y="1772816"/>
            <a:ext cx="2844914" cy="13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95536" y="3284984"/>
            <a:ext cx="8496944" cy="646331"/>
          </a:xfrm>
          <a:prstGeom prst="rect">
            <a:avLst/>
          </a:prstGeom>
        </p:spPr>
        <p:txBody>
          <a:bodyPr wrap="square">
            <a:spAutoFit/>
          </a:bodyPr>
          <a:lstStyle/>
          <a:p>
            <a:pPr marL="285750" indent="-285750">
              <a:buFont typeface="Arial" panose="020B0604020202020204" pitchFamily="34" charset="0"/>
              <a:buChar char="•"/>
            </a:pPr>
            <a:r>
              <a:rPr lang="en-IN" dirty="0"/>
              <a:t>A slice literal is declared just like an array literal</a:t>
            </a:r>
            <a:r>
              <a:rPr lang="en-IN" dirty="0" smtClean="0"/>
              <a:t>, </a:t>
            </a:r>
            <a:r>
              <a:rPr lang="en-IN" dirty="0"/>
              <a:t>except you leave out the element count:</a:t>
            </a: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861048"/>
            <a:ext cx="4248472" cy="65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47936" y="4581128"/>
            <a:ext cx="8496944" cy="369332"/>
          </a:xfrm>
          <a:prstGeom prst="rect">
            <a:avLst/>
          </a:prstGeom>
        </p:spPr>
        <p:txBody>
          <a:bodyPr wrap="square">
            <a:spAutoFit/>
          </a:bodyPr>
          <a:lstStyle/>
          <a:p>
            <a:pPr marL="285750" indent="-285750">
              <a:buFont typeface="Arial" panose="020B0604020202020204" pitchFamily="34" charset="0"/>
              <a:buChar char="•"/>
            </a:pPr>
            <a:r>
              <a:rPr lang="en-IN" dirty="0"/>
              <a:t>A slice can also be formed by "slicing" an existing slice or array.</a:t>
            </a:r>
          </a:p>
        </p:txBody>
      </p:sp>
      <p:pic>
        <p:nvPicPr>
          <p:cNvPr id="245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5013176"/>
            <a:ext cx="7128792" cy="1134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613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Slice internals</a:t>
            </a:r>
          </a:p>
        </p:txBody>
      </p:sp>
      <p:sp>
        <p:nvSpPr>
          <p:cNvPr id="3" name="Rectangle 2"/>
          <p:cNvSpPr/>
          <p:nvPr/>
        </p:nvSpPr>
        <p:spPr>
          <a:xfrm>
            <a:off x="467544" y="692696"/>
            <a:ext cx="5040560" cy="1200329"/>
          </a:xfrm>
          <a:prstGeom prst="rect">
            <a:avLst/>
          </a:prstGeom>
        </p:spPr>
        <p:txBody>
          <a:bodyPr wrap="square">
            <a:spAutoFit/>
          </a:bodyPr>
          <a:lstStyle/>
          <a:p>
            <a:pPr marL="285750" indent="-285750">
              <a:buFont typeface="Arial" panose="020B0604020202020204" pitchFamily="34" charset="0"/>
              <a:buChar char="•"/>
            </a:pPr>
            <a:r>
              <a:rPr lang="en-IN" dirty="0"/>
              <a:t>A slice is a descriptor of an array segment. It consists of a pointer to the array, the length of the segment, and its capacity (the maximum length of the segment).</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590292"/>
            <a:ext cx="892299" cy="1405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95536" y="2348880"/>
            <a:ext cx="3600400" cy="923330"/>
          </a:xfrm>
          <a:prstGeom prst="rect">
            <a:avLst/>
          </a:prstGeom>
        </p:spPr>
        <p:txBody>
          <a:bodyPr wrap="square">
            <a:spAutoFit/>
          </a:bodyPr>
          <a:lstStyle/>
          <a:p>
            <a:pPr marL="285750" indent="-285750">
              <a:buFont typeface="Arial" panose="020B0604020202020204" pitchFamily="34" charset="0"/>
              <a:buChar char="•"/>
            </a:pPr>
            <a:r>
              <a:rPr lang="en-IN" dirty="0"/>
              <a:t>variable s, created </a:t>
            </a:r>
            <a:endParaRPr lang="en-IN" dirty="0" smtClean="0"/>
          </a:p>
          <a:p>
            <a:pPr marL="285750" indent="-285750">
              <a:buFont typeface="Arial" panose="020B0604020202020204" pitchFamily="34" charset="0"/>
              <a:buChar char="•"/>
            </a:pPr>
            <a:r>
              <a:rPr lang="en-IN" dirty="0" smtClean="0"/>
              <a:t>s </a:t>
            </a:r>
            <a:r>
              <a:rPr lang="en-IN" dirty="0"/>
              <a:t>:= make([]byte, 5</a:t>
            </a:r>
            <a:r>
              <a:rPr lang="en-IN" dirty="0" smtClean="0"/>
              <a:t>)  is </a:t>
            </a:r>
            <a:r>
              <a:rPr lang="en-IN" dirty="0"/>
              <a:t>structured like this</a:t>
            </a: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050" y="1995428"/>
            <a:ext cx="4391422" cy="1690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95536" y="3705016"/>
            <a:ext cx="4572000" cy="1477328"/>
          </a:xfrm>
          <a:prstGeom prst="rect">
            <a:avLst/>
          </a:prstGeom>
        </p:spPr>
        <p:txBody>
          <a:bodyPr>
            <a:spAutoFit/>
          </a:bodyPr>
          <a:lstStyle/>
          <a:p>
            <a:pPr marL="285750" indent="-285750">
              <a:buFont typeface="Arial" panose="020B0604020202020204" pitchFamily="34" charset="0"/>
              <a:buChar char="•"/>
            </a:pPr>
            <a:r>
              <a:rPr lang="en-IN" dirty="0" smtClean="0"/>
              <a:t>When we </a:t>
            </a:r>
            <a:r>
              <a:rPr lang="en-IN" dirty="0"/>
              <a:t>slice s, observe the changes in the slice data structure and their relation to the underlying array</a:t>
            </a:r>
            <a:r>
              <a:rPr lang="en-IN" dirty="0" smtClean="0"/>
              <a:t>:</a:t>
            </a:r>
          </a:p>
          <a:p>
            <a:pPr marL="285750" indent="-285750">
              <a:buFont typeface="Arial" panose="020B0604020202020204" pitchFamily="34" charset="0"/>
              <a:buChar char="•"/>
            </a:pPr>
            <a:r>
              <a:rPr lang="en-IN" dirty="0"/>
              <a:t>s = s[2:4]</a:t>
            </a:r>
          </a:p>
          <a:p>
            <a:pPr marL="285750" indent="-285750">
              <a:buFont typeface="Arial" panose="020B0604020202020204" pitchFamily="34" charset="0"/>
              <a:buChar char="•"/>
            </a:pPr>
            <a:endParaRPr lang="en-IN" dirty="0"/>
          </a:p>
        </p:txBody>
      </p:sp>
      <p:pic>
        <p:nvPicPr>
          <p:cNvPr id="2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524" y="3835896"/>
            <a:ext cx="3749948" cy="1609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67544" y="5385990"/>
            <a:ext cx="8568952" cy="923330"/>
          </a:xfrm>
          <a:prstGeom prst="rect">
            <a:avLst/>
          </a:prstGeom>
        </p:spPr>
        <p:txBody>
          <a:bodyPr wrap="square">
            <a:spAutoFit/>
          </a:bodyPr>
          <a:lstStyle/>
          <a:p>
            <a:r>
              <a:rPr lang="en-IN" dirty="0" smtClean="0"/>
              <a:t>NOTE : </a:t>
            </a:r>
          </a:p>
          <a:p>
            <a:pPr marL="285750" indent="-285750">
              <a:buFont typeface="Arial" panose="020B0604020202020204" pitchFamily="34" charset="0"/>
              <a:buChar char="•"/>
            </a:pPr>
            <a:r>
              <a:rPr lang="en-IN" dirty="0" smtClean="0"/>
              <a:t>Slicing </a:t>
            </a:r>
            <a:r>
              <a:rPr lang="en-IN" dirty="0"/>
              <a:t>does not copy the slice's data. It creates a new slice value that points to the original </a:t>
            </a:r>
            <a:r>
              <a:rPr lang="en-IN" dirty="0" smtClean="0"/>
              <a:t>array</a:t>
            </a:r>
            <a:endParaRPr lang="en-IN" dirty="0"/>
          </a:p>
        </p:txBody>
      </p:sp>
    </p:spTree>
    <p:extLst>
      <p:ext uri="{BB962C8B-B14F-4D97-AF65-F5344CB8AC3E}">
        <p14:creationId xmlns:p14="http://schemas.microsoft.com/office/powerpoint/2010/main" val="3633129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Growing slices (the copy and append functions)</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470522"/>
            <a:ext cx="3515849" cy="1445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89" y="1916832"/>
            <a:ext cx="3730172" cy="1180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11560" y="849486"/>
            <a:ext cx="7416824" cy="646331"/>
          </a:xfrm>
          <a:prstGeom prst="rect">
            <a:avLst/>
          </a:prstGeom>
        </p:spPr>
        <p:txBody>
          <a:bodyPr wrap="square">
            <a:spAutoFit/>
          </a:bodyPr>
          <a:lstStyle/>
          <a:p>
            <a:pPr marL="285750" indent="-285750">
              <a:buFont typeface="Arial" panose="020B0604020202020204" pitchFamily="34" charset="0"/>
              <a:buChar char="•"/>
            </a:pPr>
            <a:r>
              <a:rPr lang="en-IN" dirty="0"/>
              <a:t>We create a slice of three elements. Its cap is 3. We then add a fourth element, </a:t>
            </a:r>
            <a:r>
              <a:rPr lang="en-IN" dirty="0" smtClean="0"/>
              <a:t>its </a:t>
            </a:r>
            <a:r>
              <a:rPr lang="en-IN" dirty="0"/>
              <a:t>capacity doubles to 6.</a:t>
            </a:r>
          </a:p>
        </p:txBody>
      </p:sp>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948" y="3356992"/>
            <a:ext cx="4379552" cy="1543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5442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Maps</a:t>
            </a:r>
            <a:endParaRPr lang="en-IN" dirty="0"/>
          </a:p>
        </p:txBody>
      </p:sp>
      <p:sp>
        <p:nvSpPr>
          <p:cNvPr id="3" name="Rectangle 2"/>
          <p:cNvSpPr/>
          <p:nvPr/>
        </p:nvSpPr>
        <p:spPr>
          <a:xfrm>
            <a:off x="755576" y="727536"/>
            <a:ext cx="7416824" cy="1754326"/>
          </a:xfrm>
          <a:prstGeom prst="rect">
            <a:avLst/>
          </a:prstGeom>
        </p:spPr>
        <p:txBody>
          <a:bodyPr wrap="square">
            <a:spAutoFit/>
          </a:bodyPr>
          <a:lstStyle/>
          <a:p>
            <a:pPr marL="285750" indent="-285750">
              <a:buFont typeface="Arial" panose="020B0604020202020204" pitchFamily="34" charset="0"/>
              <a:buChar char="•"/>
            </a:pPr>
            <a:r>
              <a:rPr lang="en-IN" i="1" dirty="0"/>
              <a:t>Maps</a:t>
            </a:r>
            <a:r>
              <a:rPr lang="en-IN" dirty="0"/>
              <a:t> are Go’s </a:t>
            </a:r>
            <a:r>
              <a:rPr lang="en-IN" dirty="0" smtClean="0"/>
              <a:t>built-in associative data type</a:t>
            </a:r>
          </a:p>
          <a:p>
            <a:pPr marL="285750" indent="-285750">
              <a:buFont typeface="Arial" panose="020B0604020202020204" pitchFamily="34" charset="0"/>
              <a:buChar char="•"/>
            </a:pPr>
            <a:r>
              <a:rPr lang="en-IN" dirty="0"/>
              <a:t>To create an empty </a:t>
            </a:r>
            <a:r>
              <a:rPr lang="en-IN" dirty="0" smtClean="0"/>
              <a:t>map</a:t>
            </a:r>
            <a:br>
              <a:rPr lang="en-IN" dirty="0" smtClean="0"/>
            </a:br>
            <a:r>
              <a:rPr lang="en-IN" dirty="0" smtClean="0"/>
              <a:t>                Syntax : </a:t>
            </a:r>
            <a:r>
              <a:rPr lang="en-IN" dirty="0"/>
              <a:t>make(map[key-type]val-type).</a:t>
            </a:r>
            <a:endParaRPr lang="en-IN" dirty="0" smtClean="0"/>
          </a:p>
          <a:p>
            <a:pPr marL="285750" indent="-285750">
              <a:buFont typeface="Arial" panose="020B0604020202020204" pitchFamily="34" charset="0"/>
              <a:buChar char="•"/>
            </a:pPr>
            <a:r>
              <a:rPr lang="en-IN" dirty="0"/>
              <a:t>Set key/value pairs using typical name[key] = val </a:t>
            </a:r>
            <a:r>
              <a:rPr lang="en-IN" dirty="0" smtClean="0"/>
              <a:t>syntax</a:t>
            </a:r>
            <a:endParaRPr lang="en-IN" dirty="0"/>
          </a:p>
          <a:p>
            <a:pPr marL="285750" indent="-285750">
              <a:buFont typeface="Arial" panose="020B0604020202020204" pitchFamily="34" charset="0"/>
              <a:buChar char="•"/>
            </a:pPr>
            <a:r>
              <a:rPr lang="en-IN" dirty="0" smtClean="0"/>
              <a:t>Key have to have equality operator defined</a:t>
            </a:r>
          </a:p>
          <a:p>
            <a:pPr marL="285750" indent="-285750">
              <a:buFont typeface="Arial" panose="020B0604020202020204" pitchFamily="34" charset="0"/>
              <a:buChar char="•"/>
            </a:pPr>
            <a:r>
              <a:rPr lang="en-IN" dirty="0" smtClean="0"/>
              <a:t>Maps are reference type </a:t>
            </a:r>
          </a:p>
        </p:txBody>
      </p:sp>
    </p:spTree>
    <p:extLst>
      <p:ext uri="{BB962C8B-B14F-4D97-AF65-F5344CB8AC3E}">
        <p14:creationId xmlns:p14="http://schemas.microsoft.com/office/powerpoint/2010/main" val="1714013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Ranges</a:t>
            </a:r>
            <a:endParaRPr lang="en-IN" dirty="0"/>
          </a:p>
        </p:txBody>
      </p:sp>
      <p:sp>
        <p:nvSpPr>
          <p:cNvPr id="3" name="Rectangle 2"/>
          <p:cNvSpPr/>
          <p:nvPr/>
        </p:nvSpPr>
        <p:spPr>
          <a:xfrm>
            <a:off x="467544" y="548680"/>
            <a:ext cx="6768752" cy="369332"/>
          </a:xfrm>
          <a:prstGeom prst="rect">
            <a:avLst/>
          </a:prstGeom>
        </p:spPr>
        <p:txBody>
          <a:bodyPr wrap="square">
            <a:spAutoFit/>
          </a:bodyPr>
          <a:lstStyle/>
          <a:p>
            <a:pPr marL="285750" indent="-285750">
              <a:buFont typeface="Arial" panose="020B0604020202020204" pitchFamily="34" charset="0"/>
              <a:buChar char="•"/>
            </a:pPr>
            <a:r>
              <a:rPr lang="en-IN" i="1" dirty="0"/>
              <a:t>range</a:t>
            </a:r>
            <a:r>
              <a:rPr lang="en-IN" dirty="0"/>
              <a:t> iterates over elements in a variety of data structures</a:t>
            </a:r>
            <a:r>
              <a:rPr lang="en-IN" dirty="0" smtClean="0"/>
              <a:t>.</a:t>
            </a:r>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908720"/>
            <a:ext cx="4324350" cy="1374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404" y="3717032"/>
            <a:ext cx="5676900"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918012"/>
            <a:ext cx="4032448" cy="1328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5157192"/>
            <a:ext cx="5328592" cy="1321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2283238"/>
            <a:ext cx="4533900" cy="1433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9436" y="2246238"/>
            <a:ext cx="4133850" cy="1326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573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endParaRPr lang="en-IN" dirty="0"/>
          </a:p>
        </p:txBody>
      </p:sp>
      <p:sp>
        <p:nvSpPr>
          <p:cNvPr id="3" name="TextBox 2"/>
          <p:cNvSpPr txBox="1"/>
          <p:nvPr/>
        </p:nvSpPr>
        <p:spPr>
          <a:xfrm>
            <a:off x="434414" y="3501008"/>
            <a:ext cx="8424936" cy="2308324"/>
          </a:xfrm>
          <a:prstGeom prst="rect">
            <a:avLst/>
          </a:prstGeom>
          <a:noFill/>
        </p:spPr>
        <p:txBody>
          <a:bodyPr wrap="square" rtlCol="0">
            <a:spAutoFit/>
          </a:bodyPr>
          <a:lstStyle/>
          <a:p>
            <a:r>
              <a:rPr lang="en-IN" b="1" dirty="0"/>
              <a:t>Features </a:t>
            </a:r>
            <a:r>
              <a:rPr lang="en-IN" b="1" dirty="0" smtClean="0"/>
              <a:t>excluded intentionally :</a:t>
            </a:r>
          </a:p>
          <a:p>
            <a:pPr marL="742950" lvl="1" indent="-285750">
              <a:buFont typeface="Arial" panose="020B0604020202020204" pitchFamily="34" charset="0"/>
              <a:buChar char="•"/>
            </a:pPr>
            <a:r>
              <a:rPr lang="en-IN" dirty="0"/>
              <a:t>No support for type inheritance.</a:t>
            </a:r>
          </a:p>
          <a:p>
            <a:pPr marL="742950" lvl="1" indent="-285750">
              <a:buFont typeface="Arial" panose="020B0604020202020204" pitchFamily="34" charset="0"/>
              <a:buChar char="•"/>
            </a:pPr>
            <a:r>
              <a:rPr lang="en-IN" dirty="0"/>
              <a:t>No support for method or operator overloading.</a:t>
            </a:r>
          </a:p>
          <a:p>
            <a:pPr marL="742950" lvl="1" indent="-285750">
              <a:buFont typeface="Arial" panose="020B0604020202020204" pitchFamily="34" charset="0"/>
              <a:buChar char="•"/>
            </a:pPr>
            <a:r>
              <a:rPr lang="en-IN" dirty="0"/>
              <a:t>No support for circular dependencies among packages.</a:t>
            </a:r>
          </a:p>
          <a:p>
            <a:pPr marL="742950" lvl="1" indent="-285750">
              <a:buFont typeface="Arial" panose="020B0604020202020204" pitchFamily="34" charset="0"/>
              <a:buChar char="•"/>
            </a:pPr>
            <a:r>
              <a:rPr lang="en-IN" dirty="0"/>
              <a:t>No support for pointer arithmetic</a:t>
            </a:r>
          </a:p>
          <a:p>
            <a:pPr marL="742950" lvl="1" indent="-285750">
              <a:buFont typeface="Arial" panose="020B0604020202020204" pitchFamily="34" charset="0"/>
              <a:buChar char="•"/>
            </a:pPr>
            <a:r>
              <a:rPr lang="en-IN" dirty="0"/>
              <a:t>No support for assertions</a:t>
            </a:r>
          </a:p>
          <a:p>
            <a:pPr marL="742950" lvl="1" indent="-285750">
              <a:buFont typeface="Arial" panose="020B0604020202020204" pitchFamily="34" charset="0"/>
              <a:buChar char="•"/>
            </a:pPr>
            <a:r>
              <a:rPr lang="en-IN" dirty="0"/>
              <a:t>No support for generic programming</a:t>
            </a:r>
          </a:p>
          <a:p>
            <a:endParaRPr lang="en-IN" dirty="0"/>
          </a:p>
        </p:txBody>
      </p:sp>
      <p:sp>
        <p:nvSpPr>
          <p:cNvPr id="4" name="Rectangle 3"/>
          <p:cNvSpPr/>
          <p:nvPr/>
        </p:nvSpPr>
        <p:spPr>
          <a:xfrm>
            <a:off x="488606" y="843676"/>
            <a:ext cx="7539778" cy="2308324"/>
          </a:xfrm>
          <a:prstGeom prst="rect">
            <a:avLst/>
          </a:prstGeom>
        </p:spPr>
        <p:txBody>
          <a:bodyPr wrap="square">
            <a:spAutoFit/>
          </a:bodyPr>
          <a:lstStyle/>
          <a:p>
            <a:pPr marL="285750" indent="-285750">
              <a:buFont typeface="Arial" panose="020B0604020202020204" pitchFamily="34" charset="0"/>
              <a:buChar char="•"/>
            </a:pPr>
            <a:r>
              <a:rPr lang="en-IN" dirty="0"/>
              <a:t>Go is a general-purpose language designed with systems programming in mind.</a:t>
            </a:r>
          </a:p>
          <a:p>
            <a:pPr marL="285750" indent="-285750">
              <a:buFont typeface="Arial" panose="020B0604020202020204" pitchFamily="34" charset="0"/>
              <a:buChar char="•"/>
            </a:pPr>
            <a:r>
              <a:rPr lang="en-IN" dirty="0"/>
              <a:t>Compilation time is fast.</a:t>
            </a:r>
          </a:p>
          <a:p>
            <a:pPr marL="285750" indent="-285750">
              <a:buFont typeface="Arial" panose="020B0604020202020204" pitchFamily="34" charset="0"/>
              <a:buChar char="•"/>
            </a:pPr>
            <a:r>
              <a:rPr lang="en-IN" dirty="0"/>
              <a:t>In Built concurrency support: light-weight processes (via go </a:t>
            </a:r>
            <a:r>
              <a:rPr lang="en-IN" dirty="0" smtClean="0"/>
              <a:t>routines) </a:t>
            </a:r>
            <a:r>
              <a:rPr lang="en-IN" dirty="0"/>
              <a:t>channels, select statement.</a:t>
            </a:r>
          </a:p>
          <a:p>
            <a:pPr marL="285750" indent="-285750">
              <a:buFont typeface="Arial" panose="020B0604020202020204" pitchFamily="34" charset="0"/>
              <a:buChar char="•"/>
            </a:pPr>
            <a:r>
              <a:rPr lang="en-IN" dirty="0"/>
              <a:t>Conciseness, Simplicity, and Safety</a:t>
            </a:r>
          </a:p>
          <a:p>
            <a:pPr marL="285750" indent="-285750">
              <a:buFont typeface="Arial" panose="020B0604020202020204" pitchFamily="34" charset="0"/>
              <a:buChar char="•"/>
            </a:pPr>
            <a:r>
              <a:rPr lang="en-IN" dirty="0"/>
              <a:t>Support for Interfaces and Type embedding.</a:t>
            </a:r>
          </a:p>
          <a:p>
            <a:pPr marL="285750" indent="-285750">
              <a:buFont typeface="Arial" panose="020B0604020202020204" pitchFamily="34" charset="0"/>
              <a:buChar char="•"/>
            </a:pPr>
            <a:r>
              <a:rPr lang="en-IN" dirty="0" smtClean="0"/>
              <a:t>Garbage Collected.</a:t>
            </a:r>
            <a:endParaRPr lang="en-IN" dirty="0"/>
          </a:p>
        </p:txBody>
      </p:sp>
      <p:sp>
        <p:nvSpPr>
          <p:cNvPr id="5" name="Title 1"/>
          <p:cNvSpPr txBox="1">
            <a:spLocks/>
          </p:cNvSpPr>
          <p:nvPr/>
        </p:nvSpPr>
        <p:spPr>
          <a:xfrm>
            <a:off x="429120" y="258762"/>
            <a:ext cx="8410080" cy="57943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pPr algn="ctr"/>
            <a:r>
              <a:rPr lang="en-IN" dirty="0" smtClean="0"/>
              <a:t>Introduction…</a:t>
            </a:r>
            <a:endParaRPr lang="en-IN" dirty="0"/>
          </a:p>
        </p:txBody>
      </p:sp>
    </p:spTree>
    <p:extLst>
      <p:ext uri="{BB962C8B-B14F-4D97-AF65-F5344CB8AC3E}">
        <p14:creationId xmlns:p14="http://schemas.microsoft.com/office/powerpoint/2010/main" val="1854334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Concurrency</a:t>
            </a:r>
            <a:endParaRPr lang="en-IN"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521816"/>
            <a:ext cx="1712023" cy="315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003221"/>
            <a:ext cx="2811828" cy="1592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8083" y="4147290"/>
            <a:ext cx="1576332" cy="291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128" y="4452032"/>
            <a:ext cx="2796554" cy="145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05384" y="692696"/>
            <a:ext cx="6890952" cy="64633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Go comes with built in concurrency into language itself.(not with additional library  )</a:t>
            </a:r>
            <a:endParaRPr lang="en-IN" dirty="0"/>
          </a:p>
        </p:txBody>
      </p:sp>
      <p:sp>
        <p:nvSpPr>
          <p:cNvPr id="8" name="TextBox 7"/>
          <p:cNvSpPr txBox="1"/>
          <p:nvPr/>
        </p:nvSpPr>
        <p:spPr>
          <a:xfrm>
            <a:off x="705384" y="2060848"/>
            <a:ext cx="3445476" cy="1477328"/>
          </a:xfrm>
          <a:prstGeom prst="rect">
            <a:avLst/>
          </a:prstGeom>
          <a:noFill/>
        </p:spPr>
        <p:txBody>
          <a:bodyPr wrap="square" rtlCol="0">
            <a:spAutoFit/>
          </a:bodyPr>
          <a:lstStyle/>
          <a:p>
            <a:pPr marL="285750" indent="-285750">
              <a:buFont typeface="Arial" panose="020B0604020202020204" pitchFamily="34" charset="0"/>
              <a:buChar char="•"/>
            </a:pPr>
            <a:r>
              <a:rPr lang="en-IN" dirty="0" smtClean="0"/>
              <a:t>Multiple thread can access the same data.</a:t>
            </a:r>
          </a:p>
          <a:p>
            <a:pPr marL="285750" indent="-285750">
              <a:buFont typeface="Arial" panose="020B0604020202020204" pitchFamily="34" charset="0"/>
              <a:buChar char="•"/>
            </a:pPr>
            <a:r>
              <a:rPr lang="en-IN" dirty="0" smtClean="0"/>
              <a:t>Traditionally by using lock we can synchronise the access of data. </a:t>
            </a:r>
            <a:endParaRPr lang="en-IN" dirty="0"/>
          </a:p>
        </p:txBody>
      </p:sp>
      <p:sp>
        <p:nvSpPr>
          <p:cNvPr id="9" name="TextBox 8"/>
          <p:cNvSpPr txBox="1"/>
          <p:nvPr/>
        </p:nvSpPr>
        <p:spPr>
          <a:xfrm>
            <a:off x="705384" y="4581128"/>
            <a:ext cx="3445476" cy="1477328"/>
          </a:xfrm>
          <a:prstGeom prst="rect">
            <a:avLst/>
          </a:prstGeom>
          <a:noFill/>
        </p:spPr>
        <p:txBody>
          <a:bodyPr wrap="square" rtlCol="0">
            <a:spAutoFit/>
          </a:bodyPr>
          <a:lstStyle/>
          <a:p>
            <a:pPr marL="285750" indent="-285750">
              <a:buFont typeface="Arial" panose="020B0604020202020204" pitchFamily="34" charset="0"/>
              <a:buChar char="•"/>
            </a:pPr>
            <a:r>
              <a:rPr lang="en-IN" dirty="0" smtClean="0"/>
              <a:t>In Go, instead of sharing data its share communication channel </a:t>
            </a:r>
          </a:p>
          <a:p>
            <a:pPr marL="285750" indent="-285750">
              <a:buFont typeface="Arial" panose="020B0604020202020204" pitchFamily="34" charset="0"/>
              <a:buChar char="•"/>
            </a:pPr>
            <a:r>
              <a:rPr lang="en-IN" i="1" dirty="0"/>
              <a:t>Channels</a:t>
            </a:r>
            <a:r>
              <a:rPr lang="en-IN" dirty="0"/>
              <a:t> are the pipes that connect concurrent </a:t>
            </a:r>
            <a:r>
              <a:rPr lang="en-IN" dirty="0" smtClean="0"/>
              <a:t>goroutines</a:t>
            </a:r>
          </a:p>
        </p:txBody>
      </p:sp>
    </p:spTree>
    <p:extLst>
      <p:ext uri="{BB962C8B-B14F-4D97-AF65-F5344CB8AC3E}">
        <p14:creationId xmlns:p14="http://schemas.microsoft.com/office/powerpoint/2010/main" val="1074073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Goroutines</a:t>
            </a:r>
            <a:r>
              <a:rPr lang="en-IN" dirty="0"/>
              <a:t/>
            </a:r>
            <a:br>
              <a:rPr lang="en-IN" dirty="0"/>
            </a:br>
            <a:endParaRPr lang="en-IN" dirty="0"/>
          </a:p>
        </p:txBody>
      </p:sp>
      <p:sp>
        <p:nvSpPr>
          <p:cNvPr id="3" name="Rectangle 2"/>
          <p:cNvSpPr/>
          <p:nvPr/>
        </p:nvSpPr>
        <p:spPr>
          <a:xfrm>
            <a:off x="827584" y="758724"/>
            <a:ext cx="7056784" cy="1200329"/>
          </a:xfrm>
          <a:prstGeom prst="rect">
            <a:avLst/>
          </a:prstGeom>
        </p:spPr>
        <p:txBody>
          <a:bodyPr wrap="square">
            <a:spAutoFit/>
          </a:bodyPr>
          <a:lstStyle/>
          <a:p>
            <a:pPr marL="285750" indent="-285750">
              <a:buFont typeface="Arial" panose="020B0604020202020204" pitchFamily="34" charset="0"/>
              <a:buChar char="•"/>
            </a:pPr>
            <a:r>
              <a:rPr lang="en-IN" dirty="0"/>
              <a:t>A </a:t>
            </a:r>
            <a:r>
              <a:rPr lang="en-IN" i="1" dirty="0"/>
              <a:t>goroutine</a:t>
            </a:r>
            <a:r>
              <a:rPr lang="en-IN" dirty="0"/>
              <a:t> is a lightweight thread of execution</a:t>
            </a:r>
            <a:r>
              <a:rPr lang="en-IN" dirty="0" smtClean="0"/>
              <a:t>.</a:t>
            </a:r>
          </a:p>
          <a:p>
            <a:pPr marL="285750" indent="-285750">
              <a:buFont typeface="Arial" panose="020B0604020202020204" pitchFamily="34" charset="0"/>
              <a:buChar char="•"/>
            </a:pPr>
            <a:r>
              <a:rPr lang="en-IN" dirty="0" smtClean="0"/>
              <a:t>Manage by Go runtime.</a:t>
            </a:r>
          </a:p>
          <a:p>
            <a:pPr marL="285750" indent="-285750">
              <a:buFont typeface="Arial" panose="020B0604020202020204" pitchFamily="34" charset="0"/>
              <a:buChar char="•"/>
            </a:pPr>
            <a:r>
              <a:rPr lang="en-IN" dirty="0" smtClean="0"/>
              <a:t>Just use the keyword “go” with a function call.</a:t>
            </a:r>
          </a:p>
          <a:p>
            <a:pPr marL="285750" indent="-285750">
              <a:buFont typeface="Arial" panose="020B0604020202020204" pitchFamily="34" charset="0"/>
              <a:buChar char="•"/>
            </a:pPr>
            <a:r>
              <a:rPr lang="en-IN" dirty="0"/>
              <a:t>G</a:t>
            </a:r>
            <a:r>
              <a:rPr lang="en-IN" dirty="0" smtClean="0"/>
              <a:t>oroutine </a:t>
            </a:r>
            <a:r>
              <a:rPr lang="en-IN" dirty="0"/>
              <a:t>will execute concurrently with the calling one</a:t>
            </a:r>
          </a:p>
        </p:txBody>
      </p:sp>
      <p:sp>
        <p:nvSpPr>
          <p:cNvPr id="5" name="Title 1"/>
          <p:cNvSpPr txBox="1">
            <a:spLocks/>
          </p:cNvSpPr>
          <p:nvPr/>
        </p:nvSpPr>
        <p:spPr>
          <a:xfrm>
            <a:off x="781711" y="3501008"/>
            <a:ext cx="8410080" cy="579438"/>
          </a:xfrm>
          <a:prstGeom prst="rect">
            <a:avLst/>
          </a:prstGeom>
        </p:spPr>
        <p:txBody>
          <a:bodyPr vert="horz" lIns="91440" tIns="45720" rIns="91440" bIns="45720" rtlCol="0" anchor="ctr">
            <a:normAutofit fontScale="40000" lnSpcReduction="20000"/>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IN" dirty="0" smtClean="0"/>
              <a:t/>
            </a:r>
            <a:br>
              <a:rPr lang="en-IN" dirty="0" smtClean="0"/>
            </a:br>
            <a:r>
              <a:rPr lang="en-IN" dirty="0" smtClean="0"/>
              <a:t/>
            </a:r>
            <a:br>
              <a:rPr lang="en-IN" dirty="0" smtClean="0"/>
            </a:br>
            <a:endParaRPr lang="en-IN"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64489"/>
            <a:ext cx="3722828" cy="1585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6"/>
          <p:cNvGrpSpPr/>
          <p:nvPr/>
        </p:nvGrpSpPr>
        <p:grpSpPr>
          <a:xfrm>
            <a:off x="5514409" y="1959053"/>
            <a:ext cx="2096680" cy="1215815"/>
            <a:chOff x="4986751" y="2336916"/>
            <a:chExt cx="2013569" cy="1080992"/>
          </a:xfrm>
        </p:grpSpPr>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751" y="2336916"/>
              <a:ext cx="1341131" cy="371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9469" y="2668484"/>
              <a:ext cx="1800851" cy="749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07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8958" y="3467764"/>
            <a:ext cx="5005600" cy="1518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652503" y="4986680"/>
            <a:ext cx="8136904" cy="1477328"/>
          </a:xfrm>
          <a:prstGeom prst="rect">
            <a:avLst/>
          </a:prstGeom>
        </p:spPr>
        <p:txBody>
          <a:bodyPr wrap="square">
            <a:spAutoFit/>
          </a:bodyPr>
          <a:lstStyle/>
          <a:p>
            <a:pPr marL="285750" indent="-285750">
              <a:buFont typeface="Arial" panose="020B0604020202020204" pitchFamily="34" charset="0"/>
              <a:buChar char="•"/>
            </a:pPr>
            <a:r>
              <a:rPr lang="en-IN" dirty="0"/>
              <a:t>Goroutines allow you to run a piece of code in parallel to others. But to employ it usefully, there are a few additional requirements - we should be able to pass data into the running process and we should be able to get data out of the running process when it is done creating it. Channels provide the way to do that, and they work alongside goroutines. </a:t>
            </a:r>
          </a:p>
        </p:txBody>
      </p:sp>
    </p:spTree>
    <p:extLst>
      <p:ext uri="{BB962C8B-B14F-4D97-AF65-F5344CB8AC3E}">
        <p14:creationId xmlns:p14="http://schemas.microsoft.com/office/powerpoint/2010/main" val="2008496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t>Channel</a:t>
            </a:r>
            <a:endParaRPr lang="en-IN" sz="1000" dirty="0"/>
          </a:p>
        </p:txBody>
      </p:sp>
      <p:sp>
        <p:nvSpPr>
          <p:cNvPr id="3" name="Rectangle 2"/>
          <p:cNvSpPr/>
          <p:nvPr/>
        </p:nvSpPr>
        <p:spPr>
          <a:xfrm>
            <a:off x="683568" y="692696"/>
            <a:ext cx="7920880" cy="2031325"/>
          </a:xfrm>
          <a:prstGeom prst="rect">
            <a:avLst/>
          </a:prstGeom>
        </p:spPr>
        <p:txBody>
          <a:bodyPr wrap="square">
            <a:spAutoFit/>
          </a:bodyPr>
          <a:lstStyle/>
          <a:p>
            <a:pPr marL="285750" indent="-285750">
              <a:buFont typeface="Arial" panose="020B0604020202020204" pitchFamily="34" charset="0"/>
              <a:buChar char="•"/>
            </a:pPr>
            <a:r>
              <a:rPr lang="en-IN" i="1" dirty="0"/>
              <a:t>Channels</a:t>
            </a:r>
            <a:r>
              <a:rPr lang="en-IN" dirty="0"/>
              <a:t> are the pipes that connect concurrent goroutines.</a:t>
            </a:r>
          </a:p>
          <a:p>
            <a:pPr marL="285750" indent="-285750">
              <a:buFont typeface="Arial" panose="020B0604020202020204" pitchFamily="34" charset="0"/>
              <a:buChar char="•"/>
            </a:pPr>
            <a:r>
              <a:rPr lang="en-IN" dirty="0"/>
              <a:t>We can send values into channels from one goroutine and receive those values into another goroutine</a:t>
            </a:r>
            <a:r>
              <a:rPr lang="en-IN" dirty="0" smtClean="0"/>
              <a:t>.</a:t>
            </a:r>
            <a:br>
              <a:rPr lang="en-IN" dirty="0" smtClean="0"/>
            </a:br>
            <a:r>
              <a:rPr lang="en-IN" dirty="0" smtClean="0"/>
              <a:t/>
            </a:r>
            <a:br>
              <a:rPr lang="en-IN" dirty="0" smtClean="0"/>
            </a:br>
            <a:endParaRPr lang="en-IN" dirty="0"/>
          </a:p>
          <a:p>
            <a:pPr marL="285750" indent="-285750">
              <a:buFont typeface="Arial" panose="020B0604020202020204" pitchFamily="34" charset="0"/>
              <a:buChar char="•"/>
            </a:pPr>
            <a:r>
              <a:rPr lang="en-IN" dirty="0"/>
              <a:t>Can create a new channel with make(chan val-type). Channels are typed by the values they convey.</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2492896"/>
            <a:ext cx="3798013" cy="43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83568" y="2926685"/>
            <a:ext cx="7848872" cy="646331"/>
          </a:xfrm>
          <a:prstGeom prst="rect">
            <a:avLst/>
          </a:prstGeom>
        </p:spPr>
        <p:txBody>
          <a:bodyPr wrap="square">
            <a:spAutoFit/>
          </a:bodyPr>
          <a:lstStyle/>
          <a:p>
            <a:pPr marL="285750" indent="-285750">
              <a:buFont typeface="Arial" panose="020B0604020202020204" pitchFamily="34" charset="0"/>
              <a:buChar char="•"/>
            </a:pPr>
            <a:r>
              <a:rPr lang="en-IN" dirty="0" smtClean="0"/>
              <a:t>Can </a:t>
            </a:r>
            <a:r>
              <a:rPr lang="en-IN" dirty="0"/>
              <a:t>Send a value into a channel using the channel &lt;- syntax. </a:t>
            </a:r>
            <a:r>
              <a:rPr lang="en-IN" dirty="0" smtClean="0"/>
              <a:t> </a:t>
            </a:r>
            <a:r>
              <a:rPr lang="en-IN" dirty="0"/>
              <a:t>Here we send "ping" to the messages channel we made above, </a:t>
            </a:r>
            <a:r>
              <a:rPr lang="en-IN" dirty="0" smtClean="0"/>
              <a:t> </a:t>
            </a:r>
            <a:r>
              <a:rPr lang="en-IN" dirty="0"/>
              <a:t>from a new goroutine</a:t>
            </a:r>
          </a:p>
        </p:txBody>
      </p:sp>
      <p:pic>
        <p:nvPicPr>
          <p:cNvPr id="317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501008"/>
            <a:ext cx="3168352"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55576" y="4005064"/>
            <a:ext cx="7200800" cy="646331"/>
          </a:xfrm>
          <a:prstGeom prst="rect">
            <a:avLst/>
          </a:prstGeom>
        </p:spPr>
        <p:txBody>
          <a:bodyPr wrap="square">
            <a:spAutoFit/>
          </a:bodyPr>
          <a:lstStyle/>
          <a:p>
            <a:pPr marL="285750" indent="-285750">
              <a:buFont typeface="Arial" panose="020B0604020202020204" pitchFamily="34" charset="0"/>
              <a:buChar char="•"/>
            </a:pPr>
            <a:r>
              <a:rPr lang="en-IN" dirty="0"/>
              <a:t>The &lt;-channel syntax receives a value from the channel</a:t>
            </a:r>
            <a:r>
              <a:rPr lang="en-IN" dirty="0" smtClean="0"/>
              <a:t>. </a:t>
            </a:r>
            <a:r>
              <a:rPr lang="en-IN" dirty="0"/>
              <a:t>Here we’ll receive the "ping" message we sent </a:t>
            </a:r>
            <a:r>
              <a:rPr lang="en-IN" dirty="0" smtClean="0"/>
              <a:t>above </a:t>
            </a:r>
            <a:r>
              <a:rPr lang="en-IN" dirty="0"/>
              <a:t>from a new </a:t>
            </a:r>
            <a:r>
              <a:rPr lang="en-IN" dirty="0" smtClean="0"/>
              <a:t>goroutine.</a:t>
            </a:r>
            <a:endParaRPr lang="en-IN" dirty="0"/>
          </a:p>
        </p:txBody>
      </p:sp>
      <p:pic>
        <p:nvPicPr>
          <p:cNvPr id="317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651394"/>
            <a:ext cx="2664296" cy="1009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12160" y="4777988"/>
            <a:ext cx="3024336" cy="523220"/>
          </a:xfrm>
          <a:prstGeom prst="rect">
            <a:avLst/>
          </a:prstGeom>
        </p:spPr>
        <p:txBody>
          <a:bodyPr wrap="square">
            <a:spAutoFit/>
          </a:bodyPr>
          <a:lstStyle/>
          <a:p>
            <a:r>
              <a:rPr lang="en-IN" sz="1400" dirty="0" smtClean="0"/>
              <a:t>(The </a:t>
            </a:r>
            <a:r>
              <a:rPr lang="en-IN" sz="1400" dirty="0"/>
              <a:t>data flows in the direction of the arrow</a:t>
            </a:r>
            <a:r>
              <a:rPr lang="en-IN" sz="1400" dirty="0" smtClean="0"/>
              <a:t>.)</a:t>
            </a:r>
            <a:endParaRPr lang="en-IN" sz="1400" dirty="0"/>
          </a:p>
        </p:txBody>
      </p:sp>
      <p:sp>
        <p:nvSpPr>
          <p:cNvPr id="7" name="Rectangle 6"/>
          <p:cNvSpPr/>
          <p:nvPr/>
        </p:nvSpPr>
        <p:spPr>
          <a:xfrm>
            <a:off x="683568" y="5662989"/>
            <a:ext cx="7560840" cy="646331"/>
          </a:xfrm>
          <a:prstGeom prst="rect">
            <a:avLst/>
          </a:prstGeom>
        </p:spPr>
        <p:txBody>
          <a:bodyPr wrap="square">
            <a:spAutoFit/>
          </a:bodyPr>
          <a:lstStyle/>
          <a:p>
            <a:pPr marL="285750" indent="-285750">
              <a:buFont typeface="Arial" panose="020B0604020202020204" pitchFamily="34" charset="0"/>
              <a:buChar char="•"/>
            </a:pPr>
            <a:r>
              <a:rPr lang="en-IN" dirty="0"/>
              <a:t>By default, sends and receives block until the other side is ready. This allows goroutines to synchronize without explicit locks or condition variables. </a:t>
            </a:r>
          </a:p>
        </p:txBody>
      </p:sp>
      <p:pic>
        <p:nvPicPr>
          <p:cNvPr id="3175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5821" y="1313706"/>
            <a:ext cx="38004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80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Select </a:t>
            </a:r>
            <a:endParaRPr lang="en-IN" dirty="0"/>
          </a:p>
        </p:txBody>
      </p:sp>
      <p:sp>
        <p:nvSpPr>
          <p:cNvPr id="4" name="Rectangle 3"/>
          <p:cNvSpPr/>
          <p:nvPr/>
        </p:nvSpPr>
        <p:spPr>
          <a:xfrm>
            <a:off x="323528" y="836712"/>
            <a:ext cx="8208912" cy="4062651"/>
          </a:xfrm>
          <a:prstGeom prst="rect">
            <a:avLst/>
          </a:prstGeom>
        </p:spPr>
        <p:txBody>
          <a:bodyPr wrap="square">
            <a:spAutoFit/>
          </a:bodyPr>
          <a:lstStyle/>
          <a:p>
            <a:pPr marL="285750" indent="-285750">
              <a:buFont typeface="Arial" panose="020B0604020202020204" pitchFamily="34" charset="0"/>
              <a:buChar char="•"/>
            </a:pPr>
            <a:r>
              <a:rPr lang="en-IN" dirty="0" smtClean="0"/>
              <a:t>Like a switch but on communications.</a:t>
            </a:r>
          </a:p>
          <a:p>
            <a:pPr marL="285750" indent="-285750">
              <a:buFont typeface="Arial" panose="020B0604020202020204" pitchFamily="34" charset="0"/>
              <a:buChar char="•"/>
            </a:pPr>
            <a:r>
              <a:rPr lang="en-IN" dirty="0" smtClean="0"/>
              <a:t>The </a:t>
            </a:r>
            <a:r>
              <a:rPr lang="en-IN" dirty="0"/>
              <a:t>select keyword when used in conjunction with many channels works like a are-you-ready polling mechanism across different channels</a:t>
            </a:r>
            <a:r>
              <a:rPr lang="en-IN" dirty="0" smtClean="0"/>
              <a:t>.</a:t>
            </a:r>
          </a:p>
          <a:p>
            <a:pPr marL="285750" indent="-285750">
              <a:buFont typeface="Arial" panose="020B0604020202020204" pitchFamily="34" charset="0"/>
              <a:buChar char="•"/>
            </a:pPr>
            <a:r>
              <a:rPr lang="en-IN" dirty="0"/>
              <a:t>The case blocks within it can be for sending or </a:t>
            </a:r>
            <a:r>
              <a:rPr lang="en-IN" dirty="0" smtClean="0"/>
              <a:t>receiving</a:t>
            </a:r>
          </a:p>
          <a:p>
            <a:pPr marL="285750" indent="-285750">
              <a:buFont typeface="Arial" panose="020B0604020202020204" pitchFamily="34" charset="0"/>
              <a:buChar char="•"/>
            </a:pPr>
            <a:endParaRPr lang="en-IN" dirty="0"/>
          </a:p>
          <a:p>
            <a:r>
              <a:rPr lang="en-IN" sz="2400" b="1" dirty="0" smtClean="0"/>
              <a:t>Rules :</a:t>
            </a:r>
          </a:p>
          <a:p>
            <a:pPr marL="285750" indent="-285750">
              <a:buFont typeface="Arial" panose="020B0604020202020204" pitchFamily="34" charset="0"/>
              <a:buChar char="•"/>
            </a:pPr>
            <a:r>
              <a:rPr lang="en-IN" dirty="0" smtClean="0"/>
              <a:t>check </a:t>
            </a:r>
            <a:r>
              <a:rPr lang="en-IN" dirty="0"/>
              <a:t>each of the case </a:t>
            </a:r>
            <a:r>
              <a:rPr lang="en-IN" dirty="0" smtClean="0"/>
              <a:t>blocks</a:t>
            </a:r>
          </a:p>
          <a:p>
            <a:pPr marL="285750" indent="-285750">
              <a:buFont typeface="Arial" panose="020B0604020202020204" pitchFamily="34" charset="0"/>
              <a:buChar char="•"/>
            </a:pPr>
            <a:r>
              <a:rPr lang="en-IN" dirty="0" smtClean="0"/>
              <a:t> if </a:t>
            </a:r>
            <a:r>
              <a:rPr lang="en-IN" dirty="0"/>
              <a:t>any one of them is sending or receiving, execute the code block corresponding to </a:t>
            </a:r>
            <a:r>
              <a:rPr lang="en-IN" dirty="0" smtClean="0"/>
              <a:t>it</a:t>
            </a:r>
          </a:p>
          <a:p>
            <a:pPr marL="285750" indent="-285750">
              <a:buFont typeface="Arial" panose="020B0604020202020204" pitchFamily="34" charset="0"/>
              <a:buChar char="•"/>
            </a:pPr>
            <a:r>
              <a:rPr lang="en-IN" dirty="0" smtClean="0"/>
              <a:t> </a:t>
            </a:r>
            <a:r>
              <a:rPr lang="en-IN" dirty="0"/>
              <a:t>if more than one is sending or receiving, randomly pick any of them and execute its code </a:t>
            </a:r>
            <a:r>
              <a:rPr lang="en-IN" dirty="0" smtClean="0"/>
              <a:t>block</a:t>
            </a:r>
          </a:p>
          <a:p>
            <a:pPr marL="285750" indent="-285750">
              <a:buFont typeface="Arial" panose="020B0604020202020204" pitchFamily="34" charset="0"/>
              <a:buChar char="•"/>
            </a:pPr>
            <a:r>
              <a:rPr lang="en-IN" dirty="0" smtClean="0"/>
              <a:t> if </a:t>
            </a:r>
            <a:r>
              <a:rPr lang="en-IN" dirty="0"/>
              <a:t>none of them are ready, </a:t>
            </a:r>
            <a:r>
              <a:rPr lang="en-IN" dirty="0" smtClean="0"/>
              <a:t>wait</a:t>
            </a:r>
          </a:p>
          <a:p>
            <a:pPr marL="285750" indent="-285750">
              <a:buFont typeface="Arial" panose="020B0604020202020204" pitchFamily="34" charset="0"/>
              <a:buChar char="•"/>
            </a:pPr>
            <a:r>
              <a:rPr lang="en-IN" dirty="0" smtClean="0"/>
              <a:t> if </a:t>
            </a:r>
            <a:r>
              <a:rPr lang="en-IN" dirty="0"/>
              <a:t>there is a default block, and none of the other case blocks are ready, then execute the default block</a:t>
            </a:r>
          </a:p>
        </p:txBody>
      </p:sp>
    </p:spTree>
    <p:extLst>
      <p:ext uri="{BB962C8B-B14F-4D97-AF65-F5344CB8AC3E}">
        <p14:creationId xmlns:p14="http://schemas.microsoft.com/office/powerpoint/2010/main" val="902719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a:t>
            </a:r>
            <a:endParaRPr lang="en-IN" dirty="0"/>
          </a:p>
        </p:txBody>
      </p:sp>
      <p:sp>
        <p:nvSpPr>
          <p:cNvPr id="4" name="Rectangle 3"/>
          <p:cNvSpPr/>
          <p:nvPr/>
        </p:nvSpPr>
        <p:spPr>
          <a:xfrm>
            <a:off x="395536" y="847740"/>
            <a:ext cx="8424936" cy="4708981"/>
          </a:xfrm>
          <a:prstGeom prst="rect">
            <a:avLst/>
          </a:prstGeom>
        </p:spPr>
        <p:txBody>
          <a:bodyPr wrap="square">
            <a:spAutoFit/>
          </a:bodyPr>
          <a:lstStyle/>
          <a:p>
            <a:pPr marL="285750" indent="-285750">
              <a:buFont typeface="Arial" panose="020B0604020202020204" pitchFamily="34" charset="0"/>
              <a:buChar char="•"/>
            </a:pPr>
            <a:r>
              <a:rPr lang="en-IN" sz="2000" dirty="0"/>
              <a:t>Processing HTTP requests with Go is primarily about two things</a:t>
            </a:r>
            <a:r>
              <a:rPr lang="en-IN" sz="2000" dirty="0" smtClean="0"/>
              <a:t>:</a:t>
            </a:r>
            <a:br>
              <a:rPr lang="en-IN" sz="2000" dirty="0" smtClean="0"/>
            </a:br>
            <a:endParaRPr lang="en-IN" sz="2000" dirty="0" smtClean="0"/>
          </a:p>
          <a:p>
            <a:pPr marL="742950" lvl="1" indent="-285750">
              <a:buFont typeface="Arial" panose="020B0604020202020204" pitchFamily="34" charset="0"/>
              <a:buChar char="•"/>
            </a:pPr>
            <a:r>
              <a:rPr lang="en-IN" sz="2000" dirty="0" smtClean="0"/>
              <a:t> </a:t>
            </a:r>
            <a:r>
              <a:rPr lang="en-IN" sz="2000" b="1" dirty="0" smtClean="0"/>
              <a:t>ServeMuxes</a:t>
            </a:r>
          </a:p>
          <a:p>
            <a:pPr marL="1200150" lvl="2" indent="-285750">
              <a:buFont typeface="Arial" panose="020B0604020202020204" pitchFamily="34" charset="0"/>
              <a:buChar char="•"/>
            </a:pPr>
            <a:r>
              <a:rPr lang="en-IN" sz="2000" dirty="0" smtClean="0"/>
              <a:t>A ServerMux</a:t>
            </a:r>
            <a:r>
              <a:rPr lang="en-IN" sz="2000" dirty="0"/>
              <a:t>  is essentially a HTTP request router (or </a:t>
            </a:r>
            <a:r>
              <a:rPr lang="en-IN" sz="2000" i="1" dirty="0"/>
              <a:t>multiplexor</a:t>
            </a:r>
            <a:r>
              <a:rPr lang="en-IN" sz="2000" dirty="0"/>
              <a:t>). </a:t>
            </a:r>
            <a:endParaRPr lang="en-IN" sz="2000" dirty="0" smtClean="0"/>
          </a:p>
          <a:p>
            <a:pPr marL="1200150" lvl="2" indent="-285750">
              <a:buFont typeface="Arial" panose="020B0604020202020204" pitchFamily="34" charset="0"/>
              <a:buChar char="•"/>
            </a:pPr>
            <a:r>
              <a:rPr lang="en-IN" sz="2000" dirty="0" smtClean="0"/>
              <a:t>It </a:t>
            </a:r>
            <a:r>
              <a:rPr lang="en-IN" sz="2000" dirty="0"/>
              <a:t>compares incoming requests against a list of predefined URL paths, and calls the associated handler for the path whenever a match is found</a:t>
            </a:r>
            <a:r>
              <a:rPr lang="en-IN" sz="2000" dirty="0" smtClean="0"/>
              <a:t>.</a:t>
            </a:r>
            <a:br>
              <a:rPr lang="en-IN" sz="2000" dirty="0" smtClean="0"/>
            </a:br>
            <a:endParaRPr lang="en-IN" sz="2000" dirty="0" smtClean="0"/>
          </a:p>
          <a:p>
            <a:pPr marL="742950" lvl="1" indent="-285750">
              <a:buFont typeface="Arial" panose="020B0604020202020204" pitchFamily="34" charset="0"/>
              <a:buChar char="•"/>
            </a:pPr>
            <a:r>
              <a:rPr lang="en-IN" sz="2000" dirty="0" smtClean="0"/>
              <a:t> </a:t>
            </a:r>
            <a:r>
              <a:rPr lang="en-IN" sz="2000" b="1" dirty="0" smtClean="0"/>
              <a:t>Handlers</a:t>
            </a:r>
          </a:p>
          <a:p>
            <a:pPr marL="1200150" lvl="2" indent="-285750">
              <a:buFont typeface="Arial" panose="020B0604020202020204" pitchFamily="34" charset="0"/>
              <a:buChar char="•"/>
            </a:pPr>
            <a:r>
              <a:rPr lang="en-IN" sz="2000" dirty="0" smtClean="0"/>
              <a:t>Handlers </a:t>
            </a:r>
            <a:r>
              <a:rPr lang="en-IN" sz="2000" dirty="0"/>
              <a:t>are responsible for writing response headers and bodies</a:t>
            </a:r>
            <a:r>
              <a:rPr lang="en-IN" sz="2000" dirty="0" smtClean="0"/>
              <a:t>.</a:t>
            </a:r>
          </a:p>
          <a:p>
            <a:pPr marL="1200150" lvl="2" indent="-285750">
              <a:buFont typeface="Arial" panose="020B0604020202020204" pitchFamily="34" charset="0"/>
              <a:buChar char="•"/>
            </a:pPr>
            <a:r>
              <a:rPr lang="en-IN" sz="2000" dirty="0" smtClean="0"/>
              <a:t> </a:t>
            </a:r>
            <a:r>
              <a:rPr lang="en-IN" sz="2000" dirty="0"/>
              <a:t>Almost any object can be a handler, so long as it satisfies the  http.Handler </a:t>
            </a:r>
            <a:r>
              <a:rPr lang="en-IN" sz="2000" dirty="0" smtClean="0"/>
              <a:t>interface . </a:t>
            </a:r>
          </a:p>
          <a:p>
            <a:pPr marL="1200150" lvl="2" indent="-285750">
              <a:buFont typeface="Arial" panose="020B0604020202020204" pitchFamily="34" charset="0"/>
              <a:buChar char="•"/>
            </a:pPr>
            <a:r>
              <a:rPr lang="en-IN" sz="2000" dirty="0" smtClean="0"/>
              <a:t>Simply </a:t>
            </a:r>
            <a:r>
              <a:rPr lang="en-IN" sz="2000" dirty="0"/>
              <a:t>means it must have a ServeHTTP method with the following signature</a:t>
            </a:r>
            <a:r>
              <a:rPr lang="en-IN" sz="2000" dirty="0" smtClean="0"/>
              <a:t>:</a:t>
            </a:r>
            <a:br>
              <a:rPr lang="en-IN" sz="2000" dirty="0" smtClean="0"/>
            </a:br>
            <a:r>
              <a:rPr lang="en-IN" sz="2000" dirty="0" smtClean="0"/>
              <a:t>              </a:t>
            </a:r>
            <a:r>
              <a:rPr lang="en-IN" sz="2000" b="1" dirty="0" smtClean="0"/>
              <a:t>ServeHTTP( http.ResponseWriter</a:t>
            </a:r>
            <a:r>
              <a:rPr lang="en-IN" sz="2000" b="1" dirty="0"/>
              <a:t>, *</a:t>
            </a:r>
            <a:r>
              <a:rPr lang="en-IN" sz="2000" b="1" dirty="0" smtClean="0"/>
              <a:t>http.Request)</a:t>
            </a:r>
            <a:endParaRPr lang="en-IN" sz="2000" b="1" dirty="0"/>
          </a:p>
        </p:txBody>
      </p:sp>
    </p:spTree>
    <p:extLst>
      <p:ext uri="{BB962C8B-B14F-4D97-AF65-F5344CB8AC3E}">
        <p14:creationId xmlns:p14="http://schemas.microsoft.com/office/powerpoint/2010/main" val="3129724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332656"/>
            <a:ext cx="8496944" cy="1631216"/>
          </a:xfrm>
          <a:prstGeom prst="rect">
            <a:avLst/>
          </a:prstGeom>
        </p:spPr>
        <p:txBody>
          <a:bodyPr wrap="square">
            <a:spAutoFit/>
          </a:bodyPr>
          <a:lstStyle/>
          <a:p>
            <a:pPr marL="285750" indent="-285750">
              <a:buFont typeface="Arial" panose="020B0604020202020204" pitchFamily="34" charset="0"/>
              <a:buChar char="•"/>
            </a:pPr>
            <a:r>
              <a:rPr lang="en-IN" sz="2000" dirty="0"/>
              <a:t>We can think of a ServeMux as </a:t>
            </a:r>
            <a:r>
              <a:rPr lang="en-IN" sz="2000" i="1" dirty="0">
                <a:solidFill>
                  <a:srgbClr val="FFC000"/>
                </a:solidFill>
              </a:rPr>
              <a:t>just being a special kind of handler</a:t>
            </a:r>
            <a:r>
              <a:rPr lang="en-IN" sz="2000" dirty="0"/>
              <a:t>, which instead of providing a response itself passes the request on to a second handler</a:t>
            </a:r>
          </a:p>
          <a:p>
            <a:pPr marL="285750" indent="-285750">
              <a:buFont typeface="Arial" panose="020B0604020202020204" pitchFamily="34" charset="0"/>
              <a:buChar char="•"/>
            </a:pPr>
            <a:r>
              <a:rPr lang="en-IN" sz="2000" dirty="0"/>
              <a:t>Go's HTTP package ships with a few functions to generate common </a:t>
            </a:r>
            <a:r>
              <a:rPr lang="en-IN" sz="2000" dirty="0" smtClean="0"/>
              <a:t>handlers</a:t>
            </a:r>
            <a:r>
              <a:rPr lang="en-IN" sz="2000" dirty="0"/>
              <a:t>, such </a:t>
            </a:r>
            <a:r>
              <a:rPr lang="en-IN" sz="2000" dirty="0" smtClean="0"/>
              <a:t> FileServer</a:t>
            </a:r>
            <a:r>
              <a:rPr lang="en-IN" sz="2000" dirty="0"/>
              <a:t>, </a:t>
            </a:r>
            <a:r>
              <a:rPr lang="en-IN" sz="2000" dirty="0" smtClean="0"/>
              <a:t>NotFoundHandler and RedirectHandler</a:t>
            </a:r>
            <a:r>
              <a:rPr lang="en-IN" sz="2000" dirty="0"/>
              <a:t>.</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21" y="4149080"/>
            <a:ext cx="5586595" cy="2155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739" y="1958936"/>
            <a:ext cx="6974629" cy="2118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7729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Custom </a:t>
            </a:r>
            <a:r>
              <a:rPr lang="en-IN" dirty="0"/>
              <a:t>Handlers</a:t>
            </a:r>
            <a:br>
              <a:rPr lang="en-IN" dirty="0"/>
            </a:br>
            <a:endParaRPr lang="en-IN" dirty="0"/>
          </a:p>
        </p:txBody>
      </p:sp>
      <p:sp>
        <p:nvSpPr>
          <p:cNvPr id="5" name="Rectangle 4"/>
          <p:cNvSpPr/>
          <p:nvPr/>
        </p:nvSpPr>
        <p:spPr>
          <a:xfrm>
            <a:off x="611560" y="764704"/>
            <a:ext cx="7632848" cy="1015663"/>
          </a:xfrm>
          <a:prstGeom prst="rect">
            <a:avLst/>
          </a:prstGeom>
        </p:spPr>
        <p:txBody>
          <a:bodyPr wrap="square">
            <a:spAutoFit/>
          </a:bodyPr>
          <a:lstStyle/>
          <a:p>
            <a:pPr marL="285750" indent="-285750">
              <a:buFont typeface="Arial" panose="020B0604020202020204" pitchFamily="34" charset="0"/>
              <a:buChar char="•"/>
            </a:pPr>
            <a:r>
              <a:rPr lang="en-IN" sz="2000" dirty="0" smtClean="0"/>
              <a:t>To </a:t>
            </a:r>
            <a:r>
              <a:rPr lang="en-IN" sz="2000" dirty="0"/>
              <a:t>make a </a:t>
            </a:r>
            <a:r>
              <a:rPr lang="en-IN" sz="2000" dirty="0" smtClean="0"/>
              <a:t>handler </a:t>
            </a:r>
            <a:r>
              <a:rPr lang="en-IN" sz="2000" dirty="0"/>
              <a:t>and we've </a:t>
            </a:r>
            <a:r>
              <a:rPr lang="en-IN" sz="2000" dirty="0" smtClean="0"/>
              <a:t>to implement  </a:t>
            </a:r>
            <a:r>
              <a:rPr lang="en-IN" sz="2000" dirty="0"/>
              <a:t>a method with the </a:t>
            </a:r>
            <a:r>
              <a:rPr lang="en-IN" sz="2000" dirty="0" smtClean="0"/>
              <a:t>signature </a:t>
            </a:r>
          </a:p>
          <a:p>
            <a:r>
              <a:rPr lang="en-IN" sz="2000" dirty="0"/>
              <a:t> </a:t>
            </a:r>
            <a:r>
              <a:rPr lang="en-IN" sz="2000" dirty="0" smtClean="0"/>
              <a:t>         </a:t>
            </a:r>
            <a:r>
              <a:rPr lang="en-IN" sz="2000" b="1" dirty="0" smtClean="0"/>
              <a:t>ServeHTTP(http.ResponseWriter</a:t>
            </a:r>
            <a:r>
              <a:rPr lang="en-IN" sz="2000" b="1" dirty="0"/>
              <a:t>, *http.Request) </a:t>
            </a:r>
            <a:r>
              <a:rPr lang="en-IN" sz="2000" b="1" dirty="0" smtClean="0"/>
              <a:t> </a:t>
            </a:r>
            <a:r>
              <a:rPr lang="en-IN" sz="2000" dirty="0" smtClean="0"/>
              <a:t>on any type </a:t>
            </a:r>
            <a:endParaRPr lang="en-IN" sz="20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042" y="1988840"/>
            <a:ext cx="7370365" cy="3446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489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Functions </a:t>
            </a:r>
            <a:r>
              <a:rPr lang="en-IN" dirty="0"/>
              <a:t>as Handlers</a:t>
            </a:r>
            <a:br>
              <a:rPr lang="en-IN" dirty="0"/>
            </a:br>
            <a:endParaRPr lang="en-IN" dirty="0"/>
          </a:p>
        </p:txBody>
      </p:sp>
      <p:sp>
        <p:nvSpPr>
          <p:cNvPr id="4" name="Rectangle 3"/>
          <p:cNvSpPr/>
          <p:nvPr/>
        </p:nvSpPr>
        <p:spPr>
          <a:xfrm>
            <a:off x="539552" y="764704"/>
            <a:ext cx="8136904" cy="1938992"/>
          </a:xfrm>
          <a:prstGeom prst="rect">
            <a:avLst/>
          </a:prstGeom>
        </p:spPr>
        <p:txBody>
          <a:bodyPr wrap="square">
            <a:spAutoFit/>
          </a:bodyPr>
          <a:lstStyle/>
          <a:p>
            <a:pPr marL="285750" indent="-285750">
              <a:buFont typeface="Arial" panose="020B0604020202020204" pitchFamily="34" charset="0"/>
              <a:buChar char="•"/>
            </a:pPr>
            <a:r>
              <a:rPr lang="en-IN" sz="2000" dirty="0"/>
              <a:t>Any function which has the signature func(http.ResponseWriter, *http.Request) can be converted into a HandlerFunc type</a:t>
            </a:r>
            <a:r>
              <a:rPr lang="en-IN" sz="2000" dirty="0" smtClean="0"/>
              <a:t>.</a:t>
            </a:r>
            <a:endParaRPr lang="en-IN" sz="2000" dirty="0"/>
          </a:p>
          <a:p>
            <a:pPr marL="285750" indent="-285750">
              <a:buFont typeface="Arial" panose="020B0604020202020204" pitchFamily="34" charset="0"/>
              <a:buChar char="•"/>
            </a:pPr>
            <a:r>
              <a:rPr lang="en-IN" sz="2000" dirty="0"/>
              <a:t>The HandlerFunc type is an adapter to allow the use of ordinary functions as HTTP handlers. </a:t>
            </a:r>
          </a:p>
          <a:p>
            <a:pPr marL="285750" indent="-285750">
              <a:buFont typeface="Arial" panose="020B0604020202020204" pitchFamily="34" charset="0"/>
              <a:buChar char="•"/>
            </a:pPr>
            <a:r>
              <a:rPr lang="en-IN" sz="2000" dirty="0" smtClean="0"/>
              <a:t>If </a:t>
            </a:r>
            <a:r>
              <a:rPr lang="en-IN" sz="2000" dirty="0"/>
              <a:t>f is a function with the appropriate signature, HandlerFunc(f) is a Handler that calls f.</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3696"/>
            <a:ext cx="6696744" cy="3677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3491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with GO</a:t>
            </a:r>
            <a:endParaRPr lang="en-IN" dirty="0"/>
          </a:p>
        </p:txBody>
      </p:sp>
      <p:sp>
        <p:nvSpPr>
          <p:cNvPr id="4" name="Rectangle 3"/>
          <p:cNvSpPr/>
          <p:nvPr/>
        </p:nvSpPr>
        <p:spPr>
          <a:xfrm>
            <a:off x="611560" y="764704"/>
            <a:ext cx="8136904" cy="1754326"/>
          </a:xfrm>
          <a:prstGeom prst="rect">
            <a:avLst/>
          </a:prstGeom>
        </p:spPr>
        <p:txBody>
          <a:bodyPr wrap="square">
            <a:spAutoFit/>
          </a:bodyPr>
          <a:lstStyle/>
          <a:p>
            <a:pPr marL="285750" indent="-285750">
              <a:buFont typeface="Arial" panose="020B0604020202020204" pitchFamily="34" charset="0"/>
              <a:buChar char="•"/>
            </a:pPr>
            <a:r>
              <a:rPr lang="en-IN" dirty="0" smtClean="0"/>
              <a:t>sql.DB is use to access database in go. </a:t>
            </a:r>
            <a:r>
              <a:rPr lang="en-IN" dirty="0"/>
              <a:t>You use this type to create statements and transactions, execute queries, and fetch results</a:t>
            </a:r>
            <a:r>
              <a:rPr lang="en-IN" dirty="0" smtClean="0"/>
              <a:t>.</a:t>
            </a:r>
          </a:p>
          <a:p>
            <a:pPr marL="285750" indent="-285750">
              <a:buFont typeface="Arial" panose="020B0604020202020204" pitchFamily="34" charset="0"/>
              <a:buChar char="•"/>
            </a:pPr>
            <a:r>
              <a:rPr lang="en-IN" dirty="0"/>
              <a:t>sql.DB</a:t>
            </a:r>
            <a:r>
              <a:rPr lang="en-IN" dirty="0" smtClean="0"/>
              <a:t> </a:t>
            </a:r>
            <a:r>
              <a:rPr lang="en-IN" dirty="0"/>
              <a:t>opens and closes connections to the actual underlying database, via the </a:t>
            </a:r>
            <a:r>
              <a:rPr lang="en-IN" dirty="0" smtClean="0"/>
              <a:t>driver.</a:t>
            </a:r>
          </a:p>
          <a:p>
            <a:pPr marL="285750" indent="-285750">
              <a:buFont typeface="Arial" panose="020B0604020202020204" pitchFamily="34" charset="0"/>
              <a:buChar char="•"/>
            </a:pPr>
            <a:r>
              <a:rPr lang="en-IN" dirty="0"/>
              <a:t>To use </a:t>
            </a:r>
            <a:r>
              <a:rPr lang="en-IN" dirty="0"/>
              <a:t>database/</a:t>
            </a:r>
            <a:r>
              <a:rPr lang="en-IN" dirty="0" err="1"/>
              <a:t>sql</a:t>
            </a:r>
            <a:r>
              <a:rPr lang="en-IN" dirty="0"/>
              <a:t> you’ll need the package itself, as well as a driver for the specific database you want to use.</a:t>
            </a:r>
            <a:endParaRPr lang="en-I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519030"/>
            <a:ext cx="6336704" cy="343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208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Retrieving </a:t>
            </a:r>
            <a:r>
              <a:rPr lang="en-IN" dirty="0"/>
              <a:t>Result Sets</a:t>
            </a:r>
            <a:br>
              <a:rPr lang="en-IN" dirty="0"/>
            </a:br>
            <a:endParaRPr lang="en-IN" dirty="0"/>
          </a:p>
        </p:txBody>
      </p:sp>
      <p:sp>
        <p:nvSpPr>
          <p:cNvPr id="3" name="Rectangle 2"/>
          <p:cNvSpPr/>
          <p:nvPr/>
        </p:nvSpPr>
        <p:spPr>
          <a:xfrm>
            <a:off x="395536" y="908720"/>
            <a:ext cx="8280920" cy="2246769"/>
          </a:xfrm>
          <a:prstGeom prst="rect">
            <a:avLst/>
          </a:prstGeom>
        </p:spPr>
        <p:txBody>
          <a:bodyPr wrap="square">
            <a:spAutoFit/>
          </a:bodyPr>
          <a:lstStyle/>
          <a:p>
            <a:pPr marL="285750" indent="-285750">
              <a:buFont typeface="Arial" panose="020B0604020202020204" pitchFamily="34" charset="0"/>
              <a:buChar char="•"/>
            </a:pPr>
            <a:r>
              <a:rPr lang="en-IN" sz="2000" dirty="0"/>
              <a:t>There are several idiomatic operations to retrieve results from the datastore</a:t>
            </a:r>
            <a:r>
              <a:rPr lang="en-IN" sz="2000" dirty="0" smtClean="0"/>
              <a:t>.</a:t>
            </a:r>
            <a:endParaRPr lang="en-IN" sz="2000" dirty="0"/>
          </a:p>
          <a:p>
            <a:pPr marL="742950" lvl="1" indent="-285750">
              <a:buFont typeface="Arial" panose="020B0604020202020204" pitchFamily="34" charset="0"/>
              <a:buChar char="•"/>
            </a:pPr>
            <a:r>
              <a:rPr lang="en-IN" sz="2000" dirty="0"/>
              <a:t>Execute a query that returns rows.</a:t>
            </a:r>
          </a:p>
          <a:p>
            <a:pPr marL="742950" lvl="1" indent="-285750">
              <a:buFont typeface="Arial" panose="020B0604020202020204" pitchFamily="34" charset="0"/>
              <a:buChar char="•"/>
            </a:pPr>
            <a:r>
              <a:rPr lang="en-IN" sz="2000" dirty="0"/>
              <a:t>Prepare a statement for repeated use, execute it multiple times, and destroy it</a:t>
            </a:r>
            <a:r>
              <a:rPr lang="en-IN" sz="2000" dirty="0" smtClean="0"/>
              <a:t>. </a:t>
            </a:r>
            <a:endParaRPr lang="en-IN" sz="2000" dirty="0"/>
          </a:p>
          <a:p>
            <a:pPr marL="742950" lvl="1" indent="-285750">
              <a:buFont typeface="Arial" panose="020B0604020202020204" pitchFamily="34" charset="0"/>
              <a:buChar char="•"/>
            </a:pPr>
            <a:r>
              <a:rPr lang="en-IN" sz="2000" dirty="0"/>
              <a:t>Execute a query that returns a single row. There is a shortcut for this special case.</a:t>
            </a:r>
          </a:p>
        </p:txBody>
      </p:sp>
      <p:grpSp>
        <p:nvGrpSpPr>
          <p:cNvPr id="4" name="Group 3"/>
          <p:cNvGrpSpPr/>
          <p:nvPr/>
        </p:nvGrpSpPr>
        <p:grpSpPr>
          <a:xfrm>
            <a:off x="1115616" y="3356993"/>
            <a:ext cx="7168505" cy="1944216"/>
            <a:chOff x="1475656" y="3763803"/>
            <a:chExt cx="6808465" cy="1537405"/>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46" y="3763803"/>
              <a:ext cx="6123198" cy="313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149080"/>
              <a:ext cx="6808465"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5146" y="4894176"/>
              <a:ext cx="6555246" cy="407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338676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SetUp</a:t>
            </a:r>
            <a:endParaRPr lang="en-IN" dirty="0"/>
          </a:p>
        </p:txBody>
      </p:sp>
      <p:sp>
        <p:nvSpPr>
          <p:cNvPr id="3" name="TextBox 2"/>
          <p:cNvSpPr txBox="1"/>
          <p:nvPr/>
        </p:nvSpPr>
        <p:spPr>
          <a:xfrm>
            <a:off x="539552" y="1052736"/>
            <a:ext cx="5760640" cy="1754326"/>
          </a:xfrm>
          <a:prstGeom prst="rect">
            <a:avLst/>
          </a:prstGeom>
          <a:noFill/>
        </p:spPr>
        <p:txBody>
          <a:bodyPr wrap="square" rtlCol="0">
            <a:spAutoFit/>
          </a:bodyPr>
          <a:lstStyle/>
          <a:p>
            <a:pPr marL="285750" indent="-285750">
              <a:buFont typeface="Arial" panose="020B0604020202020204" pitchFamily="34" charset="0"/>
              <a:buChar char="•"/>
            </a:pPr>
            <a:r>
              <a:rPr lang="en-IN" dirty="0" smtClean="0"/>
              <a:t>Download :</a:t>
            </a:r>
          </a:p>
          <a:p>
            <a:r>
              <a:rPr lang="en-IN" dirty="0" smtClean="0"/>
              <a:t>     </a:t>
            </a:r>
            <a:r>
              <a:rPr lang="en-IN" dirty="0" smtClean="0">
                <a:hlinkClick r:id="rId2"/>
              </a:rPr>
              <a:t>https</a:t>
            </a:r>
            <a:r>
              <a:rPr lang="en-IN" dirty="0">
                <a:hlinkClick r:id="rId2"/>
              </a:rPr>
              <a:t>://golang.org/dl</a:t>
            </a:r>
            <a:r>
              <a:rPr lang="en-IN" dirty="0" smtClean="0">
                <a:hlinkClick r:id="rId2"/>
              </a:rPr>
              <a:t>/</a:t>
            </a:r>
            <a:r>
              <a:rPr lang="en-IN" dirty="0" smtClean="0"/>
              <a:t>“</a:t>
            </a:r>
          </a:p>
          <a:p>
            <a:pPr marL="285750" indent="-285750">
              <a:buFont typeface="Arial" panose="020B0604020202020204" pitchFamily="34" charset="0"/>
              <a:buChar char="•"/>
            </a:pPr>
            <a:r>
              <a:rPr lang="en-IN" dirty="0" smtClean="0"/>
              <a:t>Run the installer and walk through the steps.</a:t>
            </a:r>
          </a:p>
          <a:p>
            <a:pPr marL="285750" indent="-285750">
              <a:buFont typeface="Arial" panose="020B0604020202020204" pitchFamily="34" charset="0"/>
              <a:buChar char="•"/>
            </a:pPr>
            <a:r>
              <a:rPr lang="en-IN" dirty="0" smtClean="0"/>
              <a:t>After finishing the installation a folder named “go” inside c directory will be created.</a:t>
            </a:r>
          </a:p>
          <a:p>
            <a:pPr marL="285750" indent="-285750">
              <a:buFont typeface="Arial" panose="020B0604020202020204" pitchFamily="34" charset="0"/>
              <a:buChar char="•"/>
            </a:pPr>
            <a:r>
              <a:rPr lang="en-IN" dirty="0" smtClean="0"/>
              <a:t>It automatically add some system environment variable.</a:t>
            </a:r>
            <a:endParaRPr lang="en-I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1615" y="980728"/>
            <a:ext cx="2651001" cy="924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084061"/>
            <a:ext cx="33051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3090500"/>
            <a:ext cx="341947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4807258"/>
            <a:ext cx="1008112" cy="353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586" y="5301208"/>
            <a:ext cx="2512348" cy="714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79320" y="4400176"/>
            <a:ext cx="1478353" cy="369332"/>
          </a:xfrm>
          <a:prstGeom prst="rect">
            <a:avLst/>
          </a:prstGeom>
        </p:spPr>
        <p:txBody>
          <a:bodyPr wrap="none">
            <a:spAutoFit/>
          </a:bodyPr>
          <a:lstStyle/>
          <a:p>
            <a:r>
              <a:rPr lang="en-IN" b="1" dirty="0" smtClean="0"/>
              <a:t>Verifying Go :</a:t>
            </a:r>
            <a:endParaRPr lang="en-IN" b="1" dirty="0"/>
          </a:p>
        </p:txBody>
      </p:sp>
    </p:spTree>
    <p:extLst>
      <p:ext uri="{BB962C8B-B14F-4D97-AF65-F5344CB8AC3E}">
        <p14:creationId xmlns:p14="http://schemas.microsoft.com/office/powerpoint/2010/main" val="643260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workspace(go convention)</a:t>
            </a:r>
            <a:endParaRPr lang="en-IN" dirty="0"/>
          </a:p>
        </p:txBody>
      </p:sp>
      <p:sp>
        <p:nvSpPr>
          <p:cNvPr id="3" name="TextBox 2"/>
          <p:cNvSpPr txBox="1"/>
          <p:nvPr/>
        </p:nvSpPr>
        <p:spPr>
          <a:xfrm>
            <a:off x="611560" y="1298377"/>
            <a:ext cx="7344816" cy="923330"/>
          </a:xfrm>
          <a:prstGeom prst="rect">
            <a:avLst/>
          </a:prstGeom>
          <a:noFill/>
        </p:spPr>
        <p:txBody>
          <a:bodyPr wrap="square" rtlCol="0">
            <a:spAutoFit/>
          </a:bodyPr>
          <a:lstStyle/>
          <a:p>
            <a:r>
              <a:rPr lang="en-IN" dirty="0" smtClean="0"/>
              <a:t>Step1 : Create a folder for workspace(Eg: D:\WORKSPACE_GO)</a:t>
            </a:r>
          </a:p>
          <a:p>
            <a:r>
              <a:rPr lang="en-IN" dirty="0" smtClean="0"/>
              <a:t>Step 2: Create a “src” ,’’pkg’’ and “bin” folder under workspace</a:t>
            </a:r>
          </a:p>
          <a:p>
            <a:r>
              <a:rPr lang="en-IN" dirty="0" smtClean="0"/>
              <a:t>Step 3 : Set the path of workspace as “GOPATH”</a:t>
            </a:r>
            <a:endParaRPr lang="en-IN"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985287"/>
            <a:ext cx="4212468" cy="1934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996952"/>
            <a:ext cx="3766522" cy="1934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0772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a:t>
            </a:r>
            <a:endParaRPr lang="en-IN"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720" y="635611"/>
            <a:ext cx="2124744" cy="4145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18" y="635610"/>
            <a:ext cx="6434121" cy="5457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5007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a:t>
            </a:r>
            <a:endParaRPr lang="en-IN" dirty="0"/>
          </a:p>
        </p:txBody>
      </p:sp>
      <p:sp>
        <p:nvSpPr>
          <p:cNvPr id="3" name="TextBox 2"/>
          <p:cNvSpPr txBox="1"/>
          <p:nvPr/>
        </p:nvSpPr>
        <p:spPr>
          <a:xfrm>
            <a:off x="467544" y="692696"/>
            <a:ext cx="1728192" cy="461665"/>
          </a:xfrm>
          <a:prstGeom prst="rect">
            <a:avLst/>
          </a:prstGeom>
          <a:noFill/>
        </p:spPr>
        <p:txBody>
          <a:bodyPr wrap="square" rtlCol="0">
            <a:spAutoFit/>
          </a:bodyPr>
          <a:lstStyle/>
          <a:p>
            <a:pPr marL="342900" indent="-342900">
              <a:buFont typeface="Arial" panose="020B0604020202020204" pitchFamily="34" charset="0"/>
              <a:buChar char="•"/>
            </a:pPr>
            <a:r>
              <a:rPr lang="en-IN" sz="2400" b="1" dirty="0" smtClean="0"/>
              <a:t>Syntax:</a:t>
            </a:r>
            <a:endParaRPr lang="en-IN" sz="2400" b="1" dirty="0"/>
          </a:p>
        </p:txBody>
      </p:sp>
      <p:sp>
        <p:nvSpPr>
          <p:cNvPr id="4" name="Rectangle 3"/>
          <p:cNvSpPr/>
          <p:nvPr/>
        </p:nvSpPr>
        <p:spPr>
          <a:xfrm>
            <a:off x="971600" y="1412776"/>
            <a:ext cx="7560840" cy="646331"/>
          </a:xfrm>
          <a:prstGeom prst="rect">
            <a:avLst/>
          </a:prstGeom>
        </p:spPr>
        <p:txBody>
          <a:bodyPr wrap="square">
            <a:spAutoFit/>
          </a:bodyPr>
          <a:lstStyle/>
          <a:p>
            <a:r>
              <a:rPr lang="en-IN" dirty="0"/>
              <a:t>Here, </a:t>
            </a:r>
            <a:r>
              <a:rPr lang="en-IN" b="1" dirty="0" smtClean="0"/>
              <a:t>data_type</a:t>
            </a:r>
            <a:r>
              <a:rPr lang="en-IN" dirty="0" smtClean="0"/>
              <a:t> </a:t>
            </a:r>
            <a:r>
              <a:rPr lang="en-IN" dirty="0"/>
              <a:t>is a valid Go data type including byte, int, </a:t>
            </a:r>
            <a:r>
              <a:rPr lang="en-IN" dirty="0" smtClean="0"/>
              <a:t>float32</a:t>
            </a:r>
          </a:p>
          <a:p>
            <a:endParaRPr lang="en-IN" dirty="0"/>
          </a:p>
        </p:txBody>
      </p:sp>
      <p:sp>
        <p:nvSpPr>
          <p:cNvPr id="6" name="Rectangle 5"/>
          <p:cNvSpPr/>
          <p:nvPr/>
        </p:nvSpPr>
        <p:spPr>
          <a:xfrm>
            <a:off x="621832" y="2483604"/>
            <a:ext cx="7982616" cy="369332"/>
          </a:xfrm>
          <a:prstGeom prst="rect">
            <a:avLst/>
          </a:prstGeom>
        </p:spPr>
        <p:txBody>
          <a:bodyPr wrap="square">
            <a:spAutoFit/>
          </a:bodyPr>
          <a:lstStyle/>
          <a:p>
            <a:pPr marL="285750" indent="-285750">
              <a:buFont typeface="Arial" panose="020B0604020202020204" pitchFamily="34" charset="0"/>
              <a:buChar char="•"/>
            </a:pPr>
            <a:r>
              <a:rPr lang="en-IN" b="1" dirty="0"/>
              <a:t>Variables can be </a:t>
            </a:r>
            <a:r>
              <a:rPr lang="en-IN" b="1" dirty="0" smtClean="0"/>
              <a:t>initialize with their </a:t>
            </a:r>
            <a:r>
              <a:rPr lang="en-IN" b="1" dirty="0"/>
              <a:t>declaration.</a:t>
            </a:r>
          </a:p>
        </p:txBody>
      </p:sp>
      <p:sp>
        <p:nvSpPr>
          <p:cNvPr id="9" name="Rectangle 8"/>
          <p:cNvSpPr/>
          <p:nvPr/>
        </p:nvSpPr>
        <p:spPr>
          <a:xfrm>
            <a:off x="737124" y="4501967"/>
            <a:ext cx="7416824" cy="369332"/>
          </a:xfrm>
          <a:prstGeom prst="rect">
            <a:avLst/>
          </a:prstGeom>
        </p:spPr>
        <p:txBody>
          <a:bodyPr wrap="square">
            <a:spAutoFit/>
          </a:bodyPr>
          <a:lstStyle/>
          <a:p>
            <a:pPr marL="285750" indent="-285750">
              <a:buFont typeface="Arial" panose="020B0604020202020204" pitchFamily="34" charset="0"/>
              <a:buChar char="•"/>
            </a:pPr>
            <a:r>
              <a:rPr lang="en-IN" b="1" dirty="0"/>
              <a:t>The := syntax is shorthand for declaring and initializing a </a:t>
            </a:r>
            <a:r>
              <a:rPr lang="en-IN" b="1" dirty="0" smtClean="0"/>
              <a:t>variable</a:t>
            </a:r>
            <a:endParaRPr lang="en-IN"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824" y="1124744"/>
            <a:ext cx="3343316" cy="38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852935"/>
            <a:ext cx="2808312" cy="355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1676" y="1831915"/>
            <a:ext cx="3251500" cy="624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683568" y="3297758"/>
            <a:ext cx="7982616" cy="923330"/>
          </a:xfrm>
          <a:prstGeom prst="rect">
            <a:avLst/>
          </a:prstGeom>
        </p:spPr>
        <p:txBody>
          <a:bodyPr wrap="square">
            <a:spAutoFit/>
          </a:bodyPr>
          <a:lstStyle/>
          <a:p>
            <a:pPr marL="285750" indent="-285750">
              <a:buFont typeface="Arial" panose="020B0604020202020204" pitchFamily="34" charset="0"/>
              <a:buChar char="•"/>
            </a:pPr>
            <a:r>
              <a:rPr lang="en-IN" b="1" dirty="0" smtClean="0"/>
              <a:t>We can skip the type .</a:t>
            </a:r>
            <a:r>
              <a:rPr lang="en-IN" b="1" dirty="0"/>
              <a:t> The type of variable is automatically judged by the compiler based on the value passed to it.</a:t>
            </a:r>
          </a:p>
          <a:p>
            <a:endParaRPr lang="en-IN" b="1" dirty="0"/>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4005064"/>
            <a:ext cx="2980418" cy="328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5598" y="5017655"/>
            <a:ext cx="2476362" cy="571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045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endParaRPr lang="en-IN" dirty="0"/>
          </a:p>
        </p:txBody>
      </p:sp>
      <p:pic>
        <p:nvPicPr>
          <p:cNvPr id="102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764704"/>
            <a:ext cx="6480720"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97" y="3645024"/>
            <a:ext cx="40005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0369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Exported </a:t>
            </a:r>
            <a:r>
              <a:rPr lang="en-IN" dirty="0"/>
              <a:t>names</a:t>
            </a:r>
            <a:br>
              <a:rPr lang="en-IN" dirty="0"/>
            </a:br>
            <a:endParaRPr lang="en-IN" dirty="0"/>
          </a:p>
        </p:txBody>
      </p:sp>
      <p:sp>
        <p:nvSpPr>
          <p:cNvPr id="4" name="Rectangle 3"/>
          <p:cNvSpPr/>
          <p:nvPr/>
        </p:nvSpPr>
        <p:spPr>
          <a:xfrm>
            <a:off x="528638" y="620688"/>
            <a:ext cx="8064896" cy="2308324"/>
          </a:xfrm>
          <a:prstGeom prst="rect">
            <a:avLst/>
          </a:prstGeom>
        </p:spPr>
        <p:txBody>
          <a:bodyPr wrap="square">
            <a:spAutoFit/>
          </a:bodyPr>
          <a:lstStyle/>
          <a:p>
            <a:r>
              <a:rPr lang="en-IN" dirty="0" smtClean="0"/>
              <a:t> </a:t>
            </a:r>
            <a:endParaRPr lang="en-IN" dirty="0"/>
          </a:p>
          <a:p>
            <a:pPr marL="285750" indent="-285750">
              <a:buFont typeface="Arial" panose="020B0604020202020204" pitchFamily="34" charset="0"/>
              <a:buChar char="•"/>
            </a:pPr>
            <a:r>
              <a:rPr lang="en-IN" dirty="0"/>
              <a:t>In Go, a name is exported if it </a:t>
            </a:r>
            <a:r>
              <a:rPr lang="en-IN" b="1" dirty="0"/>
              <a:t>begins with a capital letter. </a:t>
            </a:r>
            <a:r>
              <a:rPr lang="en-IN" dirty="0"/>
              <a:t>For example, Pizza is an exported name, as is Pi, which is exported from the math package.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pizza and pi do not start with a capital letter, so they are not exported.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When importing a package, you can refer only to its exported names. Any "unexported" names are not accessible from outside the package.</a:t>
            </a:r>
          </a:p>
        </p:txBody>
      </p:sp>
      <p:sp>
        <p:nvSpPr>
          <p:cNvPr id="5" name="Rectangle 4"/>
          <p:cNvSpPr/>
          <p:nvPr/>
        </p:nvSpPr>
        <p:spPr>
          <a:xfrm>
            <a:off x="2275086" y="3212976"/>
            <a:ext cx="4572000" cy="2862322"/>
          </a:xfrm>
          <a:prstGeom prst="rect">
            <a:avLst/>
          </a:prstGeom>
        </p:spPr>
        <p:txBody>
          <a:bodyPr>
            <a:spAutoFit/>
          </a:bodyPr>
          <a:lstStyle/>
          <a:p>
            <a:r>
              <a:rPr lang="en-IN" dirty="0">
                <a:solidFill>
                  <a:srgbClr val="FF0000"/>
                </a:solidFill>
              </a:rPr>
              <a:t>package main</a:t>
            </a:r>
          </a:p>
          <a:p>
            <a:endParaRPr lang="en-IN" dirty="0">
              <a:solidFill>
                <a:srgbClr val="FF0000"/>
              </a:solidFill>
            </a:endParaRPr>
          </a:p>
          <a:p>
            <a:r>
              <a:rPr lang="en-IN" dirty="0">
                <a:solidFill>
                  <a:srgbClr val="FF0000"/>
                </a:solidFill>
              </a:rPr>
              <a:t>import (</a:t>
            </a:r>
          </a:p>
          <a:p>
            <a:r>
              <a:rPr lang="en-IN" dirty="0">
                <a:solidFill>
                  <a:srgbClr val="FF0000"/>
                </a:solidFill>
              </a:rPr>
              <a:t>	"fmt"</a:t>
            </a:r>
          </a:p>
          <a:p>
            <a:r>
              <a:rPr lang="en-IN" dirty="0">
                <a:solidFill>
                  <a:srgbClr val="FF0000"/>
                </a:solidFill>
              </a:rPr>
              <a:t>	"math"</a:t>
            </a:r>
          </a:p>
          <a:p>
            <a:r>
              <a:rPr lang="en-IN" dirty="0">
                <a:solidFill>
                  <a:srgbClr val="FF0000"/>
                </a:solidFill>
              </a:rPr>
              <a:t>)</a:t>
            </a:r>
          </a:p>
          <a:p>
            <a:endParaRPr lang="en-IN" dirty="0">
              <a:solidFill>
                <a:srgbClr val="FF0000"/>
              </a:solidFill>
            </a:endParaRPr>
          </a:p>
          <a:p>
            <a:r>
              <a:rPr lang="en-IN" dirty="0">
                <a:solidFill>
                  <a:srgbClr val="FF0000"/>
                </a:solidFill>
              </a:rPr>
              <a:t>func main() {</a:t>
            </a:r>
          </a:p>
          <a:p>
            <a:r>
              <a:rPr lang="en-IN" dirty="0">
                <a:solidFill>
                  <a:srgbClr val="FF0000"/>
                </a:solidFill>
              </a:rPr>
              <a:t>	fmt.Println(math.pi)</a:t>
            </a:r>
          </a:p>
          <a:p>
            <a:r>
              <a:rPr lang="en-IN" dirty="0">
                <a:solidFill>
                  <a:srgbClr val="FF0000"/>
                </a:solidFill>
              </a:rPr>
              <a:t>}</a:t>
            </a:r>
          </a:p>
        </p:txBody>
      </p:sp>
    </p:spTree>
    <p:extLst>
      <p:ext uri="{BB962C8B-B14F-4D97-AF65-F5344CB8AC3E}">
        <p14:creationId xmlns:p14="http://schemas.microsoft.com/office/powerpoint/2010/main" val="1756087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DE9434-D049-4162-A186-E916D2650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D79262D-3CB4-44E0-92A3-1C0AEF17594E}">
  <ds:schemaRefs>
    <ds:schemaRef ds:uri="http://schemas.microsoft.com/sharepoint/v3/contenttype/forms"/>
  </ds:schemaRefs>
</ds:datastoreItem>
</file>

<file path=customXml/itemProps3.xml><?xml version="1.0" encoding="utf-8"?>
<ds:datastoreItem xmlns:ds="http://schemas.openxmlformats.org/officeDocument/2006/customXml" ds:itemID="{BC4C860A-9D4D-4EB3-88E9-8BA2FA62DD59}">
  <ds:schemaRefs>
    <ds:schemaRef ds:uri="http://purl.org/dc/elements/1.1/"/>
    <ds:schemaRef ds:uri="http://www.w3.org/XML/1998/namespace"/>
    <ds:schemaRef ds:uri="http://purl.org/dc/terms/"/>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24382</TotalTime>
  <Words>1821</Words>
  <Application>Microsoft Office PowerPoint</Application>
  <PresentationFormat>On-screen Show (4:3)</PresentationFormat>
  <Paragraphs>228</Paragraphs>
  <Slides>39</Slides>
  <Notes>6</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1_Office Theme</vt:lpstr>
      <vt:lpstr>PowerPoint Presentation</vt:lpstr>
      <vt:lpstr>Introduction</vt:lpstr>
      <vt:lpstr> </vt:lpstr>
      <vt:lpstr>SetUp</vt:lpstr>
      <vt:lpstr>Creating workspace(go convention)</vt:lpstr>
      <vt:lpstr>Types</vt:lpstr>
      <vt:lpstr>Variable </vt:lpstr>
      <vt:lpstr>Example :</vt:lpstr>
      <vt:lpstr> Exported names </vt:lpstr>
      <vt:lpstr>IF - ELSE</vt:lpstr>
      <vt:lpstr>Switch case</vt:lpstr>
      <vt:lpstr>Loops</vt:lpstr>
      <vt:lpstr>for</vt:lpstr>
      <vt:lpstr>Pointers:</vt:lpstr>
      <vt:lpstr>User Type:</vt:lpstr>
      <vt:lpstr>Constant</vt:lpstr>
      <vt:lpstr>Function</vt:lpstr>
      <vt:lpstr>Variadic Functions</vt:lpstr>
      <vt:lpstr>Function Types</vt:lpstr>
      <vt:lpstr>Function Types…</vt:lpstr>
      <vt:lpstr>Define methods on types.</vt:lpstr>
      <vt:lpstr>Interfaces</vt:lpstr>
      <vt:lpstr>Arrays</vt:lpstr>
      <vt:lpstr>slices</vt:lpstr>
      <vt:lpstr>PowerPoint Presentation</vt:lpstr>
      <vt:lpstr>Slice internals</vt:lpstr>
      <vt:lpstr>Growing slices (the copy and append functions)</vt:lpstr>
      <vt:lpstr>Maps</vt:lpstr>
      <vt:lpstr>Ranges</vt:lpstr>
      <vt:lpstr>Concurrency</vt:lpstr>
      <vt:lpstr> Goroutines </vt:lpstr>
      <vt:lpstr>Channel</vt:lpstr>
      <vt:lpstr>Select </vt:lpstr>
      <vt:lpstr>web</vt:lpstr>
      <vt:lpstr>PowerPoint Presentation</vt:lpstr>
      <vt:lpstr> Custom Handlers </vt:lpstr>
      <vt:lpstr> Functions as Handlers </vt:lpstr>
      <vt:lpstr>Database with GO</vt:lpstr>
      <vt:lpstr> Retrieving Result Sets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Santosh Gupta</cp:lastModifiedBy>
  <cp:revision>534</cp:revision>
  <dcterms:created xsi:type="dcterms:W3CDTF">2013-08-08T14:14:41Z</dcterms:created>
  <dcterms:modified xsi:type="dcterms:W3CDTF">2016-07-06T08:49:36Z</dcterms:modified>
</cp:coreProperties>
</file>