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35" r:id="rId3"/>
    <p:sldId id="340" r:id="rId4"/>
    <p:sldId id="341" r:id="rId5"/>
    <p:sldId id="339" r:id="rId6"/>
    <p:sldId id="344" r:id="rId7"/>
    <p:sldId id="343" r:id="rId8"/>
    <p:sldId id="336" r:id="rId9"/>
  </p:sldIdLst>
  <p:sldSz cx="24384000" cy="13716000"/>
  <p:notesSz cx="6858000" cy="9144000"/>
  <p:defaultTextStyle>
    <a:lvl1pPr algn="ctr" defTabSz="825500">
      <a:defRPr sz="5600">
        <a:latin typeface="+mn-lt"/>
        <a:ea typeface="+mn-ea"/>
        <a:cs typeface="+mn-cs"/>
        <a:sym typeface="Gill Sans"/>
      </a:defRPr>
    </a:lvl1pPr>
    <a:lvl2pPr indent="342900" algn="ctr" defTabSz="825500">
      <a:defRPr sz="5600">
        <a:latin typeface="+mn-lt"/>
        <a:ea typeface="+mn-ea"/>
        <a:cs typeface="+mn-cs"/>
        <a:sym typeface="Gill Sans"/>
      </a:defRPr>
    </a:lvl2pPr>
    <a:lvl3pPr indent="685800" algn="ctr" defTabSz="825500">
      <a:defRPr sz="5600">
        <a:latin typeface="+mn-lt"/>
        <a:ea typeface="+mn-ea"/>
        <a:cs typeface="+mn-cs"/>
        <a:sym typeface="Gill Sans"/>
      </a:defRPr>
    </a:lvl3pPr>
    <a:lvl4pPr indent="1028700" algn="ctr" defTabSz="825500">
      <a:defRPr sz="5600">
        <a:latin typeface="+mn-lt"/>
        <a:ea typeface="+mn-ea"/>
        <a:cs typeface="+mn-cs"/>
        <a:sym typeface="Gill Sans"/>
      </a:defRPr>
    </a:lvl4pPr>
    <a:lvl5pPr indent="1371600" algn="ctr" defTabSz="825500">
      <a:defRPr sz="5600">
        <a:latin typeface="+mn-lt"/>
        <a:ea typeface="+mn-ea"/>
        <a:cs typeface="+mn-cs"/>
        <a:sym typeface="Gill Sans"/>
      </a:defRPr>
    </a:lvl5pPr>
    <a:lvl6pPr indent="1714500" algn="ctr" defTabSz="825500">
      <a:defRPr sz="5600">
        <a:latin typeface="+mn-lt"/>
        <a:ea typeface="+mn-ea"/>
        <a:cs typeface="+mn-cs"/>
        <a:sym typeface="Gill Sans"/>
      </a:defRPr>
    </a:lvl6pPr>
    <a:lvl7pPr indent="2057400" algn="ctr" defTabSz="825500">
      <a:defRPr sz="5600">
        <a:latin typeface="+mn-lt"/>
        <a:ea typeface="+mn-ea"/>
        <a:cs typeface="+mn-cs"/>
        <a:sym typeface="Gill Sans"/>
      </a:defRPr>
    </a:lvl7pPr>
    <a:lvl8pPr indent="2400300" algn="ctr" defTabSz="825500">
      <a:defRPr sz="5600">
        <a:latin typeface="+mn-lt"/>
        <a:ea typeface="+mn-ea"/>
        <a:cs typeface="+mn-cs"/>
        <a:sym typeface="Gill Sans"/>
      </a:defRPr>
    </a:lvl8pPr>
    <a:lvl9pPr indent="2743200" algn="ctr" defTabSz="825500">
      <a:defRPr sz="5600">
        <a:latin typeface="+mn-lt"/>
        <a:ea typeface="+mn-ea"/>
        <a:cs typeface="+mn-cs"/>
        <a:sym typeface="Gill San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43A"/>
    <a:srgbClr val="FFFFFF"/>
    <a:srgbClr val="767982"/>
    <a:srgbClr val="0DC6E2"/>
    <a:srgbClr val="9B96A0"/>
    <a:srgbClr val="000000"/>
    <a:srgbClr val="9091A5"/>
    <a:srgbClr val="F9B20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3" autoAdjust="0"/>
    <p:restoredTop sz="80293" autoAdjust="0"/>
  </p:normalViewPr>
  <p:slideViewPr>
    <p:cSldViewPr snapToGrid="0" snapToObjects="1">
      <p:cViewPr>
        <p:scale>
          <a:sx n="50" d="100"/>
          <a:sy n="50" d="100"/>
        </p:scale>
        <p:origin x="-1000" y="80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 rot="0"/>
          <a:lstStyle/>
          <a:p>
            <a:pPr lvl="0"/>
            <a:endParaRPr lang="en-US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005"/>
          <c:y val="0.005"/>
          <c:w val="0.484356"/>
          <c:h val="0.836491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gradFill flip="none" rotWithShape="1">
              <a:gsLst>
                <a:gs pos="0">
                  <a:srgbClr val="42A3E8"/>
                </a:gs>
                <a:gs pos="100000">
                  <a:srgbClr val="2EC5BC"/>
                </a:gs>
              </a:gsLst>
              <a:lin ang="5400000" scaled="0"/>
            </a:gra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c:spPr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E6CC-4A8A-B814-38DE351A160E}"/>
              </c:ext>
            </c:extLst>
          </c:dPt>
          <c:dPt>
            <c:idx val="1"/>
            <c:bubble3D val="0"/>
            <c:spPr>
              <a:solidFill>
                <a:srgbClr val="D8DEE3"/>
              </a:solidFill>
              <a:ln w="12700" cap="flat">
                <a:noFill/>
                <a:miter lim="400000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E6CC-4A8A-B814-38DE351A160E}"/>
              </c:ext>
            </c:extLst>
          </c:dPt>
          <c:dPt>
            <c:idx val="2"/>
            <c:bubble3D val="0"/>
            <c:spPr>
              <a:solidFill>
                <a:srgbClr val="767982"/>
              </a:solidFill>
              <a:ln w="12700" cap="flat">
                <a:noFill/>
                <a:miter lim="400000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E6CC-4A8A-B814-38DE351A160E}"/>
              </c:ext>
            </c:extLst>
          </c:dPt>
          <c:dPt>
            <c:idx val="3"/>
            <c:bubble3D val="0"/>
            <c:spPr>
              <a:solidFill>
                <a:srgbClr val="748A9F"/>
              </a:solidFill>
              <a:ln w="12700" cap="flat">
                <a:noFill/>
                <a:miter lim="400000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E6CC-4A8A-B814-38DE351A160E}"/>
              </c:ext>
            </c:extLst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 lvl="0">
                    <a:defRPr sz="3200" b="0" i="0" u="none" strike="noStrike">
                      <a:solidFill>
                        <a:srgbClr val="FFFFFF"/>
                      </a:solidFill>
                      <a:effectLst>
                        <a:outerShdw dist="38100" dir="2700000" rotWithShape="0">
                          <a:srgbClr val="000000"/>
                        </a:outerShdw>
                      </a:effectLst>
                      <a:latin typeface="Open San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0.0419697517493369"/>
                  <c:y val="-0.124061002900953"/>
                </c:manualLayout>
              </c:layout>
              <c:numFmt formatCode="0%" sourceLinked="0"/>
              <c:spPr/>
              <c:txPr>
                <a:bodyPr/>
                <a:lstStyle/>
                <a:p>
                  <a:pPr lvl="0">
                    <a:defRPr sz="3200" b="0" i="0" u="none" strike="noStrike">
                      <a:solidFill>
                        <a:srgbClr val="7A7A7A"/>
                      </a:solidFill>
                      <a:effectLst>
                        <a:outerShdw dist="38100" dir="2700000" rotWithShape="0">
                          <a:srgbClr val="000000"/>
                        </a:outerShdw>
                      </a:effectLst>
                      <a:latin typeface="Open San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6CC-4A8A-B814-38DE351A160E}"/>
                </c:ext>
              </c:extLst>
            </c:dLbl>
            <c:dLbl>
              <c:idx val="2"/>
              <c:numFmt formatCode="0%" sourceLinked="0"/>
              <c:spPr/>
              <c:txPr>
                <a:bodyPr/>
                <a:lstStyle/>
                <a:p>
                  <a:pPr lvl="0">
                    <a:defRPr sz="3200" b="0" i="0" u="none" strike="noStrike">
                      <a:solidFill>
                        <a:srgbClr val="FFFFFF"/>
                      </a:solidFill>
                      <a:effectLst>
                        <a:outerShdw dist="38100" dir="2700000" rotWithShape="0">
                          <a:srgbClr val="000000"/>
                        </a:outerShdw>
                      </a:effectLst>
                      <a:latin typeface="Open San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numFmt formatCode="0%" sourceLinked="0"/>
              <c:spPr/>
              <c:txPr>
                <a:bodyPr/>
                <a:lstStyle/>
                <a:p>
                  <a:pPr lvl="0">
                    <a:defRPr sz="3200" b="0" i="0" u="none" strike="noStrike">
                      <a:solidFill>
                        <a:srgbClr val="FFFFFF"/>
                      </a:solidFill>
                      <a:effectLst>
                        <a:outerShdw dist="38100" dir="2700000" rotWithShape="0">
                          <a:srgbClr val="000000"/>
                        </a:outerShdw>
                      </a:effectLst>
                      <a:latin typeface="Open San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lvl="0">
                  <a:defRPr sz="3200" b="0" i="0" u="none" strike="noStrike">
                    <a:solidFill>
                      <a:srgbClr val="FFFFFF"/>
                    </a:solidFill>
                    <a:effectLst>
                      <a:outerShdw dist="38100" dir="2700000" rotWithShape="0">
                        <a:srgbClr val="000000"/>
                      </a:outerShdw>
                    </a:effectLst>
                    <a:latin typeface="Open San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Sheet1!$B$1:$E$1</c:f>
              <c:strCache>
                <c:ptCount val="4"/>
                <c:pt idx="0">
                  <c:v>Fund Raising</c:v>
                </c:pt>
                <c:pt idx="1">
                  <c:v>Team</c:v>
                </c:pt>
                <c:pt idx="2">
                  <c:v>Derivatives Foundation</c:v>
                </c:pt>
                <c:pt idx="3">
                  <c:v>Community Contributor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40.0</c:v>
                </c:pt>
                <c:pt idx="1">
                  <c:v>30.0</c:v>
                </c:pt>
                <c:pt idx="2">
                  <c:v>20.0</c:v>
                </c:pt>
                <c:pt idx="3">
                  <c:v>10.0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E6CC-4A8A-B814-38DE351A16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0"/>
          <c:y val="0.876622848459732"/>
          <c:w val="0.911012167769967"/>
          <c:h val="0.0686403094350048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/>
        <a:lstStyle/>
        <a:p>
          <a:pPr lvl="0">
            <a:defRPr sz="2700" b="0" i="0" u="none" strike="noStrike">
              <a:solidFill>
                <a:srgbClr val="FFFFFF"/>
              </a:solidFill>
              <a:effectLst/>
              <a:latin typeface="Source Sans Pro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825500">
      <a:defRPr sz="3000">
        <a:latin typeface="Lucida Grande"/>
        <a:ea typeface="Lucida Grande"/>
        <a:cs typeface="Lucida Grande"/>
        <a:sym typeface="Lucida Grande"/>
      </a:defRPr>
    </a:lvl1pPr>
    <a:lvl2pPr indent="228600" defTabSz="825500">
      <a:defRPr sz="3000">
        <a:latin typeface="Lucida Grande"/>
        <a:ea typeface="Lucida Grande"/>
        <a:cs typeface="Lucida Grande"/>
        <a:sym typeface="Lucida Grande"/>
      </a:defRPr>
    </a:lvl2pPr>
    <a:lvl3pPr indent="457200" defTabSz="825500">
      <a:defRPr sz="3000">
        <a:latin typeface="Lucida Grande"/>
        <a:ea typeface="Lucida Grande"/>
        <a:cs typeface="Lucida Grande"/>
        <a:sym typeface="Lucida Grande"/>
      </a:defRPr>
    </a:lvl3pPr>
    <a:lvl4pPr indent="685800" defTabSz="825500">
      <a:defRPr sz="3000">
        <a:latin typeface="Lucida Grande"/>
        <a:ea typeface="Lucida Grande"/>
        <a:cs typeface="Lucida Grande"/>
        <a:sym typeface="Lucida Grande"/>
      </a:defRPr>
    </a:lvl4pPr>
    <a:lvl5pPr indent="914400" defTabSz="825500">
      <a:defRPr sz="3000">
        <a:latin typeface="Lucida Grande"/>
        <a:ea typeface="Lucida Grande"/>
        <a:cs typeface="Lucida Grande"/>
        <a:sym typeface="Lucida Grande"/>
      </a:defRPr>
    </a:lvl5pPr>
    <a:lvl6pPr indent="1143000" defTabSz="825500">
      <a:defRPr sz="3000">
        <a:latin typeface="Lucida Grande"/>
        <a:ea typeface="Lucida Grande"/>
        <a:cs typeface="Lucida Grande"/>
        <a:sym typeface="Lucida Grande"/>
      </a:defRPr>
    </a:lvl6pPr>
    <a:lvl7pPr indent="1371600" defTabSz="825500">
      <a:defRPr sz="3000">
        <a:latin typeface="Lucida Grande"/>
        <a:ea typeface="Lucida Grande"/>
        <a:cs typeface="Lucida Grande"/>
        <a:sym typeface="Lucida Grande"/>
      </a:defRPr>
    </a:lvl7pPr>
    <a:lvl8pPr indent="1600200" defTabSz="825500">
      <a:defRPr sz="3000">
        <a:latin typeface="Lucida Grande"/>
        <a:ea typeface="Lucida Grande"/>
        <a:cs typeface="Lucida Grande"/>
        <a:sym typeface="Lucida Grande"/>
      </a:defRPr>
    </a:lvl8pPr>
    <a:lvl9pPr indent="1828800" defTabSz="825500">
      <a:defRPr sz="3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交易量才是最终要的指标，具体怎么实现交易并不重要，要考虑如何设计优厚的规则去鼓励大家进行交易</a:t>
            </a:r>
          </a:p>
        </p:txBody>
      </p:sp>
    </p:spTree>
    <p:extLst>
      <p:ext uri="{BB962C8B-B14F-4D97-AF65-F5344CB8AC3E}">
        <p14:creationId xmlns:p14="http://schemas.microsoft.com/office/powerpoint/2010/main" val="2322473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手里的比特币买了就闲置了</a:t>
            </a:r>
          </a:p>
        </p:txBody>
      </p:sp>
    </p:spTree>
    <p:extLst>
      <p:ext uri="{BB962C8B-B14F-4D97-AF65-F5344CB8AC3E}">
        <p14:creationId xmlns:p14="http://schemas.microsoft.com/office/powerpoint/2010/main" val="3693119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不用担心踏空币市行情</a:t>
            </a:r>
          </a:p>
        </p:txBody>
      </p:sp>
    </p:spTree>
    <p:extLst>
      <p:ext uri="{BB962C8B-B14F-4D97-AF65-F5344CB8AC3E}">
        <p14:creationId xmlns:p14="http://schemas.microsoft.com/office/powerpoint/2010/main" val="3890985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人数比较少的时候</a:t>
            </a:r>
          </a:p>
        </p:txBody>
      </p:sp>
    </p:spTree>
    <p:extLst>
      <p:ext uri="{BB962C8B-B14F-4D97-AF65-F5344CB8AC3E}">
        <p14:creationId xmlns:p14="http://schemas.microsoft.com/office/powerpoint/2010/main" val="3040775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34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3210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copy">
    <p:bg>
      <p:bgPr>
        <a:solidFill>
          <a:srgbClr val="3C3D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&amp; Subtitle">
    <p:bg>
      <p:bgPr>
        <a:solidFill>
          <a:srgbClr val="3C3D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2700" y="12700"/>
            <a:ext cx="24371300" cy="3111500"/>
          </a:xfrm>
          <a:prstGeom prst="rect">
            <a:avLst/>
          </a:prstGeom>
          <a:solidFill>
            <a:srgbClr val="232323">
              <a:alpha val="30000"/>
            </a:srgbClr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18167231" y="713206"/>
            <a:ext cx="3952426" cy="1265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 algn="r">
              <a:lnSpc>
                <a:spcPct val="70000"/>
              </a:lnSpc>
              <a:defRPr sz="1800"/>
            </a:pPr>
            <a:r>
              <a:rPr lang="en-US" sz="3600" spc="-215" dirty="0" err="1">
                <a:solidFill>
                  <a:srgbClr val="8DA7C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YesBit</a:t>
            </a:r>
            <a:endParaRPr sz="3600" spc="-215" dirty="0">
              <a:solidFill>
                <a:srgbClr val="8DA7C0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lvl="0" algn="r">
              <a:lnSpc>
                <a:spcPct val="70000"/>
              </a:lnSpc>
              <a:defRPr sz="1800"/>
            </a:pPr>
            <a:r>
              <a:rPr lang="en-US" sz="3600" spc="-215" dirty="0">
                <a:solidFill>
                  <a:srgbClr val="687C8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Investing with your cryptocurrency</a:t>
            </a:r>
            <a:endParaRPr sz="3600" spc="-215" dirty="0">
              <a:solidFill>
                <a:srgbClr val="687C8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21939901" y="12906221"/>
            <a:ext cx="1869102" cy="425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2100">
                <a:solidFill>
                  <a:srgbClr val="748A9F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rgbClr val="748A9F"/>
                </a:solidFill>
              </a:rPr>
              <a:t>www.</a:t>
            </a:r>
            <a:r>
              <a:rPr lang="en-US" sz="2100" dirty="0">
                <a:solidFill>
                  <a:srgbClr val="748A9F"/>
                </a:solidFill>
              </a:rPr>
              <a:t>yes-bit.ca</a:t>
            </a:r>
            <a:endParaRPr sz="2100" dirty="0">
              <a:solidFill>
                <a:srgbClr val="748A9F"/>
              </a:solidFill>
            </a:endParaRPr>
          </a:p>
        </p:txBody>
      </p:sp>
      <p:sp>
        <p:nvSpPr>
          <p:cNvPr id="15" name="Shape 15"/>
          <p:cNvSpPr/>
          <p:nvPr/>
        </p:nvSpPr>
        <p:spPr>
          <a:xfrm>
            <a:off x="622300" y="13033221"/>
            <a:ext cx="817531" cy="425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>
                <a:solidFill>
                  <a:srgbClr val="748A9F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0" dirty="0" err="1">
                <a:solidFill>
                  <a:srgbClr val="748A9F"/>
                </a:solidFill>
              </a:rPr>
              <a:t>YesBit</a:t>
            </a:r>
            <a:endParaRPr sz="2100" dirty="0">
              <a:solidFill>
                <a:srgbClr val="748A9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1_Title &amp; Subtitle copy 2">
    <p:bg>
      <p:bgPr>
        <a:solidFill>
          <a:srgbClr val="2E2F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495300" y="12899871"/>
            <a:ext cx="822341" cy="425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>
                <a:solidFill>
                  <a:srgbClr val="748A9F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0" dirty="0" err="1">
                <a:solidFill>
                  <a:srgbClr val="748A9F"/>
                </a:solidFill>
              </a:rPr>
              <a:t>Yesbit</a:t>
            </a:r>
            <a:endParaRPr sz="2100" dirty="0">
              <a:solidFill>
                <a:srgbClr val="748A9F"/>
              </a:solidFill>
            </a:endParaRPr>
          </a:p>
        </p:txBody>
      </p:sp>
      <p:sp>
        <p:nvSpPr>
          <p:cNvPr id="21" name="Shape 21"/>
          <p:cNvSpPr/>
          <p:nvPr/>
        </p:nvSpPr>
        <p:spPr>
          <a:xfrm>
            <a:off x="21939901" y="12906221"/>
            <a:ext cx="1869102" cy="425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2100">
                <a:solidFill>
                  <a:srgbClr val="748A9F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rgbClr val="748A9F"/>
                </a:solidFill>
              </a:rPr>
              <a:t>www.</a:t>
            </a:r>
            <a:r>
              <a:rPr lang="en-US" sz="2100" dirty="0">
                <a:solidFill>
                  <a:srgbClr val="748A9F"/>
                </a:solidFill>
              </a:rPr>
              <a:t>yes-bit</a:t>
            </a:r>
            <a:r>
              <a:rPr sz="2100" dirty="0">
                <a:solidFill>
                  <a:srgbClr val="748A9F"/>
                </a:solidFill>
              </a:rPr>
              <a:t>.c</a:t>
            </a:r>
            <a:r>
              <a:rPr lang="en-US" sz="2100" dirty="0">
                <a:solidFill>
                  <a:srgbClr val="748A9F"/>
                </a:solidFill>
              </a:rPr>
              <a:t>a</a:t>
            </a:r>
            <a:endParaRPr sz="2100" dirty="0">
              <a:solidFill>
                <a:srgbClr val="748A9F"/>
              </a:solidFill>
            </a:endParaRPr>
          </a:p>
        </p:txBody>
      </p:sp>
      <p:sp>
        <p:nvSpPr>
          <p:cNvPr id="7" name="Shape 11">
            <a:extLst>
              <a:ext uri="{FF2B5EF4-FFF2-40B4-BE49-F238E27FC236}">
                <a16:creationId xmlns:a16="http://schemas.microsoft.com/office/drawing/2014/main" xmlns="" id="{5DCC0ED1-3945-42C0-910C-93989A70042B}"/>
              </a:ext>
            </a:extLst>
          </p:cNvPr>
          <p:cNvSpPr/>
          <p:nvPr userDrawn="1"/>
        </p:nvSpPr>
        <p:spPr>
          <a:xfrm>
            <a:off x="18167231" y="713206"/>
            <a:ext cx="3952426" cy="1265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 algn="r">
              <a:lnSpc>
                <a:spcPct val="70000"/>
              </a:lnSpc>
              <a:defRPr sz="1800"/>
            </a:pPr>
            <a:r>
              <a:rPr lang="en-US" sz="3600" spc="-215" dirty="0" err="1">
                <a:solidFill>
                  <a:srgbClr val="8DA7C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YesBit</a:t>
            </a:r>
            <a:endParaRPr sz="3600" spc="-215" dirty="0">
              <a:solidFill>
                <a:srgbClr val="8DA7C0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lvl="0" algn="r">
              <a:lnSpc>
                <a:spcPct val="70000"/>
              </a:lnSpc>
              <a:defRPr sz="1800"/>
            </a:pPr>
            <a:r>
              <a:rPr lang="en-US" sz="3600" spc="-215" dirty="0">
                <a:solidFill>
                  <a:srgbClr val="687C8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Investing with your cryptocurrency</a:t>
            </a:r>
            <a:endParaRPr sz="3600" spc="-215" dirty="0">
              <a:solidFill>
                <a:srgbClr val="687C8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238433452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101600" y="-25400"/>
            <a:ext cx="24574500" cy="13754100"/>
          </a:xfrm>
          <a:prstGeom prst="rect">
            <a:avLst/>
          </a:prstGeom>
          <a:solidFill>
            <a:srgbClr val="14141B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542566" y="12782550"/>
            <a:ext cx="18618201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n-US" sz="2400" spc="-72" dirty="0" err="1">
                <a:solidFill>
                  <a:srgbClr val="FFAA00"/>
                </a:solidFill>
                <a:latin typeface="Varela Round"/>
                <a:ea typeface="Varela Round"/>
                <a:cs typeface="Varela Round"/>
                <a:sym typeface="Varela Round"/>
              </a:rPr>
              <a:t>YesBit</a:t>
            </a:r>
            <a:r>
              <a:rPr lang="en-US" sz="2400" spc="-72" dirty="0">
                <a:solidFill>
                  <a:srgbClr val="FFAA00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sz="2400" spc="-72" dirty="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- </a:t>
            </a:r>
            <a:r>
              <a:rPr lang="en-US" sz="2400" spc="-72" dirty="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Investing with your cryptocurrency</a:t>
            </a:r>
            <a:endParaRPr sz="2400" spc="-72" dirty="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</p:sldLayoutIdLst>
  <p:transition xmlns:p14="http://schemas.microsoft.com/office/powerpoint/2010/main" spd="med"/>
  <p:txStyles>
    <p:titleStyle>
      <a:lvl1pPr algn="ctr" defTabSz="825500">
        <a:defRPr sz="11600">
          <a:latin typeface="+mn-lt"/>
          <a:ea typeface="+mn-ea"/>
          <a:cs typeface="+mn-cs"/>
          <a:sym typeface="Gill Sans"/>
        </a:defRPr>
      </a:lvl1pPr>
      <a:lvl2pPr indent="228600" algn="ctr" defTabSz="825500">
        <a:defRPr sz="11600">
          <a:latin typeface="+mn-lt"/>
          <a:ea typeface="+mn-ea"/>
          <a:cs typeface="+mn-cs"/>
          <a:sym typeface="Gill Sans"/>
        </a:defRPr>
      </a:lvl2pPr>
      <a:lvl3pPr indent="457200" algn="ctr" defTabSz="825500">
        <a:defRPr sz="11600">
          <a:latin typeface="+mn-lt"/>
          <a:ea typeface="+mn-ea"/>
          <a:cs typeface="+mn-cs"/>
          <a:sym typeface="Gill Sans"/>
        </a:defRPr>
      </a:lvl3pPr>
      <a:lvl4pPr indent="685800" algn="ctr" defTabSz="825500">
        <a:defRPr sz="11600">
          <a:latin typeface="+mn-lt"/>
          <a:ea typeface="+mn-ea"/>
          <a:cs typeface="+mn-cs"/>
          <a:sym typeface="Gill Sans"/>
        </a:defRPr>
      </a:lvl4pPr>
      <a:lvl5pPr indent="914400" algn="ctr" defTabSz="825500">
        <a:defRPr sz="11600">
          <a:latin typeface="+mn-lt"/>
          <a:ea typeface="+mn-ea"/>
          <a:cs typeface="+mn-cs"/>
          <a:sym typeface="Gill Sans"/>
        </a:defRPr>
      </a:lvl5pPr>
      <a:lvl6pPr indent="1143000" algn="ctr" defTabSz="825500">
        <a:defRPr sz="11600">
          <a:latin typeface="+mn-lt"/>
          <a:ea typeface="+mn-ea"/>
          <a:cs typeface="+mn-cs"/>
          <a:sym typeface="Gill Sans"/>
        </a:defRPr>
      </a:lvl6pPr>
      <a:lvl7pPr indent="1371600" algn="ctr" defTabSz="825500">
        <a:defRPr sz="11600">
          <a:latin typeface="+mn-lt"/>
          <a:ea typeface="+mn-ea"/>
          <a:cs typeface="+mn-cs"/>
          <a:sym typeface="Gill Sans"/>
        </a:defRPr>
      </a:lvl7pPr>
      <a:lvl8pPr indent="1600200" algn="ctr" defTabSz="825500">
        <a:defRPr sz="11600">
          <a:latin typeface="+mn-lt"/>
          <a:ea typeface="+mn-ea"/>
          <a:cs typeface="+mn-cs"/>
          <a:sym typeface="Gill Sans"/>
        </a:defRPr>
      </a:lvl8pPr>
      <a:lvl9pPr indent="1828800" algn="ctr" defTabSz="825500">
        <a:defRPr sz="11600">
          <a:latin typeface="+mn-lt"/>
          <a:ea typeface="+mn-ea"/>
          <a:cs typeface="+mn-cs"/>
          <a:sym typeface="Gill Sans"/>
        </a:defRPr>
      </a:lvl9pPr>
    </p:titleStyle>
    <p:bodyStyle>
      <a:lvl1pPr marL="11176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1pPr>
      <a:lvl2pPr marL="15621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2pPr>
      <a:lvl3pPr marL="20066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3pPr>
      <a:lvl4pPr marL="24511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4pPr>
      <a:lvl5pPr marL="28956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5pPr>
      <a:lvl6pPr marL="32512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6pPr>
      <a:lvl7pPr marL="36068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7pPr>
      <a:lvl8pPr marL="39624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8pPr>
      <a:lvl9pPr marL="4318000" indent="-800100" defTabSz="825500">
        <a:spcBef>
          <a:spcPts val="5200"/>
        </a:spcBef>
        <a:buSzPct val="171000"/>
        <a:buChar char="•"/>
        <a:defRPr sz="5600">
          <a:latin typeface="+mn-lt"/>
          <a:ea typeface="+mn-ea"/>
          <a:cs typeface="+mn-cs"/>
          <a:sym typeface="Gill Sans"/>
        </a:defRPr>
      </a:lvl9pPr>
    </p:bodyStyle>
    <p:otherStyle>
      <a:lvl1pPr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228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457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685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9144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11430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1371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600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828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2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3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8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chart" Target="../charts/chart1.xml"/><Relationship Id="rId5" Type="http://schemas.openxmlformats.org/officeDocument/2006/relationships/image" Target="../media/image14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9423750" y="4450810"/>
            <a:ext cx="12369801" cy="3315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lnSpc>
                <a:spcPct val="70000"/>
              </a:lnSpc>
              <a:defRPr sz="1800"/>
            </a:pPr>
            <a:r>
              <a:rPr lang="en-US" sz="14400" spc="-863" dirty="0">
                <a:solidFill>
                  <a:srgbClr val="41DFE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Index Contract</a:t>
            </a:r>
            <a:endParaRPr sz="14400" spc="-863" dirty="0">
              <a:solidFill>
                <a:srgbClr val="41DFE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lvl="0" algn="l">
              <a:lnSpc>
                <a:spcPct val="70000"/>
              </a:lnSpc>
              <a:defRPr sz="1800"/>
            </a:pPr>
            <a:r>
              <a:rPr lang="en-US" sz="14400" spc="-863" dirty="0">
                <a:solidFill>
                  <a:srgbClr val="A4D847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YESBIT</a:t>
            </a:r>
            <a:endParaRPr sz="14400" spc="-863" dirty="0">
              <a:solidFill>
                <a:srgbClr val="A4D847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37" name="Shape 37"/>
          <p:cNvSpPr/>
          <p:nvPr/>
        </p:nvSpPr>
        <p:spPr>
          <a:xfrm flipV="1">
            <a:off x="9554496" y="8458111"/>
            <a:ext cx="7662283" cy="88"/>
          </a:xfrm>
          <a:prstGeom prst="line">
            <a:avLst/>
          </a:prstGeom>
          <a:ln w="50800">
            <a:solidFill>
              <a:srgbClr val="FFFFFF">
                <a:alpha val="4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9486704" y="8955405"/>
            <a:ext cx="510629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 dirty="0">
                <a:solidFill>
                  <a:srgbClr val="FFB4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Presentation by </a:t>
            </a:r>
            <a:r>
              <a:rPr lang="en-US" sz="3600" b="1" dirty="0" smtClean="0">
                <a:solidFill>
                  <a:srgbClr val="FFB43F"/>
                </a:solidFill>
                <a:latin typeface="Open Sans"/>
                <a:ea typeface="Open Sans"/>
                <a:cs typeface="Open Sans"/>
                <a:sym typeface="Open Sans"/>
              </a:rPr>
              <a:t>YESBIT</a:t>
            </a:r>
            <a:endParaRPr sz="3600" b="1" dirty="0">
              <a:solidFill>
                <a:srgbClr val="FFB4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191452" y="3623068"/>
            <a:ext cx="4864140" cy="6705594"/>
            <a:chOff x="4191452" y="3623068"/>
            <a:chExt cx="4864140" cy="6705594"/>
          </a:xfrm>
        </p:grpSpPr>
        <p:grpSp>
          <p:nvGrpSpPr>
            <p:cNvPr id="2" name="Group 1"/>
            <p:cNvGrpSpPr/>
            <p:nvPr/>
          </p:nvGrpSpPr>
          <p:grpSpPr>
            <a:xfrm>
              <a:off x="4191452" y="3623068"/>
              <a:ext cx="4864140" cy="6705594"/>
              <a:chOff x="3247556" y="3623068"/>
              <a:chExt cx="4864140" cy="6705594"/>
            </a:xfrm>
          </p:grpSpPr>
          <p:grpSp>
            <p:nvGrpSpPr>
              <p:cNvPr id="35" name="Group 35"/>
              <p:cNvGrpSpPr/>
              <p:nvPr/>
            </p:nvGrpSpPr>
            <p:grpSpPr>
              <a:xfrm>
                <a:off x="3247556" y="3623068"/>
                <a:ext cx="4864140" cy="6705594"/>
                <a:chOff x="-20" y="0"/>
                <a:chExt cx="4864139" cy="6705592"/>
              </a:xfrm>
            </p:grpSpPr>
            <p:sp>
              <p:nvSpPr>
                <p:cNvPr id="27" name="Shape 27"/>
                <p:cNvSpPr/>
                <p:nvPr/>
              </p:nvSpPr>
              <p:spPr>
                <a:xfrm flipH="1">
                  <a:off x="2006168" y="200967"/>
                  <a:ext cx="1959393" cy="16120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657" y="19760"/>
                      </a:moveTo>
                      <a:lnTo>
                        <a:pt x="5816" y="19760"/>
                      </a:lnTo>
                      <a:lnTo>
                        <a:pt x="5114" y="5994"/>
                      </a:lnTo>
                      <a:lnTo>
                        <a:pt x="2752" y="2363"/>
                      </a:lnTo>
                      <a:lnTo>
                        <a:pt x="14657" y="3032"/>
                      </a:lnTo>
                      <a:lnTo>
                        <a:pt x="17359" y="5398"/>
                      </a:lnTo>
                      <a:lnTo>
                        <a:pt x="18082" y="20390"/>
                      </a:lnTo>
                      <a:lnTo>
                        <a:pt x="21600" y="21600"/>
                      </a:lnTo>
                      <a:lnTo>
                        <a:pt x="20386" y="5665"/>
                      </a:lnTo>
                      <a:lnTo>
                        <a:pt x="16863" y="1238"/>
                      </a:lnTo>
                      <a:lnTo>
                        <a:pt x="729" y="0"/>
                      </a:lnTo>
                      <a:lnTo>
                        <a:pt x="0" y="1100"/>
                      </a:lnTo>
                      <a:lnTo>
                        <a:pt x="3206" y="6046"/>
                      </a:lnTo>
                      <a:lnTo>
                        <a:pt x="2657" y="19760"/>
                      </a:lnTo>
                      <a:close/>
                    </a:path>
                  </a:pathLst>
                </a:custGeom>
                <a:solidFill>
                  <a:srgbClr val="3B3B44"/>
                </a:solidFill>
                <a:ln w="25400" cap="flat">
                  <a:solidFill>
                    <a:srgbClr val="A0A2AE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  <a:endParaRPr/>
                </a:p>
              </p:txBody>
            </p:sp>
            <p:grpSp>
              <p:nvGrpSpPr>
                <p:cNvPr id="33" name="Group 33"/>
                <p:cNvGrpSpPr/>
                <p:nvPr/>
              </p:nvGrpSpPr>
              <p:grpSpPr>
                <a:xfrm>
                  <a:off x="-21" y="1029270"/>
                  <a:ext cx="4864141" cy="5676323"/>
                  <a:chOff x="-20" y="0"/>
                  <a:chExt cx="4864139" cy="5676322"/>
                </a:xfrm>
              </p:grpSpPr>
              <p:sp>
                <p:nvSpPr>
                  <p:cNvPr id="28" name="Shape 28"/>
                  <p:cNvSpPr/>
                  <p:nvPr/>
                </p:nvSpPr>
                <p:spPr>
                  <a:xfrm rot="21569381">
                    <a:off x="3568103" y="175408"/>
                    <a:ext cx="1271683" cy="546996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600"/>
                        </a:moveTo>
                        <a:lnTo>
                          <a:pt x="11807" y="19934"/>
                        </a:lnTo>
                        <a:lnTo>
                          <a:pt x="21600" y="20746"/>
                        </a:lnTo>
                        <a:lnTo>
                          <a:pt x="12283" y="0"/>
                        </a:lnTo>
                        <a:lnTo>
                          <a:pt x="7845" y="331"/>
                        </a:lnTo>
                        <a:lnTo>
                          <a:pt x="3980" y="32"/>
                        </a:lnTo>
                      </a:path>
                    </a:pathLst>
                  </a:custGeom>
                  <a:solidFill>
                    <a:srgbClr val="3B3B44"/>
                  </a:solidFill>
                  <a:ln w="76200" cap="flat">
                    <a:solidFill>
                      <a:srgbClr val="A0A2AE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/>
                    <a:endParaRPr/>
                  </a:p>
                </p:txBody>
              </p:sp>
              <p:sp>
                <p:nvSpPr>
                  <p:cNvPr id="29" name="Shape 29"/>
                  <p:cNvSpPr/>
                  <p:nvPr/>
                </p:nvSpPr>
                <p:spPr>
                  <a:xfrm rot="21569381">
                    <a:off x="25035" y="16651"/>
                    <a:ext cx="3764203" cy="564302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5277" y="0"/>
                        </a:moveTo>
                        <a:lnTo>
                          <a:pt x="1992" y="13790"/>
                        </a:lnTo>
                        <a:lnTo>
                          <a:pt x="0" y="19153"/>
                        </a:lnTo>
                        <a:lnTo>
                          <a:pt x="20294" y="21600"/>
                        </a:lnTo>
                        <a:lnTo>
                          <a:pt x="21085" y="15129"/>
                        </a:lnTo>
                        <a:lnTo>
                          <a:pt x="21600" y="717"/>
                        </a:lnTo>
                        <a:lnTo>
                          <a:pt x="5277" y="0"/>
                        </a:lnTo>
                        <a:close/>
                      </a:path>
                    </a:pathLst>
                  </a:custGeom>
                  <a:solidFill>
                    <a:srgbClr val="3B3B44"/>
                  </a:solidFill>
                  <a:ln w="76200" cap="flat">
                    <a:solidFill>
                      <a:srgbClr val="A0A2AE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/>
                    <a:endParaRPr/>
                  </a:p>
                </p:txBody>
              </p:sp>
              <p:sp>
                <p:nvSpPr>
                  <p:cNvPr id="30" name="Shape 30"/>
                  <p:cNvSpPr/>
                  <p:nvPr/>
                </p:nvSpPr>
                <p:spPr>
                  <a:xfrm flipH="1" flipV="1">
                    <a:off x="4083855" y="1016257"/>
                    <a:ext cx="186944" cy="4184692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A0A2AE"/>
                    </a:solidFill>
                    <a:custDash>
                      <a:ds d="200000" sp="200000"/>
                    </a:custDash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algn="l" defTabSz="457200">
                      <a:defRPr sz="1200">
                        <a:latin typeface="Helvetica"/>
                        <a:ea typeface="Helvetica"/>
                        <a:cs typeface="Helvetica"/>
                        <a:sym typeface="Helvetica"/>
                      </a:defRPr>
                    </a:pPr>
                    <a:endParaRPr/>
                  </a:p>
                </p:txBody>
              </p:sp>
              <p:sp>
                <p:nvSpPr>
                  <p:cNvPr id="31" name="Shape 31"/>
                  <p:cNvSpPr/>
                  <p:nvPr/>
                </p:nvSpPr>
                <p:spPr>
                  <a:xfrm>
                    <a:off x="4033533" y="315721"/>
                    <a:ext cx="36834" cy="541861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A0A2AE"/>
                    </a:solidFill>
                    <a:custDash>
                      <a:ds d="200000" sp="200000"/>
                    </a:custDash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algn="l" defTabSz="457200">
                      <a:defRPr sz="1200">
                        <a:latin typeface="Helvetica"/>
                        <a:ea typeface="Helvetica"/>
                        <a:cs typeface="Helvetica"/>
                        <a:sym typeface="Helvetica"/>
                      </a:defRPr>
                    </a:pPr>
                    <a:endParaRPr/>
                  </a:p>
                </p:txBody>
              </p:sp>
              <p:sp>
                <p:nvSpPr>
                  <p:cNvPr id="32" name="Shape 32"/>
                  <p:cNvSpPr/>
                  <p:nvPr/>
                </p:nvSpPr>
                <p:spPr>
                  <a:xfrm>
                    <a:off x="824315" y="903428"/>
                    <a:ext cx="2570204" cy="251013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A0A2AE"/>
                    </a:solidFill>
                    <a:custDash>
                      <a:ds d="200000" sp="200000"/>
                    </a:custDash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algn="l" defTabSz="457200">
                      <a:defRPr sz="1200">
                        <a:latin typeface="Helvetica"/>
                        <a:ea typeface="Helvetica"/>
                        <a:cs typeface="Helvetica"/>
                        <a:sym typeface="Helvetica"/>
                      </a:defRPr>
                    </a:pPr>
                    <a:endParaRPr/>
                  </a:p>
                </p:txBody>
              </p:sp>
            </p:grpSp>
            <p:sp>
              <p:nvSpPr>
                <p:cNvPr id="34" name="Shape 34"/>
                <p:cNvSpPr/>
                <p:nvPr/>
              </p:nvSpPr>
              <p:spPr>
                <a:xfrm>
                  <a:off x="1175295" y="0"/>
                  <a:ext cx="1959393" cy="16120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657" y="19760"/>
                      </a:moveTo>
                      <a:lnTo>
                        <a:pt x="5816" y="19760"/>
                      </a:lnTo>
                      <a:lnTo>
                        <a:pt x="5114" y="5994"/>
                      </a:lnTo>
                      <a:lnTo>
                        <a:pt x="2752" y="2363"/>
                      </a:lnTo>
                      <a:lnTo>
                        <a:pt x="14657" y="3032"/>
                      </a:lnTo>
                      <a:lnTo>
                        <a:pt x="17359" y="5398"/>
                      </a:lnTo>
                      <a:lnTo>
                        <a:pt x="18082" y="20390"/>
                      </a:lnTo>
                      <a:lnTo>
                        <a:pt x="21600" y="21600"/>
                      </a:lnTo>
                      <a:lnTo>
                        <a:pt x="20386" y="5665"/>
                      </a:lnTo>
                      <a:lnTo>
                        <a:pt x="16863" y="1238"/>
                      </a:lnTo>
                      <a:lnTo>
                        <a:pt x="729" y="0"/>
                      </a:lnTo>
                      <a:lnTo>
                        <a:pt x="0" y="1100"/>
                      </a:lnTo>
                      <a:lnTo>
                        <a:pt x="3206" y="6046"/>
                      </a:lnTo>
                      <a:lnTo>
                        <a:pt x="2657" y="19760"/>
                      </a:lnTo>
                      <a:close/>
                    </a:path>
                  </a:pathLst>
                </a:custGeom>
                <a:solidFill>
                  <a:srgbClr val="3B3B44"/>
                </a:solidFill>
                <a:ln w="25400" cap="flat">
                  <a:solidFill>
                    <a:srgbClr val="A0A2AE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  <a:endParaRPr/>
                </a:p>
              </p:txBody>
            </p:sp>
          </p:grpSp>
          <p:sp>
            <p:nvSpPr>
              <p:cNvPr id="36" name="Shape 36"/>
              <p:cNvSpPr/>
              <p:nvPr/>
            </p:nvSpPr>
            <p:spPr>
              <a:xfrm>
                <a:off x="5333503" y="5776814"/>
                <a:ext cx="102592" cy="297517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lvl1pPr defTabSz="457200">
                  <a:lnSpc>
                    <a:spcPct val="190000"/>
                  </a:lnSpc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12000" spc="3839" baseline="-2500">
                    <a:solidFill>
                      <a:srgbClr val="FFFFFF"/>
                    </a:solidFill>
                    <a:latin typeface="et-line"/>
                    <a:ea typeface="et-line"/>
                    <a:cs typeface="et-line"/>
                    <a:sym typeface="et-line"/>
                  </a:defRPr>
                </a:lvl1pPr>
              </a:lstStyle>
              <a:p>
                <a:pPr lvl="0">
                  <a:defRPr sz="1800" spc="0" baseline="0">
                    <a:solidFill>
                      <a:srgbClr val="000000"/>
                    </a:solidFill>
                  </a:defRPr>
                </a:pPr>
                <a:endParaRPr sz="16000" spc="3839" baseline="-2500" dirty="0">
                  <a:solidFill>
                    <a:srgbClr val="00B0F0"/>
                  </a:solidFill>
                </a:endParaRPr>
              </a:p>
            </p:txBody>
          </p:sp>
        </p:grpSp>
        <p:pic>
          <p:nvPicPr>
            <p:cNvPr id="4" name="Picture 3" descr="cryptocurrencies going up.png"/>
            <p:cNvPicPr>
              <a:picLocks noChangeAspect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7439">
              <a:off x="5090992" y="5937042"/>
              <a:ext cx="2906063" cy="2906063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148">
        <p14:prism/>
      </p:transition>
    </mc:Choice>
    <mc:Fallback xmlns="">
      <p:transition spd="slow" advTm="2148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7" grpId="0" animBg="1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9" name="Table 1219"/>
          <p:cNvGraphicFramePr/>
          <p:nvPr>
            <p:extLst>
              <p:ext uri="{D42A27DB-BD31-4B8C-83A1-F6EECF244321}">
                <p14:modId xmlns:p14="http://schemas.microsoft.com/office/powerpoint/2010/main" val="2152601011"/>
              </p:ext>
            </p:extLst>
          </p:nvPr>
        </p:nvGraphicFramePr>
        <p:xfrm>
          <a:off x="8445500" y="3379537"/>
          <a:ext cx="14478000" cy="93091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39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54550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dirty="0"/>
                    </a:p>
                  </a:txBody>
                  <a:tcPr marL="63500" marR="63500" marT="63500" marB="63500" anchor="ctr" horzOverflow="overflow">
                    <a:lnL w="63500">
                      <a:solidFill>
                        <a:srgbClr val="52545B"/>
                      </a:solidFill>
                      <a:miter lim="400000"/>
                    </a:lnL>
                    <a:lnR w="63500">
                      <a:solidFill>
                        <a:srgbClr val="52545B"/>
                      </a:solidFill>
                      <a:miter lim="400000"/>
                    </a:lnR>
                    <a:lnT w="63500">
                      <a:solidFill>
                        <a:srgbClr val="52545B"/>
                      </a:solidFill>
                      <a:miter lim="400000"/>
                    </a:lnT>
                    <a:lnB w="63500">
                      <a:solidFill>
                        <a:srgbClr val="52545B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dirty="0"/>
                    </a:p>
                  </a:txBody>
                  <a:tcPr marL="63500" marR="63500" marT="63500" marB="63500" anchor="ctr" horzOverflow="overflow">
                    <a:lnL w="63500">
                      <a:solidFill>
                        <a:srgbClr val="52545B"/>
                      </a:solidFill>
                      <a:miter lim="400000"/>
                    </a:lnL>
                    <a:lnR w="63500">
                      <a:solidFill>
                        <a:srgbClr val="52545B"/>
                      </a:solidFill>
                      <a:miter lim="400000"/>
                    </a:lnR>
                    <a:lnT w="63500">
                      <a:solidFill>
                        <a:srgbClr val="52545B"/>
                      </a:solidFill>
                      <a:miter lim="400000"/>
                    </a:lnT>
                    <a:lnB w="63500">
                      <a:solidFill>
                        <a:srgbClr val="52545B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4550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dirty="0"/>
                    </a:p>
                  </a:txBody>
                  <a:tcPr marL="63500" marR="63500" marT="63500" marB="63500" anchor="ctr" horzOverflow="overflow">
                    <a:lnL w="63500">
                      <a:solidFill>
                        <a:srgbClr val="52545B"/>
                      </a:solidFill>
                      <a:miter lim="400000"/>
                    </a:lnL>
                    <a:lnR w="63500">
                      <a:solidFill>
                        <a:srgbClr val="52545B"/>
                      </a:solidFill>
                      <a:miter lim="400000"/>
                    </a:lnR>
                    <a:lnT w="63500">
                      <a:solidFill>
                        <a:srgbClr val="52545B"/>
                      </a:solidFill>
                      <a:miter lim="400000"/>
                    </a:lnT>
                    <a:lnB w="63500">
                      <a:solidFill>
                        <a:srgbClr val="52545B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dirty="0"/>
                    </a:p>
                  </a:txBody>
                  <a:tcPr marL="63500" marR="63500" marT="63500" marB="63500" anchor="ctr" horzOverflow="overflow">
                    <a:lnL w="63500">
                      <a:solidFill>
                        <a:srgbClr val="52545B"/>
                      </a:solidFill>
                      <a:miter lim="400000"/>
                    </a:lnL>
                    <a:lnR w="63500">
                      <a:solidFill>
                        <a:srgbClr val="52545B"/>
                      </a:solidFill>
                      <a:miter lim="400000"/>
                    </a:lnR>
                    <a:lnT w="63500">
                      <a:solidFill>
                        <a:srgbClr val="52545B"/>
                      </a:solidFill>
                      <a:miter lim="400000"/>
                    </a:lnT>
                    <a:lnB w="63500">
                      <a:solidFill>
                        <a:srgbClr val="52545B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220" name="Shape 1220"/>
          <p:cNvSpPr/>
          <p:nvPr/>
        </p:nvSpPr>
        <p:spPr>
          <a:xfrm>
            <a:off x="1108911" y="3355474"/>
            <a:ext cx="7302500" cy="4699000"/>
          </a:xfrm>
          <a:prstGeom prst="rect">
            <a:avLst/>
          </a:prstGeom>
          <a:solidFill>
            <a:srgbClr val="EBEBEB">
              <a:alpha val="30000"/>
            </a:srgbClr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21" name="Shape 1221"/>
          <p:cNvSpPr/>
          <p:nvPr/>
        </p:nvSpPr>
        <p:spPr>
          <a:xfrm>
            <a:off x="1164108" y="686217"/>
            <a:ext cx="4784964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n-US" altLang="zh-CN" sz="560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What is YESBIT</a:t>
            </a:r>
            <a:endParaRPr sz="5600" dirty="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222" name="Shape 1222"/>
          <p:cNvSpPr/>
          <p:nvPr/>
        </p:nvSpPr>
        <p:spPr>
          <a:xfrm>
            <a:off x="1168400" y="1718493"/>
            <a:ext cx="1320874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500">
                <a:solidFill>
                  <a:srgbClr val="90AAC4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2500" dirty="0">
                <a:solidFill>
                  <a:srgbClr val="90AAC4"/>
                </a:solidFill>
              </a:rPr>
              <a:t>Contract</a:t>
            </a:r>
            <a:endParaRPr sz="2500" dirty="0">
              <a:solidFill>
                <a:srgbClr val="90AAC4"/>
              </a:solidFill>
            </a:endParaRPr>
          </a:p>
        </p:txBody>
      </p:sp>
      <p:sp>
        <p:nvSpPr>
          <p:cNvPr id="1223" name="Shape 1223"/>
          <p:cNvSpPr/>
          <p:nvPr/>
        </p:nvSpPr>
        <p:spPr>
          <a:xfrm>
            <a:off x="1398506" y="6739869"/>
            <a:ext cx="4394200" cy="717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lnSpc>
                <a:spcPct val="70000"/>
              </a:lnSpc>
              <a:defRPr sz="1800"/>
            </a:pPr>
            <a:r>
              <a:rPr lang="en-US" altLang="zh-CN" sz="560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Contract</a:t>
            </a:r>
            <a:endParaRPr sz="5600" dirty="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224" name="Shape 1224"/>
          <p:cNvSpPr/>
          <p:nvPr/>
        </p:nvSpPr>
        <p:spPr>
          <a:xfrm>
            <a:off x="2834063" y="4682157"/>
            <a:ext cx="102592" cy="175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9200" spc="2943" baseline="-3260">
                <a:solidFill>
                  <a:srgbClr val="FFFFFF"/>
                </a:solidFill>
                <a:latin typeface="et-line"/>
                <a:ea typeface="et-line"/>
                <a:cs typeface="et-line"/>
                <a:sym typeface="et-line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endParaRPr sz="9200" spc="2943" baseline="-3260" dirty="0">
              <a:solidFill>
                <a:srgbClr val="FFFFFF"/>
              </a:solidFill>
            </a:endParaRPr>
          </a:p>
        </p:txBody>
      </p:sp>
      <p:sp>
        <p:nvSpPr>
          <p:cNvPr id="1225" name="Shape 1225"/>
          <p:cNvSpPr/>
          <p:nvPr/>
        </p:nvSpPr>
        <p:spPr>
          <a:xfrm>
            <a:off x="1181100" y="8947150"/>
            <a:ext cx="6908800" cy="2462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3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3200" dirty="0">
                <a:solidFill>
                  <a:srgbClr val="FFFFFF"/>
                </a:solidFill>
              </a:rPr>
              <a:t>Users can use their cryptocurrency to </a:t>
            </a:r>
          </a:p>
          <a:p>
            <a:pPr marL="457200" lvl="0" indent="-4572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200" dirty="0">
                <a:solidFill>
                  <a:srgbClr val="FFFFFF"/>
                </a:solidFill>
              </a:rPr>
              <a:t>purchase </a:t>
            </a:r>
            <a:r>
              <a:rPr lang="en-US" altLang="zh-CN" sz="3200" dirty="0" smtClean="0">
                <a:solidFill>
                  <a:srgbClr val="FFFFFF"/>
                </a:solidFill>
              </a:rPr>
              <a:t>financial contract</a:t>
            </a:r>
            <a:endParaRPr lang="en-US" altLang="zh-CN" dirty="0"/>
          </a:p>
          <a:p>
            <a:pPr marL="457200" lvl="0" indent="-4572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200" dirty="0">
                <a:solidFill>
                  <a:srgbClr val="FFFFFF"/>
                </a:solidFill>
              </a:rPr>
              <a:t>buy </a:t>
            </a:r>
            <a:r>
              <a:rPr lang="en-US" altLang="zh-CN" sz="3200" dirty="0" smtClean="0">
                <a:solidFill>
                  <a:srgbClr val="FFFFFF"/>
                </a:solidFill>
              </a:rPr>
              <a:t>long or sell short </a:t>
            </a:r>
            <a:r>
              <a:rPr lang="en-US" altLang="zh-CN" sz="3200" dirty="0">
                <a:solidFill>
                  <a:srgbClr val="FFFFFF"/>
                </a:solidFill>
              </a:rPr>
              <a:t>index, future, foreign exchange </a:t>
            </a:r>
            <a:endParaRPr lang="en-US" altLang="zh-CN" dirty="0"/>
          </a:p>
          <a:p>
            <a:pPr marL="457200" lvl="0" indent="-4572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FFFFFF"/>
                </a:solidFill>
              </a:rPr>
              <a:t>Invest </a:t>
            </a:r>
            <a:r>
              <a:rPr lang="en-US" altLang="zh-CN" sz="3200" dirty="0" err="1" smtClean="0">
                <a:solidFill>
                  <a:srgbClr val="FFFFFF"/>
                </a:solidFill>
              </a:rPr>
              <a:t>cryptocurrency</a:t>
            </a:r>
            <a:r>
              <a:rPr lang="en-US" altLang="zh-CN" sz="3200" smtClean="0">
                <a:solidFill>
                  <a:srgbClr val="FFFFFF"/>
                </a:solidFill>
              </a:rPr>
              <a:t> contract.</a:t>
            </a:r>
            <a:endParaRPr sz="3200" dirty="0">
              <a:solidFill>
                <a:srgbClr val="FFFFFF"/>
              </a:solidFill>
            </a:endParaRPr>
          </a:p>
        </p:txBody>
      </p:sp>
      <p:grpSp>
        <p:nvGrpSpPr>
          <p:cNvPr id="1228" name="Group 1228"/>
          <p:cNvGrpSpPr/>
          <p:nvPr/>
        </p:nvGrpSpPr>
        <p:grpSpPr>
          <a:xfrm>
            <a:off x="9169400" y="4250228"/>
            <a:ext cx="6172200" cy="2928205"/>
            <a:chOff x="0" y="129078"/>
            <a:chExt cx="6172200" cy="2928205"/>
          </a:xfrm>
        </p:grpSpPr>
        <p:sp>
          <p:nvSpPr>
            <p:cNvPr id="1226" name="Shape 1226"/>
            <p:cNvSpPr/>
            <p:nvPr/>
          </p:nvSpPr>
          <p:spPr>
            <a:xfrm>
              <a:off x="0" y="129078"/>
              <a:ext cx="2713884" cy="5419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lnSpc>
                  <a:spcPct val="70000"/>
                </a:lnSpc>
                <a:defRPr sz="4000">
                  <a:solidFill>
                    <a:srgbClr val="59F993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altLang="zh-CN" sz="4000" dirty="0">
                  <a:solidFill>
                    <a:srgbClr val="59F993"/>
                  </a:solidFill>
                </a:rPr>
                <a:t>Stock Index</a:t>
              </a:r>
              <a:endParaRPr sz="4000" dirty="0">
                <a:solidFill>
                  <a:srgbClr val="59F993"/>
                </a:solidFill>
              </a:endParaRPr>
            </a:p>
          </p:txBody>
        </p:sp>
        <p:sp>
          <p:nvSpPr>
            <p:cNvPr id="1227" name="Shape 1227"/>
            <p:cNvSpPr/>
            <p:nvPr/>
          </p:nvSpPr>
          <p:spPr>
            <a:xfrm>
              <a:off x="0" y="984921"/>
              <a:ext cx="6172200" cy="20723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marL="317500" lvl="0" indent="-317500" algn="l">
                <a:buSzPct val="137000"/>
                <a:buChar char="•"/>
                <a:defRPr sz="1800"/>
              </a:pPr>
              <a:r>
                <a:rPr lang="en-US" altLang="zh-CN" sz="3200" dirty="0">
                  <a:solidFill>
                    <a:srgbClr val="C7CEDD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NASDAQ, S&amp;P500, </a:t>
              </a:r>
              <a:r>
                <a:rPr lang="en-US" sz="3200" dirty="0">
                  <a:solidFill>
                    <a:srgbClr val="C7CEDD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Dow Jones 30 DAX (German 30) </a:t>
              </a:r>
              <a:r>
                <a:rPr lang="en-US" altLang="zh-CN" sz="3200" dirty="0">
                  <a:solidFill>
                    <a:srgbClr val="C7CEDD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Stock </a:t>
              </a:r>
              <a:r>
                <a:rPr lang="en-US" altLang="zh-CN" sz="3200">
                  <a:solidFill>
                    <a:srgbClr val="C7CEDD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market </a:t>
              </a:r>
              <a:r>
                <a:rPr lang="en-US" altLang="zh-CN" sz="3200" smtClean="0">
                  <a:solidFill>
                    <a:srgbClr val="C7CEDD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indices</a:t>
              </a:r>
              <a:endParaRPr lang="en-US" altLang="zh-CN" sz="3200" dirty="0">
                <a:solidFill>
                  <a:srgbClr val="C7CEDD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  <a:p>
              <a:pPr marL="317500" lvl="0" indent="-317500" algn="l">
                <a:buSzPct val="137000"/>
                <a:buChar char="•"/>
                <a:defRPr sz="1800"/>
              </a:pPr>
              <a:r>
                <a:rPr lang="en-US" altLang="zh-CN" sz="3200" dirty="0">
                  <a:solidFill>
                    <a:srgbClr val="C7CEDD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Apple, Alibaba stock contract</a:t>
              </a:r>
              <a:endParaRPr sz="3200" dirty="0">
                <a:solidFill>
                  <a:srgbClr val="C7CEDD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1231" name="Group 1231"/>
          <p:cNvGrpSpPr/>
          <p:nvPr/>
        </p:nvGrpSpPr>
        <p:grpSpPr>
          <a:xfrm>
            <a:off x="9029700" y="8705809"/>
            <a:ext cx="5074441" cy="2815652"/>
            <a:chOff x="0" y="133309"/>
            <a:chExt cx="5074441" cy="2815651"/>
          </a:xfrm>
        </p:grpSpPr>
        <p:sp>
          <p:nvSpPr>
            <p:cNvPr id="1229" name="Shape 1229"/>
            <p:cNvSpPr/>
            <p:nvPr/>
          </p:nvSpPr>
          <p:spPr>
            <a:xfrm>
              <a:off x="0" y="133309"/>
              <a:ext cx="4108497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lnSpc>
                  <a:spcPct val="70000"/>
                </a:lnSpc>
                <a:defRPr sz="4000">
                  <a:solidFill>
                    <a:srgbClr val="36CDC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altLang="zh-CN" sz="4000" dirty="0">
                  <a:solidFill>
                    <a:srgbClr val="36CDC1"/>
                  </a:solidFill>
                </a:rPr>
                <a:t>Foreign exchange</a:t>
              </a:r>
              <a:endParaRPr sz="4000" dirty="0">
                <a:solidFill>
                  <a:srgbClr val="36CDC1"/>
                </a:solidFill>
              </a:endParaRPr>
            </a:p>
          </p:txBody>
        </p:sp>
        <p:sp>
          <p:nvSpPr>
            <p:cNvPr id="1230" name="Shape 1230"/>
            <p:cNvSpPr/>
            <p:nvPr/>
          </p:nvSpPr>
          <p:spPr>
            <a:xfrm>
              <a:off x="1" y="1369041"/>
              <a:ext cx="5074440" cy="15799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marL="317500" lvl="0" indent="-317500" algn="l">
                <a:buSzPct val="137000"/>
                <a:buChar char="•"/>
                <a:defRPr sz="1800"/>
              </a:pPr>
              <a:r>
                <a:rPr lang="en-US" sz="3200" dirty="0">
                  <a:solidFill>
                    <a:srgbClr val="C7CEDD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USD/JPY, USD/CAD, EUR/HKD </a:t>
              </a:r>
            </a:p>
            <a:p>
              <a:pPr marL="317500" lvl="0" indent="-317500" algn="l">
                <a:buSzPct val="137000"/>
                <a:buChar char="•"/>
                <a:defRPr sz="1800"/>
              </a:pPr>
              <a:r>
                <a:rPr lang="en-US" sz="3200" dirty="0">
                  <a:solidFill>
                    <a:srgbClr val="C7CEDD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Other foreign exchange</a:t>
              </a:r>
              <a:endParaRPr sz="3200" dirty="0">
                <a:solidFill>
                  <a:srgbClr val="C7CEDD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1234" name="Group 1234"/>
          <p:cNvGrpSpPr/>
          <p:nvPr/>
        </p:nvGrpSpPr>
        <p:grpSpPr>
          <a:xfrm>
            <a:off x="16395700" y="4260809"/>
            <a:ext cx="6172200" cy="3125373"/>
            <a:chOff x="0" y="133309"/>
            <a:chExt cx="6172200" cy="3125372"/>
          </a:xfrm>
        </p:grpSpPr>
        <p:sp>
          <p:nvSpPr>
            <p:cNvPr id="1232" name="Shape 1232"/>
            <p:cNvSpPr/>
            <p:nvPr/>
          </p:nvSpPr>
          <p:spPr>
            <a:xfrm>
              <a:off x="0" y="133309"/>
              <a:ext cx="4345741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lnSpc>
                  <a:spcPct val="70000"/>
                </a:lnSpc>
                <a:defRPr sz="4000">
                  <a:solidFill>
                    <a:srgbClr val="CFFA88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altLang="zh-CN" sz="4000" dirty="0">
                  <a:solidFill>
                    <a:srgbClr val="CFFA88"/>
                  </a:solidFill>
                </a:rPr>
                <a:t>Commodity Future</a:t>
              </a:r>
              <a:endParaRPr sz="4000" dirty="0">
                <a:solidFill>
                  <a:srgbClr val="CFFA88"/>
                </a:solidFill>
              </a:endParaRPr>
            </a:p>
          </p:txBody>
        </p:sp>
        <p:sp>
          <p:nvSpPr>
            <p:cNvPr id="1233" name="Shape 1233"/>
            <p:cNvSpPr/>
            <p:nvPr/>
          </p:nvSpPr>
          <p:spPr>
            <a:xfrm>
              <a:off x="0" y="1186320"/>
              <a:ext cx="6172200" cy="2072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marL="317500" lvl="0" indent="-317500" algn="l">
                <a:buSzPct val="137000"/>
                <a:buChar char="•"/>
                <a:defRPr sz="1800"/>
              </a:pPr>
              <a:r>
                <a:rPr lang="en-US" altLang="zh-CN" sz="3200" dirty="0">
                  <a:solidFill>
                    <a:srgbClr val="C7CEDD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Gold, Silver and metal futures</a:t>
              </a:r>
            </a:p>
            <a:p>
              <a:pPr marL="317500" lvl="0" indent="-317500" algn="l">
                <a:buSzPct val="137000"/>
                <a:buChar char="•"/>
                <a:defRPr sz="1800"/>
              </a:pPr>
              <a:r>
                <a:rPr lang="en-US" altLang="zh-CN" sz="3200" dirty="0">
                  <a:solidFill>
                    <a:srgbClr val="C7CEDD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Oil, Gas and energy futures</a:t>
              </a:r>
            </a:p>
            <a:p>
              <a:pPr marL="317500" lvl="0" indent="-317500" algn="l">
                <a:buSzPct val="137000"/>
                <a:buChar char="•"/>
                <a:defRPr sz="1800"/>
              </a:pPr>
              <a:r>
                <a:rPr lang="en-US" altLang="zh-CN" sz="3200" dirty="0">
                  <a:solidFill>
                    <a:srgbClr val="C7CEDD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Soybean, corn and foodstuff future</a:t>
              </a:r>
              <a:endParaRPr sz="2700" dirty="0">
                <a:solidFill>
                  <a:srgbClr val="C7CEDD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1237" name="Group 1237"/>
          <p:cNvGrpSpPr/>
          <p:nvPr/>
        </p:nvGrpSpPr>
        <p:grpSpPr>
          <a:xfrm>
            <a:off x="16395700" y="8701577"/>
            <a:ext cx="6172200" cy="2819882"/>
            <a:chOff x="0" y="129077"/>
            <a:chExt cx="6172200" cy="2819881"/>
          </a:xfrm>
        </p:grpSpPr>
        <p:sp>
          <p:nvSpPr>
            <p:cNvPr id="1235" name="Shape 1235"/>
            <p:cNvSpPr/>
            <p:nvPr/>
          </p:nvSpPr>
          <p:spPr>
            <a:xfrm>
              <a:off x="0" y="129077"/>
              <a:ext cx="3690113" cy="5419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lnSpc>
                  <a:spcPct val="70000"/>
                </a:lnSpc>
                <a:defRPr sz="4000">
                  <a:solidFill>
                    <a:srgbClr val="53D5FD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altLang="zh-CN" sz="4000" dirty="0">
                  <a:solidFill>
                    <a:srgbClr val="53D5FD"/>
                  </a:solidFill>
                </a:rPr>
                <a:t>Cryptocurrency</a:t>
              </a:r>
              <a:endParaRPr sz="4000" dirty="0">
                <a:solidFill>
                  <a:srgbClr val="53D5FD"/>
                </a:solidFill>
              </a:endParaRPr>
            </a:p>
          </p:txBody>
        </p:sp>
        <p:sp>
          <p:nvSpPr>
            <p:cNvPr id="1236" name="Shape 1236"/>
            <p:cNvSpPr/>
            <p:nvPr/>
          </p:nvSpPr>
          <p:spPr>
            <a:xfrm>
              <a:off x="0" y="1369039"/>
              <a:ext cx="6172200" cy="15799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marL="317500" lvl="0" indent="-317500" algn="l">
                <a:buSzPct val="137000"/>
                <a:buChar char="•"/>
                <a:defRPr sz="1800"/>
              </a:pPr>
              <a:r>
                <a:rPr lang="en-US" altLang="zh-CN" sz="3200" dirty="0">
                  <a:solidFill>
                    <a:srgbClr val="C7CEDD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BTC/USD, ETH/USD</a:t>
              </a:r>
            </a:p>
            <a:p>
              <a:pPr marL="317500" lvl="0" indent="-317500" algn="l">
                <a:buSzPct val="137000"/>
                <a:buChar char="•"/>
                <a:defRPr sz="1800"/>
              </a:pPr>
              <a:r>
                <a:rPr lang="en-US" sz="3200" dirty="0">
                  <a:solidFill>
                    <a:srgbClr val="C7CEDD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BTC/ETH, EOS/ETH </a:t>
              </a:r>
            </a:p>
            <a:p>
              <a:pPr marL="317500" lvl="0" indent="-317500" algn="l">
                <a:buSzPct val="137000"/>
                <a:buChar char="•"/>
                <a:defRPr sz="1800"/>
              </a:pPr>
              <a:r>
                <a:rPr lang="en-US" altLang="zh-CN" sz="3200" dirty="0">
                  <a:solidFill>
                    <a:srgbClr val="C7CEDD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Other Altcoin price contract</a:t>
              </a:r>
              <a:endParaRPr sz="3200" dirty="0">
                <a:solidFill>
                  <a:srgbClr val="C7CEDD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1238" name="Shape 1238"/>
          <p:cNvSpPr/>
          <p:nvPr/>
        </p:nvSpPr>
        <p:spPr>
          <a:xfrm>
            <a:off x="22884159" y="1009650"/>
            <a:ext cx="636241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3B3D44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3B3D44"/>
                </a:solidFill>
              </a:rPr>
              <a:t>29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00" y="4401479"/>
            <a:ext cx="3251200" cy="24731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5747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0" grpId="0" animBg="1"/>
      <p:bldP spid="1223" grpId="0" animBg="1"/>
      <p:bldP spid="1224" grpId="0" animBg="1"/>
      <p:bldP spid="12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/>
          <p:nvPr/>
        </p:nvSpPr>
        <p:spPr>
          <a:xfrm>
            <a:off x="1164108" y="686217"/>
            <a:ext cx="9282439" cy="964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n-US" altLang="zh-CN" sz="560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Invest with your Crypto </a:t>
            </a:r>
            <a:r>
              <a:rPr lang="en-US" altLang="zh-CN" sz="5600" dirty="0" smtClean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Coin.</a:t>
            </a:r>
            <a:endParaRPr sz="5600" dirty="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775" name="Shape 775"/>
          <p:cNvSpPr/>
          <p:nvPr/>
        </p:nvSpPr>
        <p:spPr>
          <a:xfrm>
            <a:off x="1168400" y="1718493"/>
            <a:ext cx="2525569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500">
                <a:solidFill>
                  <a:srgbClr val="90AAC4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2500" dirty="0" smtClean="0">
                <a:solidFill>
                  <a:srgbClr val="90AAC4"/>
                </a:solidFill>
              </a:rPr>
              <a:t>No Fiat Currency</a:t>
            </a:r>
            <a:endParaRPr sz="2500" dirty="0">
              <a:solidFill>
                <a:srgbClr val="90AAC4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5151439" y="3816350"/>
            <a:ext cx="7886361" cy="1733460"/>
            <a:chOff x="15151439" y="3816350"/>
            <a:chExt cx="7886361" cy="1733460"/>
          </a:xfrm>
        </p:grpSpPr>
        <p:sp>
          <p:nvSpPr>
            <p:cNvPr id="801" name="Shape 801"/>
            <p:cNvSpPr/>
            <p:nvPr/>
          </p:nvSpPr>
          <p:spPr>
            <a:xfrm>
              <a:off x="15151439" y="4269541"/>
              <a:ext cx="3050387" cy="1280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044" extrusionOk="0">
                  <a:moveTo>
                    <a:pt x="0" y="19044"/>
                  </a:moveTo>
                  <a:cubicBezTo>
                    <a:pt x="0" y="19044"/>
                    <a:pt x="3966" y="5586"/>
                    <a:pt x="10893" y="1515"/>
                  </a:cubicBezTo>
                  <a:cubicBezTo>
                    <a:pt x="17821" y="-2556"/>
                    <a:pt x="21600" y="2869"/>
                    <a:pt x="21600" y="2869"/>
                  </a:cubicBezTo>
                </a:path>
              </a:pathLst>
            </a:custGeom>
            <a:noFill/>
            <a:ln w="25400" cap="flat">
              <a:solidFill>
                <a:srgbClr val="FFFFFF">
                  <a:alpha val="40000"/>
                </a:srgbClr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18465800" y="3816350"/>
              <a:ext cx="4572000" cy="11695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/>
            <a:p>
              <a:pPr lvl="0" algn="l">
                <a:defRPr sz="1800"/>
              </a:pPr>
              <a:r>
                <a:rPr lang="en-US" altLang="zh-CN" sz="2800" b="1" dirty="0">
                  <a:solidFill>
                    <a:srgbClr val="F9B205"/>
                  </a:solidFill>
                  <a:latin typeface="Open Sans"/>
                  <a:sym typeface="Open Sans"/>
                </a:rPr>
                <a:t>Gold fell by 20%</a:t>
              </a:r>
              <a:endParaRPr sz="2800" b="1" dirty="0">
                <a:solidFill>
                  <a:srgbClr val="F9B205"/>
                </a:solidFill>
                <a:latin typeface="Open Sans"/>
                <a:sym typeface="Open Sans"/>
              </a:endParaRPr>
            </a:p>
            <a:p>
              <a:pPr lvl="0" algn="l">
                <a:defRPr sz="1800"/>
              </a:pPr>
              <a:r>
                <a:rPr lang="en-US" altLang="zh-CN" sz="2400" dirty="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Julia</a:t>
              </a:r>
              <a:r>
                <a:rPr lang="zh-CN" altLang="en-US" sz="2400" dirty="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en-US" altLang="zh-CN" sz="2400" dirty="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lost </a:t>
              </a:r>
              <a:r>
                <a:rPr lang="en-US" altLang="zh-CN" sz="2400" dirty="0">
                  <a:solidFill>
                    <a:srgbClr val="FFC000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0.2BTC</a:t>
              </a:r>
              <a:r>
                <a:rPr lang="zh-CN" altLang="en-US" sz="2400" dirty="0" smtClean="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，</a:t>
              </a:r>
              <a:r>
                <a:rPr lang="en-US" altLang="zh-CN" sz="2400" dirty="0" smtClean="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her balance </a:t>
              </a:r>
              <a:r>
                <a:rPr lang="en-US" altLang="zh-CN" sz="2400" dirty="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would be </a:t>
              </a:r>
              <a:r>
                <a:rPr lang="en-US" altLang="zh-CN" sz="2400" dirty="0">
                  <a:solidFill>
                    <a:srgbClr val="FFC000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0.8BTC</a:t>
              </a:r>
              <a:r>
                <a:rPr sz="2400" dirty="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216013" y="6108700"/>
            <a:ext cx="6821787" cy="1323079"/>
            <a:chOff x="16216013" y="6108700"/>
            <a:chExt cx="6821787" cy="1323079"/>
          </a:xfrm>
        </p:grpSpPr>
        <p:sp>
          <p:nvSpPr>
            <p:cNvPr id="802" name="Shape 802"/>
            <p:cNvSpPr/>
            <p:nvPr/>
          </p:nvSpPr>
          <p:spPr>
            <a:xfrm>
              <a:off x="16216013" y="7154516"/>
              <a:ext cx="1981588" cy="277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330" extrusionOk="0">
                  <a:moveTo>
                    <a:pt x="0" y="0"/>
                  </a:moveTo>
                  <a:cubicBezTo>
                    <a:pt x="0" y="0"/>
                    <a:pt x="6256" y="21600"/>
                    <a:pt x="16518" y="15116"/>
                  </a:cubicBezTo>
                  <a:cubicBezTo>
                    <a:pt x="21384" y="12041"/>
                    <a:pt x="21600" y="8122"/>
                    <a:pt x="21600" y="8122"/>
                  </a:cubicBezTo>
                </a:path>
              </a:pathLst>
            </a:custGeom>
            <a:noFill/>
            <a:ln w="25400" cap="flat">
              <a:solidFill>
                <a:srgbClr val="FFFFFF">
                  <a:alpha val="40000"/>
                </a:srgbClr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18465800" y="6108700"/>
              <a:ext cx="4572000" cy="11695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/>
            <a:p>
              <a:pPr lvl="0" algn="l">
                <a:defRPr sz="1800"/>
              </a:pPr>
              <a:r>
                <a:rPr lang="en-US" altLang="zh-CN" sz="28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Open Sans"/>
                  <a:sym typeface="Open Sans"/>
                </a:rPr>
                <a:t>USD/JPY</a:t>
              </a:r>
              <a:r>
                <a:rPr lang="zh-CN" altLang="en-US" sz="28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Open Sans"/>
                  <a:sym typeface="Open Sans"/>
                </a:rPr>
                <a:t> </a:t>
              </a:r>
              <a:r>
                <a:rPr lang="en-US" altLang="zh-CN" sz="28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Open Sans"/>
                  <a:sym typeface="Open Sans"/>
                </a:rPr>
                <a:t>fell by </a:t>
              </a:r>
              <a:r>
                <a:rPr lang="zh-CN" altLang="zh-CN" sz="28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Open Sans"/>
                  <a:sym typeface="Open Sans"/>
                </a:rPr>
                <a:t>1</a:t>
              </a:r>
              <a:r>
                <a:rPr lang="en-US" altLang="zh-CN" sz="28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Open Sans"/>
                  <a:sym typeface="Open Sans"/>
                </a:rPr>
                <a:t>%</a:t>
              </a:r>
              <a:endParaRPr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/>
                <a:sym typeface="Open Sans"/>
              </a:endParaRPr>
            </a:p>
            <a:p>
              <a:pPr lvl="0" algn="l">
                <a:defRPr sz="1800"/>
              </a:pPr>
              <a:r>
                <a:rPr lang="en-US" altLang="zh-CN" sz="2400" dirty="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Jack</a:t>
              </a:r>
              <a:r>
                <a:rPr lang="zh-CN" altLang="en-US" sz="2400" dirty="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en-US" altLang="zh-CN" sz="2400" dirty="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earned </a:t>
              </a:r>
              <a:r>
                <a:rPr lang="en-US" altLang="zh-CN" sz="2400" dirty="0">
                  <a:solidFill>
                    <a:srgbClr val="45A4FC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2ETH</a:t>
              </a:r>
              <a:r>
                <a:rPr lang="en-US" altLang="zh-CN" sz="2400" dirty="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,</a:t>
              </a:r>
              <a:r>
                <a:rPr lang="zh-CN" altLang="en-US" sz="2400" dirty="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en-US" altLang="zh-CN" sz="2400" dirty="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because he used leverage of 2.</a:t>
              </a:r>
              <a:endParaRPr sz="240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5155258" y="8331200"/>
            <a:ext cx="7882542" cy="1272200"/>
            <a:chOff x="15155258" y="8331200"/>
            <a:chExt cx="7882542" cy="1272200"/>
          </a:xfrm>
        </p:grpSpPr>
        <p:sp>
          <p:nvSpPr>
            <p:cNvPr id="803" name="Shape 803"/>
            <p:cNvSpPr/>
            <p:nvPr/>
          </p:nvSpPr>
          <p:spPr>
            <a:xfrm>
              <a:off x="15155258" y="9031898"/>
              <a:ext cx="3048002" cy="571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819" extrusionOk="0">
                  <a:moveTo>
                    <a:pt x="0" y="0"/>
                  </a:moveTo>
                  <a:cubicBezTo>
                    <a:pt x="0" y="0"/>
                    <a:pt x="3592" y="15888"/>
                    <a:pt x="11299" y="19154"/>
                  </a:cubicBezTo>
                  <a:cubicBezTo>
                    <a:pt x="17072" y="21600"/>
                    <a:pt x="21600" y="16509"/>
                    <a:pt x="21600" y="16509"/>
                  </a:cubicBezTo>
                </a:path>
              </a:pathLst>
            </a:custGeom>
            <a:noFill/>
            <a:ln w="25400" cap="flat">
              <a:solidFill>
                <a:srgbClr val="FFFFFF">
                  <a:alpha val="40000"/>
                </a:srgbClr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18465800" y="8331200"/>
              <a:ext cx="4572000" cy="8002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/>
            <a:p>
              <a:pPr lvl="0" algn="l">
                <a:defRPr sz="1800"/>
              </a:pPr>
              <a:r>
                <a:rPr lang="en-US" altLang="zh-CN" sz="28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Open Sans"/>
                  <a:sym typeface="Open Sans"/>
                </a:rPr>
                <a:t>NASDAQ</a:t>
              </a:r>
              <a:r>
                <a:rPr lang="zh-CN" altLang="en-US" sz="28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Open Sans"/>
                  <a:sym typeface="Open Sans"/>
                </a:rPr>
                <a:t> </a:t>
              </a:r>
              <a:r>
                <a:rPr lang="en-US" altLang="zh-CN" sz="28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Open Sans"/>
                  <a:sym typeface="Open Sans"/>
                </a:rPr>
                <a:t>went up by 5%</a:t>
              </a:r>
              <a:endParaRPr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Open Sans"/>
                <a:sym typeface="Open Sans"/>
              </a:endParaRPr>
            </a:p>
            <a:p>
              <a:pPr lvl="0" algn="l">
                <a:defRPr sz="1800"/>
              </a:pPr>
              <a:r>
                <a:rPr lang="en-US" altLang="zh-CN" sz="2400" dirty="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Sam got </a:t>
              </a:r>
              <a:r>
                <a:rPr lang="en-US" altLang="zh-CN" sz="2400" dirty="0">
                  <a:solidFill>
                    <a:srgbClr val="1FFF66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0.5 BTC</a:t>
              </a:r>
              <a:endParaRPr sz="2400" dirty="0">
                <a:solidFill>
                  <a:srgbClr val="1FFF66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4229084" y="10553700"/>
            <a:ext cx="8808716" cy="1462842"/>
            <a:chOff x="14229084" y="10553700"/>
            <a:chExt cx="8808716" cy="1462842"/>
          </a:xfrm>
        </p:grpSpPr>
        <p:sp>
          <p:nvSpPr>
            <p:cNvPr id="804" name="Shape 804"/>
            <p:cNvSpPr/>
            <p:nvPr/>
          </p:nvSpPr>
          <p:spPr>
            <a:xfrm>
              <a:off x="14229084" y="10606841"/>
              <a:ext cx="3975101" cy="140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23" extrusionOk="0">
                  <a:moveTo>
                    <a:pt x="0" y="0"/>
                  </a:moveTo>
                  <a:cubicBezTo>
                    <a:pt x="0" y="0"/>
                    <a:pt x="4625" y="17876"/>
                    <a:pt x="11780" y="19946"/>
                  </a:cubicBezTo>
                  <a:cubicBezTo>
                    <a:pt x="17496" y="21600"/>
                    <a:pt x="21600" y="15308"/>
                    <a:pt x="21600" y="15308"/>
                  </a:cubicBezTo>
                </a:path>
              </a:pathLst>
            </a:custGeom>
            <a:noFill/>
            <a:ln w="25400" cap="flat">
              <a:solidFill>
                <a:srgbClr val="FFFFFF">
                  <a:alpha val="40000"/>
                </a:srgbClr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18465800" y="10553700"/>
              <a:ext cx="4572000" cy="8002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/>
            <a:p>
              <a:pPr lvl="0" algn="l">
                <a:defRPr sz="1800"/>
              </a:pPr>
              <a:r>
                <a:rPr lang="en-US" altLang="zh-CN" sz="28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Open Sans"/>
                  <a:sym typeface="Open Sans"/>
                </a:rPr>
                <a:t>Apple</a:t>
              </a:r>
              <a:r>
                <a:rPr lang="zh-CN" altLang="en-US" sz="28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Open Sans"/>
                  <a:sym typeface="Open Sans"/>
                </a:rPr>
                <a:t> </a:t>
              </a:r>
              <a:r>
                <a:rPr lang="en-US" altLang="zh-CN" sz="28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Open Sans"/>
                  <a:sym typeface="Open Sans"/>
                </a:rPr>
                <a:t>went up by 3%</a:t>
              </a:r>
              <a:endParaRPr sz="28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Open Sans"/>
                <a:sym typeface="Open Sans"/>
              </a:endParaRPr>
            </a:p>
            <a:p>
              <a:pPr lvl="0" algn="l">
                <a:defRPr sz="1800"/>
              </a:pPr>
              <a:r>
                <a:rPr lang="en-US" altLang="zh-CN" sz="2400" dirty="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I lost </a:t>
              </a:r>
              <a:r>
                <a:rPr lang="en-US" altLang="zh-CN" sz="2400" dirty="0">
                  <a:solidFill>
                    <a:srgbClr val="FBE1CC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3 ETH</a:t>
              </a:r>
              <a:endParaRPr sz="2400" dirty="0">
                <a:solidFill>
                  <a:srgbClr val="FBE1CC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30300" y="3822700"/>
            <a:ext cx="8063054" cy="1538883"/>
            <a:chOff x="1130300" y="3822700"/>
            <a:chExt cx="8063054" cy="1538883"/>
          </a:xfrm>
        </p:grpSpPr>
        <p:sp>
          <p:nvSpPr>
            <p:cNvPr id="806" name="Shape 806"/>
            <p:cNvSpPr/>
            <p:nvPr/>
          </p:nvSpPr>
          <p:spPr>
            <a:xfrm flipH="1">
              <a:off x="5978107" y="4054434"/>
              <a:ext cx="3215247" cy="1280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044" extrusionOk="0">
                  <a:moveTo>
                    <a:pt x="0" y="19044"/>
                  </a:moveTo>
                  <a:cubicBezTo>
                    <a:pt x="0" y="19044"/>
                    <a:pt x="3966" y="5586"/>
                    <a:pt x="10893" y="1515"/>
                  </a:cubicBezTo>
                  <a:cubicBezTo>
                    <a:pt x="17821" y="-2556"/>
                    <a:pt x="21600" y="2869"/>
                    <a:pt x="21600" y="2869"/>
                  </a:cubicBezTo>
                </a:path>
              </a:pathLst>
            </a:custGeom>
            <a:ln w="25400">
              <a:solidFill>
                <a:srgbClr val="FFFFFF">
                  <a:alpha val="40000"/>
                </a:srgbClr>
              </a:solidFill>
              <a:custDash>
                <a:ds d="200000" sp="200000"/>
              </a:custDash>
              <a:miter lim="400000"/>
            </a:ln>
          </p:spPr>
          <p:txBody>
            <a:bodyPr lIns="0" tIns="0" rIns="0" bIns="0" anchor="ctr"/>
            <a:lstStyle/>
            <a:p>
              <a:pPr lvl="0"/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1130300" y="3822700"/>
              <a:ext cx="4572000" cy="15388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/>
            <a:p>
              <a:pPr lvl="0" algn="l">
                <a:defRPr sz="1800"/>
              </a:pPr>
              <a:r>
                <a:rPr lang="en-US" sz="2800" b="1" dirty="0">
                  <a:solidFill>
                    <a:srgbClr val="F9B205"/>
                  </a:solidFill>
                  <a:latin typeface="Open Sans"/>
                  <a:ea typeface="Open Sans"/>
                  <a:cs typeface="Open Sans"/>
                  <a:sym typeface="Open Sans"/>
                </a:rPr>
                <a:t>Gold Contract</a:t>
              </a:r>
              <a:endParaRPr sz="2800" b="1" dirty="0">
                <a:solidFill>
                  <a:srgbClr val="F9B205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 algn="l">
                <a:defRPr sz="1800"/>
              </a:pPr>
              <a:r>
                <a:rPr lang="en-US" sz="2400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J</a:t>
              </a:r>
              <a:r>
                <a:rPr lang="en-US" altLang="zh-CN" sz="2400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ulia</a:t>
              </a:r>
              <a:r>
                <a:rPr lang="zh-CN" altLang="en-US" sz="2400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altLang="zh-CN" sz="2400" dirty="0" smtClean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bought long the gold </a:t>
              </a:r>
              <a:r>
                <a:rPr lang="en-US" altLang="zh-CN" sz="2400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contract for </a:t>
              </a:r>
              <a:r>
                <a:rPr lang="en-US" altLang="zh-CN" sz="2400" dirty="0">
                  <a:solidFill>
                    <a:srgbClr val="FFC000"/>
                  </a:solidFill>
                  <a:latin typeface="Open Sans"/>
                  <a:ea typeface="Open Sans"/>
                  <a:cs typeface="Open Sans"/>
                  <a:sym typeface="Open Sans"/>
                </a:rPr>
                <a:t>1BTC</a:t>
              </a:r>
              <a:r>
                <a:rPr lang="en-US" altLang="zh-CN" sz="2400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, because she thought gold was underestimated.</a:t>
              </a:r>
              <a:r>
                <a:rPr sz="2400" dirty="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130300" y="6108700"/>
            <a:ext cx="6929860" cy="1908215"/>
            <a:chOff x="1130300" y="6108700"/>
            <a:chExt cx="6929860" cy="1908215"/>
          </a:xfrm>
        </p:grpSpPr>
        <p:sp>
          <p:nvSpPr>
            <p:cNvPr id="807" name="Shape 807"/>
            <p:cNvSpPr/>
            <p:nvPr/>
          </p:nvSpPr>
          <p:spPr>
            <a:xfrm flipH="1">
              <a:off x="5971472" y="6939408"/>
              <a:ext cx="2088688" cy="277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330" extrusionOk="0">
                  <a:moveTo>
                    <a:pt x="0" y="0"/>
                  </a:moveTo>
                  <a:cubicBezTo>
                    <a:pt x="0" y="0"/>
                    <a:pt x="6256" y="21600"/>
                    <a:pt x="16518" y="15116"/>
                  </a:cubicBezTo>
                  <a:cubicBezTo>
                    <a:pt x="21384" y="12041"/>
                    <a:pt x="21600" y="8122"/>
                    <a:pt x="21600" y="8122"/>
                  </a:cubicBezTo>
                </a:path>
              </a:pathLst>
            </a:custGeom>
            <a:ln w="25400">
              <a:solidFill>
                <a:srgbClr val="FFFFFF">
                  <a:alpha val="40000"/>
                </a:srgbClr>
              </a:solidFill>
              <a:custDash>
                <a:ds d="200000" sp="200000"/>
              </a:custDash>
              <a:miter lim="400000"/>
            </a:ln>
          </p:spPr>
          <p:txBody>
            <a:bodyPr lIns="0" tIns="0" rIns="0" bIns="0" anchor="ctr"/>
            <a:lstStyle/>
            <a:p>
              <a:pPr lvl="0"/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1130300" y="6108700"/>
              <a:ext cx="4841172" cy="190821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lvl="0" algn="l">
                <a:defRPr sz="1800"/>
              </a:pPr>
              <a:r>
                <a:rPr lang="en-US" altLang="zh-CN" sz="28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Open Sans"/>
                  <a:ea typeface="Open Sans"/>
                  <a:cs typeface="Open Sans"/>
                  <a:sym typeface="Open Sans"/>
                </a:rPr>
                <a:t>Foreign Exchange </a:t>
              </a:r>
              <a:endParaRPr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 algn="l">
                <a:defRPr sz="1800"/>
              </a:pPr>
              <a:r>
                <a:rPr lang="en-US" altLang="zh-CN" sz="2400" dirty="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Jack put a contract for USD</a:t>
              </a:r>
              <a:r>
                <a:rPr lang="en-US" altLang="zh-CN" sz="2400" dirty="0" smtClean="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/JPY </a:t>
              </a:r>
              <a:r>
                <a:rPr lang="en-US" altLang="zh-CN" sz="2400" dirty="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with </a:t>
              </a:r>
              <a:r>
                <a:rPr lang="en-US" altLang="zh-CN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100 ETH </a:t>
              </a:r>
              <a:r>
                <a:rPr lang="en-US" altLang="zh-CN" sz="2400" dirty="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and a leverage of </a:t>
              </a:r>
              <a:r>
                <a:rPr lang="en-US" altLang="zh-CN" sz="2400" dirty="0" smtClean="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2 with long position.</a:t>
              </a:r>
              <a:endParaRPr lang="en-US" altLang="zh-CN" sz="240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  <a:p>
              <a:pPr lvl="0" algn="l">
                <a:defRPr sz="1800"/>
              </a:pPr>
              <a:r>
                <a:rPr lang="en-US" altLang="zh-CN" sz="2400" dirty="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He thought US </a:t>
              </a:r>
              <a:r>
                <a:rPr lang="en-US" altLang="zh-CN" sz="2400" dirty="0" smtClean="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will cut </a:t>
              </a:r>
              <a:r>
                <a:rPr lang="en-US" altLang="zh-CN" sz="2400" dirty="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interest rates</a:t>
              </a:r>
              <a:endParaRPr sz="240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130300" y="8587541"/>
            <a:ext cx="8096113" cy="1908215"/>
            <a:chOff x="1130300" y="8331200"/>
            <a:chExt cx="8096113" cy="1908215"/>
          </a:xfrm>
        </p:grpSpPr>
        <p:sp>
          <p:nvSpPr>
            <p:cNvPr id="808" name="Shape 808"/>
            <p:cNvSpPr/>
            <p:nvPr/>
          </p:nvSpPr>
          <p:spPr>
            <a:xfrm flipH="1">
              <a:off x="5975212" y="9045393"/>
              <a:ext cx="3251201" cy="66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819" extrusionOk="0">
                  <a:moveTo>
                    <a:pt x="0" y="0"/>
                  </a:moveTo>
                  <a:cubicBezTo>
                    <a:pt x="0" y="0"/>
                    <a:pt x="3592" y="15888"/>
                    <a:pt x="11299" y="19154"/>
                  </a:cubicBezTo>
                  <a:cubicBezTo>
                    <a:pt x="17072" y="21600"/>
                    <a:pt x="21600" y="16509"/>
                    <a:pt x="21600" y="16509"/>
                  </a:cubicBezTo>
                </a:path>
              </a:pathLst>
            </a:custGeom>
            <a:ln w="25400">
              <a:solidFill>
                <a:srgbClr val="FFFFFF">
                  <a:alpha val="40000"/>
                </a:srgbClr>
              </a:solidFill>
              <a:custDash>
                <a:ds d="200000" sp="200000"/>
              </a:custDash>
              <a:miter lim="400000"/>
            </a:ln>
          </p:spPr>
          <p:txBody>
            <a:bodyPr lIns="0" tIns="0" rIns="0" bIns="0" anchor="ctr"/>
            <a:lstStyle/>
            <a:p>
              <a:pPr lvl="0"/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1130300" y="8331200"/>
              <a:ext cx="4572000" cy="190821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/>
            <a:p>
              <a:pPr lvl="0" algn="l">
                <a:defRPr sz="1800"/>
              </a:pPr>
              <a:r>
                <a:rPr lang="en-US" altLang="zh-CN" sz="28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Open Sans"/>
                  <a:ea typeface="Open Sans"/>
                  <a:cs typeface="Open Sans"/>
                  <a:sym typeface="Open Sans"/>
                </a:rPr>
                <a:t>NASDAQ Index Contract</a:t>
              </a:r>
            </a:p>
            <a:p>
              <a:pPr lvl="0" algn="l">
                <a:defRPr sz="1800"/>
              </a:pPr>
              <a:r>
                <a:rPr lang="en-US" altLang="zh-CN" sz="2400" dirty="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Sam </a:t>
              </a:r>
              <a:r>
                <a:rPr lang="en-US" altLang="zh-CN" sz="2400" dirty="0" smtClean="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paid </a:t>
              </a:r>
              <a:r>
                <a:rPr lang="en-US" altLang="zh-CN" sz="2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10BTC </a:t>
              </a:r>
              <a:r>
                <a:rPr lang="en-US" altLang="zh-CN" sz="2400" dirty="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for </a:t>
              </a:r>
              <a:r>
                <a:rPr lang="en-US" altLang="zh-CN" sz="2400" dirty="0" smtClean="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NASDAQ Contract with long position, as he wanted </a:t>
              </a:r>
              <a:r>
                <a:rPr lang="en-US" altLang="zh-CN" sz="2400" dirty="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to share bonus on both US stock and BTC</a:t>
              </a:r>
              <a:endParaRPr sz="240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30300" y="10760035"/>
            <a:ext cx="9250146" cy="1538883"/>
            <a:chOff x="1130300" y="10760035"/>
            <a:chExt cx="9250146" cy="1538883"/>
          </a:xfrm>
        </p:grpSpPr>
        <p:sp>
          <p:nvSpPr>
            <p:cNvPr id="809" name="Shape 809"/>
            <p:cNvSpPr/>
            <p:nvPr/>
          </p:nvSpPr>
          <p:spPr>
            <a:xfrm flipH="1">
              <a:off x="5973545" y="10760035"/>
              <a:ext cx="4406901" cy="1041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23" extrusionOk="0">
                  <a:moveTo>
                    <a:pt x="0" y="0"/>
                  </a:moveTo>
                  <a:cubicBezTo>
                    <a:pt x="0" y="0"/>
                    <a:pt x="4625" y="17876"/>
                    <a:pt x="11780" y="19946"/>
                  </a:cubicBezTo>
                  <a:cubicBezTo>
                    <a:pt x="17496" y="21600"/>
                    <a:pt x="21600" y="15308"/>
                    <a:pt x="21600" y="15308"/>
                  </a:cubicBezTo>
                </a:path>
              </a:pathLst>
            </a:custGeom>
            <a:ln w="25400">
              <a:solidFill>
                <a:srgbClr val="FFFFFF">
                  <a:alpha val="40000"/>
                </a:srgbClr>
              </a:solidFill>
              <a:custDash>
                <a:ds d="200000" sp="200000"/>
              </a:custDash>
              <a:miter lim="400000"/>
            </a:ln>
          </p:spPr>
          <p:txBody>
            <a:bodyPr lIns="0" tIns="0" rIns="0" bIns="0" anchor="ctr"/>
            <a:lstStyle/>
            <a:p>
              <a:pPr lvl="0"/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1130300" y="10760035"/>
              <a:ext cx="4572000" cy="15388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/>
            <a:p>
              <a:pPr lvl="0" algn="l">
                <a:defRPr sz="1800"/>
              </a:pPr>
              <a:r>
                <a:rPr lang="en-US" altLang="zh-CN" sz="28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Open Sans"/>
                  <a:ea typeface="Open Sans"/>
                  <a:cs typeface="Open Sans"/>
                  <a:sym typeface="Open Sans"/>
                </a:rPr>
                <a:t>Apple Future Contract</a:t>
              </a:r>
              <a:endParaRPr sz="28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 algn="l">
                <a:defRPr sz="1800"/>
              </a:pPr>
              <a:r>
                <a:rPr lang="en-US" altLang="zh-CN" sz="2400" dirty="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Lin is an Android fan, he used </a:t>
              </a:r>
              <a:r>
                <a:rPr lang="en-US" altLang="zh-CN" sz="2400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100 ETH </a:t>
              </a:r>
              <a:r>
                <a:rPr lang="en-US" altLang="zh-CN" sz="2400" dirty="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to short Apple Stock contract.</a:t>
              </a:r>
              <a:endParaRPr sz="240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818" name="Shape 818"/>
          <p:cNvSpPr/>
          <p:nvPr/>
        </p:nvSpPr>
        <p:spPr>
          <a:xfrm>
            <a:off x="23150983" y="1043305"/>
            <a:ext cx="10259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3B3D44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3600" dirty="0">
              <a:solidFill>
                <a:srgbClr val="3B3D44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8277433" y="6200914"/>
            <a:ext cx="7962901" cy="6162857"/>
            <a:chOff x="2741434" y="5858014"/>
            <a:chExt cx="7962901" cy="6162857"/>
          </a:xfrm>
        </p:grpSpPr>
        <p:sp>
          <p:nvSpPr>
            <p:cNvPr id="75" name="Shape 733"/>
            <p:cNvSpPr/>
            <p:nvPr/>
          </p:nvSpPr>
          <p:spPr>
            <a:xfrm>
              <a:off x="5158521" y="10033816"/>
              <a:ext cx="3195782" cy="1967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31"/>
                  </a:moveTo>
                  <a:lnTo>
                    <a:pt x="0" y="21600"/>
                  </a:lnTo>
                  <a:cubicBezTo>
                    <a:pt x="0" y="21600"/>
                    <a:pt x="7367" y="21587"/>
                    <a:pt x="12463" y="19657"/>
                  </a:cubicBezTo>
                  <a:cubicBezTo>
                    <a:pt x="19734" y="16905"/>
                    <a:pt x="21600" y="13232"/>
                    <a:pt x="21600" y="13232"/>
                  </a:cubicBezTo>
                  <a:lnTo>
                    <a:pt x="21600" y="0"/>
                  </a:lnTo>
                  <a:lnTo>
                    <a:pt x="0" y="1531"/>
                  </a:lnTo>
                  <a:close/>
                </a:path>
              </a:pathLst>
            </a:custGeom>
            <a:ln w="76200">
              <a:solidFill>
                <a:srgbClr val="636670"/>
              </a:solidFill>
              <a:miter lim="400000"/>
            </a:ln>
          </p:spPr>
          <p:txBody>
            <a:bodyPr lIns="0" tIns="0" rIns="0" bIns="0" anchor="ctr"/>
            <a:lstStyle/>
            <a:p>
              <a:pPr lvl="0"/>
              <a:endParaRPr/>
            </a:p>
          </p:txBody>
        </p:sp>
        <p:sp>
          <p:nvSpPr>
            <p:cNvPr id="76" name="Shape 734"/>
            <p:cNvSpPr/>
            <p:nvPr/>
          </p:nvSpPr>
          <p:spPr>
            <a:xfrm>
              <a:off x="2792959" y="6299619"/>
              <a:ext cx="7911376" cy="3771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9"/>
                  </a:moveTo>
                  <a:lnTo>
                    <a:pt x="6440" y="21600"/>
                  </a:lnTo>
                  <a:lnTo>
                    <a:pt x="15163" y="21600"/>
                  </a:lnTo>
                  <a:lnTo>
                    <a:pt x="21600" y="0"/>
                  </a:lnTo>
                  <a:lnTo>
                    <a:pt x="0" y="169"/>
                  </a:lnTo>
                  <a:close/>
                </a:path>
              </a:pathLst>
            </a:custGeom>
            <a:ln w="76200">
              <a:solidFill>
                <a:srgbClr val="636670"/>
              </a:solidFill>
              <a:miter lim="400000"/>
            </a:ln>
          </p:spPr>
          <p:txBody>
            <a:bodyPr lIns="0" tIns="0" rIns="0" bIns="0" anchor="ctr"/>
            <a:lstStyle/>
            <a:p>
              <a:pPr lvl="0"/>
              <a:endParaRPr/>
            </a:p>
          </p:txBody>
        </p:sp>
        <p:sp>
          <p:nvSpPr>
            <p:cNvPr id="77" name="Shape 735"/>
            <p:cNvSpPr/>
            <p:nvPr/>
          </p:nvSpPr>
          <p:spPr>
            <a:xfrm>
              <a:off x="2786218" y="5858014"/>
              <a:ext cx="7911817" cy="824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46484E"/>
            </a:solidFill>
            <a:ln w="76200">
              <a:solidFill>
                <a:srgbClr val="636670"/>
              </a:solidFill>
              <a:miter lim="400000"/>
            </a:ln>
          </p:spPr>
          <p:txBody>
            <a:bodyPr lIns="0" tIns="0" rIns="0" bIns="0" anchor="ctr"/>
            <a:lstStyle/>
            <a:p>
              <a:pPr lvl="0"/>
              <a:endParaRPr/>
            </a:p>
          </p:txBody>
        </p:sp>
        <p:sp>
          <p:nvSpPr>
            <p:cNvPr id="78" name="Shape 736"/>
            <p:cNvSpPr/>
            <p:nvPr/>
          </p:nvSpPr>
          <p:spPr>
            <a:xfrm>
              <a:off x="5157144" y="9640144"/>
              <a:ext cx="3222366" cy="824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3E3F49"/>
            </a:solidFill>
            <a:ln w="76200">
              <a:solidFill>
                <a:srgbClr val="636670"/>
              </a:solidFill>
              <a:miter lim="400000"/>
            </a:ln>
          </p:spPr>
          <p:txBody>
            <a:bodyPr lIns="0" tIns="0" rIns="0" bIns="0" anchor="ctr"/>
            <a:lstStyle/>
            <a:p>
              <a:pPr lvl="0"/>
              <a:endParaRPr/>
            </a:p>
          </p:txBody>
        </p:sp>
        <p:sp>
          <p:nvSpPr>
            <p:cNvPr id="79" name="Shape 749"/>
            <p:cNvSpPr/>
            <p:nvPr/>
          </p:nvSpPr>
          <p:spPr>
            <a:xfrm>
              <a:off x="2741434" y="6342294"/>
              <a:ext cx="7960500" cy="339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32" extrusionOk="0">
                  <a:moveTo>
                    <a:pt x="0" y="24"/>
                  </a:moveTo>
                  <a:cubicBezTo>
                    <a:pt x="0" y="24"/>
                    <a:pt x="2727" y="21412"/>
                    <a:pt x="9852" y="18857"/>
                  </a:cubicBezTo>
                  <a:cubicBezTo>
                    <a:pt x="16977" y="16303"/>
                    <a:pt x="11628" y="21600"/>
                    <a:pt x="15306" y="17539"/>
                  </a:cubicBezTo>
                  <a:cubicBezTo>
                    <a:pt x="18984" y="13478"/>
                    <a:pt x="21527" y="3013"/>
                    <a:pt x="21600" y="0"/>
                  </a:cubicBezTo>
                </a:path>
              </a:pathLst>
            </a:custGeom>
            <a:ln w="76200">
              <a:solidFill>
                <a:srgbClr val="636670"/>
              </a:solidFill>
              <a:miter lim="400000"/>
            </a:ln>
          </p:spPr>
          <p:txBody>
            <a:bodyPr lIns="0" tIns="0" rIns="0" bIns="0" anchor="ctr"/>
            <a:lstStyle/>
            <a:p>
              <a:pPr lvl="0"/>
              <a:endParaRPr/>
            </a:p>
          </p:txBody>
        </p:sp>
        <p:sp>
          <p:nvSpPr>
            <p:cNvPr id="80" name="Shape 756"/>
            <p:cNvSpPr/>
            <p:nvPr/>
          </p:nvSpPr>
          <p:spPr>
            <a:xfrm>
              <a:off x="3159571" y="6503408"/>
              <a:ext cx="2277291" cy="5497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4887"/>
                  </a:lnTo>
                  <a:lnTo>
                    <a:pt x="21600" y="21600"/>
                  </a:lnTo>
                </a:path>
              </a:pathLst>
            </a:custGeom>
            <a:ln w="25400">
              <a:solidFill>
                <a:srgbClr val="636670"/>
              </a:solidFill>
              <a:custDash>
                <a:ds d="200000" sp="200000"/>
              </a:custDash>
              <a:miter lim="400000"/>
            </a:ln>
          </p:spPr>
          <p:txBody>
            <a:bodyPr lIns="0" tIns="0" rIns="0" bIns="0" anchor="ctr"/>
            <a:lstStyle/>
            <a:p>
              <a:pPr lvl="0"/>
              <a:endParaRPr/>
            </a:p>
          </p:txBody>
        </p:sp>
        <p:sp>
          <p:nvSpPr>
            <p:cNvPr id="81" name="Shape 757"/>
            <p:cNvSpPr/>
            <p:nvPr/>
          </p:nvSpPr>
          <p:spPr>
            <a:xfrm>
              <a:off x="3624873" y="6550307"/>
              <a:ext cx="2024036" cy="5470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5201"/>
                  </a:lnTo>
                  <a:lnTo>
                    <a:pt x="21600" y="21600"/>
                  </a:lnTo>
                </a:path>
              </a:pathLst>
            </a:custGeom>
            <a:ln w="25400">
              <a:solidFill>
                <a:srgbClr val="636670"/>
              </a:solidFill>
              <a:custDash>
                <a:ds d="200000" sp="200000"/>
              </a:custDash>
              <a:miter lim="400000"/>
            </a:ln>
          </p:spPr>
          <p:txBody>
            <a:bodyPr lIns="0" tIns="0" rIns="0" bIns="0" anchor="ctr"/>
            <a:lstStyle/>
            <a:p>
              <a:pPr lvl="0"/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570" y="5351859"/>
            <a:ext cx="3251200" cy="19557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2472" y="5681136"/>
            <a:ext cx="2177152" cy="22742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7506" y="9103960"/>
            <a:ext cx="2348080" cy="22565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462" y="6998913"/>
            <a:ext cx="2149696" cy="2120645"/>
          </a:xfrm>
          <a:prstGeom prst="rect">
            <a:avLst/>
          </a:prstGeom>
        </p:spPr>
      </p:pic>
      <p:sp>
        <p:nvSpPr>
          <p:cNvPr id="41" name="Shape 261"/>
          <p:cNvSpPr/>
          <p:nvPr/>
        </p:nvSpPr>
        <p:spPr>
          <a:xfrm>
            <a:off x="9451975" y="3643061"/>
            <a:ext cx="5699464" cy="1661994"/>
          </a:xfrm>
          <a:prstGeom prst="rect">
            <a:avLst/>
          </a:prstGeom>
          <a:solidFill>
            <a:srgbClr val="3D3D4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48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altLang="zh-CN" sz="5400" b="1" dirty="0" smtClean="0">
                <a:solidFill>
                  <a:srgbClr val="FFFFFF"/>
                </a:solidFill>
              </a:rPr>
              <a:t>Crypto Coin Only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altLang="zh-CN" sz="5400" b="1" dirty="0" smtClean="0">
                <a:solidFill>
                  <a:srgbClr val="FFFFFF"/>
                </a:solidFill>
              </a:rPr>
              <a:t>No Fiat Currency</a:t>
            </a:r>
            <a:endParaRPr sz="5400" b="1"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434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D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Shape 1274"/>
          <p:cNvSpPr/>
          <p:nvPr/>
        </p:nvSpPr>
        <p:spPr>
          <a:xfrm>
            <a:off x="1164108" y="701609"/>
            <a:ext cx="4708020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n-US" sz="5400" b="1" dirty="0">
                <a:solidFill>
                  <a:srgbClr val="FFFFFF"/>
                </a:solidFill>
                <a:latin typeface="Open Sans"/>
                <a:ea typeface="Open Sans Light"/>
                <a:cs typeface="Open Sans Light"/>
                <a:sym typeface="Open Sans"/>
              </a:rPr>
              <a:t>Market Maker</a:t>
            </a:r>
            <a:endParaRPr sz="16600" dirty="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275" name="Shape 1275"/>
          <p:cNvSpPr/>
          <p:nvPr/>
        </p:nvSpPr>
        <p:spPr>
          <a:xfrm>
            <a:off x="1168400" y="1718493"/>
            <a:ext cx="3167709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500">
                <a:solidFill>
                  <a:srgbClr val="90AAC4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90AAC4"/>
                </a:solidFill>
              </a:rPr>
              <a:t>Yesbit Index Contract</a:t>
            </a:r>
            <a:endParaRPr sz="2500" dirty="0">
              <a:solidFill>
                <a:srgbClr val="90AAC4"/>
              </a:solidFill>
            </a:endParaRPr>
          </a:p>
        </p:txBody>
      </p:sp>
      <p:sp>
        <p:nvSpPr>
          <p:cNvPr id="1276" name="Shape 1276"/>
          <p:cNvSpPr/>
          <p:nvPr/>
        </p:nvSpPr>
        <p:spPr>
          <a:xfrm>
            <a:off x="12466758" y="5257626"/>
            <a:ext cx="102592" cy="3611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70000"/>
              </a:lnSpc>
              <a:defRPr sz="14400" spc="6768">
                <a:solidFill>
                  <a:srgbClr val="FFFFFF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14400" spc="6768" dirty="0">
              <a:solidFill>
                <a:srgbClr val="FFFFFF"/>
              </a:solidFill>
            </a:endParaRPr>
          </a:p>
        </p:txBody>
      </p:sp>
      <p:sp>
        <p:nvSpPr>
          <p:cNvPr id="1277" name="Shape 1277"/>
          <p:cNvSpPr/>
          <p:nvPr/>
        </p:nvSpPr>
        <p:spPr>
          <a:xfrm>
            <a:off x="6718224" y="5519089"/>
            <a:ext cx="1990332" cy="1001986"/>
          </a:xfrm>
          <a:prstGeom prst="line">
            <a:avLst/>
          </a:prstGeom>
          <a:ln w="25400">
            <a:solidFill>
              <a:srgbClr val="767982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78" name="Shape 1278"/>
          <p:cNvSpPr/>
          <p:nvPr/>
        </p:nvSpPr>
        <p:spPr>
          <a:xfrm flipV="1">
            <a:off x="6717566" y="7801116"/>
            <a:ext cx="2004562" cy="29"/>
          </a:xfrm>
          <a:prstGeom prst="line">
            <a:avLst/>
          </a:prstGeom>
          <a:ln w="25400">
            <a:solidFill>
              <a:srgbClr val="767982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79" name="Shape 1279"/>
          <p:cNvSpPr/>
          <p:nvPr/>
        </p:nvSpPr>
        <p:spPr>
          <a:xfrm flipH="1">
            <a:off x="6718300" y="9080500"/>
            <a:ext cx="1990331" cy="1001985"/>
          </a:xfrm>
          <a:prstGeom prst="line">
            <a:avLst/>
          </a:prstGeom>
          <a:ln w="25400">
            <a:solidFill>
              <a:srgbClr val="767982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81" name="Shape 1281"/>
          <p:cNvSpPr/>
          <p:nvPr/>
        </p:nvSpPr>
        <p:spPr>
          <a:xfrm flipH="1" flipV="1">
            <a:off x="15417800" y="7806526"/>
            <a:ext cx="2004561" cy="29"/>
          </a:xfrm>
          <a:prstGeom prst="line">
            <a:avLst/>
          </a:prstGeom>
          <a:ln w="25400">
            <a:solidFill>
              <a:srgbClr val="767982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83" name="Shape 1283"/>
          <p:cNvSpPr/>
          <p:nvPr/>
        </p:nvSpPr>
        <p:spPr>
          <a:xfrm rot="765313">
            <a:off x="5799473" y="4571515"/>
            <a:ext cx="1511301" cy="1511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8000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84" name="Shape 1284"/>
          <p:cNvSpPr/>
          <p:nvPr/>
        </p:nvSpPr>
        <p:spPr>
          <a:xfrm rot="765313">
            <a:off x="5799399" y="7044354"/>
            <a:ext cx="1511301" cy="1511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60606D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85" name="Shape 1285"/>
          <p:cNvSpPr/>
          <p:nvPr/>
        </p:nvSpPr>
        <p:spPr>
          <a:xfrm rot="765313">
            <a:off x="5799399" y="9520854"/>
            <a:ext cx="1511301" cy="1511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60606D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87" name="Shape 1287"/>
          <p:cNvSpPr/>
          <p:nvPr/>
        </p:nvSpPr>
        <p:spPr>
          <a:xfrm rot="765313">
            <a:off x="16822999" y="7040693"/>
            <a:ext cx="1511301" cy="1511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8000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90" name="Shape 1290"/>
          <p:cNvSpPr/>
          <p:nvPr/>
        </p:nvSpPr>
        <p:spPr>
          <a:xfrm>
            <a:off x="5966192" y="4701446"/>
            <a:ext cx="1088439" cy="845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 spc="1536" baseline="-6250">
                <a:solidFill>
                  <a:srgbClr val="FFFFFF"/>
                </a:solidFill>
                <a:latin typeface="et-line"/>
                <a:ea typeface="et-line"/>
                <a:cs typeface="et-line"/>
                <a:sym typeface="et-line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altLang="zh-CN" sz="4400" spc="300" baseline="-6250" dirty="0">
                <a:solidFill>
                  <a:srgbClr val="FFFFFF"/>
                </a:solidFill>
              </a:rPr>
              <a:t>2,695</a:t>
            </a:r>
            <a:endParaRPr sz="4400" spc="300" baseline="-6250" dirty="0">
              <a:solidFill>
                <a:srgbClr val="FFFFFF"/>
              </a:solidFill>
            </a:endParaRPr>
          </a:p>
        </p:txBody>
      </p:sp>
      <p:sp>
        <p:nvSpPr>
          <p:cNvPr id="1292" name="Shape 1292"/>
          <p:cNvSpPr/>
          <p:nvPr/>
        </p:nvSpPr>
        <p:spPr>
          <a:xfrm>
            <a:off x="16993307" y="7156011"/>
            <a:ext cx="1166986" cy="912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 spc="1536" baseline="-6250">
                <a:solidFill>
                  <a:srgbClr val="FFFFFF"/>
                </a:solidFill>
                <a:latin typeface="et-line"/>
                <a:ea typeface="et-line"/>
                <a:cs typeface="et-line"/>
                <a:sym typeface="et-line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altLang="zh-CN" sz="4800" spc="300" baseline="-6250" dirty="0">
                <a:solidFill>
                  <a:srgbClr val="FFFFFF"/>
                </a:solidFill>
              </a:rPr>
              <a:t>2,695</a:t>
            </a:r>
            <a:endParaRPr sz="4800" spc="300" baseline="-6250" dirty="0">
              <a:solidFill>
                <a:srgbClr val="FFFFFF"/>
              </a:solidFill>
            </a:endParaRPr>
          </a:p>
        </p:txBody>
      </p:sp>
      <p:sp>
        <p:nvSpPr>
          <p:cNvPr id="1294" name="Shape 1294"/>
          <p:cNvSpPr/>
          <p:nvPr/>
        </p:nvSpPr>
        <p:spPr>
          <a:xfrm>
            <a:off x="5969707" y="9631553"/>
            <a:ext cx="1166986" cy="912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 spc="1536" baseline="-6250">
                <a:solidFill>
                  <a:srgbClr val="FFFFFF"/>
                </a:solidFill>
                <a:latin typeface="et-line"/>
                <a:ea typeface="et-line"/>
                <a:cs typeface="et-line"/>
                <a:sym typeface="et-line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altLang="zh-CN" sz="4800" spc="300" baseline="-6250" dirty="0">
                <a:solidFill>
                  <a:srgbClr val="FFFFFF"/>
                </a:solidFill>
              </a:rPr>
              <a:t>2,590</a:t>
            </a:r>
            <a:endParaRPr sz="4800" spc="300" baseline="-6250" dirty="0">
              <a:solidFill>
                <a:srgbClr val="FFFFFF"/>
              </a:solidFill>
            </a:endParaRPr>
          </a:p>
        </p:txBody>
      </p:sp>
      <p:sp>
        <p:nvSpPr>
          <p:cNvPr id="1295" name="Shape 1295"/>
          <p:cNvSpPr/>
          <p:nvPr/>
        </p:nvSpPr>
        <p:spPr>
          <a:xfrm>
            <a:off x="5969707" y="7117494"/>
            <a:ext cx="1166986" cy="912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 spc="1536" baseline="-6250">
                <a:solidFill>
                  <a:srgbClr val="FFFFFF"/>
                </a:solidFill>
                <a:latin typeface="et-line"/>
                <a:ea typeface="et-line"/>
                <a:cs typeface="et-line"/>
                <a:sym typeface="et-line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altLang="zh-CN" sz="4800" spc="300" baseline="-6250" dirty="0">
                <a:solidFill>
                  <a:srgbClr val="FFFFFF"/>
                </a:solidFill>
              </a:rPr>
              <a:t>2,690</a:t>
            </a:r>
            <a:endParaRPr sz="4800" spc="300" baseline="-6250" dirty="0">
              <a:solidFill>
                <a:srgbClr val="FFFFFF"/>
              </a:solidFill>
            </a:endParaRPr>
          </a:p>
        </p:txBody>
      </p:sp>
      <p:sp>
        <p:nvSpPr>
          <p:cNvPr id="1297" name="Shape 1297"/>
          <p:cNvSpPr/>
          <p:nvPr/>
        </p:nvSpPr>
        <p:spPr>
          <a:xfrm>
            <a:off x="18846799" y="6997700"/>
            <a:ext cx="4886037" cy="1267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lnSpc>
                <a:spcPct val="90000"/>
              </a:lnSpc>
              <a:defRPr sz="1800"/>
            </a:pPr>
            <a:r>
              <a:rPr lang="en-US" altLang="zh-CN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Yesbit </a:t>
            </a:r>
            <a:r>
              <a:rPr lang="en-US" altLang="zh-CN" sz="32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partner, Market </a:t>
            </a:r>
            <a:r>
              <a:rPr lang="en-US" altLang="zh-CN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Maker.</a:t>
            </a:r>
            <a:endParaRPr sz="3200" dirty="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lvl="0" algn="l">
              <a:lnSpc>
                <a:spcPct val="90000"/>
              </a:lnSpc>
              <a:defRPr sz="1800"/>
            </a:pPr>
            <a:r>
              <a:rPr lang="en-US" sz="2700" dirty="0">
                <a:solidFill>
                  <a:srgbClr val="C7CED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Waiting to match </a:t>
            </a:r>
            <a:endParaRPr sz="2700" dirty="0">
              <a:solidFill>
                <a:srgbClr val="C7CED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299" name="Shape 1299"/>
          <p:cNvSpPr/>
          <p:nvPr/>
        </p:nvSpPr>
        <p:spPr>
          <a:xfrm>
            <a:off x="1219200" y="4521200"/>
            <a:ext cx="4076700" cy="1198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r">
              <a:lnSpc>
                <a:spcPct val="90000"/>
              </a:lnSpc>
              <a:defRPr sz="1800"/>
            </a:pPr>
            <a:r>
              <a:rPr lang="en-US" altLang="zh-CN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Long </a:t>
            </a:r>
            <a:r>
              <a:rPr lang="en-US" altLang="zh-CN" sz="32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position </a:t>
            </a:r>
            <a:r>
              <a:rPr lang="en-US" altLang="zh-CN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 A</a:t>
            </a:r>
            <a:endParaRPr sz="3200" dirty="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lvl="0" algn="r">
              <a:lnSpc>
                <a:spcPct val="90000"/>
              </a:lnSpc>
              <a:defRPr sz="1800"/>
            </a:pPr>
            <a:r>
              <a:rPr lang="en-US" sz="2700" dirty="0">
                <a:solidFill>
                  <a:srgbClr val="C7CED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has successfully gained a new contract via Yesbit</a:t>
            </a:r>
          </a:p>
        </p:txBody>
      </p:sp>
      <p:sp>
        <p:nvSpPr>
          <p:cNvPr id="1300" name="Shape 1300"/>
          <p:cNvSpPr/>
          <p:nvPr/>
        </p:nvSpPr>
        <p:spPr>
          <a:xfrm>
            <a:off x="1219200" y="7023100"/>
            <a:ext cx="4076700" cy="1198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r">
              <a:lnSpc>
                <a:spcPct val="90000"/>
              </a:lnSpc>
              <a:defRPr sz="1800"/>
            </a:pPr>
            <a:r>
              <a:rPr lang="en-US" altLang="zh-CN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Long position user B</a:t>
            </a:r>
            <a:endParaRPr sz="3200" dirty="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algn="r">
              <a:lnSpc>
                <a:spcPct val="90000"/>
              </a:lnSpc>
              <a:defRPr sz="1800"/>
            </a:pPr>
            <a:r>
              <a:rPr lang="en-US" sz="2700" dirty="0">
                <a:solidFill>
                  <a:srgbClr val="C7CED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Waiting to match </a:t>
            </a:r>
          </a:p>
          <a:p>
            <a:pPr lvl="0" algn="r">
              <a:lnSpc>
                <a:spcPct val="90000"/>
              </a:lnSpc>
              <a:defRPr sz="1800"/>
            </a:pPr>
            <a:endParaRPr sz="2700" dirty="0">
              <a:solidFill>
                <a:srgbClr val="C7CED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01" name="Shape 1301"/>
          <p:cNvSpPr/>
          <p:nvPr/>
        </p:nvSpPr>
        <p:spPr>
          <a:xfrm>
            <a:off x="1219200" y="9486900"/>
            <a:ext cx="4076700" cy="1198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r">
              <a:lnSpc>
                <a:spcPct val="90000"/>
              </a:lnSpc>
              <a:defRPr sz="1800"/>
            </a:pPr>
            <a:r>
              <a:rPr lang="en-US" altLang="zh-CN" sz="32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Long position user </a:t>
            </a:r>
            <a:r>
              <a:rPr lang="en-US" altLang="zh-CN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endParaRPr sz="3200" dirty="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algn="r">
              <a:lnSpc>
                <a:spcPct val="90000"/>
              </a:lnSpc>
              <a:defRPr sz="1800"/>
            </a:pPr>
            <a:r>
              <a:rPr lang="en-US" sz="2700" dirty="0">
                <a:solidFill>
                  <a:srgbClr val="C7CED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Waiting to match </a:t>
            </a:r>
          </a:p>
          <a:p>
            <a:pPr lvl="0" algn="r">
              <a:lnSpc>
                <a:spcPct val="90000"/>
              </a:lnSpc>
              <a:defRPr sz="1800"/>
            </a:pPr>
            <a:endParaRPr sz="2700" dirty="0">
              <a:solidFill>
                <a:srgbClr val="C7CED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6" name="Picture 25" descr="Screen Shot 2018-02-08 at 7.59.2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221" y="5677724"/>
            <a:ext cx="5333430" cy="4704911"/>
          </a:xfrm>
          <a:prstGeom prst="rect">
            <a:avLst/>
          </a:prstGeom>
        </p:spPr>
      </p:pic>
      <p:sp>
        <p:nvSpPr>
          <p:cNvPr id="27" name="Shape 1289"/>
          <p:cNvSpPr/>
          <p:nvPr/>
        </p:nvSpPr>
        <p:spPr>
          <a:xfrm>
            <a:off x="10348102" y="7213143"/>
            <a:ext cx="2896828" cy="2380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altLang="zh-CN" sz="5600" b="1" dirty="0" smtClean="0">
                <a:solidFill>
                  <a:schemeClr val="bg2"/>
                </a:solidFill>
              </a:rPr>
              <a:t>S&amp;P500</a:t>
            </a:r>
            <a:endParaRPr lang="en-US" altLang="zh-CN" sz="2800" b="0" dirty="0" smtClean="0">
              <a:solidFill>
                <a:srgbClr val="0000FF"/>
              </a:solidFill>
            </a:endParaRPr>
          </a:p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altLang="zh-CN" sz="2800" b="0" dirty="0" smtClean="0">
                <a:solidFill>
                  <a:srgbClr val="DCDEE0"/>
                </a:solidFill>
              </a:rPr>
              <a:t>Market Price</a:t>
            </a:r>
            <a:endParaRPr lang="en-US" altLang="zh-CN" sz="2800" b="1" dirty="0">
              <a:solidFill>
                <a:srgbClr val="DCDEE0"/>
              </a:solidFill>
            </a:endParaRPr>
          </a:p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altLang="zh-CN" sz="3200" b="1" dirty="0" smtClean="0">
                <a:solidFill>
                  <a:srgbClr val="008000"/>
                </a:solidFill>
              </a:rPr>
              <a:t>2,695</a:t>
            </a:r>
            <a:endParaRPr lang="en-US" altLang="zh-CN" sz="3200" b="1" dirty="0">
              <a:solidFill>
                <a:srgbClr val="008000"/>
              </a:solidFill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en-US" altLang="zh-CN" sz="3200" dirty="0"/>
          </a:p>
        </p:txBody>
      </p:sp>
      <p:sp>
        <p:nvSpPr>
          <p:cNvPr id="28" name="Shape 1225"/>
          <p:cNvSpPr/>
          <p:nvPr/>
        </p:nvSpPr>
        <p:spPr>
          <a:xfrm>
            <a:off x="6400800" y="11381882"/>
            <a:ext cx="13145238" cy="984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3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FFFFFF"/>
                </a:solidFill>
              </a:rPr>
              <a:t>Our partner, Market maker can list its Contract on the platform. Market maker will take the risk from the users’ profit and lost.</a:t>
            </a:r>
            <a:endParaRPr sz="3200"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955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12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12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12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12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6" grpId="0" animBg="1"/>
      <p:bldP spid="1277" grpId="0" animBg="1"/>
      <p:bldP spid="1278" grpId="0" animBg="1"/>
      <p:bldP spid="1279" grpId="0" animBg="1"/>
      <p:bldP spid="1281" grpId="0" animBg="1"/>
      <p:bldP spid="1283" grpId="0" animBg="1"/>
      <p:bldP spid="1283" grpId="1" animBg="1"/>
      <p:bldP spid="1284" grpId="0" animBg="1"/>
      <p:bldP spid="1285" grpId="0" animBg="1"/>
      <p:bldP spid="1287" grpId="0" animBg="1"/>
      <p:bldP spid="1287" grpId="1" animBg="1"/>
      <p:bldP spid="1290" grpId="0" animBg="1"/>
      <p:bldP spid="1292" grpId="0" animBg="1"/>
      <p:bldP spid="1294" grpId="0" animBg="1"/>
      <p:bldP spid="1295" grpId="0" animBg="1"/>
      <p:bldP spid="1297" grpId="0" animBg="1"/>
      <p:bldP spid="1299" grpId="0" animBg="1"/>
      <p:bldP spid="1300" grpId="0" animBg="1"/>
      <p:bldP spid="1301" grpId="0" animBg="1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Shape 1272"/>
          <p:cNvSpPr/>
          <p:nvPr/>
        </p:nvSpPr>
        <p:spPr>
          <a:xfrm>
            <a:off x="12643629" y="1619473"/>
            <a:ext cx="102592" cy="11772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5000" spc="14400" baseline="-666">
                <a:solidFill>
                  <a:srgbClr val="9091A5"/>
                </a:solidFill>
                <a:latin typeface="et-line"/>
                <a:ea typeface="et-line"/>
                <a:cs typeface="et-line"/>
                <a:sym typeface="et-line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endParaRPr sz="65000" spc="14400" baseline="-666" dirty="0">
              <a:solidFill>
                <a:srgbClr val="9091A5"/>
              </a:solidFill>
            </a:endParaRPr>
          </a:p>
        </p:txBody>
      </p:sp>
      <p:sp>
        <p:nvSpPr>
          <p:cNvPr id="1274" name="Shape 1274"/>
          <p:cNvSpPr/>
          <p:nvPr/>
        </p:nvSpPr>
        <p:spPr>
          <a:xfrm>
            <a:off x="1164108" y="686217"/>
            <a:ext cx="5050711" cy="964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n-US" altLang="zh-CN" sz="5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Bid/Ask Match</a:t>
            </a:r>
            <a:endParaRPr sz="5600" dirty="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275" name="Shape 1275"/>
          <p:cNvSpPr/>
          <p:nvPr/>
        </p:nvSpPr>
        <p:spPr>
          <a:xfrm>
            <a:off x="1168400" y="1718493"/>
            <a:ext cx="3167709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500">
                <a:solidFill>
                  <a:srgbClr val="90AAC4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90AAC4"/>
                </a:solidFill>
              </a:rPr>
              <a:t>Yesbit Index Contract</a:t>
            </a:r>
            <a:endParaRPr sz="2500" dirty="0">
              <a:solidFill>
                <a:srgbClr val="90AAC4"/>
              </a:solidFill>
            </a:endParaRPr>
          </a:p>
        </p:txBody>
      </p:sp>
      <p:sp>
        <p:nvSpPr>
          <p:cNvPr id="1276" name="Shape 1276"/>
          <p:cNvSpPr/>
          <p:nvPr/>
        </p:nvSpPr>
        <p:spPr>
          <a:xfrm>
            <a:off x="12466758" y="5257626"/>
            <a:ext cx="102592" cy="3611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70000"/>
              </a:lnSpc>
              <a:defRPr sz="14400" spc="6768">
                <a:solidFill>
                  <a:srgbClr val="FFFFFF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14400" spc="6768" dirty="0">
              <a:solidFill>
                <a:srgbClr val="FFFFFF"/>
              </a:solidFill>
            </a:endParaRPr>
          </a:p>
        </p:txBody>
      </p:sp>
      <p:sp>
        <p:nvSpPr>
          <p:cNvPr id="1277" name="Shape 1277"/>
          <p:cNvSpPr/>
          <p:nvPr/>
        </p:nvSpPr>
        <p:spPr>
          <a:xfrm>
            <a:off x="6718224" y="5519089"/>
            <a:ext cx="1990332" cy="1001986"/>
          </a:xfrm>
          <a:prstGeom prst="line">
            <a:avLst/>
          </a:prstGeom>
          <a:ln w="25400">
            <a:solidFill>
              <a:srgbClr val="767982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78" name="Shape 1278"/>
          <p:cNvSpPr/>
          <p:nvPr/>
        </p:nvSpPr>
        <p:spPr>
          <a:xfrm flipV="1">
            <a:off x="6717566" y="7801116"/>
            <a:ext cx="2004562" cy="29"/>
          </a:xfrm>
          <a:prstGeom prst="line">
            <a:avLst/>
          </a:prstGeom>
          <a:ln w="25400">
            <a:solidFill>
              <a:srgbClr val="767982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79" name="Shape 1279"/>
          <p:cNvSpPr/>
          <p:nvPr/>
        </p:nvSpPr>
        <p:spPr>
          <a:xfrm flipH="1">
            <a:off x="6718300" y="9080500"/>
            <a:ext cx="1990331" cy="1001985"/>
          </a:xfrm>
          <a:prstGeom prst="line">
            <a:avLst/>
          </a:prstGeom>
          <a:ln w="25400">
            <a:solidFill>
              <a:srgbClr val="767982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80" name="Shape 1280"/>
          <p:cNvSpPr/>
          <p:nvPr/>
        </p:nvSpPr>
        <p:spPr>
          <a:xfrm flipH="1">
            <a:off x="15431371" y="5524500"/>
            <a:ext cx="1990331" cy="1001985"/>
          </a:xfrm>
          <a:prstGeom prst="line">
            <a:avLst/>
          </a:prstGeom>
          <a:ln w="25400">
            <a:solidFill>
              <a:srgbClr val="767982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81" name="Shape 1281"/>
          <p:cNvSpPr/>
          <p:nvPr/>
        </p:nvSpPr>
        <p:spPr>
          <a:xfrm flipH="1" flipV="1">
            <a:off x="15417800" y="7806526"/>
            <a:ext cx="2004561" cy="29"/>
          </a:xfrm>
          <a:prstGeom prst="line">
            <a:avLst/>
          </a:prstGeom>
          <a:ln w="25400">
            <a:solidFill>
              <a:srgbClr val="767982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82" name="Shape 1282"/>
          <p:cNvSpPr/>
          <p:nvPr/>
        </p:nvSpPr>
        <p:spPr>
          <a:xfrm>
            <a:off x="15431296" y="9085910"/>
            <a:ext cx="1990332" cy="1001986"/>
          </a:xfrm>
          <a:prstGeom prst="line">
            <a:avLst/>
          </a:prstGeom>
          <a:ln w="25400">
            <a:solidFill>
              <a:srgbClr val="767982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83" name="Shape 1283"/>
          <p:cNvSpPr/>
          <p:nvPr/>
        </p:nvSpPr>
        <p:spPr>
          <a:xfrm rot="765313">
            <a:off x="5799473" y="4571515"/>
            <a:ext cx="1511301" cy="1511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8000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84" name="Shape 1284"/>
          <p:cNvSpPr/>
          <p:nvPr/>
        </p:nvSpPr>
        <p:spPr>
          <a:xfrm rot="765313">
            <a:off x="5799399" y="7044354"/>
            <a:ext cx="1511301" cy="1511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60606D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85" name="Shape 1285"/>
          <p:cNvSpPr/>
          <p:nvPr/>
        </p:nvSpPr>
        <p:spPr>
          <a:xfrm rot="765313">
            <a:off x="5799399" y="9520854"/>
            <a:ext cx="1511301" cy="1511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60606D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86" name="Shape 1286"/>
          <p:cNvSpPr/>
          <p:nvPr/>
        </p:nvSpPr>
        <p:spPr>
          <a:xfrm rot="765313">
            <a:off x="16823073" y="4567854"/>
            <a:ext cx="1511301" cy="1511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60606D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87" name="Shape 1287"/>
          <p:cNvSpPr/>
          <p:nvPr/>
        </p:nvSpPr>
        <p:spPr>
          <a:xfrm rot="765313">
            <a:off x="16822999" y="7040693"/>
            <a:ext cx="1511301" cy="1511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60606D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88" name="Shape 1288"/>
          <p:cNvSpPr/>
          <p:nvPr/>
        </p:nvSpPr>
        <p:spPr>
          <a:xfrm rot="765313">
            <a:off x="16822999" y="9517193"/>
            <a:ext cx="1511301" cy="1511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2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90" name="Shape 1290"/>
          <p:cNvSpPr/>
          <p:nvPr/>
        </p:nvSpPr>
        <p:spPr>
          <a:xfrm>
            <a:off x="5966198" y="4701452"/>
            <a:ext cx="1088439" cy="845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 spc="1536" baseline="-6250">
                <a:solidFill>
                  <a:srgbClr val="FFFFFF"/>
                </a:solidFill>
                <a:latin typeface="et-line"/>
                <a:ea typeface="et-line"/>
                <a:cs typeface="et-line"/>
                <a:sym typeface="et-line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altLang="zh-CN" sz="4400" spc="300" baseline="-6250" dirty="0">
                <a:solidFill>
                  <a:srgbClr val="FFFFFF"/>
                </a:solidFill>
              </a:rPr>
              <a:t>2,695</a:t>
            </a:r>
            <a:endParaRPr sz="4400" spc="300" baseline="-6250" dirty="0">
              <a:solidFill>
                <a:srgbClr val="FFFFFF"/>
              </a:solidFill>
            </a:endParaRPr>
          </a:p>
        </p:txBody>
      </p:sp>
      <p:sp>
        <p:nvSpPr>
          <p:cNvPr id="1291" name="Shape 1291"/>
          <p:cNvSpPr/>
          <p:nvPr/>
        </p:nvSpPr>
        <p:spPr>
          <a:xfrm>
            <a:off x="17006007" y="9626142"/>
            <a:ext cx="1166986" cy="912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 spc="1536" baseline="-6250">
                <a:solidFill>
                  <a:srgbClr val="FFFFFF"/>
                </a:solidFill>
                <a:latin typeface="et-line"/>
                <a:ea typeface="et-line"/>
                <a:cs typeface="et-line"/>
                <a:sym typeface="et-line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altLang="zh-CN" sz="4800" spc="300" baseline="-6250" dirty="0">
                <a:solidFill>
                  <a:srgbClr val="FFFFFF"/>
                </a:solidFill>
              </a:rPr>
              <a:t>2,695</a:t>
            </a:r>
            <a:endParaRPr sz="4800" spc="300" baseline="-6250" dirty="0">
              <a:solidFill>
                <a:srgbClr val="FFFFFF"/>
              </a:solidFill>
            </a:endParaRPr>
          </a:p>
        </p:txBody>
      </p:sp>
      <p:sp>
        <p:nvSpPr>
          <p:cNvPr id="1292" name="Shape 1292"/>
          <p:cNvSpPr/>
          <p:nvPr/>
        </p:nvSpPr>
        <p:spPr>
          <a:xfrm>
            <a:off x="16993307" y="7156011"/>
            <a:ext cx="1166986" cy="912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 spc="1536" baseline="-6250">
                <a:solidFill>
                  <a:srgbClr val="FFFFFF"/>
                </a:solidFill>
                <a:latin typeface="et-line"/>
                <a:ea typeface="et-line"/>
                <a:cs typeface="et-line"/>
                <a:sym typeface="et-line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altLang="zh-CN" sz="4800" spc="300" baseline="-6250" dirty="0">
                <a:solidFill>
                  <a:srgbClr val="FFFFFF"/>
                </a:solidFill>
              </a:rPr>
              <a:t>2,699</a:t>
            </a:r>
            <a:endParaRPr sz="4800" spc="300" baseline="-6250" dirty="0">
              <a:solidFill>
                <a:srgbClr val="FFFFFF"/>
              </a:solidFill>
            </a:endParaRPr>
          </a:p>
        </p:txBody>
      </p:sp>
      <p:sp>
        <p:nvSpPr>
          <p:cNvPr id="1293" name="Shape 1293"/>
          <p:cNvSpPr/>
          <p:nvPr/>
        </p:nvSpPr>
        <p:spPr>
          <a:xfrm>
            <a:off x="17006007" y="4687078"/>
            <a:ext cx="1166986" cy="912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 spc="1536" baseline="-6250">
                <a:solidFill>
                  <a:srgbClr val="FFFFFF"/>
                </a:solidFill>
                <a:latin typeface="et-line"/>
                <a:ea typeface="et-line"/>
                <a:cs typeface="et-line"/>
                <a:sym typeface="et-line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altLang="zh-CN" sz="4800" spc="300" baseline="-6250" dirty="0">
                <a:solidFill>
                  <a:srgbClr val="FFFFFF"/>
                </a:solidFill>
              </a:rPr>
              <a:t>2,700</a:t>
            </a:r>
            <a:endParaRPr sz="4800" spc="300" baseline="-6250" dirty="0">
              <a:solidFill>
                <a:srgbClr val="FFFFFF"/>
              </a:solidFill>
            </a:endParaRPr>
          </a:p>
        </p:txBody>
      </p:sp>
      <p:sp>
        <p:nvSpPr>
          <p:cNvPr id="1294" name="Shape 1294"/>
          <p:cNvSpPr/>
          <p:nvPr/>
        </p:nvSpPr>
        <p:spPr>
          <a:xfrm>
            <a:off x="5969706" y="9631553"/>
            <a:ext cx="1166986" cy="912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 spc="1536" baseline="-6250">
                <a:solidFill>
                  <a:srgbClr val="FFFFFF"/>
                </a:solidFill>
                <a:latin typeface="et-line"/>
                <a:ea typeface="et-line"/>
                <a:cs typeface="et-line"/>
                <a:sym typeface="et-line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altLang="zh-CN" sz="4800" spc="300" baseline="-6250" dirty="0">
                <a:solidFill>
                  <a:srgbClr val="FFFFFF"/>
                </a:solidFill>
              </a:rPr>
              <a:t>2,680</a:t>
            </a:r>
            <a:endParaRPr sz="4800" spc="300" baseline="-6250" dirty="0">
              <a:solidFill>
                <a:srgbClr val="FFFFFF"/>
              </a:solidFill>
            </a:endParaRPr>
          </a:p>
        </p:txBody>
      </p:sp>
      <p:sp>
        <p:nvSpPr>
          <p:cNvPr id="1295" name="Shape 1295"/>
          <p:cNvSpPr/>
          <p:nvPr/>
        </p:nvSpPr>
        <p:spPr>
          <a:xfrm>
            <a:off x="5969707" y="7117494"/>
            <a:ext cx="1166986" cy="912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 spc="1536" baseline="-6250">
                <a:solidFill>
                  <a:srgbClr val="FFFFFF"/>
                </a:solidFill>
                <a:latin typeface="et-line"/>
                <a:ea typeface="et-line"/>
                <a:cs typeface="et-line"/>
                <a:sym typeface="et-line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altLang="zh-CN" sz="4800" spc="300" baseline="-6250" dirty="0">
                <a:solidFill>
                  <a:srgbClr val="FFFFFF"/>
                </a:solidFill>
              </a:rPr>
              <a:t>2,690</a:t>
            </a:r>
            <a:endParaRPr sz="4800" spc="300" baseline="-6250" dirty="0">
              <a:solidFill>
                <a:srgbClr val="FFFFFF"/>
              </a:solidFill>
            </a:endParaRPr>
          </a:p>
        </p:txBody>
      </p:sp>
      <p:sp>
        <p:nvSpPr>
          <p:cNvPr id="1296" name="Shape 1296"/>
          <p:cNvSpPr/>
          <p:nvPr/>
        </p:nvSpPr>
        <p:spPr>
          <a:xfrm>
            <a:off x="18846800" y="4495800"/>
            <a:ext cx="4343400" cy="824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lnSpc>
                <a:spcPct val="90000"/>
              </a:lnSpc>
              <a:defRPr sz="1800"/>
            </a:pPr>
            <a:r>
              <a:rPr lang="en-US" altLang="zh-CN" sz="32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Short position user </a:t>
            </a:r>
            <a:r>
              <a:rPr lang="en-US" altLang="zh-CN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</a:p>
          <a:p>
            <a:pPr lvl="0" algn="l">
              <a:lnSpc>
                <a:spcPct val="90000"/>
              </a:lnSpc>
              <a:defRPr sz="1800"/>
            </a:pPr>
            <a:r>
              <a:rPr lang="en-US" sz="2700" dirty="0">
                <a:solidFill>
                  <a:srgbClr val="C7CED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Waiting to match</a:t>
            </a:r>
            <a:endParaRPr sz="2700" dirty="0">
              <a:solidFill>
                <a:srgbClr val="C7CED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297" name="Shape 1297"/>
          <p:cNvSpPr/>
          <p:nvPr/>
        </p:nvSpPr>
        <p:spPr>
          <a:xfrm>
            <a:off x="18846800" y="6997700"/>
            <a:ext cx="4343400" cy="824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lnSpc>
                <a:spcPct val="90000"/>
              </a:lnSpc>
              <a:defRPr sz="1800"/>
            </a:pPr>
            <a:r>
              <a:rPr lang="en-US" altLang="zh-CN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Short position  user E</a:t>
            </a:r>
            <a:endParaRPr sz="3200" dirty="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lvl="0" algn="l">
              <a:lnSpc>
                <a:spcPct val="90000"/>
              </a:lnSpc>
              <a:defRPr sz="1800"/>
            </a:pPr>
            <a:r>
              <a:rPr lang="en-US" sz="2700" dirty="0">
                <a:solidFill>
                  <a:srgbClr val="C7CED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Waiting to match </a:t>
            </a:r>
            <a:endParaRPr sz="2700" dirty="0">
              <a:solidFill>
                <a:srgbClr val="C7CED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298" name="Shape 1298"/>
          <p:cNvSpPr/>
          <p:nvPr/>
        </p:nvSpPr>
        <p:spPr>
          <a:xfrm>
            <a:off x="18846800" y="9461500"/>
            <a:ext cx="4343400" cy="1198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lnSpc>
                <a:spcPct val="90000"/>
              </a:lnSpc>
              <a:defRPr sz="1800"/>
            </a:pPr>
            <a:r>
              <a:rPr lang="en-US" altLang="zh-CN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Short position  user F</a:t>
            </a:r>
            <a:endParaRPr sz="3200" dirty="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lvl="0" algn="l">
              <a:lnSpc>
                <a:spcPct val="90000"/>
              </a:lnSpc>
              <a:defRPr sz="1800"/>
            </a:pPr>
            <a:r>
              <a:rPr sz="2700" dirty="0">
                <a:solidFill>
                  <a:srgbClr val="C7CED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ha</a:t>
            </a:r>
            <a:r>
              <a:rPr lang="en-US" sz="2700" dirty="0">
                <a:solidFill>
                  <a:srgbClr val="C7CED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</a:t>
            </a:r>
            <a:r>
              <a:rPr sz="2700" dirty="0">
                <a:solidFill>
                  <a:srgbClr val="C7CED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successfully gained new </a:t>
            </a:r>
            <a:r>
              <a:rPr lang="en-US" sz="2700" dirty="0">
                <a:solidFill>
                  <a:srgbClr val="C7CED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contract</a:t>
            </a:r>
            <a:r>
              <a:rPr sz="2700" dirty="0">
                <a:solidFill>
                  <a:srgbClr val="C7CED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via </a:t>
            </a:r>
            <a:r>
              <a:rPr lang="en-US" sz="2700" dirty="0">
                <a:solidFill>
                  <a:srgbClr val="C7CED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Yesbit</a:t>
            </a:r>
            <a:endParaRPr sz="2700" dirty="0">
              <a:solidFill>
                <a:srgbClr val="C7CED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299" name="Shape 1299"/>
          <p:cNvSpPr/>
          <p:nvPr/>
        </p:nvSpPr>
        <p:spPr>
          <a:xfrm>
            <a:off x="1219200" y="4521200"/>
            <a:ext cx="4076700" cy="1198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r">
              <a:lnSpc>
                <a:spcPct val="90000"/>
              </a:lnSpc>
              <a:defRPr sz="1800"/>
            </a:pPr>
            <a:r>
              <a:rPr lang="en-US" altLang="zh-CN" sz="32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Long position user </a:t>
            </a:r>
            <a:r>
              <a:rPr lang="en-US" altLang="zh-CN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endParaRPr sz="3200" dirty="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lvl="0" algn="r">
              <a:lnSpc>
                <a:spcPct val="90000"/>
              </a:lnSpc>
              <a:defRPr sz="1800"/>
            </a:pPr>
            <a:r>
              <a:rPr lang="en-US" sz="2700" dirty="0">
                <a:solidFill>
                  <a:srgbClr val="C7CED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have successfully gained new contract via Yesbit</a:t>
            </a:r>
          </a:p>
        </p:txBody>
      </p:sp>
      <p:sp>
        <p:nvSpPr>
          <p:cNvPr id="1300" name="Shape 1300"/>
          <p:cNvSpPr/>
          <p:nvPr/>
        </p:nvSpPr>
        <p:spPr>
          <a:xfrm>
            <a:off x="1219200" y="7023100"/>
            <a:ext cx="4076700" cy="1198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r">
              <a:lnSpc>
                <a:spcPct val="90000"/>
              </a:lnSpc>
              <a:defRPr sz="1800"/>
            </a:pPr>
            <a:r>
              <a:rPr lang="en-US" altLang="zh-CN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Long position user B</a:t>
            </a:r>
            <a:endParaRPr sz="3200" dirty="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algn="r">
              <a:lnSpc>
                <a:spcPct val="90000"/>
              </a:lnSpc>
              <a:defRPr sz="1800"/>
            </a:pPr>
            <a:r>
              <a:rPr lang="en-US" sz="2700" dirty="0">
                <a:solidFill>
                  <a:srgbClr val="C7CED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Waiting to match </a:t>
            </a:r>
          </a:p>
          <a:p>
            <a:pPr lvl="0" algn="r">
              <a:lnSpc>
                <a:spcPct val="90000"/>
              </a:lnSpc>
              <a:defRPr sz="1800"/>
            </a:pPr>
            <a:endParaRPr sz="2700" dirty="0">
              <a:solidFill>
                <a:srgbClr val="C7CED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01" name="Shape 1301"/>
          <p:cNvSpPr/>
          <p:nvPr/>
        </p:nvSpPr>
        <p:spPr>
          <a:xfrm>
            <a:off x="1219200" y="9486900"/>
            <a:ext cx="4076700" cy="1198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r">
              <a:lnSpc>
                <a:spcPct val="90000"/>
              </a:lnSpc>
              <a:defRPr sz="1800"/>
            </a:pPr>
            <a:r>
              <a:rPr lang="en-US" altLang="zh-CN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Long position user C</a:t>
            </a:r>
            <a:endParaRPr sz="3200" dirty="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algn="r">
              <a:lnSpc>
                <a:spcPct val="90000"/>
              </a:lnSpc>
              <a:defRPr sz="1800"/>
            </a:pPr>
            <a:r>
              <a:rPr lang="en-US" sz="2700" dirty="0">
                <a:solidFill>
                  <a:srgbClr val="C7CED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Waiting to match </a:t>
            </a:r>
          </a:p>
          <a:p>
            <a:pPr lvl="0" algn="r">
              <a:lnSpc>
                <a:spcPct val="90000"/>
              </a:lnSpc>
              <a:defRPr sz="1800"/>
            </a:pPr>
            <a:endParaRPr sz="2700" dirty="0">
              <a:solidFill>
                <a:srgbClr val="C7CED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5" name="Picture 4" descr="Screen Shot 2018-02-08 at 7.59.2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221" y="5677724"/>
            <a:ext cx="5333430" cy="4704911"/>
          </a:xfrm>
          <a:prstGeom prst="rect">
            <a:avLst/>
          </a:prstGeom>
        </p:spPr>
      </p:pic>
      <p:sp>
        <p:nvSpPr>
          <p:cNvPr id="1289" name="Shape 1289"/>
          <p:cNvSpPr/>
          <p:nvPr/>
        </p:nvSpPr>
        <p:spPr>
          <a:xfrm>
            <a:off x="10796944" y="7305478"/>
            <a:ext cx="2447986" cy="2195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altLang="zh-CN" sz="4400" b="0" dirty="0" smtClean="0">
                <a:solidFill>
                  <a:srgbClr val="DCDEE0"/>
                </a:solidFill>
              </a:rPr>
              <a:t>S&amp;P 500</a:t>
            </a:r>
          </a:p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altLang="zh-CN" sz="2800" b="0" dirty="0" smtClean="0">
                <a:solidFill>
                  <a:srgbClr val="DCDEE0"/>
                </a:solidFill>
              </a:rPr>
              <a:t>Market Price</a:t>
            </a:r>
            <a:endParaRPr lang="en-US" altLang="zh-CN" sz="2800" b="1" dirty="0">
              <a:solidFill>
                <a:srgbClr val="DCDEE0"/>
              </a:solidFill>
            </a:endParaRPr>
          </a:p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altLang="zh-CN" sz="3200" b="1" dirty="0" smtClean="0">
                <a:solidFill>
                  <a:srgbClr val="008000"/>
                </a:solidFill>
              </a:rPr>
              <a:t>2,685</a:t>
            </a:r>
            <a:endParaRPr lang="en-US" altLang="zh-CN" sz="3200" b="1" dirty="0">
              <a:solidFill>
                <a:srgbClr val="008000"/>
              </a:solidFill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en-US" altLang="zh-CN" sz="3200" dirty="0"/>
          </a:p>
        </p:txBody>
      </p:sp>
      <p:sp>
        <p:nvSpPr>
          <p:cNvPr id="37" name="Shape 1225"/>
          <p:cNvSpPr/>
          <p:nvPr/>
        </p:nvSpPr>
        <p:spPr>
          <a:xfrm>
            <a:off x="6400800" y="11381882"/>
            <a:ext cx="13145238" cy="147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3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3200" dirty="0" smtClean="0">
                <a:solidFill>
                  <a:srgbClr val="FFFFFF"/>
                </a:solidFill>
              </a:rPr>
              <a:t>Match engine can match each long/short order with the same bid/ask price. Once the contract is closed, the profit/lost are between long and short position users. </a:t>
            </a:r>
            <a:endParaRPr sz="3200"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326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250" autoRev="1" fill="remove"/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5" dur="250" autoRev="1" fill="remove"/>
                                        <p:tgtEl>
                                          <p:spTgt spid="12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6" dur="250" autoRev="1" fill="remove"/>
                                        <p:tgtEl>
                                          <p:spTgt spid="12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250" autoRev="1" fill="remove"/>
                                        <p:tgtEl>
                                          <p:spTgt spid="12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" dur="250" autoRev="1" fill="remove"/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0" dur="250" autoRev="1" fill="remove"/>
                                        <p:tgtEl>
                                          <p:spTgt spid="12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1" dur="250" autoRev="1" fill="remove"/>
                                        <p:tgtEl>
                                          <p:spTgt spid="12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250" autoRev="1" fill="remove"/>
                                        <p:tgtEl>
                                          <p:spTgt spid="12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2" grpId="0" animBg="1"/>
      <p:bldP spid="1276" grpId="0" animBg="1"/>
      <p:bldP spid="1277" grpId="0" animBg="1"/>
      <p:bldP spid="1278" grpId="0" animBg="1"/>
      <p:bldP spid="1279" grpId="0" animBg="1"/>
      <p:bldP spid="1280" grpId="0" animBg="1"/>
      <p:bldP spid="1281" grpId="0" animBg="1"/>
      <p:bldP spid="1282" grpId="0" animBg="1"/>
      <p:bldP spid="1283" grpId="0" animBg="1"/>
      <p:bldP spid="1283" grpId="1" animBg="1"/>
      <p:bldP spid="1284" grpId="0" animBg="1"/>
      <p:bldP spid="1285" grpId="0" animBg="1"/>
      <p:bldP spid="1286" grpId="0" animBg="1"/>
      <p:bldP spid="1287" grpId="0" animBg="1"/>
      <p:bldP spid="1288" grpId="0" animBg="1"/>
      <p:bldP spid="1288" grpId="1" animBg="1"/>
      <p:bldP spid="1290" grpId="0" animBg="1"/>
      <p:bldP spid="1291" grpId="0" animBg="1"/>
      <p:bldP spid="1292" grpId="0" animBg="1"/>
      <p:bldP spid="1293" grpId="0" animBg="1"/>
      <p:bldP spid="1294" grpId="0" animBg="1"/>
      <p:bldP spid="1295" grpId="0" animBg="1"/>
      <p:bldP spid="1296" grpId="0" animBg="1"/>
      <p:bldP spid="1297" grpId="0" animBg="1"/>
      <p:bldP spid="1298" grpId="0" animBg="1"/>
      <p:bldP spid="1299" grpId="0" animBg="1"/>
      <p:bldP spid="1300" grpId="0" animBg="1"/>
      <p:bldP spid="1301" grpId="0" animBg="1"/>
      <p:bldP spid="1289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/>
        </p:nvSpPr>
        <p:spPr>
          <a:xfrm>
            <a:off x="1164108" y="686217"/>
            <a:ext cx="7617470" cy="964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n-US" altLang="zh-CN" sz="5600" dirty="0" smtClean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Decentralized Platform</a:t>
            </a:r>
            <a:endParaRPr sz="5600" dirty="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1235240" y="1718493"/>
            <a:ext cx="3398924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500">
                <a:solidFill>
                  <a:srgbClr val="90AAC4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smtClean="0">
                <a:solidFill>
                  <a:srgbClr val="90AAC4"/>
                </a:solidFill>
              </a:rPr>
              <a:t>Fully control your asset</a:t>
            </a:r>
            <a:endParaRPr sz="2500" dirty="0">
              <a:solidFill>
                <a:srgbClr val="90AAC4"/>
              </a:solidFill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8509802" y="5549692"/>
            <a:ext cx="7124701" cy="3225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2" h="21380" extrusionOk="0">
                <a:moveTo>
                  <a:pt x="21290" y="2"/>
                </a:moveTo>
                <a:lnTo>
                  <a:pt x="1387" y="2"/>
                </a:lnTo>
                <a:cubicBezTo>
                  <a:pt x="1387" y="2"/>
                  <a:pt x="34" y="-220"/>
                  <a:pt x="0" y="4766"/>
                </a:cubicBezTo>
                <a:cubicBezTo>
                  <a:pt x="-33" y="9751"/>
                  <a:pt x="1173" y="9614"/>
                  <a:pt x="4296" y="9944"/>
                </a:cubicBezTo>
                <a:cubicBezTo>
                  <a:pt x="7419" y="10274"/>
                  <a:pt x="20137" y="9944"/>
                  <a:pt x="20137" y="9944"/>
                </a:cubicBezTo>
                <a:cubicBezTo>
                  <a:pt x="20137" y="9944"/>
                  <a:pt x="21366" y="10364"/>
                  <a:pt x="21467" y="12833"/>
                </a:cubicBezTo>
                <a:cubicBezTo>
                  <a:pt x="21567" y="15301"/>
                  <a:pt x="21467" y="19518"/>
                  <a:pt x="21467" y="19518"/>
                </a:cubicBezTo>
                <a:cubicBezTo>
                  <a:pt x="21467" y="19518"/>
                  <a:pt x="20872" y="21380"/>
                  <a:pt x="20009" y="21380"/>
                </a:cubicBezTo>
                <a:cubicBezTo>
                  <a:pt x="19147" y="21380"/>
                  <a:pt x="721" y="21380"/>
                  <a:pt x="721" y="21380"/>
                </a:cubicBezTo>
              </a:path>
            </a:pathLst>
          </a:custGeom>
          <a:ln w="76200">
            <a:solidFill>
              <a:srgbClr val="FFAA00"/>
            </a:solidFill>
            <a:custDash>
              <a:ds d="200000" sp="200000"/>
            </a:custDash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>
                <a:latin typeface="Open Sans"/>
                <a:ea typeface="Open Sans"/>
                <a:cs typeface="Open Sans"/>
                <a:sym typeface="Open Sans"/>
              </a:defRPr>
            </a:pPr>
            <a:endParaRPr/>
          </a:p>
        </p:txBody>
      </p:sp>
      <p:grpSp>
        <p:nvGrpSpPr>
          <p:cNvPr id="3" name="Group 2"/>
          <p:cNvGrpSpPr/>
          <p:nvPr/>
        </p:nvGrpSpPr>
        <p:grpSpPr>
          <a:xfrm>
            <a:off x="16324305" y="4838700"/>
            <a:ext cx="7843793" cy="9708325"/>
            <a:chOff x="16324305" y="4838700"/>
            <a:chExt cx="7843793" cy="9708325"/>
          </a:xfrm>
        </p:grpSpPr>
        <p:grpSp>
          <p:nvGrpSpPr>
            <p:cNvPr id="257" name="Group 257"/>
            <p:cNvGrpSpPr/>
            <p:nvPr/>
          </p:nvGrpSpPr>
          <p:grpSpPr>
            <a:xfrm>
              <a:off x="16324305" y="4838700"/>
              <a:ext cx="7843793" cy="9708325"/>
              <a:chOff x="0" y="0"/>
              <a:chExt cx="7843791" cy="9708324"/>
            </a:xfrm>
          </p:grpSpPr>
          <p:sp>
            <p:nvSpPr>
              <p:cNvPr id="247" name="Shape 247"/>
              <p:cNvSpPr/>
              <p:nvPr/>
            </p:nvSpPr>
            <p:spPr>
              <a:xfrm>
                <a:off x="-1" y="2906979"/>
                <a:ext cx="7843793" cy="68013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2" h="21403" extrusionOk="0">
                    <a:moveTo>
                      <a:pt x="12105" y="6074"/>
                    </a:moveTo>
                    <a:cubicBezTo>
                      <a:pt x="12105" y="6074"/>
                      <a:pt x="11246" y="5790"/>
                      <a:pt x="10960" y="5396"/>
                    </a:cubicBezTo>
                    <a:cubicBezTo>
                      <a:pt x="10960" y="5396"/>
                      <a:pt x="9976" y="6358"/>
                      <a:pt x="8716" y="6379"/>
                    </a:cubicBezTo>
                    <a:cubicBezTo>
                      <a:pt x="7456" y="6401"/>
                      <a:pt x="6888" y="5484"/>
                      <a:pt x="7117" y="5003"/>
                    </a:cubicBezTo>
                    <a:cubicBezTo>
                      <a:pt x="7346" y="4522"/>
                      <a:pt x="8170" y="4632"/>
                      <a:pt x="8800" y="3758"/>
                    </a:cubicBezTo>
                    <a:cubicBezTo>
                      <a:pt x="9430" y="2884"/>
                      <a:pt x="9794" y="1682"/>
                      <a:pt x="11283" y="2250"/>
                    </a:cubicBezTo>
                    <a:cubicBezTo>
                      <a:pt x="11548" y="2351"/>
                      <a:pt x="11842" y="2450"/>
                      <a:pt x="12149" y="2553"/>
                    </a:cubicBezTo>
                    <a:cubicBezTo>
                      <a:pt x="13568" y="3028"/>
                      <a:pt x="15256" y="3589"/>
                      <a:pt x="15522" y="4828"/>
                    </a:cubicBezTo>
                    <a:cubicBezTo>
                      <a:pt x="15847" y="6336"/>
                      <a:pt x="15847" y="8149"/>
                      <a:pt x="16420" y="9416"/>
                    </a:cubicBezTo>
                    <a:cubicBezTo>
                      <a:pt x="16993" y="10684"/>
                      <a:pt x="16726" y="11893"/>
                      <a:pt x="16726" y="11893"/>
                    </a:cubicBezTo>
                    <a:cubicBezTo>
                      <a:pt x="16726" y="11893"/>
                      <a:pt x="20607" y="21112"/>
                      <a:pt x="21562" y="21403"/>
                    </a:cubicBezTo>
                    <a:lnTo>
                      <a:pt x="12946" y="21385"/>
                    </a:lnTo>
                    <a:cubicBezTo>
                      <a:pt x="12946" y="21385"/>
                      <a:pt x="11743" y="16547"/>
                      <a:pt x="11418" y="15869"/>
                    </a:cubicBezTo>
                    <a:cubicBezTo>
                      <a:pt x="11418" y="15869"/>
                      <a:pt x="7389" y="15221"/>
                      <a:pt x="5843" y="12425"/>
                    </a:cubicBezTo>
                    <a:cubicBezTo>
                      <a:pt x="5843" y="12425"/>
                      <a:pt x="3552" y="10811"/>
                      <a:pt x="2368" y="10156"/>
                    </a:cubicBezTo>
                    <a:cubicBezTo>
                      <a:pt x="1184" y="9500"/>
                      <a:pt x="993" y="8541"/>
                      <a:pt x="1680" y="7798"/>
                    </a:cubicBezTo>
                    <a:cubicBezTo>
                      <a:pt x="1680" y="7798"/>
                      <a:pt x="726" y="6357"/>
                      <a:pt x="1757" y="5439"/>
                    </a:cubicBezTo>
                    <a:cubicBezTo>
                      <a:pt x="1757" y="5439"/>
                      <a:pt x="-38" y="4828"/>
                      <a:pt x="0" y="3692"/>
                    </a:cubicBezTo>
                    <a:cubicBezTo>
                      <a:pt x="38" y="2555"/>
                      <a:pt x="993" y="2337"/>
                      <a:pt x="2482" y="2731"/>
                    </a:cubicBezTo>
                    <a:cubicBezTo>
                      <a:pt x="2482" y="2731"/>
                      <a:pt x="382" y="2294"/>
                      <a:pt x="573" y="1158"/>
                    </a:cubicBezTo>
                    <a:cubicBezTo>
                      <a:pt x="764" y="21"/>
                      <a:pt x="1871" y="-197"/>
                      <a:pt x="2673" y="152"/>
                    </a:cubicBezTo>
                    <a:cubicBezTo>
                      <a:pt x="3475" y="502"/>
                      <a:pt x="12105" y="6074"/>
                      <a:pt x="12105" y="6074"/>
                    </a:cubicBezTo>
                    <a:close/>
                  </a:path>
                </a:pathLst>
              </a:custGeom>
              <a:solidFill>
                <a:srgbClr val="FFF2D5"/>
              </a:solidFill>
              <a:ln w="63500" cap="flat">
                <a:solidFill>
                  <a:srgbClr val="000000">
                    <a:alpha val="0"/>
                  </a:srgbClr>
                </a:solidFill>
                <a:prstDash val="solid"/>
                <a:miter lim="400000"/>
              </a:ln>
              <a:effectLst>
                <a:outerShdw blurRad="12700" dist="114300" dir="4020000" rotWithShape="0">
                  <a:srgbClr val="000000">
                    <a:alpha val="2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>
                <a:off x="4234172" y="7269030"/>
                <a:ext cx="2134340" cy="1114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93" h="21600" extrusionOk="0">
                    <a:moveTo>
                      <a:pt x="3637" y="21600"/>
                    </a:moveTo>
                    <a:cubicBezTo>
                      <a:pt x="3637" y="21600"/>
                      <a:pt x="-962" y="17769"/>
                      <a:pt x="183" y="17472"/>
                    </a:cubicBezTo>
                    <a:cubicBezTo>
                      <a:pt x="1329" y="17176"/>
                      <a:pt x="1380" y="18049"/>
                      <a:pt x="6680" y="14216"/>
                    </a:cubicBezTo>
                    <a:cubicBezTo>
                      <a:pt x="11979" y="10383"/>
                      <a:pt x="20284" y="0"/>
                      <a:pt x="20284" y="0"/>
                    </a:cubicBezTo>
                    <a:cubicBezTo>
                      <a:pt x="20284" y="0"/>
                      <a:pt x="20638" y="11975"/>
                      <a:pt x="17014" y="15233"/>
                    </a:cubicBezTo>
                    <a:cubicBezTo>
                      <a:pt x="13389" y="18492"/>
                      <a:pt x="3637" y="21600"/>
                      <a:pt x="3637" y="21600"/>
                    </a:cubicBezTo>
                    <a:close/>
                  </a:path>
                </a:pathLst>
              </a:custGeom>
              <a:solidFill>
                <a:srgbClr val="C8BFAA"/>
              </a:solidFill>
              <a:ln w="25400" cap="flat">
                <a:solidFill>
                  <a:srgbClr val="000000">
                    <a:alpha val="0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249" name="Shape 249"/>
              <p:cNvSpPr/>
              <p:nvPr/>
            </p:nvSpPr>
            <p:spPr>
              <a:xfrm>
                <a:off x="4133805" y="7144754"/>
                <a:ext cx="3155830" cy="20557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9" h="20947" extrusionOk="0">
                    <a:moveTo>
                      <a:pt x="15500" y="462"/>
                    </a:moveTo>
                    <a:cubicBezTo>
                      <a:pt x="15500" y="462"/>
                      <a:pt x="13858" y="3646"/>
                      <a:pt x="10664" y="6396"/>
                    </a:cubicBezTo>
                    <a:cubicBezTo>
                      <a:pt x="7469" y="9146"/>
                      <a:pt x="3040" y="11187"/>
                      <a:pt x="3040" y="11187"/>
                    </a:cubicBezTo>
                    <a:cubicBezTo>
                      <a:pt x="3040" y="11187"/>
                      <a:pt x="193" y="10075"/>
                      <a:pt x="16" y="11541"/>
                    </a:cubicBezTo>
                    <a:cubicBezTo>
                      <a:pt x="-161" y="13007"/>
                      <a:pt x="1199" y="16179"/>
                      <a:pt x="1199" y="16179"/>
                    </a:cubicBezTo>
                    <a:lnTo>
                      <a:pt x="1724" y="18000"/>
                    </a:lnTo>
                    <a:lnTo>
                      <a:pt x="1431" y="19294"/>
                    </a:lnTo>
                    <a:cubicBezTo>
                      <a:pt x="1431" y="19294"/>
                      <a:pt x="14630" y="20947"/>
                      <a:pt x="14913" y="20947"/>
                    </a:cubicBezTo>
                    <a:cubicBezTo>
                      <a:pt x="15197" y="20947"/>
                      <a:pt x="19445" y="20522"/>
                      <a:pt x="19723" y="20314"/>
                    </a:cubicBezTo>
                    <a:cubicBezTo>
                      <a:pt x="20000" y="20106"/>
                      <a:pt x="21439" y="18670"/>
                      <a:pt x="21439" y="18670"/>
                    </a:cubicBezTo>
                    <a:lnTo>
                      <a:pt x="20861" y="14661"/>
                    </a:lnTo>
                    <a:cubicBezTo>
                      <a:pt x="20861" y="14661"/>
                      <a:pt x="18658" y="9767"/>
                      <a:pt x="18519" y="9206"/>
                    </a:cubicBezTo>
                    <a:cubicBezTo>
                      <a:pt x="18380" y="8646"/>
                      <a:pt x="16466" y="600"/>
                      <a:pt x="16466" y="600"/>
                    </a:cubicBezTo>
                    <a:cubicBezTo>
                      <a:pt x="16466" y="600"/>
                      <a:pt x="15565" y="-653"/>
                      <a:pt x="15500" y="462"/>
                    </a:cubicBezTo>
                    <a:close/>
                  </a:path>
                </a:pathLst>
              </a:custGeom>
              <a:solidFill>
                <a:srgbClr val="8DA7C0"/>
              </a:solidFill>
              <a:ln w="25400" cap="flat">
                <a:solidFill>
                  <a:srgbClr val="000000">
                    <a:alpha val="0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250" name="Shape 250"/>
              <p:cNvSpPr/>
              <p:nvPr/>
            </p:nvSpPr>
            <p:spPr>
              <a:xfrm>
                <a:off x="4469288" y="7526422"/>
                <a:ext cx="2260888" cy="15282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37" h="20393" extrusionOk="0">
                    <a:moveTo>
                      <a:pt x="18252" y="0"/>
                    </a:moveTo>
                    <a:cubicBezTo>
                      <a:pt x="18252" y="0"/>
                      <a:pt x="20049" y="10109"/>
                      <a:pt x="20825" y="10854"/>
                    </a:cubicBezTo>
                    <a:cubicBezTo>
                      <a:pt x="21600" y="11599"/>
                      <a:pt x="20042" y="13280"/>
                      <a:pt x="19456" y="12072"/>
                    </a:cubicBezTo>
                    <a:cubicBezTo>
                      <a:pt x="18870" y="10864"/>
                      <a:pt x="17651" y="3689"/>
                      <a:pt x="16627" y="4434"/>
                    </a:cubicBezTo>
                    <a:cubicBezTo>
                      <a:pt x="15604" y="5178"/>
                      <a:pt x="16659" y="7733"/>
                      <a:pt x="17179" y="8667"/>
                    </a:cubicBezTo>
                    <a:cubicBezTo>
                      <a:pt x="17699" y="9601"/>
                      <a:pt x="19068" y="13940"/>
                      <a:pt x="18028" y="14402"/>
                    </a:cubicBezTo>
                    <a:cubicBezTo>
                      <a:pt x="16989" y="14864"/>
                      <a:pt x="17163" y="9933"/>
                      <a:pt x="15150" y="8160"/>
                    </a:cubicBezTo>
                    <a:cubicBezTo>
                      <a:pt x="13137" y="6386"/>
                      <a:pt x="11167" y="6397"/>
                      <a:pt x="12214" y="7982"/>
                    </a:cubicBezTo>
                    <a:cubicBezTo>
                      <a:pt x="13261" y="9567"/>
                      <a:pt x="14127" y="10654"/>
                      <a:pt x="14646" y="13245"/>
                    </a:cubicBezTo>
                    <a:cubicBezTo>
                      <a:pt x="15166" y="15835"/>
                      <a:pt x="13245" y="16654"/>
                      <a:pt x="12866" y="14796"/>
                    </a:cubicBezTo>
                    <a:cubicBezTo>
                      <a:pt x="12486" y="12938"/>
                      <a:pt x="9723" y="7948"/>
                      <a:pt x="9723" y="7948"/>
                    </a:cubicBezTo>
                    <a:cubicBezTo>
                      <a:pt x="9723" y="7948"/>
                      <a:pt x="8610" y="8562"/>
                      <a:pt x="9204" y="9934"/>
                    </a:cubicBezTo>
                    <a:cubicBezTo>
                      <a:pt x="9798" y="11307"/>
                      <a:pt x="12881" y="16648"/>
                      <a:pt x="12435" y="17927"/>
                    </a:cubicBezTo>
                    <a:cubicBezTo>
                      <a:pt x="11989" y="19206"/>
                      <a:pt x="11198" y="17292"/>
                      <a:pt x="9681" y="14205"/>
                    </a:cubicBezTo>
                    <a:cubicBezTo>
                      <a:pt x="8165" y="11119"/>
                      <a:pt x="5872" y="8516"/>
                      <a:pt x="6194" y="10835"/>
                    </a:cubicBezTo>
                    <a:cubicBezTo>
                      <a:pt x="6516" y="13153"/>
                      <a:pt x="9658" y="16296"/>
                      <a:pt x="8956" y="18165"/>
                    </a:cubicBezTo>
                    <a:cubicBezTo>
                      <a:pt x="8254" y="20035"/>
                      <a:pt x="6589" y="15885"/>
                      <a:pt x="5220" y="13899"/>
                    </a:cubicBezTo>
                    <a:cubicBezTo>
                      <a:pt x="3852" y="11912"/>
                      <a:pt x="108" y="9250"/>
                      <a:pt x="1295" y="12481"/>
                    </a:cubicBezTo>
                    <a:cubicBezTo>
                      <a:pt x="2482" y="15711"/>
                      <a:pt x="4783" y="14516"/>
                      <a:pt x="5244" y="16941"/>
                    </a:cubicBezTo>
                    <a:cubicBezTo>
                      <a:pt x="5706" y="19366"/>
                      <a:pt x="4717" y="21600"/>
                      <a:pt x="3611" y="19649"/>
                    </a:cubicBezTo>
                    <a:cubicBezTo>
                      <a:pt x="2506" y="17697"/>
                      <a:pt x="0" y="13063"/>
                      <a:pt x="0" y="13063"/>
                    </a:cubicBezTo>
                  </a:path>
                </a:pathLst>
              </a:custGeom>
              <a:noFill/>
              <a:ln w="25400" cap="flat">
                <a:solidFill>
                  <a:srgbClr val="000000">
                    <a:alpha val="20000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>
                <a:off x="2820058" y="4707453"/>
                <a:ext cx="2038143" cy="2472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335" h="20860" extrusionOk="0">
                    <a:moveTo>
                      <a:pt x="17519" y="67"/>
                    </a:moveTo>
                    <a:cubicBezTo>
                      <a:pt x="17519" y="67"/>
                      <a:pt x="17536" y="16930"/>
                      <a:pt x="18171" y="18309"/>
                    </a:cubicBezTo>
                    <a:cubicBezTo>
                      <a:pt x="18807" y="19689"/>
                      <a:pt x="20022" y="20365"/>
                      <a:pt x="18833" y="20737"/>
                    </a:cubicBezTo>
                    <a:cubicBezTo>
                      <a:pt x="17643" y="21108"/>
                      <a:pt x="17426" y="20528"/>
                      <a:pt x="15213" y="20528"/>
                    </a:cubicBezTo>
                    <a:cubicBezTo>
                      <a:pt x="13000" y="20528"/>
                      <a:pt x="6004" y="20771"/>
                      <a:pt x="3220" y="20141"/>
                    </a:cubicBezTo>
                    <a:cubicBezTo>
                      <a:pt x="436" y="19511"/>
                      <a:pt x="-1578" y="11766"/>
                      <a:pt x="1677" y="7139"/>
                    </a:cubicBezTo>
                    <a:cubicBezTo>
                      <a:pt x="4931" y="2513"/>
                      <a:pt x="16599" y="-492"/>
                      <a:pt x="17519" y="67"/>
                    </a:cubicBezTo>
                    <a:close/>
                  </a:path>
                </a:pathLst>
              </a:custGeom>
              <a:solidFill>
                <a:srgbClr val="E2D8C1"/>
              </a:solidFill>
              <a:ln w="25400" cap="flat">
                <a:solidFill>
                  <a:srgbClr val="000000">
                    <a:alpha val="0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  <a:endParaRPr/>
              </a:p>
            </p:txBody>
          </p:sp>
          <p:grpSp>
            <p:nvGrpSpPr>
              <p:cNvPr id="254" name="Group 254"/>
              <p:cNvGrpSpPr/>
              <p:nvPr/>
            </p:nvGrpSpPr>
            <p:grpSpPr>
              <a:xfrm>
                <a:off x="721561" y="0"/>
                <a:ext cx="3908932" cy="7039927"/>
                <a:chOff x="0" y="0"/>
                <a:chExt cx="3908931" cy="7039926"/>
              </a:xfrm>
            </p:grpSpPr>
            <p:sp>
              <p:nvSpPr>
                <p:cNvPr id="252" name="Shape 252"/>
                <p:cNvSpPr/>
                <p:nvPr/>
              </p:nvSpPr>
              <p:spPr>
                <a:xfrm>
                  <a:off x="0" y="0"/>
                  <a:ext cx="3908932" cy="70399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550"/>
                      </a:moveTo>
                      <a:cubicBezTo>
                        <a:pt x="21600" y="21130"/>
                        <a:pt x="20617" y="21600"/>
                        <a:pt x="19403" y="21600"/>
                      </a:cubicBezTo>
                      <a:lnTo>
                        <a:pt x="2197" y="21600"/>
                      </a:lnTo>
                      <a:cubicBezTo>
                        <a:pt x="984" y="21600"/>
                        <a:pt x="0" y="21130"/>
                        <a:pt x="0" y="20550"/>
                      </a:cubicBezTo>
                      <a:lnTo>
                        <a:pt x="0" y="1049"/>
                      </a:lnTo>
                      <a:cubicBezTo>
                        <a:pt x="0" y="470"/>
                        <a:pt x="984" y="0"/>
                        <a:pt x="2197" y="0"/>
                      </a:cubicBezTo>
                      <a:lnTo>
                        <a:pt x="19403" y="0"/>
                      </a:lnTo>
                      <a:cubicBezTo>
                        <a:pt x="20617" y="0"/>
                        <a:pt x="21600" y="470"/>
                        <a:pt x="21600" y="1049"/>
                      </a:cubicBezTo>
                      <a:cubicBezTo>
                        <a:pt x="21600" y="1049"/>
                        <a:pt x="21600" y="20550"/>
                        <a:pt x="21600" y="2055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0" cap="flat">
                  <a:solidFill>
                    <a:srgbClr val="000000">
                      <a:alpha val="0"/>
                    </a:srgbClr>
                  </a:solidFill>
                  <a:prstDash val="solid"/>
                  <a:miter lim="400000"/>
                </a:ln>
                <a:effectLst>
                  <a:outerShdw blurRad="12700" dist="114300" dir="4020000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253" name="Shape 253"/>
                <p:cNvSpPr/>
                <p:nvPr/>
              </p:nvSpPr>
              <p:spPr>
                <a:xfrm>
                  <a:off x="148308" y="472237"/>
                  <a:ext cx="3575610" cy="5322872"/>
                </a:xfrm>
                <a:prstGeom prst="roundRect">
                  <a:avLst>
                    <a:gd name="adj" fmla="val 2350"/>
                  </a:avLst>
                </a:prstGeom>
                <a:gradFill flip="none" rotWithShape="1">
                  <a:gsLst>
                    <a:gs pos="0">
                      <a:srgbClr val="E52F6E"/>
                    </a:gs>
                    <a:gs pos="100000">
                      <a:srgbClr val="FB7C00"/>
                    </a:gs>
                  </a:gsLst>
                  <a:lin ang="16680000" scaled="0"/>
                </a:gradFill>
                <a:ln w="25400" cap="flat">
                  <a:solidFill>
                    <a:srgbClr val="000000">
                      <a:alpha val="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defTabSz="584200">
                    <a:defRPr sz="4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</p:grpSp>
          <p:sp>
            <p:nvSpPr>
              <p:cNvPr id="255" name="Shape 255"/>
              <p:cNvSpPr/>
              <p:nvPr/>
            </p:nvSpPr>
            <p:spPr>
              <a:xfrm>
                <a:off x="2338242" y="5993883"/>
                <a:ext cx="692968" cy="6926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1"/>
                    </a:moveTo>
                    <a:cubicBezTo>
                      <a:pt x="21600" y="4835"/>
                      <a:pt x="16763" y="0"/>
                      <a:pt x="10798" y="0"/>
                    </a:cubicBezTo>
                    <a:cubicBezTo>
                      <a:pt x="4833" y="0"/>
                      <a:pt x="0" y="4835"/>
                      <a:pt x="0" y="10801"/>
                    </a:cubicBezTo>
                    <a:cubicBezTo>
                      <a:pt x="0" y="16763"/>
                      <a:pt x="4833" y="21600"/>
                      <a:pt x="10798" y="21600"/>
                    </a:cubicBezTo>
                    <a:cubicBezTo>
                      <a:pt x="16763" y="21600"/>
                      <a:pt x="21600" y="16763"/>
                      <a:pt x="21600" y="10801"/>
                    </a:cubicBezTo>
                    <a:close/>
                  </a:path>
                </a:pathLst>
              </a:custGeom>
              <a:solidFill>
                <a:srgbClr val="232323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>
                <a:off x="3056896" y="3465614"/>
                <a:ext cx="2535250" cy="13635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51" h="19575" extrusionOk="0">
                    <a:moveTo>
                      <a:pt x="12603" y="18173"/>
                    </a:moveTo>
                    <a:cubicBezTo>
                      <a:pt x="12603" y="18173"/>
                      <a:pt x="10454" y="16873"/>
                      <a:pt x="9737" y="15073"/>
                    </a:cubicBezTo>
                    <a:cubicBezTo>
                      <a:pt x="9737" y="15073"/>
                      <a:pt x="7277" y="19474"/>
                      <a:pt x="4125" y="19573"/>
                    </a:cubicBezTo>
                    <a:cubicBezTo>
                      <a:pt x="972" y="19673"/>
                      <a:pt x="-449" y="15473"/>
                      <a:pt x="124" y="13274"/>
                    </a:cubicBezTo>
                    <a:cubicBezTo>
                      <a:pt x="698" y="11073"/>
                      <a:pt x="2757" y="11573"/>
                      <a:pt x="4334" y="7574"/>
                    </a:cubicBezTo>
                    <a:cubicBezTo>
                      <a:pt x="5910" y="3573"/>
                      <a:pt x="6820" y="-1927"/>
                      <a:pt x="10546" y="673"/>
                    </a:cubicBezTo>
                    <a:cubicBezTo>
                      <a:pt x="11208" y="1136"/>
                      <a:pt x="11944" y="1588"/>
                      <a:pt x="12712" y="2058"/>
                    </a:cubicBezTo>
                    <a:cubicBezTo>
                      <a:pt x="16262" y="4235"/>
                      <a:pt x="20483" y="6799"/>
                      <a:pt x="21151" y="12474"/>
                    </a:cubicBezTo>
                  </a:path>
                </a:pathLst>
              </a:custGeom>
              <a:solidFill>
                <a:srgbClr val="FFF2D5"/>
              </a:solidFill>
              <a:ln w="63500" cap="flat">
                <a:solidFill>
                  <a:srgbClr val="000000">
                    <a:alpha val="0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sp>
          <p:nvSpPr>
            <p:cNvPr id="259" name="Shape 259"/>
            <p:cNvSpPr/>
            <p:nvPr/>
          </p:nvSpPr>
          <p:spPr>
            <a:xfrm>
              <a:off x="19367004" y="6093778"/>
              <a:ext cx="102592" cy="361124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lnSpc>
                  <a:spcPct val="170000"/>
                </a:lnSpc>
                <a:defRPr sz="14400" spc="6768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defRPr sz="1800" spc="0">
                  <a:solidFill>
                    <a:srgbClr val="000000"/>
                  </a:solidFill>
                </a:defRPr>
              </a:pPr>
              <a:endParaRPr sz="14400" spc="6768" dirty="0">
                <a:solidFill>
                  <a:srgbClr val="FFFFFF"/>
                </a:solidFill>
              </a:endParaRPr>
            </a:p>
          </p:txBody>
        </p:sp>
      </p:grpSp>
      <p:sp>
        <p:nvSpPr>
          <p:cNvPr id="260" name="Shape 260"/>
          <p:cNvSpPr/>
          <p:nvPr/>
        </p:nvSpPr>
        <p:spPr>
          <a:xfrm>
            <a:off x="11633819" y="4479316"/>
            <a:ext cx="492442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3600" b="1" dirty="0" smtClean="0">
                <a:solidFill>
                  <a:srgbClr val="FFFFFF"/>
                </a:solidFill>
              </a:rPr>
              <a:t>Long position deposit</a:t>
            </a:r>
            <a:endParaRPr sz="3600" b="1" dirty="0">
              <a:solidFill>
                <a:srgbClr val="FFFFFF"/>
              </a:solidFill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9451975" y="6575852"/>
            <a:ext cx="5207000" cy="830997"/>
          </a:xfrm>
          <a:prstGeom prst="rect">
            <a:avLst/>
          </a:prstGeom>
          <a:solidFill>
            <a:srgbClr val="3D3D4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8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5400" b="1" dirty="0" smtClean="0">
                <a:solidFill>
                  <a:srgbClr val="FFFFFF"/>
                </a:solidFill>
              </a:rPr>
              <a:t>Smartcontract</a:t>
            </a:r>
            <a:endParaRPr sz="5400" b="1" dirty="0">
              <a:solidFill>
                <a:srgbClr val="FFFFFF"/>
              </a:solidFill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8046641" y="8980181"/>
            <a:ext cx="500136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3600" b="1" dirty="0" smtClean="0">
                <a:solidFill>
                  <a:srgbClr val="FFFFFF"/>
                </a:solidFill>
              </a:rPr>
              <a:t>Short position deposit</a:t>
            </a:r>
            <a:endParaRPr sz="3600" b="1" dirty="0">
              <a:solidFill>
                <a:srgbClr val="FFFFFF"/>
              </a:solidFill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9157055" y="10005040"/>
            <a:ext cx="64774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7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FFFFFF"/>
                </a:solidFill>
              </a:rPr>
              <a:t>All the information are in the </a:t>
            </a:r>
            <a:r>
              <a:rPr lang="en-US" sz="3200" dirty="0" err="1" smtClean="0">
                <a:solidFill>
                  <a:srgbClr val="FFFFFF"/>
                </a:solidFill>
              </a:rPr>
              <a:t>blockchain</a:t>
            </a:r>
            <a:r>
              <a:rPr sz="3200" dirty="0" smtClean="0">
                <a:solidFill>
                  <a:srgbClr val="FFFFFF"/>
                </a:solidFill>
              </a:rPr>
              <a:t>.</a:t>
            </a:r>
            <a:r>
              <a:rPr lang="en-US" sz="3200" dirty="0" smtClean="0">
                <a:solidFill>
                  <a:srgbClr val="FFFFFF"/>
                </a:solidFill>
              </a:rPr>
              <a:t> No one can change the record.</a:t>
            </a:r>
            <a:r>
              <a:rPr sz="3200" dirty="0" smtClean="0">
                <a:solidFill>
                  <a:srgbClr val="FFFFFF"/>
                </a:solidFill>
              </a:rPr>
              <a:t> </a:t>
            </a:r>
            <a:endParaRPr sz="3200" dirty="0">
              <a:solidFill>
                <a:srgbClr val="FFFFFF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203199" y="4807611"/>
            <a:ext cx="10192597" cy="9779002"/>
            <a:chOff x="-203199" y="4807611"/>
            <a:chExt cx="10192597" cy="9779002"/>
          </a:xfrm>
        </p:grpSpPr>
        <p:grpSp>
          <p:nvGrpSpPr>
            <p:cNvPr id="246" name="Group 246"/>
            <p:cNvGrpSpPr/>
            <p:nvPr/>
          </p:nvGrpSpPr>
          <p:grpSpPr>
            <a:xfrm flipH="1">
              <a:off x="-203199" y="4807611"/>
              <a:ext cx="7843793" cy="9708326"/>
              <a:chOff x="0" y="0"/>
              <a:chExt cx="7843791" cy="9708324"/>
            </a:xfrm>
          </p:grpSpPr>
          <p:sp>
            <p:nvSpPr>
              <p:cNvPr id="236" name="Shape 236"/>
              <p:cNvSpPr/>
              <p:nvPr/>
            </p:nvSpPr>
            <p:spPr>
              <a:xfrm>
                <a:off x="-1" y="2906979"/>
                <a:ext cx="7843793" cy="68013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2" h="21403" extrusionOk="0">
                    <a:moveTo>
                      <a:pt x="12105" y="6074"/>
                    </a:moveTo>
                    <a:cubicBezTo>
                      <a:pt x="12105" y="6074"/>
                      <a:pt x="11246" y="5790"/>
                      <a:pt x="10960" y="5396"/>
                    </a:cubicBezTo>
                    <a:cubicBezTo>
                      <a:pt x="10960" y="5396"/>
                      <a:pt x="9976" y="6358"/>
                      <a:pt x="8716" y="6379"/>
                    </a:cubicBezTo>
                    <a:cubicBezTo>
                      <a:pt x="7456" y="6401"/>
                      <a:pt x="6888" y="5484"/>
                      <a:pt x="7117" y="5003"/>
                    </a:cubicBezTo>
                    <a:cubicBezTo>
                      <a:pt x="7346" y="4522"/>
                      <a:pt x="8170" y="4632"/>
                      <a:pt x="8800" y="3758"/>
                    </a:cubicBezTo>
                    <a:cubicBezTo>
                      <a:pt x="9430" y="2884"/>
                      <a:pt x="9794" y="1682"/>
                      <a:pt x="11283" y="2250"/>
                    </a:cubicBezTo>
                    <a:cubicBezTo>
                      <a:pt x="11548" y="2351"/>
                      <a:pt x="11842" y="2450"/>
                      <a:pt x="12149" y="2553"/>
                    </a:cubicBezTo>
                    <a:cubicBezTo>
                      <a:pt x="13568" y="3028"/>
                      <a:pt x="15256" y="3589"/>
                      <a:pt x="15522" y="4828"/>
                    </a:cubicBezTo>
                    <a:cubicBezTo>
                      <a:pt x="15847" y="6336"/>
                      <a:pt x="15847" y="8149"/>
                      <a:pt x="16420" y="9416"/>
                    </a:cubicBezTo>
                    <a:cubicBezTo>
                      <a:pt x="16993" y="10684"/>
                      <a:pt x="16726" y="11893"/>
                      <a:pt x="16726" y="11893"/>
                    </a:cubicBezTo>
                    <a:cubicBezTo>
                      <a:pt x="16726" y="11893"/>
                      <a:pt x="20607" y="21112"/>
                      <a:pt x="21562" y="21403"/>
                    </a:cubicBezTo>
                    <a:lnTo>
                      <a:pt x="12946" y="21385"/>
                    </a:lnTo>
                    <a:cubicBezTo>
                      <a:pt x="12946" y="21385"/>
                      <a:pt x="11743" y="16547"/>
                      <a:pt x="11418" y="15869"/>
                    </a:cubicBezTo>
                    <a:cubicBezTo>
                      <a:pt x="11418" y="15869"/>
                      <a:pt x="7389" y="15221"/>
                      <a:pt x="5843" y="12425"/>
                    </a:cubicBezTo>
                    <a:cubicBezTo>
                      <a:pt x="5843" y="12425"/>
                      <a:pt x="3552" y="10811"/>
                      <a:pt x="2368" y="10156"/>
                    </a:cubicBezTo>
                    <a:cubicBezTo>
                      <a:pt x="1184" y="9500"/>
                      <a:pt x="993" y="8541"/>
                      <a:pt x="1680" y="7798"/>
                    </a:cubicBezTo>
                    <a:cubicBezTo>
                      <a:pt x="1680" y="7798"/>
                      <a:pt x="726" y="6357"/>
                      <a:pt x="1757" y="5439"/>
                    </a:cubicBezTo>
                    <a:cubicBezTo>
                      <a:pt x="1757" y="5439"/>
                      <a:pt x="-38" y="4828"/>
                      <a:pt x="0" y="3692"/>
                    </a:cubicBezTo>
                    <a:cubicBezTo>
                      <a:pt x="38" y="2555"/>
                      <a:pt x="993" y="2337"/>
                      <a:pt x="2482" y="2731"/>
                    </a:cubicBezTo>
                    <a:cubicBezTo>
                      <a:pt x="2482" y="2731"/>
                      <a:pt x="382" y="2294"/>
                      <a:pt x="573" y="1158"/>
                    </a:cubicBezTo>
                    <a:cubicBezTo>
                      <a:pt x="764" y="21"/>
                      <a:pt x="1871" y="-197"/>
                      <a:pt x="2673" y="152"/>
                    </a:cubicBezTo>
                    <a:cubicBezTo>
                      <a:pt x="3475" y="502"/>
                      <a:pt x="12105" y="6074"/>
                      <a:pt x="12105" y="6074"/>
                    </a:cubicBezTo>
                    <a:close/>
                  </a:path>
                </a:pathLst>
              </a:custGeom>
              <a:solidFill>
                <a:srgbClr val="FFF2D5"/>
              </a:solidFill>
              <a:ln w="63500" cap="flat">
                <a:solidFill>
                  <a:srgbClr val="000000">
                    <a:alpha val="0"/>
                  </a:srgbClr>
                </a:solidFill>
                <a:prstDash val="solid"/>
                <a:miter lim="400000"/>
              </a:ln>
              <a:effectLst>
                <a:outerShdw blurRad="12700" dist="114300" dir="4020000" rotWithShape="0">
                  <a:srgbClr val="000000">
                    <a:alpha val="2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>
                <a:off x="4234172" y="7269030"/>
                <a:ext cx="2134340" cy="1114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93" h="21600" extrusionOk="0">
                    <a:moveTo>
                      <a:pt x="3637" y="21600"/>
                    </a:moveTo>
                    <a:cubicBezTo>
                      <a:pt x="3637" y="21600"/>
                      <a:pt x="-962" y="17769"/>
                      <a:pt x="183" y="17472"/>
                    </a:cubicBezTo>
                    <a:cubicBezTo>
                      <a:pt x="1329" y="17176"/>
                      <a:pt x="1380" y="18049"/>
                      <a:pt x="6680" y="14216"/>
                    </a:cubicBezTo>
                    <a:cubicBezTo>
                      <a:pt x="11979" y="10383"/>
                      <a:pt x="20284" y="0"/>
                      <a:pt x="20284" y="0"/>
                    </a:cubicBezTo>
                    <a:cubicBezTo>
                      <a:pt x="20284" y="0"/>
                      <a:pt x="20638" y="11975"/>
                      <a:pt x="17014" y="15233"/>
                    </a:cubicBezTo>
                    <a:cubicBezTo>
                      <a:pt x="13389" y="18492"/>
                      <a:pt x="3637" y="21600"/>
                      <a:pt x="3637" y="21600"/>
                    </a:cubicBezTo>
                    <a:close/>
                  </a:path>
                </a:pathLst>
              </a:custGeom>
              <a:solidFill>
                <a:srgbClr val="C8BFAA"/>
              </a:solidFill>
              <a:ln w="25400" cap="flat">
                <a:solidFill>
                  <a:srgbClr val="000000">
                    <a:alpha val="0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>
                <a:off x="4133805" y="7144754"/>
                <a:ext cx="3155830" cy="20557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9" h="20947" extrusionOk="0">
                    <a:moveTo>
                      <a:pt x="15500" y="462"/>
                    </a:moveTo>
                    <a:cubicBezTo>
                      <a:pt x="15500" y="462"/>
                      <a:pt x="13858" y="3646"/>
                      <a:pt x="10664" y="6396"/>
                    </a:cubicBezTo>
                    <a:cubicBezTo>
                      <a:pt x="7469" y="9146"/>
                      <a:pt x="3040" y="11187"/>
                      <a:pt x="3040" y="11187"/>
                    </a:cubicBezTo>
                    <a:cubicBezTo>
                      <a:pt x="3040" y="11187"/>
                      <a:pt x="193" y="10075"/>
                      <a:pt x="16" y="11541"/>
                    </a:cubicBezTo>
                    <a:cubicBezTo>
                      <a:pt x="-161" y="13007"/>
                      <a:pt x="1199" y="16179"/>
                      <a:pt x="1199" y="16179"/>
                    </a:cubicBezTo>
                    <a:lnTo>
                      <a:pt x="1724" y="18000"/>
                    </a:lnTo>
                    <a:lnTo>
                      <a:pt x="1431" y="19294"/>
                    </a:lnTo>
                    <a:cubicBezTo>
                      <a:pt x="1431" y="19294"/>
                      <a:pt x="14630" y="20947"/>
                      <a:pt x="14913" y="20947"/>
                    </a:cubicBezTo>
                    <a:cubicBezTo>
                      <a:pt x="15197" y="20947"/>
                      <a:pt x="19445" y="20522"/>
                      <a:pt x="19723" y="20314"/>
                    </a:cubicBezTo>
                    <a:cubicBezTo>
                      <a:pt x="20000" y="20106"/>
                      <a:pt x="21439" y="18670"/>
                      <a:pt x="21439" y="18670"/>
                    </a:cubicBezTo>
                    <a:lnTo>
                      <a:pt x="20861" y="14661"/>
                    </a:lnTo>
                    <a:cubicBezTo>
                      <a:pt x="20861" y="14661"/>
                      <a:pt x="18658" y="9767"/>
                      <a:pt x="18519" y="9206"/>
                    </a:cubicBezTo>
                    <a:cubicBezTo>
                      <a:pt x="18380" y="8646"/>
                      <a:pt x="16466" y="600"/>
                      <a:pt x="16466" y="600"/>
                    </a:cubicBezTo>
                    <a:cubicBezTo>
                      <a:pt x="16466" y="600"/>
                      <a:pt x="15565" y="-653"/>
                      <a:pt x="15500" y="462"/>
                    </a:cubicBezTo>
                    <a:close/>
                  </a:path>
                </a:pathLst>
              </a:custGeom>
              <a:solidFill>
                <a:srgbClr val="77BB41"/>
              </a:solidFill>
              <a:ln w="25400" cap="flat">
                <a:solidFill>
                  <a:srgbClr val="000000">
                    <a:alpha val="0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239" name="Shape 239"/>
              <p:cNvSpPr/>
              <p:nvPr/>
            </p:nvSpPr>
            <p:spPr>
              <a:xfrm>
                <a:off x="4469288" y="7526422"/>
                <a:ext cx="2260888" cy="15282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37" h="20393" extrusionOk="0">
                    <a:moveTo>
                      <a:pt x="18252" y="0"/>
                    </a:moveTo>
                    <a:cubicBezTo>
                      <a:pt x="18252" y="0"/>
                      <a:pt x="20049" y="10109"/>
                      <a:pt x="20825" y="10854"/>
                    </a:cubicBezTo>
                    <a:cubicBezTo>
                      <a:pt x="21600" y="11599"/>
                      <a:pt x="20042" y="13280"/>
                      <a:pt x="19456" y="12072"/>
                    </a:cubicBezTo>
                    <a:cubicBezTo>
                      <a:pt x="18870" y="10864"/>
                      <a:pt x="17651" y="3689"/>
                      <a:pt x="16627" y="4434"/>
                    </a:cubicBezTo>
                    <a:cubicBezTo>
                      <a:pt x="15604" y="5178"/>
                      <a:pt x="16659" y="7733"/>
                      <a:pt x="17179" y="8667"/>
                    </a:cubicBezTo>
                    <a:cubicBezTo>
                      <a:pt x="17699" y="9601"/>
                      <a:pt x="19068" y="13940"/>
                      <a:pt x="18028" y="14402"/>
                    </a:cubicBezTo>
                    <a:cubicBezTo>
                      <a:pt x="16989" y="14864"/>
                      <a:pt x="17163" y="9933"/>
                      <a:pt x="15150" y="8160"/>
                    </a:cubicBezTo>
                    <a:cubicBezTo>
                      <a:pt x="13137" y="6386"/>
                      <a:pt x="11167" y="6397"/>
                      <a:pt x="12214" y="7982"/>
                    </a:cubicBezTo>
                    <a:cubicBezTo>
                      <a:pt x="13261" y="9567"/>
                      <a:pt x="14127" y="10654"/>
                      <a:pt x="14646" y="13245"/>
                    </a:cubicBezTo>
                    <a:cubicBezTo>
                      <a:pt x="15166" y="15835"/>
                      <a:pt x="13245" y="16654"/>
                      <a:pt x="12866" y="14796"/>
                    </a:cubicBezTo>
                    <a:cubicBezTo>
                      <a:pt x="12486" y="12938"/>
                      <a:pt x="9723" y="7948"/>
                      <a:pt x="9723" y="7948"/>
                    </a:cubicBezTo>
                    <a:cubicBezTo>
                      <a:pt x="9723" y="7948"/>
                      <a:pt x="8610" y="8562"/>
                      <a:pt x="9204" y="9934"/>
                    </a:cubicBezTo>
                    <a:cubicBezTo>
                      <a:pt x="9798" y="11307"/>
                      <a:pt x="12881" y="16648"/>
                      <a:pt x="12435" y="17927"/>
                    </a:cubicBezTo>
                    <a:cubicBezTo>
                      <a:pt x="11989" y="19206"/>
                      <a:pt x="11198" y="17292"/>
                      <a:pt x="9681" y="14205"/>
                    </a:cubicBezTo>
                    <a:cubicBezTo>
                      <a:pt x="8165" y="11119"/>
                      <a:pt x="5872" y="8516"/>
                      <a:pt x="6194" y="10835"/>
                    </a:cubicBezTo>
                    <a:cubicBezTo>
                      <a:pt x="6516" y="13153"/>
                      <a:pt x="9658" y="16296"/>
                      <a:pt x="8956" y="18165"/>
                    </a:cubicBezTo>
                    <a:cubicBezTo>
                      <a:pt x="8254" y="20035"/>
                      <a:pt x="6589" y="15885"/>
                      <a:pt x="5220" y="13899"/>
                    </a:cubicBezTo>
                    <a:cubicBezTo>
                      <a:pt x="3852" y="11912"/>
                      <a:pt x="108" y="9250"/>
                      <a:pt x="1295" y="12481"/>
                    </a:cubicBezTo>
                    <a:cubicBezTo>
                      <a:pt x="2482" y="15711"/>
                      <a:pt x="4783" y="14516"/>
                      <a:pt x="5244" y="16941"/>
                    </a:cubicBezTo>
                    <a:cubicBezTo>
                      <a:pt x="5706" y="19366"/>
                      <a:pt x="4717" y="21600"/>
                      <a:pt x="3611" y="19649"/>
                    </a:cubicBezTo>
                    <a:cubicBezTo>
                      <a:pt x="2506" y="17697"/>
                      <a:pt x="0" y="13063"/>
                      <a:pt x="0" y="13063"/>
                    </a:cubicBezTo>
                  </a:path>
                </a:pathLst>
              </a:custGeom>
              <a:noFill/>
              <a:ln w="25400" cap="flat">
                <a:solidFill>
                  <a:srgbClr val="000000">
                    <a:alpha val="20000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240" name="Shape 240"/>
              <p:cNvSpPr/>
              <p:nvPr/>
            </p:nvSpPr>
            <p:spPr>
              <a:xfrm>
                <a:off x="2820058" y="4707453"/>
                <a:ext cx="2038143" cy="2472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335" h="20860" extrusionOk="0">
                    <a:moveTo>
                      <a:pt x="17519" y="67"/>
                    </a:moveTo>
                    <a:cubicBezTo>
                      <a:pt x="17519" y="67"/>
                      <a:pt x="17536" y="16930"/>
                      <a:pt x="18171" y="18309"/>
                    </a:cubicBezTo>
                    <a:cubicBezTo>
                      <a:pt x="18807" y="19689"/>
                      <a:pt x="20022" y="20365"/>
                      <a:pt x="18833" y="20737"/>
                    </a:cubicBezTo>
                    <a:cubicBezTo>
                      <a:pt x="17643" y="21108"/>
                      <a:pt x="17426" y="20528"/>
                      <a:pt x="15213" y="20528"/>
                    </a:cubicBezTo>
                    <a:cubicBezTo>
                      <a:pt x="13000" y="20528"/>
                      <a:pt x="6004" y="20771"/>
                      <a:pt x="3220" y="20141"/>
                    </a:cubicBezTo>
                    <a:cubicBezTo>
                      <a:pt x="436" y="19511"/>
                      <a:pt x="-1578" y="11766"/>
                      <a:pt x="1677" y="7139"/>
                    </a:cubicBezTo>
                    <a:cubicBezTo>
                      <a:pt x="4931" y="2513"/>
                      <a:pt x="16599" y="-492"/>
                      <a:pt x="17519" y="67"/>
                    </a:cubicBezTo>
                    <a:close/>
                  </a:path>
                </a:pathLst>
              </a:custGeom>
              <a:solidFill>
                <a:srgbClr val="E2D8C1"/>
              </a:solidFill>
              <a:ln w="25400" cap="flat">
                <a:solidFill>
                  <a:srgbClr val="000000">
                    <a:alpha val="0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  <a:endParaRPr/>
              </a:p>
            </p:txBody>
          </p:sp>
          <p:grpSp>
            <p:nvGrpSpPr>
              <p:cNvPr id="243" name="Group 243"/>
              <p:cNvGrpSpPr/>
              <p:nvPr/>
            </p:nvGrpSpPr>
            <p:grpSpPr>
              <a:xfrm>
                <a:off x="721561" y="0"/>
                <a:ext cx="3908932" cy="7039927"/>
                <a:chOff x="0" y="0"/>
                <a:chExt cx="3908931" cy="7039926"/>
              </a:xfrm>
            </p:grpSpPr>
            <p:sp>
              <p:nvSpPr>
                <p:cNvPr id="241" name="Shape 241"/>
                <p:cNvSpPr/>
                <p:nvPr/>
              </p:nvSpPr>
              <p:spPr>
                <a:xfrm>
                  <a:off x="0" y="0"/>
                  <a:ext cx="3908932" cy="70399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550"/>
                      </a:moveTo>
                      <a:cubicBezTo>
                        <a:pt x="21600" y="21130"/>
                        <a:pt x="20617" y="21600"/>
                        <a:pt x="19403" y="21600"/>
                      </a:cubicBezTo>
                      <a:lnTo>
                        <a:pt x="2197" y="21600"/>
                      </a:lnTo>
                      <a:cubicBezTo>
                        <a:pt x="984" y="21600"/>
                        <a:pt x="0" y="21130"/>
                        <a:pt x="0" y="20550"/>
                      </a:cubicBezTo>
                      <a:lnTo>
                        <a:pt x="0" y="1049"/>
                      </a:lnTo>
                      <a:cubicBezTo>
                        <a:pt x="0" y="470"/>
                        <a:pt x="984" y="0"/>
                        <a:pt x="2197" y="0"/>
                      </a:cubicBezTo>
                      <a:lnTo>
                        <a:pt x="19403" y="0"/>
                      </a:lnTo>
                      <a:cubicBezTo>
                        <a:pt x="20617" y="0"/>
                        <a:pt x="21600" y="470"/>
                        <a:pt x="21600" y="1049"/>
                      </a:cubicBezTo>
                      <a:cubicBezTo>
                        <a:pt x="21600" y="1049"/>
                        <a:pt x="21600" y="20550"/>
                        <a:pt x="21600" y="2055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0" cap="flat">
                  <a:solidFill>
                    <a:srgbClr val="000000">
                      <a:alpha val="0"/>
                    </a:srgbClr>
                  </a:solidFill>
                  <a:prstDash val="solid"/>
                  <a:miter lim="400000"/>
                </a:ln>
                <a:effectLst>
                  <a:outerShdw blurRad="12700" dist="114300" dir="4020000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242" name="Shape 242"/>
                <p:cNvSpPr/>
                <p:nvPr/>
              </p:nvSpPr>
              <p:spPr>
                <a:xfrm>
                  <a:off x="148308" y="472237"/>
                  <a:ext cx="3575610" cy="5322872"/>
                </a:xfrm>
                <a:prstGeom prst="roundRect">
                  <a:avLst>
                    <a:gd name="adj" fmla="val 2350"/>
                  </a:avLst>
                </a:prstGeom>
                <a:gradFill flip="none" rotWithShape="1">
                  <a:gsLst>
                    <a:gs pos="0">
                      <a:srgbClr val="37A8E0"/>
                    </a:gs>
                    <a:gs pos="100000">
                      <a:srgbClr val="2DCBB1"/>
                    </a:gs>
                  </a:gsLst>
                  <a:lin ang="16200000" scaled="0"/>
                </a:gradFill>
                <a:ln w="25400" cap="flat">
                  <a:solidFill>
                    <a:srgbClr val="000000">
                      <a:alpha val="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defTabSz="584200">
                    <a:defRPr sz="4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</p:grpSp>
          <p:sp>
            <p:nvSpPr>
              <p:cNvPr id="244" name="Shape 244"/>
              <p:cNvSpPr/>
              <p:nvPr/>
            </p:nvSpPr>
            <p:spPr>
              <a:xfrm>
                <a:off x="2338242" y="5993883"/>
                <a:ext cx="692968" cy="6926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1"/>
                    </a:moveTo>
                    <a:cubicBezTo>
                      <a:pt x="21600" y="4835"/>
                      <a:pt x="16763" y="0"/>
                      <a:pt x="10798" y="0"/>
                    </a:cubicBezTo>
                    <a:cubicBezTo>
                      <a:pt x="4833" y="0"/>
                      <a:pt x="0" y="4835"/>
                      <a:pt x="0" y="10801"/>
                    </a:cubicBezTo>
                    <a:cubicBezTo>
                      <a:pt x="0" y="16763"/>
                      <a:pt x="4833" y="21600"/>
                      <a:pt x="10798" y="21600"/>
                    </a:cubicBezTo>
                    <a:cubicBezTo>
                      <a:pt x="16763" y="21600"/>
                      <a:pt x="21600" y="16763"/>
                      <a:pt x="21600" y="10801"/>
                    </a:cubicBezTo>
                    <a:close/>
                  </a:path>
                </a:pathLst>
              </a:custGeom>
              <a:solidFill>
                <a:srgbClr val="232323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>
                <a:off x="3056896" y="3465614"/>
                <a:ext cx="2535250" cy="13635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51" h="19575" extrusionOk="0">
                    <a:moveTo>
                      <a:pt x="12603" y="18173"/>
                    </a:moveTo>
                    <a:cubicBezTo>
                      <a:pt x="12603" y="18173"/>
                      <a:pt x="10454" y="16873"/>
                      <a:pt x="9737" y="15073"/>
                    </a:cubicBezTo>
                    <a:cubicBezTo>
                      <a:pt x="9737" y="15073"/>
                      <a:pt x="7277" y="19474"/>
                      <a:pt x="4125" y="19573"/>
                    </a:cubicBezTo>
                    <a:cubicBezTo>
                      <a:pt x="972" y="19673"/>
                      <a:pt x="-449" y="15473"/>
                      <a:pt x="124" y="13274"/>
                    </a:cubicBezTo>
                    <a:cubicBezTo>
                      <a:pt x="698" y="11073"/>
                      <a:pt x="2757" y="11573"/>
                      <a:pt x="4334" y="7574"/>
                    </a:cubicBezTo>
                    <a:cubicBezTo>
                      <a:pt x="5910" y="3573"/>
                      <a:pt x="6820" y="-1927"/>
                      <a:pt x="10546" y="673"/>
                    </a:cubicBezTo>
                    <a:cubicBezTo>
                      <a:pt x="11208" y="1136"/>
                      <a:pt x="11944" y="1588"/>
                      <a:pt x="12712" y="2058"/>
                    </a:cubicBezTo>
                    <a:cubicBezTo>
                      <a:pt x="16262" y="4235"/>
                      <a:pt x="20483" y="6799"/>
                      <a:pt x="21151" y="12474"/>
                    </a:cubicBezTo>
                  </a:path>
                </a:pathLst>
              </a:custGeom>
              <a:solidFill>
                <a:srgbClr val="FFF2D5"/>
              </a:solidFill>
              <a:ln w="63500" cap="flat">
                <a:solidFill>
                  <a:srgbClr val="000000">
                    <a:alpha val="0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sp>
          <p:nvSpPr>
            <p:cNvPr id="264" name="Shape 264"/>
            <p:cNvSpPr/>
            <p:nvPr/>
          </p:nvSpPr>
          <p:spPr>
            <a:xfrm>
              <a:off x="5384304" y="5814378"/>
              <a:ext cx="102592" cy="361124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lnSpc>
                  <a:spcPct val="170000"/>
                </a:lnSpc>
                <a:defRPr sz="14400" spc="6768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defRPr sz="1800" spc="0">
                  <a:solidFill>
                    <a:srgbClr val="000000"/>
                  </a:solidFill>
                </a:defRPr>
              </a:pPr>
              <a:endParaRPr sz="14400" spc="6768" dirty="0">
                <a:solidFill>
                  <a:srgbClr val="FFFFFF"/>
                </a:solidFill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 flipH="1">
              <a:off x="4572658" y="7207799"/>
              <a:ext cx="5180942" cy="7378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9" h="21297" extrusionOk="0">
                  <a:moveTo>
                    <a:pt x="15719" y="11321"/>
                  </a:moveTo>
                  <a:cubicBezTo>
                    <a:pt x="15719" y="11321"/>
                    <a:pt x="15757" y="8420"/>
                    <a:pt x="15967" y="7174"/>
                  </a:cubicBezTo>
                  <a:cubicBezTo>
                    <a:pt x="16178" y="5928"/>
                    <a:pt x="18528" y="1437"/>
                    <a:pt x="18077" y="578"/>
                  </a:cubicBezTo>
                  <a:cubicBezTo>
                    <a:pt x="17626" y="-282"/>
                    <a:pt x="16514" y="-303"/>
                    <a:pt x="15672" y="1351"/>
                  </a:cubicBezTo>
                  <a:cubicBezTo>
                    <a:pt x="14830" y="3006"/>
                    <a:pt x="13296" y="6207"/>
                    <a:pt x="13296" y="6207"/>
                  </a:cubicBezTo>
                  <a:cubicBezTo>
                    <a:pt x="13296" y="6207"/>
                    <a:pt x="12304" y="5498"/>
                    <a:pt x="11161" y="6121"/>
                  </a:cubicBezTo>
                  <a:cubicBezTo>
                    <a:pt x="10018" y="6744"/>
                    <a:pt x="10379" y="7346"/>
                    <a:pt x="9085" y="7582"/>
                  </a:cubicBezTo>
                  <a:cubicBezTo>
                    <a:pt x="7791" y="7819"/>
                    <a:pt x="7310" y="7410"/>
                    <a:pt x="6378" y="8055"/>
                  </a:cubicBezTo>
                  <a:cubicBezTo>
                    <a:pt x="5445" y="8700"/>
                    <a:pt x="4573" y="7991"/>
                    <a:pt x="4091" y="9495"/>
                  </a:cubicBezTo>
                  <a:cubicBezTo>
                    <a:pt x="3610" y="10998"/>
                    <a:pt x="4211" y="11837"/>
                    <a:pt x="4061" y="13964"/>
                  </a:cubicBezTo>
                  <a:cubicBezTo>
                    <a:pt x="3911" y="16091"/>
                    <a:pt x="3369" y="16825"/>
                    <a:pt x="3369" y="16825"/>
                  </a:cubicBezTo>
                  <a:lnTo>
                    <a:pt x="0" y="21297"/>
                  </a:lnTo>
                  <a:lnTo>
                    <a:pt x="9416" y="21297"/>
                  </a:lnTo>
                  <a:cubicBezTo>
                    <a:pt x="9416" y="21297"/>
                    <a:pt x="11913" y="18608"/>
                    <a:pt x="14380" y="16546"/>
                  </a:cubicBezTo>
                  <a:cubicBezTo>
                    <a:pt x="16847" y="14482"/>
                    <a:pt x="17629" y="14707"/>
                    <a:pt x="18652" y="12430"/>
                  </a:cubicBezTo>
                  <a:cubicBezTo>
                    <a:pt x="19675" y="10151"/>
                    <a:pt x="19856" y="10715"/>
                    <a:pt x="20096" y="9254"/>
                  </a:cubicBezTo>
                  <a:cubicBezTo>
                    <a:pt x="20337" y="7793"/>
                    <a:pt x="21600" y="7967"/>
                    <a:pt x="20457" y="7451"/>
                  </a:cubicBezTo>
                  <a:cubicBezTo>
                    <a:pt x="19314" y="6936"/>
                    <a:pt x="17449" y="7796"/>
                    <a:pt x="17028" y="8956"/>
                  </a:cubicBezTo>
                  <a:cubicBezTo>
                    <a:pt x="16606" y="10117"/>
                    <a:pt x="16335" y="10676"/>
                    <a:pt x="15719" y="11321"/>
                  </a:cubicBezTo>
                  <a:close/>
                </a:path>
              </a:pathLst>
            </a:custGeom>
            <a:solidFill>
              <a:srgbClr val="FFF2D5"/>
            </a:solidFill>
            <a:ln w="63500">
              <a:solidFill>
                <a:srgbClr val="000000">
                  <a:alpha val="0"/>
                </a:srgbClr>
              </a:solidFill>
              <a:miter lim="400000"/>
            </a:ln>
            <a:effectLst>
              <a:outerShdw blurRad="12700" dist="114300" dir="4020000" rotWithShape="0">
                <a:srgbClr val="000000">
                  <a:alpha val="2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 flipH="1">
              <a:off x="7019823" y="13047091"/>
              <a:ext cx="2969575" cy="878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0966" extrusionOk="0">
                  <a:moveTo>
                    <a:pt x="0" y="17268"/>
                  </a:moveTo>
                  <a:cubicBezTo>
                    <a:pt x="0" y="17268"/>
                    <a:pt x="2411" y="5667"/>
                    <a:pt x="2729" y="2517"/>
                  </a:cubicBezTo>
                  <a:cubicBezTo>
                    <a:pt x="3047" y="-634"/>
                    <a:pt x="4209" y="-594"/>
                    <a:pt x="4621" y="1353"/>
                  </a:cubicBezTo>
                  <a:cubicBezTo>
                    <a:pt x="5033" y="3300"/>
                    <a:pt x="7860" y="4504"/>
                    <a:pt x="9917" y="6342"/>
                  </a:cubicBezTo>
                  <a:cubicBezTo>
                    <a:pt x="11975" y="8181"/>
                    <a:pt x="14583" y="9702"/>
                    <a:pt x="16429" y="10041"/>
                  </a:cubicBezTo>
                  <a:cubicBezTo>
                    <a:pt x="18274" y="10379"/>
                    <a:pt x="20869" y="9763"/>
                    <a:pt x="21234" y="12914"/>
                  </a:cubicBezTo>
                  <a:cubicBezTo>
                    <a:pt x="21600" y="16064"/>
                    <a:pt x="21122" y="19445"/>
                    <a:pt x="21122" y="19445"/>
                  </a:cubicBezTo>
                  <a:lnTo>
                    <a:pt x="15023" y="20966"/>
                  </a:lnTo>
                  <a:lnTo>
                    <a:pt x="0" y="17268"/>
                  </a:lnTo>
                  <a:close/>
                </a:path>
              </a:pathLst>
            </a:custGeom>
            <a:solidFill>
              <a:srgbClr val="77BB41"/>
            </a:solidFill>
            <a:ln w="25400">
              <a:solidFill>
                <a:srgbClr val="000000">
                  <a:alpha val="0"/>
                </a:srgbClr>
              </a:solidFill>
              <a:miter lim="400000"/>
            </a:ln>
          </p:spPr>
          <p:txBody>
            <a:bodyPr lIns="0" tIns="0" rIns="0" bIns="0" anchor="ctr"/>
            <a:lstStyle/>
            <a:p>
              <a:pPr lvl="0"/>
              <a:endParaRPr/>
            </a:p>
          </p:txBody>
        </p:sp>
      </p:grpSp>
      <p:sp>
        <p:nvSpPr>
          <p:cNvPr id="267" name="Shape 267"/>
          <p:cNvSpPr/>
          <p:nvPr/>
        </p:nvSpPr>
        <p:spPr>
          <a:xfrm>
            <a:off x="22884159" y="1009650"/>
            <a:ext cx="636241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3B3D44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B3D44"/>
                </a:solidFill>
              </a:rPr>
              <a:t>08</a:t>
            </a:r>
          </a:p>
        </p:txBody>
      </p:sp>
      <p:pic>
        <p:nvPicPr>
          <p:cNvPr id="6" name="Picture 5" descr="encrypte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5516" y="5279848"/>
            <a:ext cx="1311081" cy="1311081"/>
          </a:xfrm>
          <a:prstGeom prst="rect">
            <a:avLst/>
          </a:prstGeom>
        </p:spPr>
      </p:pic>
      <p:pic>
        <p:nvPicPr>
          <p:cNvPr id="42" name="Picture 41" descr="encrypte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952" y="5310937"/>
            <a:ext cx="1311081" cy="1311081"/>
          </a:xfrm>
          <a:prstGeom prst="rect">
            <a:avLst/>
          </a:prstGeom>
        </p:spPr>
      </p:pic>
      <p:pic>
        <p:nvPicPr>
          <p:cNvPr id="7" name="Picture 6" descr="Ethereu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7278" y="6120079"/>
            <a:ext cx="3251200" cy="3251200"/>
          </a:xfrm>
          <a:prstGeom prst="rect">
            <a:avLst/>
          </a:prstGeom>
        </p:spPr>
      </p:pic>
      <p:pic>
        <p:nvPicPr>
          <p:cNvPr id="45" name="Picture 44" descr="Ethereu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058" y="5310937"/>
            <a:ext cx="3251200" cy="3251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83598559"/>
      </p:ext>
    </p:extLst>
  </p:cSld>
  <p:clrMapOvr>
    <a:masterClrMapping/>
  </p:clrMapOvr>
  <p:transition xmlns:p14="http://schemas.microsoft.com/office/powerpoint/2010/main" spd="slow">
    <p:push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" grpId="0" animBg="1"/>
      <p:bldP spid="258" grpId="1" animBg="1"/>
      <p:bldP spid="260" grpId="0" animBg="1"/>
      <p:bldP spid="261" grpId="0" animBg="1"/>
      <p:bldP spid="262" grpId="0" animBg="1"/>
      <p:bldP spid="26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825">
            <a:extLst>
              <a:ext uri="{FF2B5EF4-FFF2-40B4-BE49-F238E27FC236}">
                <a16:creationId xmlns:a16="http://schemas.microsoft.com/office/drawing/2014/main" xmlns="" id="{181B61B9-B4EB-4FDE-BFFB-2BB063E2AA00}"/>
              </a:ext>
            </a:extLst>
          </p:cNvPr>
          <p:cNvSpPr/>
          <p:nvPr/>
        </p:nvSpPr>
        <p:spPr>
          <a:xfrm>
            <a:off x="1164108" y="686217"/>
            <a:ext cx="7485322" cy="964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n-US" altLang="zh-CN" sz="5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Crypto Wallet System</a:t>
            </a:r>
            <a:endParaRPr sz="5600" dirty="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" name="Shape 2826">
            <a:extLst>
              <a:ext uri="{FF2B5EF4-FFF2-40B4-BE49-F238E27FC236}">
                <a16:creationId xmlns:a16="http://schemas.microsoft.com/office/drawing/2014/main" xmlns="" id="{82BE6B95-C9F9-4504-94CC-FFC9BF9E66BF}"/>
              </a:ext>
            </a:extLst>
          </p:cNvPr>
          <p:cNvSpPr/>
          <p:nvPr/>
        </p:nvSpPr>
        <p:spPr>
          <a:xfrm>
            <a:off x="1168400" y="1718493"/>
            <a:ext cx="3167709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500">
                <a:solidFill>
                  <a:srgbClr val="90AAC4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2500" dirty="0" smtClean="0">
                <a:solidFill>
                  <a:srgbClr val="90AAC4"/>
                </a:solidFill>
              </a:rPr>
              <a:t>Safe</a:t>
            </a:r>
            <a:endParaRPr sz="2500" dirty="0">
              <a:solidFill>
                <a:srgbClr val="90AAC4"/>
              </a:solidFill>
            </a:endParaRPr>
          </a:p>
        </p:txBody>
      </p:sp>
      <p:pic>
        <p:nvPicPr>
          <p:cNvPr id="1026" name="Picture 2" descr="Image result for 比特币钱包">
            <a:extLst>
              <a:ext uri="{FF2B5EF4-FFF2-40B4-BE49-F238E27FC236}">
                <a16:creationId xmlns:a16="http://schemas.microsoft.com/office/drawing/2014/main" xmlns="" id="{8DE7E4B9-112F-4835-A4BB-BD7D39144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5432" y="5537334"/>
            <a:ext cx="5150484" cy="515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比特币钱包">
            <a:extLst>
              <a:ext uri="{FF2B5EF4-FFF2-40B4-BE49-F238E27FC236}">
                <a16:creationId xmlns:a16="http://schemas.microsoft.com/office/drawing/2014/main" xmlns="" id="{49E41DB4-1C7B-48A2-A745-1C28D466E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802" y="5070889"/>
            <a:ext cx="5616929" cy="561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yellow point arrow png">
            <a:extLst>
              <a:ext uri="{FF2B5EF4-FFF2-40B4-BE49-F238E27FC236}">
                <a16:creationId xmlns:a16="http://schemas.microsoft.com/office/drawing/2014/main" xmlns="" id="{8A8CD096-AE23-4EF1-987C-CFBAE3B14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857" y="5928501"/>
            <a:ext cx="3746729" cy="204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Image result for yellow point arrow png">
            <a:extLst>
              <a:ext uri="{FF2B5EF4-FFF2-40B4-BE49-F238E27FC236}">
                <a16:creationId xmlns:a16="http://schemas.microsoft.com/office/drawing/2014/main" xmlns="" id="{05F08B29-6164-4BFE-B96F-A0B0C5C7D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401855" y="8447060"/>
            <a:ext cx="3746729" cy="204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AB77B26-F406-4DEB-85E0-B6BE87355D81}"/>
              </a:ext>
            </a:extLst>
          </p:cNvPr>
          <p:cNvSpPr/>
          <p:nvPr/>
        </p:nvSpPr>
        <p:spPr>
          <a:xfrm>
            <a:off x="6664850" y="3455540"/>
            <a:ext cx="98780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defRPr sz="1800"/>
            </a:pPr>
            <a:r>
              <a:rPr lang="en-US" altLang="zh-CN" sz="72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Multi-Signature Wallet</a:t>
            </a:r>
            <a:endParaRPr lang="en-US" altLang="zh-CN" sz="30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defRPr sz="1800"/>
            </a:pPr>
            <a:r>
              <a:rPr lang="en-US" altLang="zh-CN" sz="4000" dirty="0" smtClean="0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Keep your coin </a:t>
            </a:r>
            <a:r>
              <a:rPr lang="en-US" altLang="zh-CN" sz="4000" dirty="0" err="1" smtClean="0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safty</a:t>
            </a:r>
            <a:endParaRPr lang="en-US" altLang="zh-CN" sz="4000" dirty="0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67513773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5" name="Shape 2825"/>
          <p:cNvSpPr/>
          <p:nvPr/>
        </p:nvSpPr>
        <p:spPr>
          <a:xfrm>
            <a:off x="1164108" y="686217"/>
            <a:ext cx="3614070" cy="964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n-US" sz="56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YIC Token</a:t>
            </a:r>
            <a:endParaRPr sz="5600" dirty="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826" name="Shape 2826"/>
          <p:cNvSpPr/>
          <p:nvPr/>
        </p:nvSpPr>
        <p:spPr>
          <a:xfrm>
            <a:off x="1168400" y="1718493"/>
            <a:ext cx="3167709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500">
                <a:solidFill>
                  <a:srgbClr val="90AAC4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90AAC4"/>
                </a:solidFill>
              </a:rPr>
              <a:t>Yesbit Index Contract</a:t>
            </a:r>
            <a:endParaRPr sz="2500" dirty="0">
              <a:solidFill>
                <a:srgbClr val="90AAC4"/>
              </a:solidFill>
            </a:endParaRPr>
          </a:p>
        </p:txBody>
      </p:sp>
      <p:graphicFrame>
        <p:nvGraphicFramePr>
          <p:cNvPr id="2827" name="Chart 2827"/>
          <p:cNvGraphicFramePr/>
          <p:nvPr>
            <p:extLst>
              <p:ext uri="{D42A27DB-BD31-4B8C-83A1-F6EECF244321}">
                <p14:modId xmlns:p14="http://schemas.microsoft.com/office/powerpoint/2010/main" val="309608672"/>
              </p:ext>
            </p:extLst>
          </p:nvPr>
        </p:nvGraphicFramePr>
        <p:xfrm>
          <a:off x="1885950" y="4076700"/>
          <a:ext cx="15627350" cy="9048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828" name="Shape 2828"/>
          <p:cNvSpPr/>
          <p:nvPr/>
        </p:nvSpPr>
        <p:spPr>
          <a:xfrm>
            <a:off x="3292332" y="5469958"/>
            <a:ext cx="4762501" cy="4762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45454F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829" name="Shape 2829"/>
          <p:cNvSpPr/>
          <p:nvPr/>
        </p:nvSpPr>
        <p:spPr>
          <a:xfrm>
            <a:off x="4336109" y="9043401"/>
            <a:ext cx="2813382" cy="675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000" dirty="0">
                <a:solidFill>
                  <a:srgbClr val="FFFFFF"/>
                </a:solidFill>
              </a:rPr>
              <a:t>YIC Token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2830" name="Shape 2830"/>
          <p:cNvSpPr/>
          <p:nvPr/>
        </p:nvSpPr>
        <p:spPr>
          <a:xfrm>
            <a:off x="10858500" y="4400357"/>
            <a:ext cx="13039468" cy="1930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 algn="l">
              <a:lnSpc>
                <a:spcPct val="90000"/>
              </a:lnSpc>
              <a:defRPr sz="1800"/>
            </a:pPr>
            <a:r>
              <a:rPr lang="en-US" altLang="zh-TW" sz="6600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YIC </a:t>
            </a:r>
            <a:r>
              <a:rPr lang="en-US" altLang="zh-CN" sz="6600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Token </a:t>
            </a:r>
            <a:r>
              <a:rPr lang="en-US" altLang="zh-TW" sz="6600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on </a:t>
            </a:r>
            <a:r>
              <a:rPr lang="en-US" altLang="zh-TW" sz="66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Ethereum public chain, total volume is 200 million.</a:t>
            </a:r>
            <a:endParaRPr sz="6600" dirty="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831" name="Shape 2831"/>
          <p:cNvSpPr/>
          <p:nvPr/>
        </p:nvSpPr>
        <p:spPr>
          <a:xfrm>
            <a:off x="11023600" y="9499600"/>
            <a:ext cx="1308100" cy="1308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20000"/>
              <a:lumOff val="80000"/>
            </a:schemeClr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832" name="Shape 2832"/>
          <p:cNvSpPr/>
          <p:nvPr/>
        </p:nvSpPr>
        <p:spPr>
          <a:xfrm>
            <a:off x="10998200" y="7112618"/>
            <a:ext cx="1308100" cy="1308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DC6E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584200">
              <a:defRPr sz="4200">
                <a:solidFill>
                  <a:srgbClr val="FFFFFF"/>
                </a:solidFill>
                <a:effectLst>
                  <a:outerShdw blurRad="25400" dist="33948" dir="2388334" rotWithShape="0">
                    <a:srgbClr val="000000">
                      <a:alpha val="79310"/>
                    </a:srgbClr>
                  </a:outerShdw>
                </a:effectLst>
                <a:latin typeface="Open Sans Light"/>
                <a:ea typeface="Open Sans Light"/>
                <a:cs typeface="Open Sans Light"/>
                <a:sym typeface="Open Sans Light"/>
              </a:defRPr>
            </a:pPr>
            <a:endParaRPr/>
          </a:p>
        </p:txBody>
      </p:sp>
      <p:sp>
        <p:nvSpPr>
          <p:cNvPr id="2833" name="Shape 2833"/>
          <p:cNvSpPr/>
          <p:nvPr/>
        </p:nvSpPr>
        <p:spPr>
          <a:xfrm>
            <a:off x="11201400" y="9832201"/>
            <a:ext cx="923931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defRPr sz="32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altLang="zh-CN" sz="3200" b="1" dirty="0">
                <a:solidFill>
                  <a:srgbClr val="FFFFFF"/>
                </a:solidFill>
              </a:rPr>
              <a:t>30</a:t>
            </a:r>
            <a:r>
              <a:rPr sz="3200" b="1" dirty="0">
                <a:solidFill>
                  <a:srgbClr val="FFFFFF"/>
                </a:solidFill>
              </a:rPr>
              <a:t>%</a:t>
            </a:r>
          </a:p>
        </p:txBody>
      </p:sp>
      <p:sp>
        <p:nvSpPr>
          <p:cNvPr id="2834" name="Shape 2834"/>
          <p:cNvSpPr/>
          <p:nvPr/>
        </p:nvSpPr>
        <p:spPr>
          <a:xfrm>
            <a:off x="11201400" y="7464269"/>
            <a:ext cx="923931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defRPr sz="32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altLang="zh-CN" sz="3200" b="1" dirty="0">
                <a:solidFill>
                  <a:srgbClr val="FFFFFF"/>
                </a:solidFill>
              </a:rPr>
              <a:t>40</a:t>
            </a:r>
            <a:r>
              <a:rPr sz="3200" b="1" dirty="0">
                <a:solidFill>
                  <a:srgbClr val="FFFFFF"/>
                </a:solidFill>
              </a:rPr>
              <a:t>%</a:t>
            </a:r>
          </a:p>
        </p:txBody>
      </p:sp>
      <p:sp>
        <p:nvSpPr>
          <p:cNvPr id="2835" name="Shape 2835"/>
          <p:cNvSpPr/>
          <p:nvPr/>
        </p:nvSpPr>
        <p:spPr>
          <a:xfrm>
            <a:off x="12623800" y="7213603"/>
            <a:ext cx="3505200" cy="1703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n-US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Fund Raising </a:t>
            </a:r>
            <a:endParaRPr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l">
              <a:defRPr sz="1800"/>
            </a:pPr>
            <a:r>
              <a:rPr lang="en-US" altLang="zh-TW" sz="2400" dirty="0">
                <a:solidFill>
                  <a:srgbClr val="FFFFFF"/>
                </a:solidFill>
              </a:rPr>
              <a:t>80 million</a:t>
            </a:r>
            <a:r>
              <a:rPr lang="zh-TW" altLang="en-US" sz="2400" dirty="0">
                <a:solidFill>
                  <a:srgbClr val="FFFFFF"/>
                </a:solidFill>
              </a:rPr>
              <a:t> </a:t>
            </a:r>
            <a:r>
              <a:rPr lang="en-US" altLang="zh-TW" sz="2400" dirty="0">
                <a:solidFill>
                  <a:srgbClr val="FFFFFF"/>
                </a:solidFill>
              </a:rPr>
              <a:t>YIC token</a:t>
            </a:r>
          </a:p>
          <a:p>
            <a:pPr lvl="0" algn="l">
              <a:defRPr sz="1800"/>
            </a:pPr>
            <a:endParaRPr lang="en-US" altLang="zh-TW" sz="2400" dirty="0">
              <a:solidFill>
                <a:srgbClr val="FFFFFF"/>
              </a:solidFill>
            </a:endParaRPr>
          </a:p>
          <a:p>
            <a:pPr lvl="0" algn="l">
              <a:defRPr sz="1800"/>
            </a:pPr>
            <a:endParaRPr lang="en-US" sz="2400" dirty="0">
              <a:solidFill>
                <a:srgbClr val="0DC6E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8" name="Shape 2832"/>
          <p:cNvSpPr/>
          <p:nvPr/>
        </p:nvSpPr>
        <p:spPr>
          <a:xfrm>
            <a:off x="17270053" y="7112618"/>
            <a:ext cx="1308100" cy="1308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76798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584200">
              <a:defRPr sz="4200">
                <a:solidFill>
                  <a:srgbClr val="FFFFFF"/>
                </a:solidFill>
                <a:effectLst>
                  <a:outerShdw blurRad="25400" dist="33948" dir="2388334" rotWithShape="0">
                    <a:srgbClr val="000000">
                      <a:alpha val="79310"/>
                    </a:srgbClr>
                  </a:outerShdw>
                </a:effectLst>
                <a:latin typeface="Open Sans Light"/>
                <a:ea typeface="Open Sans Light"/>
                <a:cs typeface="Open Sans Light"/>
                <a:sym typeface="Open Sans Light"/>
              </a:defRPr>
            </a:pPr>
            <a:endParaRPr/>
          </a:p>
        </p:txBody>
      </p:sp>
      <p:sp>
        <p:nvSpPr>
          <p:cNvPr id="19" name="Shape 2834"/>
          <p:cNvSpPr/>
          <p:nvPr/>
        </p:nvSpPr>
        <p:spPr>
          <a:xfrm>
            <a:off x="17473253" y="7464269"/>
            <a:ext cx="923931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defRPr sz="32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 dirty="0">
                <a:solidFill>
                  <a:srgbClr val="FFFFFF"/>
                </a:solidFill>
              </a:rPr>
              <a:t>2</a:t>
            </a:r>
            <a:r>
              <a:rPr lang="en-US" altLang="zh-CN" sz="3200" b="1" dirty="0">
                <a:solidFill>
                  <a:srgbClr val="FFFFFF"/>
                </a:solidFill>
              </a:rPr>
              <a:t>0</a:t>
            </a:r>
            <a:r>
              <a:rPr sz="3200" b="1" dirty="0">
                <a:solidFill>
                  <a:srgbClr val="FFFFFF"/>
                </a:solidFill>
              </a:rPr>
              <a:t>%</a:t>
            </a:r>
          </a:p>
        </p:txBody>
      </p:sp>
      <p:sp>
        <p:nvSpPr>
          <p:cNvPr id="20" name="Shape 2835"/>
          <p:cNvSpPr/>
          <p:nvPr/>
        </p:nvSpPr>
        <p:spPr>
          <a:xfrm>
            <a:off x="18895653" y="6967382"/>
            <a:ext cx="3505200" cy="2195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n-US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Derivatives Foundation</a:t>
            </a:r>
            <a:endParaRPr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defRPr sz="1800"/>
            </a:pPr>
            <a:r>
              <a:rPr lang="en-US" altLang="zh-TW" sz="2400" dirty="0">
                <a:solidFill>
                  <a:srgbClr val="FFFFFF"/>
                </a:solidFill>
              </a:rPr>
              <a:t>40 million</a:t>
            </a:r>
            <a:r>
              <a:rPr lang="zh-TW" altLang="en-US" sz="2400" dirty="0">
                <a:solidFill>
                  <a:srgbClr val="FFFFFF"/>
                </a:solidFill>
              </a:rPr>
              <a:t> </a:t>
            </a:r>
            <a:r>
              <a:rPr lang="en-US" altLang="zh-TW" sz="2400" dirty="0">
                <a:solidFill>
                  <a:srgbClr val="FFFFFF"/>
                </a:solidFill>
              </a:rPr>
              <a:t>YIC token</a:t>
            </a:r>
          </a:p>
          <a:p>
            <a:pPr lvl="0" algn="l">
              <a:defRPr sz="1800"/>
            </a:pPr>
            <a:endParaRPr lang="en-US" sz="2400" dirty="0">
              <a:solidFill>
                <a:srgbClr val="0DC6E2"/>
              </a:solidFill>
            </a:endParaRPr>
          </a:p>
          <a:p>
            <a:pPr lvl="0" algn="l">
              <a:defRPr sz="1800"/>
            </a:pPr>
            <a:endParaRPr sz="2400" dirty="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1" name="Shape 2832"/>
          <p:cNvSpPr/>
          <p:nvPr/>
        </p:nvSpPr>
        <p:spPr>
          <a:xfrm>
            <a:off x="17270053" y="9499600"/>
            <a:ext cx="1308100" cy="1308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748A9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584200">
              <a:defRPr sz="4200">
                <a:solidFill>
                  <a:srgbClr val="FFFFFF"/>
                </a:solidFill>
                <a:effectLst>
                  <a:outerShdw blurRad="25400" dist="33948" dir="2388334" rotWithShape="0">
                    <a:srgbClr val="000000">
                      <a:alpha val="79310"/>
                    </a:srgbClr>
                  </a:outerShdw>
                </a:effectLst>
                <a:latin typeface="Open Sans Light"/>
                <a:ea typeface="Open Sans Light"/>
                <a:cs typeface="Open Sans Light"/>
                <a:sym typeface="Open Sans Light"/>
              </a:defRPr>
            </a:pPr>
            <a:endParaRPr/>
          </a:p>
        </p:txBody>
      </p:sp>
      <p:sp>
        <p:nvSpPr>
          <p:cNvPr id="22" name="Shape 2834"/>
          <p:cNvSpPr/>
          <p:nvPr/>
        </p:nvSpPr>
        <p:spPr>
          <a:xfrm>
            <a:off x="17473253" y="9851251"/>
            <a:ext cx="923931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defRPr sz="32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altLang="zh-CN" sz="3200" b="1" dirty="0">
                <a:solidFill>
                  <a:srgbClr val="FFFFFF"/>
                </a:solidFill>
              </a:rPr>
              <a:t>10</a:t>
            </a:r>
            <a:r>
              <a:rPr sz="3200" b="1" dirty="0">
                <a:solidFill>
                  <a:srgbClr val="FFFFFF"/>
                </a:solidFill>
              </a:rPr>
              <a:t>%</a:t>
            </a:r>
          </a:p>
        </p:txBody>
      </p:sp>
      <p:sp>
        <p:nvSpPr>
          <p:cNvPr id="24" name="Shape 2835"/>
          <p:cNvSpPr/>
          <p:nvPr/>
        </p:nvSpPr>
        <p:spPr>
          <a:xfrm>
            <a:off x="12623800" y="9581535"/>
            <a:ext cx="3505200" cy="1703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n-US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Team</a:t>
            </a:r>
            <a:endParaRPr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l">
              <a:defRPr sz="1800"/>
            </a:pPr>
            <a:r>
              <a:rPr lang="zh-CN" altLang="zh-TW" sz="2400" dirty="0">
                <a:solidFill>
                  <a:srgbClr val="FFFFFF"/>
                </a:solidFill>
              </a:rPr>
              <a:t>6</a:t>
            </a:r>
            <a:r>
              <a:rPr lang="en-US" altLang="zh-TW" sz="2400" dirty="0">
                <a:solidFill>
                  <a:srgbClr val="FFFFFF"/>
                </a:solidFill>
              </a:rPr>
              <a:t>0 million</a:t>
            </a:r>
            <a:r>
              <a:rPr lang="zh-TW" altLang="en-US" sz="2400" dirty="0">
                <a:solidFill>
                  <a:srgbClr val="FFFFFF"/>
                </a:solidFill>
              </a:rPr>
              <a:t> </a:t>
            </a:r>
            <a:r>
              <a:rPr lang="en-US" altLang="zh-TW" sz="2400" dirty="0">
                <a:solidFill>
                  <a:srgbClr val="FFFFFF"/>
                </a:solidFill>
              </a:rPr>
              <a:t>YIC token</a:t>
            </a:r>
          </a:p>
          <a:p>
            <a:pPr lvl="0" algn="l">
              <a:defRPr sz="1800"/>
            </a:pPr>
            <a:endParaRPr lang="en-US" sz="2400" dirty="0">
              <a:solidFill>
                <a:srgbClr val="0DC6E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lvl="0" algn="l">
              <a:defRPr sz="1800"/>
            </a:pPr>
            <a:endParaRPr sz="2400" dirty="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5" name="Shape 2835"/>
          <p:cNvSpPr/>
          <p:nvPr/>
        </p:nvSpPr>
        <p:spPr>
          <a:xfrm>
            <a:off x="18895653" y="9134723"/>
            <a:ext cx="3505200" cy="2195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n-US" sz="3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Community </a:t>
            </a:r>
            <a:r>
              <a:rPr lang="en-US" sz="32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Contributor</a:t>
            </a:r>
            <a:r>
              <a:rPr lang="en-US" altLang="zh-CN" sz="32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endParaRPr sz="3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l">
              <a:defRPr sz="1800"/>
            </a:pPr>
            <a:r>
              <a:rPr lang="zh-CN" altLang="zh-TW" sz="2400" dirty="0">
                <a:solidFill>
                  <a:srgbClr val="FFFFFF"/>
                </a:solidFill>
              </a:rPr>
              <a:t>2</a:t>
            </a:r>
            <a:r>
              <a:rPr lang="en-US" altLang="zh-TW" sz="2400" dirty="0">
                <a:solidFill>
                  <a:srgbClr val="FFFFFF"/>
                </a:solidFill>
              </a:rPr>
              <a:t>0 million</a:t>
            </a:r>
            <a:r>
              <a:rPr lang="zh-TW" altLang="en-US" sz="2400" dirty="0">
                <a:solidFill>
                  <a:srgbClr val="FFFFFF"/>
                </a:solidFill>
              </a:rPr>
              <a:t> </a:t>
            </a:r>
            <a:r>
              <a:rPr lang="en-US" altLang="zh-TW" sz="2400" dirty="0">
                <a:solidFill>
                  <a:srgbClr val="FFFFFF"/>
                </a:solidFill>
              </a:rPr>
              <a:t>YIC token</a:t>
            </a:r>
          </a:p>
          <a:p>
            <a:pPr lvl="0" algn="l">
              <a:defRPr sz="1800"/>
            </a:pPr>
            <a:endParaRPr lang="en-US" sz="2400" dirty="0">
              <a:solidFill>
                <a:srgbClr val="0DC6E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lvl="0" algn="l">
              <a:defRPr sz="1800"/>
            </a:pPr>
            <a:endParaRPr sz="2400" dirty="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3" name="Picture 2" descr="Smart Contract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233" y="6129744"/>
            <a:ext cx="3251200" cy="3251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88722683"/>
      </p:ext>
    </p:extLst>
  </p:cSld>
  <p:clrMapOvr>
    <a:masterClrMapping/>
  </p:clrMapOvr>
  <p:transition xmlns:p14="http://schemas.microsoft.com/office/powerpoint/2010/main" spd="slow">
    <p:push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8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827" grpId="0">
        <p:bldAsOne/>
      </p:bldGraphic>
      <p:bldP spid="2828" grpId="0" animBg="1"/>
      <p:bldP spid="2829" grpId="0" animBg="1"/>
      <p:bldP spid="2830" grpId="0" animBg="1"/>
      <p:bldP spid="2831" grpId="0" animBg="1"/>
      <p:bldP spid="2832" grpId="0" animBg="1"/>
      <p:bldP spid="2833" grpId="0" animBg="1"/>
      <p:bldP spid="2834" grpId="0" animBg="1"/>
      <p:bldP spid="283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1.5|0.6|0.6|0.5|0.5|0.6|0.5|0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3C3D46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4843</TotalTime>
  <Words>578</Words>
  <Application>Microsoft Macintosh PowerPoint</Application>
  <PresentationFormat>Custom</PresentationFormat>
  <Paragraphs>125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LiangZheng Yin</dc:creator>
  <cp:lastModifiedBy>Jian Qin</cp:lastModifiedBy>
  <cp:revision>152</cp:revision>
  <dcterms:modified xsi:type="dcterms:W3CDTF">2018-02-16T22:27:49Z</dcterms:modified>
</cp:coreProperties>
</file>