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340" r:id="rId4"/>
    <p:sldId id="341" r:id="rId5"/>
    <p:sldId id="339" r:id="rId6"/>
    <p:sldId id="344" r:id="rId7"/>
    <p:sldId id="343" r:id="rId8"/>
    <p:sldId id="336" r:id="rId9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43A"/>
    <a:srgbClr val="FFFFFF"/>
    <a:srgbClr val="767982"/>
    <a:srgbClr val="0DC6E2"/>
    <a:srgbClr val="9B96A0"/>
    <a:srgbClr val="000000"/>
    <a:srgbClr val="9091A5"/>
    <a:srgbClr val="F9B20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3" autoAdjust="0"/>
    <p:restoredTop sz="80293" autoAdjust="0"/>
  </p:normalViewPr>
  <p:slideViewPr>
    <p:cSldViewPr snapToGrid="0" snapToObjects="1">
      <p:cViewPr>
        <p:scale>
          <a:sx n="50" d="100"/>
          <a:sy n="50" d="100"/>
        </p:scale>
        <p:origin x="-1000" y="8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05"/>
          <c:y val="0.005"/>
          <c:w val="0.484356"/>
          <c:h val="0.83649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42A3E8"/>
                </a:gs>
                <a:gs pos="100000">
                  <a:srgbClr val="2EC5BC"/>
                </a:gs>
              </a:gsLst>
              <a:lin ang="5400000" scaled="0"/>
            </a:gra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6CC-4A8A-B814-38DE351A160E}"/>
              </c:ext>
            </c:extLst>
          </c:dPt>
          <c:dPt>
            <c:idx val="1"/>
            <c:bubble3D val="0"/>
            <c:spPr>
              <a:solidFill>
                <a:srgbClr val="D8DEE3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6CC-4A8A-B814-38DE351A160E}"/>
              </c:ext>
            </c:extLst>
          </c:dPt>
          <c:dPt>
            <c:idx val="2"/>
            <c:bubble3D val="0"/>
            <c:spPr>
              <a:solidFill>
                <a:srgbClr val="767982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6CC-4A8A-B814-38DE351A160E}"/>
              </c:ext>
            </c:extLst>
          </c:dPt>
          <c:dPt>
            <c:idx val="3"/>
            <c:bubble3D val="0"/>
            <c:spPr>
              <a:solidFill>
                <a:srgbClr val="748A9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6CC-4A8A-B814-38DE351A160E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0419697517493369"/>
                  <c:y val="-0.124061002900953"/>
                </c:manualLayout>
              </c:layout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7A7A7A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CC-4A8A-B814-38DE351A160E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200" b="0" i="0" u="none" strike="noStrike">
                    <a:solidFill>
                      <a:srgbClr val="FFFFFF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Fund Raising</c:v>
                </c:pt>
                <c:pt idx="1">
                  <c:v>Team</c:v>
                </c:pt>
                <c:pt idx="2">
                  <c:v>Derivatives Foundation</c:v>
                </c:pt>
                <c:pt idx="3">
                  <c:v>Community Contributor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6CC-4A8A-B814-38DE351A1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"/>
          <c:y val="0.876622848459732"/>
          <c:w val="0.911012167769967"/>
          <c:h val="0.068640309435004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2700" b="0" i="0" u="none" strike="noStrike">
              <a:solidFill>
                <a:srgbClr val="FFFFFF"/>
              </a:solidFill>
              <a:effectLst/>
              <a:latin typeface="Source Sans Pro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交易量才是最终要的指标，具体怎么实现交易并不重要，要考虑如何设计优厚的规则去鼓励大家进行交易</a:t>
            </a:r>
          </a:p>
        </p:txBody>
      </p:sp>
    </p:spTree>
    <p:extLst>
      <p:ext uri="{BB962C8B-B14F-4D97-AF65-F5344CB8AC3E}">
        <p14:creationId xmlns:p14="http://schemas.microsoft.com/office/powerpoint/2010/main" val="232247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手里的比特币买了就闲置了</a:t>
            </a:r>
          </a:p>
        </p:txBody>
      </p:sp>
    </p:spTree>
    <p:extLst>
      <p:ext uri="{BB962C8B-B14F-4D97-AF65-F5344CB8AC3E}">
        <p14:creationId xmlns:p14="http://schemas.microsoft.com/office/powerpoint/2010/main" val="369311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不用担心踏空币市行情</a:t>
            </a:r>
          </a:p>
        </p:txBody>
      </p:sp>
    </p:spTree>
    <p:extLst>
      <p:ext uri="{BB962C8B-B14F-4D97-AF65-F5344CB8AC3E}">
        <p14:creationId xmlns:p14="http://schemas.microsoft.com/office/powerpoint/2010/main" val="389098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人数比较少的时候</a:t>
            </a:r>
          </a:p>
        </p:txBody>
      </p:sp>
    </p:spTree>
    <p:extLst>
      <p:ext uri="{BB962C8B-B14F-4D97-AF65-F5344CB8AC3E}">
        <p14:creationId xmlns:p14="http://schemas.microsoft.com/office/powerpoint/2010/main" val="304077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1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"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2700" y="12700"/>
            <a:ext cx="24371300" cy="3111500"/>
          </a:xfrm>
          <a:prstGeom prst="rect">
            <a:avLst/>
          </a:prstGeom>
          <a:solidFill>
            <a:srgbClr val="232323">
              <a:alpha val="3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8167231" y="713206"/>
            <a:ext cx="3952426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 err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3600" spc="-215" dirty="0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Investing with your cryptocurrency</a:t>
            </a:r>
            <a:endParaRPr sz="3600" spc="-215" dirty="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1939901" y="12906221"/>
            <a:ext cx="1869102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48A9F"/>
                </a:solidFill>
              </a:rPr>
              <a:t>www.</a:t>
            </a:r>
            <a:r>
              <a:rPr lang="en-US" sz="2100" dirty="0">
                <a:solidFill>
                  <a:srgbClr val="748A9F"/>
                </a:solidFill>
              </a:rPr>
              <a:t>yes-bit.ca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22300" y="13033221"/>
            <a:ext cx="817531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rgbClr val="748A9F"/>
                </a:solidFill>
              </a:rPr>
              <a:t>YesBit</a:t>
            </a:r>
            <a:endParaRPr sz="2100" dirty="0">
              <a:solidFill>
                <a:srgbClr val="748A9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&amp; Subtitle copy 2">
    <p:bg>
      <p:bgPr>
        <a:solidFill>
          <a:srgbClr val="2E2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95300" y="12899871"/>
            <a:ext cx="822341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rgbClr val="748A9F"/>
                </a:solidFill>
              </a:rPr>
              <a:t>Yesbit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1939901" y="12906221"/>
            <a:ext cx="1869102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48A9F"/>
                </a:solidFill>
              </a:rPr>
              <a:t>www.</a:t>
            </a:r>
            <a:r>
              <a:rPr lang="en-US" sz="2100" dirty="0">
                <a:solidFill>
                  <a:srgbClr val="748A9F"/>
                </a:solidFill>
              </a:rPr>
              <a:t>yes-bit</a:t>
            </a:r>
            <a:r>
              <a:rPr sz="2100" dirty="0">
                <a:solidFill>
                  <a:srgbClr val="748A9F"/>
                </a:solidFill>
              </a:rPr>
              <a:t>.c</a:t>
            </a:r>
            <a:r>
              <a:rPr lang="en-US" sz="2100" dirty="0">
                <a:solidFill>
                  <a:srgbClr val="748A9F"/>
                </a:solidFill>
              </a:rPr>
              <a:t>a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xmlns="" id="{5DCC0ED1-3945-42C0-910C-93989A70042B}"/>
              </a:ext>
            </a:extLst>
          </p:cNvPr>
          <p:cNvSpPr/>
          <p:nvPr userDrawn="1"/>
        </p:nvSpPr>
        <p:spPr>
          <a:xfrm>
            <a:off x="18167231" y="713206"/>
            <a:ext cx="3952426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 err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3600" spc="-215" dirty="0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Investing with your cryptocurrency</a:t>
            </a:r>
            <a:endParaRPr sz="3600" spc="-215" dirty="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1600" y="-25400"/>
            <a:ext cx="24574500" cy="13754100"/>
          </a:xfrm>
          <a:prstGeom prst="rect">
            <a:avLst/>
          </a:prstGeom>
          <a:solidFill>
            <a:srgbClr val="14141B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42566" y="12782550"/>
            <a:ext cx="186182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400" spc="-72" dirty="0" err="1">
                <a:solidFill>
                  <a:srgbClr val="FFAA00"/>
                </a:solidFill>
                <a:latin typeface="Varela Round"/>
                <a:ea typeface="Varela Round"/>
                <a:cs typeface="Varela Round"/>
                <a:sym typeface="Varela Round"/>
              </a:rPr>
              <a:t>YesBit</a:t>
            </a:r>
            <a:r>
              <a:rPr lang="en-US" sz="2400" spc="-72" dirty="0">
                <a:solidFill>
                  <a:srgbClr val="FFAA0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sz="2400" spc="-72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- </a:t>
            </a:r>
            <a:r>
              <a:rPr lang="en-US" sz="2400" spc="-72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Investing with your cryptocurrency</a:t>
            </a:r>
            <a:endParaRPr sz="2400" spc="-72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transition xmlns:p14="http://schemas.microsoft.com/office/powerpoint/2010/main"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1.xml"/><Relationship Id="rId5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9423750" y="4450810"/>
            <a:ext cx="12369801" cy="3315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70000"/>
              </a:lnSpc>
              <a:defRPr sz="1800"/>
            </a:pPr>
            <a:r>
              <a:rPr lang="en-US" sz="14400" spc="-863" dirty="0">
                <a:solidFill>
                  <a:srgbClr val="41DFE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Index Contract</a:t>
            </a:r>
            <a:endParaRPr sz="14400" spc="-863" dirty="0">
              <a:solidFill>
                <a:srgbClr val="41DFE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l">
              <a:lnSpc>
                <a:spcPct val="70000"/>
              </a:lnSpc>
              <a:defRPr sz="1800"/>
            </a:pPr>
            <a:r>
              <a:rPr lang="en-US" sz="14400" spc="-863" dirty="0">
                <a:solidFill>
                  <a:srgbClr val="A4D84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14400" spc="-863" dirty="0">
              <a:solidFill>
                <a:srgbClr val="A4D84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" name="Shape 37"/>
          <p:cNvSpPr/>
          <p:nvPr/>
        </p:nvSpPr>
        <p:spPr>
          <a:xfrm flipV="1">
            <a:off x="9554496" y="8458111"/>
            <a:ext cx="7662283" cy="88"/>
          </a:xfrm>
          <a:prstGeom prst="line">
            <a:avLst/>
          </a:prstGeom>
          <a:ln w="50800">
            <a:solidFill>
              <a:srgbClr val="FFFFFF">
                <a:alpha val="4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486704" y="8955405"/>
            <a:ext cx="55936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solidFill>
                  <a:srgbClr val="FFB4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 by </a:t>
            </a:r>
            <a:r>
              <a:rPr lang="en-US" sz="3600" b="1" dirty="0">
                <a:solidFill>
                  <a:srgbClr val="FFB43F"/>
                </a:solidFill>
                <a:latin typeface="Open Sans"/>
                <a:ea typeface="Open Sans"/>
                <a:cs typeface="Open Sans"/>
                <a:sym typeface="Open Sans"/>
              </a:rPr>
              <a:t>Blues Qin</a:t>
            </a:r>
            <a:endParaRPr sz="3600" b="1" dirty="0">
              <a:solidFill>
                <a:srgbClr val="FFB4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91452" y="3623068"/>
            <a:ext cx="4864140" cy="6705594"/>
            <a:chOff x="4191452" y="3623068"/>
            <a:chExt cx="4864140" cy="6705594"/>
          </a:xfrm>
        </p:grpSpPr>
        <p:grpSp>
          <p:nvGrpSpPr>
            <p:cNvPr id="2" name="Group 1"/>
            <p:cNvGrpSpPr/>
            <p:nvPr/>
          </p:nvGrpSpPr>
          <p:grpSpPr>
            <a:xfrm>
              <a:off x="4191452" y="3623068"/>
              <a:ext cx="4864140" cy="6705594"/>
              <a:chOff x="3247556" y="3623068"/>
              <a:chExt cx="4864140" cy="6705594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3247556" y="3623068"/>
                <a:ext cx="4864140" cy="6705594"/>
                <a:chOff x="-20" y="0"/>
                <a:chExt cx="4864139" cy="6705592"/>
              </a:xfrm>
            </p:grpSpPr>
            <p:sp>
              <p:nvSpPr>
                <p:cNvPr id="27" name="Shape 27"/>
                <p:cNvSpPr/>
                <p:nvPr/>
              </p:nvSpPr>
              <p:spPr>
                <a:xfrm flipH="1">
                  <a:off x="2006168" y="200967"/>
                  <a:ext cx="1959393" cy="1612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57" y="19760"/>
                      </a:moveTo>
                      <a:lnTo>
                        <a:pt x="5816" y="19760"/>
                      </a:lnTo>
                      <a:lnTo>
                        <a:pt x="5114" y="5994"/>
                      </a:lnTo>
                      <a:lnTo>
                        <a:pt x="2752" y="2363"/>
                      </a:lnTo>
                      <a:lnTo>
                        <a:pt x="14657" y="3032"/>
                      </a:lnTo>
                      <a:lnTo>
                        <a:pt x="17359" y="5398"/>
                      </a:lnTo>
                      <a:lnTo>
                        <a:pt x="18082" y="20390"/>
                      </a:lnTo>
                      <a:lnTo>
                        <a:pt x="21600" y="21600"/>
                      </a:lnTo>
                      <a:lnTo>
                        <a:pt x="20386" y="5665"/>
                      </a:lnTo>
                      <a:lnTo>
                        <a:pt x="16863" y="1238"/>
                      </a:lnTo>
                      <a:lnTo>
                        <a:pt x="729" y="0"/>
                      </a:lnTo>
                      <a:lnTo>
                        <a:pt x="0" y="1100"/>
                      </a:lnTo>
                      <a:lnTo>
                        <a:pt x="3206" y="6046"/>
                      </a:lnTo>
                      <a:lnTo>
                        <a:pt x="2657" y="19760"/>
                      </a:lnTo>
                      <a:close/>
                    </a:path>
                  </a:pathLst>
                </a:custGeom>
                <a:solidFill>
                  <a:srgbClr val="3B3B44"/>
                </a:solidFill>
                <a:ln w="25400" cap="flat">
                  <a:solidFill>
                    <a:srgbClr val="A0A2A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grpSp>
              <p:nvGrpSpPr>
                <p:cNvPr id="33" name="Group 33"/>
                <p:cNvGrpSpPr/>
                <p:nvPr/>
              </p:nvGrpSpPr>
              <p:grpSpPr>
                <a:xfrm>
                  <a:off x="-21" y="1029270"/>
                  <a:ext cx="4864141" cy="5676323"/>
                  <a:chOff x="-20" y="0"/>
                  <a:chExt cx="4864139" cy="5676322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 rot="21569381">
                    <a:off x="3568103" y="175408"/>
                    <a:ext cx="1271683" cy="54699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11807" y="19934"/>
                        </a:lnTo>
                        <a:lnTo>
                          <a:pt x="21600" y="20746"/>
                        </a:lnTo>
                        <a:lnTo>
                          <a:pt x="12283" y="0"/>
                        </a:lnTo>
                        <a:lnTo>
                          <a:pt x="7845" y="331"/>
                        </a:lnTo>
                        <a:lnTo>
                          <a:pt x="3980" y="32"/>
                        </a:lnTo>
                      </a:path>
                    </a:pathLst>
                  </a:custGeom>
                  <a:solidFill>
                    <a:srgbClr val="3B3B44"/>
                  </a:solidFill>
                  <a:ln w="76200" cap="flat">
                    <a:solidFill>
                      <a:srgbClr val="A0A2AE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/>
                    <a:endParaRPr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 rot="21569381">
                    <a:off x="25035" y="16651"/>
                    <a:ext cx="3764203" cy="56430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277" y="0"/>
                        </a:moveTo>
                        <a:lnTo>
                          <a:pt x="1992" y="13790"/>
                        </a:lnTo>
                        <a:lnTo>
                          <a:pt x="0" y="19153"/>
                        </a:lnTo>
                        <a:lnTo>
                          <a:pt x="20294" y="21600"/>
                        </a:lnTo>
                        <a:lnTo>
                          <a:pt x="21085" y="15129"/>
                        </a:lnTo>
                        <a:lnTo>
                          <a:pt x="21600" y="717"/>
                        </a:lnTo>
                        <a:lnTo>
                          <a:pt x="5277" y="0"/>
                        </a:lnTo>
                        <a:close/>
                      </a:path>
                    </a:pathLst>
                  </a:custGeom>
                  <a:solidFill>
                    <a:srgbClr val="3B3B44"/>
                  </a:solidFill>
                  <a:ln w="76200" cap="flat">
                    <a:solidFill>
                      <a:srgbClr val="A0A2AE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/>
                    <a:endParaRPr/>
                  </a:p>
                </p:txBody>
              </p:sp>
              <p:sp>
                <p:nvSpPr>
                  <p:cNvPr id="30" name="Shape 30"/>
                  <p:cNvSpPr/>
                  <p:nvPr/>
                </p:nvSpPr>
                <p:spPr>
                  <a:xfrm flipH="1" flipV="1">
                    <a:off x="4083855" y="1016257"/>
                    <a:ext cx="186944" cy="418469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1" name="Shape 31"/>
                  <p:cNvSpPr/>
                  <p:nvPr/>
                </p:nvSpPr>
                <p:spPr>
                  <a:xfrm>
                    <a:off x="4033533" y="315721"/>
                    <a:ext cx="36834" cy="54186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2" name="Shape 32"/>
                  <p:cNvSpPr/>
                  <p:nvPr/>
                </p:nvSpPr>
                <p:spPr>
                  <a:xfrm>
                    <a:off x="824315" y="903428"/>
                    <a:ext cx="2570204" cy="25101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34" name="Shape 34"/>
                <p:cNvSpPr/>
                <p:nvPr/>
              </p:nvSpPr>
              <p:spPr>
                <a:xfrm>
                  <a:off x="1175295" y="0"/>
                  <a:ext cx="1959393" cy="1612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57" y="19760"/>
                      </a:moveTo>
                      <a:lnTo>
                        <a:pt x="5816" y="19760"/>
                      </a:lnTo>
                      <a:lnTo>
                        <a:pt x="5114" y="5994"/>
                      </a:lnTo>
                      <a:lnTo>
                        <a:pt x="2752" y="2363"/>
                      </a:lnTo>
                      <a:lnTo>
                        <a:pt x="14657" y="3032"/>
                      </a:lnTo>
                      <a:lnTo>
                        <a:pt x="17359" y="5398"/>
                      </a:lnTo>
                      <a:lnTo>
                        <a:pt x="18082" y="20390"/>
                      </a:lnTo>
                      <a:lnTo>
                        <a:pt x="21600" y="21600"/>
                      </a:lnTo>
                      <a:lnTo>
                        <a:pt x="20386" y="5665"/>
                      </a:lnTo>
                      <a:lnTo>
                        <a:pt x="16863" y="1238"/>
                      </a:lnTo>
                      <a:lnTo>
                        <a:pt x="729" y="0"/>
                      </a:lnTo>
                      <a:lnTo>
                        <a:pt x="0" y="1100"/>
                      </a:lnTo>
                      <a:lnTo>
                        <a:pt x="3206" y="6046"/>
                      </a:lnTo>
                      <a:lnTo>
                        <a:pt x="2657" y="19760"/>
                      </a:lnTo>
                      <a:close/>
                    </a:path>
                  </a:pathLst>
                </a:custGeom>
                <a:solidFill>
                  <a:srgbClr val="3B3B44"/>
                </a:solidFill>
                <a:ln w="25400" cap="flat">
                  <a:solidFill>
                    <a:srgbClr val="A0A2A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  <p:sp>
            <p:nvSpPr>
              <p:cNvPr id="36" name="Shape 36"/>
              <p:cNvSpPr/>
              <p:nvPr/>
            </p:nvSpPr>
            <p:spPr>
              <a:xfrm>
                <a:off x="5333503" y="5776814"/>
                <a:ext cx="102592" cy="29751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457200">
                  <a:lnSpc>
                    <a:spcPct val="19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0" spc="3839" baseline="-2500">
                    <a:solidFill>
                      <a:srgbClr val="FFFFFF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pPr lvl="0">
                  <a:defRPr sz="1800" spc="0" baseline="0">
                    <a:solidFill>
                      <a:srgbClr val="000000"/>
                    </a:solidFill>
                  </a:defRPr>
                </a:pPr>
                <a:endParaRPr sz="16000" spc="3839" baseline="-25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 descr="cryptocurrencies going up.png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7439">
              <a:off x="5090992" y="5937042"/>
              <a:ext cx="2906063" cy="290606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48">
        <p14:prism/>
      </p:transition>
    </mc:Choice>
    <mc:Fallback xmlns="">
      <p:transition spd="slow" advTm="2148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Table 1219"/>
          <p:cNvGraphicFramePr/>
          <p:nvPr>
            <p:extLst>
              <p:ext uri="{D42A27DB-BD31-4B8C-83A1-F6EECF244321}">
                <p14:modId xmlns:p14="http://schemas.microsoft.com/office/powerpoint/2010/main" val="2152601011"/>
              </p:ext>
            </p:extLst>
          </p:nvPr>
        </p:nvGraphicFramePr>
        <p:xfrm>
          <a:off x="8445500" y="3379537"/>
          <a:ext cx="14478000" cy="93091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545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45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0" name="Shape 1220"/>
          <p:cNvSpPr/>
          <p:nvPr/>
        </p:nvSpPr>
        <p:spPr>
          <a:xfrm>
            <a:off x="1108911" y="3355474"/>
            <a:ext cx="7302500" cy="4699000"/>
          </a:xfrm>
          <a:prstGeom prst="rect">
            <a:avLst/>
          </a:prstGeom>
          <a:solidFill>
            <a:srgbClr val="EBEBEB">
              <a:alpha val="3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1164108" y="686217"/>
            <a:ext cx="478496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YESBIT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1168400" y="1718493"/>
            <a:ext cx="132087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>
                <a:solidFill>
                  <a:srgbClr val="90AAC4"/>
                </a:solidFill>
              </a:rPr>
              <a:t>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1398506" y="6739869"/>
            <a:ext cx="4394200" cy="71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70000"/>
              </a:lnSpc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Contract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2834063" y="4682157"/>
            <a:ext cx="102592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200" spc="2943" baseline="-326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9200" spc="2943" baseline="-3260" dirty="0">
              <a:solidFill>
                <a:srgbClr val="FFFFFF"/>
              </a:solidFill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1181100" y="8947150"/>
            <a:ext cx="6908800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Users can use their cryptocurrency to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purchase </a:t>
            </a:r>
            <a:r>
              <a:rPr lang="en-US" altLang="zh-CN" sz="3200" dirty="0" smtClean="0">
                <a:solidFill>
                  <a:srgbClr val="FFFFFF"/>
                </a:solidFill>
              </a:rPr>
              <a:t>financial contract</a:t>
            </a:r>
            <a:endParaRPr lang="en-US" altLang="zh-CN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buy </a:t>
            </a:r>
            <a:r>
              <a:rPr lang="en-US" altLang="zh-CN" sz="3200" dirty="0" smtClean="0">
                <a:solidFill>
                  <a:srgbClr val="FFFFFF"/>
                </a:solidFill>
              </a:rPr>
              <a:t>long or sell short </a:t>
            </a:r>
            <a:r>
              <a:rPr lang="en-US" altLang="zh-CN" sz="3200" dirty="0">
                <a:solidFill>
                  <a:srgbClr val="FFFFFF"/>
                </a:solidFill>
              </a:rPr>
              <a:t>index, future, foreign exchange </a:t>
            </a:r>
            <a:endParaRPr lang="en-US" altLang="zh-CN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Invest </a:t>
            </a:r>
            <a:r>
              <a:rPr lang="en-US" altLang="zh-CN" sz="3200" dirty="0" err="1" smtClean="0">
                <a:solidFill>
                  <a:srgbClr val="FFFFFF"/>
                </a:solidFill>
              </a:rPr>
              <a:t>cryptocurrency</a:t>
            </a:r>
            <a:r>
              <a:rPr lang="en-US" altLang="zh-CN" sz="3200" smtClean="0">
                <a:solidFill>
                  <a:srgbClr val="FFFFFF"/>
                </a:solidFill>
              </a:rPr>
              <a:t> contract.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1228" name="Group 1228"/>
          <p:cNvGrpSpPr/>
          <p:nvPr/>
        </p:nvGrpSpPr>
        <p:grpSpPr>
          <a:xfrm>
            <a:off x="9169400" y="4250228"/>
            <a:ext cx="6172200" cy="2928205"/>
            <a:chOff x="0" y="129078"/>
            <a:chExt cx="6172200" cy="2928205"/>
          </a:xfrm>
        </p:grpSpPr>
        <p:sp>
          <p:nvSpPr>
            <p:cNvPr id="1226" name="Shape 1226"/>
            <p:cNvSpPr/>
            <p:nvPr/>
          </p:nvSpPr>
          <p:spPr>
            <a:xfrm>
              <a:off x="0" y="129078"/>
              <a:ext cx="2713884" cy="541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59F99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59F993"/>
                  </a:solidFill>
                </a:rPr>
                <a:t>Stock Index</a:t>
              </a:r>
              <a:endParaRPr sz="4000" dirty="0">
                <a:solidFill>
                  <a:srgbClr val="59F993"/>
                </a:solidFill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0" y="984921"/>
              <a:ext cx="6172200" cy="2072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NASDAQ, S&amp;P500, </a:t>
              </a: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Dow Jones 30 DAX (German 30) </a:t>
              </a: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Stock market </a:t>
              </a:r>
              <a:r>
                <a:rPr lang="en-US" altLang="zh-CN" sz="3200" dirty="0" err="1" smtClean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indeces</a:t>
              </a:r>
              <a:endParaRPr lang="en-US" altLang="zh-CN"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Apple, Alibaba stock contract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1" name="Group 1231"/>
          <p:cNvGrpSpPr/>
          <p:nvPr/>
        </p:nvGrpSpPr>
        <p:grpSpPr>
          <a:xfrm>
            <a:off x="9029700" y="8705809"/>
            <a:ext cx="5074441" cy="2815652"/>
            <a:chOff x="0" y="133309"/>
            <a:chExt cx="5074441" cy="2815651"/>
          </a:xfrm>
        </p:grpSpPr>
        <p:sp>
          <p:nvSpPr>
            <p:cNvPr id="1229" name="Shape 1229"/>
            <p:cNvSpPr/>
            <p:nvPr/>
          </p:nvSpPr>
          <p:spPr>
            <a:xfrm>
              <a:off x="0" y="133309"/>
              <a:ext cx="4108497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36CDC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36CDC1"/>
                  </a:solidFill>
                </a:rPr>
                <a:t>Foreign exchange</a:t>
              </a:r>
              <a:endParaRPr sz="4000" dirty="0">
                <a:solidFill>
                  <a:srgbClr val="36CDC1"/>
                </a:solidFill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" y="1369041"/>
              <a:ext cx="5074440" cy="157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USD/JPY, USD/CAD, EUR/HKD 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Other foreign exchange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4" name="Group 1234"/>
          <p:cNvGrpSpPr/>
          <p:nvPr/>
        </p:nvGrpSpPr>
        <p:grpSpPr>
          <a:xfrm>
            <a:off x="16395700" y="4260809"/>
            <a:ext cx="6172200" cy="3125373"/>
            <a:chOff x="0" y="133309"/>
            <a:chExt cx="6172200" cy="3125372"/>
          </a:xfrm>
        </p:grpSpPr>
        <p:sp>
          <p:nvSpPr>
            <p:cNvPr id="1232" name="Shape 1232"/>
            <p:cNvSpPr/>
            <p:nvPr/>
          </p:nvSpPr>
          <p:spPr>
            <a:xfrm>
              <a:off x="0" y="133309"/>
              <a:ext cx="4345741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CFFA88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CFFA88"/>
                  </a:solidFill>
                </a:rPr>
                <a:t>Commodity Future</a:t>
              </a:r>
              <a:endParaRPr sz="4000" dirty="0">
                <a:solidFill>
                  <a:srgbClr val="CFFA88"/>
                </a:solidFill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0" y="1186320"/>
              <a:ext cx="6172200" cy="2072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Gold, Silver and metal futures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Oil, Gas and energy futures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Soybean, corn and foodstuff future</a:t>
              </a:r>
              <a:endPara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16395700" y="8701577"/>
            <a:ext cx="6172200" cy="2819882"/>
            <a:chOff x="0" y="129077"/>
            <a:chExt cx="6172200" cy="2819881"/>
          </a:xfrm>
        </p:grpSpPr>
        <p:sp>
          <p:nvSpPr>
            <p:cNvPr id="1235" name="Shape 1235"/>
            <p:cNvSpPr/>
            <p:nvPr/>
          </p:nvSpPr>
          <p:spPr>
            <a:xfrm>
              <a:off x="0" y="129077"/>
              <a:ext cx="3690113" cy="541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53D5FD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53D5FD"/>
                  </a:solidFill>
                </a:rPr>
                <a:t>Cryptocurrency</a:t>
              </a:r>
              <a:endParaRPr sz="4000" dirty="0">
                <a:solidFill>
                  <a:srgbClr val="53D5FD"/>
                </a:solidFill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0" y="1369039"/>
              <a:ext cx="6172200" cy="157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BTC/USD, ETH/USD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BTC/ETH, EOS/ETH 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Other Altcoin price contract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38" name="Shape 1238"/>
          <p:cNvSpPr/>
          <p:nvPr/>
        </p:nvSpPr>
        <p:spPr>
          <a:xfrm>
            <a:off x="22884159" y="1009650"/>
            <a:ext cx="6362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B3D44"/>
                </a:solidFill>
              </a:rPr>
              <a:t>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401479"/>
            <a:ext cx="3251200" cy="2473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" grpId="0" animBg="1"/>
      <p:bldP spid="1223" grpId="0" animBg="1"/>
      <p:bldP spid="1224" grpId="0" animBg="1"/>
      <p:bldP spid="12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1164108" y="686217"/>
            <a:ext cx="1130758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Invest with your Crypto investment.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168400" y="1718493"/>
            <a:ext cx="252556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 smtClean="0">
                <a:solidFill>
                  <a:srgbClr val="90AAC4"/>
                </a:solidFill>
              </a:rPr>
              <a:t>No Fiat Currency</a:t>
            </a:r>
            <a:endParaRPr sz="2500" dirty="0">
              <a:solidFill>
                <a:srgbClr val="90AA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151439" y="3816350"/>
            <a:ext cx="7886361" cy="1733460"/>
            <a:chOff x="15151439" y="3816350"/>
            <a:chExt cx="7886361" cy="1733460"/>
          </a:xfrm>
        </p:grpSpPr>
        <p:sp>
          <p:nvSpPr>
            <p:cNvPr id="801" name="Shape 801"/>
            <p:cNvSpPr/>
            <p:nvPr/>
          </p:nvSpPr>
          <p:spPr>
            <a:xfrm>
              <a:off x="15151439" y="4269541"/>
              <a:ext cx="3050387" cy="128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4" extrusionOk="0">
                  <a:moveTo>
                    <a:pt x="0" y="19044"/>
                  </a:moveTo>
                  <a:cubicBezTo>
                    <a:pt x="0" y="19044"/>
                    <a:pt x="3966" y="5586"/>
                    <a:pt x="10893" y="1515"/>
                  </a:cubicBezTo>
                  <a:cubicBezTo>
                    <a:pt x="17821" y="-2556"/>
                    <a:pt x="21600" y="2869"/>
                    <a:pt x="21600" y="2869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8465800" y="3816350"/>
              <a:ext cx="4572000" cy="11695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rgbClr val="F9B205"/>
                  </a:solidFill>
                  <a:latin typeface="Open Sans"/>
                  <a:sym typeface="Open Sans"/>
                </a:rPr>
                <a:t>Gold fell by 20%</a:t>
              </a:r>
              <a:endParaRPr sz="2800" b="1" dirty="0">
                <a:solidFill>
                  <a:srgbClr val="F9B205"/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Julia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lost 0.2BTC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，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her balance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would be 0.8BTC</a:t>
              </a:r>
              <a:r>
                <a:rPr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216013" y="6108700"/>
            <a:ext cx="6821787" cy="1323079"/>
            <a:chOff x="16216013" y="6108700"/>
            <a:chExt cx="6821787" cy="1323079"/>
          </a:xfrm>
        </p:grpSpPr>
        <p:sp>
          <p:nvSpPr>
            <p:cNvPr id="802" name="Shape 802"/>
            <p:cNvSpPr/>
            <p:nvPr/>
          </p:nvSpPr>
          <p:spPr>
            <a:xfrm>
              <a:off x="16216013" y="7154516"/>
              <a:ext cx="1981588" cy="27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30" extrusionOk="0">
                  <a:moveTo>
                    <a:pt x="0" y="0"/>
                  </a:moveTo>
                  <a:cubicBezTo>
                    <a:pt x="0" y="0"/>
                    <a:pt x="6256" y="21600"/>
                    <a:pt x="16518" y="15116"/>
                  </a:cubicBezTo>
                  <a:cubicBezTo>
                    <a:pt x="21384" y="12041"/>
                    <a:pt x="21600" y="8122"/>
                    <a:pt x="21600" y="8122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8465800" y="6108700"/>
              <a:ext cx="4572000" cy="11695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USD/JPY</a:t>
              </a:r>
              <a:r>
                <a:rPr lang="zh-CN" alt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fell by </a:t>
              </a:r>
              <a:r>
                <a:rPr lang="zh-CN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1</a:t>
              </a: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%</a:t>
              </a:r>
              <a:endParaRPr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Jack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earned 2ETH,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because he used leverage of 2.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155258" y="8331200"/>
            <a:ext cx="7882542" cy="1272200"/>
            <a:chOff x="15155258" y="8331200"/>
            <a:chExt cx="7882542" cy="1272200"/>
          </a:xfrm>
        </p:grpSpPr>
        <p:sp>
          <p:nvSpPr>
            <p:cNvPr id="803" name="Shape 803"/>
            <p:cNvSpPr/>
            <p:nvPr/>
          </p:nvSpPr>
          <p:spPr>
            <a:xfrm>
              <a:off x="15155258" y="9031898"/>
              <a:ext cx="3048002" cy="57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9" extrusionOk="0">
                  <a:moveTo>
                    <a:pt x="0" y="0"/>
                  </a:moveTo>
                  <a:cubicBezTo>
                    <a:pt x="0" y="0"/>
                    <a:pt x="3592" y="15888"/>
                    <a:pt x="11299" y="19154"/>
                  </a:cubicBezTo>
                  <a:cubicBezTo>
                    <a:pt x="17072" y="21600"/>
                    <a:pt x="21600" y="16509"/>
                    <a:pt x="21600" y="16509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8465800" y="8331200"/>
              <a:ext cx="4572000" cy="8002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NASDAQ</a:t>
              </a:r>
              <a:r>
                <a:rPr lang="zh-CN" alt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went up by 5%</a:t>
              </a:r>
              <a:endParaRPr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Sam got 0.5 BTC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229084" y="10553700"/>
            <a:ext cx="8808716" cy="1462842"/>
            <a:chOff x="14229084" y="10553700"/>
            <a:chExt cx="8808716" cy="1462842"/>
          </a:xfrm>
        </p:grpSpPr>
        <p:sp>
          <p:nvSpPr>
            <p:cNvPr id="804" name="Shape 804"/>
            <p:cNvSpPr/>
            <p:nvPr/>
          </p:nvSpPr>
          <p:spPr>
            <a:xfrm>
              <a:off x="14229084" y="10606841"/>
              <a:ext cx="3975101" cy="140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3" extrusionOk="0">
                  <a:moveTo>
                    <a:pt x="0" y="0"/>
                  </a:moveTo>
                  <a:cubicBezTo>
                    <a:pt x="0" y="0"/>
                    <a:pt x="4625" y="17876"/>
                    <a:pt x="11780" y="19946"/>
                  </a:cubicBezTo>
                  <a:cubicBezTo>
                    <a:pt x="17496" y="21600"/>
                    <a:pt x="21600" y="15308"/>
                    <a:pt x="21600" y="15308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8465800" y="10553700"/>
              <a:ext cx="4572000" cy="8002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Apple</a:t>
              </a:r>
              <a:r>
                <a:rPr lang="zh-CN" alt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went up by 3%</a:t>
              </a:r>
              <a:endPara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 lost 3 ETH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30300" y="3822700"/>
            <a:ext cx="8063054" cy="1538883"/>
            <a:chOff x="1130300" y="3822700"/>
            <a:chExt cx="8063054" cy="1538883"/>
          </a:xfrm>
        </p:grpSpPr>
        <p:sp>
          <p:nvSpPr>
            <p:cNvPr id="806" name="Shape 806"/>
            <p:cNvSpPr/>
            <p:nvPr/>
          </p:nvSpPr>
          <p:spPr>
            <a:xfrm flipH="1">
              <a:off x="5978107" y="4054434"/>
              <a:ext cx="3215247" cy="128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4" extrusionOk="0">
                  <a:moveTo>
                    <a:pt x="0" y="19044"/>
                  </a:moveTo>
                  <a:cubicBezTo>
                    <a:pt x="0" y="19044"/>
                    <a:pt x="3966" y="5586"/>
                    <a:pt x="10893" y="1515"/>
                  </a:cubicBezTo>
                  <a:cubicBezTo>
                    <a:pt x="17821" y="-2556"/>
                    <a:pt x="21600" y="2869"/>
                    <a:pt x="21600" y="2869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30300" y="3822700"/>
              <a:ext cx="4572000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sz="2800" b="1" dirty="0">
                  <a:solidFill>
                    <a:srgbClr val="F9B205"/>
                  </a:solidFill>
                  <a:latin typeface="Open Sans"/>
                  <a:ea typeface="Open Sans"/>
                  <a:cs typeface="Open Sans"/>
                  <a:sym typeface="Open Sans"/>
                </a:rPr>
                <a:t>Gold Contract</a:t>
              </a:r>
              <a:endParaRPr sz="2800" b="1" dirty="0">
                <a:solidFill>
                  <a:srgbClr val="F9B20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J</a:t>
              </a:r>
              <a:r>
                <a:rPr lang="en-US" altLang="zh-CN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ulia</a:t>
              </a:r>
              <a:r>
                <a:rPr lang="zh-CN" altLang="en-US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bought long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gold </a:t>
              </a:r>
              <a:r>
                <a:rPr lang="en-US" altLang="zh-CN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contract for 1BTC, because she thought gold was underestimated.</a:t>
              </a:r>
              <a:r>
                <a:rPr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30300" y="6108700"/>
            <a:ext cx="6929860" cy="1908215"/>
            <a:chOff x="1130300" y="6108700"/>
            <a:chExt cx="6929860" cy="1908215"/>
          </a:xfrm>
        </p:grpSpPr>
        <p:sp>
          <p:nvSpPr>
            <p:cNvPr id="807" name="Shape 807"/>
            <p:cNvSpPr/>
            <p:nvPr/>
          </p:nvSpPr>
          <p:spPr>
            <a:xfrm flipH="1">
              <a:off x="5971472" y="6939408"/>
              <a:ext cx="2088688" cy="27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30" extrusionOk="0">
                  <a:moveTo>
                    <a:pt x="0" y="0"/>
                  </a:moveTo>
                  <a:cubicBezTo>
                    <a:pt x="0" y="0"/>
                    <a:pt x="6256" y="21600"/>
                    <a:pt x="16518" y="15116"/>
                  </a:cubicBezTo>
                  <a:cubicBezTo>
                    <a:pt x="21384" y="12041"/>
                    <a:pt x="21600" y="8122"/>
                    <a:pt x="21600" y="8122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1130300" y="6108700"/>
              <a:ext cx="4841172" cy="1908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Foreign Exchange </a:t>
              </a:r>
              <a:endParaRPr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Jack put a contract for USD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/JPY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with 100 ETH and a leverage of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 with long position.</a:t>
              </a:r>
              <a:endParaRPr lang="en-US" altLang="zh-CN"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He thought US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will cut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interest rates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30300" y="8587541"/>
            <a:ext cx="8096113" cy="1908215"/>
            <a:chOff x="1130300" y="8331200"/>
            <a:chExt cx="8096113" cy="1908215"/>
          </a:xfrm>
        </p:grpSpPr>
        <p:sp>
          <p:nvSpPr>
            <p:cNvPr id="808" name="Shape 808"/>
            <p:cNvSpPr/>
            <p:nvPr/>
          </p:nvSpPr>
          <p:spPr>
            <a:xfrm flipH="1">
              <a:off x="5975212" y="9045393"/>
              <a:ext cx="3251201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9" extrusionOk="0">
                  <a:moveTo>
                    <a:pt x="0" y="0"/>
                  </a:moveTo>
                  <a:cubicBezTo>
                    <a:pt x="0" y="0"/>
                    <a:pt x="3592" y="15888"/>
                    <a:pt x="11299" y="19154"/>
                  </a:cubicBezTo>
                  <a:cubicBezTo>
                    <a:pt x="17072" y="21600"/>
                    <a:pt x="21600" y="16509"/>
                    <a:pt x="21600" y="16509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130300" y="8331200"/>
              <a:ext cx="4572000" cy="1908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NASDAQ Index Contract</a:t>
              </a: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Sam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paid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10BTC for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NASDAQ Contract with long position, as he wanted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share bonus on both US stock and BTC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0300" y="10760035"/>
            <a:ext cx="9250146" cy="1538883"/>
            <a:chOff x="1130300" y="10760035"/>
            <a:chExt cx="9250146" cy="1538883"/>
          </a:xfrm>
        </p:grpSpPr>
        <p:sp>
          <p:nvSpPr>
            <p:cNvPr id="809" name="Shape 809"/>
            <p:cNvSpPr/>
            <p:nvPr/>
          </p:nvSpPr>
          <p:spPr>
            <a:xfrm flipH="1">
              <a:off x="5973545" y="10760035"/>
              <a:ext cx="4406901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3" extrusionOk="0">
                  <a:moveTo>
                    <a:pt x="0" y="0"/>
                  </a:moveTo>
                  <a:cubicBezTo>
                    <a:pt x="0" y="0"/>
                    <a:pt x="4625" y="17876"/>
                    <a:pt x="11780" y="19946"/>
                  </a:cubicBezTo>
                  <a:cubicBezTo>
                    <a:pt x="17496" y="21600"/>
                    <a:pt x="21600" y="15308"/>
                    <a:pt x="21600" y="15308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130300" y="10760035"/>
              <a:ext cx="4572000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Apple Future Contract</a:t>
              </a:r>
              <a:endPara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Lin is an Android fan, he used 100 ETH to short Apple Stock contract.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18" name="Shape 818"/>
          <p:cNvSpPr/>
          <p:nvPr/>
        </p:nvSpPr>
        <p:spPr>
          <a:xfrm>
            <a:off x="23150983" y="1043305"/>
            <a:ext cx="1025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B3D44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7433" y="6200914"/>
            <a:ext cx="7962901" cy="6162857"/>
            <a:chOff x="2741434" y="5858014"/>
            <a:chExt cx="7962901" cy="6162857"/>
          </a:xfrm>
        </p:grpSpPr>
        <p:sp>
          <p:nvSpPr>
            <p:cNvPr id="75" name="Shape 733"/>
            <p:cNvSpPr/>
            <p:nvPr/>
          </p:nvSpPr>
          <p:spPr>
            <a:xfrm>
              <a:off x="5158521" y="10033816"/>
              <a:ext cx="3195782" cy="196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"/>
                  </a:moveTo>
                  <a:lnTo>
                    <a:pt x="0" y="21600"/>
                  </a:lnTo>
                  <a:cubicBezTo>
                    <a:pt x="0" y="21600"/>
                    <a:pt x="7367" y="21587"/>
                    <a:pt x="12463" y="19657"/>
                  </a:cubicBezTo>
                  <a:cubicBezTo>
                    <a:pt x="19734" y="16905"/>
                    <a:pt x="21600" y="13232"/>
                    <a:pt x="21600" y="13232"/>
                  </a:cubicBezTo>
                  <a:lnTo>
                    <a:pt x="21600" y="0"/>
                  </a:lnTo>
                  <a:lnTo>
                    <a:pt x="0" y="1531"/>
                  </a:lnTo>
                  <a:close/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6" name="Shape 734"/>
            <p:cNvSpPr/>
            <p:nvPr/>
          </p:nvSpPr>
          <p:spPr>
            <a:xfrm>
              <a:off x="2792959" y="6299619"/>
              <a:ext cx="7911376" cy="377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"/>
                  </a:moveTo>
                  <a:lnTo>
                    <a:pt x="6440" y="21600"/>
                  </a:lnTo>
                  <a:lnTo>
                    <a:pt x="15163" y="21600"/>
                  </a:lnTo>
                  <a:lnTo>
                    <a:pt x="21600" y="0"/>
                  </a:lnTo>
                  <a:lnTo>
                    <a:pt x="0" y="169"/>
                  </a:lnTo>
                  <a:close/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7" name="Shape 735"/>
            <p:cNvSpPr/>
            <p:nvPr/>
          </p:nvSpPr>
          <p:spPr>
            <a:xfrm>
              <a:off x="2786218" y="5858014"/>
              <a:ext cx="7911817" cy="82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46484E"/>
            </a:solidFill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8" name="Shape 736"/>
            <p:cNvSpPr/>
            <p:nvPr/>
          </p:nvSpPr>
          <p:spPr>
            <a:xfrm>
              <a:off x="5157144" y="9640144"/>
              <a:ext cx="3222366" cy="82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E3F49"/>
            </a:solidFill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9" name="Shape 749"/>
            <p:cNvSpPr/>
            <p:nvPr/>
          </p:nvSpPr>
          <p:spPr>
            <a:xfrm>
              <a:off x="2741434" y="6342294"/>
              <a:ext cx="7960500" cy="33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32" extrusionOk="0">
                  <a:moveTo>
                    <a:pt x="0" y="24"/>
                  </a:moveTo>
                  <a:cubicBezTo>
                    <a:pt x="0" y="24"/>
                    <a:pt x="2727" y="21412"/>
                    <a:pt x="9852" y="18857"/>
                  </a:cubicBezTo>
                  <a:cubicBezTo>
                    <a:pt x="16977" y="16303"/>
                    <a:pt x="11628" y="21600"/>
                    <a:pt x="15306" y="17539"/>
                  </a:cubicBezTo>
                  <a:cubicBezTo>
                    <a:pt x="18984" y="13478"/>
                    <a:pt x="21527" y="3013"/>
                    <a:pt x="21600" y="0"/>
                  </a:cubicBezTo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0" name="Shape 756"/>
            <p:cNvSpPr/>
            <p:nvPr/>
          </p:nvSpPr>
          <p:spPr>
            <a:xfrm>
              <a:off x="3159571" y="6503408"/>
              <a:ext cx="2277291" cy="549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887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63667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" name="Shape 757"/>
            <p:cNvSpPr/>
            <p:nvPr/>
          </p:nvSpPr>
          <p:spPr>
            <a:xfrm>
              <a:off x="3624873" y="6550307"/>
              <a:ext cx="2024036" cy="547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5201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63667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570" y="5351859"/>
            <a:ext cx="3251200" cy="1955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72" y="5681136"/>
            <a:ext cx="2177152" cy="2274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06" y="9103960"/>
            <a:ext cx="2348080" cy="2256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62" y="6998913"/>
            <a:ext cx="2149696" cy="2120645"/>
          </a:xfrm>
          <a:prstGeom prst="rect">
            <a:avLst/>
          </a:prstGeom>
        </p:spPr>
      </p:pic>
      <p:sp>
        <p:nvSpPr>
          <p:cNvPr id="41" name="Shape 261"/>
          <p:cNvSpPr/>
          <p:nvPr/>
        </p:nvSpPr>
        <p:spPr>
          <a:xfrm>
            <a:off x="9451975" y="3643061"/>
            <a:ext cx="5699464" cy="1661994"/>
          </a:xfrm>
          <a:prstGeom prst="rect">
            <a:avLst/>
          </a:prstGeom>
          <a:solidFill>
            <a:srgbClr val="3D3D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Crypto Coin Only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No Fiat Currency</a:t>
            </a:r>
            <a:endParaRPr sz="54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3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/>
        </p:nvSpPr>
        <p:spPr>
          <a:xfrm>
            <a:off x="1164108" y="701609"/>
            <a:ext cx="470802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5400" b="1" dirty="0">
                <a:solidFill>
                  <a:srgbClr val="FFFFFF"/>
                </a:solidFill>
                <a:latin typeface="Open Sans"/>
                <a:ea typeface="Open Sans Light"/>
                <a:cs typeface="Open Sans Light"/>
                <a:sym typeface="Open Sans"/>
              </a:rPr>
              <a:t>Market Maker</a:t>
            </a:r>
            <a:endParaRPr sz="16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2466758" y="5257626"/>
            <a:ext cx="102592" cy="361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70000"/>
              </a:lnSpc>
              <a:defRPr sz="14400" spc="6768">
                <a:solidFill>
                  <a:srgbClr val="FFFFF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4400" spc="6768" dirty="0">
              <a:solidFill>
                <a:srgbClr val="FFFFFF"/>
              </a:solidFill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6718224" y="5519089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V="1">
            <a:off x="6717566" y="7801116"/>
            <a:ext cx="2004562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H="1">
            <a:off x="6718300" y="9080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 flipH="1" flipV="1">
            <a:off x="15417800" y="7806526"/>
            <a:ext cx="2004561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 rot="765313">
            <a:off x="5799473" y="4571515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 rot="765313">
            <a:off x="5799399" y="70443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 rot="765313">
            <a:off x="5799399" y="9520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 rot="765313">
            <a:off x="16822999" y="70406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5966192" y="4701446"/>
            <a:ext cx="1088439" cy="84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400" spc="300" baseline="-6250" dirty="0">
                <a:solidFill>
                  <a:srgbClr val="FFFFFF"/>
                </a:solidFill>
              </a:rPr>
              <a:t>2,695</a:t>
            </a:r>
            <a:endParaRPr sz="4400" spc="300" baseline="-6250" dirty="0">
              <a:solidFill>
                <a:srgbClr val="FFFFFF"/>
              </a:solidFill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16993307" y="7156011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2,695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5969707" y="9631553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2,590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5969707" y="7117494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8846799" y="6997700"/>
            <a:ext cx="4886037" cy="126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Yesbit 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partner, Market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Maker.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219200" y="45212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position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A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has successfully gained a new contract via Yesbit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219200" y="70231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B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1219200" y="94869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6" name="Picture 25" descr="Screen Shot 2018-02-08 at 7.5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21" y="5677724"/>
            <a:ext cx="5333430" cy="4704911"/>
          </a:xfrm>
          <a:prstGeom prst="rect">
            <a:avLst/>
          </a:prstGeom>
        </p:spPr>
      </p:pic>
      <p:sp>
        <p:nvSpPr>
          <p:cNvPr id="27" name="Shape 1289"/>
          <p:cNvSpPr/>
          <p:nvPr/>
        </p:nvSpPr>
        <p:spPr>
          <a:xfrm>
            <a:off x="10348102" y="7213143"/>
            <a:ext cx="2896828" cy="238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5600" b="1" dirty="0" smtClean="0">
                <a:solidFill>
                  <a:schemeClr val="bg2"/>
                </a:solidFill>
              </a:rPr>
              <a:t>S&amp;P500</a:t>
            </a:r>
            <a:endParaRPr lang="en-US" altLang="zh-CN" sz="2800" b="0" dirty="0" smtClean="0">
              <a:solidFill>
                <a:srgbClr val="0000FF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2800" b="0" dirty="0" smtClean="0">
                <a:solidFill>
                  <a:srgbClr val="DCDEE0"/>
                </a:solidFill>
              </a:rPr>
              <a:t>Market Price</a:t>
            </a:r>
            <a:endParaRPr lang="en-US" altLang="zh-CN" sz="2800" b="1" dirty="0">
              <a:solidFill>
                <a:srgbClr val="DCDEE0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008000"/>
                </a:solidFill>
              </a:rPr>
              <a:t>2,695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altLang="zh-CN" sz="3200" dirty="0"/>
          </a:p>
        </p:txBody>
      </p:sp>
      <p:sp>
        <p:nvSpPr>
          <p:cNvPr id="28" name="Shape 1225"/>
          <p:cNvSpPr/>
          <p:nvPr/>
        </p:nvSpPr>
        <p:spPr>
          <a:xfrm>
            <a:off x="6400800" y="11381882"/>
            <a:ext cx="1314523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Our partner, Market maker can list its Contract on the platform. Market maker will take the risk from the users’ profit and lost.</a:t>
            </a:r>
            <a:endParaRPr sz="32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5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" grpId="0" animBg="1"/>
      <p:bldP spid="1277" grpId="0" animBg="1"/>
      <p:bldP spid="1278" grpId="0" animBg="1"/>
      <p:bldP spid="1279" grpId="0" animBg="1"/>
      <p:bldP spid="1281" grpId="0" animBg="1"/>
      <p:bldP spid="1283" grpId="0" animBg="1"/>
      <p:bldP spid="1284" grpId="0" animBg="1"/>
      <p:bldP spid="1285" grpId="0" animBg="1"/>
      <p:bldP spid="1287" grpId="0" animBg="1"/>
      <p:bldP spid="1290" grpId="0" animBg="1"/>
      <p:bldP spid="1292" grpId="0" animBg="1"/>
      <p:bldP spid="1294" grpId="0" animBg="1"/>
      <p:bldP spid="1295" grpId="0" animBg="1"/>
      <p:bldP spid="1297" grpId="0" animBg="1"/>
      <p:bldP spid="1299" grpId="0" animBg="1"/>
      <p:bldP spid="1300" grpId="0" animBg="1"/>
      <p:bldP spid="1301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/>
        </p:nvSpPr>
        <p:spPr>
          <a:xfrm>
            <a:off x="12643629" y="1619473"/>
            <a:ext cx="102592" cy="11772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0" spc="14400" baseline="-666">
                <a:solidFill>
                  <a:srgbClr val="9091A5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65000" spc="14400" baseline="-666" dirty="0">
              <a:solidFill>
                <a:srgbClr val="9091A5"/>
              </a:solidFill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1164108" y="686217"/>
            <a:ext cx="5050711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Bid/Ask Match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2466758" y="5257626"/>
            <a:ext cx="102592" cy="361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70000"/>
              </a:lnSpc>
              <a:defRPr sz="14400" spc="6768">
                <a:solidFill>
                  <a:srgbClr val="FFFFF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4400" spc="6768" dirty="0">
              <a:solidFill>
                <a:srgbClr val="FFFFFF"/>
              </a:solidFill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6718224" y="5519089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V="1">
            <a:off x="6717566" y="7801116"/>
            <a:ext cx="2004562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H="1">
            <a:off x="6718300" y="9080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 flipH="1">
            <a:off x="15431371" y="5524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 flipH="1" flipV="1">
            <a:off x="15417800" y="7806526"/>
            <a:ext cx="2004561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15431296" y="9085910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 rot="765313">
            <a:off x="5799473" y="4571515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 rot="765313">
            <a:off x="5799399" y="70443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 rot="765313">
            <a:off x="5799399" y="9520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 rot="765313">
            <a:off x="16823073" y="4567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 rot="765313">
            <a:off x="16822999" y="70406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8" name="Shape 1288"/>
          <p:cNvSpPr/>
          <p:nvPr/>
        </p:nvSpPr>
        <p:spPr>
          <a:xfrm rot="765313">
            <a:off x="16822999" y="95171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5966198" y="4701452"/>
            <a:ext cx="1088439" cy="84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400" spc="300" baseline="-6250" dirty="0">
                <a:solidFill>
                  <a:srgbClr val="FFFFFF"/>
                </a:solidFill>
              </a:rPr>
              <a:t>2,695</a:t>
            </a:r>
            <a:endParaRPr sz="4400" spc="300" baseline="-6250" dirty="0">
              <a:solidFill>
                <a:srgbClr val="FFFFFF"/>
              </a:solidFill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17006007" y="9626142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2,695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16993307" y="7156011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2,699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17006007" y="4687078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2,700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5969706" y="9631553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2,680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5969707" y="7117494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18846800" y="4495800"/>
            <a:ext cx="4343400" cy="824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8846800" y="6997700"/>
            <a:ext cx="4343400" cy="824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 user E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18846800" y="9461500"/>
            <a:ext cx="43434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 user F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successfully gained new 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contract</a:t>
            </a: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via 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Yesbit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219200" y="45212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have successfully gained new contract via Yesbit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219200" y="70231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B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1219200" y="94869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C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" name="Picture 4" descr="Screen Shot 2018-02-08 at 7.5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21" y="5677724"/>
            <a:ext cx="5333430" cy="4704911"/>
          </a:xfrm>
          <a:prstGeom prst="rect">
            <a:avLst/>
          </a:prstGeom>
        </p:spPr>
      </p:pic>
      <p:sp>
        <p:nvSpPr>
          <p:cNvPr id="1289" name="Shape 1289"/>
          <p:cNvSpPr/>
          <p:nvPr/>
        </p:nvSpPr>
        <p:spPr>
          <a:xfrm>
            <a:off x="10796944" y="7305478"/>
            <a:ext cx="2447986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4400" b="0" dirty="0" smtClean="0">
                <a:solidFill>
                  <a:srgbClr val="DCDEE0"/>
                </a:solidFill>
              </a:rPr>
              <a:t>S&amp;P 500</a:t>
            </a: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2800" b="0" dirty="0" smtClean="0">
                <a:solidFill>
                  <a:srgbClr val="DCDEE0"/>
                </a:solidFill>
              </a:rPr>
              <a:t>Market Price</a:t>
            </a:r>
            <a:endParaRPr lang="en-US" altLang="zh-CN" sz="2800" b="1" dirty="0">
              <a:solidFill>
                <a:srgbClr val="DCDEE0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008000"/>
                </a:solidFill>
              </a:rPr>
              <a:t>2,685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altLang="zh-CN" sz="3200" dirty="0"/>
          </a:p>
        </p:txBody>
      </p:sp>
      <p:sp>
        <p:nvSpPr>
          <p:cNvPr id="37" name="Shape 1225"/>
          <p:cNvSpPr/>
          <p:nvPr/>
        </p:nvSpPr>
        <p:spPr>
          <a:xfrm>
            <a:off x="6400800" y="11381882"/>
            <a:ext cx="1314523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Match engine can match each long/short order with the same bid/ask price. Once the contract is closed, the profit/lost are between long and short position users. </a:t>
            </a:r>
            <a:endParaRPr sz="32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2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4" grpId="0" animBg="1"/>
      <p:bldP spid="1285" grpId="0" animBg="1"/>
      <p:bldP spid="1286" grpId="0" animBg="1"/>
      <p:bldP spid="1287" grpId="0" animBg="1"/>
      <p:bldP spid="1288" grpId="0" animBg="1"/>
      <p:bldP spid="1290" grpId="0" animBg="1"/>
      <p:bldP spid="1291" grpId="0" animBg="1"/>
      <p:bldP spid="1292" grpId="0" animBg="1"/>
      <p:bldP spid="1293" grpId="0" animBg="1"/>
      <p:bldP spid="1294" grpId="0" animBg="1"/>
      <p:bldP spid="1295" grpId="0" animBg="1"/>
      <p:bldP spid="1296" grpId="0" animBg="1"/>
      <p:bldP spid="1297" grpId="0" animBg="1"/>
      <p:bldP spid="1298" grpId="0" animBg="1"/>
      <p:bldP spid="1299" grpId="0" animBg="1"/>
      <p:bldP spid="1300" grpId="0" animBg="1"/>
      <p:bldP spid="1301" grpId="0" animBg="1"/>
      <p:bldP spid="1289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64108" y="686217"/>
            <a:ext cx="7617470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Decentralized Platform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35240" y="1718493"/>
            <a:ext cx="339892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90AAC4"/>
                </a:solidFill>
              </a:rPr>
              <a:t>Fully control your asset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509802" y="5549692"/>
            <a:ext cx="7124701" cy="322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2" h="21380" extrusionOk="0">
                <a:moveTo>
                  <a:pt x="21290" y="2"/>
                </a:moveTo>
                <a:lnTo>
                  <a:pt x="1387" y="2"/>
                </a:lnTo>
                <a:cubicBezTo>
                  <a:pt x="1387" y="2"/>
                  <a:pt x="34" y="-220"/>
                  <a:pt x="0" y="4766"/>
                </a:cubicBezTo>
                <a:cubicBezTo>
                  <a:pt x="-33" y="9751"/>
                  <a:pt x="1173" y="9614"/>
                  <a:pt x="4296" y="9944"/>
                </a:cubicBezTo>
                <a:cubicBezTo>
                  <a:pt x="7419" y="10274"/>
                  <a:pt x="20137" y="9944"/>
                  <a:pt x="20137" y="9944"/>
                </a:cubicBezTo>
                <a:cubicBezTo>
                  <a:pt x="20137" y="9944"/>
                  <a:pt x="21366" y="10364"/>
                  <a:pt x="21467" y="12833"/>
                </a:cubicBezTo>
                <a:cubicBezTo>
                  <a:pt x="21567" y="15301"/>
                  <a:pt x="21467" y="19518"/>
                  <a:pt x="21467" y="19518"/>
                </a:cubicBezTo>
                <a:cubicBezTo>
                  <a:pt x="21467" y="19518"/>
                  <a:pt x="20872" y="21380"/>
                  <a:pt x="20009" y="21380"/>
                </a:cubicBezTo>
                <a:cubicBezTo>
                  <a:pt x="19147" y="21380"/>
                  <a:pt x="721" y="21380"/>
                  <a:pt x="721" y="21380"/>
                </a:cubicBezTo>
              </a:path>
            </a:pathLst>
          </a:custGeom>
          <a:ln w="76200">
            <a:solidFill>
              <a:srgbClr val="FFAA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6324305" y="4838700"/>
            <a:ext cx="7843793" cy="9708325"/>
            <a:chOff x="16324305" y="4838700"/>
            <a:chExt cx="7843793" cy="9708325"/>
          </a:xfrm>
        </p:grpSpPr>
        <p:grpSp>
          <p:nvGrpSpPr>
            <p:cNvPr id="257" name="Group 257"/>
            <p:cNvGrpSpPr/>
            <p:nvPr/>
          </p:nvGrpSpPr>
          <p:grpSpPr>
            <a:xfrm>
              <a:off x="16324305" y="4838700"/>
              <a:ext cx="7843793" cy="9708325"/>
              <a:chOff x="0" y="0"/>
              <a:chExt cx="7843791" cy="9708324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-1" y="2906979"/>
                <a:ext cx="7843793" cy="680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2" h="21403" extrusionOk="0">
                    <a:moveTo>
                      <a:pt x="12105" y="6074"/>
                    </a:moveTo>
                    <a:cubicBezTo>
                      <a:pt x="12105" y="6074"/>
                      <a:pt x="11246" y="5790"/>
                      <a:pt x="10960" y="5396"/>
                    </a:cubicBezTo>
                    <a:cubicBezTo>
                      <a:pt x="10960" y="5396"/>
                      <a:pt x="9976" y="6358"/>
                      <a:pt x="8716" y="6379"/>
                    </a:cubicBezTo>
                    <a:cubicBezTo>
                      <a:pt x="7456" y="6401"/>
                      <a:pt x="6888" y="5484"/>
                      <a:pt x="7117" y="5003"/>
                    </a:cubicBezTo>
                    <a:cubicBezTo>
                      <a:pt x="7346" y="4522"/>
                      <a:pt x="8170" y="4632"/>
                      <a:pt x="8800" y="3758"/>
                    </a:cubicBezTo>
                    <a:cubicBezTo>
                      <a:pt x="9430" y="2884"/>
                      <a:pt x="9794" y="1682"/>
                      <a:pt x="11283" y="2250"/>
                    </a:cubicBezTo>
                    <a:cubicBezTo>
                      <a:pt x="11548" y="2351"/>
                      <a:pt x="11842" y="2450"/>
                      <a:pt x="12149" y="2553"/>
                    </a:cubicBezTo>
                    <a:cubicBezTo>
                      <a:pt x="13568" y="3028"/>
                      <a:pt x="15256" y="3589"/>
                      <a:pt x="15522" y="4828"/>
                    </a:cubicBezTo>
                    <a:cubicBezTo>
                      <a:pt x="15847" y="6336"/>
                      <a:pt x="15847" y="8149"/>
                      <a:pt x="16420" y="9416"/>
                    </a:cubicBezTo>
                    <a:cubicBezTo>
                      <a:pt x="16993" y="10684"/>
                      <a:pt x="16726" y="11893"/>
                      <a:pt x="16726" y="11893"/>
                    </a:cubicBezTo>
                    <a:cubicBezTo>
                      <a:pt x="16726" y="11893"/>
                      <a:pt x="20607" y="21112"/>
                      <a:pt x="21562" y="21403"/>
                    </a:cubicBezTo>
                    <a:lnTo>
                      <a:pt x="12946" y="21385"/>
                    </a:lnTo>
                    <a:cubicBezTo>
                      <a:pt x="12946" y="21385"/>
                      <a:pt x="11743" y="16547"/>
                      <a:pt x="11418" y="15869"/>
                    </a:cubicBezTo>
                    <a:cubicBezTo>
                      <a:pt x="11418" y="15869"/>
                      <a:pt x="7389" y="15221"/>
                      <a:pt x="5843" y="12425"/>
                    </a:cubicBezTo>
                    <a:cubicBezTo>
                      <a:pt x="5843" y="12425"/>
                      <a:pt x="3552" y="10811"/>
                      <a:pt x="2368" y="10156"/>
                    </a:cubicBezTo>
                    <a:cubicBezTo>
                      <a:pt x="1184" y="9500"/>
                      <a:pt x="993" y="8541"/>
                      <a:pt x="1680" y="7798"/>
                    </a:cubicBezTo>
                    <a:cubicBezTo>
                      <a:pt x="1680" y="7798"/>
                      <a:pt x="726" y="6357"/>
                      <a:pt x="1757" y="5439"/>
                    </a:cubicBezTo>
                    <a:cubicBezTo>
                      <a:pt x="1757" y="5439"/>
                      <a:pt x="-38" y="4828"/>
                      <a:pt x="0" y="3692"/>
                    </a:cubicBezTo>
                    <a:cubicBezTo>
                      <a:pt x="38" y="2555"/>
                      <a:pt x="993" y="2337"/>
                      <a:pt x="2482" y="2731"/>
                    </a:cubicBezTo>
                    <a:cubicBezTo>
                      <a:pt x="2482" y="2731"/>
                      <a:pt x="382" y="2294"/>
                      <a:pt x="573" y="1158"/>
                    </a:cubicBezTo>
                    <a:cubicBezTo>
                      <a:pt x="764" y="21"/>
                      <a:pt x="1871" y="-197"/>
                      <a:pt x="2673" y="152"/>
                    </a:cubicBezTo>
                    <a:cubicBezTo>
                      <a:pt x="3475" y="502"/>
                      <a:pt x="12105" y="6074"/>
                      <a:pt x="12105" y="6074"/>
                    </a:cubicBezTo>
                    <a:close/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>
                <a:outerShdw blurRad="12700" dist="114300" dir="402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4234172" y="7269030"/>
                <a:ext cx="2134340" cy="1114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93" h="21600" extrusionOk="0">
                    <a:moveTo>
                      <a:pt x="3637" y="21600"/>
                    </a:moveTo>
                    <a:cubicBezTo>
                      <a:pt x="3637" y="21600"/>
                      <a:pt x="-962" y="17769"/>
                      <a:pt x="183" y="17472"/>
                    </a:cubicBezTo>
                    <a:cubicBezTo>
                      <a:pt x="1329" y="17176"/>
                      <a:pt x="1380" y="18049"/>
                      <a:pt x="6680" y="14216"/>
                    </a:cubicBezTo>
                    <a:cubicBezTo>
                      <a:pt x="11979" y="10383"/>
                      <a:pt x="20284" y="0"/>
                      <a:pt x="20284" y="0"/>
                    </a:cubicBezTo>
                    <a:cubicBezTo>
                      <a:pt x="20284" y="0"/>
                      <a:pt x="20638" y="11975"/>
                      <a:pt x="17014" y="15233"/>
                    </a:cubicBezTo>
                    <a:cubicBezTo>
                      <a:pt x="13389" y="18492"/>
                      <a:pt x="3637" y="21600"/>
                      <a:pt x="3637" y="21600"/>
                    </a:cubicBezTo>
                    <a:close/>
                  </a:path>
                </a:pathLst>
              </a:custGeom>
              <a:solidFill>
                <a:srgbClr val="C8BFAA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133805" y="7144754"/>
                <a:ext cx="3155830" cy="2055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0947" extrusionOk="0">
                    <a:moveTo>
                      <a:pt x="15500" y="462"/>
                    </a:moveTo>
                    <a:cubicBezTo>
                      <a:pt x="15500" y="462"/>
                      <a:pt x="13858" y="3646"/>
                      <a:pt x="10664" y="6396"/>
                    </a:cubicBezTo>
                    <a:cubicBezTo>
                      <a:pt x="7469" y="9146"/>
                      <a:pt x="3040" y="11187"/>
                      <a:pt x="3040" y="11187"/>
                    </a:cubicBezTo>
                    <a:cubicBezTo>
                      <a:pt x="3040" y="11187"/>
                      <a:pt x="193" y="10075"/>
                      <a:pt x="16" y="11541"/>
                    </a:cubicBezTo>
                    <a:cubicBezTo>
                      <a:pt x="-161" y="13007"/>
                      <a:pt x="1199" y="16179"/>
                      <a:pt x="1199" y="16179"/>
                    </a:cubicBezTo>
                    <a:lnTo>
                      <a:pt x="1724" y="18000"/>
                    </a:lnTo>
                    <a:lnTo>
                      <a:pt x="1431" y="19294"/>
                    </a:lnTo>
                    <a:cubicBezTo>
                      <a:pt x="1431" y="19294"/>
                      <a:pt x="14630" y="20947"/>
                      <a:pt x="14913" y="20947"/>
                    </a:cubicBezTo>
                    <a:cubicBezTo>
                      <a:pt x="15197" y="20947"/>
                      <a:pt x="19445" y="20522"/>
                      <a:pt x="19723" y="20314"/>
                    </a:cubicBezTo>
                    <a:cubicBezTo>
                      <a:pt x="20000" y="20106"/>
                      <a:pt x="21439" y="18670"/>
                      <a:pt x="21439" y="18670"/>
                    </a:cubicBezTo>
                    <a:lnTo>
                      <a:pt x="20861" y="14661"/>
                    </a:lnTo>
                    <a:cubicBezTo>
                      <a:pt x="20861" y="14661"/>
                      <a:pt x="18658" y="9767"/>
                      <a:pt x="18519" y="9206"/>
                    </a:cubicBezTo>
                    <a:cubicBezTo>
                      <a:pt x="18380" y="8646"/>
                      <a:pt x="16466" y="600"/>
                      <a:pt x="16466" y="600"/>
                    </a:cubicBezTo>
                    <a:cubicBezTo>
                      <a:pt x="16466" y="600"/>
                      <a:pt x="15565" y="-653"/>
                      <a:pt x="15500" y="462"/>
                    </a:cubicBezTo>
                    <a:close/>
                  </a:path>
                </a:pathLst>
              </a:custGeom>
              <a:solidFill>
                <a:srgbClr val="8DA7C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4469288" y="7526422"/>
                <a:ext cx="2260888" cy="1528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7" h="20393" extrusionOk="0">
                    <a:moveTo>
                      <a:pt x="18252" y="0"/>
                    </a:moveTo>
                    <a:cubicBezTo>
                      <a:pt x="18252" y="0"/>
                      <a:pt x="20049" y="10109"/>
                      <a:pt x="20825" y="10854"/>
                    </a:cubicBezTo>
                    <a:cubicBezTo>
                      <a:pt x="21600" y="11599"/>
                      <a:pt x="20042" y="13280"/>
                      <a:pt x="19456" y="12072"/>
                    </a:cubicBezTo>
                    <a:cubicBezTo>
                      <a:pt x="18870" y="10864"/>
                      <a:pt x="17651" y="3689"/>
                      <a:pt x="16627" y="4434"/>
                    </a:cubicBezTo>
                    <a:cubicBezTo>
                      <a:pt x="15604" y="5178"/>
                      <a:pt x="16659" y="7733"/>
                      <a:pt x="17179" y="8667"/>
                    </a:cubicBezTo>
                    <a:cubicBezTo>
                      <a:pt x="17699" y="9601"/>
                      <a:pt x="19068" y="13940"/>
                      <a:pt x="18028" y="14402"/>
                    </a:cubicBezTo>
                    <a:cubicBezTo>
                      <a:pt x="16989" y="14864"/>
                      <a:pt x="17163" y="9933"/>
                      <a:pt x="15150" y="8160"/>
                    </a:cubicBezTo>
                    <a:cubicBezTo>
                      <a:pt x="13137" y="6386"/>
                      <a:pt x="11167" y="6397"/>
                      <a:pt x="12214" y="7982"/>
                    </a:cubicBezTo>
                    <a:cubicBezTo>
                      <a:pt x="13261" y="9567"/>
                      <a:pt x="14127" y="10654"/>
                      <a:pt x="14646" y="13245"/>
                    </a:cubicBezTo>
                    <a:cubicBezTo>
                      <a:pt x="15166" y="15835"/>
                      <a:pt x="13245" y="16654"/>
                      <a:pt x="12866" y="14796"/>
                    </a:cubicBezTo>
                    <a:cubicBezTo>
                      <a:pt x="12486" y="12938"/>
                      <a:pt x="9723" y="7948"/>
                      <a:pt x="9723" y="7948"/>
                    </a:cubicBezTo>
                    <a:cubicBezTo>
                      <a:pt x="9723" y="7948"/>
                      <a:pt x="8610" y="8562"/>
                      <a:pt x="9204" y="9934"/>
                    </a:cubicBezTo>
                    <a:cubicBezTo>
                      <a:pt x="9798" y="11307"/>
                      <a:pt x="12881" y="16648"/>
                      <a:pt x="12435" y="17927"/>
                    </a:cubicBezTo>
                    <a:cubicBezTo>
                      <a:pt x="11989" y="19206"/>
                      <a:pt x="11198" y="17292"/>
                      <a:pt x="9681" y="14205"/>
                    </a:cubicBezTo>
                    <a:cubicBezTo>
                      <a:pt x="8165" y="11119"/>
                      <a:pt x="5872" y="8516"/>
                      <a:pt x="6194" y="10835"/>
                    </a:cubicBezTo>
                    <a:cubicBezTo>
                      <a:pt x="6516" y="13153"/>
                      <a:pt x="9658" y="16296"/>
                      <a:pt x="8956" y="18165"/>
                    </a:cubicBezTo>
                    <a:cubicBezTo>
                      <a:pt x="8254" y="20035"/>
                      <a:pt x="6589" y="15885"/>
                      <a:pt x="5220" y="13899"/>
                    </a:cubicBezTo>
                    <a:cubicBezTo>
                      <a:pt x="3852" y="11912"/>
                      <a:pt x="108" y="9250"/>
                      <a:pt x="1295" y="12481"/>
                    </a:cubicBezTo>
                    <a:cubicBezTo>
                      <a:pt x="2482" y="15711"/>
                      <a:pt x="4783" y="14516"/>
                      <a:pt x="5244" y="16941"/>
                    </a:cubicBezTo>
                    <a:cubicBezTo>
                      <a:pt x="5706" y="19366"/>
                      <a:pt x="4717" y="21600"/>
                      <a:pt x="3611" y="19649"/>
                    </a:cubicBezTo>
                    <a:cubicBezTo>
                      <a:pt x="2506" y="17697"/>
                      <a:pt x="0" y="13063"/>
                      <a:pt x="0" y="13063"/>
                    </a:cubicBezTo>
                  </a:path>
                </a:pathLst>
              </a:cu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2820058" y="4707453"/>
                <a:ext cx="2038143" cy="2472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5" h="20860" extrusionOk="0">
                    <a:moveTo>
                      <a:pt x="17519" y="67"/>
                    </a:moveTo>
                    <a:cubicBezTo>
                      <a:pt x="17519" y="67"/>
                      <a:pt x="17536" y="16930"/>
                      <a:pt x="18171" y="18309"/>
                    </a:cubicBezTo>
                    <a:cubicBezTo>
                      <a:pt x="18807" y="19689"/>
                      <a:pt x="20022" y="20365"/>
                      <a:pt x="18833" y="20737"/>
                    </a:cubicBezTo>
                    <a:cubicBezTo>
                      <a:pt x="17643" y="21108"/>
                      <a:pt x="17426" y="20528"/>
                      <a:pt x="15213" y="20528"/>
                    </a:cubicBezTo>
                    <a:cubicBezTo>
                      <a:pt x="13000" y="20528"/>
                      <a:pt x="6004" y="20771"/>
                      <a:pt x="3220" y="20141"/>
                    </a:cubicBezTo>
                    <a:cubicBezTo>
                      <a:pt x="436" y="19511"/>
                      <a:pt x="-1578" y="11766"/>
                      <a:pt x="1677" y="7139"/>
                    </a:cubicBezTo>
                    <a:cubicBezTo>
                      <a:pt x="4931" y="2513"/>
                      <a:pt x="16599" y="-492"/>
                      <a:pt x="17519" y="67"/>
                    </a:cubicBezTo>
                    <a:close/>
                  </a:path>
                </a:pathLst>
              </a:custGeom>
              <a:solidFill>
                <a:srgbClr val="E2D8C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254" name="Group 254"/>
              <p:cNvGrpSpPr/>
              <p:nvPr/>
            </p:nvGrpSpPr>
            <p:grpSpPr>
              <a:xfrm>
                <a:off x="721561" y="0"/>
                <a:ext cx="3908932" cy="7039927"/>
                <a:chOff x="0" y="0"/>
                <a:chExt cx="3908931" cy="7039926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0" y="0"/>
                  <a:ext cx="3908932" cy="7039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50"/>
                      </a:moveTo>
                      <a:cubicBezTo>
                        <a:pt x="21600" y="21130"/>
                        <a:pt x="20617" y="21600"/>
                        <a:pt x="19403" y="21600"/>
                      </a:cubicBezTo>
                      <a:lnTo>
                        <a:pt x="2197" y="21600"/>
                      </a:lnTo>
                      <a:cubicBezTo>
                        <a:pt x="984" y="21600"/>
                        <a:pt x="0" y="21130"/>
                        <a:pt x="0" y="20550"/>
                      </a:cubicBezTo>
                      <a:lnTo>
                        <a:pt x="0" y="1049"/>
                      </a:lnTo>
                      <a:cubicBezTo>
                        <a:pt x="0" y="470"/>
                        <a:pt x="984" y="0"/>
                        <a:pt x="2197" y="0"/>
                      </a:cubicBezTo>
                      <a:lnTo>
                        <a:pt x="19403" y="0"/>
                      </a:lnTo>
                      <a:cubicBezTo>
                        <a:pt x="20617" y="0"/>
                        <a:pt x="21600" y="470"/>
                        <a:pt x="21600" y="1049"/>
                      </a:cubicBezTo>
                      <a:cubicBezTo>
                        <a:pt x="21600" y="1049"/>
                        <a:pt x="21600" y="20550"/>
                        <a:pt x="21600" y="20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>
                  <a:outerShdw blurRad="12700" dist="114300" dir="4020000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148308" y="472237"/>
                  <a:ext cx="3575610" cy="5322872"/>
                </a:xfrm>
                <a:prstGeom prst="roundRect">
                  <a:avLst>
                    <a:gd name="adj" fmla="val 2350"/>
                  </a:avLst>
                </a:prstGeom>
                <a:gradFill flip="none" rotWithShape="1">
                  <a:gsLst>
                    <a:gs pos="0">
                      <a:srgbClr val="E52F6E"/>
                    </a:gs>
                    <a:gs pos="100000">
                      <a:srgbClr val="FB7C00"/>
                    </a:gs>
                  </a:gsLst>
                  <a:lin ang="16680000" scaled="0"/>
                </a:gra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58420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2338242" y="5993883"/>
                <a:ext cx="692968" cy="69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4835"/>
                      <a:pt x="16763" y="0"/>
                      <a:pt x="10798" y="0"/>
                    </a:cubicBezTo>
                    <a:cubicBezTo>
                      <a:pt x="4833" y="0"/>
                      <a:pt x="0" y="4835"/>
                      <a:pt x="0" y="10801"/>
                    </a:cubicBezTo>
                    <a:cubicBezTo>
                      <a:pt x="0" y="16763"/>
                      <a:pt x="4833" y="21600"/>
                      <a:pt x="10798" y="21600"/>
                    </a:cubicBezTo>
                    <a:cubicBezTo>
                      <a:pt x="16763" y="21600"/>
                      <a:pt x="21600" y="16763"/>
                      <a:pt x="21600" y="10801"/>
                    </a:cubicBezTo>
                    <a:close/>
                  </a:path>
                </a:pathLst>
              </a:custGeom>
              <a:solidFill>
                <a:srgbClr val="232323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056896" y="3465614"/>
                <a:ext cx="2535250" cy="136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1" h="19575" extrusionOk="0">
                    <a:moveTo>
                      <a:pt x="12603" y="18173"/>
                    </a:moveTo>
                    <a:cubicBezTo>
                      <a:pt x="12603" y="18173"/>
                      <a:pt x="10454" y="16873"/>
                      <a:pt x="9737" y="15073"/>
                    </a:cubicBezTo>
                    <a:cubicBezTo>
                      <a:pt x="9737" y="15073"/>
                      <a:pt x="7277" y="19474"/>
                      <a:pt x="4125" y="19573"/>
                    </a:cubicBezTo>
                    <a:cubicBezTo>
                      <a:pt x="972" y="19673"/>
                      <a:pt x="-449" y="15473"/>
                      <a:pt x="124" y="13274"/>
                    </a:cubicBezTo>
                    <a:cubicBezTo>
                      <a:pt x="698" y="11073"/>
                      <a:pt x="2757" y="11573"/>
                      <a:pt x="4334" y="7574"/>
                    </a:cubicBezTo>
                    <a:cubicBezTo>
                      <a:pt x="5910" y="3573"/>
                      <a:pt x="6820" y="-1927"/>
                      <a:pt x="10546" y="673"/>
                    </a:cubicBezTo>
                    <a:cubicBezTo>
                      <a:pt x="11208" y="1136"/>
                      <a:pt x="11944" y="1588"/>
                      <a:pt x="12712" y="2058"/>
                    </a:cubicBezTo>
                    <a:cubicBezTo>
                      <a:pt x="16262" y="4235"/>
                      <a:pt x="20483" y="6799"/>
                      <a:pt x="21151" y="12474"/>
                    </a:cubicBezTo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19367004" y="6093778"/>
              <a:ext cx="102592" cy="36112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70000"/>
                </a:lnSpc>
                <a:defRPr sz="14400" spc="6768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endParaRPr sz="14400" spc="6768" dirty="0">
                <a:solidFill>
                  <a:srgbClr val="FFFFFF"/>
                </a:solidFill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>
            <a:off x="11633819" y="4479316"/>
            <a:ext cx="49244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Long position deposit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9451975" y="6575852"/>
            <a:ext cx="5207000" cy="830997"/>
          </a:xfrm>
          <a:prstGeom prst="rect">
            <a:avLst/>
          </a:prstGeom>
          <a:solidFill>
            <a:srgbClr val="3D3D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FF"/>
                </a:solidFill>
              </a:rPr>
              <a:t>Smartcontract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046641" y="8980181"/>
            <a:ext cx="50013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Short position deposit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9157055" y="10005040"/>
            <a:ext cx="64774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FFFF"/>
                </a:solidFill>
              </a:rPr>
              <a:t>All the information are in the </a:t>
            </a:r>
            <a:r>
              <a:rPr lang="en-US" sz="3200" dirty="0" err="1" smtClean="0">
                <a:solidFill>
                  <a:srgbClr val="FFFFFF"/>
                </a:solidFill>
              </a:rPr>
              <a:t>blockchain</a:t>
            </a:r>
            <a:r>
              <a:rPr sz="3200" dirty="0" smtClean="0">
                <a:solidFill>
                  <a:srgbClr val="FFFFFF"/>
                </a:solidFill>
              </a:rPr>
              <a:t>.</a:t>
            </a:r>
            <a:r>
              <a:rPr lang="en-US" sz="3200" dirty="0" smtClean="0">
                <a:solidFill>
                  <a:srgbClr val="FFFFFF"/>
                </a:solidFill>
              </a:rPr>
              <a:t> No one can change the record.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3199" y="4807611"/>
            <a:ext cx="10192597" cy="9779002"/>
            <a:chOff x="-203199" y="4807611"/>
            <a:chExt cx="10192597" cy="9779002"/>
          </a:xfrm>
        </p:grpSpPr>
        <p:grpSp>
          <p:nvGrpSpPr>
            <p:cNvPr id="246" name="Group 246"/>
            <p:cNvGrpSpPr/>
            <p:nvPr/>
          </p:nvGrpSpPr>
          <p:grpSpPr>
            <a:xfrm flipH="1">
              <a:off x="-203199" y="4807611"/>
              <a:ext cx="7843793" cy="9708326"/>
              <a:chOff x="0" y="0"/>
              <a:chExt cx="7843791" cy="9708324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-1" y="2906979"/>
                <a:ext cx="7843793" cy="680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2" h="21403" extrusionOk="0">
                    <a:moveTo>
                      <a:pt x="12105" y="6074"/>
                    </a:moveTo>
                    <a:cubicBezTo>
                      <a:pt x="12105" y="6074"/>
                      <a:pt x="11246" y="5790"/>
                      <a:pt x="10960" y="5396"/>
                    </a:cubicBezTo>
                    <a:cubicBezTo>
                      <a:pt x="10960" y="5396"/>
                      <a:pt x="9976" y="6358"/>
                      <a:pt x="8716" y="6379"/>
                    </a:cubicBezTo>
                    <a:cubicBezTo>
                      <a:pt x="7456" y="6401"/>
                      <a:pt x="6888" y="5484"/>
                      <a:pt x="7117" y="5003"/>
                    </a:cubicBezTo>
                    <a:cubicBezTo>
                      <a:pt x="7346" y="4522"/>
                      <a:pt x="8170" y="4632"/>
                      <a:pt x="8800" y="3758"/>
                    </a:cubicBezTo>
                    <a:cubicBezTo>
                      <a:pt x="9430" y="2884"/>
                      <a:pt x="9794" y="1682"/>
                      <a:pt x="11283" y="2250"/>
                    </a:cubicBezTo>
                    <a:cubicBezTo>
                      <a:pt x="11548" y="2351"/>
                      <a:pt x="11842" y="2450"/>
                      <a:pt x="12149" y="2553"/>
                    </a:cubicBezTo>
                    <a:cubicBezTo>
                      <a:pt x="13568" y="3028"/>
                      <a:pt x="15256" y="3589"/>
                      <a:pt x="15522" y="4828"/>
                    </a:cubicBezTo>
                    <a:cubicBezTo>
                      <a:pt x="15847" y="6336"/>
                      <a:pt x="15847" y="8149"/>
                      <a:pt x="16420" y="9416"/>
                    </a:cubicBezTo>
                    <a:cubicBezTo>
                      <a:pt x="16993" y="10684"/>
                      <a:pt x="16726" y="11893"/>
                      <a:pt x="16726" y="11893"/>
                    </a:cubicBezTo>
                    <a:cubicBezTo>
                      <a:pt x="16726" y="11893"/>
                      <a:pt x="20607" y="21112"/>
                      <a:pt x="21562" y="21403"/>
                    </a:cubicBezTo>
                    <a:lnTo>
                      <a:pt x="12946" y="21385"/>
                    </a:lnTo>
                    <a:cubicBezTo>
                      <a:pt x="12946" y="21385"/>
                      <a:pt x="11743" y="16547"/>
                      <a:pt x="11418" y="15869"/>
                    </a:cubicBezTo>
                    <a:cubicBezTo>
                      <a:pt x="11418" y="15869"/>
                      <a:pt x="7389" y="15221"/>
                      <a:pt x="5843" y="12425"/>
                    </a:cubicBezTo>
                    <a:cubicBezTo>
                      <a:pt x="5843" y="12425"/>
                      <a:pt x="3552" y="10811"/>
                      <a:pt x="2368" y="10156"/>
                    </a:cubicBezTo>
                    <a:cubicBezTo>
                      <a:pt x="1184" y="9500"/>
                      <a:pt x="993" y="8541"/>
                      <a:pt x="1680" y="7798"/>
                    </a:cubicBezTo>
                    <a:cubicBezTo>
                      <a:pt x="1680" y="7798"/>
                      <a:pt x="726" y="6357"/>
                      <a:pt x="1757" y="5439"/>
                    </a:cubicBezTo>
                    <a:cubicBezTo>
                      <a:pt x="1757" y="5439"/>
                      <a:pt x="-38" y="4828"/>
                      <a:pt x="0" y="3692"/>
                    </a:cubicBezTo>
                    <a:cubicBezTo>
                      <a:pt x="38" y="2555"/>
                      <a:pt x="993" y="2337"/>
                      <a:pt x="2482" y="2731"/>
                    </a:cubicBezTo>
                    <a:cubicBezTo>
                      <a:pt x="2482" y="2731"/>
                      <a:pt x="382" y="2294"/>
                      <a:pt x="573" y="1158"/>
                    </a:cubicBezTo>
                    <a:cubicBezTo>
                      <a:pt x="764" y="21"/>
                      <a:pt x="1871" y="-197"/>
                      <a:pt x="2673" y="152"/>
                    </a:cubicBezTo>
                    <a:cubicBezTo>
                      <a:pt x="3475" y="502"/>
                      <a:pt x="12105" y="6074"/>
                      <a:pt x="12105" y="6074"/>
                    </a:cubicBezTo>
                    <a:close/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>
                <a:outerShdw blurRad="12700" dist="114300" dir="402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234172" y="7269030"/>
                <a:ext cx="2134340" cy="1114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93" h="21600" extrusionOk="0">
                    <a:moveTo>
                      <a:pt x="3637" y="21600"/>
                    </a:moveTo>
                    <a:cubicBezTo>
                      <a:pt x="3637" y="21600"/>
                      <a:pt x="-962" y="17769"/>
                      <a:pt x="183" y="17472"/>
                    </a:cubicBezTo>
                    <a:cubicBezTo>
                      <a:pt x="1329" y="17176"/>
                      <a:pt x="1380" y="18049"/>
                      <a:pt x="6680" y="14216"/>
                    </a:cubicBezTo>
                    <a:cubicBezTo>
                      <a:pt x="11979" y="10383"/>
                      <a:pt x="20284" y="0"/>
                      <a:pt x="20284" y="0"/>
                    </a:cubicBezTo>
                    <a:cubicBezTo>
                      <a:pt x="20284" y="0"/>
                      <a:pt x="20638" y="11975"/>
                      <a:pt x="17014" y="15233"/>
                    </a:cubicBezTo>
                    <a:cubicBezTo>
                      <a:pt x="13389" y="18492"/>
                      <a:pt x="3637" y="21600"/>
                      <a:pt x="3637" y="21600"/>
                    </a:cubicBezTo>
                    <a:close/>
                  </a:path>
                </a:pathLst>
              </a:custGeom>
              <a:solidFill>
                <a:srgbClr val="C8BFAA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4133805" y="7144754"/>
                <a:ext cx="3155830" cy="2055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0947" extrusionOk="0">
                    <a:moveTo>
                      <a:pt x="15500" y="462"/>
                    </a:moveTo>
                    <a:cubicBezTo>
                      <a:pt x="15500" y="462"/>
                      <a:pt x="13858" y="3646"/>
                      <a:pt x="10664" y="6396"/>
                    </a:cubicBezTo>
                    <a:cubicBezTo>
                      <a:pt x="7469" y="9146"/>
                      <a:pt x="3040" y="11187"/>
                      <a:pt x="3040" y="11187"/>
                    </a:cubicBezTo>
                    <a:cubicBezTo>
                      <a:pt x="3040" y="11187"/>
                      <a:pt x="193" y="10075"/>
                      <a:pt x="16" y="11541"/>
                    </a:cubicBezTo>
                    <a:cubicBezTo>
                      <a:pt x="-161" y="13007"/>
                      <a:pt x="1199" y="16179"/>
                      <a:pt x="1199" y="16179"/>
                    </a:cubicBezTo>
                    <a:lnTo>
                      <a:pt x="1724" y="18000"/>
                    </a:lnTo>
                    <a:lnTo>
                      <a:pt x="1431" y="19294"/>
                    </a:lnTo>
                    <a:cubicBezTo>
                      <a:pt x="1431" y="19294"/>
                      <a:pt x="14630" y="20947"/>
                      <a:pt x="14913" y="20947"/>
                    </a:cubicBezTo>
                    <a:cubicBezTo>
                      <a:pt x="15197" y="20947"/>
                      <a:pt x="19445" y="20522"/>
                      <a:pt x="19723" y="20314"/>
                    </a:cubicBezTo>
                    <a:cubicBezTo>
                      <a:pt x="20000" y="20106"/>
                      <a:pt x="21439" y="18670"/>
                      <a:pt x="21439" y="18670"/>
                    </a:cubicBezTo>
                    <a:lnTo>
                      <a:pt x="20861" y="14661"/>
                    </a:lnTo>
                    <a:cubicBezTo>
                      <a:pt x="20861" y="14661"/>
                      <a:pt x="18658" y="9767"/>
                      <a:pt x="18519" y="9206"/>
                    </a:cubicBezTo>
                    <a:cubicBezTo>
                      <a:pt x="18380" y="8646"/>
                      <a:pt x="16466" y="600"/>
                      <a:pt x="16466" y="600"/>
                    </a:cubicBezTo>
                    <a:cubicBezTo>
                      <a:pt x="16466" y="600"/>
                      <a:pt x="15565" y="-653"/>
                      <a:pt x="15500" y="462"/>
                    </a:cubicBezTo>
                    <a:close/>
                  </a:path>
                </a:pathLst>
              </a:custGeom>
              <a:solidFill>
                <a:srgbClr val="77BB4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469288" y="7526422"/>
                <a:ext cx="2260888" cy="1528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7" h="20393" extrusionOk="0">
                    <a:moveTo>
                      <a:pt x="18252" y="0"/>
                    </a:moveTo>
                    <a:cubicBezTo>
                      <a:pt x="18252" y="0"/>
                      <a:pt x="20049" y="10109"/>
                      <a:pt x="20825" y="10854"/>
                    </a:cubicBezTo>
                    <a:cubicBezTo>
                      <a:pt x="21600" y="11599"/>
                      <a:pt x="20042" y="13280"/>
                      <a:pt x="19456" y="12072"/>
                    </a:cubicBezTo>
                    <a:cubicBezTo>
                      <a:pt x="18870" y="10864"/>
                      <a:pt x="17651" y="3689"/>
                      <a:pt x="16627" y="4434"/>
                    </a:cubicBezTo>
                    <a:cubicBezTo>
                      <a:pt x="15604" y="5178"/>
                      <a:pt x="16659" y="7733"/>
                      <a:pt x="17179" y="8667"/>
                    </a:cubicBezTo>
                    <a:cubicBezTo>
                      <a:pt x="17699" y="9601"/>
                      <a:pt x="19068" y="13940"/>
                      <a:pt x="18028" y="14402"/>
                    </a:cubicBezTo>
                    <a:cubicBezTo>
                      <a:pt x="16989" y="14864"/>
                      <a:pt x="17163" y="9933"/>
                      <a:pt x="15150" y="8160"/>
                    </a:cubicBezTo>
                    <a:cubicBezTo>
                      <a:pt x="13137" y="6386"/>
                      <a:pt x="11167" y="6397"/>
                      <a:pt x="12214" y="7982"/>
                    </a:cubicBezTo>
                    <a:cubicBezTo>
                      <a:pt x="13261" y="9567"/>
                      <a:pt x="14127" y="10654"/>
                      <a:pt x="14646" y="13245"/>
                    </a:cubicBezTo>
                    <a:cubicBezTo>
                      <a:pt x="15166" y="15835"/>
                      <a:pt x="13245" y="16654"/>
                      <a:pt x="12866" y="14796"/>
                    </a:cubicBezTo>
                    <a:cubicBezTo>
                      <a:pt x="12486" y="12938"/>
                      <a:pt x="9723" y="7948"/>
                      <a:pt x="9723" y="7948"/>
                    </a:cubicBezTo>
                    <a:cubicBezTo>
                      <a:pt x="9723" y="7948"/>
                      <a:pt x="8610" y="8562"/>
                      <a:pt x="9204" y="9934"/>
                    </a:cubicBezTo>
                    <a:cubicBezTo>
                      <a:pt x="9798" y="11307"/>
                      <a:pt x="12881" y="16648"/>
                      <a:pt x="12435" y="17927"/>
                    </a:cubicBezTo>
                    <a:cubicBezTo>
                      <a:pt x="11989" y="19206"/>
                      <a:pt x="11198" y="17292"/>
                      <a:pt x="9681" y="14205"/>
                    </a:cubicBezTo>
                    <a:cubicBezTo>
                      <a:pt x="8165" y="11119"/>
                      <a:pt x="5872" y="8516"/>
                      <a:pt x="6194" y="10835"/>
                    </a:cubicBezTo>
                    <a:cubicBezTo>
                      <a:pt x="6516" y="13153"/>
                      <a:pt x="9658" y="16296"/>
                      <a:pt x="8956" y="18165"/>
                    </a:cubicBezTo>
                    <a:cubicBezTo>
                      <a:pt x="8254" y="20035"/>
                      <a:pt x="6589" y="15885"/>
                      <a:pt x="5220" y="13899"/>
                    </a:cubicBezTo>
                    <a:cubicBezTo>
                      <a:pt x="3852" y="11912"/>
                      <a:pt x="108" y="9250"/>
                      <a:pt x="1295" y="12481"/>
                    </a:cubicBezTo>
                    <a:cubicBezTo>
                      <a:pt x="2482" y="15711"/>
                      <a:pt x="4783" y="14516"/>
                      <a:pt x="5244" y="16941"/>
                    </a:cubicBezTo>
                    <a:cubicBezTo>
                      <a:pt x="5706" y="19366"/>
                      <a:pt x="4717" y="21600"/>
                      <a:pt x="3611" y="19649"/>
                    </a:cubicBezTo>
                    <a:cubicBezTo>
                      <a:pt x="2506" y="17697"/>
                      <a:pt x="0" y="13063"/>
                      <a:pt x="0" y="13063"/>
                    </a:cubicBezTo>
                  </a:path>
                </a:pathLst>
              </a:cu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820058" y="4707453"/>
                <a:ext cx="2038143" cy="2472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5" h="20860" extrusionOk="0">
                    <a:moveTo>
                      <a:pt x="17519" y="67"/>
                    </a:moveTo>
                    <a:cubicBezTo>
                      <a:pt x="17519" y="67"/>
                      <a:pt x="17536" y="16930"/>
                      <a:pt x="18171" y="18309"/>
                    </a:cubicBezTo>
                    <a:cubicBezTo>
                      <a:pt x="18807" y="19689"/>
                      <a:pt x="20022" y="20365"/>
                      <a:pt x="18833" y="20737"/>
                    </a:cubicBezTo>
                    <a:cubicBezTo>
                      <a:pt x="17643" y="21108"/>
                      <a:pt x="17426" y="20528"/>
                      <a:pt x="15213" y="20528"/>
                    </a:cubicBezTo>
                    <a:cubicBezTo>
                      <a:pt x="13000" y="20528"/>
                      <a:pt x="6004" y="20771"/>
                      <a:pt x="3220" y="20141"/>
                    </a:cubicBezTo>
                    <a:cubicBezTo>
                      <a:pt x="436" y="19511"/>
                      <a:pt x="-1578" y="11766"/>
                      <a:pt x="1677" y="7139"/>
                    </a:cubicBezTo>
                    <a:cubicBezTo>
                      <a:pt x="4931" y="2513"/>
                      <a:pt x="16599" y="-492"/>
                      <a:pt x="17519" y="67"/>
                    </a:cubicBezTo>
                    <a:close/>
                  </a:path>
                </a:pathLst>
              </a:custGeom>
              <a:solidFill>
                <a:srgbClr val="E2D8C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243" name="Group 243"/>
              <p:cNvGrpSpPr/>
              <p:nvPr/>
            </p:nvGrpSpPr>
            <p:grpSpPr>
              <a:xfrm>
                <a:off x="721561" y="0"/>
                <a:ext cx="3908932" cy="7039927"/>
                <a:chOff x="0" y="0"/>
                <a:chExt cx="3908931" cy="7039926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3908932" cy="7039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50"/>
                      </a:moveTo>
                      <a:cubicBezTo>
                        <a:pt x="21600" y="21130"/>
                        <a:pt x="20617" y="21600"/>
                        <a:pt x="19403" y="21600"/>
                      </a:cubicBezTo>
                      <a:lnTo>
                        <a:pt x="2197" y="21600"/>
                      </a:lnTo>
                      <a:cubicBezTo>
                        <a:pt x="984" y="21600"/>
                        <a:pt x="0" y="21130"/>
                        <a:pt x="0" y="20550"/>
                      </a:cubicBezTo>
                      <a:lnTo>
                        <a:pt x="0" y="1049"/>
                      </a:lnTo>
                      <a:cubicBezTo>
                        <a:pt x="0" y="470"/>
                        <a:pt x="984" y="0"/>
                        <a:pt x="2197" y="0"/>
                      </a:cubicBezTo>
                      <a:lnTo>
                        <a:pt x="19403" y="0"/>
                      </a:lnTo>
                      <a:cubicBezTo>
                        <a:pt x="20617" y="0"/>
                        <a:pt x="21600" y="470"/>
                        <a:pt x="21600" y="1049"/>
                      </a:cubicBezTo>
                      <a:cubicBezTo>
                        <a:pt x="21600" y="1049"/>
                        <a:pt x="21600" y="20550"/>
                        <a:pt x="21600" y="20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>
                  <a:outerShdw blurRad="12700" dist="114300" dir="4020000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148308" y="472237"/>
                  <a:ext cx="3575610" cy="5322872"/>
                </a:xfrm>
                <a:prstGeom prst="roundRect">
                  <a:avLst>
                    <a:gd name="adj" fmla="val 2350"/>
                  </a:avLst>
                </a:prstGeom>
                <a:gradFill flip="none" rotWithShape="1">
                  <a:gsLst>
                    <a:gs pos="0">
                      <a:srgbClr val="37A8E0"/>
                    </a:gs>
                    <a:gs pos="100000">
                      <a:srgbClr val="2DCBB1"/>
                    </a:gs>
                  </a:gsLst>
                  <a:lin ang="16200000" scaled="0"/>
                </a:gra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58420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44" name="Shape 244"/>
              <p:cNvSpPr/>
              <p:nvPr/>
            </p:nvSpPr>
            <p:spPr>
              <a:xfrm>
                <a:off x="2338242" y="5993883"/>
                <a:ext cx="692968" cy="69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4835"/>
                      <a:pt x="16763" y="0"/>
                      <a:pt x="10798" y="0"/>
                    </a:cubicBezTo>
                    <a:cubicBezTo>
                      <a:pt x="4833" y="0"/>
                      <a:pt x="0" y="4835"/>
                      <a:pt x="0" y="10801"/>
                    </a:cubicBezTo>
                    <a:cubicBezTo>
                      <a:pt x="0" y="16763"/>
                      <a:pt x="4833" y="21600"/>
                      <a:pt x="10798" y="21600"/>
                    </a:cubicBezTo>
                    <a:cubicBezTo>
                      <a:pt x="16763" y="21600"/>
                      <a:pt x="21600" y="16763"/>
                      <a:pt x="21600" y="10801"/>
                    </a:cubicBezTo>
                    <a:close/>
                  </a:path>
                </a:pathLst>
              </a:custGeom>
              <a:solidFill>
                <a:srgbClr val="232323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3056896" y="3465614"/>
                <a:ext cx="2535250" cy="136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1" h="19575" extrusionOk="0">
                    <a:moveTo>
                      <a:pt x="12603" y="18173"/>
                    </a:moveTo>
                    <a:cubicBezTo>
                      <a:pt x="12603" y="18173"/>
                      <a:pt x="10454" y="16873"/>
                      <a:pt x="9737" y="15073"/>
                    </a:cubicBezTo>
                    <a:cubicBezTo>
                      <a:pt x="9737" y="15073"/>
                      <a:pt x="7277" y="19474"/>
                      <a:pt x="4125" y="19573"/>
                    </a:cubicBezTo>
                    <a:cubicBezTo>
                      <a:pt x="972" y="19673"/>
                      <a:pt x="-449" y="15473"/>
                      <a:pt x="124" y="13274"/>
                    </a:cubicBezTo>
                    <a:cubicBezTo>
                      <a:pt x="698" y="11073"/>
                      <a:pt x="2757" y="11573"/>
                      <a:pt x="4334" y="7574"/>
                    </a:cubicBezTo>
                    <a:cubicBezTo>
                      <a:pt x="5910" y="3573"/>
                      <a:pt x="6820" y="-1927"/>
                      <a:pt x="10546" y="673"/>
                    </a:cubicBezTo>
                    <a:cubicBezTo>
                      <a:pt x="11208" y="1136"/>
                      <a:pt x="11944" y="1588"/>
                      <a:pt x="12712" y="2058"/>
                    </a:cubicBezTo>
                    <a:cubicBezTo>
                      <a:pt x="16262" y="4235"/>
                      <a:pt x="20483" y="6799"/>
                      <a:pt x="21151" y="12474"/>
                    </a:cubicBezTo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64" name="Shape 264"/>
            <p:cNvSpPr/>
            <p:nvPr/>
          </p:nvSpPr>
          <p:spPr>
            <a:xfrm>
              <a:off x="5384304" y="5814378"/>
              <a:ext cx="102592" cy="36112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70000"/>
                </a:lnSpc>
                <a:defRPr sz="14400" spc="6768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endParaRPr sz="14400" spc="6768" dirty="0">
                <a:solidFill>
                  <a:srgbClr val="FFFFFF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 flipH="1">
              <a:off x="4572658" y="7207799"/>
              <a:ext cx="5180942" cy="737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97" extrusionOk="0">
                  <a:moveTo>
                    <a:pt x="15719" y="11321"/>
                  </a:moveTo>
                  <a:cubicBezTo>
                    <a:pt x="15719" y="11321"/>
                    <a:pt x="15757" y="8420"/>
                    <a:pt x="15967" y="7174"/>
                  </a:cubicBezTo>
                  <a:cubicBezTo>
                    <a:pt x="16178" y="5928"/>
                    <a:pt x="18528" y="1437"/>
                    <a:pt x="18077" y="578"/>
                  </a:cubicBezTo>
                  <a:cubicBezTo>
                    <a:pt x="17626" y="-282"/>
                    <a:pt x="16514" y="-303"/>
                    <a:pt x="15672" y="1351"/>
                  </a:cubicBezTo>
                  <a:cubicBezTo>
                    <a:pt x="14830" y="3006"/>
                    <a:pt x="13296" y="6207"/>
                    <a:pt x="13296" y="6207"/>
                  </a:cubicBezTo>
                  <a:cubicBezTo>
                    <a:pt x="13296" y="6207"/>
                    <a:pt x="12304" y="5498"/>
                    <a:pt x="11161" y="6121"/>
                  </a:cubicBezTo>
                  <a:cubicBezTo>
                    <a:pt x="10018" y="6744"/>
                    <a:pt x="10379" y="7346"/>
                    <a:pt x="9085" y="7582"/>
                  </a:cubicBezTo>
                  <a:cubicBezTo>
                    <a:pt x="7791" y="7819"/>
                    <a:pt x="7310" y="7410"/>
                    <a:pt x="6378" y="8055"/>
                  </a:cubicBezTo>
                  <a:cubicBezTo>
                    <a:pt x="5445" y="8700"/>
                    <a:pt x="4573" y="7991"/>
                    <a:pt x="4091" y="9495"/>
                  </a:cubicBezTo>
                  <a:cubicBezTo>
                    <a:pt x="3610" y="10998"/>
                    <a:pt x="4211" y="11837"/>
                    <a:pt x="4061" y="13964"/>
                  </a:cubicBezTo>
                  <a:cubicBezTo>
                    <a:pt x="3911" y="16091"/>
                    <a:pt x="3369" y="16825"/>
                    <a:pt x="3369" y="16825"/>
                  </a:cubicBezTo>
                  <a:lnTo>
                    <a:pt x="0" y="21297"/>
                  </a:lnTo>
                  <a:lnTo>
                    <a:pt x="9416" y="21297"/>
                  </a:lnTo>
                  <a:cubicBezTo>
                    <a:pt x="9416" y="21297"/>
                    <a:pt x="11913" y="18608"/>
                    <a:pt x="14380" y="16546"/>
                  </a:cubicBezTo>
                  <a:cubicBezTo>
                    <a:pt x="16847" y="14482"/>
                    <a:pt x="17629" y="14707"/>
                    <a:pt x="18652" y="12430"/>
                  </a:cubicBezTo>
                  <a:cubicBezTo>
                    <a:pt x="19675" y="10151"/>
                    <a:pt x="19856" y="10715"/>
                    <a:pt x="20096" y="9254"/>
                  </a:cubicBezTo>
                  <a:cubicBezTo>
                    <a:pt x="20337" y="7793"/>
                    <a:pt x="21600" y="7967"/>
                    <a:pt x="20457" y="7451"/>
                  </a:cubicBezTo>
                  <a:cubicBezTo>
                    <a:pt x="19314" y="6936"/>
                    <a:pt x="17449" y="7796"/>
                    <a:pt x="17028" y="8956"/>
                  </a:cubicBezTo>
                  <a:cubicBezTo>
                    <a:pt x="16606" y="10117"/>
                    <a:pt x="16335" y="10676"/>
                    <a:pt x="15719" y="11321"/>
                  </a:cubicBezTo>
                  <a:close/>
                </a:path>
              </a:pathLst>
            </a:custGeom>
            <a:solidFill>
              <a:srgbClr val="FFF2D5"/>
            </a:solidFill>
            <a:ln w="63500">
              <a:solidFill>
                <a:srgbClr val="000000">
                  <a:alpha val="0"/>
                </a:srgbClr>
              </a:solidFill>
              <a:miter lim="400000"/>
            </a:ln>
            <a:effectLst>
              <a:outerShdw blurRad="12700" dist="114300" dir="4020000" rotWithShape="0">
                <a:srgbClr val="000000">
                  <a:alpha val="2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7019823" y="13047091"/>
              <a:ext cx="2969575" cy="87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66" extrusionOk="0">
                  <a:moveTo>
                    <a:pt x="0" y="17268"/>
                  </a:moveTo>
                  <a:cubicBezTo>
                    <a:pt x="0" y="17268"/>
                    <a:pt x="2411" y="5667"/>
                    <a:pt x="2729" y="2517"/>
                  </a:cubicBezTo>
                  <a:cubicBezTo>
                    <a:pt x="3047" y="-634"/>
                    <a:pt x="4209" y="-594"/>
                    <a:pt x="4621" y="1353"/>
                  </a:cubicBezTo>
                  <a:cubicBezTo>
                    <a:pt x="5033" y="3300"/>
                    <a:pt x="7860" y="4504"/>
                    <a:pt x="9917" y="6342"/>
                  </a:cubicBezTo>
                  <a:cubicBezTo>
                    <a:pt x="11975" y="8181"/>
                    <a:pt x="14583" y="9702"/>
                    <a:pt x="16429" y="10041"/>
                  </a:cubicBezTo>
                  <a:cubicBezTo>
                    <a:pt x="18274" y="10379"/>
                    <a:pt x="20869" y="9763"/>
                    <a:pt x="21234" y="12914"/>
                  </a:cubicBezTo>
                  <a:cubicBezTo>
                    <a:pt x="21600" y="16064"/>
                    <a:pt x="21122" y="19445"/>
                    <a:pt x="21122" y="19445"/>
                  </a:cubicBezTo>
                  <a:lnTo>
                    <a:pt x="15023" y="20966"/>
                  </a:lnTo>
                  <a:lnTo>
                    <a:pt x="0" y="17268"/>
                  </a:lnTo>
                  <a:close/>
                </a:path>
              </a:pathLst>
            </a:custGeom>
            <a:solidFill>
              <a:srgbClr val="77BB41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2884159" y="1009650"/>
            <a:ext cx="6362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3D44"/>
                </a:solidFill>
              </a:rPr>
              <a:t>08</a:t>
            </a:r>
          </a:p>
        </p:txBody>
      </p:sp>
      <p:pic>
        <p:nvPicPr>
          <p:cNvPr id="6" name="Picture 5" descr="encryp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16" y="5279848"/>
            <a:ext cx="1311081" cy="1311081"/>
          </a:xfrm>
          <a:prstGeom prst="rect">
            <a:avLst/>
          </a:prstGeom>
        </p:spPr>
      </p:pic>
      <p:pic>
        <p:nvPicPr>
          <p:cNvPr id="42" name="Picture 41" descr="encryp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52" y="5310937"/>
            <a:ext cx="1311081" cy="1311081"/>
          </a:xfrm>
          <a:prstGeom prst="rect">
            <a:avLst/>
          </a:prstGeom>
        </p:spPr>
      </p:pic>
      <p:pic>
        <p:nvPicPr>
          <p:cNvPr id="7" name="Picture 6" descr="Ethere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278" y="6120079"/>
            <a:ext cx="3251200" cy="3251200"/>
          </a:xfrm>
          <a:prstGeom prst="rect">
            <a:avLst/>
          </a:prstGeom>
        </p:spPr>
      </p:pic>
      <p:pic>
        <p:nvPicPr>
          <p:cNvPr id="45" name="Picture 44" descr="Ethere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58" y="5310937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3598559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825">
            <a:extLst>
              <a:ext uri="{FF2B5EF4-FFF2-40B4-BE49-F238E27FC236}">
                <a16:creationId xmlns:a16="http://schemas.microsoft.com/office/drawing/2014/main" xmlns="" id="{181B61B9-B4EB-4FDE-BFFB-2BB063E2AA00}"/>
              </a:ext>
            </a:extLst>
          </p:cNvPr>
          <p:cNvSpPr/>
          <p:nvPr/>
        </p:nvSpPr>
        <p:spPr>
          <a:xfrm>
            <a:off x="1164108" y="686217"/>
            <a:ext cx="7485322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Crypto Wallet System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Shape 2826">
            <a:extLst>
              <a:ext uri="{FF2B5EF4-FFF2-40B4-BE49-F238E27FC236}">
                <a16:creationId xmlns:a16="http://schemas.microsoft.com/office/drawing/2014/main" xmlns="" id="{82BE6B95-C9F9-4504-94CC-FFC9BF9E66BF}"/>
              </a:ext>
            </a:extLst>
          </p:cNvPr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 smtClean="0">
                <a:solidFill>
                  <a:srgbClr val="90AAC4"/>
                </a:solidFill>
              </a:rPr>
              <a:t>Safe</a:t>
            </a:r>
            <a:endParaRPr sz="2500" dirty="0">
              <a:solidFill>
                <a:srgbClr val="90AAC4"/>
              </a:solidFill>
            </a:endParaRPr>
          </a:p>
        </p:txBody>
      </p:sp>
      <p:pic>
        <p:nvPicPr>
          <p:cNvPr id="1026" name="Picture 2" descr="Image result for 比特币钱包">
            <a:extLst>
              <a:ext uri="{FF2B5EF4-FFF2-40B4-BE49-F238E27FC236}">
                <a16:creationId xmlns:a16="http://schemas.microsoft.com/office/drawing/2014/main" xmlns="" id="{8DE7E4B9-112F-4835-A4BB-BD7D3914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432" y="5537334"/>
            <a:ext cx="5150484" cy="51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比特币钱包">
            <a:extLst>
              <a:ext uri="{FF2B5EF4-FFF2-40B4-BE49-F238E27FC236}">
                <a16:creationId xmlns:a16="http://schemas.microsoft.com/office/drawing/2014/main" xmlns="" id="{49E41DB4-1C7B-48A2-A745-1C28D466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02" y="5070889"/>
            <a:ext cx="5616929" cy="56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yellow point arrow png">
            <a:extLst>
              <a:ext uri="{FF2B5EF4-FFF2-40B4-BE49-F238E27FC236}">
                <a16:creationId xmlns:a16="http://schemas.microsoft.com/office/drawing/2014/main" xmlns="" id="{8A8CD096-AE23-4EF1-987C-CFBAE3B1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857" y="5928501"/>
            <a:ext cx="3746729" cy="2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yellow point arrow png">
            <a:extLst>
              <a:ext uri="{FF2B5EF4-FFF2-40B4-BE49-F238E27FC236}">
                <a16:creationId xmlns:a16="http://schemas.microsoft.com/office/drawing/2014/main" xmlns="" id="{05F08B29-6164-4BFE-B96F-A0B0C5C7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01855" y="8447060"/>
            <a:ext cx="3746729" cy="2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B77B26-F406-4DEB-85E0-B6BE87355D81}"/>
              </a:ext>
            </a:extLst>
          </p:cNvPr>
          <p:cNvSpPr/>
          <p:nvPr/>
        </p:nvSpPr>
        <p:spPr>
          <a:xfrm>
            <a:off x="6664850" y="3455540"/>
            <a:ext cx="98780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7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Multi-Signature Wallet</a:t>
            </a:r>
            <a:endParaRPr lang="en-US" altLang="zh-CN" sz="3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defRPr sz="1800"/>
            </a:pPr>
            <a:r>
              <a:rPr lang="en-US" altLang="zh-CN" sz="4000" dirty="0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Keep your coin </a:t>
            </a:r>
            <a:r>
              <a:rPr lang="en-US" altLang="zh-CN" sz="4000" dirty="0" err="1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safty</a:t>
            </a:r>
            <a:endParaRPr lang="en-US" altLang="zh-CN" sz="4000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751377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Shape 2825"/>
          <p:cNvSpPr/>
          <p:nvPr/>
        </p:nvSpPr>
        <p:spPr>
          <a:xfrm>
            <a:off x="1164108" y="686217"/>
            <a:ext cx="3614070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5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YIC Token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26" name="Shape 2826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graphicFrame>
        <p:nvGraphicFramePr>
          <p:cNvPr id="2827" name="Chart 2827"/>
          <p:cNvGraphicFramePr/>
          <p:nvPr>
            <p:extLst>
              <p:ext uri="{D42A27DB-BD31-4B8C-83A1-F6EECF244321}">
                <p14:modId xmlns:p14="http://schemas.microsoft.com/office/powerpoint/2010/main" val="309608672"/>
              </p:ext>
            </p:extLst>
          </p:nvPr>
        </p:nvGraphicFramePr>
        <p:xfrm>
          <a:off x="1885950" y="4076700"/>
          <a:ext cx="15627350" cy="904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28" name="Shape 2828"/>
          <p:cNvSpPr/>
          <p:nvPr/>
        </p:nvSpPr>
        <p:spPr>
          <a:xfrm>
            <a:off x="3292332" y="5469958"/>
            <a:ext cx="4762501" cy="47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5454F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4336109" y="9043401"/>
            <a:ext cx="2813382" cy="67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FFFF"/>
                </a:solidFill>
              </a:rPr>
              <a:t>YIC Token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2830" name="Shape 2830"/>
          <p:cNvSpPr/>
          <p:nvPr/>
        </p:nvSpPr>
        <p:spPr>
          <a:xfrm>
            <a:off x="10858500" y="4400357"/>
            <a:ext cx="13039468" cy="193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TW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YIC </a:t>
            </a:r>
            <a:r>
              <a:rPr lang="en-US" altLang="zh-CN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Token </a:t>
            </a:r>
            <a:r>
              <a:rPr lang="en-US" altLang="zh-TW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on </a:t>
            </a:r>
            <a:r>
              <a:rPr lang="en-US" altLang="zh-TW" sz="6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Ethereum public chain, total volume is 200 million.</a:t>
            </a:r>
            <a:endParaRPr sz="6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1" name="Shape 2831"/>
          <p:cNvSpPr/>
          <p:nvPr/>
        </p:nvSpPr>
        <p:spPr>
          <a:xfrm>
            <a:off x="11023600" y="9499600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10998200" y="7112618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DC6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11201400" y="9832201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30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834" name="Shape 2834"/>
          <p:cNvSpPr/>
          <p:nvPr/>
        </p:nvSpPr>
        <p:spPr>
          <a:xfrm>
            <a:off x="11201400" y="7464269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40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835" name="Shape 2835"/>
          <p:cNvSpPr/>
          <p:nvPr/>
        </p:nvSpPr>
        <p:spPr>
          <a:xfrm>
            <a:off x="12623800" y="7213603"/>
            <a:ext cx="350520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Fund Raising 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en-US" altLang="zh-TW" sz="2400" dirty="0">
                <a:solidFill>
                  <a:srgbClr val="FFFFFF"/>
                </a:solidFill>
              </a:rPr>
              <a:t>80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altLang="zh-TW" sz="2400"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Shape 2832"/>
          <p:cNvSpPr/>
          <p:nvPr/>
        </p:nvSpPr>
        <p:spPr>
          <a:xfrm>
            <a:off x="17270053" y="7112618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6798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9" name="Shape 2834"/>
          <p:cNvSpPr/>
          <p:nvPr/>
        </p:nvSpPr>
        <p:spPr>
          <a:xfrm>
            <a:off x="17473253" y="7464269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2</a:t>
            </a:r>
            <a:r>
              <a:rPr lang="en-US" altLang="zh-CN" sz="3200" b="1" dirty="0">
                <a:solidFill>
                  <a:srgbClr val="FFFFFF"/>
                </a:solidFill>
              </a:rPr>
              <a:t>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0" name="Shape 2835"/>
          <p:cNvSpPr/>
          <p:nvPr/>
        </p:nvSpPr>
        <p:spPr>
          <a:xfrm>
            <a:off x="18895653" y="6967382"/>
            <a:ext cx="3505200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Derivatives Foundation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defRPr sz="1800"/>
            </a:pPr>
            <a:r>
              <a:rPr lang="en-US" altLang="zh-TW" sz="2400" dirty="0">
                <a:solidFill>
                  <a:srgbClr val="FFFFFF"/>
                </a:solidFill>
              </a:rPr>
              <a:t>40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" name="Shape 2832"/>
          <p:cNvSpPr/>
          <p:nvPr/>
        </p:nvSpPr>
        <p:spPr>
          <a:xfrm>
            <a:off x="17270053" y="9499600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48A9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22" name="Shape 2834"/>
          <p:cNvSpPr/>
          <p:nvPr/>
        </p:nvSpPr>
        <p:spPr>
          <a:xfrm>
            <a:off x="17473253" y="9851251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10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4" name="Shape 2835"/>
          <p:cNvSpPr/>
          <p:nvPr/>
        </p:nvSpPr>
        <p:spPr>
          <a:xfrm>
            <a:off x="12623800" y="9581535"/>
            <a:ext cx="350520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Team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zh-CN" altLang="zh-TW" sz="2400" dirty="0">
                <a:solidFill>
                  <a:srgbClr val="FFFFFF"/>
                </a:solidFill>
              </a:rPr>
              <a:t>6</a:t>
            </a:r>
            <a:r>
              <a:rPr lang="en-US" altLang="zh-TW" sz="2400" dirty="0">
                <a:solidFill>
                  <a:srgbClr val="FFFFFF"/>
                </a:solidFill>
              </a:rPr>
              <a:t>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835"/>
          <p:cNvSpPr/>
          <p:nvPr/>
        </p:nvSpPr>
        <p:spPr>
          <a:xfrm>
            <a:off x="18895653" y="9134723"/>
            <a:ext cx="3505200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Community </a:t>
            </a:r>
            <a:r>
              <a:rPr lang="en-US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Contributor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zh-CN" altLang="zh-TW" sz="2400" dirty="0">
                <a:solidFill>
                  <a:srgbClr val="FFFFFF"/>
                </a:solidFill>
              </a:rPr>
              <a:t>2</a:t>
            </a:r>
            <a:r>
              <a:rPr lang="en-US" altLang="zh-TW" sz="2400" dirty="0">
                <a:solidFill>
                  <a:srgbClr val="FFFFFF"/>
                </a:solidFill>
              </a:rPr>
              <a:t>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" name="Picture 2" descr="Smart Contrac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33" y="6129744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872268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27" grpId="0">
        <p:bldAsOne/>
      </p:bldGraphic>
      <p:bldP spid="2828" grpId="0" animBg="1"/>
      <p:bldP spid="2829" grpId="0" animBg="1"/>
      <p:bldP spid="2830" grpId="0" animBg="1"/>
      <p:bldP spid="2831" grpId="0" animBg="1"/>
      <p:bldP spid="2832" grpId="0" animBg="1"/>
      <p:bldP spid="2833" grpId="0" animBg="1"/>
      <p:bldP spid="2834" grpId="0" animBg="1"/>
      <p:bldP spid="283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0.6|0.6|0.5|0.5|0.6|0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3C3D4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4828</TotalTime>
  <Words>579</Words>
  <Application>Microsoft Macintosh PowerPoint</Application>
  <PresentationFormat>Custom</PresentationFormat>
  <Paragraphs>125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LiangZheng Yin</dc:creator>
  <cp:lastModifiedBy>Jian Qin</cp:lastModifiedBy>
  <cp:revision>147</cp:revision>
  <dcterms:modified xsi:type="dcterms:W3CDTF">2018-02-09T19:56:15Z</dcterms:modified>
</cp:coreProperties>
</file>