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78" r:id="rId2"/>
    <p:sldId id="283" r:id="rId3"/>
    <p:sldId id="279" r:id="rId4"/>
    <p:sldId id="284" r:id="rId5"/>
    <p:sldId id="285" r:id="rId6"/>
    <p:sldId id="286" r:id="rId7"/>
    <p:sldId id="280" r:id="rId8"/>
    <p:sldId id="281" r:id="rId9"/>
  </p:sldIdLst>
  <p:sldSz cx="24384000" cy="1574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1pPr>
    <a:lvl2pPr marL="0" marR="0" indent="2286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2pPr>
    <a:lvl3pPr marL="0" marR="0" indent="4572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3pPr>
    <a:lvl4pPr marL="0" marR="0" indent="6858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4pPr>
    <a:lvl5pPr marL="0" marR="0" indent="9144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5pPr>
    <a:lvl6pPr marL="0" marR="0" indent="11430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6pPr>
    <a:lvl7pPr marL="0" marR="0" indent="13716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7pPr>
    <a:lvl8pPr marL="0" marR="0" indent="16002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8pPr>
    <a:lvl9pPr marL="0" marR="0" indent="18288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15:guide id="1" orient="horz" pos="496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5555"/>
    <a:srgbClr val="FF5300"/>
    <a:srgbClr val="FF6D00"/>
    <a:srgbClr val="FF70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500" autoAdjust="0"/>
    <p:restoredTop sz="79636" autoAdjust="0"/>
  </p:normalViewPr>
  <p:slideViewPr>
    <p:cSldViewPr snapToGrid="0" snapToObjects="1">
      <p:cViewPr>
        <p:scale>
          <a:sx n="32" d="100"/>
          <a:sy n="32" d="100"/>
        </p:scale>
        <p:origin x="714" y="24"/>
      </p:cViewPr>
      <p:guideLst>
        <p:guide orient="horz" pos="4960"/>
        <p:guide pos="7680"/>
      </p:guideLst>
    </p:cSldViewPr>
  </p:slideViewPr>
  <p:outlineViewPr>
    <p:cViewPr>
      <p:scale>
        <a:sx n="33" d="100"/>
        <a:sy n="33" d="100"/>
      </p:scale>
      <p:origin x="0" y="0"/>
    </p:cViewPr>
  </p:outlineViewPr>
  <p:notesTextViewPr>
    <p:cViewPr>
      <p:scale>
        <a:sx n="1" d="1"/>
        <a:sy n="1" d="1"/>
      </p:scale>
      <p:origin x="0" y="0"/>
    </p:cViewPr>
  </p:notesTextViewPr>
  <p:sorterViewPr>
    <p:cViewPr>
      <p:scale>
        <a:sx n="20" d="100"/>
        <a:sy n="2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243642767"/>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774700" y="685800"/>
            <a:ext cx="5308600" cy="3429000"/>
          </a:xfrm>
        </p:spPr>
      </p:sp>
      <p:sp>
        <p:nvSpPr>
          <p:cNvPr id="3" name="Marcador de notas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r>
              <a:rPr lang="es-ES" b="0" dirty="0" smtClean="0">
                <a:solidFill>
                  <a:srgbClr val="4D5156"/>
                </a:solidFill>
                <a:latin typeface="arial" panose="020B0604020202020204" pitchFamily="34" charset="0"/>
              </a:rPr>
              <a:t>Una automatización robótica de procesos es una forma naciente de automatización de los procesos de negocio que replica las acciones de un ser humano interactuando con la interfaz de usuario de un sistema informático.</a:t>
            </a:r>
          </a:p>
          <a:p>
            <a:pPr marL="0" marR="0" indent="0" defTabSz="457200" eaLnBrk="1" fontAlgn="auto" latinLnBrk="0" hangingPunct="1">
              <a:lnSpc>
                <a:spcPct val="117999"/>
              </a:lnSpc>
              <a:spcBef>
                <a:spcPts val="0"/>
              </a:spcBef>
              <a:spcAft>
                <a:spcPts val="0"/>
              </a:spcAft>
              <a:buClrTx/>
              <a:buSzTx/>
              <a:buFontTx/>
              <a:buNone/>
              <a:tabLst/>
              <a:defRPr/>
            </a:pPr>
            <a:r>
              <a:rPr lang="es-ES" b="0" dirty="0" smtClean="0">
                <a:solidFill>
                  <a:srgbClr val="333333"/>
                </a:solidFill>
                <a:latin typeface="Lato" panose="020F0502020204030203" pitchFamily="34" charset="0"/>
              </a:rPr>
              <a:t>la Automatización Robótica de Tareas de Escritorio, se la conoce como RDA, por las siglas del inglés "</a:t>
            </a:r>
            <a:r>
              <a:rPr lang="es-ES" b="0" dirty="0" err="1" smtClean="0">
                <a:solidFill>
                  <a:srgbClr val="333333"/>
                </a:solidFill>
                <a:latin typeface="Lato" panose="020F0502020204030203" pitchFamily="34" charset="0"/>
              </a:rPr>
              <a:t>Robotic</a:t>
            </a:r>
            <a:r>
              <a:rPr lang="es-ES" b="0" dirty="0" smtClean="0">
                <a:solidFill>
                  <a:srgbClr val="333333"/>
                </a:solidFill>
                <a:latin typeface="Lato" panose="020F0502020204030203" pitchFamily="34" charset="0"/>
              </a:rPr>
              <a:t> Desktop </a:t>
            </a:r>
            <a:r>
              <a:rPr lang="es-ES" b="0" dirty="0" err="1" smtClean="0">
                <a:solidFill>
                  <a:srgbClr val="333333"/>
                </a:solidFill>
                <a:latin typeface="Lato" panose="020F0502020204030203" pitchFamily="34" charset="0"/>
              </a:rPr>
              <a:t>Automation</a:t>
            </a:r>
            <a:r>
              <a:rPr lang="es-ES" b="0" dirty="0" smtClean="0">
                <a:solidFill>
                  <a:srgbClr val="333333"/>
                </a:solidFill>
                <a:latin typeface="Lato" panose="020F0502020204030203" pitchFamily="34" charset="0"/>
              </a:rPr>
              <a:t>".</a:t>
            </a:r>
            <a:endParaRPr lang="es-CO" dirty="0" smtClean="0"/>
          </a:p>
          <a:p>
            <a:pPr marL="0" marR="0" indent="0" defTabSz="457200" eaLnBrk="1" fontAlgn="auto" latinLnBrk="0" hangingPunct="1">
              <a:lnSpc>
                <a:spcPct val="117999"/>
              </a:lnSpc>
              <a:spcBef>
                <a:spcPts val="0"/>
              </a:spcBef>
              <a:spcAft>
                <a:spcPts val="0"/>
              </a:spcAft>
              <a:buClrTx/>
              <a:buSzTx/>
              <a:buFontTx/>
              <a:buNone/>
              <a:tabLst/>
              <a:defRPr/>
            </a:pPr>
            <a:endParaRPr lang="es-CO" dirty="0" smtClean="0"/>
          </a:p>
          <a:p>
            <a:endParaRPr lang="es-CO" dirty="0"/>
          </a:p>
        </p:txBody>
      </p:sp>
    </p:spTree>
    <p:extLst>
      <p:ext uri="{BB962C8B-B14F-4D97-AF65-F5344CB8AC3E}">
        <p14:creationId xmlns:p14="http://schemas.microsoft.com/office/powerpoint/2010/main" val="2191501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774700" y="685800"/>
            <a:ext cx="5308600" cy="3429000"/>
          </a:xfrm>
        </p:spPr>
      </p:sp>
      <p:sp>
        <p:nvSpPr>
          <p:cNvPr id="3" name="Marcador de notas 2"/>
          <p:cNvSpPr>
            <a:spLocks noGrp="1"/>
          </p:cNvSpPr>
          <p:nvPr>
            <p:ph type="body" idx="1"/>
          </p:nvPr>
        </p:nvSpPr>
        <p:spPr/>
        <p:txBody>
          <a:bodyPr/>
          <a:lstStyle/>
          <a:p>
            <a:r>
              <a:rPr lang="es-ES" sz="2200" b="0" i="0" dirty="0" smtClean="0">
                <a:effectLst/>
                <a:latin typeface="Helvetica Neue"/>
                <a:ea typeface="Helvetica Neue"/>
                <a:cs typeface="Helvetica Neue"/>
                <a:sym typeface="Helvetica Neue"/>
              </a:rPr>
              <a:t>La automatización robótica de procesos es la tecnología que permite que cualquiera pueda configurar un software informático que hace posible que un “robot” emule e integre las acciones de una interacción humana en sistemas digitales para ejecutar un proceso comercial. Los robots  emplean la interfaz de usuario para capturar datos y manipular aplicaciones existentes del mismo modo que los humanos. Estos robots realizan interpretaciones, activan respuestas y se comunican con otros sistemas para operar en una amplia gama de tareas repetitivas. Y lo hacen considerablemente mejor, pues los robots software  nunca duermen, no cometen errores y son mucho menos costosos que los empleados.</a:t>
            </a:r>
            <a:endParaRPr lang="es-CO" dirty="0"/>
          </a:p>
        </p:txBody>
      </p:sp>
    </p:spTree>
    <p:extLst>
      <p:ext uri="{BB962C8B-B14F-4D97-AF65-F5344CB8AC3E}">
        <p14:creationId xmlns:p14="http://schemas.microsoft.com/office/powerpoint/2010/main" val="662260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774700" y="685800"/>
            <a:ext cx="5308600" cy="3429000"/>
          </a:xfrm>
        </p:spPr>
      </p:sp>
      <p:sp>
        <p:nvSpPr>
          <p:cNvPr id="3" name="Marcador de notas 2"/>
          <p:cNvSpPr>
            <a:spLocks noGrp="1"/>
          </p:cNvSpPr>
          <p:nvPr>
            <p:ph type="body" idx="1"/>
          </p:nvPr>
        </p:nvSpPr>
        <p:spPr/>
        <p:txBody>
          <a:bodyPr/>
          <a:lstStyle/>
          <a:p>
            <a:r>
              <a:rPr lang="es-ES" sz="2200" b="0" i="0" dirty="0" smtClean="0">
                <a:effectLst/>
                <a:latin typeface="Helvetica Neue"/>
                <a:ea typeface="Helvetica Neue"/>
                <a:cs typeface="Helvetica Neue"/>
                <a:sym typeface="Helvetica Neue"/>
              </a:rPr>
              <a:t>La automatización robótica de procesos es la tecnología que permite que cualquiera pueda configurar un software informático que hace posible que un “robot” emule e integre las acciones de una interacción humana en sistemas digitales para ejecutar un proceso comercial. Los robots  emplean la interfaz de usuario para capturar datos y manipular aplicaciones existentes del mismo modo que los humanos. Estos robots realizan interpretaciones, activan respuestas y se comunican con otros sistemas para operar en una amplia gama de tareas repetitivas. Y lo hacen considerablemente mejor, pues los robots software  nunca duermen, no cometen errores y son mucho menos costosos que los empleados.</a:t>
            </a:r>
            <a:endParaRPr lang="es-CO" dirty="0"/>
          </a:p>
        </p:txBody>
      </p:sp>
    </p:spTree>
    <p:extLst>
      <p:ext uri="{BB962C8B-B14F-4D97-AF65-F5344CB8AC3E}">
        <p14:creationId xmlns:p14="http://schemas.microsoft.com/office/powerpoint/2010/main" val="4090286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774700" y="685800"/>
            <a:ext cx="5308600" cy="3429000"/>
          </a:xfrm>
        </p:spPr>
      </p:sp>
      <p:sp>
        <p:nvSpPr>
          <p:cNvPr id="3" name="Marcador de notas 2"/>
          <p:cNvSpPr>
            <a:spLocks noGrp="1"/>
          </p:cNvSpPr>
          <p:nvPr>
            <p:ph type="body" idx="1"/>
          </p:nvPr>
        </p:nvSpPr>
        <p:spPr/>
        <p:txBody>
          <a:bodyPr/>
          <a:lstStyle/>
          <a:p>
            <a:r>
              <a:rPr lang="es-ES" sz="2200" b="0" i="0" dirty="0" smtClean="0">
                <a:effectLst/>
                <a:latin typeface="Helvetica Neue"/>
                <a:ea typeface="Helvetica Neue"/>
                <a:cs typeface="Helvetica Neue"/>
                <a:sym typeface="Helvetica Neue"/>
              </a:rPr>
              <a:t>La automatización robótica de procesos es la tecnología que permite que cualquiera pueda configurar un software informático que hace posible que un “robot” emule e integre las acciones de una interacción humana en sistemas digitales para ejecutar un proceso comercial. Los robots  emplean la interfaz de usuario para capturar datos y manipular aplicaciones existentes del mismo modo que los humanos. Estos robots realizan interpretaciones, activan respuestas y se comunican con otros sistemas para operar en una amplia gama de tareas repetitivas. Y lo hacen considerablemente mejor, pues los robots software  nunca duermen, no cometen errores y son mucho menos costosos que los empleados.</a:t>
            </a:r>
            <a:endParaRPr lang="es-CO" dirty="0"/>
          </a:p>
        </p:txBody>
      </p:sp>
    </p:spTree>
    <p:extLst>
      <p:ext uri="{BB962C8B-B14F-4D97-AF65-F5344CB8AC3E}">
        <p14:creationId xmlns:p14="http://schemas.microsoft.com/office/powerpoint/2010/main" val="2163112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774700" y="685800"/>
            <a:ext cx="5308600" cy="3429000"/>
          </a:xfrm>
        </p:spPr>
      </p:sp>
      <p:sp>
        <p:nvSpPr>
          <p:cNvPr id="3" name="Marcador de notas 2"/>
          <p:cNvSpPr>
            <a:spLocks noGrp="1"/>
          </p:cNvSpPr>
          <p:nvPr>
            <p:ph type="body" idx="1"/>
          </p:nvPr>
        </p:nvSpPr>
        <p:spPr/>
        <p:txBody>
          <a:bodyPr/>
          <a:lstStyle/>
          <a:p>
            <a:r>
              <a:rPr lang="es-ES" sz="2200" b="0" i="0" dirty="0" smtClean="0">
                <a:effectLst/>
                <a:latin typeface="Helvetica Neue"/>
                <a:ea typeface="Helvetica Neue"/>
                <a:cs typeface="Helvetica Neue"/>
                <a:sym typeface="Helvetica Neue"/>
              </a:rPr>
              <a:t>La automatización robótica de procesos es la tecnología que permite que cualquiera pueda configurar un software informático que hace posible que un “robot” emule e integre las acciones de una interacción humana en sistemas digitales para ejecutar un proceso comercial. Los robots  emplean la interfaz de usuario para capturar datos y manipular aplicaciones existentes del mismo modo que los humanos. Estos robots realizan interpretaciones, activan respuestas y se comunican con otros sistemas para operar en una amplia gama de tareas repetitivas. Y lo hacen considerablemente mejor, pues los robots software  nunca duermen, no cometen errores y son mucho menos costosos que los empleados.</a:t>
            </a:r>
            <a:endParaRPr lang="es-CO" dirty="0"/>
          </a:p>
        </p:txBody>
      </p:sp>
    </p:spTree>
    <p:extLst>
      <p:ext uri="{BB962C8B-B14F-4D97-AF65-F5344CB8AC3E}">
        <p14:creationId xmlns:p14="http://schemas.microsoft.com/office/powerpoint/2010/main" val="3608119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ítulo y subtítulo">
    <p:spTree>
      <p:nvGrpSpPr>
        <p:cNvPr id="1" name=""/>
        <p:cNvGrpSpPr/>
        <p:nvPr/>
      </p:nvGrpSpPr>
      <p:grpSpPr>
        <a:xfrm>
          <a:off x="0" y="0"/>
          <a:ext cx="0" cy="0"/>
          <a:chOff x="0" y="0"/>
          <a:chExt cx="0" cy="0"/>
        </a:xfrm>
      </p:grpSpPr>
      <p:sp>
        <p:nvSpPr>
          <p:cNvPr id="11" name="Texto del título"/>
          <p:cNvSpPr txBox="1">
            <a:spLocks noGrp="1"/>
          </p:cNvSpPr>
          <p:nvPr>
            <p:ph type="title"/>
          </p:nvPr>
        </p:nvSpPr>
        <p:spPr>
          <a:xfrm>
            <a:off x="4833937" y="3319859"/>
            <a:ext cx="14716126" cy="4643438"/>
          </a:xfrm>
          <a:prstGeom prst="rect">
            <a:avLst/>
          </a:prstGeom>
        </p:spPr>
        <p:txBody>
          <a:bodyPr anchor="b"/>
          <a:lstStyle/>
          <a:p>
            <a:r>
              <a:t>Texto del título</a:t>
            </a:r>
          </a:p>
        </p:txBody>
      </p:sp>
      <p:sp>
        <p:nvSpPr>
          <p:cNvPr id="12" name="Nivel de texto 1…"/>
          <p:cNvSpPr txBox="1">
            <a:spLocks noGrp="1"/>
          </p:cNvSpPr>
          <p:nvPr>
            <p:ph type="body" sz="quarter" idx="1"/>
          </p:nvPr>
        </p:nvSpPr>
        <p:spPr>
          <a:xfrm>
            <a:off x="4833937" y="8088312"/>
            <a:ext cx="14716126" cy="1589485"/>
          </a:xfrm>
          <a:prstGeom prst="rect">
            <a:avLst/>
          </a:prstGeom>
        </p:spPr>
        <p:txBody>
          <a:bodyPr anchor="t"/>
          <a:lstStyle>
            <a:lvl1pPr marL="0" indent="0" algn="ctr">
              <a:spcBef>
                <a:spcPts val="0"/>
              </a:spcBef>
              <a:buSzTx/>
              <a:buNone/>
              <a:defRPr sz="5800"/>
            </a:lvl1pPr>
            <a:lvl2pPr marL="0" indent="0" algn="ctr">
              <a:spcBef>
                <a:spcPts val="0"/>
              </a:spcBef>
              <a:buSzTx/>
              <a:buNone/>
              <a:defRPr sz="5800"/>
            </a:lvl2pPr>
            <a:lvl3pPr marL="0" indent="0" algn="ctr">
              <a:spcBef>
                <a:spcPts val="0"/>
              </a:spcBef>
              <a:buSzTx/>
              <a:buNone/>
              <a:defRPr sz="5800"/>
            </a:lvl3pPr>
            <a:lvl4pPr marL="0" indent="0" algn="ctr">
              <a:spcBef>
                <a:spcPts val="0"/>
              </a:spcBef>
              <a:buSzTx/>
              <a:buNone/>
              <a:defRPr sz="5800"/>
            </a:lvl4pPr>
            <a:lvl5pPr marL="0" indent="0" algn="ctr">
              <a:spcBef>
                <a:spcPts val="0"/>
              </a:spcBef>
              <a:buSzTx/>
              <a:buNone/>
              <a:defRPr sz="5800"/>
            </a:lvl5pPr>
          </a:lstStyle>
          <a:p>
            <a:r>
              <a:t>Nivel de texto 1</a:t>
            </a:r>
          </a:p>
          <a:p>
            <a:pPr lvl="1"/>
            <a:r>
              <a:t>Nivel de texto 2</a:t>
            </a:r>
          </a:p>
          <a:p>
            <a:pPr lvl="2"/>
            <a:r>
              <a:t>Nivel de texto 3</a:t>
            </a:r>
          </a:p>
          <a:p>
            <a:pPr lvl="3"/>
            <a:r>
              <a:t>Nivel de texto 4</a:t>
            </a:r>
          </a:p>
          <a:p>
            <a:pPr lvl="4"/>
            <a:r>
              <a:t>Nivel de texto 5</a:t>
            </a:r>
          </a:p>
        </p:txBody>
      </p:sp>
      <p:sp>
        <p:nvSpPr>
          <p:cNvPr id="13"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Foto">
    <p:spTree>
      <p:nvGrpSpPr>
        <p:cNvPr id="1" name=""/>
        <p:cNvGrpSpPr/>
        <p:nvPr/>
      </p:nvGrpSpPr>
      <p:grpSpPr>
        <a:xfrm>
          <a:off x="0" y="0"/>
          <a:ext cx="0" cy="0"/>
          <a:chOff x="0" y="0"/>
          <a:chExt cx="0" cy="0"/>
        </a:xfrm>
      </p:grpSpPr>
      <p:sp>
        <p:nvSpPr>
          <p:cNvPr id="102" name="Imagen"/>
          <p:cNvSpPr>
            <a:spLocks noGrp="1"/>
          </p:cNvSpPr>
          <p:nvPr>
            <p:ph type="pic" idx="13"/>
          </p:nvPr>
        </p:nvSpPr>
        <p:spPr>
          <a:xfrm>
            <a:off x="3048000" y="1016000"/>
            <a:ext cx="18288000" cy="13716000"/>
          </a:xfrm>
          <a:prstGeom prst="rect">
            <a:avLst/>
          </a:prstGeom>
        </p:spPr>
        <p:txBody>
          <a:bodyPr lIns="91439" tIns="45719" rIns="91439" bIns="45719" anchor="t">
            <a:noAutofit/>
          </a:bodyPr>
          <a:lstStyle/>
          <a:p>
            <a:endParaRPr/>
          </a:p>
        </p:txBody>
      </p:sp>
      <p:sp>
        <p:nvSpPr>
          <p:cNvPr id="103"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En blanco">
    <p:spTree>
      <p:nvGrpSpPr>
        <p:cNvPr id="1" name=""/>
        <p:cNvGrpSpPr/>
        <p:nvPr/>
      </p:nvGrpSpPr>
      <p:grpSpPr>
        <a:xfrm>
          <a:off x="0" y="0"/>
          <a:ext cx="0" cy="0"/>
          <a:chOff x="0" y="0"/>
          <a:chExt cx="0" cy="0"/>
        </a:xfrm>
      </p:grpSpPr>
      <p:sp>
        <p:nvSpPr>
          <p:cNvPr id="110"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ítulo (centro)">
    <p:spTree>
      <p:nvGrpSpPr>
        <p:cNvPr id="1" name=""/>
        <p:cNvGrpSpPr/>
        <p:nvPr/>
      </p:nvGrpSpPr>
      <p:grpSpPr>
        <a:xfrm>
          <a:off x="0" y="0"/>
          <a:ext cx="0" cy="0"/>
          <a:chOff x="0" y="0"/>
          <a:chExt cx="0" cy="0"/>
        </a:xfrm>
      </p:grpSpPr>
      <p:sp>
        <p:nvSpPr>
          <p:cNvPr id="30" name="Texto del título"/>
          <p:cNvSpPr txBox="1">
            <a:spLocks noGrp="1"/>
          </p:cNvSpPr>
          <p:nvPr>
            <p:ph type="title"/>
          </p:nvPr>
        </p:nvSpPr>
        <p:spPr>
          <a:xfrm>
            <a:off x="4833937" y="5552281"/>
            <a:ext cx="14716126" cy="4643438"/>
          </a:xfrm>
          <a:prstGeom prst="rect">
            <a:avLst/>
          </a:prstGeom>
        </p:spPr>
        <p:txBody>
          <a:bodyPr/>
          <a:lstStyle/>
          <a:p>
            <a:r>
              <a:t>Texto del título</a:t>
            </a:r>
          </a:p>
        </p:txBody>
      </p:sp>
      <p:sp>
        <p:nvSpPr>
          <p:cNvPr id="31"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Foto (vertical)">
    <p:spTree>
      <p:nvGrpSpPr>
        <p:cNvPr id="1" name=""/>
        <p:cNvGrpSpPr/>
        <p:nvPr/>
      </p:nvGrpSpPr>
      <p:grpSpPr>
        <a:xfrm>
          <a:off x="0" y="0"/>
          <a:ext cx="0" cy="0"/>
          <a:chOff x="0" y="0"/>
          <a:chExt cx="0" cy="0"/>
        </a:xfrm>
      </p:grpSpPr>
      <p:sp>
        <p:nvSpPr>
          <p:cNvPr id="38" name="Imagen"/>
          <p:cNvSpPr>
            <a:spLocks noGrp="1"/>
          </p:cNvSpPr>
          <p:nvPr>
            <p:ph type="pic" sz="half" idx="13"/>
          </p:nvPr>
        </p:nvSpPr>
        <p:spPr>
          <a:xfrm>
            <a:off x="12495609" y="1914481"/>
            <a:ext cx="7500939" cy="11555016"/>
          </a:xfrm>
          <a:prstGeom prst="rect">
            <a:avLst/>
          </a:prstGeom>
        </p:spPr>
        <p:txBody>
          <a:bodyPr lIns="91439" tIns="45719" rIns="91439" bIns="45719" anchor="t">
            <a:noAutofit/>
          </a:bodyPr>
          <a:lstStyle/>
          <a:p>
            <a:endParaRPr/>
          </a:p>
        </p:txBody>
      </p:sp>
      <p:sp>
        <p:nvSpPr>
          <p:cNvPr id="39" name="Texto del título"/>
          <p:cNvSpPr txBox="1">
            <a:spLocks noGrp="1"/>
          </p:cNvSpPr>
          <p:nvPr>
            <p:ph type="title"/>
          </p:nvPr>
        </p:nvSpPr>
        <p:spPr>
          <a:xfrm>
            <a:off x="4387453" y="1908968"/>
            <a:ext cx="7500938" cy="5607845"/>
          </a:xfrm>
          <a:prstGeom prst="rect">
            <a:avLst/>
          </a:prstGeom>
        </p:spPr>
        <p:txBody>
          <a:bodyPr anchor="b"/>
          <a:lstStyle>
            <a:lvl1pPr>
              <a:defRPr sz="9600"/>
            </a:lvl1pPr>
          </a:lstStyle>
          <a:p>
            <a:r>
              <a:t>Texto del título</a:t>
            </a:r>
          </a:p>
        </p:txBody>
      </p:sp>
      <p:sp>
        <p:nvSpPr>
          <p:cNvPr id="40" name="Nivel de texto 1…"/>
          <p:cNvSpPr txBox="1">
            <a:spLocks noGrp="1"/>
          </p:cNvSpPr>
          <p:nvPr>
            <p:ph type="body" sz="quarter" idx="1"/>
          </p:nvPr>
        </p:nvSpPr>
        <p:spPr>
          <a:xfrm>
            <a:off x="4387453" y="7659687"/>
            <a:ext cx="7500938" cy="5786438"/>
          </a:xfrm>
          <a:prstGeom prst="rect">
            <a:avLst/>
          </a:prstGeom>
        </p:spPr>
        <p:txBody>
          <a:bodyPr anchor="t"/>
          <a:lstStyle>
            <a:lvl1pPr marL="0" indent="0" algn="ctr">
              <a:spcBef>
                <a:spcPts val="0"/>
              </a:spcBef>
              <a:buSzTx/>
              <a:buNone/>
              <a:defRPr sz="5800"/>
            </a:lvl1pPr>
            <a:lvl2pPr marL="0" indent="0" algn="ctr">
              <a:spcBef>
                <a:spcPts val="0"/>
              </a:spcBef>
              <a:buSzTx/>
              <a:buNone/>
              <a:defRPr sz="5800"/>
            </a:lvl2pPr>
            <a:lvl3pPr marL="0" indent="0" algn="ctr">
              <a:spcBef>
                <a:spcPts val="0"/>
              </a:spcBef>
              <a:buSzTx/>
              <a:buNone/>
              <a:defRPr sz="5800"/>
            </a:lvl3pPr>
            <a:lvl4pPr marL="0" indent="0" algn="ctr">
              <a:spcBef>
                <a:spcPts val="0"/>
              </a:spcBef>
              <a:buSzTx/>
              <a:buNone/>
              <a:defRPr sz="5800"/>
            </a:lvl4pPr>
            <a:lvl5pPr marL="0" indent="0" algn="ctr">
              <a:spcBef>
                <a:spcPts val="0"/>
              </a:spcBef>
              <a:buSzTx/>
              <a:buNone/>
              <a:defRPr sz="5800"/>
            </a:lvl5pPr>
          </a:lstStyle>
          <a:p>
            <a:r>
              <a:t>Nivel de texto 1</a:t>
            </a:r>
          </a:p>
          <a:p>
            <a:pPr lvl="1"/>
            <a:r>
              <a:t>Nivel de texto 2</a:t>
            </a:r>
          </a:p>
          <a:p>
            <a:pPr lvl="2"/>
            <a:r>
              <a:t>Nivel de texto 3</a:t>
            </a:r>
          </a:p>
          <a:p>
            <a:pPr lvl="3"/>
            <a:r>
              <a:t>Nivel de texto 4</a:t>
            </a:r>
          </a:p>
          <a:p>
            <a:pPr lvl="4"/>
            <a:r>
              <a:t>Nivel de texto 5</a:t>
            </a:r>
          </a:p>
        </p:txBody>
      </p:sp>
      <p:sp>
        <p:nvSpPr>
          <p:cNvPr id="41"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ítulo (arriba)">
    <p:spTree>
      <p:nvGrpSpPr>
        <p:cNvPr id="1" name=""/>
        <p:cNvGrpSpPr/>
        <p:nvPr/>
      </p:nvGrpSpPr>
      <p:grpSpPr>
        <a:xfrm>
          <a:off x="0" y="0"/>
          <a:ext cx="0" cy="0"/>
          <a:chOff x="0" y="0"/>
          <a:chExt cx="0" cy="0"/>
        </a:xfrm>
      </p:grpSpPr>
      <p:sp>
        <p:nvSpPr>
          <p:cNvPr id="48" name="Texto del título"/>
          <p:cNvSpPr txBox="1">
            <a:spLocks noGrp="1"/>
          </p:cNvSpPr>
          <p:nvPr>
            <p:ph type="title"/>
          </p:nvPr>
        </p:nvSpPr>
        <p:spPr>
          <a:prstGeom prst="rect">
            <a:avLst/>
          </a:prstGeom>
        </p:spPr>
        <p:txBody>
          <a:bodyPr/>
          <a:lstStyle/>
          <a:p>
            <a:r>
              <a:t>Texto del título</a:t>
            </a:r>
          </a:p>
        </p:txBody>
      </p:sp>
      <p:sp>
        <p:nvSpPr>
          <p:cNvPr id="49"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ítulo y viñetas">
    <p:spTree>
      <p:nvGrpSpPr>
        <p:cNvPr id="1" name=""/>
        <p:cNvGrpSpPr/>
        <p:nvPr/>
      </p:nvGrpSpPr>
      <p:grpSpPr>
        <a:xfrm>
          <a:off x="0" y="0"/>
          <a:ext cx="0" cy="0"/>
          <a:chOff x="0" y="0"/>
          <a:chExt cx="0" cy="0"/>
        </a:xfrm>
      </p:grpSpPr>
      <p:sp>
        <p:nvSpPr>
          <p:cNvPr id="56" name="Texto del título"/>
          <p:cNvSpPr txBox="1">
            <a:spLocks noGrp="1"/>
          </p:cNvSpPr>
          <p:nvPr>
            <p:ph type="title"/>
          </p:nvPr>
        </p:nvSpPr>
        <p:spPr>
          <a:prstGeom prst="rect">
            <a:avLst/>
          </a:prstGeom>
        </p:spPr>
        <p:txBody>
          <a:bodyPr/>
          <a:lstStyle/>
          <a:p>
            <a:r>
              <a:t>Texto del título</a:t>
            </a:r>
          </a:p>
        </p:txBody>
      </p:sp>
      <p:sp>
        <p:nvSpPr>
          <p:cNvPr id="57" name="Nivel de texto 1…"/>
          <p:cNvSpPr txBox="1">
            <a:spLocks noGrp="1"/>
          </p:cNvSpPr>
          <p:nvPr>
            <p:ph type="body" sz="half" idx="1"/>
          </p:nvPr>
        </p:nvSpPr>
        <p:spPr>
          <a:xfrm>
            <a:off x="4387453" y="4659312"/>
            <a:ext cx="15609094" cy="8840392"/>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58"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ítulo, viñetas y foto">
    <p:spTree>
      <p:nvGrpSpPr>
        <p:cNvPr id="1" name=""/>
        <p:cNvGrpSpPr/>
        <p:nvPr/>
      </p:nvGrpSpPr>
      <p:grpSpPr>
        <a:xfrm>
          <a:off x="0" y="0"/>
          <a:ext cx="0" cy="0"/>
          <a:chOff x="0" y="0"/>
          <a:chExt cx="0" cy="0"/>
        </a:xfrm>
      </p:grpSpPr>
      <p:sp>
        <p:nvSpPr>
          <p:cNvPr id="65" name="Imagen"/>
          <p:cNvSpPr>
            <a:spLocks noGrp="1"/>
          </p:cNvSpPr>
          <p:nvPr>
            <p:ph type="pic" sz="quarter" idx="13"/>
          </p:nvPr>
        </p:nvSpPr>
        <p:spPr>
          <a:xfrm>
            <a:off x="12495609" y="4659312"/>
            <a:ext cx="7500938" cy="8840392"/>
          </a:xfrm>
          <a:prstGeom prst="rect">
            <a:avLst/>
          </a:prstGeom>
        </p:spPr>
        <p:txBody>
          <a:bodyPr lIns="91439" tIns="45719" rIns="91439" bIns="45719" anchor="t">
            <a:noAutofit/>
          </a:bodyPr>
          <a:lstStyle/>
          <a:p>
            <a:endParaRPr/>
          </a:p>
        </p:txBody>
      </p:sp>
      <p:sp>
        <p:nvSpPr>
          <p:cNvPr id="66" name="Texto del título"/>
          <p:cNvSpPr txBox="1">
            <a:spLocks noGrp="1"/>
          </p:cNvSpPr>
          <p:nvPr>
            <p:ph type="title"/>
          </p:nvPr>
        </p:nvSpPr>
        <p:spPr>
          <a:prstGeom prst="rect">
            <a:avLst/>
          </a:prstGeom>
        </p:spPr>
        <p:txBody>
          <a:bodyPr/>
          <a:lstStyle/>
          <a:p>
            <a:r>
              <a:t>Texto del título</a:t>
            </a:r>
          </a:p>
        </p:txBody>
      </p:sp>
      <p:sp>
        <p:nvSpPr>
          <p:cNvPr id="67" name="Nivel de texto 1…"/>
          <p:cNvSpPr txBox="1">
            <a:spLocks noGrp="1"/>
          </p:cNvSpPr>
          <p:nvPr>
            <p:ph type="body" sz="quarter" idx="1"/>
          </p:nvPr>
        </p:nvSpPr>
        <p:spPr>
          <a:xfrm>
            <a:off x="4387453" y="4659312"/>
            <a:ext cx="7500938" cy="8840392"/>
          </a:xfrm>
          <a:prstGeom prst="rect">
            <a:avLst/>
          </a:prstGeom>
        </p:spPr>
        <p:txBody>
          <a:bodyPr/>
          <a:lstStyle>
            <a:lvl1pPr marL="514350" indent="-514350">
              <a:spcBef>
                <a:spcPts val="5100"/>
              </a:spcBef>
              <a:defRPr sz="4200"/>
            </a:lvl1pPr>
            <a:lvl2pPr marL="857250" indent="-514350">
              <a:spcBef>
                <a:spcPts val="5100"/>
              </a:spcBef>
              <a:defRPr sz="4200"/>
            </a:lvl2pPr>
            <a:lvl3pPr marL="1200150" indent="-514350">
              <a:spcBef>
                <a:spcPts val="5100"/>
              </a:spcBef>
              <a:defRPr sz="4200"/>
            </a:lvl3pPr>
            <a:lvl4pPr marL="1543050" indent="-514350">
              <a:spcBef>
                <a:spcPts val="5100"/>
              </a:spcBef>
              <a:defRPr sz="4200"/>
            </a:lvl4pPr>
            <a:lvl5pPr marL="1885950" indent="-514350">
              <a:spcBef>
                <a:spcPts val="5100"/>
              </a:spcBef>
              <a:defRPr sz="4200"/>
            </a:lvl5pPr>
          </a:lstStyle>
          <a:p>
            <a:r>
              <a:t>Nivel de texto 1</a:t>
            </a:r>
          </a:p>
          <a:p>
            <a:pPr lvl="1"/>
            <a:r>
              <a:t>Nivel de texto 2</a:t>
            </a:r>
          </a:p>
          <a:p>
            <a:pPr lvl="2"/>
            <a:r>
              <a:t>Nivel de texto 3</a:t>
            </a:r>
          </a:p>
          <a:p>
            <a:pPr lvl="3"/>
            <a:r>
              <a:t>Nivel de texto 4</a:t>
            </a:r>
          </a:p>
          <a:p>
            <a:pPr lvl="4"/>
            <a:r>
              <a:t>Nivel de texto 5</a:t>
            </a:r>
          </a:p>
        </p:txBody>
      </p:sp>
      <p:sp>
        <p:nvSpPr>
          <p:cNvPr id="68"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Viñetas">
    <p:spTree>
      <p:nvGrpSpPr>
        <p:cNvPr id="1" name=""/>
        <p:cNvGrpSpPr/>
        <p:nvPr/>
      </p:nvGrpSpPr>
      <p:grpSpPr>
        <a:xfrm>
          <a:off x="0" y="0"/>
          <a:ext cx="0" cy="0"/>
          <a:chOff x="0" y="0"/>
          <a:chExt cx="0" cy="0"/>
        </a:xfrm>
      </p:grpSpPr>
      <p:sp>
        <p:nvSpPr>
          <p:cNvPr id="75" name="Nivel de texto 1…"/>
          <p:cNvSpPr txBox="1">
            <a:spLocks noGrp="1"/>
          </p:cNvSpPr>
          <p:nvPr>
            <p:ph type="body" idx="1"/>
          </p:nvPr>
        </p:nvSpPr>
        <p:spPr>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76"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3 fotos">
    <p:spTree>
      <p:nvGrpSpPr>
        <p:cNvPr id="1" name=""/>
        <p:cNvGrpSpPr/>
        <p:nvPr/>
      </p:nvGrpSpPr>
      <p:grpSpPr>
        <a:xfrm>
          <a:off x="0" y="0"/>
          <a:ext cx="0" cy="0"/>
          <a:chOff x="0" y="0"/>
          <a:chExt cx="0" cy="0"/>
        </a:xfrm>
      </p:grpSpPr>
      <p:sp>
        <p:nvSpPr>
          <p:cNvPr id="83" name="Imagen"/>
          <p:cNvSpPr>
            <a:spLocks noGrp="1"/>
          </p:cNvSpPr>
          <p:nvPr>
            <p:ph type="pic" sz="quarter" idx="13"/>
          </p:nvPr>
        </p:nvSpPr>
        <p:spPr>
          <a:xfrm>
            <a:off x="12513468" y="7999015"/>
            <a:ext cx="7500939" cy="5482829"/>
          </a:xfrm>
          <a:prstGeom prst="rect">
            <a:avLst/>
          </a:prstGeom>
        </p:spPr>
        <p:txBody>
          <a:bodyPr lIns="91439" tIns="45719" rIns="91439" bIns="45719" anchor="t">
            <a:noAutofit/>
          </a:bodyPr>
          <a:lstStyle/>
          <a:p>
            <a:endParaRPr/>
          </a:p>
        </p:txBody>
      </p:sp>
      <p:sp>
        <p:nvSpPr>
          <p:cNvPr id="84" name="Imagen"/>
          <p:cNvSpPr>
            <a:spLocks noGrp="1"/>
          </p:cNvSpPr>
          <p:nvPr>
            <p:ph type="pic" sz="quarter" idx="14"/>
          </p:nvPr>
        </p:nvSpPr>
        <p:spPr>
          <a:xfrm>
            <a:off x="12513468" y="1908968"/>
            <a:ext cx="7500939" cy="5482829"/>
          </a:xfrm>
          <a:prstGeom prst="rect">
            <a:avLst/>
          </a:prstGeom>
        </p:spPr>
        <p:txBody>
          <a:bodyPr lIns="91439" tIns="45719" rIns="91439" bIns="45719" anchor="t">
            <a:noAutofit/>
          </a:bodyPr>
          <a:lstStyle/>
          <a:p>
            <a:endParaRPr/>
          </a:p>
        </p:txBody>
      </p:sp>
      <p:sp>
        <p:nvSpPr>
          <p:cNvPr id="85" name="Imagen"/>
          <p:cNvSpPr>
            <a:spLocks noGrp="1"/>
          </p:cNvSpPr>
          <p:nvPr>
            <p:ph type="pic" sz="half" idx="15"/>
          </p:nvPr>
        </p:nvSpPr>
        <p:spPr>
          <a:xfrm>
            <a:off x="4387453" y="1908968"/>
            <a:ext cx="7500938" cy="11572876"/>
          </a:xfrm>
          <a:prstGeom prst="rect">
            <a:avLst/>
          </a:prstGeom>
        </p:spPr>
        <p:txBody>
          <a:bodyPr lIns="91439" tIns="45719" rIns="91439" bIns="45719" anchor="t">
            <a:noAutofit/>
          </a:bodyPr>
          <a:lstStyle/>
          <a:p>
            <a:endParaRPr/>
          </a:p>
        </p:txBody>
      </p:sp>
      <p:sp>
        <p:nvSpPr>
          <p:cNvPr id="86"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ita">
    <p:spTree>
      <p:nvGrpSpPr>
        <p:cNvPr id="1" name=""/>
        <p:cNvGrpSpPr/>
        <p:nvPr/>
      </p:nvGrpSpPr>
      <p:grpSpPr>
        <a:xfrm>
          <a:off x="0" y="0"/>
          <a:ext cx="0" cy="0"/>
          <a:chOff x="0" y="0"/>
          <a:chExt cx="0" cy="0"/>
        </a:xfrm>
      </p:grpSpPr>
      <p:sp>
        <p:nvSpPr>
          <p:cNvPr id="93" name="– Juan Pérez"/>
          <p:cNvSpPr txBox="1">
            <a:spLocks noGrp="1"/>
          </p:cNvSpPr>
          <p:nvPr>
            <p:ph type="body" sz="quarter" idx="13"/>
          </p:nvPr>
        </p:nvSpPr>
        <p:spPr>
          <a:xfrm>
            <a:off x="4833937" y="9963546"/>
            <a:ext cx="14716126" cy="676175"/>
          </a:xfrm>
          <a:prstGeom prst="rect">
            <a:avLst/>
          </a:prstGeom>
        </p:spPr>
        <p:txBody>
          <a:bodyPr anchor="t">
            <a:spAutoFit/>
          </a:bodyPr>
          <a:lstStyle>
            <a:lvl1pPr marL="0" indent="0" algn="ctr">
              <a:spcBef>
                <a:spcPts val="0"/>
              </a:spcBef>
              <a:buSzTx/>
              <a:buNone/>
              <a:defRPr sz="3600" i="1"/>
            </a:lvl1pPr>
          </a:lstStyle>
          <a:p>
            <a:r>
              <a:t>– Juan Pérez</a:t>
            </a:r>
          </a:p>
        </p:txBody>
      </p:sp>
      <p:sp>
        <p:nvSpPr>
          <p:cNvPr id="94" name="“Escribe una cita aquí”"/>
          <p:cNvSpPr txBox="1">
            <a:spLocks noGrp="1"/>
          </p:cNvSpPr>
          <p:nvPr>
            <p:ph type="body" sz="quarter" idx="14"/>
          </p:nvPr>
        </p:nvSpPr>
        <p:spPr>
          <a:xfrm>
            <a:off x="4833937" y="7035456"/>
            <a:ext cx="14716126" cy="936520"/>
          </a:xfrm>
          <a:prstGeom prst="rect">
            <a:avLst/>
          </a:prstGeom>
        </p:spPr>
        <p:txBody>
          <a:bodyPr>
            <a:spAutoFit/>
          </a:bodyPr>
          <a:lstStyle>
            <a:lvl1pPr marL="0" indent="0" algn="ctr">
              <a:spcBef>
                <a:spcPts val="0"/>
              </a:spcBef>
              <a:buSzTx/>
              <a:buNone/>
              <a:defRPr sz="5200">
                <a:latin typeface="+mn-lt"/>
                <a:ea typeface="+mn-ea"/>
                <a:cs typeface="+mn-cs"/>
                <a:sym typeface="Helvetica Neue Medium"/>
              </a:defRPr>
            </a:lvl1pPr>
          </a:lstStyle>
          <a:p>
            <a:r>
              <a:t>“Escribe una cita aquí” </a:t>
            </a:r>
          </a:p>
        </p:txBody>
      </p:sp>
      <p:sp>
        <p:nvSpPr>
          <p:cNvPr id="95"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Nivel de texto 1…"/>
          <p:cNvSpPr txBox="1">
            <a:spLocks noGrp="1"/>
          </p:cNvSpPr>
          <p:nvPr>
            <p:ph type="body" idx="1"/>
          </p:nvPr>
        </p:nvSpPr>
        <p:spPr>
          <a:xfrm>
            <a:off x="4387453" y="2801937"/>
            <a:ext cx="15609094" cy="1014412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normAutofit/>
          </a:bodyPr>
          <a:lstStyle/>
          <a:p>
            <a:r>
              <a:t>Nivel de texto 1</a:t>
            </a:r>
          </a:p>
          <a:p>
            <a:pPr lvl="1"/>
            <a:r>
              <a:t>Nivel de texto 2</a:t>
            </a:r>
          </a:p>
          <a:p>
            <a:pPr lvl="2"/>
            <a:r>
              <a:t>Nivel de texto 3</a:t>
            </a:r>
          </a:p>
          <a:p>
            <a:pPr lvl="3"/>
            <a:r>
              <a:t>Nivel de texto 4</a:t>
            </a:r>
          </a:p>
          <a:p>
            <a:pPr lvl="4"/>
            <a:r>
              <a:t>Nivel de texto 5</a:t>
            </a:r>
          </a:p>
        </p:txBody>
      </p:sp>
      <p:sp>
        <p:nvSpPr>
          <p:cNvPr id="3" name="Texto del título"/>
          <p:cNvSpPr txBox="1">
            <a:spLocks noGrp="1"/>
          </p:cNvSpPr>
          <p:nvPr>
            <p:ph type="title"/>
          </p:nvPr>
        </p:nvSpPr>
        <p:spPr>
          <a:xfrm>
            <a:off x="4387453" y="1373187"/>
            <a:ext cx="15609094" cy="3036095"/>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normAutofit/>
          </a:bodyPr>
          <a:lstStyle/>
          <a:p>
            <a:r>
              <a:t>Texto del título</a:t>
            </a:r>
          </a:p>
        </p:txBody>
      </p:sp>
      <p:sp>
        <p:nvSpPr>
          <p:cNvPr id="4" name="Número de diapositiva"/>
          <p:cNvSpPr txBox="1">
            <a:spLocks noGrp="1"/>
          </p:cNvSpPr>
          <p:nvPr>
            <p:ph type="sldNum" sz="quarter" idx="2"/>
          </p:nvPr>
        </p:nvSpPr>
        <p:spPr>
          <a:xfrm>
            <a:off x="11939981" y="14089062"/>
            <a:ext cx="494513" cy="502335"/>
          </a:xfrm>
          <a:prstGeom prst="rect">
            <a:avLst/>
          </a:prstGeom>
          <a:ln w="12700">
            <a:miter lim="400000"/>
          </a:ln>
        </p:spPr>
        <p:txBody>
          <a:bodyPr wrap="none" lIns="71437" tIns="71437" rIns="71437" bIns="71437">
            <a:spAutoFit/>
          </a:bodyPr>
          <a:lstStyle>
            <a:lvl1pPr>
              <a:defRPr sz="2400" b="0">
                <a:latin typeface="Helvetica Neue Light"/>
                <a:ea typeface="Helvetica Neue Light"/>
                <a:cs typeface="Helvetica Neue Light"/>
                <a:sym typeface="Helvetica Neue Light"/>
              </a:defRPr>
            </a:lvl1pPr>
          </a:lstStyle>
          <a:p>
            <a:fld id="{86CB4B4D-7CA3-9044-876B-883B54F8677D}" type="slidenum">
              <a:t>‹Nº›</a:t>
            </a:fld>
            <a:endParaRPr/>
          </a:p>
        </p:txBody>
      </p:sp>
    </p:spTree>
  </p:cSld>
  <p:clrMap bg1="dk1" tx1="lt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1pPr>
      <a:lvl2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2pPr>
      <a:lvl3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3pPr>
      <a:lvl4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4pPr>
      <a:lvl5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5pPr>
      <a:lvl6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6pPr>
      <a:lvl7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7pPr>
      <a:lvl8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8pPr>
      <a:lvl9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9pPr>
    </p:titleStyle>
    <p:bodyStyle>
      <a:lvl1pPr marL="6945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1pPr>
      <a:lvl2pPr marL="11390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2pPr>
      <a:lvl3pPr marL="15835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3pPr>
      <a:lvl4pPr marL="20280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4pPr>
      <a:lvl5pPr marL="24725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5pPr>
      <a:lvl6pPr marL="29170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6pPr>
      <a:lvl7pPr marL="33615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7pPr>
      <a:lvl8pPr marL="38060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8pPr>
      <a:lvl9pPr marL="42505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9pPr>
    </p:bodyStyle>
    <p:otherStyle>
      <a:lvl1pPr marL="0" marR="0" indent="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1pPr>
      <a:lvl2pPr marL="0" marR="0" indent="2286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www.uipath.com/es/rpa/automatizacion-robotica-de-procesos" TargetMode="External"/><Relationship Id="rId5" Type="http://schemas.microsoft.com/office/2007/relationships/hdphoto" Target="../media/hdphoto3.wdp"/><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1.png"/><Relationship Id="rId21" Type="http://schemas.openxmlformats.org/officeDocument/2006/relationships/image" Target="../media/image25.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notesSlide" Target="../notesSlides/notesSlide5.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hyperlink" Target="https://www.comparasoftware.com/rpa" TargetMode="External"/><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hyperlink" Target="https://www.hiberus.com/crecemos-contigo/que-es-uipath-plataforma-rpa/"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15" name="Imagen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440" y="3902202"/>
            <a:ext cx="11311404" cy="8795796"/>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10" name="Título"/>
          <p:cNvSpPr txBox="1"/>
          <p:nvPr/>
        </p:nvSpPr>
        <p:spPr>
          <a:xfrm>
            <a:off x="232440" y="550970"/>
            <a:ext cx="15834874" cy="181360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b">
            <a:normAutofit/>
          </a:bodyPr>
          <a:lstStyle>
            <a:lvl1pPr marL="38100" marR="38100" indent="12700">
              <a:lnSpc>
                <a:spcPct val="80000"/>
              </a:lnSpc>
              <a:spcBef>
                <a:spcPts val="100"/>
              </a:spcBef>
              <a:defRPr sz="10000">
                <a:latin typeface="Calibri"/>
                <a:ea typeface="Calibri"/>
                <a:cs typeface="Calibri"/>
                <a:sym typeface="Calibri"/>
              </a:defRPr>
            </a:lvl1pPr>
          </a:lstStyle>
          <a:p>
            <a:r>
              <a:rPr lang="es-CO" dirty="0" smtClean="0"/>
              <a:t>ROBOTIC - AUTOMATION</a:t>
            </a:r>
            <a:endParaRPr dirty="0"/>
          </a:p>
        </p:txBody>
      </p:sp>
      <p:sp>
        <p:nvSpPr>
          <p:cNvPr id="4" name="CuadroTexto 3"/>
          <p:cNvSpPr txBox="1"/>
          <p:nvPr/>
        </p:nvSpPr>
        <p:spPr>
          <a:xfrm>
            <a:off x="11908972" y="3855100"/>
            <a:ext cx="9927772" cy="3837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943239" rtl="0" fontAlgn="auto" latinLnBrk="0" hangingPunct="0">
              <a:lnSpc>
                <a:spcPct val="100000"/>
              </a:lnSpc>
              <a:spcBef>
                <a:spcPts val="0"/>
              </a:spcBef>
              <a:spcAft>
                <a:spcPts val="0"/>
              </a:spcAft>
              <a:buClrTx/>
              <a:buSzTx/>
              <a:buFontTx/>
              <a:buNone/>
              <a:tabLst/>
            </a:pPr>
            <a:r>
              <a:rPr kumimoji="0" lang="es-CO" sz="4000" i="0" u="none" strike="noStrike" cap="none" spc="0" normalizeH="0" baseline="0" dirty="0" err="1" smtClean="0">
                <a:ln>
                  <a:noFill/>
                </a:ln>
                <a:solidFill>
                  <a:schemeClr val="accent5">
                    <a:lumMod val="50000"/>
                  </a:schemeClr>
                </a:solidFill>
                <a:effectLst/>
                <a:uFillTx/>
                <a:latin typeface="Century Gothic" panose="020B0502020202020204" pitchFamily="34" charset="0"/>
                <a:sym typeface="Helvetica Neue"/>
              </a:rPr>
              <a:t>Robotic</a:t>
            </a:r>
            <a:r>
              <a:rPr kumimoji="0" lang="es-CO" sz="4000" i="0" u="none" strike="noStrike" cap="none" spc="0" normalizeH="0" baseline="0" dirty="0" smtClean="0">
                <a:ln>
                  <a:noFill/>
                </a:ln>
                <a:solidFill>
                  <a:schemeClr val="accent5">
                    <a:lumMod val="50000"/>
                  </a:schemeClr>
                </a:solidFill>
                <a:effectLst/>
                <a:uFillTx/>
                <a:latin typeface="Century Gothic" panose="020B0502020202020204" pitchFamily="34" charset="0"/>
                <a:sym typeface="Helvetica Neue"/>
              </a:rPr>
              <a:t>: </a:t>
            </a:r>
            <a:r>
              <a:rPr kumimoji="0" lang="es-CO" sz="4000" b="0" i="0" u="none" strike="noStrike" cap="none" spc="0" normalizeH="0" baseline="0" dirty="0" smtClean="0">
                <a:ln>
                  <a:noFill/>
                </a:ln>
                <a:solidFill>
                  <a:schemeClr val="accent5">
                    <a:lumMod val="50000"/>
                  </a:schemeClr>
                </a:solidFill>
                <a:effectLst/>
                <a:uFillTx/>
                <a:latin typeface="Century Gothic" panose="020B0502020202020204" pitchFamily="34" charset="0"/>
                <a:sym typeface="Helvetica Neue"/>
              </a:rPr>
              <a:t>Replican las acciones del trabajo de un humano.</a:t>
            </a:r>
          </a:p>
          <a:p>
            <a:pPr marL="0" marR="0" indent="0" algn="l" defTabSz="943239" rtl="0" fontAlgn="auto" latinLnBrk="0" hangingPunct="0">
              <a:lnSpc>
                <a:spcPct val="100000"/>
              </a:lnSpc>
              <a:spcBef>
                <a:spcPts val="0"/>
              </a:spcBef>
              <a:spcAft>
                <a:spcPts val="0"/>
              </a:spcAft>
              <a:buClrTx/>
              <a:buSzTx/>
              <a:buFontTx/>
              <a:buNone/>
              <a:tabLst/>
            </a:pPr>
            <a:endParaRPr kumimoji="0" lang="es-CO" sz="4000" b="0" i="0" u="none" strike="noStrike" cap="none" spc="0" normalizeH="0" baseline="0" dirty="0" smtClean="0">
              <a:ln>
                <a:noFill/>
              </a:ln>
              <a:solidFill>
                <a:schemeClr val="accent5">
                  <a:lumMod val="50000"/>
                </a:schemeClr>
              </a:solidFill>
              <a:effectLst/>
              <a:uFillTx/>
              <a:latin typeface="Century Gothic" panose="020B0502020202020204" pitchFamily="34" charset="0"/>
              <a:sym typeface="Helvetica Neue"/>
            </a:endParaRPr>
          </a:p>
          <a:p>
            <a:pPr marL="0" marR="0" indent="0" algn="l" defTabSz="943239" rtl="0" fontAlgn="auto" latinLnBrk="0" hangingPunct="0">
              <a:lnSpc>
                <a:spcPct val="100000"/>
              </a:lnSpc>
              <a:spcBef>
                <a:spcPts val="0"/>
              </a:spcBef>
              <a:spcAft>
                <a:spcPts val="0"/>
              </a:spcAft>
              <a:buClrTx/>
              <a:buSzTx/>
              <a:buFontTx/>
              <a:buNone/>
              <a:tabLst/>
            </a:pPr>
            <a:r>
              <a:rPr lang="es-CO" sz="4000" dirty="0" err="1" smtClean="0">
                <a:solidFill>
                  <a:schemeClr val="accent5">
                    <a:lumMod val="50000"/>
                  </a:schemeClr>
                </a:solidFill>
                <a:latin typeface="Century Gothic" panose="020B0502020202020204" pitchFamily="34" charset="0"/>
              </a:rPr>
              <a:t>Automation</a:t>
            </a:r>
            <a:r>
              <a:rPr lang="es-CO" sz="4000" dirty="0" smtClean="0">
                <a:solidFill>
                  <a:schemeClr val="accent5">
                    <a:lumMod val="50000"/>
                  </a:schemeClr>
                </a:solidFill>
                <a:latin typeface="Century Gothic" panose="020B0502020202020204" pitchFamily="34" charset="0"/>
              </a:rPr>
              <a:t>: </a:t>
            </a:r>
            <a:r>
              <a:rPr lang="es-CO" sz="4000" b="0" dirty="0" smtClean="0">
                <a:solidFill>
                  <a:schemeClr val="accent5">
                    <a:lumMod val="50000"/>
                  </a:schemeClr>
                </a:solidFill>
                <a:latin typeface="Century Gothic" panose="020B0502020202020204" pitchFamily="34" charset="0"/>
              </a:rPr>
              <a:t> Cualquier trabajo hecho por un robot (software) sin intervención humana.</a:t>
            </a:r>
            <a:endParaRPr kumimoji="0" lang="es-CO" sz="4000" i="0" u="none" strike="noStrike" cap="none" spc="0" normalizeH="0" baseline="0" dirty="0">
              <a:ln>
                <a:noFill/>
              </a:ln>
              <a:solidFill>
                <a:schemeClr val="accent5">
                  <a:lumMod val="50000"/>
                </a:schemeClr>
              </a:solidFill>
              <a:effectLst/>
              <a:uFillTx/>
              <a:latin typeface="Century Gothic" panose="020B0502020202020204" pitchFamily="34" charset="0"/>
              <a:sym typeface="Helvetica Neue"/>
            </a:endParaRPr>
          </a:p>
        </p:txBody>
      </p:sp>
      <p:sp>
        <p:nvSpPr>
          <p:cNvPr id="14" name="Rectángulo redondeado 13"/>
          <p:cNvSpPr/>
          <p:nvPr/>
        </p:nvSpPr>
        <p:spPr>
          <a:xfrm>
            <a:off x="12823372" y="8300100"/>
            <a:ext cx="11225348" cy="6629473"/>
          </a:xfrm>
          <a:prstGeom prst="roundRect">
            <a:avLst/>
          </a:prstGeom>
          <a:solidFill>
            <a:schemeClr val="tx2">
              <a:lumMod val="20000"/>
              <a:lumOff val="80000"/>
            </a:schemeClr>
          </a:solidFill>
          <a:ln w="12700"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s-ES" sz="3800" dirty="0">
                <a:solidFill>
                  <a:schemeClr val="bg1">
                    <a:lumMod val="85000"/>
                    <a:lumOff val="15000"/>
                  </a:schemeClr>
                </a:solidFill>
                <a:latin typeface="Century Gothic" panose="020B0502020202020204" pitchFamily="34" charset="0"/>
              </a:rPr>
              <a:t>La automatización y la robótica son dos tecnologías estrechamente relacionadas</a:t>
            </a:r>
            <a:r>
              <a:rPr lang="es-ES" sz="3800" b="0" dirty="0">
                <a:solidFill>
                  <a:schemeClr val="bg1">
                    <a:lumMod val="85000"/>
                    <a:lumOff val="15000"/>
                  </a:schemeClr>
                </a:solidFill>
                <a:latin typeface="Century Gothic" panose="020B0502020202020204" pitchFamily="34" charset="0"/>
              </a:rPr>
              <a:t>. En un contexto industrial se puede definir </a:t>
            </a:r>
            <a:r>
              <a:rPr lang="es-ES" sz="3800" dirty="0">
                <a:solidFill>
                  <a:schemeClr val="bg1">
                    <a:lumMod val="85000"/>
                    <a:lumOff val="15000"/>
                  </a:schemeClr>
                </a:solidFill>
                <a:latin typeface="Century Gothic" panose="020B0502020202020204" pitchFamily="34" charset="0"/>
              </a:rPr>
              <a:t>la automatización como una tecnología que está relacionada con el empleo de sistemas mecánicos-eléctricos basados en computadoras para la operación y control de la producción</a:t>
            </a:r>
            <a:r>
              <a:rPr lang="es-ES" sz="3800" b="0" dirty="0">
                <a:solidFill>
                  <a:schemeClr val="bg1">
                    <a:lumMod val="85000"/>
                    <a:lumOff val="15000"/>
                  </a:schemeClr>
                </a:solidFill>
                <a:latin typeface="Century Gothic" panose="020B0502020202020204" pitchFamily="34" charset="0"/>
              </a:rPr>
              <a:t>. En consecuencia la robótica es una forma de automatización industrial</a:t>
            </a:r>
            <a:r>
              <a:rPr lang="es-ES" sz="3800" b="0" dirty="0" smtClean="0">
                <a:solidFill>
                  <a:schemeClr val="bg1">
                    <a:lumMod val="85000"/>
                    <a:lumOff val="15000"/>
                  </a:schemeClr>
                </a:solidFill>
                <a:latin typeface="Century Gothic" panose="020B0502020202020204" pitchFamily="34" charset="0"/>
              </a:rPr>
              <a:t>.</a:t>
            </a:r>
            <a:endParaRPr lang="es-CO" sz="3800" dirty="0">
              <a:solidFill>
                <a:schemeClr val="bg1">
                  <a:lumMod val="85000"/>
                  <a:lumOff val="15000"/>
                </a:schemeClr>
              </a:solidFill>
              <a:latin typeface="Century Gothic" panose="020B0502020202020204" pitchFamily="34" charset="0"/>
            </a:endParaRPr>
          </a:p>
        </p:txBody>
      </p:sp>
    </p:spTree>
    <p:extLst>
      <p:ext uri="{BB962C8B-B14F-4D97-AF65-F5344CB8AC3E}">
        <p14:creationId xmlns:p14="http://schemas.microsoft.com/office/powerpoint/2010/main" val="1609885472"/>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0" name="Título"/>
          <p:cNvSpPr txBox="1"/>
          <p:nvPr/>
        </p:nvSpPr>
        <p:spPr>
          <a:xfrm>
            <a:off x="232440" y="550970"/>
            <a:ext cx="15834874" cy="181360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b">
            <a:normAutofit/>
          </a:bodyPr>
          <a:lstStyle>
            <a:lvl1pPr marL="38100" marR="38100" indent="12700">
              <a:lnSpc>
                <a:spcPct val="80000"/>
              </a:lnSpc>
              <a:spcBef>
                <a:spcPts val="100"/>
              </a:spcBef>
              <a:defRPr sz="10000">
                <a:latin typeface="Calibri"/>
                <a:ea typeface="Calibri"/>
                <a:cs typeface="Calibri"/>
                <a:sym typeface="Calibri"/>
              </a:defRPr>
            </a:lvl1pPr>
          </a:lstStyle>
          <a:p>
            <a:r>
              <a:rPr lang="es-CO" dirty="0" smtClean="0"/>
              <a:t>RPA - RDA</a:t>
            </a:r>
            <a:endParaRPr dirty="0"/>
          </a:p>
        </p:txBody>
      </p:sp>
      <p:sp>
        <p:nvSpPr>
          <p:cNvPr id="7" name="Onda 6"/>
          <p:cNvSpPr/>
          <p:nvPr/>
        </p:nvSpPr>
        <p:spPr>
          <a:xfrm>
            <a:off x="17682754" y="3679694"/>
            <a:ext cx="6370321" cy="3771485"/>
          </a:xfrm>
          <a:prstGeom prst="wave">
            <a:avLst/>
          </a:prstGeom>
          <a:solidFill>
            <a:schemeClr val="tx2">
              <a:lumMod val="20000"/>
              <a:lumOff val="80000"/>
            </a:schemeClr>
          </a:solidFill>
          <a:ln w="12700" cap="flat">
            <a:solidFill>
              <a:schemeClr val="tx2"/>
            </a:solidFill>
            <a:miter lim="400000"/>
          </a:ln>
          <a:effectLst>
            <a:outerShdw blurRad="50800" dist="38100" algn="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s-CO" sz="4000" b="0" dirty="0" smtClean="0">
                <a:solidFill>
                  <a:schemeClr val="bg1">
                    <a:lumMod val="85000"/>
                    <a:lumOff val="15000"/>
                  </a:schemeClr>
                </a:solidFill>
                <a:effectLst>
                  <a:outerShdw blurRad="38100" dist="38100" dir="2700000" algn="tl">
                    <a:srgbClr val="000000">
                      <a:alpha val="43137"/>
                    </a:srgbClr>
                  </a:outerShdw>
                </a:effectLst>
                <a:latin typeface="Franklin Gothic Medium Cond" panose="020B0606030402020204" pitchFamily="34" charset="0"/>
                <a:sym typeface="Helvetica Neue Medium"/>
              </a:rPr>
              <a:t>RDA</a:t>
            </a:r>
          </a:p>
          <a:p>
            <a:r>
              <a:rPr lang="es-CO" sz="4000" b="0" dirty="0" err="1" smtClean="0">
                <a:solidFill>
                  <a:schemeClr val="bg1">
                    <a:lumMod val="85000"/>
                    <a:lumOff val="15000"/>
                  </a:schemeClr>
                </a:solidFill>
                <a:effectLst>
                  <a:outerShdw blurRad="38100" dist="38100" dir="2700000" algn="tl">
                    <a:srgbClr val="000000">
                      <a:alpha val="43137"/>
                    </a:srgbClr>
                  </a:outerShdw>
                </a:effectLst>
                <a:latin typeface="Franklin Gothic Medium Cond" panose="020B0606030402020204" pitchFamily="34" charset="0"/>
                <a:sym typeface="Helvetica Neue Medium"/>
              </a:rPr>
              <a:t>Robotic</a:t>
            </a:r>
            <a:r>
              <a:rPr lang="es-CO" sz="4000" b="0" dirty="0" smtClean="0">
                <a:solidFill>
                  <a:schemeClr val="bg1">
                    <a:lumMod val="85000"/>
                    <a:lumOff val="15000"/>
                  </a:schemeClr>
                </a:solidFill>
                <a:effectLst>
                  <a:outerShdw blurRad="38100" dist="38100" dir="2700000" algn="tl">
                    <a:srgbClr val="000000">
                      <a:alpha val="43137"/>
                    </a:srgbClr>
                  </a:outerShdw>
                </a:effectLst>
                <a:latin typeface="Franklin Gothic Medium Cond" panose="020B0606030402020204" pitchFamily="34" charset="0"/>
                <a:sym typeface="Helvetica Neue Medium"/>
              </a:rPr>
              <a:t> </a:t>
            </a:r>
            <a:r>
              <a:rPr lang="es-CO" sz="4000" b="0" dirty="0">
                <a:solidFill>
                  <a:schemeClr val="bg1">
                    <a:lumMod val="85000"/>
                    <a:lumOff val="15000"/>
                  </a:schemeClr>
                </a:solidFill>
                <a:effectLst>
                  <a:outerShdw blurRad="38100" dist="38100" dir="2700000" algn="tl">
                    <a:srgbClr val="000000">
                      <a:alpha val="43137"/>
                    </a:srgbClr>
                  </a:outerShdw>
                </a:effectLst>
                <a:latin typeface="Franklin Gothic Medium Cond" panose="020B0606030402020204" pitchFamily="34" charset="0"/>
                <a:sym typeface="Helvetica Neue Medium"/>
              </a:rPr>
              <a:t>Desktop </a:t>
            </a:r>
            <a:r>
              <a:rPr lang="es-CO" sz="4000" b="0" dirty="0" err="1">
                <a:solidFill>
                  <a:schemeClr val="bg1">
                    <a:lumMod val="85000"/>
                    <a:lumOff val="15000"/>
                  </a:schemeClr>
                </a:solidFill>
                <a:effectLst>
                  <a:outerShdw blurRad="38100" dist="38100" dir="2700000" algn="tl">
                    <a:srgbClr val="000000">
                      <a:alpha val="43137"/>
                    </a:srgbClr>
                  </a:outerShdw>
                </a:effectLst>
                <a:latin typeface="Franklin Gothic Medium Cond" panose="020B0606030402020204" pitchFamily="34" charset="0"/>
                <a:sym typeface="Helvetica Neue Medium"/>
              </a:rPr>
              <a:t>Automation</a:t>
            </a:r>
            <a:endParaRPr lang="es-CO" sz="4000" b="0" dirty="0">
              <a:solidFill>
                <a:schemeClr val="bg1">
                  <a:lumMod val="85000"/>
                  <a:lumOff val="15000"/>
                </a:schemeClr>
              </a:solidFill>
              <a:effectLst>
                <a:outerShdw blurRad="38100" dist="38100" dir="2700000" algn="tl">
                  <a:srgbClr val="000000">
                    <a:alpha val="43137"/>
                  </a:srgbClr>
                </a:outerShdw>
              </a:effectLst>
              <a:latin typeface="Franklin Gothic Medium Cond" panose="020B0606030402020204" pitchFamily="34" charset="0"/>
              <a:sym typeface="Helvetica Neue Medium"/>
            </a:endParaRPr>
          </a:p>
          <a:p>
            <a:pPr marL="0" marR="0" indent="0" algn="ctr" defTabSz="943239" rtl="0" fontAlgn="auto" latinLnBrk="0" hangingPunct="0">
              <a:lnSpc>
                <a:spcPct val="100000"/>
              </a:lnSpc>
              <a:spcBef>
                <a:spcPts val="0"/>
              </a:spcBef>
              <a:spcAft>
                <a:spcPts val="0"/>
              </a:spcAft>
              <a:buClrTx/>
              <a:buSzTx/>
              <a:buFontTx/>
              <a:buNone/>
              <a:tabLst/>
            </a:pPr>
            <a:endParaRPr kumimoji="0" lang="es-CO" sz="34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6" name="Onda 15"/>
          <p:cNvSpPr/>
          <p:nvPr/>
        </p:nvSpPr>
        <p:spPr>
          <a:xfrm>
            <a:off x="580115" y="3451919"/>
            <a:ext cx="6370321" cy="3771485"/>
          </a:xfrm>
          <a:prstGeom prst="wave">
            <a:avLst/>
          </a:prstGeom>
          <a:solidFill>
            <a:schemeClr val="tx2">
              <a:lumMod val="20000"/>
              <a:lumOff val="80000"/>
            </a:schemeClr>
          </a:solidFill>
          <a:ln w="12700" cap="flat">
            <a:solidFill>
              <a:schemeClr val="tx2"/>
            </a:solidFill>
            <a:miter lim="400000"/>
          </a:ln>
          <a:effectLst>
            <a:outerShdw blurRad="50800" dist="38100" dir="8100000" algn="tr"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s-CO" sz="4000" b="0" dirty="0" smtClean="0">
                <a:solidFill>
                  <a:schemeClr val="bg1">
                    <a:lumMod val="85000"/>
                    <a:lumOff val="15000"/>
                  </a:schemeClr>
                </a:solidFill>
                <a:effectLst>
                  <a:outerShdw blurRad="38100" dist="38100" dir="2700000" algn="tl">
                    <a:srgbClr val="000000">
                      <a:alpha val="43137"/>
                    </a:srgbClr>
                  </a:outerShdw>
                </a:effectLst>
                <a:latin typeface="Franklin Gothic Medium Cond" panose="020B0606030402020204" pitchFamily="34" charset="0"/>
                <a:sym typeface="Helvetica Neue Medium"/>
              </a:rPr>
              <a:t>RPA</a:t>
            </a:r>
          </a:p>
          <a:p>
            <a:r>
              <a:rPr lang="es-CO" sz="4000" b="0" dirty="0" smtClean="0">
                <a:solidFill>
                  <a:schemeClr val="bg1">
                    <a:lumMod val="85000"/>
                    <a:lumOff val="15000"/>
                  </a:schemeClr>
                </a:solidFill>
                <a:effectLst>
                  <a:outerShdw blurRad="38100" dist="38100" dir="2700000" algn="tl">
                    <a:srgbClr val="000000">
                      <a:alpha val="43137"/>
                    </a:srgbClr>
                  </a:outerShdw>
                </a:effectLst>
                <a:latin typeface="Franklin Gothic Medium Cond" panose="020B0606030402020204" pitchFamily="34" charset="0"/>
                <a:sym typeface="Helvetica Neue Medium"/>
              </a:rPr>
              <a:t> </a:t>
            </a:r>
            <a:r>
              <a:rPr lang="es-CO" sz="4000" b="0" dirty="0" err="1">
                <a:solidFill>
                  <a:schemeClr val="bg1">
                    <a:lumMod val="85000"/>
                    <a:lumOff val="15000"/>
                  </a:schemeClr>
                </a:solidFill>
                <a:effectLst>
                  <a:outerShdw blurRad="38100" dist="38100" dir="2700000" algn="tl">
                    <a:srgbClr val="000000">
                      <a:alpha val="43137"/>
                    </a:srgbClr>
                  </a:outerShdw>
                </a:effectLst>
                <a:latin typeface="Franklin Gothic Medium Cond" panose="020B0606030402020204" pitchFamily="34" charset="0"/>
                <a:sym typeface="Helvetica Neue Medium"/>
              </a:rPr>
              <a:t>Robotic</a:t>
            </a:r>
            <a:r>
              <a:rPr lang="es-CO" sz="4000" b="0" dirty="0">
                <a:solidFill>
                  <a:schemeClr val="bg1">
                    <a:lumMod val="85000"/>
                    <a:lumOff val="15000"/>
                  </a:schemeClr>
                </a:solidFill>
                <a:effectLst>
                  <a:outerShdw blurRad="38100" dist="38100" dir="2700000" algn="tl">
                    <a:srgbClr val="000000">
                      <a:alpha val="43137"/>
                    </a:srgbClr>
                  </a:outerShdw>
                </a:effectLst>
                <a:latin typeface="Franklin Gothic Medium Cond" panose="020B0606030402020204" pitchFamily="34" charset="0"/>
                <a:sym typeface="Helvetica Neue Medium"/>
              </a:rPr>
              <a:t> </a:t>
            </a:r>
            <a:r>
              <a:rPr lang="es-CO" sz="4000" b="0" dirty="0" err="1">
                <a:solidFill>
                  <a:schemeClr val="bg1">
                    <a:lumMod val="85000"/>
                    <a:lumOff val="15000"/>
                  </a:schemeClr>
                </a:solidFill>
                <a:effectLst>
                  <a:outerShdw blurRad="38100" dist="38100" dir="2700000" algn="tl">
                    <a:srgbClr val="000000">
                      <a:alpha val="43137"/>
                    </a:srgbClr>
                  </a:outerShdw>
                </a:effectLst>
                <a:latin typeface="Franklin Gothic Medium Cond" panose="020B0606030402020204" pitchFamily="34" charset="0"/>
                <a:sym typeface="Helvetica Neue Medium"/>
              </a:rPr>
              <a:t>Process</a:t>
            </a:r>
            <a:r>
              <a:rPr lang="es-CO" sz="4000" b="0" dirty="0">
                <a:solidFill>
                  <a:schemeClr val="bg1">
                    <a:lumMod val="85000"/>
                    <a:lumOff val="15000"/>
                  </a:schemeClr>
                </a:solidFill>
                <a:effectLst>
                  <a:outerShdw blurRad="38100" dist="38100" dir="2700000" algn="tl">
                    <a:srgbClr val="000000">
                      <a:alpha val="43137"/>
                    </a:srgbClr>
                  </a:outerShdw>
                </a:effectLst>
                <a:latin typeface="Franklin Gothic Medium Cond" panose="020B0606030402020204" pitchFamily="34" charset="0"/>
                <a:sym typeface="Helvetica Neue Medium"/>
              </a:rPr>
              <a:t> </a:t>
            </a:r>
            <a:r>
              <a:rPr lang="es-CO" sz="4000" b="0" dirty="0" err="1">
                <a:solidFill>
                  <a:schemeClr val="bg1">
                    <a:lumMod val="85000"/>
                    <a:lumOff val="15000"/>
                  </a:schemeClr>
                </a:solidFill>
                <a:effectLst>
                  <a:outerShdw blurRad="38100" dist="38100" dir="2700000" algn="tl">
                    <a:srgbClr val="000000">
                      <a:alpha val="43137"/>
                    </a:srgbClr>
                  </a:outerShdw>
                </a:effectLst>
                <a:latin typeface="Franklin Gothic Medium Cond" panose="020B0606030402020204" pitchFamily="34" charset="0"/>
                <a:sym typeface="Helvetica Neue Medium"/>
              </a:rPr>
              <a:t>Automation</a:t>
            </a:r>
            <a:endParaRPr lang="es-CO" sz="4000" b="0" dirty="0">
              <a:solidFill>
                <a:schemeClr val="bg1">
                  <a:lumMod val="85000"/>
                  <a:lumOff val="15000"/>
                </a:schemeClr>
              </a:solidFill>
              <a:effectLst>
                <a:outerShdw blurRad="38100" dist="38100" dir="2700000" algn="tl">
                  <a:srgbClr val="000000">
                    <a:alpha val="43137"/>
                  </a:srgbClr>
                </a:outerShdw>
              </a:effectLst>
              <a:latin typeface="Franklin Gothic Medium Cond" panose="020B0606030402020204" pitchFamily="34" charset="0"/>
              <a:sym typeface="Helvetica Neue Medium"/>
            </a:endParaRPr>
          </a:p>
          <a:p>
            <a:pPr marL="0" marR="0" indent="0" algn="ctr" defTabSz="943239" rtl="0" fontAlgn="auto" latinLnBrk="0" hangingPunct="0">
              <a:lnSpc>
                <a:spcPct val="100000"/>
              </a:lnSpc>
              <a:spcBef>
                <a:spcPts val="0"/>
              </a:spcBef>
              <a:spcAft>
                <a:spcPts val="0"/>
              </a:spcAft>
              <a:buClrTx/>
              <a:buSzTx/>
              <a:buFontTx/>
              <a:buNone/>
              <a:tabLst/>
            </a:pPr>
            <a:endParaRPr kumimoji="0" lang="es-CO" sz="3400" b="0" i="0" u="none" strike="noStrike" cap="none" spc="0" normalizeH="0" baseline="0" dirty="0">
              <a:ln>
                <a:noFill/>
              </a:ln>
              <a:solidFill>
                <a:srgbClr val="FFFFFF"/>
              </a:solidFill>
              <a:effectLst/>
              <a:uFillTx/>
              <a:latin typeface="+mn-lt"/>
              <a:ea typeface="+mn-ea"/>
              <a:cs typeface="+mn-cs"/>
              <a:sym typeface="Helvetica Neue Medium"/>
            </a:endParaRPr>
          </a:p>
        </p:txBody>
      </p:sp>
      <p:pic>
        <p:nvPicPr>
          <p:cNvPr id="3" name="Imagen 2"/>
          <p:cNvPicPr>
            <a:picLocks noChangeAspect="1"/>
          </p:cNvPicPr>
          <p:nvPr/>
        </p:nvPicPr>
        <p:blipFill>
          <a:blip r:embed="rId4"/>
          <a:stretch>
            <a:fillRect/>
          </a:stretch>
        </p:blipFill>
        <p:spPr>
          <a:xfrm>
            <a:off x="7298112" y="4975919"/>
            <a:ext cx="9689291" cy="10182564"/>
          </a:xfrm>
          <a:prstGeom prst="rect">
            <a:avLst/>
          </a:prstGeom>
        </p:spPr>
      </p:pic>
      <p:pic>
        <p:nvPicPr>
          <p:cNvPr id="4" name="Imagen 3"/>
          <p:cNvPicPr>
            <a:picLocks noChangeAspect="1"/>
          </p:cNvPicPr>
          <p:nvPr/>
        </p:nvPicPr>
        <p:blipFill>
          <a:blip r:embed="rId5">
            <a:extLst>
              <a:ext uri="{BEBA8EAE-BF5A-486C-A8C5-ECC9F3942E4B}">
                <a14:imgProps xmlns:a14="http://schemas.microsoft.com/office/drawing/2010/main">
                  <a14:imgLayer r:embed="rId6">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32440" y="9596688"/>
            <a:ext cx="6596975" cy="35241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Imagen 4"/>
          <p:cNvPicPr>
            <a:picLocks noChangeAspect="1"/>
          </p:cNvPicPr>
          <p:nvPr/>
        </p:nvPicPr>
        <p:blipFill>
          <a:blip r:embed="rId7" cstate="print">
            <a:extLst>
              <a:ext uri="{BEBA8EAE-BF5A-486C-A8C5-ECC9F3942E4B}">
                <a14:imgProps xmlns:a14="http://schemas.microsoft.com/office/drawing/2010/main">
                  <a14:imgLayer r:embed="rId8">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6987402" y="11336055"/>
            <a:ext cx="7396597" cy="41605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68045939"/>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pic>
        <p:nvPicPr>
          <p:cNvPr id="2" name="Imagen 1"/>
          <p:cNvPicPr>
            <a:picLocks noChangeAspect="1"/>
          </p:cNvPicPr>
          <p:nvPr/>
        </p:nvPicPr>
        <p:blipFill>
          <a:blip r:embed="rId4">
            <a:duotone>
              <a:schemeClr val="accent4">
                <a:shade val="45000"/>
                <a:satMod val="135000"/>
              </a:schemeClr>
              <a:prstClr val="white"/>
            </a:duotone>
            <a:extLst>
              <a:ext uri="{BEBA8EAE-BF5A-486C-A8C5-ECC9F3942E4B}">
                <a14:imgProps xmlns:a14="http://schemas.microsoft.com/office/drawing/2010/main">
                  <a14:imgLayer r:embed="rId5">
                    <a14:imgEffect>
                      <a14:artisticPhotocopy trans="14000"/>
                    </a14:imgEffect>
                    <a14:imgEffect>
                      <a14:saturation sat="166000"/>
                    </a14:imgEffect>
                  </a14:imgLayer>
                </a14:imgProps>
              </a:ext>
              <a:ext uri="{28A0092B-C50C-407E-A947-70E740481C1C}">
                <a14:useLocalDpi xmlns:a14="http://schemas.microsoft.com/office/drawing/2010/main" val="0"/>
              </a:ext>
            </a:extLst>
          </a:blip>
          <a:stretch>
            <a:fillRect/>
          </a:stretch>
        </p:blipFill>
        <p:spPr>
          <a:xfrm>
            <a:off x="9260483" y="7833360"/>
            <a:ext cx="15123517" cy="7914640"/>
          </a:xfrm>
          <a:prstGeom prst="rect">
            <a:avLst/>
          </a:prstGeom>
          <a:noFill/>
        </p:spPr>
      </p:pic>
      <p:sp>
        <p:nvSpPr>
          <p:cNvPr id="9" name="Título"/>
          <p:cNvSpPr txBox="1"/>
          <p:nvPr/>
        </p:nvSpPr>
        <p:spPr>
          <a:xfrm>
            <a:off x="-352848" y="1051374"/>
            <a:ext cx="12897696" cy="166120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b">
            <a:normAutofit/>
          </a:bodyPr>
          <a:lstStyle>
            <a:lvl1pPr marL="38100" marR="38100" indent="12700">
              <a:lnSpc>
                <a:spcPct val="80000"/>
              </a:lnSpc>
              <a:spcBef>
                <a:spcPts val="100"/>
              </a:spcBef>
              <a:defRPr sz="10000">
                <a:latin typeface="Calibri"/>
                <a:ea typeface="Calibri"/>
                <a:cs typeface="Calibri"/>
                <a:sym typeface="Calibri"/>
              </a:defRPr>
            </a:lvl1pPr>
          </a:lstStyle>
          <a:p>
            <a:r>
              <a:rPr lang="es-CO" dirty="0" smtClean="0"/>
              <a:t>RPA - Definiciones</a:t>
            </a:r>
            <a:endParaRPr dirty="0"/>
          </a:p>
        </p:txBody>
      </p:sp>
      <p:sp>
        <p:nvSpPr>
          <p:cNvPr id="10" name="CuadroTexto 9">
            <a:extLst>
              <a:ext uri="{FF2B5EF4-FFF2-40B4-BE49-F238E27FC236}">
                <a16:creationId xmlns:a16="http://schemas.microsoft.com/office/drawing/2014/main" id="{F4417245-7818-4C5A-AC85-2F25295B6CDF}"/>
              </a:ext>
            </a:extLst>
          </p:cNvPr>
          <p:cNvSpPr txBox="1"/>
          <p:nvPr/>
        </p:nvSpPr>
        <p:spPr>
          <a:xfrm>
            <a:off x="440931" y="3833280"/>
            <a:ext cx="22070725" cy="20252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just">
              <a:lnSpc>
                <a:spcPct val="107000"/>
              </a:lnSpc>
              <a:spcAft>
                <a:spcPts val="800"/>
              </a:spcAft>
            </a:pPr>
            <a:r>
              <a:rPr lang="es-CO" b="0" dirty="0" err="1" smtClean="0">
                <a:solidFill>
                  <a:schemeClr val="bg2">
                    <a:lumMod val="50000"/>
                  </a:schemeClr>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Robotic</a:t>
            </a:r>
            <a:r>
              <a:rPr lang="es-CO" b="0" dirty="0" smtClean="0">
                <a:solidFill>
                  <a:schemeClr val="bg2">
                    <a:lumMod val="50000"/>
                  </a:schemeClr>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 </a:t>
            </a:r>
            <a:r>
              <a:rPr lang="es-CO" b="0" dirty="0" err="1" smtClean="0">
                <a:solidFill>
                  <a:schemeClr val="bg2">
                    <a:lumMod val="50000"/>
                  </a:schemeClr>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Process</a:t>
            </a:r>
            <a:r>
              <a:rPr lang="es-CO" b="0" dirty="0" smtClean="0">
                <a:solidFill>
                  <a:schemeClr val="bg2">
                    <a:lumMod val="50000"/>
                  </a:schemeClr>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 </a:t>
            </a:r>
            <a:r>
              <a:rPr lang="es-CO" b="0" dirty="0" err="1" smtClean="0">
                <a:solidFill>
                  <a:schemeClr val="bg2">
                    <a:lumMod val="50000"/>
                  </a:schemeClr>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Automation</a:t>
            </a:r>
            <a:r>
              <a:rPr lang="es-CO" b="0" dirty="0" smtClean="0">
                <a:solidFill>
                  <a:schemeClr val="bg2">
                    <a:lumMod val="50000"/>
                  </a:schemeClr>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 </a:t>
            </a:r>
            <a:r>
              <a:rPr lang="es-CO" b="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(Automatización de procesos mediante robots) se enfoca a la tecnología orientada al uso de software con el objetivo de disminuir la intervención humana en el uso de aplicaciones informáticas, especialmente en tareas repetitivas que varían muy poco en cada </a:t>
            </a:r>
            <a:r>
              <a:rPr lang="es-CO" b="0" dirty="0" err="1"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iteracción</a:t>
            </a:r>
            <a:r>
              <a:rPr lang="es-CO" b="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a:t>
            </a:r>
            <a:endParaRPr lang="es-CO" b="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CuadroTexto 2"/>
          <p:cNvSpPr txBox="1"/>
          <p:nvPr/>
        </p:nvSpPr>
        <p:spPr>
          <a:xfrm>
            <a:off x="440930" y="6422445"/>
            <a:ext cx="20651229" cy="18062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943239" rtl="0" fontAlgn="auto" latinLnBrk="0" hangingPunct="0">
              <a:lnSpc>
                <a:spcPct val="100000"/>
              </a:lnSpc>
              <a:spcBef>
                <a:spcPts val="0"/>
              </a:spcBef>
              <a:spcAft>
                <a:spcPts val="0"/>
              </a:spcAft>
              <a:buClrTx/>
              <a:buSzTx/>
              <a:buFontTx/>
              <a:buNone/>
              <a:tabLst/>
            </a:pPr>
            <a:r>
              <a:rPr kumimoji="0" lang="es-CO" sz="3600" b="0" u="none" strike="noStrike" cap="none" spc="0" normalizeH="0" baseline="0" dirty="0" smtClean="0">
                <a:ln>
                  <a:noFill/>
                </a:ln>
                <a:solidFill>
                  <a:schemeClr val="bg2">
                    <a:lumMod val="50000"/>
                  </a:schemeClr>
                </a:solidFill>
                <a:effectLst>
                  <a:outerShdw blurRad="38100" dist="38100" dir="2700000" algn="tl">
                    <a:srgbClr val="000000">
                      <a:alpha val="43137"/>
                    </a:srgbClr>
                  </a:outerShdw>
                </a:effectLst>
                <a:uFillTx/>
                <a:latin typeface="Open Sans" panose="020B0606030504020204" pitchFamily="34" charset="0"/>
                <a:ea typeface="Open Sans" panose="020B0606030504020204" pitchFamily="34" charset="0"/>
                <a:cs typeface="Open Sans" panose="020B0606030504020204" pitchFamily="34" charset="0"/>
                <a:sym typeface="Helvetica Neue"/>
              </a:rPr>
              <a:t>RPA:  </a:t>
            </a:r>
            <a:r>
              <a:rPr kumimoji="0" lang="es-CO" sz="3600" b="0" u="none" strike="noStrike" cap="none" spc="0" normalizeH="0" baseline="0" dirty="0" smtClean="0">
                <a:ln>
                  <a:noFill/>
                </a:ln>
                <a:solidFill>
                  <a:schemeClr val="bg2">
                    <a:lumMod val="50000"/>
                  </a:schemeClr>
                </a:solidFill>
                <a:effectLst/>
                <a:uFillTx/>
                <a:latin typeface="Open Sans" panose="020B0606030504020204" pitchFamily="34" charset="0"/>
                <a:ea typeface="Open Sans" panose="020B0606030504020204" pitchFamily="34" charset="0"/>
                <a:cs typeface="Open Sans" panose="020B0606030504020204" pitchFamily="34" charset="0"/>
                <a:sym typeface="Helvetica Neue"/>
              </a:rPr>
              <a:t>Usa las</a:t>
            </a:r>
            <a:r>
              <a:rPr kumimoji="0" lang="es-CO" sz="3600" b="0" u="none" strike="noStrike" cap="none" spc="0" normalizeH="0" dirty="0" smtClean="0">
                <a:ln>
                  <a:noFill/>
                </a:ln>
                <a:solidFill>
                  <a:schemeClr val="bg2">
                    <a:lumMod val="50000"/>
                  </a:schemeClr>
                </a:solidFill>
                <a:effectLst/>
                <a:uFillTx/>
                <a:latin typeface="Open Sans" panose="020B0606030504020204" pitchFamily="34" charset="0"/>
                <a:ea typeface="Open Sans" panose="020B0606030504020204" pitchFamily="34" charset="0"/>
                <a:cs typeface="Open Sans" panose="020B0606030504020204" pitchFamily="34" charset="0"/>
                <a:sym typeface="Helvetica Neue"/>
              </a:rPr>
              <a:t> interfaces humanas para automatizar el factor humano de un proceso de manera que RPA  permite adaptarse a múltiples situaciones e incluso brindar una solución factible para la optimización de proceso.</a:t>
            </a:r>
            <a:endParaRPr kumimoji="0" lang="es-CO" sz="3600" b="0" u="none" strike="noStrike" cap="none" spc="0" normalizeH="0" baseline="0" dirty="0">
              <a:ln>
                <a:noFill/>
              </a:ln>
              <a:solidFill>
                <a:schemeClr val="bg2">
                  <a:lumMod val="50000"/>
                </a:schemeClr>
              </a:solidFill>
              <a:effectLst/>
              <a:uFillTx/>
              <a:latin typeface="Open Sans" panose="020B0606030504020204" pitchFamily="34" charset="0"/>
              <a:ea typeface="Open Sans" panose="020B0606030504020204" pitchFamily="34" charset="0"/>
              <a:cs typeface="Open Sans" panose="020B0606030504020204" pitchFamily="34" charset="0"/>
              <a:sym typeface="Helvetica Neue"/>
            </a:endParaRPr>
          </a:p>
        </p:txBody>
      </p:sp>
      <p:sp>
        <p:nvSpPr>
          <p:cNvPr id="8" name="CuadroTexto 7"/>
          <p:cNvSpPr txBox="1"/>
          <p:nvPr/>
        </p:nvSpPr>
        <p:spPr>
          <a:xfrm>
            <a:off x="440931" y="8741057"/>
            <a:ext cx="14599920" cy="45762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943239" rtl="0" fontAlgn="auto" latinLnBrk="0" hangingPunct="0">
              <a:lnSpc>
                <a:spcPct val="100000"/>
              </a:lnSpc>
              <a:spcBef>
                <a:spcPts val="0"/>
              </a:spcBef>
              <a:spcAft>
                <a:spcPts val="0"/>
              </a:spcAft>
              <a:buClrTx/>
              <a:buSzTx/>
              <a:buFontTx/>
              <a:buNone/>
              <a:tabLst/>
            </a:pPr>
            <a:r>
              <a:rPr kumimoji="0" lang="es-CO" sz="3600" b="0" u="none" strike="noStrike" cap="none" spc="0" normalizeH="0" baseline="0" dirty="0" smtClean="0">
                <a:ln>
                  <a:noFill/>
                </a:ln>
                <a:solidFill>
                  <a:schemeClr val="bg2">
                    <a:lumMod val="50000"/>
                  </a:schemeClr>
                </a:solidFill>
                <a:effectLst/>
                <a:uFillTx/>
                <a:latin typeface="Open Sans" panose="020B0606030504020204" pitchFamily="34" charset="0"/>
                <a:ea typeface="Open Sans" panose="020B0606030504020204" pitchFamily="34" charset="0"/>
                <a:cs typeface="Open Sans" panose="020B0606030504020204" pitchFamily="34" charset="0"/>
                <a:sym typeface="Helvetica Neue"/>
              </a:rPr>
              <a:t>La </a:t>
            </a:r>
            <a:r>
              <a:rPr kumimoji="0" lang="es-CO" sz="3600" b="0" u="none" strike="noStrike" cap="none" spc="0" normalizeH="0" baseline="0" dirty="0" smtClean="0">
                <a:ln>
                  <a:noFill/>
                </a:ln>
                <a:solidFill>
                  <a:schemeClr val="bg2">
                    <a:lumMod val="50000"/>
                  </a:schemeClr>
                </a:solidFill>
                <a:effectLst>
                  <a:outerShdw blurRad="38100" dist="38100" dir="2700000" algn="tl">
                    <a:srgbClr val="000000">
                      <a:alpha val="43137"/>
                    </a:srgbClr>
                  </a:outerShdw>
                </a:effectLst>
                <a:uFillTx/>
                <a:latin typeface="Open Sans" panose="020B0606030504020204" pitchFamily="34" charset="0"/>
                <a:ea typeface="Open Sans" panose="020B0606030504020204" pitchFamily="34" charset="0"/>
                <a:cs typeface="Open Sans" panose="020B0606030504020204" pitchFamily="34" charset="0"/>
                <a:sym typeface="Helvetica Neue"/>
              </a:rPr>
              <a:t>automatización robótica de procesos</a:t>
            </a:r>
            <a:r>
              <a:rPr kumimoji="0" lang="es-CO" sz="3600" b="0" u="none" strike="noStrike" cap="none" spc="0" normalizeH="0" dirty="0" smtClean="0">
                <a:ln>
                  <a:noFill/>
                </a:ln>
                <a:solidFill>
                  <a:schemeClr val="bg2">
                    <a:lumMod val="50000"/>
                  </a:schemeClr>
                </a:solidFill>
                <a:effectLst>
                  <a:outerShdw blurRad="38100" dist="38100" dir="2700000" algn="tl">
                    <a:srgbClr val="000000">
                      <a:alpha val="43137"/>
                    </a:srgbClr>
                  </a:outerShdw>
                </a:effectLst>
                <a:uFillTx/>
                <a:latin typeface="Open Sans" panose="020B0606030504020204" pitchFamily="34" charset="0"/>
                <a:ea typeface="Open Sans" panose="020B0606030504020204" pitchFamily="34" charset="0"/>
                <a:cs typeface="Open Sans" panose="020B0606030504020204" pitchFamily="34" charset="0"/>
                <a:sym typeface="Helvetica Neue"/>
              </a:rPr>
              <a:t> </a:t>
            </a:r>
            <a:r>
              <a:rPr kumimoji="0" lang="es-CO" sz="3600" b="0" u="none" strike="noStrike" cap="none" spc="0" normalizeH="0" dirty="0" smtClean="0">
                <a:ln>
                  <a:noFill/>
                </a:ln>
                <a:solidFill>
                  <a:schemeClr val="bg2">
                    <a:lumMod val="50000"/>
                  </a:schemeClr>
                </a:solidFill>
                <a:effectLst/>
                <a:uFillTx/>
                <a:latin typeface="Open Sans" panose="020B0606030504020204" pitchFamily="34" charset="0"/>
                <a:ea typeface="Open Sans" panose="020B0606030504020204" pitchFamily="34" charset="0"/>
                <a:cs typeface="Open Sans" panose="020B0606030504020204" pitchFamily="34" charset="0"/>
                <a:sym typeface="Helvetica Neue"/>
              </a:rPr>
              <a:t>es la tecnología que permite que cualquiera pueda configurar un software informático que hace posible que un ‘robot’ emule e integre las acciones de una interacción humana  en sistemas digitales para ejecutar un proceso comercial, </a:t>
            </a:r>
            <a:r>
              <a:rPr kumimoji="0" lang="es-CO" sz="3600" b="0" u="none" strike="noStrike" cap="none" spc="0" normalizeH="0" dirty="0" err="1" smtClean="0">
                <a:ln>
                  <a:noFill/>
                </a:ln>
                <a:solidFill>
                  <a:schemeClr val="bg2">
                    <a:lumMod val="50000"/>
                  </a:schemeClr>
                </a:solidFill>
                <a:effectLst/>
                <a:uFillTx/>
                <a:latin typeface="Open Sans" panose="020B0606030504020204" pitchFamily="34" charset="0"/>
                <a:ea typeface="Open Sans" panose="020B0606030504020204" pitchFamily="34" charset="0"/>
                <a:cs typeface="Open Sans" panose="020B0606030504020204" pitchFamily="34" charset="0"/>
                <a:sym typeface="Helvetica Neue"/>
              </a:rPr>
              <a:t>utlizando</a:t>
            </a:r>
            <a:r>
              <a:rPr kumimoji="0" lang="es-CO" sz="3600" b="0" u="none" strike="noStrike" cap="none" spc="0" normalizeH="0" dirty="0" smtClean="0">
                <a:ln>
                  <a:noFill/>
                </a:ln>
                <a:solidFill>
                  <a:schemeClr val="bg2">
                    <a:lumMod val="50000"/>
                  </a:schemeClr>
                </a:solidFill>
                <a:effectLst/>
                <a:uFillTx/>
                <a:latin typeface="Open Sans" panose="020B0606030504020204" pitchFamily="34" charset="0"/>
                <a:ea typeface="Open Sans" panose="020B0606030504020204" pitchFamily="34" charset="0"/>
                <a:cs typeface="Open Sans" panose="020B0606030504020204" pitchFamily="34" charset="0"/>
                <a:sym typeface="Helvetica Neue"/>
              </a:rPr>
              <a:t> una interfaz de usuario para capturar datos.</a:t>
            </a:r>
          </a:p>
          <a:p>
            <a:pPr marL="0" marR="0" indent="0" algn="l" defTabSz="943239" rtl="0" fontAlgn="auto" latinLnBrk="0" hangingPunct="0">
              <a:lnSpc>
                <a:spcPct val="100000"/>
              </a:lnSpc>
              <a:spcBef>
                <a:spcPts val="0"/>
              </a:spcBef>
              <a:spcAft>
                <a:spcPts val="0"/>
              </a:spcAft>
              <a:buClrTx/>
              <a:buSzTx/>
              <a:buFontTx/>
              <a:buNone/>
              <a:tabLst/>
            </a:pPr>
            <a:r>
              <a:rPr lang="es-CO" b="0" baseline="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Realizan</a:t>
            </a:r>
            <a:r>
              <a:rPr lang="es-CO" b="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 interpretaciones, activan respuestas y se comunican con otros sistemas para operar en una amplia gama de tareas repetitivas.</a:t>
            </a:r>
            <a:endParaRPr kumimoji="0" lang="es-CO" sz="3600" b="0" u="none" strike="noStrike" cap="none" spc="0" normalizeH="0" baseline="0" dirty="0">
              <a:ln>
                <a:noFill/>
              </a:ln>
              <a:solidFill>
                <a:schemeClr val="bg2">
                  <a:lumMod val="50000"/>
                </a:schemeClr>
              </a:solidFill>
              <a:effectLst/>
              <a:uFillTx/>
              <a:latin typeface="Open Sans" panose="020B0606030504020204" pitchFamily="34" charset="0"/>
              <a:ea typeface="Open Sans" panose="020B0606030504020204" pitchFamily="34" charset="0"/>
              <a:cs typeface="Open Sans" panose="020B0606030504020204" pitchFamily="34" charset="0"/>
              <a:sym typeface="Helvetica Neue"/>
            </a:endParaRPr>
          </a:p>
        </p:txBody>
      </p:sp>
      <p:sp>
        <p:nvSpPr>
          <p:cNvPr id="4" name="Rectángulo 3"/>
          <p:cNvSpPr/>
          <p:nvPr/>
        </p:nvSpPr>
        <p:spPr>
          <a:xfrm>
            <a:off x="-122949" y="14997786"/>
            <a:ext cx="15727680" cy="646331"/>
          </a:xfrm>
          <a:prstGeom prst="rect">
            <a:avLst/>
          </a:prstGeom>
        </p:spPr>
        <p:txBody>
          <a:bodyPr wrap="square">
            <a:spAutoFit/>
          </a:bodyPr>
          <a:lstStyle/>
          <a:p>
            <a:r>
              <a:rPr lang="en-US" dirty="0">
                <a:hlinkClick r:id="rId6"/>
              </a:rPr>
              <a:t>https://www.uipath.com/es/rpa/automatizacion-robotica-de-procesos</a:t>
            </a:r>
            <a:endParaRPr lang="es-CO" dirty="0"/>
          </a:p>
        </p:txBody>
      </p:sp>
    </p:spTree>
    <p:extLst>
      <p:ext uri="{BB962C8B-B14F-4D97-AF65-F5344CB8AC3E}">
        <p14:creationId xmlns:p14="http://schemas.microsoft.com/office/powerpoint/2010/main" val="1066987655"/>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9" name="Título"/>
          <p:cNvSpPr txBox="1"/>
          <p:nvPr/>
        </p:nvSpPr>
        <p:spPr>
          <a:xfrm>
            <a:off x="853440" y="1399382"/>
            <a:ext cx="18749856" cy="166120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b">
            <a:normAutofit/>
          </a:bodyPr>
          <a:lstStyle>
            <a:lvl1pPr marL="38100" marR="38100" indent="12700">
              <a:lnSpc>
                <a:spcPct val="80000"/>
              </a:lnSpc>
              <a:spcBef>
                <a:spcPts val="100"/>
              </a:spcBef>
              <a:defRPr sz="10000">
                <a:latin typeface="Calibri"/>
                <a:ea typeface="Calibri"/>
                <a:cs typeface="Calibri"/>
                <a:sym typeface="Calibri"/>
              </a:defRPr>
            </a:lvl1pPr>
          </a:lstStyle>
          <a:p>
            <a:pPr algn="l"/>
            <a:r>
              <a:rPr lang="es-CO" dirty="0" smtClean="0"/>
              <a:t>Porqué automatizar con RPA?</a:t>
            </a:r>
            <a:endParaRPr dirty="0"/>
          </a:p>
        </p:txBody>
      </p:sp>
      <p:pic>
        <p:nvPicPr>
          <p:cNvPr id="5" name="Imagen 4"/>
          <p:cNvPicPr>
            <a:picLocks noChangeAspect="1"/>
          </p:cNvPicPr>
          <p:nvPr/>
        </p:nvPicPr>
        <p:blipFill>
          <a:blip r:embed="rId4"/>
          <a:stretch>
            <a:fillRect/>
          </a:stretch>
        </p:blipFill>
        <p:spPr>
          <a:xfrm>
            <a:off x="1767840" y="9689395"/>
            <a:ext cx="20659642" cy="5212079"/>
          </a:xfrm>
          <a:prstGeom prst="rect">
            <a:avLst/>
          </a:prstGeom>
        </p:spPr>
      </p:pic>
      <p:sp>
        <p:nvSpPr>
          <p:cNvPr id="6" name="Rectángulo redondeado 5"/>
          <p:cNvSpPr/>
          <p:nvPr/>
        </p:nvSpPr>
        <p:spPr>
          <a:xfrm>
            <a:off x="2529840" y="3622111"/>
            <a:ext cx="18409920" cy="5505761"/>
          </a:xfrm>
          <a:prstGeom prst="roundRect">
            <a:avLst/>
          </a:prstGeom>
          <a:solidFill>
            <a:schemeClr val="tx2"/>
          </a:solidFill>
          <a:ln w="12700" cap="flat">
            <a:solidFill>
              <a:schemeClr val="bg2"/>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endParaRPr lang="es-CO" sz="4000" b="0" dirty="0" smtClean="0">
              <a:solidFill>
                <a:schemeClr val="tx1"/>
              </a:solidFill>
              <a:ea typeface="Calibri" panose="020F0502020204030204" pitchFamily="34" charset="0"/>
              <a:cs typeface="Times New Roman" panose="02020603050405020304" pitchFamily="18" charset="0"/>
            </a:endParaRPr>
          </a:p>
          <a:p>
            <a:r>
              <a:rPr lang="es-CO" sz="4000" b="0" dirty="0" smtClean="0">
                <a:solidFill>
                  <a:schemeClr val="tx1"/>
                </a:solidFill>
                <a:ea typeface="Calibri" panose="020F0502020204030204" pitchFamily="34" charset="0"/>
                <a:cs typeface="Times New Roman" panose="02020603050405020304" pitchFamily="18" charset="0"/>
              </a:rPr>
              <a:t>El </a:t>
            </a:r>
            <a:r>
              <a:rPr lang="es-CO" sz="4000" b="0" dirty="0">
                <a:solidFill>
                  <a:schemeClr val="tx1"/>
                </a:solidFill>
                <a:ea typeface="Calibri" panose="020F0502020204030204" pitchFamily="34" charset="0"/>
                <a:cs typeface="Times New Roman" panose="02020603050405020304" pitchFamily="18" charset="0"/>
              </a:rPr>
              <a:t>RPA permite a las organizaciones automatizar a una fracción del coste y del tiempo que se invertía antes, además no es de naturaleza intrusiva y saca partido a la infraestructura existente sin provocar interrupciones.  Con el RPA, la rentabilidad y la conformidad ya no son un coste operativo, son un subproducto de la automatización</a:t>
            </a:r>
            <a:r>
              <a:rPr lang="es-CO" sz="4000" b="0" dirty="0" smtClean="0">
                <a:solidFill>
                  <a:schemeClr val="tx1"/>
                </a:solidFill>
                <a:ea typeface="Calibri" panose="020F0502020204030204" pitchFamily="34" charset="0"/>
                <a:cs typeface="Times New Roman" panose="02020603050405020304" pitchFamily="18" charset="0"/>
              </a:rPr>
              <a:t>.</a:t>
            </a:r>
          </a:p>
          <a:p>
            <a:endParaRPr lang="es-CO" sz="4000" b="0" dirty="0">
              <a:solidFill>
                <a:schemeClr val="bg1">
                  <a:lumMod val="85000"/>
                  <a:lumOff val="15000"/>
                </a:schemeClr>
              </a:solidFill>
              <a:ea typeface="Calibri" panose="020F0502020204030204" pitchFamily="34" charset="0"/>
              <a:cs typeface="Times New Roman" panose="02020603050405020304" pitchFamily="18" charset="0"/>
            </a:endParaRPr>
          </a:p>
          <a:p>
            <a:pPr marL="0" marR="0" indent="0" algn="ctr" defTabSz="943239" rtl="0" fontAlgn="auto" latinLnBrk="0" hangingPunct="0">
              <a:lnSpc>
                <a:spcPct val="100000"/>
              </a:lnSpc>
              <a:spcBef>
                <a:spcPts val="0"/>
              </a:spcBef>
              <a:spcAft>
                <a:spcPts val="0"/>
              </a:spcAft>
              <a:buClrTx/>
              <a:buSzTx/>
              <a:buFontTx/>
              <a:buNone/>
              <a:tabLst/>
            </a:pPr>
            <a:endParaRPr kumimoji="0" lang="es-CO" sz="3400" b="0" i="0" u="none" strike="noStrike" cap="none" spc="0" normalizeH="0" baseline="0" dirty="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34720069"/>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9" name="Título"/>
          <p:cNvSpPr txBox="1"/>
          <p:nvPr/>
        </p:nvSpPr>
        <p:spPr>
          <a:xfrm>
            <a:off x="853440" y="1399382"/>
            <a:ext cx="18749856" cy="166120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b">
            <a:normAutofit/>
          </a:bodyPr>
          <a:lstStyle>
            <a:lvl1pPr marL="38100" marR="38100" indent="12700">
              <a:lnSpc>
                <a:spcPct val="80000"/>
              </a:lnSpc>
              <a:spcBef>
                <a:spcPts val="100"/>
              </a:spcBef>
              <a:defRPr sz="10000">
                <a:latin typeface="Calibri"/>
                <a:ea typeface="Calibri"/>
                <a:cs typeface="Calibri"/>
                <a:sym typeface="Calibri"/>
              </a:defRPr>
            </a:lvl1pPr>
          </a:lstStyle>
          <a:p>
            <a:pPr algn="l"/>
            <a:r>
              <a:rPr lang="es-CO" dirty="0" smtClean="0"/>
              <a:t>Cómo funciona la RPA?</a:t>
            </a:r>
            <a:endParaRPr dirty="0"/>
          </a:p>
        </p:txBody>
      </p:sp>
      <p:sp>
        <p:nvSpPr>
          <p:cNvPr id="6" name="Rectángulo redondeado 5"/>
          <p:cNvSpPr/>
          <p:nvPr/>
        </p:nvSpPr>
        <p:spPr>
          <a:xfrm>
            <a:off x="2742706" y="3445012"/>
            <a:ext cx="18409920" cy="3564805"/>
          </a:xfrm>
          <a:prstGeom prst="roundRect">
            <a:avLst/>
          </a:prstGeom>
          <a:solidFill>
            <a:schemeClr val="tx2"/>
          </a:solidFill>
          <a:ln w="12700" cap="flat">
            <a:solidFill>
              <a:schemeClr val="bg2"/>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endParaRPr lang="es-CO" sz="4000" b="0" dirty="0" smtClean="0">
              <a:solidFill>
                <a:schemeClr val="tx1"/>
              </a:solidFill>
              <a:ea typeface="Calibri" panose="020F0502020204030204" pitchFamily="34" charset="0"/>
              <a:cs typeface="Times New Roman" panose="02020603050405020304" pitchFamily="18" charset="0"/>
            </a:endParaRPr>
          </a:p>
          <a:p>
            <a:r>
              <a:rPr lang="es-CO" sz="4000" b="0" dirty="0" smtClean="0">
                <a:solidFill>
                  <a:schemeClr val="tx1"/>
                </a:solidFill>
                <a:ea typeface="Calibri" panose="020F0502020204030204" pitchFamily="34" charset="0"/>
                <a:cs typeface="Times New Roman" panose="02020603050405020304" pitchFamily="18" charset="0"/>
              </a:rPr>
              <a:t>Los robots </a:t>
            </a:r>
            <a:r>
              <a:rPr lang="es-CO" sz="4000" b="0" dirty="0">
                <a:solidFill>
                  <a:schemeClr val="tx1"/>
                </a:solidFill>
                <a:ea typeface="Calibri" panose="020F0502020204030204" pitchFamily="34" charset="0"/>
                <a:cs typeface="Times New Roman" panose="02020603050405020304" pitchFamily="18" charset="0"/>
              </a:rPr>
              <a:t>RPA </a:t>
            </a:r>
            <a:r>
              <a:rPr lang="es-CO" sz="4000" b="0" dirty="0" smtClean="0">
                <a:solidFill>
                  <a:schemeClr val="tx1"/>
                </a:solidFill>
                <a:ea typeface="Calibri" panose="020F0502020204030204" pitchFamily="34" charset="0"/>
                <a:cs typeface="Times New Roman" panose="02020603050405020304" pitchFamily="18" charset="0"/>
              </a:rPr>
              <a:t>son capaces de imitar muchas acciones de los humanos.</a:t>
            </a:r>
          </a:p>
          <a:p>
            <a:r>
              <a:rPr lang="es-CO" sz="4000" b="0" dirty="0" smtClean="0">
                <a:solidFill>
                  <a:schemeClr val="tx1"/>
                </a:solidFill>
                <a:ea typeface="Calibri" panose="020F0502020204030204" pitchFamily="34" charset="0"/>
                <a:cs typeface="Times New Roman" panose="02020603050405020304" pitchFamily="18" charset="0"/>
              </a:rPr>
              <a:t>Inician una sesión en aplicaciones, mueven archivos y carpetas, copian y pegan datos, rellenan formularios y extraen datos estructurados y semiestructurados de documentos y navegadores , entre otros.</a:t>
            </a:r>
            <a:endParaRPr kumimoji="0" lang="es-CO" sz="34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7" name="Rectángulo 6"/>
          <p:cNvSpPr/>
          <p:nvPr/>
        </p:nvSpPr>
        <p:spPr>
          <a:xfrm>
            <a:off x="1402080" y="7760118"/>
            <a:ext cx="3992880" cy="2237150"/>
          </a:xfrm>
          <a:prstGeom prst="rect">
            <a:avLst/>
          </a:prstGeom>
          <a:solidFill>
            <a:schemeClr val="accent1"/>
          </a:solidFill>
          <a:ln w="12700" cap="flat">
            <a:solidFill>
              <a:schemeClr val="bg1"/>
            </a:solidFill>
            <a:miter lim="400000"/>
          </a:ln>
          <a:effectLst>
            <a:outerShdw blurRad="50800" dist="38100" dir="10800000" algn="r"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943239" rtl="0" fontAlgn="auto" latinLnBrk="0" hangingPunct="0">
              <a:lnSpc>
                <a:spcPct val="100000"/>
              </a:lnSpc>
              <a:spcBef>
                <a:spcPts val="0"/>
              </a:spcBef>
              <a:spcAft>
                <a:spcPts val="0"/>
              </a:spcAft>
              <a:buClrTx/>
              <a:buSzTx/>
              <a:buFontTx/>
              <a:buNone/>
              <a:tabLst/>
            </a:pPr>
            <a:endParaRPr kumimoji="0" lang="es-CO" sz="3400" b="0" i="0" u="none" strike="noStrike" cap="none" spc="0" normalizeH="0" baseline="0" dirty="0" smtClean="0">
              <a:ln>
                <a:noFill/>
              </a:ln>
              <a:solidFill>
                <a:srgbClr val="FFFFFF"/>
              </a:solidFill>
              <a:effectLst/>
              <a:uFillTx/>
              <a:latin typeface="+mn-lt"/>
              <a:ea typeface="+mn-ea"/>
              <a:cs typeface="+mn-cs"/>
              <a:sym typeface="Helvetica Neue Medium"/>
            </a:endParaRPr>
          </a:p>
          <a:p>
            <a:pPr marL="0" marR="0" indent="0" algn="ctr" defTabSz="943239" rtl="0" fontAlgn="auto" latinLnBrk="0" hangingPunct="0">
              <a:lnSpc>
                <a:spcPct val="100000"/>
              </a:lnSpc>
              <a:spcBef>
                <a:spcPts val="0"/>
              </a:spcBef>
              <a:spcAft>
                <a:spcPts val="0"/>
              </a:spcAft>
              <a:buClrTx/>
              <a:buSzTx/>
              <a:buFontTx/>
              <a:buNone/>
              <a:tabLst/>
            </a:pPr>
            <a:r>
              <a:rPr kumimoji="0" lang="es-CO" sz="3400" b="0" i="0" u="none" strike="noStrike" cap="none" spc="0" normalizeH="0" baseline="0" dirty="0" smtClean="0">
                <a:ln>
                  <a:noFill/>
                </a:ln>
                <a:solidFill>
                  <a:srgbClr val="FFFFFF"/>
                </a:solidFill>
                <a:effectLst/>
                <a:uFillTx/>
                <a:latin typeface="+mn-lt"/>
                <a:ea typeface="+mn-ea"/>
                <a:cs typeface="+mn-cs"/>
                <a:sym typeface="Helvetica Neue Medium"/>
              </a:rPr>
              <a:t>Log</a:t>
            </a:r>
            <a:r>
              <a:rPr kumimoji="0" lang="es-CO" sz="3400" b="0" i="0" u="none" strike="noStrike" cap="none" spc="0" normalizeH="0" dirty="0" smtClean="0">
                <a:ln>
                  <a:noFill/>
                </a:ln>
                <a:solidFill>
                  <a:srgbClr val="FFFFFF"/>
                </a:solidFill>
                <a:effectLst/>
                <a:uFillTx/>
                <a:latin typeface="+mn-lt"/>
                <a:ea typeface="+mn-ea"/>
                <a:cs typeface="+mn-cs"/>
                <a:sym typeface="Helvetica Neue Medium"/>
              </a:rPr>
              <a:t> </a:t>
            </a:r>
            <a:r>
              <a:rPr kumimoji="0" lang="es-CO" sz="3400" b="0" i="0" u="none" strike="noStrike" cap="none" spc="0" normalizeH="0" dirty="0" err="1" smtClean="0">
                <a:ln>
                  <a:noFill/>
                </a:ln>
                <a:solidFill>
                  <a:srgbClr val="FFFFFF"/>
                </a:solidFill>
                <a:effectLst/>
                <a:uFillTx/>
                <a:latin typeface="+mn-lt"/>
                <a:ea typeface="+mn-ea"/>
                <a:cs typeface="+mn-cs"/>
                <a:sym typeface="Helvetica Neue Medium"/>
              </a:rPr>
              <a:t>into</a:t>
            </a:r>
            <a:r>
              <a:rPr kumimoji="0" lang="es-CO" sz="3400" b="0" i="0" u="none" strike="noStrike" cap="none" spc="0" normalizeH="0" dirty="0" smtClean="0">
                <a:ln>
                  <a:noFill/>
                </a:ln>
                <a:solidFill>
                  <a:srgbClr val="FFFFFF"/>
                </a:solidFill>
                <a:effectLst/>
                <a:uFillTx/>
                <a:latin typeface="+mn-lt"/>
                <a:ea typeface="+mn-ea"/>
                <a:cs typeface="+mn-cs"/>
                <a:sym typeface="Helvetica Neue Medium"/>
              </a:rPr>
              <a:t> </a:t>
            </a:r>
            <a:r>
              <a:rPr kumimoji="0" lang="es-CO" sz="3400" b="0" i="0" u="none" strike="noStrike" cap="none" spc="0" normalizeH="0" dirty="0" err="1" smtClean="0">
                <a:ln>
                  <a:noFill/>
                </a:ln>
                <a:solidFill>
                  <a:srgbClr val="FFFFFF"/>
                </a:solidFill>
                <a:effectLst/>
                <a:uFillTx/>
                <a:latin typeface="+mn-lt"/>
                <a:ea typeface="+mn-ea"/>
                <a:cs typeface="+mn-cs"/>
                <a:sym typeface="Helvetica Neue Medium"/>
              </a:rPr>
              <a:t>any</a:t>
            </a:r>
            <a:r>
              <a:rPr kumimoji="0" lang="es-CO" sz="3400" b="0" i="0" u="none" strike="noStrike" cap="none" spc="0" normalizeH="0" dirty="0" smtClean="0">
                <a:ln>
                  <a:noFill/>
                </a:ln>
                <a:solidFill>
                  <a:srgbClr val="FFFFFF"/>
                </a:solidFill>
                <a:effectLst/>
                <a:uFillTx/>
                <a:latin typeface="+mn-lt"/>
                <a:ea typeface="+mn-ea"/>
                <a:cs typeface="+mn-cs"/>
                <a:sym typeface="Helvetica Neue Medium"/>
              </a:rPr>
              <a:t> </a:t>
            </a:r>
            <a:r>
              <a:rPr kumimoji="0" lang="es-CO" sz="3400" b="0" i="0" u="none" strike="noStrike" cap="none" spc="0" normalizeH="0" dirty="0" err="1" smtClean="0">
                <a:ln>
                  <a:noFill/>
                </a:ln>
                <a:solidFill>
                  <a:srgbClr val="FFFFFF"/>
                </a:solidFill>
                <a:effectLst/>
                <a:uFillTx/>
                <a:latin typeface="+mn-lt"/>
                <a:ea typeface="+mn-ea"/>
                <a:cs typeface="+mn-cs"/>
                <a:sym typeface="Helvetica Neue Medium"/>
              </a:rPr>
              <a:t>application</a:t>
            </a:r>
            <a:endParaRPr kumimoji="0" lang="es-CO" sz="3400" b="0" i="0" u="none" strike="noStrike" cap="none" spc="0" normalizeH="0" dirty="0" smtClean="0">
              <a:ln>
                <a:noFill/>
              </a:ln>
              <a:solidFill>
                <a:srgbClr val="FFFFFF"/>
              </a:solidFill>
              <a:effectLst/>
              <a:uFillTx/>
              <a:latin typeface="+mn-lt"/>
              <a:ea typeface="+mn-ea"/>
              <a:cs typeface="+mn-cs"/>
              <a:sym typeface="Helvetica Neue Medium"/>
            </a:endParaRPr>
          </a:p>
          <a:p>
            <a:pPr marL="0" marR="0" indent="0" algn="ctr" defTabSz="943239" rtl="0" fontAlgn="auto" latinLnBrk="0" hangingPunct="0">
              <a:lnSpc>
                <a:spcPct val="100000"/>
              </a:lnSpc>
              <a:spcBef>
                <a:spcPts val="0"/>
              </a:spcBef>
              <a:spcAft>
                <a:spcPts val="0"/>
              </a:spcAft>
              <a:buClrTx/>
              <a:buSzTx/>
              <a:buFontTx/>
              <a:buNone/>
              <a:tabLst/>
            </a:pPr>
            <a:endParaRPr kumimoji="0" lang="es-CO" sz="34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0" name="Rectángulo 9"/>
          <p:cNvSpPr/>
          <p:nvPr/>
        </p:nvSpPr>
        <p:spPr>
          <a:xfrm>
            <a:off x="6645626" y="7720280"/>
            <a:ext cx="4113814" cy="2237150"/>
          </a:xfrm>
          <a:prstGeom prst="rect">
            <a:avLst/>
          </a:prstGeom>
          <a:solidFill>
            <a:schemeClr val="accent1"/>
          </a:solidFill>
          <a:ln w="12700" cap="flat">
            <a:solidFill>
              <a:schemeClr val="bg1"/>
            </a:solidFill>
            <a:miter lim="400000"/>
          </a:ln>
          <a:effectLst>
            <a:outerShdw blurRad="50800" dist="38100" dir="10800000" algn="r"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943239" rtl="0" fontAlgn="auto" latinLnBrk="0" hangingPunct="0">
              <a:lnSpc>
                <a:spcPct val="100000"/>
              </a:lnSpc>
              <a:spcBef>
                <a:spcPts val="0"/>
              </a:spcBef>
              <a:spcAft>
                <a:spcPts val="0"/>
              </a:spcAft>
              <a:buClrTx/>
              <a:buSzTx/>
              <a:buFontTx/>
              <a:buNone/>
              <a:tabLst/>
            </a:pPr>
            <a:endParaRPr kumimoji="0" lang="es-CO" sz="3400" b="0" i="0" u="none" strike="noStrike" cap="none" spc="0" normalizeH="0" baseline="0" dirty="0" smtClean="0">
              <a:ln>
                <a:noFill/>
              </a:ln>
              <a:solidFill>
                <a:srgbClr val="FFFFFF"/>
              </a:solidFill>
              <a:effectLst/>
              <a:uFillTx/>
              <a:latin typeface="+mn-lt"/>
              <a:ea typeface="+mn-ea"/>
              <a:cs typeface="+mn-cs"/>
              <a:sym typeface="Helvetica Neue Medium"/>
            </a:endParaRPr>
          </a:p>
          <a:p>
            <a:pPr marL="0" marR="0" indent="0" algn="ctr" defTabSz="943239" rtl="0" fontAlgn="auto" latinLnBrk="0" hangingPunct="0">
              <a:lnSpc>
                <a:spcPct val="100000"/>
              </a:lnSpc>
              <a:spcBef>
                <a:spcPts val="0"/>
              </a:spcBef>
              <a:spcAft>
                <a:spcPts val="0"/>
              </a:spcAft>
              <a:buClrTx/>
              <a:buSzTx/>
              <a:buFontTx/>
              <a:buNone/>
              <a:tabLst/>
            </a:pPr>
            <a:r>
              <a:rPr lang="es-CO" sz="3400" b="0" dirty="0" smtClean="0">
                <a:latin typeface="+mn-lt"/>
                <a:ea typeface="+mn-ea"/>
                <a:cs typeface="+mn-cs"/>
                <a:sym typeface="Helvetica Neue Medium"/>
              </a:rPr>
              <a:t>Conectar con </a:t>
            </a:r>
          </a:p>
          <a:p>
            <a:pPr marL="0" marR="0" indent="0" algn="ctr" defTabSz="943239" rtl="0" fontAlgn="auto" latinLnBrk="0" hangingPunct="0">
              <a:lnSpc>
                <a:spcPct val="100000"/>
              </a:lnSpc>
              <a:spcBef>
                <a:spcPts val="0"/>
              </a:spcBef>
              <a:spcAft>
                <a:spcPts val="0"/>
              </a:spcAft>
              <a:buClrTx/>
              <a:buSzTx/>
              <a:buFontTx/>
              <a:buNone/>
              <a:tabLst/>
            </a:pPr>
            <a:r>
              <a:rPr lang="es-CO" sz="3400" b="0" dirty="0" err="1" smtClean="0">
                <a:latin typeface="+mn-lt"/>
                <a:ea typeface="+mn-ea"/>
                <a:cs typeface="+mn-cs"/>
                <a:sym typeface="Helvetica Neue Medium"/>
              </a:rPr>
              <a:t>APIs</a:t>
            </a:r>
            <a:r>
              <a:rPr lang="es-CO" sz="3400" b="0" dirty="0" smtClean="0">
                <a:latin typeface="+mn-lt"/>
                <a:ea typeface="+mn-ea"/>
                <a:cs typeface="+mn-cs"/>
                <a:sym typeface="Helvetica Neue Medium"/>
              </a:rPr>
              <a:t> del sistema</a:t>
            </a:r>
          </a:p>
          <a:p>
            <a:pPr marL="0" marR="0" indent="0" algn="ctr" defTabSz="943239" rtl="0" fontAlgn="auto" latinLnBrk="0" hangingPunct="0">
              <a:lnSpc>
                <a:spcPct val="100000"/>
              </a:lnSpc>
              <a:spcBef>
                <a:spcPts val="0"/>
              </a:spcBef>
              <a:spcAft>
                <a:spcPts val="0"/>
              </a:spcAft>
              <a:buClrTx/>
              <a:buSzTx/>
              <a:buFontTx/>
              <a:buNone/>
              <a:tabLst/>
            </a:pPr>
            <a:endParaRPr kumimoji="0" lang="es-CO" sz="34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1" name="Rectángulo 10"/>
          <p:cNvSpPr/>
          <p:nvPr/>
        </p:nvSpPr>
        <p:spPr>
          <a:xfrm>
            <a:off x="12010106" y="7760118"/>
            <a:ext cx="3810493" cy="2237150"/>
          </a:xfrm>
          <a:prstGeom prst="rect">
            <a:avLst/>
          </a:prstGeom>
          <a:solidFill>
            <a:schemeClr val="accent1"/>
          </a:solidFill>
          <a:ln w="12700" cap="flat">
            <a:solidFill>
              <a:schemeClr val="bg1"/>
            </a:solidFill>
            <a:miter lim="400000"/>
          </a:ln>
          <a:effectLst>
            <a:outerShdw blurRad="50800" dist="38100" dir="10800000" algn="r"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943239" rtl="0" fontAlgn="auto" latinLnBrk="0" hangingPunct="0">
              <a:lnSpc>
                <a:spcPct val="100000"/>
              </a:lnSpc>
              <a:spcBef>
                <a:spcPts val="0"/>
              </a:spcBef>
              <a:spcAft>
                <a:spcPts val="0"/>
              </a:spcAft>
              <a:buClrTx/>
              <a:buSzTx/>
              <a:buFontTx/>
              <a:buNone/>
              <a:tabLst/>
            </a:pPr>
            <a:endParaRPr kumimoji="0" lang="es-CO" sz="3400" b="0" i="0" u="none" strike="noStrike" cap="none" spc="0" normalizeH="0" baseline="0" dirty="0" smtClean="0">
              <a:ln>
                <a:noFill/>
              </a:ln>
              <a:solidFill>
                <a:srgbClr val="FFFFFF"/>
              </a:solidFill>
              <a:effectLst/>
              <a:uFillTx/>
              <a:latin typeface="+mn-lt"/>
              <a:ea typeface="+mn-ea"/>
              <a:cs typeface="+mn-cs"/>
              <a:sym typeface="Helvetica Neue Medium"/>
            </a:endParaRPr>
          </a:p>
          <a:p>
            <a:pPr marL="0" marR="0" indent="0" algn="ctr" defTabSz="943239" rtl="0" fontAlgn="auto" latinLnBrk="0" hangingPunct="0">
              <a:lnSpc>
                <a:spcPct val="100000"/>
              </a:lnSpc>
              <a:spcBef>
                <a:spcPts val="0"/>
              </a:spcBef>
              <a:spcAft>
                <a:spcPts val="0"/>
              </a:spcAft>
              <a:buClrTx/>
              <a:buSzTx/>
              <a:buFontTx/>
              <a:buNone/>
              <a:tabLst/>
            </a:pPr>
            <a:r>
              <a:rPr lang="es-CO" sz="3400" b="0" dirty="0" smtClean="0">
                <a:latin typeface="+mn-lt"/>
                <a:ea typeface="+mn-ea"/>
                <a:cs typeface="+mn-cs"/>
                <a:sym typeface="Helvetica Neue Medium"/>
              </a:rPr>
              <a:t>Copiar y </a:t>
            </a:r>
          </a:p>
          <a:p>
            <a:pPr marL="0" marR="0" indent="0" algn="ctr" defTabSz="943239" rtl="0" fontAlgn="auto" latinLnBrk="0" hangingPunct="0">
              <a:lnSpc>
                <a:spcPct val="100000"/>
              </a:lnSpc>
              <a:spcBef>
                <a:spcPts val="0"/>
              </a:spcBef>
              <a:spcAft>
                <a:spcPts val="0"/>
              </a:spcAft>
              <a:buClrTx/>
              <a:buSzTx/>
              <a:buFontTx/>
              <a:buNone/>
              <a:tabLst/>
            </a:pPr>
            <a:r>
              <a:rPr lang="es-CO" sz="3400" b="0" dirty="0" smtClean="0">
                <a:latin typeface="+mn-lt"/>
                <a:ea typeface="+mn-ea"/>
                <a:cs typeface="+mn-cs"/>
                <a:sym typeface="Helvetica Neue Medium"/>
              </a:rPr>
              <a:t>pegar datos</a:t>
            </a:r>
          </a:p>
          <a:p>
            <a:pPr marL="0" marR="0" indent="0" algn="ctr" defTabSz="943239" rtl="0" fontAlgn="auto" latinLnBrk="0" hangingPunct="0">
              <a:lnSpc>
                <a:spcPct val="100000"/>
              </a:lnSpc>
              <a:spcBef>
                <a:spcPts val="0"/>
              </a:spcBef>
              <a:spcAft>
                <a:spcPts val="0"/>
              </a:spcAft>
              <a:buClrTx/>
              <a:buSzTx/>
              <a:buFontTx/>
              <a:buNone/>
              <a:tabLst/>
            </a:pPr>
            <a:endParaRPr kumimoji="0" lang="es-CO" sz="34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2" name="Rectángulo 11"/>
          <p:cNvSpPr/>
          <p:nvPr/>
        </p:nvSpPr>
        <p:spPr>
          <a:xfrm>
            <a:off x="16895434" y="7738478"/>
            <a:ext cx="3810493" cy="2237150"/>
          </a:xfrm>
          <a:prstGeom prst="rect">
            <a:avLst/>
          </a:prstGeom>
          <a:solidFill>
            <a:schemeClr val="accent1"/>
          </a:solidFill>
          <a:ln w="12700" cap="flat">
            <a:solidFill>
              <a:schemeClr val="bg1"/>
            </a:solidFill>
            <a:miter lim="400000"/>
          </a:ln>
          <a:effectLst>
            <a:outerShdw blurRad="50800" dist="38100" dir="10800000" algn="r"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943239" rtl="0" fontAlgn="auto" latinLnBrk="0" hangingPunct="0">
              <a:lnSpc>
                <a:spcPct val="100000"/>
              </a:lnSpc>
              <a:spcBef>
                <a:spcPts val="0"/>
              </a:spcBef>
              <a:spcAft>
                <a:spcPts val="0"/>
              </a:spcAft>
              <a:buClrTx/>
              <a:buSzTx/>
              <a:buFontTx/>
              <a:buNone/>
              <a:tabLst/>
            </a:pPr>
            <a:endParaRPr kumimoji="0" lang="es-CO" sz="3400" b="0" i="0" u="none" strike="noStrike" cap="none" spc="0" normalizeH="0" baseline="0" dirty="0" smtClean="0">
              <a:ln>
                <a:noFill/>
              </a:ln>
              <a:solidFill>
                <a:srgbClr val="FFFFFF"/>
              </a:solidFill>
              <a:effectLst/>
              <a:uFillTx/>
              <a:latin typeface="+mn-lt"/>
              <a:ea typeface="+mn-ea"/>
              <a:cs typeface="+mn-cs"/>
              <a:sym typeface="Helvetica Neue Medium"/>
            </a:endParaRPr>
          </a:p>
          <a:p>
            <a:pPr marL="0" marR="0" indent="0" algn="ctr" defTabSz="943239" rtl="0" fontAlgn="auto" latinLnBrk="0" hangingPunct="0">
              <a:lnSpc>
                <a:spcPct val="100000"/>
              </a:lnSpc>
              <a:spcBef>
                <a:spcPts val="0"/>
              </a:spcBef>
              <a:spcAft>
                <a:spcPts val="0"/>
              </a:spcAft>
              <a:buClrTx/>
              <a:buSzTx/>
              <a:buFontTx/>
              <a:buNone/>
              <a:tabLst/>
            </a:pPr>
            <a:r>
              <a:rPr lang="es-CO" sz="3400" b="0" dirty="0" smtClean="0">
                <a:latin typeface="+mn-lt"/>
                <a:ea typeface="+mn-ea"/>
                <a:cs typeface="+mn-cs"/>
                <a:sym typeface="Helvetica Neue Medium"/>
              </a:rPr>
              <a:t>Mover archivos y carpetas</a:t>
            </a:r>
          </a:p>
          <a:p>
            <a:pPr marL="0" marR="0" indent="0" algn="ctr" defTabSz="943239" rtl="0" fontAlgn="auto" latinLnBrk="0" hangingPunct="0">
              <a:lnSpc>
                <a:spcPct val="100000"/>
              </a:lnSpc>
              <a:spcBef>
                <a:spcPts val="0"/>
              </a:spcBef>
              <a:spcAft>
                <a:spcPts val="0"/>
              </a:spcAft>
              <a:buClrTx/>
              <a:buSzTx/>
              <a:buFontTx/>
              <a:buNone/>
              <a:tabLst/>
            </a:pPr>
            <a:endParaRPr kumimoji="0" lang="es-CO" sz="34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3" name="Rectángulo 12"/>
          <p:cNvSpPr/>
          <p:nvPr/>
        </p:nvSpPr>
        <p:spPr>
          <a:xfrm>
            <a:off x="1554480" y="11323896"/>
            <a:ext cx="3992880" cy="4330031"/>
          </a:xfrm>
          <a:prstGeom prst="rect">
            <a:avLst/>
          </a:prstGeom>
          <a:solidFill>
            <a:schemeClr val="accent1"/>
          </a:solidFill>
          <a:ln w="12700" cap="flat">
            <a:solidFill>
              <a:schemeClr val="bg1"/>
            </a:solidFill>
            <a:miter lim="400000"/>
          </a:ln>
          <a:effectLst>
            <a:outerShdw blurRad="50800" dist="38100" dir="10800000" algn="r"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943239" rtl="0" fontAlgn="auto" latinLnBrk="0" hangingPunct="0">
              <a:lnSpc>
                <a:spcPct val="100000"/>
              </a:lnSpc>
              <a:spcBef>
                <a:spcPts val="0"/>
              </a:spcBef>
              <a:spcAft>
                <a:spcPts val="0"/>
              </a:spcAft>
              <a:buClrTx/>
              <a:buSzTx/>
              <a:buFontTx/>
              <a:buNone/>
              <a:tabLst/>
            </a:pPr>
            <a:endParaRPr kumimoji="0" lang="es-CO" sz="3400" b="0" i="0" u="none" strike="noStrike" cap="none" spc="0" normalizeH="0" baseline="0" dirty="0" smtClean="0">
              <a:ln>
                <a:noFill/>
              </a:ln>
              <a:solidFill>
                <a:srgbClr val="FFFFFF"/>
              </a:solidFill>
              <a:effectLst/>
              <a:uFillTx/>
              <a:latin typeface="+mn-lt"/>
              <a:ea typeface="+mn-ea"/>
              <a:cs typeface="+mn-cs"/>
              <a:sym typeface="Helvetica Neue Medium"/>
            </a:endParaRPr>
          </a:p>
          <a:p>
            <a:pPr marL="0" marR="0" indent="0" algn="ctr" defTabSz="943239" rtl="0" fontAlgn="auto" latinLnBrk="0" hangingPunct="0">
              <a:lnSpc>
                <a:spcPct val="100000"/>
              </a:lnSpc>
              <a:spcBef>
                <a:spcPts val="0"/>
              </a:spcBef>
              <a:spcAft>
                <a:spcPts val="0"/>
              </a:spcAft>
              <a:buClrTx/>
              <a:buSzTx/>
              <a:buFontTx/>
              <a:buNone/>
              <a:tabLst/>
            </a:pPr>
            <a:r>
              <a:rPr kumimoji="0" lang="es-CO" sz="3400" b="0" i="0" u="none" strike="noStrike" cap="none" spc="0" normalizeH="0" baseline="0" dirty="0" smtClean="0">
                <a:ln>
                  <a:noFill/>
                </a:ln>
                <a:solidFill>
                  <a:srgbClr val="FFFFFF"/>
                </a:solidFill>
                <a:effectLst/>
                <a:uFillTx/>
                <a:latin typeface="+mn-lt"/>
                <a:ea typeface="+mn-ea"/>
                <a:cs typeface="+mn-cs"/>
                <a:sym typeface="Helvetica Neue Medium"/>
              </a:rPr>
              <a:t>Extraer</a:t>
            </a:r>
            <a:r>
              <a:rPr kumimoji="0" lang="es-CO" sz="3400" b="0" i="0" u="none" strike="noStrike" cap="none" spc="0" normalizeH="0" dirty="0" smtClean="0">
                <a:ln>
                  <a:noFill/>
                </a:ln>
                <a:solidFill>
                  <a:srgbClr val="FFFFFF"/>
                </a:solidFill>
                <a:effectLst/>
                <a:uFillTx/>
                <a:latin typeface="+mn-lt"/>
                <a:ea typeface="+mn-ea"/>
                <a:cs typeface="+mn-cs"/>
                <a:sym typeface="Helvetica Neue Medium"/>
              </a:rPr>
              <a:t> y procesar contenido estructurado y semiestructurado, </a:t>
            </a:r>
            <a:r>
              <a:rPr kumimoji="0" lang="es-CO" sz="3400" b="0" i="0" u="none" strike="noStrike" cap="none" spc="0" normalizeH="0" dirty="0" err="1" smtClean="0">
                <a:ln>
                  <a:noFill/>
                </a:ln>
                <a:solidFill>
                  <a:srgbClr val="FFFFFF"/>
                </a:solidFill>
                <a:effectLst/>
                <a:uFillTx/>
                <a:latin typeface="+mn-lt"/>
                <a:ea typeface="+mn-ea"/>
                <a:cs typeface="+mn-cs"/>
                <a:sym typeface="Helvetica Neue Medium"/>
              </a:rPr>
              <a:t>PDFs</a:t>
            </a:r>
            <a:r>
              <a:rPr kumimoji="0" lang="es-CO" sz="3400" b="0" i="0" u="none" strike="noStrike" cap="none" spc="0" normalizeH="0" dirty="0" smtClean="0">
                <a:ln>
                  <a:noFill/>
                </a:ln>
                <a:solidFill>
                  <a:srgbClr val="FFFFFF"/>
                </a:solidFill>
                <a:effectLst/>
                <a:uFillTx/>
                <a:latin typeface="+mn-lt"/>
                <a:ea typeface="+mn-ea"/>
                <a:cs typeface="+mn-cs"/>
                <a:sym typeface="Helvetica Neue Medium"/>
              </a:rPr>
              <a:t>, correos electrónicos y formularios</a:t>
            </a:r>
            <a:endParaRPr kumimoji="0" lang="es-CO" sz="34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4" name="Rectángulo 13"/>
          <p:cNvSpPr/>
          <p:nvPr/>
        </p:nvSpPr>
        <p:spPr>
          <a:xfrm>
            <a:off x="6690606" y="11392733"/>
            <a:ext cx="4113814" cy="2237150"/>
          </a:xfrm>
          <a:prstGeom prst="rect">
            <a:avLst/>
          </a:prstGeom>
          <a:solidFill>
            <a:schemeClr val="accent1"/>
          </a:solidFill>
          <a:ln w="12700" cap="flat">
            <a:solidFill>
              <a:schemeClr val="bg1"/>
            </a:solidFill>
            <a:miter lim="400000"/>
          </a:ln>
          <a:effectLst>
            <a:outerShdw blurRad="50800" dist="38100" dir="10800000" algn="r"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943239" rtl="0" fontAlgn="auto" latinLnBrk="0" hangingPunct="0">
              <a:lnSpc>
                <a:spcPct val="100000"/>
              </a:lnSpc>
              <a:spcBef>
                <a:spcPts val="0"/>
              </a:spcBef>
              <a:spcAft>
                <a:spcPts val="0"/>
              </a:spcAft>
              <a:buClrTx/>
              <a:buSzTx/>
              <a:buFontTx/>
              <a:buNone/>
              <a:tabLst/>
            </a:pPr>
            <a:endParaRPr kumimoji="0" lang="es-CO" sz="3400" b="0" i="0" u="none" strike="noStrike" cap="none" spc="0" normalizeH="0" baseline="0" dirty="0" smtClean="0">
              <a:ln>
                <a:noFill/>
              </a:ln>
              <a:solidFill>
                <a:srgbClr val="FFFFFF"/>
              </a:solidFill>
              <a:effectLst/>
              <a:uFillTx/>
              <a:latin typeface="+mn-lt"/>
              <a:ea typeface="+mn-ea"/>
              <a:cs typeface="+mn-cs"/>
              <a:sym typeface="Helvetica Neue Medium"/>
            </a:endParaRPr>
          </a:p>
          <a:p>
            <a:pPr marL="0" marR="0" indent="0" algn="ctr" defTabSz="943239" rtl="0" fontAlgn="auto" latinLnBrk="0" hangingPunct="0">
              <a:lnSpc>
                <a:spcPct val="100000"/>
              </a:lnSpc>
              <a:spcBef>
                <a:spcPts val="0"/>
              </a:spcBef>
              <a:spcAft>
                <a:spcPts val="0"/>
              </a:spcAft>
              <a:buClrTx/>
              <a:buSzTx/>
              <a:buFontTx/>
              <a:buNone/>
              <a:tabLst/>
            </a:pPr>
            <a:r>
              <a:rPr lang="es-CO" sz="3400" b="0" dirty="0" smtClean="0">
                <a:latin typeface="+mn-lt"/>
                <a:ea typeface="+mn-ea"/>
                <a:cs typeface="+mn-cs"/>
                <a:sym typeface="Helvetica Neue Medium"/>
              </a:rPr>
              <a:t>Leer y escribir en bases de datos</a:t>
            </a:r>
          </a:p>
          <a:p>
            <a:pPr marL="0" marR="0" indent="0" algn="ctr" defTabSz="943239" rtl="0" fontAlgn="auto" latinLnBrk="0" hangingPunct="0">
              <a:lnSpc>
                <a:spcPct val="100000"/>
              </a:lnSpc>
              <a:spcBef>
                <a:spcPts val="0"/>
              </a:spcBef>
              <a:spcAft>
                <a:spcPts val="0"/>
              </a:spcAft>
              <a:buClrTx/>
              <a:buSzTx/>
              <a:buFontTx/>
              <a:buNone/>
              <a:tabLst/>
            </a:pPr>
            <a:endParaRPr kumimoji="0" lang="es-CO" sz="34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5" name="Rectángulo 14"/>
          <p:cNvSpPr/>
          <p:nvPr/>
        </p:nvSpPr>
        <p:spPr>
          <a:xfrm>
            <a:off x="11947666" y="11413652"/>
            <a:ext cx="4113814" cy="2237150"/>
          </a:xfrm>
          <a:prstGeom prst="rect">
            <a:avLst/>
          </a:prstGeom>
          <a:solidFill>
            <a:schemeClr val="accent1"/>
          </a:solidFill>
          <a:ln w="12700" cap="flat">
            <a:solidFill>
              <a:schemeClr val="bg1"/>
            </a:solidFill>
            <a:miter lim="400000"/>
          </a:ln>
          <a:effectLst>
            <a:outerShdw blurRad="50800" dist="38100" dir="10800000" algn="r"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943239" rtl="0" fontAlgn="auto" latinLnBrk="0" hangingPunct="0">
              <a:lnSpc>
                <a:spcPct val="100000"/>
              </a:lnSpc>
              <a:spcBef>
                <a:spcPts val="0"/>
              </a:spcBef>
              <a:spcAft>
                <a:spcPts val="0"/>
              </a:spcAft>
              <a:buClrTx/>
              <a:buSzTx/>
              <a:buFontTx/>
              <a:buNone/>
              <a:tabLst/>
            </a:pPr>
            <a:endParaRPr kumimoji="0" lang="es-CO" sz="3400" b="0" i="0" u="none" strike="noStrike" cap="none" spc="0" normalizeH="0" baseline="0" dirty="0" smtClean="0">
              <a:ln>
                <a:noFill/>
              </a:ln>
              <a:solidFill>
                <a:srgbClr val="FFFFFF"/>
              </a:solidFill>
              <a:effectLst/>
              <a:uFillTx/>
              <a:latin typeface="+mn-lt"/>
              <a:ea typeface="+mn-ea"/>
              <a:cs typeface="+mn-cs"/>
              <a:sym typeface="Helvetica Neue Medium"/>
            </a:endParaRPr>
          </a:p>
          <a:p>
            <a:pPr marL="0" marR="0" indent="0" algn="ctr" defTabSz="943239" rtl="0" fontAlgn="auto" latinLnBrk="0" hangingPunct="0">
              <a:lnSpc>
                <a:spcPct val="100000"/>
              </a:lnSpc>
              <a:spcBef>
                <a:spcPts val="0"/>
              </a:spcBef>
              <a:spcAft>
                <a:spcPts val="0"/>
              </a:spcAft>
              <a:buClrTx/>
              <a:buSzTx/>
              <a:buFontTx/>
              <a:buNone/>
              <a:tabLst/>
            </a:pPr>
            <a:r>
              <a:rPr lang="es-CO" sz="3400" b="0" dirty="0" smtClean="0">
                <a:latin typeface="+mn-lt"/>
                <a:ea typeface="+mn-ea"/>
                <a:cs typeface="+mn-cs"/>
                <a:sym typeface="Helvetica Neue Medium"/>
              </a:rPr>
              <a:t>Extraer datos de sitios web</a:t>
            </a:r>
          </a:p>
          <a:p>
            <a:pPr marL="0" marR="0" indent="0" algn="ctr" defTabSz="943239" rtl="0" fontAlgn="auto" latinLnBrk="0" hangingPunct="0">
              <a:lnSpc>
                <a:spcPct val="100000"/>
              </a:lnSpc>
              <a:spcBef>
                <a:spcPts val="0"/>
              </a:spcBef>
              <a:spcAft>
                <a:spcPts val="0"/>
              </a:spcAft>
              <a:buClrTx/>
              <a:buSzTx/>
              <a:buFontTx/>
              <a:buNone/>
              <a:tabLst/>
            </a:pPr>
            <a:endParaRPr kumimoji="0" lang="es-CO" sz="34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6" name="Rectángulo 15"/>
          <p:cNvSpPr/>
          <p:nvPr/>
        </p:nvSpPr>
        <p:spPr>
          <a:xfrm>
            <a:off x="16743773" y="11392733"/>
            <a:ext cx="4113814" cy="1713930"/>
          </a:xfrm>
          <a:prstGeom prst="rect">
            <a:avLst/>
          </a:prstGeom>
          <a:solidFill>
            <a:schemeClr val="accent1"/>
          </a:solidFill>
          <a:ln w="12700" cap="flat">
            <a:solidFill>
              <a:schemeClr val="bg1"/>
            </a:solidFill>
            <a:miter lim="400000"/>
          </a:ln>
          <a:effectLst>
            <a:outerShdw blurRad="50800" dist="38100" dir="10800000" algn="r"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943239" rtl="0" fontAlgn="auto" latinLnBrk="0" hangingPunct="0">
              <a:lnSpc>
                <a:spcPct val="100000"/>
              </a:lnSpc>
              <a:spcBef>
                <a:spcPts val="0"/>
              </a:spcBef>
              <a:spcAft>
                <a:spcPts val="0"/>
              </a:spcAft>
              <a:buClrTx/>
              <a:buSzTx/>
              <a:buFontTx/>
              <a:buNone/>
              <a:tabLst/>
            </a:pPr>
            <a:endParaRPr kumimoji="0" lang="es-CO" sz="3400" b="0" i="0" u="none" strike="noStrike" cap="none" spc="0" normalizeH="0" baseline="0" dirty="0" smtClean="0">
              <a:ln>
                <a:noFill/>
              </a:ln>
              <a:solidFill>
                <a:srgbClr val="FFFFFF"/>
              </a:solidFill>
              <a:effectLst/>
              <a:uFillTx/>
              <a:latin typeface="+mn-lt"/>
              <a:ea typeface="+mn-ea"/>
              <a:cs typeface="+mn-cs"/>
              <a:sym typeface="Helvetica Neue Medium"/>
            </a:endParaRPr>
          </a:p>
          <a:p>
            <a:pPr marL="0" marR="0" indent="0" algn="ctr" defTabSz="943239" rtl="0" fontAlgn="auto" latinLnBrk="0" hangingPunct="0">
              <a:lnSpc>
                <a:spcPct val="100000"/>
              </a:lnSpc>
              <a:spcBef>
                <a:spcPts val="0"/>
              </a:spcBef>
              <a:spcAft>
                <a:spcPts val="0"/>
              </a:spcAft>
              <a:buClrTx/>
              <a:buSzTx/>
              <a:buFontTx/>
              <a:buNone/>
              <a:tabLst/>
            </a:pPr>
            <a:r>
              <a:rPr lang="es-CO" sz="3400" b="0" dirty="0" smtClean="0">
                <a:latin typeface="+mn-lt"/>
                <a:ea typeface="+mn-ea"/>
                <a:cs typeface="+mn-cs"/>
                <a:sym typeface="Helvetica Neue Medium"/>
              </a:rPr>
              <a:t>Realizar cálculos</a:t>
            </a:r>
          </a:p>
          <a:p>
            <a:pPr marL="0" marR="0" indent="0" algn="ctr" defTabSz="943239" rtl="0" fontAlgn="auto" latinLnBrk="0" hangingPunct="0">
              <a:lnSpc>
                <a:spcPct val="100000"/>
              </a:lnSpc>
              <a:spcBef>
                <a:spcPts val="0"/>
              </a:spcBef>
              <a:spcAft>
                <a:spcPts val="0"/>
              </a:spcAft>
              <a:buClrTx/>
              <a:buSzTx/>
              <a:buFontTx/>
              <a:buNone/>
              <a:tabLst/>
            </a:pPr>
            <a:endParaRPr kumimoji="0" lang="es-CO" sz="3400" b="0" i="0" u="none" strike="noStrike" cap="none" spc="0" normalizeH="0" baseline="0" dirty="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3555646324"/>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9" name="Título"/>
          <p:cNvSpPr txBox="1"/>
          <p:nvPr/>
        </p:nvSpPr>
        <p:spPr>
          <a:xfrm>
            <a:off x="1005840" y="1399382"/>
            <a:ext cx="20787360" cy="166120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b">
            <a:normAutofit fontScale="85000" lnSpcReduction="10000"/>
          </a:bodyPr>
          <a:lstStyle>
            <a:lvl1pPr marL="38100" marR="38100" indent="12700">
              <a:lnSpc>
                <a:spcPct val="80000"/>
              </a:lnSpc>
              <a:spcBef>
                <a:spcPts val="100"/>
              </a:spcBef>
              <a:defRPr sz="10000">
                <a:latin typeface="Calibri"/>
                <a:ea typeface="Calibri"/>
                <a:cs typeface="Calibri"/>
                <a:sym typeface="Calibri"/>
              </a:defRPr>
            </a:lvl1pPr>
          </a:lstStyle>
          <a:p>
            <a:pPr algn="l"/>
            <a:r>
              <a:rPr lang="es-CO" dirty="0" smtClean="0"/>
              <a:t>Las mejores herramientas de RPA en 2020</a:t>
            </a:r>
            <a:endParaRPr dirty="0"/>
          </a:p>
        </p:txBody>
      </p:sp>
      <p:pic>
        <p:nvPicPr>
          <p:cNvPr id="2" name="Imagen 1"/>
          <p:cNvPicPr>
            <a:picLocks noChangeAspect="1"/>
          </p:cNvPicPr>
          <p:nvPr/>
        </p:nvPicPr>
        <p:blipFill>
          <a:blip r:embed="rId4"/>
          <a:stretch>
            <a:fillRect/>
          </a:stretch>
        </p:blipFill>
        <p:spPr>
          <a:xfrm>
            <a:off x="485670" y="4880861"/>
            <a:ext cx="4411195" cy="1940926"/>
          </a:xfrm>
          <a:prstGeom prst="rect">
            <a:avLst/>
          </a:prstGeom>
        </p:spPr>
      </p:pic>
      <p:pic>
        <p:nvPicPr>
          <p:cNvPr id="3" name="Imagen 2"/>
          <p:cNvPicPr>
            <a:picLocks noChangeAspect="1"/>
          </p:cNvPicPr>
          <p:nvPr/>
        </p:nvPicPr>
        <p:blipFill>
          <a:blip r:embed="rId5"/>
          <a:stretch>
            <a:fillRect/>
          </a:stretch>
        </p:blipFill>
        <p:spPr>
          <a:xfrm>
            <a:off x="6066403" y="5262915"/>
            <a:ext cx="5333116" cy="1864726"/>
          </a:xfrm>
          <a:prstGeom prst="rect">
            <a:avLst/>
          </a:prstGeom>
        </p:spPr>
      </p:pic>
      <p:pic>
        <p:nvPicPr>
          <p:cNvPr id="4" name="Imagen 3"/>
          <p:cNvPicPr>
            <a:picLocks noChangeAspect="1"/>
          </p:cNvPicPr>
          <p:nvPr/>
        </p:nvPicPr>
        <p:blipFill>
          <a:blip r:embed="rId6"/>
          <a:stretch>
            <a:fillRect/>
          </a:stretch>
        </p:blipFill>
        <p:spPr>
          <a:xfrm>
            <a:off x="5917791" y="6697591"/>
            <a:ext cx="6020753" cy="764540"/>
          </a:xfrm>
          <a:prstGeom prst="rect">
            <a:avLst/>
          </a:prstGeom>
        </p:spPr>
      </p:pic>
      <p:pic>
        <p:nvPicPr>
          <p:cNvPr id="5" name="Imagen 4"/>
          <p:cNvPicPr>
            <a:picLocks noChangeAspect="1"/>
          </p:cNvPicPr>
          <p:nvPr/>
        </p:nvPicPr>
        <p:blipFill>
          <a:blip r:embed="rId7"/>
          <a:stretch>
            <a:fillRect/>
          </a:stretch>
        </p:blipFill>
        <p:spPr>
          <a:xfrm>
            <a:off x="12918896" y="5447829"/>
            <a:ext cx="4528832" cy="1424391"/>
          </a:xfrm>
          <a:prstGeom prst="rect">
            <a:avLst/>
          </a:prstGeom>
        </p:spPr>
      </p:pic>
      <p:pic>
        <p:nvPicPr>
          <p:cNvPr id="8" name="Imagen 7"/>
          <p:cNvPicPr>
            <a:picLocks noChangeAspect="1"/>
          </p:cNvPicPr>
          <p:nvPr/>
        </p:nvPicPr>
        <p:blipFill>
          <a:blip r:embed="rId8"/>
          <a:stretch>
            <a:fillRect/>
          </a:stretch>
        </p:blipFill>
        <p:spPr>
          <a:xfrm>
            <a:off x="13108082" y="6737336"/>
            <a:ext cx="4026215" cy="944928"/>
          </a:xfrm>
          <a:prstGeom prst="rect">
            <a:avLst/>
          </a:prstGeom>
        </p:spPr>
      </p:pic>
      <p:pic>
        <p:nvPicPr>
          <p:cNvPr id="17" name="Imagen 16"/>
          <p:cNvPicPr>
            <a:picLocks noChangeAspect="1"/>
          </p:cNvPicPr>
          <p:nvPr/>
        </p:nvPicPr>
        <p:blipFill>
          <a:blip r:embed="rId9"/>
          <a:stretch>
            <a:fillRect/>
          </a:stretch>
        </p:blipFill>
        <p:spPr>
          <a:xfrm>
            <a:off x="18580097" y="3414777"/>
            <a:ext cx="4615815" cy="3661880"/>
          </a:xfrm>
          <a:prstGeom prst="rect">
            <a:avLst/>
          </a:prstGeom>
        </p:spPr>
      </p:pic>
      <p:pic>
        <p:nvPicPr>
          <p:cNvPr id="18" name="Imagen 17"/>
          <p:cNvPicPr>
            <a:picLocks noChangeAspect="1"/>
          </p:cNvPicPr>
          <p:nvPr/>
        </p:nvPicPr>
        <p:blipFill>
          <a:blip r:embed="rId10"/>
          <a:stretch>
            <a:fillRect/>
          </a:stretch>
        </p:blipFill>
        <p:spPr>
          <a:xfrm>
            <a:off x="18654085" y="6926151"/>
            <a:ext cx="4572626" cy="940166"/>
          </a:xfrm>
          <a:prstGeom prst="rect">
            <a:avLst/>
          </a:prstGeom>
        </p:spPr>
      </p:pic>
      <p:pic>
        <p:nvPicPr>
          <p:cNvPr id="19" name="Imagen 18"/>
          <p:cNvPicPr>
            <a:picLocks noChangeAspect="1"/>
          </p:cNvPicPr>
          <p:nvPr/>
        </p:nvPicPr>
        <p:blipFill>
          <a:blip r:embed="rId11"/>
          <a:stretch>
            <a:fillRect/>
          </a:stretch>
        </p:blipFill>
        <p:spPr>
          <a:xfrm>
            <a:off x="1005840" y="9136749"/>
            <a:ext cx="4378948" cy="2379863"/>
          </a:xfrm>
          <a:prstGeom prst="rect">
            <a:avLst/>
          </a:prstGeom>
        </p:spPr>
      </p:pic>
      <p:pic>
        <p:nvPicPr>
          <p:cNvPr id="20" name="Imagen 19"/>
          <p:cNvPicPr>
            <a:picLocks noChangeAspect="1"/>
          </p:cNvPicPr>
          <p:nvPr/>
        </p:nvPicPr>
        <p:blipFill>
          <a:blip r:embed="rId12"/>
          <a:stretch>
            <a:fillRect/>
          </a:stretch>
        </p:blipFill>
        <p:spPr>
          <a:xfrm>
            <a:off x="485670" y="11163870"/>
            <a:ext cx="6231784" cy="705485"/>
          </a:xfrm>
          <a:prstGeom prst="rect">
            <a:avLst/>
          </a:prstGeom>
        </p:spPr>
      </p:pic>
      <p:pic>
        <p:nvPicPr>
          <p:cNvPr id="21" name="Imagen 20"/>
          <p:cNvPicPr>
            <a:picLocks noChangeAspect="1"/>
          </p:cNvPicPr>
          <p:nvPr/>
        </p:nvPicPr>
        <p:blipFill>
          <a:blip r:embed="rId13"/>
          <a:stretch>
            <a:fillRect/>
          </a:stretch>
        </p:blipFill>
        <p:spPr>
          <a:xfrm>
            <a:off x="7730079" y="9253568"/>
            <a:ext cx="2767197" cy="1271415"/>
          </a:xfrm>
          <a:prstGeom prst="rect">
            <a:avLst/>
          </a:prstGeom>
        </p:spPr>
      </p:pic>
      <p:pic>
        <p:nvPicPr>
          <p:cNvPr id="22" name="Imagen 21"/>
          <p:cNvPicPr>
            <a:picLocks noChangeAspect="1"/>
          </p:cNvPicPr>
          <p:nvPr/>
        </p:nvPicPr>
        <p:blipFill>
          <a:blip r:embed="rId14"/>
          <a:stretch>
            <a:fillRect/>
          </a:stretch>
        </p:blipFill>
        <p:spPr>
          <a:xfrm>
            <a:off x="7749591" y="10524983"/>
            <a:ext cx="2747685" cy="820737"/>
          </a:xfrm>
          <a:prstGeom prst="rect">
            <a:avLst/>
          </a:prstGeom>
        </p:spPr>
      </p:pic>
      <p:pic>
        <p:nvPicPr>
          <p:cNvPr id="23" name="Imagen 22"/>
          <p:cNvPicPr>
            <a:picLocks noChangeAspect="1"/>
          </p:cNvPicPr>
          <p:nvPr/>
        </p:nvPicPr>
        <p:blipFill>
          <a:blip r:embed="rId15"/>
          <a:stretch>
            <a:fillRect/>
          </a:stretch>
        </p:blipFill>
        <p:spPr>
          <a:xfrm>
            <a:off x="13532319" y="8273189"/>
            <a:ext cx="3128010" cy="3128010"/>
          </a:xfrm>
          <a:prstGeom prst="rect">
            <a:avLst/>
          </a:prstGeom>
        </p:spPr>
      </p:pic>
      <p:pic>
        <p:nvPicPr>
          <p:cNvPr id="24" name="Imagen 23"/>
          <p:cNvPicPr>
            <a:picLocks noChangeAspect="1"/>
          </p:cNvPicPr>
          <p:nvPr/>
        </p:nvPicPr>
        <p:blipFill>
          <a:blip r:embed="rId16"/>
          <a:stretch>
            <a:fillRect/>
          </a:stretch>
        </p:blipFill>
        <p:spPr>
          <a:xfrm>
            <a:off x="12007221" y="11163870"/>
            <a:ext cx="6616065" cy="818116"/>
          </a:xfrm>
          <a:prstGeom prst="rect">
            <a:avLst/>
          </a:prstGeom>
        </p:spPr>
      </p:pic>
      <p:pic>
        <p:nvPicPr>
          <p:cNvPr id="25" name="Imagen 24"/>
          <p:cNvPicPr>
            <a:picLocks noChangeAspect="1"/>
          </p:cNvPicPr>
          <p:nvPr/>
        </p:nvPicPr>
        <p:blipFill>
          <a:blip r:embed="rId17"/>
          <a:stretch>
            <a:fillRect/>
          </a:stretch>
        </p:blipFill>
        <p:spPr>
          <a:xfrm>
            <a:off x="20621124" y="8459341"/>
            <a:ext cx="3057271" cy="3057271"/>
          </a:xfrm>
          <a:prstGeom prst="rect">
            <a:avLst/>
          </a:prstGeom>
        </p:spPr>
      </p:pic>
      <p:pic>
        <p:nvPicPr>
          <p:cNvPr id="26" name="Imagen 25"/>
          <p:cNvPicPr>
            <a:picLocks noChangeAspect="1"/>
          </p:cNvPicPr>
          <p:nvPr/>
        </p:nvPicPr>
        <p:blipFill>
          <a:blip r:embed="rId18"/>
          <a:stretch>
            <a:fillRect/>
          </a:stretch>
        </p:blipFill>
        <p:spPr>
          <a:xfrm>
            <a:off x="19553713" y="11444343"/>
            <a:ext cx="4478973" cy="850024"/>
          </a:xfrm>
          <a:prstGeom prst="rect">
            <a:avLst/>
          </a:prstGeom>
        </p:spPr>
      </p:pic>
      <p:pic>
        <p:nvPicPr>
          <p:cNvPr id="27" name="Imagen 26"/>
          <p:cNvPicPr>
            <a:picLocks noChangeAspect="1"/>
          </p:cNvPicPr>
          <p:nvPr/>
        </p:nvPicPr>
        <p:blipFill>
          <a:blip r:embed="rId19"/>
          <a:stretch>
            <a:fillRect/>
          </a:stretch>
        </p:blipFill>
        <p:spPr>
          <a:xfrm>
            <a:off x="11938544" y="12516637"/>
            <a:ext cx="4482582" cy="1726624"/>
          </a:xfrm>
          <a:prstGeom prst="rect">
            <a:avLst/>
          </a:prstGeom>
        </p:spPr>
      </p:pic>
      <p:pic>
        <p:nvPicPr>
          <p:cNvPr id="28" name="Imagen 27"/>
          <p:cNvPicPr>
            <a:picLocks noChangeAspect="1"/>
          </p:cNvPicPr>
          <p:nvPr/>
        </p:nvPicPr>
        <p:blipFill>
          <a:blip r:embed="rId20"/>
          <a:stretch>
            <a:fillRect/>
          </a:stretch>
        </p:blipFill>
        <p:spPr>
          <a:xfrm>
            <a:off x="11913207" y="14013321"/>
            <a:ext cx="5221090" cy="643696"/>
          </a:xfrm>
          <a:prstGeom prst="rect">
            <a:avLst/>
          </a:prstGeom>
        </p:spPr>
      </p:pic>
      <p:pic>
        <p:nvPicPr>
          <p:cNvPr id="29" name="Imagen 28"/>
          <p:cNvPicPr>
            <a:picLocks noChangeAspect="1"/>
          </p:cNvPicPr>
          <p:nvPr/>
        </p:nvPicPr>
        <p:blipFill>
          <a:blip r:embed="rId21"/>
          <a:stretch>
            <a:fillRect/>
          </a:stretch>
        </p:blipFill>
        <p:spPr>
          <a:xfrm>
            <a:off x="7014119" y="11981986"/>
            <a:ext cx="2675572" cy="2695689"/>
          </a:xfrm>
          <a:prstGeom prst="rect">
            <a:avLst/>
          </a:prstGeom>
        </p:spPr>
      </p:pic>
      <p:pic>
        <p:nvPicPr>
          <p:cNvPr id="30" name="Imagen 29"/>
          <p:cNvPicPr>
            <a:picLocks noChangeAspect="1"/>
          </p:cNvPicPr>
          <p:nvPr/>
        </p:nvPicPr>
        <p:blipFill>
          <a:blip r:embed="rId22"/>
          <a:stretch>
            <a:fillRect/>
          </a:stretch>
        </p:blipFill>
        <p:spPr>
          <a:xfrm>
            <a:off x="6205597" y="14715361"/>
            <a:ext cx="5193922" cy="721378"/>
          </a:xfrm>
          <a:prstGeom prst="rect">
            <a:avLst/>
          </a:prstGeom>
        </p:spPr>
      </p:pic>
      <p:sp>
        <p:nvSpPr>
          <p:cNvPr id="31" name="Rectángulo 30"/>
          <p:cNvSpPr/>
          <p:nvPr/>
        </p:nvSpPr>
        <p:spPr>
          <a:xfrm>
            <a:off x="15584498" y="15038076"/>
            <a:ext cx="8799005" cy="646331"/>
          </a:xfrm>
          <a:prstGeom prst="rect">
            <a:avLst/>
          </a:prstGeom>
        </p:spPr>
        <p:txBody>
          <a:bodyPr wrap="square">
            <a:spAutoFit/>
          </a:bodyPr>
          <a:lstStyle/>
          <a:p>
            <a:r>
              <a:rPr lang="en-US" dirty="0">
                <a:hlinkClick r:id="rId23"/>
              </a:rPr>
              <a:t>https://www.comparasoftware.com/rpa</a:t>
            </a:r>
            <a:endParaRPr lang="es-CO" dirty="0"/>
          </a:p>
        </p:txBody>
      </p:sp>
    </p:spTree>
    <p:extLst>
      <p:ext uri="{BB962C8B-B14F-4D97-AF65-F5344CB8AC3E}">
        <p14:creationId xmlns:p14="http://schemas.microsoft.com/office/powerpoint/2010/main" val="3999111832"/>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37" name="Título"/>
          <p:cNvSpPr txBox="1"/>
          <p:nvPr/>
        </p:nvSpPr>
        <p:spPr>
          <a:xfrm>
            <a:off x="232440" y="550970"/>
            <a:ext cx="10435560" cy="181360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b">
            <a:normAutofit/>
          </a:bodyPr>
          <a:lstStyle>
            <a:lvl1pPr marL="38100" marR="38100" indent="12700">
              <a:lnSpc>
                <a:spcPct val="80000"/>
              </a:lnSpc>
              <a:spcBef>
                <a:spcPts val="100"/>
              </a:spcBef>
              <a:defRPr sz="10000">
                <a:latin typeface="Calibri"/>
                <a:ea typeface="Calibri"/>
                <a:cs typeface="Calibri"/>
                <a:sym typeface="Calibri"/>
              </a:defRPr>
            </a:lvl1pPr>
          </a:lstStyle>
          <a:p>
            <a:r>
              <a:rPr lang="es-CO" dirty="0" smtClean="0"/>
              <a:t>SOFTWARE </a:t>
            </a:r>
            <a:r>
              <a:rPr lang="es-CO" dirty="0" err="1"/>
              <a:t>U</a:t>
            </a:r>
            <a:r>
              <a:rPr lang="es-CO" dirty="0" err="1" smtClean="0"/>
              <a:t>ipath</a:t>
            </a:r>
            <a:endParaRPr dirty="0"/>
          </a:p>
        </p:txBody>
      </p:sp>
      <p:sp>
        <p:nvSpPr>
          <p:cNvPr id="4" name="Rectángulo 3"/>
          <p:cNvSpPr/>
          <p:nvPr/>
        </p:nvSpPr>
        <p:spPr>
          <a:xfrm>
            <a:off x="655320" y="4541520"/>
            <a:ext cx="15819120" cy="2308324"/>
          </a:xfrm>
          <a:prstGeom prst="rect">
            <a:avLst/>
          </a:prstGeom>
          <a:solidFill>
            <a:schemeClr val="tx1">
              <a:lumMod val="95000"/>
            </a:schemeClr>
          </a:solidFill>
          <a:ln w="57150">
            <a:solidFill>
              <a:srgbClr val="555555"/>
            </a:solidFill>
          </a:ln>
          <a:effectLst>
            <a:outerShdw blurRad="50800" dist="38100" dir="13500000" algn="br" rotWithShape="0">
              <a:prstClr val="black">
                <a:alpha val="40000"/>
              </a:prstClr>
            </a:outerShdw>
            <a:softEdge rad="63500"/>
          </a:effectLst>
        </p:spPr>
        <p:txBody>
          <a:bodyPr wrap="square">
            <a:spAutoFit/>
          </a:bodyPr>
          <a:lstStyle/>
          <a:p>
            <a:pPr algn="l"/>
            <a:r>
              <a:rPr lang="es-ES" b="0" dirty="0" err="1">
                <a:solidFill>
                  <a:srgbClr val="333333"/>
                </a:solidFill>
                <a:latin typeface="+mj-lt"/>
              </a:rPr>
              <a:t>UiPath</a:t>
            </a:r>
            <a:r>
              <a:rPr lang="es-ES" b="0" dirty="0">
                <a:solidFill>
                  <a:srgbClr val="333333"/>
                </a:solidFill>
                <a:latin typeface="+mj-lt"/>
              </a:rPr>
              <a:t> es una herramienta de</a:t>
            </a:r>
            <a:r>
              <a:rPr lang="es-ES" b="0" dirty="0">
                <a:solidFill>
                  <a:schemeClr val="bg2"/>
                </a:solidFill>
                <a:latin typeface="+mj-lt"/>
              </a:rPr>
              <a:t> RPA (</a:t>
            </a:r>
            <a:r>
              <a:rPr lang="es-ES" b="0" dirty="0" err="1">
                <a:solidFill>
                  <a:schemeClr val="bg2"/>
                </a:solidFill>
                <a:latin typeface="+mj-lt"/>
              </a:rPr>
              <a:t>Robotic</a:t>
            </a:r>
            <a:r>
              <a:rPr lang="es-ES" b="0" dirty="0">
                <a:solidFill>
                  <a:schemeClr val="bg2"/>
                </a:solidFill>
                <a:latin typeface="+mj-lt"/>
              </a:rPr>
              <a:t> </a:t>
            </a:r>
            <a:r>
              <a:rPr lang="es-ES" b="0" dirty="0" err="1">
                <a:solidFill>
                  <a:schemeClr val="bg2"/>
                </a:solidFill>
                <a:latin typeface="+mj-lt"/>
              </a:rPr>
              <a:t>Process</a:t>
            </a:r>
            <a:r>
              <a:rPr lang="es-ES" b="0" dirty="0">
                <a:solidFill>
                  <a:schemeClr val="bg2"/>
                </a:solidFill>
                <a:latin typeface="+mj-lt"/>
              </a:rPr>
              <a:t> </a:t>
            </a:r>
            <a:r>
              <a:rPr lang="es-ES" b="0" dirty="0" err="1">
                <a:solidFill>
                  <a:schemeClr val="bg2"/>
                </a:solidFill>
                <a:latin typeface="+mj-lt"/>
              </a:rPr>
              <a:t>Automation</a:t>
            </a:r>
            <a:r>
              <a:rPr lang="es-ES" b="0" dirty="0">
                <a:solidFill>
                  <a:schemeClr val="bg2"/>
                </a:solidFill>
                <a:latin typeface="+mj-lt"/>
              </a:rPr>
              <a:t>) que se </a:t>
            </a:r>
            <a:r>
              <a:rPr lang="es-ES" b="0" dirty="0">
                <a:solidFill>
                  <a:srgbClr val="333333"/>
                </a:solidFill>
                <a:latin typeface="+mj-lt"/>
              </a:rPr>
              <a:t>utiliza para automatizaciones de escritorio en Windows. Esta herramienta tiene por objetivo </a:t>
            </a:r>
            <a:r>
              <a:rPr lang="es-ES" dirty="0">
                <a:solidFill>
                  <a:srgbClr val="333333"/>
                </a:solidFill>
                <a:latin typeface="+mj-lt"/>
              </a:rPr>
              <a:t>automatizar tareas repetitivas y así eliminar la intervención del ser humano. </a:t>
            </a:r>
            <a:endParaRPr lang="es-CO" dirty="0">
              <a:latin typeface="+mj-lt"/>
            </a:endParaRPr>
          </a:p>
        </p:txBody>
      </p:sp>
      <p:sp>
        <p:nvSpPr>
          <p:cNvPr id="5" name="Rectángulo 4"/>
          <p:cNvSpPr/>
          <p:nvPr/>
        </p:nvSpPr>
        <p:spPr>
          <a:xfrm>
            <a:off x="3217359" y="9288880"/>
            <a:ext cx="16149782" cy="5078313"/>
          </a:xfrm>
          <a:prstGeom prst="rect">
            <a:avLst/>
          </a:prstGeom>
          <a:gradFill flip="none" rotWithShape="1">
            <a:gsLst>
              <a:gs pos="0">
                <a:schemeClr val="tx1">
                  <a:lumMod val="95000"/>
                  <a:shade val="30000"/>
                  <a:satMod val="115000"/>
                </a:schemeClr>
              </a:gs>
              <a:gs pos="50000">
                <a:schemeClr val="tx1">
                  <a:lumMod val="95000"/>
                  <a:shade val="67500"/>
                  <a:satMod val="115000"/>
                </a:schemeClr>
              </a:gs>
              <a:gs pos="100000">
                <a:schemeClr val="tx1">
                  <a:lumMod val="95000"/>
                  <a:shade val="100000"/>
                  <a:satMod val="115000"/>
                </a:schemeClr>
              </a:gs>
            </a:gsLst>
            <a:lin ang="2700000" scaled="1"/>
            <a:tileRect/>
          </a:gradFill>
          <a:ln w="57150">
            <a:solidFill>
              <a:schemeClr val="tx1">
                <a:lumMod val="50000"/>
              </a:schemeClr>
            </a:solidFill>
          </a:ln>
          <a:effectLst/>
        </p:spPr>
        <p:txBody>
          <a:bodyPr wrap="square">
            <a:spAutoFit/>
          </a:bodyPr>
          <a:lstStyle/>
          <a:p>
            <a:endParaRPr lang="es-ES" b="0" dirty="0" smtClean="0">
              <a:solidFill>
                <a:srgbClr val="333333"/>
              </a:solidFill>
              <a:latin typeface="+mj-lt"/>
            </a:endParaRPr>
          </a:p>
          <a:p>
            <a:r>
              <a:rPr lang="es-ES" b="0" dirty="0" err="1" smtClean="0">
                <a:solidFill>
                  <a:srgbClr val="333333"/>
                </a:solidFill>
                <a:latin typeface="+mj-lt"/>
              </a:rPr>
              <a:t>UiPath</a:t>
            </a:r>
            <a:r>
              <a:rPr lang="es-ES" b="0" dirty="0" smtClean="0">
                <a:solidFill>
                  <a:srgbClr val="333333"/>
                </a:solidFill>
                <a:latin typeface="+mj-lt"/>
              </a:rPr>
              <a:t> </a:t>
            </a:r>
            <a:r>
              <a:rPr lang="es-ES" b="0" dirty="0">
                <a:solidFill>
                  <a:srgbClr val="333333"/>
                </a:solidFill>
                <a:latin typeface="+mj-lt"/>
              </a:rPr>
              <a:t>aporta valor a todos los sectores de actividad ya que elimina el trabajo manual que no tiene valor añadido y </a:t>
            </a:r>
            <a:r>
              <a:rPr lang="es-ES" dirty="0">
                <a:solidFill>
                  <a:srgbClr val="333333"/>
                </a:solidFill>
                <a:latin typeface="+mj-lt"/>
              </a:rPr>
              <a:t>aumenta la productividad del usuario</a:t>
            </a:r>
            <a:r>
              <a:rPr lang="es-ES" b="0" dirty="0">
                <a:solidFill>
                  <a:srgbClr val="333333"/>
                </a:solidFill>
                <a:latin typeface="+mj-lt"/>
              </a:rPr>
              <a:t> a gran velocidad. Las empresas pueden automatizar sus procesos y escalar rápidamente a un gran número de los mismos, sin necesidad de recursos adicionales, siendo </a:t>
            </a:r>
            <a:r>
              <a:rPr lang="es-ES" b="0" dirty="0" err="1">
                <a:solidFill>
                  <a:srgbClr val="333333"/>
                </a:solidFill>
                <a:latin typeface="+mj-lt"/>
              </a:rPr>
              <a:t>UiPath</a:t>
            </a:r>
            <a:r>
              <a:rPr lang="es-ES" b="0" dirty="0">
                <a:solidFill>
                  <a:srgbClr val="333333"/>
                </a:solidFill>
                <a:latin typeface="+mj-lt"/>
              </a:rPr>
              <a:t> una solución óptima para compañías que no quieren invertir en infraestructura o hardware inicial y no cuentan con recursos dedicados para mantener una infraestructura de automatización</a:t>
            </a:r>
            <a:r>
              <a:rPr lang="es-ES" b="0" dirty="0" smtClean="0">
                <a:solidFill>
                  <a:srgbClr val="333333"/>
                </a:solidFill>
                <a:latin typeface="+mj-lt"/>
              </a:rPr>
              <a:t>.</a:t>
            </a:r>
          </a:p>
          <a:p>
            <a:endParaRPr lang="es-CO" dirty="0">
              <a:latin typeface="+mj-lt"/>
            </a:endParaRPr>
          </a:p>
        </p:txBody>
      </p:sp>
      <p:sp>
        <p:nvSpPr>
          <p:cNvPr id="6" name="Rectángulo 5"/>
          <p:cNvSpPr/>
          <p:nvPr/>
        </p:nvSpPr>
        <p:spPr>
          <a:xfrm>
            <a:off x="7101840" y="15040323"/>
            <a:ext cx="17891760" cy="646331"/>
          </a:xfrm>
          <a:prstGeom prst="rect">
            <a:avLst/>
          </a:prstGeom>
        </p:spPr>
        <p:txBody>
          <a:bodyPr wrap="square">
            <a:spAutoFit/>
          </a:bodyPr>
          <a:lstStyle/>
          <a:p>
            <a:r>
              <a:rPr lang="en-US" dirty="0">
                <a:hlinkClick r:id="rId3"/>
              </a:rPr>
              <a:t>https://www.hiberus.com/crecemos-contigo/que-es-uipath-plataforma-rpa/</a:t>
            </a:r>
            <a:endParaRPr lang="es-CO" dirty="0"/>
          </a:p>
        </p:txBody>
      </p:sp>
      <p:pic>
        <p:nvPicPr>
          <p:cNvPr id="9" name="Imagen 8"/>
          <p:cNvPicPr>
            <a:picLocks noChangeAspect="1"/>
          </p:cNvPicPr>
          <p:nvPr/>
        </p:nvPicPr>
        <p:blipFill>
          <a:blip r:embed="rId4"/>
          <a:stretch>
            <a:fillRect/>
          </a:stretch>
        </p:blipFill>
        <p:spPr>
          <a:xfrm>
            <a:off x="18048778" y="4329370"/>
            <a:ext cx="6111447" cy="2689037"/>
          </a:xfrm>
          <a:prstGeom prst="rect">
            <a:avLst/>
          </a:prstGeom>
        </p:spPr>
      </p:pic>
    </p:spTree>
    <p:extLst>
      <p:ext uri="{BB962C8B-B14F-4D97-AF65-F5344CB8AC3E}">
        <p14:creationId xmlns:p14="http://schemas.microsoft.com/office/powerpoint/2010/main" val="3726042920"/>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37" name="Título"/>
          <p:cNvSpPr txBox="1"/>
          <p:nvPr/>
        </p:nvSpPr>
        <p:spPr>
          <a:xfrm>
            <a:off x="232440" y="438818"/>
            <a:ext cx="15403800" cy="181360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b">
            <a:normAutofit fontScale="85000" lnSpcReduction="10000"/>
          </a:bodyPr>
          <a:lstStyle>
            <a:lvl1pPr marL="38100" marR="38100" indent="12700">
              <a:lnSpc>
                <a:spcPct val="80000"/>
              </a:lnSpc>
              <a:spcBef>
                <a:spcPts val="100"/>
              </a:spcBef>
              <a:defRPr sz="10000">
                <a:latin typeface="Calibri"/>
                <a:ea typeface="Calibri"/>
                <a:cs typeface="Calibri"/>
                <a:sym typeface="Calibri"/>
              </a:defRPr>
            </a:lvl1pPr>
          </a:lstStyle>
          <a:p>
            <a:r>
              <a:rPr lang="es-CO" dirty="0" smtClean="0"/>
              <a:t>Factores clave para elegir </a:t>
            </a:r>
            <a:r>
              <a:rPr lang="es-CO" dirty="0" err="1" smtClean="0"/>
              <a:t>UiPath</a:t>
            </a:r>
            <a:endParaRPr dirty="0"/>
          </a:p>
        </p:txBody>
      </p:sp>
      <p:sp>
        <p:nvSpPr>
          <p:cNvPr id="3" name="Rectángulo 2"/>
          <p:cNvSpPr/>
          <p:nvPr/>
        </p:nvSpPr>
        <p:spPr>
          <a:xfrm>
            <a:off x="3642360" y="3815719"/>
            <a:ext cx="19050000" cy="2185214"/>
          </a:xfrm>
          <a:prstGeom prst="rect">
            <a:avLst/>
          </a:prstGeom>
        </p:spPr>
        <p:txBody>
          <a:bodyPr wrap="square">
            <a:spAutoFit/>
          </a:bodyPr>
          <a:lstStyle/>
          <a:p>
            <a:pPr algn="l"/>
            <a:r>
              <a:rPr lang="es-ES" sz="3400" b="0" dirty="0">
                <a:solidFill>
                  <a:srgbClr val="333333"/>
                </a:solidFill>
                <a:latin typeface="Open-Light"/>
              </a:rPr>
              <a:t>la alta </a:t>
            </a:r>
            <a:r>
              <a:rPr lang="es-ES" sz="3400" dirty="0">
                <a:solidFill>
                  <a:srgbClr val="333333"/>
                </a:solidFill>
                <a:latin typeface="Open-Light"/>
              </a:rPr>
              <a:t>capacidad </a:t>
            </a:r>
            <a:r>
              <a:rPr lang="es-ES" sz="3400" b="0" dirty="0">
                <a:solidFill>
                  <a:srgbClr val="333333"/>
                </a:solidFill>
                <a:latin typeface="Open-Light"/>
              </a:rPr>
              <a:t>que tiene </a:t>
            </a:r>
            <a:r>
              <a:rPr lang="es-ES" sz="3400" b="0" dirty="0" err="1">
                <a:solidFill>
                  <a:srgbClr val="333333"/>
                </a:solidFill>
                <a:latin typeface="Open-Light"/>
              </a:rPr>
              <a:t>UiPath</a:t>
            </a:r>
            <a:r>
              <a:rPr lang="es-ES" sz="3400" b="0" dirty="0">
                <a:solidFill>
                  <a:srgbClr val="333333"/>
                </a:solidFill>
                <a:latin typeface="Open-Light"/>
              </a:rPr>
              <a:t> para automatizar procesos complejos, manteniendo siempre los niveles y riesgos de seguridad. Permite desarrollar sus robots de software tanto de forma </a:t>
            </a:r>
            <a:r>
              <a:rPr lang="es-ES" sz="3400" dirty="0">
                <a:solidFill>
                  <a:srgbClr val="333333"/>
                </a:solidFill>
                <a:latin typeface="Open-Light"/>
              </a:rPr>
              <a:t>atendida como desatendida, </a:t>
            </a:r>
            <a:r>
              <a:rPr lang="es-ES" sz="3400" b="0" dirty="0">
                <a:solidFill>
                  <a:srgbClr val="333333"/>
                </a:solidFill>
                <a:latin typeface="Open-Light"/>
              </a:rPr>
              <a:t>además de funcionar con todas las tecnologías de otros proveedores, como Microsoft, Java, SAP, Oracle, etc.</a:t>
            </a:r>
            <a:endParaRPr lang="es-CO" sz="3400" dirty="0"/>
          </a:p>
        </p:txBody>
      </p:sp>
      <p:sp>
        <p:nvSpPr>
          <p:cNvPr id="5" name="Rectángulo 4"/>
          <p:cNvSpPr/>
          <p:nvPr/>
        </p:nvSpPr>
        <p:spPr>
          <a:xfrm>
            <a:off x="3642360" y="7348081"/>
            <a:ext cx="18592800" cy="1661993"/>
          </a:xfrm>
          <a:prstGeom prst="rect">
            <a:avLst/>
          </a:prstGeom>
        </p:spPr>
        <p:txBody>
          <a:bodyPr wrap="square">
            <a:spAutoFit/>
          </a:bodyPr>
          <a:lstStyle/>
          <a:p>
            <a:pPr algn="l"/>
            <a:r>
              <a:rPr lang="es-ES" sz="3400" b="0" dirty="0">
                <a:solidFill>
                  <a:srgbClr val="333333"/>
                </a:solidFill>
                <a:latin typeface="Open-Light"/>
              </a:rPr>
              <a:t>El segundo factor clave es la </a:t>
            </a:r>
            <a:r>
              <a:rPr lang="es-ES" sz="3400" dirty="0">
                <a:solidFill>
                  <a:srgbClr val="333333"/>
                </a:solidFill>
                <a:latin typeface="Open-Light"/>
              </a:rPr>
              <a:t>agilidad </a:t>
            </a:r>
            <a:r>
              <a:rPr lang="es-ES" sz="3400" b="0" dirty="0">
                <a:solidFill>
                  <a:srgbClr val="333333"/>
                </a:solidFill>
                <a:latin typeface="Open-Light"/>
              </a:rPr>
              <a:t>de la herramienta, ya que su desarrollo es más rápido que los softwares de la competencia. Además, es perfectamente adaptable a los cambios, por lo que se puede parametrizar en cualquier momento a un nuevo entorno o nuevas prioridades.</a:t>
            </a:r>
            <a:endParaRPr lang="es-CO" sz="3400" dirty="0"/>
          </a:p>
        </p:txBody>
      </p:sp>
      <p:sp>
        <p:nvSpPr>
          <p:cNvPr id="6" name="Rectángulo 5"/>
          <p:cNvSpPr/>
          <p:nvPr/>
        </p:nvSpPr>
        <p:spPr>
          <a:xfrm>
            <a:off x="3733800" y="10474425"/>
            <a:ext cx="19863420" cy="1138773"/>
          </a:xfrm>
          <a:prstGeom prst="rect">
            <a:avLst/>
          </a:prstGeom>
        </p:spPr>
        <p:txBody>
          <a:bodyPr wrap="square">
            <a:spAutoFit/>
          </a:bodyPr>
          <a:lstStyle/>
          <a:p>
            <a:pPr algn="l"/>
            <a:r>
              <a:rPr lang="es-ES" sz="3400" b="0" dirty="0">
                <a:solidFill>
                  <a:srgbClr val="333333"/>
                </a:solidFill>
                <a:latin typeface="Open-Light"/>
              </a:rPr>
              <a:t>El tercer factor es la </a:t>
            </a:r>
            <a:r>
              <a:rPr lang="es-ES" sz="3400" dirty="0">
                <a:solidFill>
                  <a:srgbClr val="333333"/>
                </a:solidFill>
                <a:latin typeface="Open-Light"/>
              </a:rPr>
              <a:t>escalabilidad</a:t>
            </a:r>
            <a:r>
              <a:rPr lang="es-ES" sz="3400" b="0" dirty="0">
                <a:solidFill>
                  <a:srgbClr val="333333"/>
                </a:solidFill>
                <a:latin typeface="Open-Light"/>
              </a:rPr>
              <a:t>, ya es que es extensible y modulable. Además, permite que se desarrolle tanto en entornos </a:t>
            </a:r>
            <a:r>
              <a:rPr lang="es-ES" sz="3400" b="0" dirty="0" err="1">
                <a:solidFill>
                  <a:srgbClr val="333333"/>
                </a:solidFill>
                <a:latin typeface="Open-Light"/>
              </a:rPr>
              <a:t>cloud</a:t>
            </a:r>
            <a:r>
              <a:rPr lang="es-ES" sz="3400" b="0" dirty="0">
                <a:solidFill>
                  <a:srgbClr val="333333"/>
                </a:solidFill>
                <a:latin typeface="Open-Light"/>
              </a:rPr>
              <a:t> como </a:t>
            </a:r>
            <a:r>
              <a:rPr lang="es-ES" sz="3400" b="0" dirty="0" err="1">
                <a:solidFill>
                  <a:srgbClr val="333333"/>
                </a:solidFill>
                <a:latin typeface="Open-Light"/>
              </a:rPr>
              <a:t>on-premise</a:t>
            </a:r>
            <a:r>
              <a:rPr lang="es-ES" sz="3400" b="0" dirty="0">
                <a:solidFill>
                  <a:srgbClr val="333333"/>
                </a:solidFill>
                <a:latin typeface="Open-Light"/>
              </a:rPr>
              <a:t>.</a:t>
            </a:r>
            <a:endParaRPr lang="es-CO" sz="3400" dirty="0"/>
          </a:p>
        </p:txBody>
      </p:sp>
      <p:sp>
        <p:nvSpPr>
          <p:cNvPr id="8" name="Rectángulo 7"/>
          <p:cNvSpPr/>
          <p:nvPr/>
        </p:nvSpPr>
        <p:spPr>
          <a:xfrm>
            <a:off x="3733800" y="13294573"/>
            <a:ext cx="18501360" cy="1661993"/>
          </a:xfrm>
          <a:prstGeom prst="rect">
            <a:avLst/>
          </a:prstGeom>
        </p:spPr>
        <p:txBody>
          <a:bodyPr wrap="square">
            <a:spAutoFit/>
          </a:bodyPr>
          <a:lstStyle/>
          <a:p>
            <a:pPr algn="l"/>
            <a:r>
              <a:rPr lang="es-ES" sz="3400" b="0" dirty="0">
                <a:solidFill>
                  <a:srgbClr val="333333"/>
                </a:solidFill>
                <a:latin typeface="Open-Light"/>
              </a:rPr>
              <a:t>Además, otra de las claves que marcan </a:t>
            </a:r>
            <a:r>
              <a:rPr lang="es-ES" sz="3400" b="0" dirty="0" err="1">
                <a:solidFill>
                  <a:srgbClr val="333333"/>
                </a:solidFill>
                <a:latin typeface="Open-Light"/>
              </a:rPr>
              <a:t>UiPath</a:t>
            </a:r>
            <a:r>
              <a:rPr lang="es-ES" sz="3400" b="0" dirty="0">
                <a:solidFill>
                  <a:srgbClr val="333333"/>
                </a:solidFill>
                <a:latin typeface="Open-Light"/>
              </a:rPr>
              <a:t> como una de las mejores herramientas del mercado en RPA, es su constante innovación. De hecho, en 2019, incorporo la Inteligencia Artificial (IA), dotándolos de mayor autonomía y capacidad para crecer y adaptarse.</a:t>
            </a:r>
            <a:endParaRPr lang="es-CO" sz="3400" dirty="0"/>
          </a:p>
        </p:txBody>
      </p:sp>
      <p:pic>
        <p:nvPicPr>
          <p:cNvPr id="9" name="Imagen 8"/>
          <p:cNvPicPr>
            <a:picLocks noChangeAspect="1"/>
          </p:cNvPicPr>
          <p:nvPr/>
        </p:nvPicPr>
        <p:blipFill>
          <a:blip r:embed="rId3"/>
          <a:stretch>
            <a:fillRect/>
          </a:stretch>
        </p:blipFill>
        <p:spPr>
          <a:xfrm>
            <a:off x="629519" y="9503222"/>
            <a:ext cx="2128921" cy="2831465"/>
          </a:xfrm>
          <a:prstGeom prst="rect">
            <a:avLst/>
          </a:prstGeom>
        </p:spPr>
      </p:pic>
      <p:pic>
        <p:nvPicPr>
          <p:cNvPr id="10" name="Imagen 9"/>
          <p:cNvPicPr>
            <a:picLocks noChangeAspect="1"/>
          </p:cNvPicPr>
          <p:nvPr/>
        </p:nvPicPr>
        <p:blipFill>
          <a:blip r:embed="rId4"/>
          <a:stretch>
            <a:fillRect/>
          </a:stretch>
        </p:blipFill>
        <p:spPr>
          <a:xfrm>
            <a:off x="734294" y="12551647"/>
            <a:ext cx="2026920" cy="2685669"/>
          </a:xfrm>
          <a:prstGeom prst="rect">
            <a:avLst/>
          </a:prstGeom>
        </p:spPr>
      </p:pic>
      <p:pic>
        <p:nvPicPr>
          <p:cNvPr id="11" name="Imagen 10"/>
          <p:cNvPicPr>
            <a:picLocks noChangeAspect="1"/>
          </p:cNvPicPr>
          <p:nvPr/>
        </p:nvPicPr>
        <p:blipFill>
          <a:blip r:embed="rId5"/>
          <a:stretch>
            <a:fillRect/>
          </a:stretch>
        </p:blipFill>
        <p:spPr>
          <a:xfrm>
            <a:off x="681906" y="3915777"/>
            <a:ext cx="1905000" cy="2505075"/>
          </a:xfrm>
          <a:prstGeom prst="rect">
            <a:avLst/>
          </a:prstGeom>
        </p:spPr>
      </p:pic>
      <p:pic>
        <p:nvPicPr>
          <p:cNvPr id="12" name="Imagen 11"/>
          <p:cNvPicPr>
            <a:picLocks noChangeAspect="1"/>
          </p:cNvPicPr>
          <p:nvPr/>
        </p:nvPicPr>
        <p:blipFill>
          <a:blip r:embed="rId6"/>
          <a:stretch>
            <a:fillRect/>
          </a:stretch>
        </p:blipFill>
        <p:spPr>
          <a:xfrm>
            <a:off x="734294" y="6988453"/>
            <a:ext cx="1800225" cy="2381250"/>
          </a:xfrm>
          <a:prstGeom prst="rect">
            <a:avLst/>
          </a:prstGeom>
        </p:spPr>
      </p:pic>
    </p:spTree>
    <p:extLst>
      <p:ext uri="{BB962C8B-B14F-4D97-AF65-F5344CB8AC3E}">
        <p14:creationId xmlns:p14="http://schemas.microsoft.com/office/powerpoint/2010/main" val="189275144"/>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943239"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943239"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1513</TotalTime>
  <Words>728</Words>
  <Application>Microsoft Office PowerPoint</Application>
  <PresentationFormat>Personalizado</PresentationFormat>
  <Paragraphs>59</Paragraphs>
  <Slides>8</Slides>
  <Notes>5</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8</vt:i4>
      </vt:variant>
    </vt:vector>
  </HeadingPairs>
  <TitlesOfParts>
    <vt:vector size="20" baseType="lpstr">
      <vt:lpstr>Arial</vt:lpstr>
      <vt:lpstr>Calibri</vt:lpstr>
      <vt:lpstr>Century Gothic</vt:lpstr>
      <vt:lpstr>Franklin Gothic Medium Cond</vt:lpstr>
      <vt:lpstr>Helvetica Neue</vt:lpstr>
      <vt:lpstr>Helvetica Neue Light</vt:lpstr>
      <vt:lpstr>Helvetica Neue Medium</vt:lpstr>
      <vt:lpstr>Lato</vt:lpstr>
      <vt:lpstr>Open Sans</vt:lpstr>
      <vt:lpstr>Open-Light</vt:lpstr>
      <vt:lpstr>Times New Roman</vt:lpstr>
      <vt:lpstr>Black</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Alicia Mercedes Rico Atencio</dc:creator>
  <cp:lastModifiedBy>USUARIO</cp:lastModifiedBy>
  <cp:revision>84</cp:revision>
  <dcterms:modified xsi:type="dcterms:W3CDTF">2020-09-28T03:39:20Z</dcterms:modified>
</cp:coreProperties>
</file>