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EB Garamond Medium"/>
      <p:regular r:id="rId27"/>
      <p:bold r:id="rId28"/>
      <p:italic r:id="rId29"/>
      <p:boldItalic r:id="rId30"/>
    </p:embeddedFont>
    <p:embeddedFont>
      <p:font typeface="EB Garamond"/>
      <p:regular r:id="rId31"/>
      <p:bold r:id="rId32"/>
      <p:italic r:id="rId33"/>
      <p:boldItalic r:id="rId34"/>
    </p:embeddedFont>
    <p:embeddedFont>
      <p:font typeface="Raleway Medium"/>
      <p:regular r:id="rId35"/>
      <p:bold r:id="rId36"/>
      <p:italic r:id="rId37"/>
      <p:boldItalic r:id="rId38"/>
    </p:embeddedFont>
    <p:embeddedFont>
      <p:font typeface="EB Garamond ExtraBold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BGaramondExtraBold-boldItalic.fntdata"/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EBGaramondMedium-bold.fntdata"/><Relationship Id="rId27" Type="http://schemas.openxmlformats.org/officeDocument/2006/relationships/font" Target="fonts/EBGaramon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BGaramon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BGaramond-regular.fntdata"/><Relationship Id="rId30" Type="http://schemas.openxmlformats.org/officeDocument/2006/relationships/font" Target="fonts/EBGaramond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EBGaramond-italic.fntdata"/><Relationship Id="rId10" Type="http://schemas.openxmlformats.org/officeDocument/2006/relationships/slide" Target="slides/slide5.xml"/><Relationship Id="rId32" Type="http://schemas.openxmlformats.org/officeDocument/2006/relationships/font" Target="fonts/EBGaramond-bold.fntdata"/><Relationship Id="rId13" Type="http://schemas.openxmlformats.org/officeDocument/2006/relationships/slide" Target="slides/slide8.xml"/><Relationship Id="rId35" Type="http://schemas.openxmlformats.org/officeDocument/2006/relationships/font" Target="fonts/RalewayMedium-regular.fntdata"/><Relationship Id="rId12" Type="http://schemas.openxmlformats.org/officeDocument/2006/relationships/slide" Target="slides/slide7.xml"/><Relationship Id="rId34" Type="http://schemas.openxmlformats.org/officeDocument/2006/relationships/font" Target="fonts/EBGaramond-boldItalic.fntdata"/><Relationship Id="rId15" Type="http://schemas.openxmlformats.org/officeDocument/2006/relationships/slide" Target="slides/slide10.xml"/><Relationship Id="rId37" Type="http://schemas.openxmlformats.org/officeDocument/2006/relationships/font" Target="fonts/RalewayMedium-italic.fntdata"/><Relationship Id="rId14" Type="http://schemas.openxmlformats.org/officeDocument/2006/relationships/slide" Target="slides/slide9.xml"/><Relationship Id="rId36" Type="http://schemas.openxmlformats.org/officeDocument/2006/relationships/font" Target="fonts/RalewayMedium-bold.fntdata"/><Relationship Id="rId17" Type="http://schemas.openxmlformats.org/officeDocument/2006/relationships/slide" Target="slides/slide12.xml"/><Relationship Id="rId39" Type="http://schemas.openxmlformats.org/officeDocument/2006/relationships/font" Target="fonts/EBGaramondExtraBold-bold.fntdata"/><Relationship Id="rId16" Type="http://schemas.openxmlformats.org/officeDocument/2006/relationships/slide" Target="slides/slide11.xml"/><Relationship Id="rId38" Type="http://schemas.openxmlformats.org/officeDocument/2006/relationships/font" Target="fonts/RalewayMedium-boldItalic.fntdata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03f1aab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03f1aab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03f1aab1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03f1aab1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af37d291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af37d291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d3dd8b7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d3dd8b7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d3dd8b7a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d3dd8b7a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d3dd8b7a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d3dd8b7a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89f2ed6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89f2ed6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d3dd8b7a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d3dd8b7a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d3dd8b7a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d3dd8b7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d3dd8b7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d3dd8b7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d3e4c7e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d3e4c7e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03f1aab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03f1aab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doi.org/10.1007/s10994-023-06354-5" TargetMode="External"/><Relationship Id="rId10" Type="http://schemas.openxmlformats.org/officeDocument/2006/relationships/hyperlink" Target="https://doi.org/10.1016/s2212-5671(15)01082-5" TargetMode="External"/><Relationship Id="rId13" Type="http://schemas.openxmlformats.org/officeDocument/2006/relationships/hyperlink" Target="https://doi.org/10.1016/j.dajour.2023.100163" TargetMode="External"/><Relationship Id="rId12" Type="http://schemas.openxmlformats.org/officeDocument/2006/relationships/hyperlink" Target="https://doi.org/10.1007/s10994-023-06354-5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i.org/10.3390/app12199637" TargetMode="External"/><Relationship Id="rId4" Type="http://schemas.openxmlformats.org/officeDocument/2006/relationships/hyperlink" Target="https://doi.org/10.3390/app12199637" TargetMode="External"/><Relationship Id="rId9" Type="http://schemas.openxmlformats.org/officeDocument/2006/relationships/hyperlink" Target="https://doi.org/10.1016/s2212-5671(15)01082-5" TargetMode="External"/><Relationship Id="rId15" Type="http://schemas.openxmlformats.org/officeDocument/2006/relationships/hyperlink" Target="https://kpmg.com/us/en/articles/2022/ten-key-regulatory-challenges-2022-fraud-financial-crimes.html" TargetMode="External"/><Relationship Id="rId14" Type="http://schemas.openxmlformats.org/officeDocument/2006/relationships/hyperlink" Target="https://doi.org/10.1016/j.dajour.2023.100163" TargetMode="External"/><Relationship Id="rId16" Type="http://schemas.openxmlformats.org/officeDocument/2006/relationships/hyperlink" Target="https://kpmg.com/us/en/articles/2022/ten-key-regulatory-challenges-2022-fraud-financial-crimes.html" TargetMode="External"/><Relationship Id="rId5" Type="http://schemas.openxmlformats.org/officeDocument/2006/relationships/hyperlink" Target="https://doi.org/10.1007/s10994-023-06354-5" TargetMode="External"/><Relationship Id="rId6" Type="http://schemas.openxmlformats.org/officeDocument/2006/relationships/hyperlink" Target="https://doi.org/10.1007/s10994-023-06354-5" TargetMode="External"/><Relationship Id="rId7" Type="http://schemas.openxmlformats.org/officeDocument/2006/relationships/hyperlink" Target="https://doi.org/10.1016/s2212-5671(15)01088-6" TargetMode="External"/><Relationship Id="rId8" Type="http://schemas.openxmlformats.org/officeDocument/2006/relationships/hyperlink" Target="https://doi.org/10.1016/s2212-5671(15)01088-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700">
                <a:solidFill>
                  <a:srgbClr val="000000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Open Banking Safety </a:t>
            </a:r>
            <a:endParaRPr b="0" sz="3700">
              <a:solidFill>
                <a:srgbClr val="000000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700">
                <a:solidFill>
                  <a:srgbClr val="000000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and Fraud Mitigation</a:t>
            </a:r>
            <a:r>
              <a:rPr b="0" lang="en" sz="3700">
                <a:solidFill>
                  <a:srgbClr val="000000"/>
                </a:solidFill>
                <a:highlight>
                  <a:srgbClr val="CFE2F3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 </a:t>
            </a:r>
            <a:endParaRPr b="0" sz="6900">
              <a:highlight>
                <a:srgbClr val="CFE2F3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433325" y="2777250"/>
            <a:ext cx="20415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EB Garamond Medium"/>
                <a:ea typeface="EB Garamond Medium"/>
                <a:cs typeface="EB Garamond Medium"/>
                <a:sym typeface="EB Garamond Medium"/>
              </a:rPr>
              <a:t>By </a:t>
            </a:r>
            <a:endParaRPr sz="13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EB Garamond Medium"/>
                <a:ea typeface="EB Garamond Medium"/>
                <a:cs typeface="EB Garamond Medium"/>
                <a:sym typeface="EB Garamond Medium"/>
              </a:rPr>
              <a:t>Chirudeep Pasumarthi,</a:t>
            </a:r>
            <a:endParaRPr sz="13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EB Garamond Medium"/>
                <a:ea typeface="EB Garamond Medium"/>
                <a:cs typeface="EB Garamond Medium"/>
                <a:sym typeface="EB Garamond Medium"/>
              </a:rPr>
              <a:t>Vishant Anand, </a:t>
            </a:r>
            <a:endParaRPr sz="13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EB Garamond Medium"/>
                <a:ea typeface="EB Garamond Medium"/>
                <a:cs typeface="EB Garamond Medium"/>
                <a:sym typeface="EB Garamond Medium"/>
              </a:rPr>
              <a:t>Yeshwanth Chowdhary Mineni</a:t>
            </a:r>
            <a:endParaRPr sz="13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433325" y="3893850"/>
            <a:ext cx="27222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Under</a:t>
            </a:r>
            <a:r>
              <a:rPr b="1" lang="en" sz="1300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 Guidance Of </a:t>
            </a:r>
            <a:endParaRPr b="1" sz="1300">
              <a:solidFill>
                <a:schemeClr val="accen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Professor Reda Mastouri</a:t>
            </a:r>
            <a:endParaRPr b="1" sz="1300">
              <a:solidFill>
                <a:schemeClr val="accen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521650" y="617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	</a:t>
            </a:r>
            <a:endParaRPr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450" y="1081375"/>
            <a:ext cx="5176900" cy="406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847600" y="522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075" y="1325625"/>
            <a:ext cx="3200875" cy="368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900" y="1325625"/>
            <a:ext cx="3200875" cy="366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7650" y="608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Deployment</a:t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600" y="1368346"/>
            <a:ext cx="7653701" cy="32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160225" y="548400"/>
            <a:ext cx="8205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160225" y="1290900"/>
            <a:ext cx="8785200" cy="3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1.</a:t>
            </a:r>
            <a:r>
              <a:rPr lang="en" sz="63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     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Ali, A., Razak, S. A., Othman, S. H., Eisa, T. a. E., Al-Dhaqm, A., Nasser, M., Elhassan, T., Elshafie, H., &amp; Saif, A. (2022). Financial Fraud Detection Based on Machine Learning: A Systematic Literature review. </a:t>
            </a:r>
            <a:r>
              <a:rPr i="1"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Applied Sciences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, </a:t>
            </a:r>
            <a:r>
              <a:rPr i="1"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12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(19), 9637.</a:t>
            </a:r>
            <a:r>
              <a:rPr lang="en" sz="822">
                <a:solidFill>
                  <a:srgbClr val="374151"/>
                </a:solidFill>
                <a:uFill>
                  <a:noFill/>
                </a:uFill>
                <a:latin typeface="EB Garamond Medium"/>
                <a:ea typeface="EB Garamond Medium"/>
                <a:cs typeface="EB Garamond Medium"/>
                <a:sym typeface="EB Garamon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22" u="sng">
                <a:solidFill>
                  <a:schemeClr val="hlink"/>
                </a:solidFill>
                <a:latin typeface="EB Garamond Medium"/>
                <a:ea typeface="EB Garamond Medium"/>
                <a:cs typeface="EB Garamond Medium"/>
                <a:sym typeface="EB Garamond Medium"/>
                <a:hlinkClick r:id="rId4"/>
              </a:rPr>
              <a:t>https://doi.org/10.3390/app12199637</a:t>
            </a:r>
            <a:endParaRPr sz="822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2.</a:t>
            </a:r>
            <a:r>
              <a:rPr lang="en" sz="63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     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Boulieris, P., Pavlopoulos, J., Xenos, A., &amp; Vassalos, V. (2023). Fraud detection with natural language processing. </a:t>
            </a:r>
            <a:r>
              <a:rPr i="1"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Machine Learning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.</a:t>
            </a:r>
            <a:r>
              <a:rPr lang="en" sz="822">
                <a:solidFill>
                  <a:srgbClr val="374151"/>
                </a:solidFill>
                <a:uFill>
                  <a:noFill/>
                </a:uFill>
                <a:latin typeface="EB Garamond Medium"/>
                <a:ea typeface="EB Garamond Medium"/>
                <a:cs typeface="EB Garamond Medium"/>
                <a:sym typeface="EB Garamon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22" u="sng">
                <a:solidFill>
                  <a:schemeClr val="hlink"/>
                </a:solidFill>
                <a:latin typeface="EB Garamond Medium"/>
                <a:ea typeface="EB Garamond Medium"/>
                <a:cs typeface="EB Garamond Medium"/>
                <a:sym typeface="EB Garamond Medium"/>
                <a:hlinkClick r:id="rId6"/>
              </a:rPr>
              <a:t>https://doi.org/10.1007/s10994-023-06354-5</a:t>
            </a:r>
            <a:endParaRPr sz="822" u="sng">
              <a:solidFill>
                <a:schemeClr val="hlink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	3.</a:t>
            </a:r>
            <a:r>
              <a:rPr lang="en" sz="63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     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Sanusi, Z. M., Rameli, M. N. , &amp; Isa, Y. M. (2015). Fraud schemes in the banking Institutions: Prevention measures to avoid severe financial loss. </a:t>
            </a:r>
            <a:r>
              <a:rPr i="1"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Procedia. Economics and Finance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, </a:t>
            </a:r>
            <a:r>
              <a:rPr i="1"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28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, 107–113.</a:t>
            </a:r>
            <a:r>
              <a:rPr lang="en" sz="822" u="sng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822" u="sng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822" u="sng">
                <a:solidFill>
                  <a:schemeClr val="hlink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	</a:t>
            </a:r>
            <a:r>
              <a:rPr lang="en" sz="822" u="sng">
                <a:solidFill>
                  <a:schemeClr val="accent5"/>
                </a:solidFill>
                <a:latin typeface="EB Garamond Medium"/>
                <a:ea typeface="EB Garamond Medium"/>
                <a:cs typeface="EB Garamond Medium"/>
                <a:sym typeface="EB Garamond Medium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https://doi.org/10.1016/s2212-5671(15)01088-6</a:t>
            </a:r>
            <a:r>
              <a:rPr lang="en" sz="822" u="sng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endParaRPr sz="822" u="sng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4.</a:t>
            </a:r>
            <a:r>
              <a:rPr lang="en" sz="63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     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Othman, R., Aris, N. A., Mardziyah, A., Zainan, N., &amp; Amin, N. M. (2015). Fraud detection and prevention methods in the Malaysian public sector: Accountants’ and internal auditors’ perceptions. </a:t>
            </a:r>
            <a:r>
              <a:rPr i="1"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Procedia. Economics and Finance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, </a:t>
            </a:r>
            <a:r>
              <a:rPr i="1"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28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, 59–67.</a:t>
            </a:r>
            <a:r>
              <a:rPr lang="en" sz="822">
                <a:solidFill>
                  <a:srgbClr val="374151"/>
                </a:solidFill>
                <a:uFill>
                  <a:noFill/>
                </a:uFill>
                <a:latin typeface="EB Garamond Medium"/>
                <a:ea typeface="EB Garamond Medium"/>
                <a:cs typeface="EB Garamond Medium"/>
                <a:sym typeface="EB Garamond Medium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22" u="sng">
                <a:solidFill>
                  <a:schemeClr val="hlink"/>
                </a:solidFill>
                <a:latin typeface="EB Garamond Medium"/>
                <a:ea typeface="EB Garamond Medium"/>
                <a:cs typeface="EB Garamond Medium"/>
                <a:sym typeface="EB Garamond Medium"/>
                <a:hlinkClick r:id="rId10"/>
              </a:rPr>
              <a:t>https://doi.org/10.1016/s2212-5671(15)01082-5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endParaRPr sz="822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5.</a:t>
            </a:r>
            <a:r>
              <a:rPr lang="en" sz="63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     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Boulieris, P., Pavlopoulos, J., Xenos, A., &amp; Vassalos, V. (2023b). Fraud detection with natural language processing. </a:t>
            </a:r>
            <a:r>
              <a:rPr i="1"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Machine Learning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.</a:t>
            </a:r>
            <a:r>
              <a:rPr lang="en" sz="822">
                <a:solidFill>
                  <a:srgbClr val="374151"/>
                </a:solidFill>
                <a:uFill>
                  <a:noFill/>
                </a:uFill>
                <a:latin typeface="EB Garamond Medium"/>
                <a:ea typeface="EB Garamond Medium"/>
                <a:cs typeface="EB Garamond Medium"/>
                <a:sym typeface="EB Garamond Medium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22" u="sng">
                <a:solidFill>
                  <a:schemeClr val="hlink"/>
                </a:solidFill>
                <a:latin typeface="EB Garamond Medium"/>
                <a:ea typeface="EB Garamond Medium"/>
                <a:cs typeface="EB Garamond Medium"/>
                <a:sym typeface="EB Garamond Medium"/>
                <a:hlinkClick r:id="rId12"/>
              </a:rPr>
              <a:t>https://doi.org/10.1007/s10994-023-06354-5</a:t>
            </a:r>
            <a:r>
              <a:rPr lang="en" sz="822" u="sng">
                <a:solidFill>
                  <a:schemeClr val="hlink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	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endParaRPr sz="822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6.</a:t>
            </a:r>
            <a:r>
              <a:rPr lang="en" sz="63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     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Mytnyk, B., Tkachyk, O., Shakhovska, N., Fedushko, S., &amp; Syerov, Y. (2023). Application of artificial intelligence for fraudulent banking operations recognition. </a:t>
            </a:r>
            <a:r>
              <a:rPr i="1"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Big Data and Cognitive Computing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, </a:t>
            </a:r>
            <a:r>
              <a:rPr i="1"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7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(2), 93. </a:t>
            </a:r>
            <a:r>
              <a:rPr lang="en" sz="822" u="sng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https://doi.org/10.3390/bdcc7020093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endParaRPr sz="822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7.</a:t>
            </a:r>
            <a:r>
              <a:rPr lang="en" sz="63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     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Afriyie, J. K., Tawiah, K., Pels, W. A., Addai-Henne, S., Dwamena, H. A., Owiredu, E. O., Ayeh, S. A., &amp; Eshun, J. (2023). A supervised machine learning algorithm for detecting and predicting fraud in credit card transactions. </a:t>
            </a:r>
            <a:r>
              <a:rPr i="1"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Decision Analytics Journal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, </a:t>
            </a:r>
            <a:r>
              <a:rPr i="1"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6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, 100163.</a:t>
            </a:r>
            <a:r>
              <a:rPr lang="en" sz="822" u="sng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22" u="sng">
                <a:solidFill>
                  <a:schemeClr val="hlink"/>
                </a:solidFill>
                <a:latin typeface="EB Garamond Medium"/>
                <a:ea typeface="EB Garamond Medium"/>
                <a:cs typeface="EB Garamond Medium"/>
                <a:sym typeface="EB Garamond Medium"/>
                <a:hlinkClick r:id="rId14"/>
              </a:rPr>
              <a:t>https://doi.org/10.1016/j.dajour.2023.100163</a:t>
            </a:r>
            <a:endParaRPr sz="822" u="sng">
              <a:solidFill>
                <a:schemeClr val="hlink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8.</a:t>
            </a:r>
            <a:r>
              <a:rPr lang="en" sz="63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     </a:t>
            </a:r>
            <a:r>
              <a:rPr i="1"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Fraud and financial crimes: Regulatory challenges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. (n.d.). KPMG.</a:t>
            </a:r>
            <a:r>
              <a:rPr lang="en" sz="822">
                <a:solidFill>
                  <a:srgbClr val="374151"/>
                </a:solidFill>
                <a:uFill>
                  <a:noFill/>
                </a:uFill>
                <a:latin typeface="EB Garamond Medium"/>
                <a:ea typeface="EB Garamond Medium"/>
                <a:cs typeface="EB Garamond Medium"/>
                <a:sym typeface="EB Garamond Medium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22" u="sng">
                <a:solidFill>
                  <a:schemeClr val="hlink"/>
                </a:solidFill>
                <a:latin typeface="EB Garamond Medium"/>
                <a:ea typeface="EB Garamond Medium"/>
                <a:cs typeface="EB Garamond Medium"/>
                <a:sym typeface="EB Garamond Medium"/>
                <a:hlinkClick r:id="rId16"/>
              </a:rPr>
              <a:t>https://kpmg.com/us/en/articles/2022/ten-key-regulatory-challenges-2022-fraud-financial-crimes.html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endParaRPr sz="822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9.</a:t>
            </a:r>
            <a:r>
              <a:rPr lang="en" sz="63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     </a:t>
            </a: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Jendruszak, B., &amp; Jendruszak, B. (2023, April 11). Risks of open banking Fraud &amp; How to protect yourself in 2023. </a:t>
            </a:r>
            <a:r>
              <a:rPr i="1" lang="en" sz="822" u="sng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SEON</a:t>
            </a:r>
            <a:r>
              <a:rPr lang="en" sz="822" u="sng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. https://seon.io/resources/open-banking-risk-and-fraud/</a:t>
            </a:r>
            <a:endParaRPr sz="822" u="sng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822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endParaRPr sz="822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870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59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358775"/>
            <a:ext cx="7584000" cy="28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Open Banking Focus: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Financial institutions integrate with third-party apps for enhanced consumer interactions.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Fraud Mitigation Goal: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Prioritize fraud prevention at the open banking level.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Machine Learning Approach: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Apply ML techniques to identify and understand anomalies.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Research Objective: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Explore various anomalies in open banking processes.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Best Practices Implementation: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Implement ML-driven insights for robust anti-fraud measures.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Benefits: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Strengthened fraud detection.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Enhanced security in open banking.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Improved consumer trust.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622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	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7650" y="1284100"/>
            <a:ext cx="7688700" cy="29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Business Focus: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Enhancing API integration for operational efficiency.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Consumer-Centric Approach: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Creating a faster and seamless interface for consumers.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Credibility Preservation: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Ensuring no compromise on the originality and credibility of financial services.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Objective: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Improve speed while upholding service authenticity.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Business Advancement: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Facilitating a win-win situation for all parties involved.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Benefits: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Enhanced user experience.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Maintained credibility of financial services.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Increased efficiency for all stakeholders.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https://open.canada.ca/data/en/dataset/2061075a-55fe-47a5-be2f-984f12fc0d40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56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Objective: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Ensure safety in open banking transactions by mitigating fraud risks and enhancing user confidence.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Approach: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Implement advanced anomaly detection.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Develop comprehensive reporting features.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Design a user-centric dashboard with real-time notifications.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Benefits: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Proactive fraud mitigation.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Transparent and user-friendly experience.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EB Garamond Medium"/>
              <a:buChar char="●"/>
            </a:pPr>
            <a:r>
              <a:rPr lang="en" sz="1200">
                <a:solidFill>
                  <a:srgbClr val="37415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Increased confidence among users and financial entities.</a:t>
            </a:r>
            <a:endParaRPr sz="1200">
              <a:solidFill>
                <a:srgbClr val="37415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650" y="559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Product(MVP)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680175" y="738100"/>
            <a:ext cx="5333700" cy="32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10">
                <a:latin typeface="Raleway Medium"/>
                <a:ea typeface="Raleway Medium"/>
                <a:cs typeface="Raleway Medium"/>
                <a:sym typeface="Raleway Medium"/>
              </a:rPr>
              <a:t>The following are the MVP’S we want to work on and improve further on :</a:t>
            </a:r>
            <a:endParaRPr sz="131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78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10"/>
              <a:buFont typeface="Raleway Medium"/>
              <a:buChar char="●"/>
            </a:pPr>
            <a:r>
              <a:rPr lang="en" sz="1310">
                <a:latin typeface="Raleway Medium"/>
                <a:ea typeface="Raleway Medium"/>
                <a:cs typeface="Raleway Medium"/>
                <a:sym typeface="Raleway Medium"/>
              </a:rPr>
              <a:t>Data aggregation</a:t>
            </a:r>
            <a:endParaRPr sz="131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Font typeface="Raleway Medium"/>
              <a:buChar char="●"/>
            </a:pPr>
            <a:r>
              <a:rPr lang="en" sz="1310">
                <a:latin typeface="Raleway Medium"/>
                <a:ea typeface="Raleway Medium"/>
                <a:cs typeface="Raleway Medium"/>
                <a:sym typeface="Raleway Medium"/>
              </a:rPr>
              <a:t>Anomaly detection</a:t>
            </a:r>
            <a:endParaRPr sz="131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Font typeface="Raleway Medium"/>
              <a:buChar char="●"/>
            </a:pPr>
            <a:r>
              <a:rPr lang="en" sz="1310">
                <a:latin typeface="Raleway Medium"/>
                <a:ea typeface="Raleway Medium"/>
                <a:cs typeface="Raleway Medium"/>
                <a:sym typeface="Raleway Medium"/>
              </a:rPr>
              <a:t>Alerting reporting</a:t>
            </a:r>
            <a:endParaRPr sz="131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Font typeface="Raleway Medium"/>
              <a:buChar char="●"/>
            </a:pPr>
            <a:r>
              <a:rPr lang="en" sz="1310">
                <a:latin typeface="Raleway Medium"/>
                <a:ea typeface="Raleway Medium"/>
                <a:cs typeface="Raleway Medium"/>
                <a:sym typeface="Raleway Medium"/>
              </a:rPr>
              <a:t>User-friendly interfacing</a:t>
            </a:r>
            <a:endParaRPr sz="131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975" y="2152375"/>
            <a:ext cx="2491500" cy="19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4848425" y="4305100"/>
            <a:ext cx="34029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Image reference: https://www.analyticsvidhya.com/blog/2021/06/univariate-anomaly-detection-a-walkthrough-in-python/</a:t>
            </a:r>
            <a:endParaRPr sz="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519875" y="561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Design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20249" l="5784" r="4400" t="13748"/>
          <a:stretch/>
        </p:blipFill>
        <p:spPr>
          <a:xfrm>
            <a:off x="2580413" y="1302700"/>
            <a:ext cx="3983175" cy="378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88750" y="552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293650" y="3984800"/>
            <a:ext cx="78789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rgbClr val="0000FF"/>
                </a:solidFill>
              </a:rPr>
              <a:t>https://ymineni.atlassian.net/jira/core/projects/FCOBSM/list?direction=ASC&amp;filter=%22assignee%22+%3D+%27712020%3Acabe234c-a1e8-4c1a-b423-aa852a9e11d5%27&amp;sortBy=assignee&amp;atlOrigin=eyJpIjoiMDBlOGVkM2I5MjM3NDdmN2IyZjM1MzBiOGRiMTBhM2QiLCJwIjoiaiJ9</a:t>
            </a:r>
            <a:endParaRPr b="1" sz="800">
              <a:solidFill>
                <a:srgbClr val="0000FF"/>
              </a:solidFill>
            </a:endParaRPr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50" y="1453950"/>
            <a:ext cx="8839202" cy="233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	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have selected these models for the </a:t>
            </a:r>
            <a:r>
              <a:rPr lang="en"/>
              <a:t>further</a:t>
            </a:r>
            <a:r>
              <a:rPr lang="en"/>
              <a:t> analysis: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XG 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NLP classifier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