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2"/>
  </p:sldMasterIdLst>
  <p:sldIdLst>
    <p:sldId id="256" r:id="rId3"/>
    <p:sldId id="257" r:id="rId4"/>
    <p:sldId id="301" r:id="rId5"/>
    <p:sldId id="272" r:id="rId6"/>
    <p:sldId id="260" r:id="rId7"/>
    <p:sldId id="276" r:id="rId8"/>
    <p:sldId id="303" r:id="rId9"/>
    <p:sldId id="300" r:id="rId10"/>
    <p:sldId id="307" r:id="rId11"/>
    <p:sldId id="295" r:id="rId12"/>
    <p:sldId id="311" r:id="rId13"/>
    <p:sldId id="309" r:id="rId14"/>
    <p:sldId id="310" r:id="rId15"/>
    <p:sldId id="271" r:id="rId16"/>
    <p:sldId id="306" r:id="rId17"/>
    <p:sldId id="304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>
      <p:cViewPr>
        <p:scale>
          <a:sx n="100" d="100"/>
          <a:sy n="100" d="100"/>
        </p:scale>
        <p:origin x="486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3" descr="white rectangle.png"/>
          <p:cNvPicPr>
            <a:picLocks noChangeAspect="1"/>
          </p:cNvPicPr>
          <p:nvPr userDrawn="1"/>
        </p:nvPicPr>
        <p:blipFill>
          <a:blip r:embed="rId2"/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70077"/>
            <a:ext cx="7886700" cy="384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6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4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8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F93D-F38E-460B-AB68-D7941EBBB783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2CA0-AA6C-4CA1-8A65-57563AC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asp/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en-us/server-cloud/products/sql-server/" TargetMode="External"/><Relationship Id="rId5" Type="http://schemas.openxmlformats.org/officeDocument/2006/relationships/hyperlink" Target="http://azure.microsoft.com/en-us/" TargetMode="External"/><Relationship Id="rId4" Type="http://schemas.openxmlformats.org/officeDocument/2006/relationships/hyperlink" Target="http://msdn.microsoft.com/en-us/default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medicare.gov/data/hospital-compa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8991600" cy="10668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Gadugi" panose="020B0502040204020203" pitchFamily="34" charset="0"/>
                <a:ea typeface="Gungsuh" panose="02030600000101010101" pitchFamily="18" charset="-127"/>
              </a:rPr>
              <a:t>MEDISWIFT</a:t>
            </a:r>
            <a:endParaRPr lang="en-US" sz="7200" b="1" dirty="0">
              <a:solidFill>
                <a:schemeClr val="accent5">
                  <a:lumMod val="75000"/>
                </a:schemeClr>
              </a:solidFill>
              <a:effectLst/>
              <a:latin typeface="Gadugi" panose="020B0502040204020203" pitchFamily="34" charset="0"/>
              <a:ea typeface="Gungsuh" panose="0203060000010101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67000"/>
          </a:xfrm>
        </p:spPr>
        <p:txBody>
          <a:bodyPr>
            <a:normAutofit fontScale="70000" lnSpcReduction="20000"/>
          </a:bodyPr>
          <a:lstStyle/>
          <a:p>
            <a:endParaRPr lang="en-US" sz="3200" b="1" dirty="0" smtClean="0">
              <a:latin typeface="Vijaya" panose="020B0604020202020204" pitchFamily="34" charset="0"/>
              <a:cs typeface="Vijaya" panose="020B0604020202020204" pitchFamily="34" charset="0"/>
            </a:endParaRPr>
          </a:p>
          <a:p>
            <a:r>
              <a:rPr lang="en-US" sz="4600" b="1" dirty="0" smtClean="0">
                <a:latin typeface="Vijaya" panose="020B0604020202020204" pitchFamily="34" charset="0"/>
                <a:cs typeface="Vijaya" panose="020B0604020202020204" pitchFamily="34" charset="0"/>
              </a:rPr>
              <a:t>Under the guidance of:</a:t>
            </a:r>
          </a:p>
          <a:p>
            <a:r>
              <a:rPr lang="en-US" sz="4600" dirty="0" smtClean="0">
                <a:latin typeface="Vijaya" panose="020B0604020202020204" pitchFamily="34" charset="0"/>
                <a:cs typeface="Vijaya" panose="020B0604020202020204" pitchFamily="34" charset="0"/>
              </a:rPr>
              <a:t>Prof. Weider Yu</a:t>
            </a:r>
          </a:p>
          <a:p>
            <a:endParaRPr lang="en-US" sz="4600" dirty="0">
              <a:latin typeface="Vijaya" panose="020B0604020202020204" pitchFamily="34" charset="0"/>
              <a:cs typeface="Vijaya" panose="020B0604020202020204" pitchFamily="34" charset="0"/>
            </a:endParaRPr>
          </a:p>
          <a:p>
            <a:r>
              <a:rPr lang="en-US" sz="4600" b="1" dirty="0" smtClean="0">
                <a:latin typeface="Vijaya" panose="020B0604020202020204" pitchFamily="34" charset="0"/>
                <a:cs typeface="Vijaya" panose="020B0604020202020204" pitchFamily="34" charset="0"/>
              </a:rPr>
              <a:t>Team 15:</a:t>
            </a:r>
          </a:p>
          <a:p>
            <a:r>
              <a:rPr lang="en-US" sz="4600" dirty="0" smtClean="0">
                <a:latin typeface="Vijaya" panose="020B0604020202020204" pitchFamily="34" charset="0"/>
                <a:cs typeface="Vijaya" panose="020B0604020202020204" pitchFamily="34" charset="0"/>
              </a:rPr>
              <a:t>Anushree, </a:t>
            </a:r>
            <a:r>
              <a:rPr lang="en-US" sz="4600" dirty="0" err="1" smtClean="0">
                <a:latin typeface="Vijaya" panose="020B0604020202020204" pitchFamily="34" charset="0"/>
                <a:cs typeface="Vijaya" panose="020B0604020202020204" pitchFamily="34" charset="0"/>
              </a:rPr>
              <a:t>Jaswanth</a:t>
            </a:r>
            <a:r>
              <a:rPr lang="en-US" sz="4600" dirty="0" smtClean="0">
                <a:latin typeface="Vijaya" panose="020B0604020202020204" pitchFamily="34" charset="0"/>
                <a:cs typeface="Vijaya" panose="020B0604020202020204" pitchFamily="34" charset="0"/>
              </a:rPr>
              <a:t>, Siddhartha, Yeshwanth</a:t>
            </a:r>
            <a:endParaRPr lang="en-US" sz="4600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726" y="2286000"/>
            <a:ext cx="1546548" cy="1371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399"/>
            <a:ext cx="9143999" cy="9144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APPLICATION COMPONENTS-HOME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733800" cy="251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GOOGLE’S SUGGESTION VS CUSTOM ALGORITHM</a:t>
            </a:r>
            <a:endParaRPr lang="en-US" b="1" dirty="0">
              <a:solidFill>
                <a:srgbClr val="00206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00400"/>
            <a:ext cx="5181600" cy="3794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914400"/>
            <a:ext cx="30670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143999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APPLICATION COMPONENTS-HELPLINE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2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143999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APPLICATION COMPONENTS-LOCATING THE HOSPITAL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9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1"/>
            <a:ext cx="9144000" cy="225247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  <a:latin typeface="Lucida Console" panose="020B0609040504020204" pitchFamily="49" charset="0"/>
                <a:ea typeface="Gungsuh" panose="02030600000101010101" pitchFamily="18" charset="-127"/>
              </a:rPr>
              <a:t>BLOOD BANKS</a:t>
            </a:r>
            <a:endParaRPr lang="en-US" sz="8000" b="1" dirty="0">
              <a:solidFill>
                <a:srgbClr val="FF0000"/>
              </a:solidFill>
              <a:latin typeface="Lucida Console" panose="020B0609040504020204" pitchFamily="49" charset="0"/>
              <a:ea typeface="Gungsuh" panose="02030600000101010101" pitchFamily="18" charset="-127"/>
            </a:endParaRPr>
          </a:p>
        </p:txBody>
      </p:sp>
      <p:pic>
        <p:nvPicPr>
          <p:cNvPr id="4" name="Picture 2" descr="http://www.yoursiteteam.com/wp-content/uploads/2013/05/jun-13-donate_blood-preview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3525" r="-281"/>
          <a:stretch/>
        </p:blipFill>
        <p:spPr bwMode="auto">
          <a:xfrm>
            <a:off x="152400" y="2133600"/>
            <a:ext cx="8839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3622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FUTURE WORK – </a:t>
            </a:r>
            <a:r>
              <a:rPr lang="en-US" sz="4800" b="1" dirty="0" smtClean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BLOOD BANK</a:t>
            </a:r>
            <a:endParaRPr lang="en-US" sz="4800" b="1" dirty="0">
              <a:solidFill>
                <a:srgbClr val="FF0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Users: Hospitals, common people, donors</a:t>
            </a:r>
          </a:p>
          <a:p>
            <a:r>
              <a:rPr lang="en-US" sz="3600" dirty="0" smtClean="0"/>
              <a:t>Nearest Blood Bank</a:t>
            </a:r>
          </a:p>
          <a:p>
            <a:r>
              <a:rPr lang="en-US" sz="3600" dirty="0" smtClean="0"/>
              <a:t>Required Blood Group</a:t>
            </a:r>
          </a:p>
          <a:p>
            <a:r>
              <a:rPr lang="en-US" sz="3600" dirty="0" smtClean="0"/>
              <a:t>Banks can request donors through website/app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25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192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7772400" cy="4038600"/>
          </a:xfrm>
        </p:spPr>
        <p:txBody>
          <a:bodyPr>
            <a:normAutofit/>
          </a:bodyPr>
          <a:lstStyle/>
          <a:p>
            <a:r>
              <a:rPr lang="en-US" sz="3600" dirty="0"/>
              <a:t>D</a:t>
            </a:r>
            <a:r>
              <a:rPr lang="en-US" sz="3600" dirty="0" smtClean="0"/>
              <a:t>eveloped a user-friendly web/android applications for multiple users in need of Medicare.</a:t>
            </a:r>
          </a:p>
          <a:p>
            <a:r>
              <a:rPr lang="en-US" sz="3600" dirty="0" smtClean="0"/>
              <a:t>A handy solution for emergency and consultation purposes.</a:t>
            </a:r>
          </a:p>
          <a:p>
            <a:r>
              <a:rPr lang="en-US" sz="3600" dirty="0" smtClean="0"/>
              <a:t>Real-time medical centers data retrieved.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95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REFERENCES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u="sng" dirty="0">
                <a:hlinkClick r:id="rId2"/>
              </a:rPr>
              <a:t>http://developer.android.com</a:t>
            </a:r>
            <a:endParaRPr lang="en-US" sz="3600" dirty="0"/>
          </a:p>
          <a:p>
            <a:pPr lvl="0"/>
            <a:r>
              <a:rPr lang="en-US" sz="3600" u="sng" dirty="0">
                <a:hlinkClick r:id="rId3"/>
              </a:rPr>
              <a:t>http://www.w3schools.com/asp/</a:t>
            </a:r>
            <a:endParaRPr lang="en-US" sz="3600" dirty="0"/>
          </a:p>
          <a:p>
            <a:pPr lvl="0"/>
            <a:r>
              <a:rPr lang="en-US" sz="3600" u="sng" dirty="0">
                <a:hlinkClick r:id="rId4"/>
              </a:rPr>
              <a:t>http://msdn.microsoft.com/en-us/default.aspx</a:t>
            </a:r>
            <a:endParaRPr lang="en-US" sz="3600" dirty="0"/>
          </a:p>
          <a:p>
            <a:pPr lvl="0"/>
            <a:r>
              <a:rPr lang="en-US" sz="3600" u="sng" dirty="0">
                <a:hlinkClick r:id="rId5"/>
              </a:rPr>
              <a:t>http://azure.microsoft.com/en-us/</a:t>
            </a:r>
            <a:endParaRPr lang="en-US" sz="3600" dirty="0"/>
          </a:p>
          <a:p>
            <a:pPr lvl="0"/>
            <a:r>
              <a:rPr lang="en-US" sz="3600" u="sng" dirty="0">
                <a:hlinkClick r:id="rId6"/>
              </a:rPr>
              <a:t>http://www.microsoft.com/en-us/server-cloud/products/sql-server/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27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058150" cy="10668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CONTENTS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300" dirty="0" smtClean="0"/>
              <a:t>INTRODUCTION</a:t>
            </a:r>
          </a:p>
          <a:p>
            <a:pPr lvl="1"/>
            <a:r>
              <a:rPr lang="en-US" sz="3300" dirty="0" smtClean="0"/>
              <a:t>DATA SOURCE</a:t>
            </a:r>
          </a:p>
          <a:p>
            <a:pPr lvl="1"/>
            <a:r>
              <a:rPr lang="en-US" sz="3300" dirty="0" smtClean="0"/>
              <a:t>OUR WEB APPLICATION</a:t>
            </a:r>
          </a:p>
          <a:p>
            <a:pPr lvl="1"/>
            <a:r>
              <a:rPr lang="en-US" sz="3300" dirty="0" smtClean="0"/>
              <a:t>OUR ANDROID APPLICATION</a:t>
            </a:r>
          </a:p>
          <a:p>
            <a:pPr lvl="1"/>
            <a:r>
              <a:rPr lang="en-US" sz="3300" dirty="0" smtClean="0"/>
              <a:t>WHO ARE THE USERS?</a:t>
            </a:r>
          </a:p>
          <a:p>
            <a:pPr lvl="1"/>
            <a:r>
              <a:rPr lang="en-US" sz="3300" dirty="0" smtClean="0"/>
              <a:t>SYSTEM REQUIREMENTS</a:t>
            </a:r>
          </a:p>
          <a:p>
            <a:pPr lvl="1"/>
            <a:r>
              <a:rPr lang="en-US" sz="3300" dirty="0" smtClean="0"/>
              <a:t>SYSTEM DIAGRAM</a:t>
            </a:r>
          </a:p>
          <a:p>
            <a:pPr lvl="1"/>
            <a:r>
              <a:rPr lang="en-US" sz="3300" dirty="0" smtClean="0"/>
              <a:t>DATA MODEL</a:t>
            </a:r>
          </a:p>
          <a:p>
            <a:pPr lvl="1"/>
            <a:r>
              <a:rPr lang="en-US" sz="3300" dirty="0" smtClean="0"/>
              <a:t>APPLICATION COMPONENTS</a:t>
            </a:r>
          </a:p>
          <a:p>
            <a:pPr lvl="1"/>
            <a:r>
              <a:rPr lang="en-US" sz="3300" dirty="0" smtClean="0"/>
              <a:t>FUTURE WORK</a:t>
            </a:r>
          </a:p>
          <a:p>
            <a:pPr lvl="1"/>
            <a:r>
              <a:rPr lang="en-US" sz="3300" dirty="0" smtClean="0"/>
              <a:t>CONCLUSION</a:t>
            </a:r>
          </a:p>
          <a:p>
            <a:pPr lvl="1"/>
            <a:endParaRPr lang="en-US" sz="3300" dirty="0" smtClean="0"/>
          </a:p>
          <a:p>
            <a:pPr lvl="1"/>
            <a:endParaRPr lang="en-US" sz="3300" dirty="0" smtClean="0"/>
          </a:p>
          <a:p>
            <a:pPr lvl="1"/>
            <a:endParaRPr lang="en-US" sz="3300" dirty="0" smtClean="0"/>
          </a:p>
          <a:p>
            <a:pPr lvl="1"/>
            <a:endParaRPr lang="en-US" sz="33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662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05815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INTRODUCTION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4724400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/>
              <a:t>Rapid increase in Health Hazards </a:t>
            </a:r>
          </a:p>
          <a:p>
            <a:pPr marL="342900" lvl="1" indent="0">
              <a:buNone/>
            </a:pPr>
            <a:endParaRPr lang="en-US" sz="3600" dirty="0" smtClean="0"/>
          </a:p>
          <a:p>
            <a:pPr lvl="1"/>
            <a:r>
              <a:rPr lang="en-US" sz="3600" dirty="0" smtClean="0"/>
              <a:t>Ambiguity as to: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sz="3600" dirty="0"/>
              <a:t>W</a:t>
            </a:r>
            <a:r>
              <a:rPr lang="en-US" sz="3600" dirty="0" smtClean="0"/>
              <a:t>hom to approach or consult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sz="3600" dirty="0" smtClean="0"/>
              <a:t>Which hospital/doctor to choose(rating)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sz="3600" dirty="0" smtClean="0"/>
              <a:t>Proximity of the chosen option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sz="3600" dirty="0" smtClean="0"/>
              <a:t>Do they provide the service you need?</a:t>
            </a:r>
          </a:p>
          <a:p>
            <a:pPr lvl="1"/>
            <a:endParaRPr lang="en-US" sz="3600" dirty="0" smtClean="0"/>
          </a:p>
          <a:p>
            <a:pPr lvl="1"/>
            <a:endParaRPr lang="en-US" sz="3600" dirty="0" smtClean="0"/>
          </a:p>
          <a:p>
            <a:pPr lvl="1"/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193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DATA SOURCE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447801"/>
            <a:ext cx="8534400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data.medicare.gov/data/hospital-compare</a:t>
            </a:r>
            <a:endParaRPr lang="en-US" sz="3200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590800"/>
            <a:ext cx="8305800" cy="39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WHO ARE THE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/>
              <a:t>PUBLIC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CASE OF EMERGENCY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CONSULTATION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 smtClean="0"/>
              <a:t>GOVERNMENT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STATISTICS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b="1" dirty="0" smtClean="0"/>
              <a:t>HOSPITAL ADMINISTRATION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REDIRECTING TO A DIFFERENT HOSPITAL/PHYSICIAN</a:t>
            </a:r>
          </a:p>
          <a:p>
            <a:pPr marL="0" indent="0">
              <a:buNone/>
            </a:pPr>
            <a:r>
              <a:rPr lang="en-US" dirty="0" smtClean="0"/>
              <a:t>2 .   COMPETITIVE MEDICAL CENTRES AROUND THEM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HARDWARE USED: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i7 </a:t>
            </a:r>
            <a:r>
              <a:rPr lang="en-US" sz="3200" dirty="0"/>
              <a:t>PROCESSOR @ 2.5GHz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8GB RAM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1 TB </a:t>
            </a:r>
            <a:r>
              <a:rPr lang="en-US" sz="3200" dirty="0"/>
              <a:t>STORAGE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88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3"/>
            <a:ext cx="9144000" cy="113080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SOFTWARE/OS USED: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VISUAL STUDIO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MICROSOFT SQL AZURE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MICROSOFT MANAGEMENT STUDIO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WINDOWS 8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MICROSOFT EXCEL</a:t>
            </a:r>
          </a:p>
          <a:p>
            <a:pPr marL="514350" indent="-514350">
              <a:buAutoNum type="arabicPeriod"/>
            </a:pPr>
            <a:endParaRPr lang="en-US" sz="3200" dirty="0" smtClean="0"/>
          </a:p>
          <a:p>
            <a:pPr marL="514350" indent="-514350">
              <a:buAutoNum type="arabicPeriod"/>
            </a:pP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63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SYSTEM DIAGRAM</a:t>
            </a:r>
            <a:endParaRPr lang="en-US" sz="5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2"/>
            <a:ext cx="8534400" cy="5562598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524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DATA MODEL</a:t>
            </a:r>
            <a:endParaRPr lang="en-US" sz="54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524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143000"/>
            <a:ext cx="7924800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F746F6E-0C91-485C-9A9F-08E7D334B9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</TotalTime>
  <Words>236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Gungsuh</vt:lpstr>
      <vt:lpstr>Arial</vt:lpstr>
      <vt:lpstr>Calibri</vt:lpstr>
      <vt:lpstr>Calibri Light</vt:lpstr>
      <vt:lpstr>Gadugi</vt:lpstr>
      <vt:lpstr>Lucida Console</vt:lpstr>
      <vt:lpstr>Vijaya</vt:lpstr>
      <vt:lpstr>Office Theme</vt:lpstr>
      <vt:lpstr>MEDISWIFT</vt:lpstr>
      <vt:lpstr>CONTENTS</vt:lpstr>
      <vt:lpstr>INTRODUCTION</vt:lpstr>
      <vt:lpstr>DATA SOURCE</vt:lpstr>
      <vt:lpstr>WHO ARE THE USERS?</vt:lpstr>
      <vt:lpstr>SYSTEM REQUIREMENTS</vt:lpstr>
      <vt:lpstr>SYSTEM REQUIREMENTS</vt:lpstr>
      <vt:lpstr>SYSTEM DIAGRAM</vt:lpstr>
      <vt:lpstr>DATA MODEL</vt:lpstr>
      <vt:lpstr>APPLICATION COMPONENTS-HOME</vt:lpstr>
      <vt:lpstr>GOOGLE’S SUGGESTION VS CUSTOM ALGORITHM</vt:lpstr>
      <vt:lpstr>APPLICATION COMPONENTS-HELPLINE</vt:lpstr>
      <vt:lpstr>APPLICATION COMPONENTS-LOCATING THE HOSPITAL</vt:lpstr>
      <vt:lpstr>BLOOD BANKS</vt:lpstr>
      <vt:lpstr>FUTURE WORK – BLOOD BANK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STRUCTURED MEDICARE DATA</dc:title>
  <dc:creator>Team 8</dc:creator>
  <cp:keywords/>
  <cp:lastModifiedBy>Anushree Sonni</cp:lastModifiedBy>
  <cp:revision>56</cp:revision>
  <dcterms:created xsi:type="dcterms:W3CDTF">2014-12-02T10:50:01Z</dcterms:created>
  <dcterms:modified xsi:type="dcterms:W3CDTF">2015-05-17T03:17:33Z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TC102867709990</vt:lpwstr>
  </property>
</Properties>
</file>