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71" r:id="rId15"/>
    <p:sldId id="272" r:id="rId16"/>
    <p:sldId id="273" r:id="rId17"/>
    <p:sldId id="274" r:id="rId18"/>
    <p:sldId id="266" r:id="rId19"/>
    <p:sldId id="267" r:id="rId20"/>
    <p:sldId id="268" r:id="rId21"/>
    <p:sldId id="269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ADCC-B596-45C4-9BEC-35BA512153B8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E7AB9-A287-4A01-921A-EFC3106F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8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7AB9-A287-4A01-921A-EFC3106F5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2816-2247-44C0-BAC1-093C3854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466936"/>
            <a:ext cx="11085342" cy="2390776"/>
          </a:xfrm>
        </p:spPr>
        <p:txBody>
          <a:bodyPr>
            <a:noAutofit/>
          </a:bodyPr>
          <a:lstStyle/>
          <a:p>
            <a:r>
              <a:rPr lang="en-US" sz="6000" dirty="0"/>
              <a:t>SENTIMENTAL analysis of MULTILINGUAL DRAVIDIAN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D7ED-EE61-42A4-986C-6C1FCBF9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257822"/>
            <a:ext cx="7034362" cy="1563756"/>
          </a:xfrm>
        </p:spPr>
        <p:txBody>
          <a:bodyPr numCol="2">
            <a:normAutofit/>
          </a:bodyPr>
          <a:lstStyle/>
          <a:p>
            <a:pPr algn="r"/>
            <a:r>
              <a:rPr lang="en-US" dirty="0"/>
              <a:t>I. B. S. S. Narayana  </a:t>
            </a:r>
          </a:p>
          <a:p>
            <a:pPr algn="r"/>
            <a:r>
              <a:rPr lang="en-US" dirty="0"/>
              <a:t>A. S. V. Amar </a:t>
            </a:r>
            <a:r>
              <a:rPr lang="en-US" dirty="0" err="1"/>
              <a:t>Vara</a:t>
            </a:r>
            <a:r>
              <a:rPr lang="en-US" dirty="0"/>
              <a:t> Prasad</a:t>
            </a:r>
          </a:p>
          <a:p>
            <a:pPr algn="r"/>
            <a:r>
              <a:rPr lang="en-US" dirty="0"/>
              <a:t>B. Sohil Goud</a:t>
            </a:r>
          </a:p>
          <a:p>
            <a:pPr algn="r"/>
            <a:r>
              <a:rPr lang="en-US" dirty="0" err="1"/>
              <a:t>Yesha</a:t>
            </a:r>
            <a:r>
              <a:rPr lang="en-US" dirty="0"/>
              <a:t> Shah</a:t>
            </a:r>
          </a:p>
          <a:p>
            <a:pPr algn="ctr"/>
            <a:r>
              <a:rPr lang="en-US" dirty="0"/>
              <a:t>16H51A0581</a:t>
            </a:r>
          </a:p>
          <a:p>
            <a:pPr algn="ctr"/>
            <a:r>
              <a:rPr lang="en-US" dirty="0"/>
              <a:t>16H51A05C2</a:t>
            </a:r>
          </a:p>
          <a:p>
            <a:pPr algn="ctr"/>
            <a:r>
              <a:rPr lang="en-US" dirty="0"/>
              <a:t>16H51A05C6</a:t>
            </a:r>
          </a:p>
          <a:p>
            <a:pPr algn="ctr"/>
            <a:r>
              <a:rPr lang="en-US" dirty="0"/>
              <a:t>16H51A05Q0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83E74-2A33-41CA-89E4-65DF71A059FA}"/>
              </a:ext>
            </a:extLst>
          </p:cNvPr>
          <p:cNvSpPr txBox="1"/>
          <p:nvPr/>
        </p:nvSpPr>
        <p:spPr>
          <a:xfrm>
            <a:off x="8522148" y="5821578"/>
            <a:ext cx="287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Guide- Dr. Madhavi </a:t>
            </a:r>
            <a:r>
              <a:rPr lang="en-US" sz="2000" dirty="0" err="1"/>
              <a:t>Latha</a:t>
            </a:r>
            <a:endParaRPr lang="en-US" sz="2000" dirty="0"/>
          </a:p>
        </p:txBody>
      </p:sp>
      <p:pic>
        <p:nvPicPr>
          <p:cNvPr id="3074" name="Picture 2" descr="Understanding Sentiment Analysis">
            <a:extLst>
              <a:ext uri="{FF2B5EF4-FFF2-40B4-BE49-F238E27FC236}">
                <a16:creationId xmlns:a16="http://schemas.microsoft.com/office/drawing/2014/main" id="{36C9AA83-C20F-4B0E-81B7-BA30DA2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12" y="4267200"/>
            <a:ext cx="5777132" cy="21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BA36-CACC-463B-9A82-0FA4B2484ADB}"/>
              </a:ext>
            </a:extLst>
          </p:cNvPr>
          <p:cNvSpPr txBox="1"/>
          <p:nvPr/>
        </p:nvSpPr>
        <p:spPr>
          <a:xfrm>
            <a:off x="943040" y="1983545"/>
            <a:ext cx="9734843" cy="176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Using various data manipulation techniques to convert data from tweet into clean text format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Example-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FB5F0D-1347-499F-A830-769C14BCE54A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Data processing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B4FE0-1AC4-4AC5-863A-3CCC9347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40" y="3809243"/>
            <a:ext cx="4909625" cy="163121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44436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u="sng" dirty="0">
                <a:solidFill>
                  <a:srgbClr val="0084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Neha Dubey</a:t>
            </a:r>
            <a:r>
              <a:rPr lang="ar-SA" altLang="en-US" sz="2000" dirty="0">
                <a:solidFill>
                  <a:srgbClr val="1417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‏</a:t>
            </a:r>
            <a:r>
              <a:rPr lang="en-US" altLang="en-US" sz="2000" dirty="0">
                <a:solidFill>
                  <a:srgbClr val="1417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sz="2000" dirty="0">
                <a:solidFill>
                  <a:srgbClr val="6577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@nehadubey414 </a:t>
            </a:r>
            <a:br>
              <a:rPr lang="en-US" altLang="en-US" sz="2000" dirty="0">
                <a:solidFill>
                  <a:srgbClr val="6577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5778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hours ago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4171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Mangal" panose="02040503050203030202" pitchFamily="18" charset="0"/>
              </a:rPr>
              <a:t>पत्ते सूख गए थे उस पेड़ के लेकिन ...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Mangal" panose="02040503050203030202" pitchFamily="18" charset="0"/>
              </a:rPr>
            </a:b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Mangal" panose="02040503050203030202" pitchFamily="18" charset="0"/>
              </a:rPr>
              <a:t>छाँव वो वही पहले जैसी दे रहा था ...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0084B4"/>
                </a:solidFill>
                <a:effectLst/>
                <a:latin typeface="Segoe UI" panose="020B0502040204020203" pitchFamily="34" charset="0"/>
                <a:cs typeface="Mangal" panose="02040503050203030202" pitchFamily="18" charset="0"/>
              </a:rPr>
              <a:t>#mbaria</a:t>
            </a:r>
            <a:endParaRPr kumimoji="0" lang="hi-I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44643-8E72-4F86-9F3F-30B1ACE6179F}"/>
              </a:ext>
            </a:extLst>
          </p:cNvPr>
          <p:cNvSpPr/>
          <p:nvPr/>
        </p:nvSpPr>
        <p:spPr>
          <a:xfrm>
            <a:off x="7043225" y="4498560"/>
            <a:ext cx="420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altLang="en-US" sz="2000" dirty="0">
                <a:solidFill>
                  <a:srgbClr val="14171A"/>
                </a:solidFill>
                <a:latin typeface="Segoe UI" panose="020B0502040204020203" pitchFamily="34" charset="0"/>
              </a:rPr>
              <a:t>पत्ते सूख गए थे उस पेड़ के लेकिन</a:t>
            </a:r>
            <a:br>
              <a:rPr lang="en-US" altLang="en-US" sz="2000" dirty="0">
                <a:solidFill>
                  <a:srgbClr val="14171A"/>
                </a:solidFill>
                <a:latin typeface="Segoe UI" panose="020B0502040204020203" pitchFamily="34" charset="0"/>
                <a:cs typeface="Mangal" panose="02040503050203030202" pitchFamily="18" charset="0"/>
              </a:rPr>
            </a:br>
            <a:r>
              <a:rPr lang="hi-IN" altLang="en-US" sz="2000" dirty="0">
                <a:solidFill>
                  <a:srgbClr val="14171A"/>
                </a:solidFill>
                <a:latin typeface="Segoe UI" panose="020B0502040204020203" pitchFamily="34" charset="0"/>
              </a:rPr>
              <a:t>छाँव वो वही पहले जैसी दे रहा था</a:t>
            </a:r>
            <a:endParaRPr lang="en-US" altLang="en-US" sz="2000" dirty="0">
              <a:solidFill>
                <a:srgbClr val="14171A"/>
              </a:solidFill>
              <a:latin typeface="Segoe UI" panose="020B0502040204020203" pitchFamily="34" charset="0"/>
            </a:endParaRPr>
          </a:p>
          <a:p>
            <a:r>
              <a:rPr lang="en-US" altLang="en-US" sz="2000" dirty="0" err="1">
                <a:solidFill>
                  <a:srgbClr val="14171A"/>
                </a:solidFill>
                <a:latin typeface="Segoe UI" panose="020B0502040204020203" pitchFamily="34" charset="0"/>
              </a:rPr>
              <a:t>mbaria</a:t>
            </a:r>
            <a:r>
              <a:rPr lang="hi-IN" altLang="en-US" sz="2000" dirty="0">
                <a:solidFill>
                  <a:srgbClr val="14171A"/>
                </a:solidFill>
                <a:latin typeface="Segoe UI" panose="020B0502040204020203" pitchFamily="34" charset="0"/>
              </a:rPr>
              <a:t> 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824C4-E336-48A4-AD6B-85DEDA8C58E1}"/>
              </a:ext>
            </a:extLst>
          </p:cNvPr>
          <p:cNvCxnSpPr>
            <a:cxnSpLocks/>
          </p:cNvCxnSpPr>
          <p:nvPr/>
        </p:nvCxnSpPr>
        <p:spPr>
          <a:xfrm>
            <a:off x="5106572" y="4825218"/>
            <a:ext cx="1758462" cy="0"/>
          </a:xfrm>
          <a:prstGeom prst="straightConnector1">
            <a:avLst/>
          </a:prstGeom>
          <a:ln w="539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7C984E-EAB5-4BB6-937C-4A9C4BDEEAD8}"/>
              </a:ext>
            </a:extLst>
          </p:cNvPr>
          <p:cNvSpPr txBox="1">
            <a:spLocks/>
          </p:cNvSpPr>
          <p:nvPr/>
        </p:nvSpPr>
        <p:spPr>
          <a:xfrm>
            <a:off x="643464" y="5202087"/>
            <a:ext cx="9600863" cy="894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400" cap="all" dirty="0">
                <a:solidFill>
                  <a:schemeClr val="bg2"/>
                </a:solidFill>
              </a:rPr>
              <a:t>Analysis- Naïve </a:t>
            </a:r>
            <a:r>
              <a:rPr lang="en-US" sz="3400" cap="all" dirty="0" err="1">
                <a:solidFill>
                  <a:schemeClr val="bg2"/>
                </a:solidFill>
              </a:rPr>
              <a:t>bayes</a:t>
            </a:r>
            <a:r>
              <a:rPr lang="en-US" sz="3400" cap="all" dirty="0">
                <a:solidFill>
                  <a:schemeClr val="bg2"/>
                </a:solidFill>
              </a:rPr>
              <a:t>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41774-B81A-4A7A-918F-0D8AB706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16896" y="610826"/>
            <a:ext cx="9527431" cy="36372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B67-5985-4F1A-B6A4-4E9119F843ED}"/>
              </a:ext>
            </a:extLst>
          </p:cNvPr>
          <p:cNvSpPr txBox="1">
            <a:spLocks/>
          </p:cNvSpPr>
          <p:nvPr/>
        </p:nvSpPr>
        <p:spPr>
          <a:xfrm>
            <a:off x="713803" y="644155"/>
            <a:ext cx="9600863" cy="80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What is Naïve</a:t>
            </a:r>
            <a:r>
              <a:rPr lang="en-US" sz="3400" cap="all" dirty="0">
                <a:solidFill>
                  <a:schemeClr val="tx1"/>
                </a:solidFill>
              </a:rPr>
              <a:t> B</a:t>
            </a:r>
            <a:r>
              <a:rPr lang="en-US" dirty="0"/>
              <a:t>ayes?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DCFF2-9CD0-4D7C-8FA4-D1E99AEC15E4}"/>
              </a:ext>
            </a:extLst>
          </p:cNvPr>
          <p:cNvSpPr/>
          <p:nvPr/>
        </p:nvSpPr>
        <p:spPr>
          <a:xfrm>
            <a:off x="713802" y="1665056"/>
            <a:ext cx="7656475" cy="349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Classification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Works on bag of words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positive and negative dataset </a:t>
            </a:r>
            <a:endParaRPr lang="en-US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Probabilistic Classifier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Requires small training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Computationally fast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Scales linearly with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318377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587-70B1-4F6B-B09D-8D0E0DFBC399}"/>
              </a:ext>
            </a:extLst>
          </p:cNvPr>
          <p:cNvSpPr txBox="1">
            <a:spLocks/>
          </p:cNvSpPr>
          <p:nvPr/>
        </p:nvSpPr>
        <p:spPr>
          <a:xfrm>
            <a:off x="713803" y="644155"/>
            <a:ext cx="9600863" cy="80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Naïve</a:t>
            </a:r>
            <a:r>
              <a:rPr lang="en-US" cap="all" dirty="0">
                <a:solidFill>
                  <a:schemeClr val="tx1"/>
                </a:solidFill>
              </a:rPr>
              <a:t> B</a:t>
            </a:r>
            <a:r>
              <a:rPr lang="en-US" dirty="0"/>
              <a:t>ayes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375D4-4F97-490B-A853-DCE92999E29B}"/>
              </a:ext>
            </a:extLst>
          </p:cNvPr>
          <p:cNvSpPr/>
          <p:nvPr/>
        </p:nvSpPr>
        <p:spPr>
          <a:xfrm>
            <a:off x="713802" y="1665056"/>
            <a:ext cx="7656475" cy="176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Family of simple probabilistic classifiers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Based on Bayes’ theorem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Strong independence assumptions between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9B1916-8B4B-4565-B67D-B74BB2F71F45}"/>
              </a:ext>
            </a:extLst>
          </p:cNvPr>
          <p:cNvGrpSpPr/>
          <p:nvPr/>
        </p:nvGrpSpPr>
        <p:grpSpPr>
          <a:xfrm>
            <a:off x="713802" y="4162356"/>
            <a:ext cx="10245766" cy="1030588"/>
            <a:chOff x="713802" y="4035747"/>
            <a:chExt cx="10245766" cy="10305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1F247F-E535-4A34-9559-08F38A5B0826}"/>
                </a:ext>
              </a:extLst>
            </p:cNvPr>
            <p:cNvGrpSpPr/>
            <p:nvPr/>
          </p:nvGrpSpPr>
          <p:grpSpPr>
            <a:xfrm>
              <a:off x="713802" y="4128080"/>
              <a:ext cx="4248445" cy="938255"/>
              <a:chOff x="2278965" y="3788796"/>
              <a:chExt cx="4248445" cy="938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BE8412E-07A9-4F52-8F06-5DC5AD8A5648}"/>
                      </a:ext>
                    </a:extLst>
                  </p:cNvPr>
                  <p:cNvSpPr txBox="1"/>
                  <p:nvPr/>
                </p:nvSpPr>
                <p:spPr>
                  <a:xfrm>
                    <a:off x="2278965" y="4065563"/>
                    <a:ext cx="2138289" cy="3847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5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50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BE8412E-07A9-4F52-8F06-5DC5AD8A56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8965" y="4065563"/>
                    <a:ext cx="2138289" cy="3847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68254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63A58A8-B126-43A6-80F4-1B8DE343CC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42039" y="3788796"/>
                    <a:ext cx="1975221" cy="384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5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m:oMathPara>
                    </a14:m>
                    <a:endParaRPr lang="en-US" sz="25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63A58A8-B126-43A6-80F4-1B8DE343C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2039" y="3788796"/>
                    <a:ext cx="1975221" cy="3847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95" t="-169841" b="-253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CCAA4BD-5B3D-406F-B917-0002C11D0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5390" y="4257923"/>
                <a:ext cx="2082020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18DE706-580C-4580-936A-BB96B4A377D8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202" y="4342330"/>
                    <a:ext cx="755400" cy="384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oMath>
                      </m:oMathPara>
                    </a14:m>
                    <a:endParaRPr lang="en-US" sz="25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18DE706-580C-4580-936A-BB96B4A37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02" y="4342330"/>
                    <a:ext cx="755400" cy="3847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677"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4F46E4E-B201-46B6-A206-EECB8B2D659B}"/>
                </a:ext>
              </a:extLst>
            </p:cNvPr>
            <p:cNvSpPr/>
            <p:nvPr/>
          </p:nvSpPr>
          <p:spPr>
            <a:xfrm>
              <a:off x="5630995" y="4350541"/>
              <a:ext cx="661181" cy="53457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20718-9158-422B-9C6D-F1AF112186B3}"/>
                </a:ext>
              </a:extLst>
            </p:cNvPr>
            <p:cNvSpPr txBox="1"/>
            <p:nvPr/>
          </p:nvSpPr>
          <p:spPr>
            <a:xfrm>
              <a:off x="6755411" y="4358680"/>
              <a:ext cx="1614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Posterior =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CCF812-A53D-4768-8417-263ED877A616}"/>
                </a:ext>
              </a:extLst>
            </p:cNvPr>
            <p:cNvSpPr txBox="1"/>
            <p:nvPr/>
          </p:nvSpPr>
          <p:spPr>
            <a:xfrm>
              <a:off x="8581866" y="4035747"/>
              <a:ext cx="23777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prior x likelihood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E490AB-FE70-4B0F-B75D-1F6ECD24C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5594" y="4512801"/>
              <a:ext cx="2377702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A9EA1-816C-4BC3-BC7F-10627BD9F768}"/>
                </a:ext>
              </a:extLst>
            </p:cNvPr>
            <p:cNvSpPr txBox="1"/>
            <p:nvPr/>
          </p:nvSpPr>
          <p:spPr>
            <a:xfrm>
              <a:off x="8963284" y="4551041"/>
              <a:ext cx="13661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evidence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448839-0110-4999-A8D1-941984C1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278" y="542925"/>
            <a:ext cx="3193792" cy="30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9300-1FEC-487F-A9C2-4591BEDBA488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Tokenization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A0650-01DC-44B5-A8E4-A5D16B50E337}"/>
              </a:ext>
            </a:extLst>
          </p:cNvPr>
          <p:cNvSpPr/>
          <p:nvPr/>
        </p:nvSpPr>
        <p:spPr>
          <a:xfrm>
            <a:off x="713802" y="1665056"/>
            <a:ext cx="9063243" cy="349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splitting up a larger body of text into smaller lines, words or even creating words for a non-English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isolates word like units from a text.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Building blocks of other text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Python’s NLTK library features a robust sentence tokenizer and POS tagger.</a:t>
            </a:r>
          </a:p>
        </p:txBody>
      </p:sp>
    </p:spTree>
    <p:extLst>
      <p:ext uri="{BB962C8B-B14F-4D97-AF65-F5344CB8AC3E}">
        <p14:creationId xmlns:p14="http://schemas.microsoft.com/office/powerpoint/2010/main" val="149115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030F6-4C3B-495D-8CF1-5C063838A5BB}"/>
              </a:ext>
            </a:extLst>
          </p:cNvPr>
          <p:cNvSpPr txBox="1"/>
          <p:nvPr/>
        </p:nvSpPr>
        <p:spPr>
          <a:xfrm>
            <a:off x="968847" y="852868"/>
            <a:ext cx="10254306" cy="4937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the text </a:t>
            </a:r>
          </a:p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3464" defTabSz="914400">
              <a:lnSpc>
                <a:spcPct val="170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నరేంద్రమోదీ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ప్రసంగం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ఎంత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జనరంజకంగా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ఉందంటే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ఆయన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ఈ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దేశానికి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దాదాపు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రెండేళ్ళుగా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ప్రధానిగా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కొనసాగుతున్న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వ్యక్తి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అని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ప్రజలూ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పార్లమెంటు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సభ్యులూ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మరచిపోయేట్టు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చేసింది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.“</a:t>
            </a:r>
          </a:p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be tokenized as</a:t>
            </a:r>
          </a:p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3464" defTabSz="914400">
              <a:lnSpc>
                <a:spcPct val="170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నరేంద్రమోదీ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ప్రసంగం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ఎంత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జనరంజకంగా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ఉందంటే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',',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ఆయన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'ఈ',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దేశానికి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దాదాపు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రెండేళ్ళుగా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ప్రధానిగా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కొనసాగుతున్న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వ్యక్తి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అని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ప్రజలూ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',',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పార్లమెంటు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సభ్యులూ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మరచిపోయేట్టు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చేసింది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'.']</a:t>
            </a:r>
          </a:p>
          <a:p>
            <a:pPr indent="-283464" defTabSz="914400">
              <a:lnSpc>
                <a:spcPct val="112000"/>
              </a:lnSpc>
              <a:spcBef>
                <a:spcPts val="9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2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B7A0-E6FD-4C6C-BDA9-65EC885D2352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 and TnT Tagging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09946-445D-4C07-9E64-D3B9632561B8}"/>
              </a:ext>
            </a:extLst>
          </p:cNvPr>
          <p:cNvSpPr txBox="1"/>
          <p:nvPr/>
        </p:nvSpPr>
        <p:spPr>
          <a:xfrm>
            <a:off x="943040" y="1603717"/>
            <a:ext cx="8622991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short form of Trigrams-and-Tags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assigning parts of speech to individual words in a sentence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parts of speech tagging is performed at the token level.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very efficient part-of-speech tagger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can be trained on different languages and on any tag set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It incorporates different methods of smoothing and handling unknown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842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F24B3-3E68-42B1-8F41-726C06A500E2}"/>
              </a:ext>
            </a:extLst>
          </p:cNvPr>
          <p:cNvSpPr txBox="1"/>
          <p:nvPr/>
        </p:nvSpPr>
        <p:spPr>
          <a:xfrm>
            <a:off x="365760" y="3153885"/>
            <a:ext cx="117183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TnT tagging applied to the given example after training it with a data set.</a:t>
            </a:r>
          </a:p>
          <a:p>
            <a:endParaRPr lang="en-US" sz="2500" dirty="0"/>
          </a:p>
          <a:p>
            <a:r>
              <a:rPr lang="te-IN" sz="2400" dirty="0"/>
              <a:t>('నరేంద్రమోదీ', '</a:t>
            </a:r>
            <a:r>
              <a:rPr lang="en-US" sz="2400" dirty="0"/>
              <a:t>Unk’)   ('</a:t>
            </a:r>
            <a:r>
              <a:rPr lang="te-IN" sz="2400" dirty="0"/>
              <a:t>ప్రసంగం', '</a:t>
            </a:r>
            <a:r>
              <a:rPr lang="en-US" sz="2400" dirty="0"/>
              <a:t>Unk’)   ('</a:t>
            </a:r>
            <a:r>
              <a:rPr lang="te-IN" sz="2400" dirty="0"/>
              <a:t>ఎంత', '</a:t>
            </a:r>
            <a:r>
              <a:rPr lang="en-US" sz="2400" dirty="0"/>
              <a:t>QW’)   ('</a:t>
            </a:r>
            <a:r>
              <a:rPr lang="te-IN" sz="2400" dirty="0"/>
              <a:t>జనరంజకంగా', '</a:t>
            </a:r>
            <a:r>
              <a:rPr lang="en-US" sz="2400" dirty="0"/>
              <a:t>Unk’)   </a:t>
            </a:r>
          </a:p>
          <a:p>
            <a:r>
              <a:rPr lang="en-US" sz="2400" dirty="0"/>
              <a:t>('</a:t>
            </a:r>
            <a:r>
              <a:rPr lang="te-IN" sz="2400" dirty="0"/>
              <a:t>ఉందంటే', '</a:t>
            </a:r>
            <a:r>
              <a:rPr lang="en-US" sz="2400" dirty="0"/>
              <a:t>Unk’)   (',', 'SYM’)   ('</a:t>
            </a:r>
            <a:r>
              <a:rPr lang="te-IN" sz="2400" dirty="0"/>
              <a:t>ఆయన', '</a:t>
            </a:r>
            <a:r>
              <a:rPr lang="en-US" sz="2400" dirty="0"/>
              <a:t>PRP’)   ('</a:t>
            </a:r>
            <a:r>
              <a:rPr lang="te-IN" sz="2400" dirty="0"/>
              <a:t>ఈ', '</a:t>
            </a:r>
            <a:r>
              <a:rPr lang="en-US" sz="2400" dirty="0"/>
              <a:t>JJ’)   ('</a:t>
            </a:r>
            <a:r>
              <a:rPr lang="te-IN" sz="2400" dirty="0"/>
              <a:t>దేశానికి', '</a:t>
            </a:r>
            <a:r>
              <a:rPr lang="en-US" sz="2400" dirty="0"/>
              <a:t>NN’)   ('</a:t>
            </a:r>
            <a:r>
              <a:rPr lang="te-IN" sz="2400" dirty="0"/>
              <a:t>దాదాపు', '</a:t>
            </a:r>
            <a:r>
              <a:rPr lang="en-US" sz="2400" dirty="0"/>
              <a:t>Unk’)    ('</a:t>
            </a:r>
            <a:r>
              <a:rPr lang="te-IN" sz="2400" dirty="0"/>
              <a:t>రెండేళ్ళుగా', '</a:t>
            </a:r>
            <a:r>
              <a:rPr lang="en-US" sz="2400" dirty="0"/>
              <a:t>Unk’)   ('</a:t>
            </a:r>
            <a:r>
              <a:rPr lang="te-IN" sz="2400" dirty="0"/>
              <a:t>ప్రధానిగా', '</a:t>
            </a:r>
            <a:r>
              <a:rPr lang="en-US" sz="2400" dirty="0" err="1"/>
              <a:t>Unk</a:t>
            </a:r>
            <a:r>
              <a:rPr lang="en-US" sz="2400" dirty="0"/>
              <a:t>’)   ('</a:t>
            </a:r>
            <a:r>
              <a:rPr lang="te-IN" sz="2400" dirty="0"/>
              <a:t>కొనసాగుతున్న', '</a:t>
            </a:r>
            <a:r>
              <a:rPr lang="en-US" sz="2400" dirty="0"/>
              <a:t>Unk’)   ('</a:t>
            </a:r>
            <a:r>
              <a:rPr lang="te-IN" sz="2400" dirty="0"/>
              <a:t>వ్యక్తి', '</a:t>
            </a:r>
            <a:r>
              <a:rPr lang="en-US" sz="2400" dirty="0"/>
              <a:t>NN’)   ('</a:t>
            </a:r>
            <a:r>
              <a:rPr lang="te-IN" sz="2400" dirty="0"/>
              <a:t>అని', '</a:t>
            </a:r>
            <a:r>
              <a:rPr lang="en-US" sz="2400" dirty="0"/>
              <a:t>CC')</a:t>
            </a:r>
          </a:p>
          <a:p>
            <a:r>
              <a:rPr lang="en-US" sz="2400" dirty="0"/>
              <a:t>('</a:t>
            </a:r>
            <a:r>
              <a:rPr lang="te-IN" sz="2400" dirty="0"/>
              <a:t>ప్రజలూ', '</a:t>
            </a:r>
            <a:r>
              <a:rPr lang="en-US" sz="2400" dirty="0"/>
              <a:t>Unk’)   (',', 'SYM’)   ('</a:t>
            </a:r>
            <a:r>
              <a:rPr lang="te-IN" sz="2400" dirty="0"/>
              <a:t>పార్లమెంటు', '</a:t>
            </a:r>
            <a:r>
              <a:rPr lang="en-US" sz="2400" dirty="0"/>
              <a:t>Unk’)   ('</a:t>
            </a:r>
            <a:r>
              <a:rPr lang="te-IN" sz="2400" dirty="0"/>
              <a:t>సభ్యులూ', '</a:t>
            </a:r>
            <a:r>
              <a:rPr lang="en-US" sz="2400" dirty="0"/>
              <a:t>Unk’)   ('</a:t>
            </a:r>
            <a:r>
              <a:rPr lang="te-IN" sz="2400" dirty="0"/>
              <a:t>మరచిపోయేట్టు', '</a:t>
            </a:r>
            <a:r>
              <a:rPr lang="en-US" sz="2400" dirty="0"/>
              <a:t>Unk’)  ('</a:t>
            </a:r>
            <a:r>
              <a:rPr lang="te-IN" sz="2400" dirty="0"/>
              <a:t>చేసింది', '</a:t>
            </a:r>
            <a:r>
              <a:rPr lang="en-US" sz="2400" dirty="0"/>
              <a:t>VFM’)   ('.', 'SYM')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296B9-CE5D-4F6C-8119-34186A6952D1}"/>
              </a:ext>
            </a:extLst>
          </p:cNvPr>
          <p:cNvSpPr txBox="1"/>
          <p:nvPr/>
        </p:nvSpPr>
        <p:spPr>
          <a:xfrm>
            <a:off x="365760" y="1100785"/>
            <a:ext cx="596302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i="1" dirty="0">
                <a:solidFill>
                  <a:srgbClr val="C679DD"/>
                </a:solidFill>
                <a:latin typeface="Georgia" panose="02040502050405020303" pitchFamily="18" charset="0"/>
              </a:rPr>
              <a:t>from </a:t>
            </a:r>
            <a:r>
              <a:rPr lang="en-US" altLang="en-US" dirty="0" err="1">
                <a:latin typeface="Georgia" panose="02040502050405020303" pitchFamily="18" charset="0"/>
              </a:rPr>
              <a:t>nltk.corpus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i="1" dirty="0">
                <a:solidFill>
                  <a:srgbClr val="C679DD"/>
                </a:solidFill>
                <a:latin typeface="Georgia" panose="02040502050405020303" pitchFamily="18" charset="0"/>
              </a:rPr>
              <a:t>import </a:t>
            </a:r>
            <a:r>
              <a:rPr lang="en-US" altLang="en-US" dirty="0">
                <a:latin typeface="Georgia" panose="02040502050405020303" pitchFamily="18" charset="0"/>
              </a:rPr>
              <a:t>Indian</a:t>
            </a:r>
            <a:br>
              <a:rPr lang="en-US" altLang="en-US" dirty="0">
                <a:solidFill>
                  <a:srgbClr val="ABB2BF"/>
                </a:solidFill>
                <a:latin typeface="Georgia" panose="02040502050405020303" pitchFamily="18" charset="0"/>
              </a:rPr>
            </a:br>
            <a:r>
              <a:rPr lang="en-US" altLang="en-US" i="1" dirty="0">
                <a:solidFill>
                  <a:srgbClr val="C679DD"/>
                </a:solidFill>
                <a:latin typeface="Georgia" panose="02040502050405020303" pitchFamily="18" charset="0"/>
              </a:rPr>
              <a:t>from </a:t>
            </a:r>
            <a:r>
              <a:rPr lang="en-US" altLang="en-US" dirty="0" err="1">
                <a:latin typeface="Georgia" panose="02040502050405020303" pitchFamily="18" charset="0"/>
              </a:rPr>
              <a:t>nltk.tag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en-US" altLang="en-US" i="1" dirty="0">
                <a:solidFill>
                  <a:srgbClr val="C679DD"/>
                </a:solidFill>
                <a:latin typeface="Georgia" panose="02040502050405020303" pitchFamily="18" charset="0"/>
              </a:rPr>
              <a:t>import </a:t>
            </a:r>
            <a:r>
              <a:rPr lang="en-US" altLang="en-US" dirty="0" err="1">
                <a:latin typeface="Georgia" panose="02040502050405020303" pitchFamily="18" charset="0"/>
              </a:rPr>
              <a:t>tnt</a:t>
            </a:r>
            <a:br>
              <a:rPr lang="en-US" altLang="en-US" i="1" dirty="0">
                <a:solidFill>
                  <a:srgbClr val="59626F"/>
                </a:solidFill>
                <a:latin typeface="Georgia" panose="02040502050405020303" pitchFamily="18" charset="0"/>
              </a:rPr>
            </a:br>
            <a:r>
              <a:rPr lang="en-US" altLang="en-US" dirty="0" err="1">
                <a:latin typeface="Georgia" panose="02040502050405020303" pitchFamily="18" charset="0"/>
              </a:rPr>
              <a:t>train_data</a:t>
            </a:r>
            <a:r>
              <a:rPr lang="en-US" altLang="en-US" dirty="0">
                <a:latin typeface="Georgia" panose="02040502050405020303" pitchFamily="18" charset="0"/>
              </a:rPr>
              <a:t> = </a:t>
            </a:r>
            <a:r>
              <a:rPr lang="en-US" altLang="en-US" dirty="0" err="1">
                <a:latin typeface="Georgia" panose="02040502050405020303" pitchFamily="18" charset="0"/>
              </a:rPr>
              <a:t>indian.</a:t>
            </a:r>
            <a:r>
              <a:rPr lang="en-US" altLang="en-US" dirty="0" err="1">
                <a:solidFill>
                  <a:srgbClr val="61AEEF"/>
                </a:solidFill>
                <a:latin typeface="Georgia" panose="02040502050405020303" pitchFamily="18" charset="0"/>
              </a:rPr>
              <a:t>tagged_sents</a:t>
            </a:r>
            <a:r>
              <a:rPr lang="en-US" altLang="en-US" dirty="0">
                <a:latin typeface="Georgia" panose="02040502050405020303" pitchFamily="18" charset="0"/>
              </a:rPr>
              <a:t>('</a:t>
            </a:r>
            <a:r>
              <a:rPr lang="en-US" altLang="en-US" dirty="0" err="1">
                <a:solidFill>
                  <a:srgbClr val="98C379"/>
                </a:solidFill>
                <a:latin typeface="Georgia" panose="02040502050405020303" pitchFamily="18" charset="0"/>
              </a:rPr>
              <a:t>telugu.pos</a:t>
            </a:r>
            <a:r>
              <a:rPr lang="en-US" altLang="en-US" dirty="0">
                <a:latin typeface="Georgia" panose="02040502050405020303" pitchFamily="18" charset="0"/>
              </a:rPr>
              <a:t>')</a:t>
            </a:r>
            <a:br>
              <a:rPr lang="en-US" altLang="en-US" dirty="0">
                <a:solidFill>
                  <a:srgbClr val="A6B2C0"/>
                </a:solidFill>
                <a:latin typeface="Georgia" panose="02040502050405020303" pitchFamily="18" charset="0"/>
              </a:rPr>
            </a:br>
            <a:r>
              <a:rPr lang="en-US" altLang="en-US" dirty="0" err="1">
                <a:latin typeface="Georgia" panose="02040502050405020303" pitchFamily="18" charset="0"/>
              </a:rPr>
              <a:t>tnt_pos_tagger</a:t>
            </a:r>
            <a:r>
              <a:rPr lang="en-US" altLang="en-US" dirty="0">
                <a:latin typeface="Georgia" panose="02040502050405020303" pitchFamily="18" charset="0"/>
              </a:rPr>
              <a:t> = </a:t>
            </a:r>
            <a:r>
              <a:rPr lang="en-US" altLang="en-US" dirty="0" err="1">
                <a:latin typeface="Georgia" panose="02040502050405020303" pitchFamily="18" charset="0"/>
              </a:rPr>
              <a:t>tnt.</a:t>
            </a:r>
            <a:r>
              <a:rPr lang="en-US" altLang="en-US" dirty="0" err="1">
                <a:solidFill>
                  <a:srgbClr val="61AEEF"/>
                </a:solidFill>
                <a:latin typeface="Georgia" panose="02040502050405020303" pitchFamily="18" charset="0"/>
              </a:rPr>
              <a:t>TnT</a:t>
            </a:r>
            <a:r>
              <a:rPr lang="en-US" altLang="en-US" dirty="0">
                <a:latin typeface="Georgia" panose="02040502050405020303" pitchFamily="18" charset="0"/>
              </a:rPr>
              <a:t>()</a:t>
            </a:r>
            <a:br>
              <a:rPr lang="en-US" altLang="en-US" dirty="0">
                <a:solidFill>
                  <a:srgbClr val="A6B2C0"/>
                </a:solidFill>
                <a:latin typeface="Georgia" panose="02040502050405020303" pitchFamily="18" charset="0"/>
              </a:rPr>
            </a:br>
            <a:r>
              <a:rPr lang="en-US" altLang="en-US" dirty="0" err="1">
                <a:latin typeface="Georgia" panose="02040502050405020303" pitchFamily="18" charset="0"/>
              </a:rPr>
              <a:t>tnt_pos_tagger.</a:t>
            </a:r>
            <a:r>
              <a:rPr lang="en-US" altLang="en-US" dirty="0" err="1">
                <a:solidFill>
                  <a:srgbClr val="61AEEF"/>
                </a:solidFill>
                <a:latin typeface="Georgia" panose="02040502050405020303" pitchFamily="18" charset="0"/>
              </a:rPr>
              <a:t>train</a:t>
            </a:r>
            <a:r>
              <a:rPr lang="en-US" altLang="en-US" dirty="0">
                <a:latin typeface="Georgia" panose="02040502050405020303" pitchFamily="18" charset="0"/>
              </a:rPr>
              <a:t>(</a:t>
            </a:r>
            <a:r>
              <a:rPr lang="en-US" altLang="en-US" dirty="0" err="1">
                <a:latin typeface="Georgia" panose="02040502050405020303" pitchFamily="18" charset="0"/>
              </a:rPr>
              <a:t>train_data</a:t>
            </a:r>
            <a:r>
              <a:rPr lang="en-US" altLang="en-US" dirty="0"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 err="1">
                <a:latin typeface="Georgia" panose="02040502050405020303" pitchFamily="18" charset="0"/>
              </a:rPr>
              <a:t>POSList</a:t>
            </a:r>
            <a:r>
              <a:rPr lang="en-US" altLang="en-US" dirty="0">
                <a:solidFill>
                  <a:srgbClr val="ABB2BF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61AFEF"/>
                </a:solidFill>
                <a:latin typeface="Georgia" panose="02040502050405020303" pitchFamily="18" charset="0"/>
              </a:rPr>
              <a:t>= </a:t>
            </a:r>
            <a:r>
              <a:rPr lang="en-US" altLang="en-US" dirty="0" err="1">
                <a:latin typeface="Georgia" panose="02040502050405020303" pitchFamily="18" charset="0"/>
              </a:rPr>
              <a:t>tnt_pos_tagger.</a:t>
            </a:r>
            <a:r>
              <a:rPr lang="en-US" altLang="en-US" dirty="0" err="1">
                <a:solidFill>
                  <a:srgbClr val="61AEEF"/>
                </a:solidFill>
                <a:latin typeface="Georgia" panose="02040502050405020303" pitchFamily="18" charset="0"/>
              </a:rPr>
              <a:t>tag</a:t>
            </a:r>
            <a:r>
              <a:rPr lang="en-US" altLang="en-US" dirty="0">
                <a:latin typeface="Georgia" panose="02040502050405020303" pitchFamily="18" charset="0"/>
              </a:rPr>
              <a:t>(</a:t>
            </a:r>
            <a:r>
              <a:rPr lang="en-US" altLang="en-US" dirty="0" err="1">
                <a:latin typeface="Georgia" panose="02040502050405020303" pitchFamily="18" charset="0"/>
              </a:rPr>
              <a:t>nltk.</a:t>
            </a:r>
            <a:r>
              <a:rPr lang="en-US" altLang="en-US" dirty="0" err="1">
                <a:solidFill>
                  <a:srgbClr val="61AEEF"/>
                </a:solidFill>
                <a:latin typeface="Georgia" panose="02040502050405020303" pitchFamily="18" charset="0"/>
              </a:rPr>
              <a:t>word_tokenize</a:t>
            </a:r>
            <a:r>
              <a:rPr lang="en-US" altLang="en-US" dirty="0">
                <a:latin typeface="Georgia" panose="02040502050405020303" pitchFamily="18" charset="0"/>
              </a:rPr>
              <a:t>(line))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4C18A-1510-432C-977D-A2F33FA3DFB1}"/>
              </a:ext>
            </a:extLst>
          </p:cNvPr>
          <p:cNvSpPr/>
          <p:nvPr/>
        </p:nvSpPr>
        <p:spPr>
          <a:xfrm>
            <a:off x="365760" y="343539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/>
              <a:t>Example code:</a:t>
            </a:r>
          </a:p>
        </p:txBody>
      </p:sp>
    </p:spTree>
    <p:extLst>
      <p:ext uri="{BB962C8B-B14F-4D97-AF65-F5344CB8AC3E}">
        <p14:creationId xmlns:p14="http://schemas.microsoft.com/office/powerpoint/2010/main" val="91212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D83450E-F059-4620-91C9-919B44E87A32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E4BF9-A38C-4D84-B7B9-99FF45827D82}"/>
              </a:ext>
            </a:extLst>
          </p:cNvPr>
          <p:cNvGrpSpPr/>
          <p:nvPr/>
        </p:nvGrpSpPr>
        <p:grpSpPr>
          <a:xfrm>
            <a:off x="1108676" y="1920585"/>
            <a:ext cx="3407054" cy="3683697"/>
            <a:chOff x="1108676" y="1920585"/>
            <a:chExt cx="3407054" cy="36836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9CCE59-C66E-4F99-9EED-2807425C5FCA}"/>
                </a:ext>
              </a:extLst>
            </p:cNvPr>
            <p:cNvGrpSpPr/>
            <p:nvPr/>
          </p:nvGrpSpPr>
          <p:grpSpPr>
            <a:xfrm>
              <a:off x="1261403" y="2789665"/>
              <a:ext cx="3254327" cy="2814617"/>
              <a:chOff x="3048000" y="1790859"/>
              <a:chExt cx="3528162" cy="281461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78005-5612-4F03-BE0F-07BE40267A71}"/>
                  </a:ext>
                </a:extLst>
              </p:cNvPr>
              <p:cNvSpPr txBox="1"/>
              <p:nvPr/>
            </p:nvSpPr>
            <p:spPr>
              <a:xfrm>
                <a:off x="4754881" y="1790859"/>
                <a:ext cx="1821281" cy="2814617"/>
              </a:xfrm>
              <a:prstGeom prst="rect">
                <a:avLst/>
              </a:prstGeom>
              <a:noFill/>
            </p:spPr>
            <p:txBody>
              <a:bodyPr wrap="square" numCol="1" spcCol="0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positive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negative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positive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22665F-8C78-45AB-92FF-944B8A623CCE}"/>
                  </a:ext>
                </a:extLst>
              </p:cNvPr>
              <p:cNvSpPr/>
              <p:nvPr/>
            </p:nvSpPr>
            <p:spPr>
              <a:xfrm>
                <a:off x="3048000" y="1790859"/>
                <a:ext cx="1706880" cy="2814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tweet1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tweet2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tweet3</a:t>
                </a:r>
              </a:p>
              <a:p>
                <a:pPr lvl="1" algn="ctr"/>
                <a:r>
                  <a:rPr lang="en-US" sz="2000" dirty="0"/>
                  <a:t>.</a:t>
                </a:r>
              </a:p>
              <a:p>
                <a:pPr lvl="1" algn="ctr"/>
                <a:r>
                  <a:rPr lang="en-US" sz="2000" dirty="0"/>
                  <a:t>.</a:t>
                </a:r>
              </a:p>
              <a:p>
                <a:pPr lvl="1" algn="ctr"/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tweet </a:t>
                </a:r>
                <a:r>
                  <a:rPr lang="en-US" dirty="0"/>
                  <a:t>n</a:t>
                </a:r>
                <a:endParaRPr lang="en-US" sz="20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B2270B-49E5-47F5-8FA7-A642191F3F8C}"/>
                </a:ext>
              </a:extLst>
            </p:cNvPr>
            <p:cNvSpPr/>
            <p:nvPr/>
          </p:nvSpPr>
          <p:spPr>
            <a:xfrm>
              <a:off x="1108676" y="1920585"/>
              <a:ext cx="247856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500" dirty="0"/>
                <a:t>From classifier: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8EB679-5392-4429-8B1B-5CE9C11602DE}"/>
              </a:ext>
            </a:extLst>
          </p:cNvPr>
          <p:cNvSpPr/>
          <p:nvPr/>
        </p:nvSpPr>
        <p:spPr>
          <a:xfrm>
            <a:off x="6095999" y="1920585"/>
            <a:ext cx="15156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To user: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D67DB-7816-4D23-AB4E-72D056B0EC21}"/>
              </a:ext>
            </a:extLst>
          </p:cNvPr>
          <p:cNvSpPr/>
          <p:nvPr/>
        </p:nvSpPr>
        <p:spPr>
          <a:xfrm>
            <a:off x="6355661" y="2558832"/>
            <a:ext cx="3877985" cy="3276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positive- 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negative- 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cs typeface="Arial" panose="020B0604020202020204" pitchFamily="34" charset="0"/>
              </a:rPr>
              <a:t>                             (where </a:t>
            </a:r>
            <a:r>
              <a:rPr lang="en-US" sz="1400" dirty="0" err="1">
                <a:cs typeface="Arial" panose="020B0604020202020204" pitchFamily="34" charset="0"/>
              </a:rPr>
              <a:t>x+y</a:t>
            </a:r>
            <a:r>
              <a:rPr lang="en-US" sz="1400" dirty="0">
                <a:cs typeface="Arial" panose="020B0604020202020204" pitchFamily="34" charset="0"/>
              </a:rPr>
              <a:t> = 100)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Enhanced formats-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Bar graph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Pie chart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Other visualization formats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716B59-6D1B-45E1-BA98-2B8D1D673A3B}"/>
              </a:ext>
            </a:extLst>
          </p:cNvPr>
          <p:cNvCxnSpPr>
            <a:cxnSpLocks/>
          </p:cNvCxnSpPr>
          <p:nvPr/>
        </p:nvCxnSpPr>
        <p:spPr>
          <a:xfrm>
            <a:off x="4698609" y="4178104"/>
            <a:ext cx="1758462" cy="0"/>
          </a:xfrm>
          <a:prstGeom prst="straightConnector1">
            <a:avLst/>
          </a:prstGeom>
          <a:ln w="539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5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12EBC-F00A-48FC-8B93-56AC0BDE7321}"/>
              </a:ext>
            </a:extLst>
          </p:cNvPr>
          <p:cNvSpPr txBox="1">
            <a:spLocks/>
          </p:cNvSpPr>
          <p:nvPr/>
        </p:nvSpPr>
        <p:spPr>
          <a:xfrm>
            <a:off x="7872618" y="663373"/>
            <a:ext cx="3684644" cy="160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/>
              <a:t>Challenges</a:t>
            </a:r>
          </a:p>
        </p:txBody>
      </p:sp>
      <p:pic>
        <p:nvPicPr>
          <p:cNvPr id="4098" name="Picture 2" descr="Image result for confused png">
            <a:extLst>
              <a:ext uri="{FF2B5EF4-FFF2-40B4-BE49-F238E27FC236}">
                <a16:creationId xmlns:a16="http://schemas.microsoft.com/office/drawing/2014/main" id="{13EC5064-1F9D-4034-905B-4E8CF356B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6915" y="1330325"/>
            <a:ext cx="6915663" cy="38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E2F741F-B5A8-46B3-82EB-3ADE1DBD712F}"/>
              </a:ext>
            </a:extLst>
          </p:cNvPr>
          <p:cNvSpPr/>
          <p:nvPr/>
        </p:nvSpPr>
        <p:spPr>
          <a:xfrm>
            <a:off x="7399606" y="1927277"/>
            <a:ext cx="4384404" cy="428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 word order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Absence of benchmark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Decrease in accuracy or results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Scarcity of tools and resources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Short informal text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Multilingual subjectivity detection 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53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275FE-5042-4DC9-83AD-689ECB66C904}"/>
              </a:ext>
            </a:extLst>
          </p:cNvPr>
          <p:cNvSpPr txBox="1"/>
          <p:nvPr/>
        </p:nvSpPr>
        <p:spPr>
          <a:xfrm>
            <a:off x="943040" y="1983545"/>
            <a:ext cx="973484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identify the orientation of opinion in a piece of text.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been carried out in English only.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Social media is a popular platform for sharing of opinions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Performing analysis on languages such as Hindi and Telugu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67576F-86AA-4C03-9F0D-18B36F105274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1939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AF3D8-BA7C-4071-AF2D-978EB8C71E14}"/>
              </a:ext>
            </a:extLst>
          </p:cNvPr>
          <p:cNvSpPr txBox="1">
            <a:spLocks/>
          </p:cNvSpPr>
          <p:nvPr/>
        </p:nvSpPr>
        <p:spPr>
          <a:xfrm>
            <a:off x="8046748" y="1257300"/>
            <a:ext cx="3505240" cy="4254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use cases of SA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170FA-8308-43EA-8FD1-B62C650D3C4C}"/>
              </a:ext>
            </a:extLst>
          </p:cNvPr>
          <p:cNvSpPr/>
          <p:nvPr/>
        </p:nvSpPr>
        <p:spPr>
          <a:xfrm>
            <a:off x="666755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Social Media Monitoring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Service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Brand Monitoring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Political Campaigns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Making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Innovative Product design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Analysis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Modelling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823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5F9-0EB0-474B-A994-52C003880807}"/>
              </a:ext>
            </a:extLst>
          </p:cNvPr>
          <p:cNvSpPr txBox="1">
            <a:spLocks/>
          </p:cNvSpPr>
          <p:nvPr/>
        </p:nvSpPr>
        <p:spPr>
          <a:xfrm>
            <a:off x="713803" y="644155"/>
            <a:ext cx="9600863" cy="80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B93BA3-A9B5-4596-ADC2-05296CBCABFE}"/>
              </a:ext>
            </a:extLst>
          </p:cNvPr>
          <p:cNvSpPr/>
          <p:nvPr/>
        </p:nvSpPr>
        <p:spPr>
          <a:xfrm>
            <a:off x="5808132" y="3662168"/>
            <a:ext cx="6096000" cy="2341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User 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Database for storing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Customization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Caching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2254C-DEDF-47C5-8658-A821A26465EA}"/>
              </a:ext>
            </a:extLst>
          </p:cNvPr>
          <p:cNvSpPr/>
          <p:nvPr/>
        </p:nvSpPr>
        <p:spPr>
          <a:xfrm>
            <a:off x="713803" y="1493281"/>
            <a:ext cx="10948314" cy="176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Sentimental analysis offers a deeper understanding of people’s feelings and opinions. Text analysis with machine learning is simple, fast, and can provide consistent results with a high level of accuracy.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578BBE-0952-4628-A64E-039D0BE6B7DE}"/>
              </a:ext>
            </a:extLst>
          </p:cNvPr>
          <p:cNvSpPr/>
          <p:nvPr/>
        </p:nvSpPr>
        <p:spPr>
          <a:xfrm>
            <a:off x="713803" y="3634034"/>
            <a:ext cx="476925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Future enhancements:</a:t>
            </a:r>
          </a:p>
        </p:txBody>
      </p:sp>
    </p:spTree>
    <p:extLst>
      <p:ext uri="{BB962C8B-B14F-4D97-AF65-F5344CB8AC3E}">
        <p14:creationId xmlns:p14="http://schemas.microsoft.com/office/powerpoint/2010/main" val="189014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8ECF-4208-466F-A8F6-CB3645ACB73E}"/>
              </a:ext>
            </a:extLst>
          </p:cNvPr>
          <p:cNvSpPr txBox="1">
            <a:spLocks/>
          </p:cNvSpPr>
          <p:nvPr/>
        </p:nvSpPr>
        <p:spPr>
          <a:xfrm>
            <a:off x="3984020" y="2312908"/>
            <a:ext cx="4223957" cy="80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/>
              <a:t>THANK YOU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1083D2-F484-41F7-AE6F-1A150E036F91}"/>
              </a:ext>
            </a:extLst>
          </p:cNvPr>
          <p:cNvSpPr/>
          <p:nvPr/>
        </p:nvSpPr>
        <p:spPr>
          <a:xfrm>
            <a:off x="2208555" y="3117725"/>
            <a:ext cx="777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any questions or suggestions?</a:t>
            </a:r>
            <a:endParaRPr lang="en-US" sz="4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948679-32F3-4010-95EF-EF2B99A5DCD9}"/>
              </a:ext>
            </a:extLst>
          </p:cNvPr>
          <p:cNvCxnSpPr/>
          <p:nvPr/>
        </p:nvCxnSpPr>
        <p:spPr>
          <a:xfrm flipH="1">
            <a:off x="6597748" y="618978"/>
            <a:ext cx="5594252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1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30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9F37C4-3BF8-4620-B9E6-117916792403}"/>
              </a:ext>
            </a:extLst>
          </p:cNvPr>
          <p:cNvSpPr txBox="1">
            <a:spLocks/>
          </p:cNvSpPr>
          <p:nvPr/>
        </p:nvSpPr>
        <p:spPr>
          <a:xfrm>
            <a:off x="636916" y="380926"/>
            <a:ext cx="8082542" cy="75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Why</a:t>
            </a:r>
            <a:r>
              <a:rPr lang="en-US" sz="3500" dirty="0"/>
              <a:t> </a:t>
            </a:r>
            <a:r>
              <a:rPr lang="en-US" dirty="0"/>
              <a:t>sentimental</a:t>
            </a:r>
            <a:r>
              <a:rPr lang="en-US" sz="3500" dirty="0"/>
              <a:t> </a:t>
            </a:r>
            <a:r>
              <a:rPr lang="en-US" dirty="0"/>
              <a:t>analysis</a:t>
            </a:r>
            <a:r>
              <a:rPr lang="en-US" sz="3500" dirty="0"/>
              <a:t>?</a:t>
            </a:r>
          </a:p>
        </p:txBody>
      </p:sp>
      <p:pic>
        <p:nvPicPr>
          <p:cNvPr id="1026" name="Picture 2" descr="5 Things You Need to Know about Sentiment Analysis and Classification">
            <a:extLst>
              <a:ext uri="{FF2B5EF4-FFF2-40B4-BE49-F238E27FC236}">
                <a16:creationId xmlns:a16="http://schemas.microsoft.com/office/drawing/2014/main" id="{55B19ED6-9D10-4DF6-B0DE-E8DCC03F6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b="17135"/>
          <a:stretch/>
        </p:blipFill>
        <p:spPr bwMode="auto">
          <a:xfrm>
            <a:off x="636916" y="1519316"/>
            <a:ext cx="5707603" cy="28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283798-8681-45E6-9BA2-5F523AD80E20}"/>
              </a:ext>
            </a:extLst>
          </p:cNvPr>
          <p:cNvSpPr txBox="1"/>
          <p:nvPr/>
        </p:nvSpPr>
        <p:spPr>
          <a:xfrm>
            <a:off x="7214232" y="1457165"/>
            <a:ext cx="4687035" cy="37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Nearly 80% of the world’s digital data is unstructured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difficult to sort and analyze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sort large sets of tweets and detect the polarity of each statement automatically</a:t>
            </a: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737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69BC87-114D-4F55-BAA5-AC913F6B20E0}"/>
              </a:ext>
            </a:extLst>
          </p:cNvPr>
          <p:cNvSpPr txBox="1">
            <a:spLocks/>
          </p:cNvSpPr>
          <p:nvPr/>
        </p:nvSpPr>
        <p:spPr>
          <a:xfrm>
            <a:off x="943040" y="488134"/>
            <a:ext cx="10733145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of Sentimental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CF74-7CAA-4511-8448-B4DC8C76D0F7}"/>
              </a:ext>
            </a:extLst>
          </p:cNvPr>
          <p:cNvSpPr txBox="1"/>
          <p:nvPr/>
        </p:nvSpPr>
        <p:spPr>
          <a:xfrm>
            <a:off x="943041" y="1878873"/>
            <a:ext cx="10305918" cy="310025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Revising marketing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 Measuring ROI of marketing campaigns</a:t>
            </a:r>
          </a:p>
          <a:p>
            <a:pPr>
              <a:lnSpc>
                <a:spcPct val="100000"/>
              </a:lnSpc>
            </a:pPr>
            <a:r>
              <a:rPr lang="en-US" dirty="0"/>
              <a:t> Improve the quality of your products</a:t>
            </a:r>
          </a:p>
          <a:p>
            <a:pPr>
              <a:lnSpc>
                <a:spcPct val="100000"/>
              </a:lnSpc>
            </a:pPr>
            <a:r>
              <a:rPr lang="en-US" dirty="0"/>
              <a:t> Give better customer service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Better crisis management</a:t>
            </a:r>
          </a:p>
          <a:p>
            <a:pPr>
              <a:lnSpc>
                <a:spcPct val="100000"/>
              </a:lnSpc>
            </a:pPr>
            <a:r>
              <a:rPr lang="en-US" dirty="0"/>
              <a:t> Boost sales revenue</a:t>
            </a:r>
          </a:p>
          <a:p>
            <a:pPr>
              <a:lnSpc>
                <a:spcPct val="100000"/>
              </a:lnSpc>
            </a:pPr>
            <a:r>
              <a:rPr lang="en-US" dirty="0"/>
              <a:t>Tracking overall customer satisfaction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Consistent and accurate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Get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240548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FB346-1DA0-41E6-BF2D-E60704857EB4}"/>
              </a:ext>
            </a:extLst>
          </p:cNvPr>
          <p:cNvSpPr txBox="1">
            <a:spLocks/>
          </p:cNvSpPr>
          <p:nvPr/>
        </p:nvSpPr>
        <p:spPr>
          <a:xfrm>
            <a:off x="960120" y="434101"/>
            <a:ext cx="7169753" cy="123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Proposed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392FD-F0B5-494B-A3A4-24F329EC339F}"/>
              </a:ext>
            </a:extLst>
          </p:cNvPr>
          <p:cNvSpPr txBox="1"/>
          <p:nvPr/>
        </p:nvSpPr>
        <p:spPr>
          <a:xfrm>
            <a:off x="960120" y="2768367"/>
            <a:ext cx="10266681" cy="34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user enter a query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Fetch related tweets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Tokenize and apply POS tagging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 using Naïve Bayes’ Classifier – Original language dataset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Translate words missing in dataset 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 using English word polarity</a:t>
            </a:r>
          </a:p>
          <a:p>
            <a:pPr marL="3429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translated word to respective dataset</a:t>
            </a:r>
          </a:p>
        </p:txBody>
      </p:sp>
    </p:spTree>
    <p:extLst>
      <p:ext uri="{BB962C8B-B14F-4D97-AF65-F5344CB8AC3E}">
        <p14:creationId xmlns:p14="http://schemas.microsoft.com/office/powerpoint/2010/main" val="15639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12138-F12C-470B-AB16-C7F1E545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5" y="56272"/>
            <a:ext cx="920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99900C-FC9B-4000-B93F-5BA99DCF2FD5}"/>
              </a:ext>
            </a:extLst>
          </p:cNvPr>
          <p:cNvSpPr txBox="1">
            <a:spLocks/>
          </p:cNvSpPr>
          <p:nvPr/>
        </p:nvSpPr>
        <p:spPr>
          <a:xfrm>
            <a:off x="5181600" y="559678"/>
            <a:ext cx="6248398" cy="1484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How?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Twitter Sentimental Analysis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21E6C-4FAA-4ED6-84FE-47D99095A6C5}"/>
              </a:ext>
            </a:extLst>
          </p:cNvPr>
          <p:cNvSpPr txBox="1"/>
          <p:nvPr/>
        </p:nvSpPr>
        <p:spPr>
          <a:xfrm>
            <a:off x="4841617" y="2448647"/>
            <a:ext cx="7146388" cy="2931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3464" indent="-283464" defTabSz="914400">
              <a:lnSpc>
                <a:spcPct val="15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</a:rPr>
              <a:t>Data gathering- gathering tweets</a:t>
            </a:r>
          </a:p>
          <a:p>
            <a:pPr marL="283464" indent="-283464" defTabSz="914400">
              <a:lnSpc>
                <a:spcPct val="15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</a:rPr>
              <a:t>Data preparing- preprocessing and cleaning tweets</a:t>
            </a:r>
          </a:p>
          <a:p>
            <a:pPr marL="283464" indent="-283464" defTabSz="914400">
              <a:lnSpc>
                <a:spcPct val="15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</a:rPr>
              <a:t>sentiment analysis model- Naïve Bayes classifier</a:t>
            </a:r>
          </a:p>
          <a:p>
            <a:pPr marL="283464" indent="-283464" defTabSz="914400">
              <a:lnSpc>
                <a:spcPct val="15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</a:rPr>
              <a:t>Results -formatting and showing the result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A94FDD-523A-45CB-AD1D-BE031B1E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43" y="126608"/>
            <a:ext cx="1991446" cy="66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0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B421A-87D0-46FA-B224-4BA6D3CDCF0E}"/>
              </a:ext>
            </a:extLst>
          </p:cNvPr>
          <p:cNvSpPr txBox="1"/>
          <p:nvPr/>
        </p:nvSpPr>
        <p:spPr>
          <a:xfrm>
            <a:off x="943040" y="1983545"/>
            <a:ext cx="9734843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Three possibilities-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For non-developers (</a:t>
            </a:r>
            <a:r>
              <a:rPr lang="en-US" sz="2500" dirty="0" err="1"/>
              <a:t>zapier</a:t>
            </a:r>
            <a:r>
              <a:rPr lang="en-US" sz="2500" dirty="0"/>
              <a:t>, IFTTT, </a:t>
            </a:r>
            <a:r>
              <a:rPr lang="en-US" sz="2500" dirty="0" err="1"/>
              <a:t>etc</a:t>
            </a:r>
            <a:r>
              <a:rPr lang="en-US" sz="25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For developers (twitter API, </a:t>
            </a:r>
            <a:r>
              <a:rPr lang="en-US" sz="2500" dirty="0" err="1"/>
              <a:t>powerTrack</a:t>
            </a:r>
            <a:r>
              <a:rPr lang="en-US" sz="2500" dirty="0"/>
              <a:t> API, </a:t>
            </a:r>
            <a:r>
              <a:rPr lang="en-US" sz="2500" dirty="0" err="1"/>
              <a:t>etc</a:t>
            </a:r>
            <a:r>
              <a:rPr lang="en-US" sz="25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Open source libraries (</a:t>
            </a:r>
            <a:r>
              <a:rPr lang="en-US" sz="2500" dirty="0" err="1"/>
              <a:t>Tweepy</a:t>
            </a:r>
            <a:r>
              <a:rPr lang="en-US" sz="2500" dirty="0"/>
              <a:t>, python-twitter, </a:t>
            </a:r>
            <a:r>
              <a:rPr lang="en-US" sz="2500" dirty="0" err="1"/>
              <a:t>etc</a:t>
            </a:r>
            <a:r>
              <a:rPr lang="en-US" sz="2500" dirty="0"/>
              <a:t>)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68EA88-CCBB-4370-A975-30229058EA6F}"/>
              </a:ext>
            </a:extLst>
          </p:cNvPr>
          <p:cNvSpPr txBox="1">
            <a:spLocks/>
          </p:cNvSpPr>
          <p:nvPr/>
        </p:nvSpPr>
        <p:spPr>
          <a:xfrm>
            <a:off x="943040" y="749398"/>
            <a:ext cx="10305919" cy="67143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320285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81B4C1-4553-47D7-BA00-62CDE40B7446}"/>
              </a:ext>
            </a:extLst>
          </p:cNvPr>
          <p:cNvSpPr txBox="1">
            <a:spLocks/>
          </p:cNvSpPr>
          <p:nvPr/>
        </p:nvSpPr>
        <p:spPr>
          <a:xfrm>
            <a:off x="650450" y="1247238"/>
            <a:ext cx="3412504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Tweepy</a:t>
            </a:r>
            <a:endParaRPr lang="en-US" dirty="0"/>
          </a:p>
        </p:txBody>
      </p:sp>
      <p:pic>
        <p:nvPicPr>
          <p:cNvPr id="7170" name="Picture 2" descr="Image result for tweepy logo png">
            <a:extLst>
              <a:ext uri="{FF2B5EF4-FFF2-40B4-BE49-F238E27FC236}">
                <a16:creationId xmlns:a16="http://schemas.microsoft.com/office/drawing/2014/main" id="{3FAC838F-21E6-4383-AAFD-7CF71681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9935" y="559678"/>
            <a:ext cx="5803533" cy="23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8790F-4027-41D5-B97F-A2352FBC31F1}"/>
              </a:ext>
            </a:extLst>
          </p:cNvPr>
          <p:cNvSpPr txBox="1"/>
          <p:nvPr/>
        </p:nvSpPr>
        <p:spPr>
          <a:xfrm>
            <a:off x="1415593" y="3210489"/>
            <a:ext cx="6711884" cy="3087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easy-to-use library for accessing the Twitter API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with Twitter’s API using Python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and growing  over 8 years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Searching over vast parameters</a:t>
            </a:r>
          </a:p>
          <a:p>
            <a:pPr marL="283464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9536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863</Words>
  <Application>Microsoft Office PowerPoint</Application>
  <PresentationFormat>Widescreen</PresentationFormat>
  <Paragraphs>156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Schoolbook</vt:lpstr>
      <vt:lpstr>Corbel</vt:lpstr>
      <vt:lpstr>Georgia</vt:lpstr>
      <vt:lpstr>Segoe UI</vt:lpstr>
      <vt:lpstr>Headlines</vt:lpstr>
      <vt:lpstr>SENTIMENTAL analysis of MULTILINGUAL DRAVIDIAN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of MULTILINGUAL DRAVIDIAN LANGUAGES</dc:title>
  <dc:creator>Yesha Shah</dc:creator>
  <cp:lastModifiedBy>Yesha Shah</cp:lastModifiedBy>
  <cp:revision>27</cp:revision>
  <dcterms:created xsi:type="dcterms:W3CDTF">2020-04-07T06:54:15Z</dcterms:created>
  <dcterms:modified xsi:type="dcterms:W3CDTF">2020-04-07T09:02:12Z</dcterms:modified>
</cp:coreProperties>
</file>