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iIIdrwRbafC1PjWI66BEHqp/0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793B2F-56D3-4BC4-90A2-7B97A1830685}">
  <a:tblStyle styleId="{A3793B2F-56D3-4BC4-90A2-7B97A1830685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10F443CF-EF70-4026-95B2-D6F4526B7867}" styleName="Table_1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4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5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Schoolbook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Hi, This is Yesha and Richa. We are here to present our Deep </a:t>
            </a:r>
            <a:r>
              <a:rPr lang="en-US"/>
              <a:t>Learning</a:t>
            </a:r>
            <a:r>
              <a:rPr lang="en-US"/>
              <a:t> implementation for semantic slot filling.</a:t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Yesha</a:t>
            </a:r>
            <a:endParaRPr sz="1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Before we get into any details, we will explain what slot filling actually means.</a:t>
            </a:r>
            <a:endParaRPr sz="1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Schoolbook"/>
              <a:buChar char="●"/>
            </a:pPr>
            <a:r>
              <a:rPr lang="en-US" sz="1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 point 1</a:t>
            </a:r>
            <a:endParaRPr sz="1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Schoolbook"/>
              <a:buChar char="●"/>
            </a:pPr>
            <a:r>
              <a:rPr lang="en-US" sz="1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There are many different approaches and algorithms already implemented. They are – </a:t>
            </a:r>
            <a:endParaRPr sz="1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2100" lvl="1" marL="9144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B4A3A"/>
              </a:buClr>
              <a:buSzPts val="1000"/>
              <a:buFont typeface="Courier New"/>
              <a:buChar char="○"/>
            </a:pPr>
            <a:r>
              <a:rPr lang="en-US" sz="10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Rule based approach</a:t>
            </a:r>
            <a:endParaRPr sz="10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21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4A3A"/>
              </a:buClr>
              <a:buSzPts val="1000"/>
              <a:buFont typeface="Courier New"/>
              <a:buChar char="○"/>
            </a:pPr>
            <a:r>
              <a:rPr lang="en-US" sz="10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ML based</a:t>
            </a:r>
            <a:endParaRPr sz="10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921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4A3A"/>
              </a:buClr>
              <a:buSzPts val="1000"/>
              <a:buFont typeface="Courier New"/>
              <a:buChar char="○"/>
            </a:pPr>
            <a:r>
              <a:rPr lang="en-US" sz="10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DL based</a:t>
            </a:r>
            <a:endParaRPr sz="1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get into the exact implementation of the code, the key concepts used in our code are: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read all bullet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used the dataset SNIPS - </a:t>
            </a:r>
            <a:r>
              <a:rPr lang="en-US"/>
              <a:t>which contains several day to day user command categories - such as play a song, book a restaurant, etc</a:t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the actual network itself, we decided to go ahead with GRU along with segment tagging and Named Entity Recognition.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major packages used throughout the project are pytorch, pandas, numpy, and matplotlib.</a:t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look at an example. For the given input: Add this track by Taylor Swift to Acoustic Souls;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output looks </a:t>
            </a:r>
            <a:r>
              <a:rPr lang="en-US"/>
              <a:t>something</a:t>
            </a:r>
            <a:r>
              <a:rPr lang="en-US"/>
              <a:t> like this.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slot filling, there are two major terms used - slots and labels.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Slots are the slots to be filled - such as O, B, and 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Article B indicates beginning of an entity and Article I represents Inside - i.e. it is the part of the entity that began before it. Article O indicates no entity.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Labels are the words with which the slots are filled; in the example above, they are music_item, artist, and playlist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the actual code; this is our approach. - jump to jupyter notebook in colab [don’t read steps here; directly explain there]</a:t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[already </a:t>
            </a:r>
            <a:r>
              <a:rPr lang="en-US"/>
              <a:t>explained in code] - explain next slide first before showing evaluation in code</a:t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Yesha</a:t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A2C23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6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A2C2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2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22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2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25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F3CC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6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EFBF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EFBF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CF4D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CF4D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CF4D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CF4D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CF4D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CF4D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CF4D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CF4D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FCF4DD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A2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E1D4C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E1D4C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7846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7846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7846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7846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7846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7846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7846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7846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7846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clanthology.org/2021.acl-long.340.pdf" TargetMode="External"/><Relationship Id="rId4" Type="http://schemas.openxmlformats.org/officeDocument/2006/relationships/hyperlink" Target="https://medium.com/koderunners/semantic-slot-filling-part-1-7982d786928e#:~:text=One%20way%20of%20making%20sense,known%20as%20Semantic%20Slot%20Filling." TargetMode="External"/><Relationship Id="rId5" Type="http://schemas.openxmlformats.org/officeDocument/2006/relationships/hyperlink" Target="http://nlpprogress.com/english/intent_detection_slot_filling.html" TargetMode="External"/><Relationship Id="rId6" Type="http://schemas.openxmlformats.org/officeDocument/2006/relationships/hyperlink" Target="https://pytext.readthedocs.io/en/master/hierarchical_intent_slot_tutori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onos/nlu-benchmar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Semantic slot filling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By – Yesha Shah and Richa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8" name="Google Shape;158;p13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Special thanks – Prof. Vahid Behzadan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C1A7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1261872" y="2032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Deliverables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1261872" y="155194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Towards the end of the project, we wish to be able to deliver the following: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.csv – datasets used for training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.py / .ipynb – actual implementation of the task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.pt – a pretrained model file, useful for re-use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.pdf – an explanation of the project as a report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.md – a user documentation manual (brief steps to run the model)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C1A7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1261872" y="2032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1261872" y="155194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https://aclanthology.org/2021.acl-long.340.pdf</a:t>
            </a:r>
            <a:endParaRPr sz="2000"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https://medium.com/koderunners/semantic-slot-filling-part-1-7982d786928e#:~:text=One%20way%20of%20making%20sense,known%20as%20Semantic%20Slot%20Filling.</a:t>
            </a:r>
            <a:endParaRPr sz="2000"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http://nlpprogress.com/english/intent_detection_slot_filling.html</a:t>
            </a:r>
            <a:endParaRPr sz="2000"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https://pytext.readthedocs.io/en/master/hierarchical_intent_slot_tutorial.html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C1A7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1261872" y="228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Statement of value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1261872" y="1562100"/>
            <a:ext cx="816787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844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4A3A"/>
              </a:buClr>
              <a:buSzPts val="2000"/>
              <a:buChar char="•"/>
            </a:pPr>
            <a:r>
              <a:rPr lang="en-US" sz="2000"/>
              <a:t>Slot filling is the process of identifying continuous sequence of words that correspond to certain parameters of a user request/query. It</a:t>
            </a:r>
            <a:r>
              <a:rPr lang="en-US" sz="2000"/>
              <a:t> is one of the most challenging problems in spoken language understanding (SLU).</a:t>
            </a:r>
            <a:endParaRPr sz="2000"/>
          </a:p>
          <a:p>
            <a:pPr indent="-208280" lvl="0" marL="182880" rtl="0" algn="just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7B4A3A"/>
              </a:buClr>
              <a:buSzPts val="2000"/>
              <a:buChar char="•"/>
            </a:pPr>
            <a:r>
              <a:rPr lang="en-US" sz="2000"/>
              <a:t>Currently, all the models that exist require high computation and are very complex.</a:t>
            </a:r>
            <a:endParaRPr sz="2000"/>
          </a:p>
          <a:p>
            <a:pPr indent="-208280" lvl="0" marL="182880" rtl="0" algn="just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7B4A3A"/>
              </a:buClr>
              <a:buSzPts val="2000"/>
              <a:buChar char="•"/>
            </a:pPr>
            <a:r>
              <a:rPr b="1" lang="en-US" sz="2000"/>
              <a:t>Our goal is to achieve similar outputs even with a simple DL based model.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4A3A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1261872" y="3238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D8D8D8"/>
                </a:solidFill>
              </a:rPr>
              <a:t>Our approach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1261872" y="1562100"/>
            <a:ext cx="9006078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 sz="2000">
                <a:solidFill>
                  <a:srgbClr val="D8D8D8"/>
                </a:solidFill>
              </a:rPr>
              <a:t>Algorithms/concepts – below are a list of concepts we used in our code:</a:t>
            </a:r>
            <a:endParaRPr/>
          </a:p>
          <a:p>
            <a:pPr indent="-125729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100"/>
              <a:buChar char="●"/>
            </a:pPr>
            <a:r>
              <a:rPr lang="en-US" sz="2000">
                <a:solidFill>
                  <a:srgbClr val="D8D8D8"/>
                </a:solidFill>
              </a:rPr>
              <a:t>vocabulary building</a:t>
            </a:r>
            <a:endParaRPr/>
          </a:p>
          <a:p>
            <a:pPr indent="-138430" lvl="1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300"/>
              <a:buChar char="●"/>
            </a:pPr>
            <a:r>
              <a:rPr lang="en-US" sz="2000">
                <a:solidFill>
                  <a:srgbClr val="D8D8D8"/>
                </a:solidFill>
              </a:rPr>
              <a:t>word to index and index to word mapping</a:t>
            </a:r>
            <a:endParaRPr/>
          </a:p>
          <a:p>
            <a:pPr indent="-138430" lvl="1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300"/>
              <a:buChar char="●"/>
            </a:pPr>
            <a:r>
              <a:rPr lang="en-US" sz="2000">
                <a:solidFill>
                  <a:srgbClr val="D8D8D8"/>
                </a:solidFill>
              </a:rPr>
              <a:t>padded sequences</a:t>
            </a:r>
            <a:endParaRPr/>
          </a:p>
          <a:p>
            <a:pPr indent="-138430" lvl="1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300"/>
              <a:buChar char="●"/>
            </a:pPr>
            <a:r>
              <a:rPr lang="en-US" sz="2000">
                <a:solidFill>
                  <a:srgbClr val="D8D8D8"/>
                </a:solidFill>
              </a:rPr>
              <a:t>word embeddings</a:t>
            </a:r>
            <a:endParaRPr/>
          </a:p>
          <a:p>
            <a:pPr indent="-138430" lvl="1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300"/>
              <a:buChar char="●"/>
            </a:pPr>
            <a:r>
              <a:rPr lang="en-US" sz="2000">
                <a:solidFill>
                  <a:srgbClr val="D8D8D8"/>
                </a:solidFill>
              </a:rPr>
              <a:t>bidirectional variants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 sz="2000">
                <a:solidFill>
                  <a:srgbClr val="D8D8D8"/>
                </a:solidFill>
              </a:rPr>
              <a:t>Dataset – </a:t>
            </a:r>
            <a:r>
              <a:rPr lang="en-US" sz="2000" u="sng">
                <a:solidFill>
                  <a:srgbClr val="E2AC7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SNIPS</a:t>
            </a:r>
            <a:r>
              <a:rPr lang="en-US" sz="2000">
                <a:solidFill>
                  <a:srgbClr val="D8D8D8"/>
                </a:solidFill>
              </a:rPr>
              <a:t> </a:t>
            </a:r>
            <a:endParaRPr/>
          </a:p>
          <a:p>
            <a:pPr indent="0" lvl="1" marL="27432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 sz="2000">
                <a:solidFill>
                  <a:srgbClr val="D8D8D8"/>
                </a:solidFill>
              </a:rPr>
              <a:t>dataset by Snips.ai for Intent Detection and Slot Filling benchmarking)</a:t>
            </a:r>
            <a:endParaRPr/>
          </a:p>
          <a:p>
            <a:pPr indent="0" lvl="1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 sz="2000">
                <a:solidFill>
                  <a:srgbClr val="D8D8D8"/>
                </a:solidFill>
              </a:rPr>
              <a:t>contains several day to day user command categories (e.g. play a song, book a restaurant)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4A3A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1261872" y="3238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D8D8D8"/>
                </a:solidFill>
              </a:rPr>
              <a:t>Our approach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1261872" y="1533525"/>
            <a:ext cx="9006078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 sz="2000">
                <a:solidFill>
                  <a:srgbClr val="D8D8D8"/>
                </a:solidFill>
              </a:rPr>
              <a:t>Models – we decided to go on with GRU followed with </a:t>
            </a:r>
            <a:r>
              <a:rPr lang="en-US" sz="1800">
                <a:solidFill>
                  <a:srgbClr val="D8D8D8"/>
                </a:solidFill>
              </a:rPr>
              <a:t>segment tagging and NER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 sz="2000">
                <a:solidFill>
                  <a:srgbClr val="D8D8D8"/>
                </a:solidFill>
              </a:rPr>
              <a:t>Tools and techniques – the following are some of the packages that we ended up using during the project:</a:t>
            </a:r>
            <a:endParaRPr/>
          </a:p>
          <a:p>
            <a:pPr indent="-13843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300"/>
              <a:buChar char="●"/>
            </a:pPr>
            <a:r>
              <a:rPr lang="en-US" sz="2000">
                <a:solidFill>
                  <a:srgbClr val="D8D8D8"/>
                </a:solidFill>
              </a:rPr>
              <a:t>Torch – Dataset, DataLoader, optim, pad_sequence, nn.GRU</a:t>
            </a:r>
            <a:endParaRPr sz="2000">
              <a:solidFill>
                <a:srgbClr val="D8D8D8"/>
              </a:solidFill>
            </a:endParaRPr>
          </a:p>
          <a:p>
            <a:pPr indent="-138430" lvl="1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300"/>
              <a:buChar char="●"/>
            </a:pPr>
            <a:r>
              <a:rPr lang="en-US" sz="2000">
                <a:solidFill>
                  <a:srgbClr val="D8D8D8"/>
                </a:solidFill>
              </a:rPr>
              <a:t>Pandas</a:t>
            </a:r>
            <a:endParaRPr/>
          </a:p>
          <a:p>
            <a:pPr indent="-138430" lvl="1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300"/>
              <a:buChar char="●"/>
            </a:pPr>
            <a:r>
              <a:rPr lang="en-US" sz="2000">
                <a:solidFill>
                  <a:srgbClr val="D8D8D8"/>
                </a:solidFill>
              </a:rPr>
              <a:t>Numpy</a:t>
            </a:r>
            <a:endParaRPr sz="2000">
              <a:solidFill>
                <a:srgbClr val="D8D8D8"/>
              </a:solidFill>
            </a:endParaRPr>
          </a:p>
          <a:p>
            <a:pPr indent="-138430" lvl="1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300"/>
              <a:buChar char="●"/>
            </a:pPr>
            <a:r>
              <a:rPr lang="en-US" sz="2000">
                <a:solidFill>
                  <a:srgbClr val="D8D8D8"/>
                </a:solidFill>
              </a:rPr>
              <a:t>Matplotlib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C1A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1261872" y="101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 simple example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1261871" y="1571625"/>
            <a:ext cx="9011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A typical input-output looks as below –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Input: Add this track by Taylor Swift  to Acoustic Souls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Output: 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[O: Add] [O: this] [B-music_item: track] [O: by] [B-artist: Taylor] </a:t>
            </a:r>
            <a:br>
              <a:rPr lang="en-US" sz="2000"/>
            </a:br>
            <a:r>
              <a:rPr lang="en-US" sz="2000"/>
              <a:t>[I-artist: Swift] [O: to] [B-playlist: Acoustic] [I-playlist: Souls]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br>
              <a:rPr lang="en-US" sz="2000"/>
            </a:br>
            <a:r>
              <a:rPr lang="en-US" sz="2000"/>
              <a:t>Terms used in slot filling –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Slot: the slot to be filled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e.g. – O, B, I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Label: the filled slot/ words in the slot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e.g – music_item, artist, playlist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4A3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1261872" y="3238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D8D8D8"/>
                </a:solidFill>
              </a:rPr>
              <a:t>Our approach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1261872" y="1533525"/>
            <a:ext cx="9006078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AutoNum type="arabicPeriod"/>
            </a:pPr>
            <a:r>
              <a:rPr lang="en-US" sz="2000">
                <a:solidFill>
                  <a:srgbClr val="D8D8D8"/>
                </a:solidFill>
              </a:rPr>
              <a:t>Adding BOS and EOS markers to sentences (input and output)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1600"/>
              <a:buAutoNum type="arabicPeriod"/>
            </a:pPr>
            <a:r>
              <a:rPr lang="en-US" sz="2000">
                <a:solidFill>
                  <a:srgbClr val="D8D8D8"/>
                </a:solidFill>
              </a:rPr>
              <a:t>Preparing vocabulary from input sentences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1600"/>
              <a:buAutoNum type="arabicPeriod"/>
            </a:pPr>
            <a:r>
              <a:rPr lang="en-US" sz="2000">
                <a:solidFill>
                  <a:srgbClr val="D8D8D8"/>
                </a:solidFill>
              </a:rPr>
              <a:t>Preparing slots/output classes from output sentences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1600"/>
              <a:buAutoNum type="arabicPeriod"/>
            </a:pPr>
            <a:r>
              <a:rPr lang="en-US" sz="2000">
                <a:solidFill>
                  <a:srgbClr val="D8D8D8"/>
                </a:solidFill>
              </a:rPr>
              <a:t>Converting all input and output sentences to indices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1600"/>
              <a:buAutoNum type="arabicPeriod"/>
            </a:pPr>
            <a:r>
              <a:rPr lang="en-US" sz="2000">
                <a:solidFill>
                  <a:srgbClr val="D8D8D8"/>
                </a:solidFill>
              </a:rPr>
              <a:t>Using a dataset in the form of a dataframe with indices for </a:t>
            </a:r>
            <a:br>
              <a:rPr lang="en-US" sz="2000">
                <a:solidFill>
                  <a:srgbClr val="D8D8D8"/>
                </a:solidFill>
              </a:rPr>
            </a:br>
            <a:r>
              <a:rPr lang="en-US" sz="2000">
                <a:solidFill>
                  <a:srgbClr val="D8D8D8"/>
                </a:solidFill>
              </a:rPr>
              <a:t>sentences (input) and slots (output)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1600"/>
              <a:buAutoNum type="arabicPeriod"/>
            </a:pPr>
            <a:r>
              <a:rPr lang="en-US" sz="2000">
                <a:solidFill>
                  <a:srgbClr val="D8D8D8"/>
                </a:solidFill>
              </a:rPr>
              <a:t>Mappings from word to indices, and indices to words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1600"/>
              <a:buAutoNum type="arabicPeriod"/>
            </a:pPr>
            <a:r>
              <a:rPr lang="en-US" sz="2000">
                <a:solidFill>
                  <a:srgbClr val="D8D8D8"/>
                </a:solidFill>
              </a:rPr>
              <a:t>Creating dataLoders</a:t>
            </a:r>
            <a:endParaRPr sz="2000"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4A3A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1261872" y="3238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D8D8D8"/>
                </a:solidFill>
              </a:rPr>
              <a:t>Our approach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1261872" y="1533525"/>
            <a:ext cx="9006078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Century Schoolbook"/>
              <a:buAutoNum type="arabicPeriod" startAt="8"/>
            </a:pPr>
            <a:r>
              <a:rPr lang="en-US" sz="2000">
                <a:solidFill>
                  <a:srgbClr val="D8D8D8"/>
                </a:solidFill>
              </a:rPr>
              <a:t>Creating the network architecture – BiGRU</a:t>
            </a:r>
            <a:endParaRPr sz="2000">
              <a:solidFill>
                <a:srgbClr val="D8D8D8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Century Schoolbook"/>
              <a:buAutoNum type="arabicPeriod" startAt="8"/>
            </a:pPr>
            <a:r>
              <a:rPr lang="en-US" sz="2000">
                <a:solidFill>
                  <a:srgbClr val="D8D8D8"/>
                </a:solidFill>
              </a:rPr>
              <a:t>Instantiating a model and training it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Century Schoolbook"/>
              <a:buAutoNum type="arabicPeriod" startAt="8"/>
            </a:pPr>
            <a:r>
              <a:rPr lang="en-US" sz="2000">
                <a:solidFill>
                  <a:srgbClr val="D8D8D8"/>
                </a:solidFill>
              </a:rPr>
              <a:t>validation done for every 50 iterations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Century Schoolbook"/>
              <a:buAutoNum type="arabicPeriod" startAt="8"/>
            </a:pPr>
            <a:r>
              <a:rPr lang="en-US" sz="2000">
                <a:solidFill>
                  <a:srgbClr val="D8D8D8"/>
                </a:solidFill>
              </a:rPr>
              <a:t>Plotting train v/s validation loss for each epoch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Century Schoolbook"/>
              <a:buAutoNum type="arabicPeriod" startAt="8"/>
            </a:pPr>
            <a:r>
              <a:rPr lang="en-US" sz="2000">
                <a:solidFill>
                  <a:srgbClr val="D8D8D8"/>
                </a:solidFill>
              </a:rPr>
              <a:t>Evaluating the trained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C1A7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1261872" y="101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Evaluation methodology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1261871" y="1571625"/>
            <a:ext cx="9011213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The following </a:t>
            </a:r>
            <a:r>
              <a:rPr lang="en-US" sz="2000"/>
              <a:t>metrics</a:t>
            </a:r>
            <a:r>
              <a:rPr lang="en-US" sz="2000"/>
              <a:t> were calculated on the test dataset: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Accuracy – #ExcatMatch / #TotalSlots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Missing Slot – predicted slot doesn’t exactly match actual slot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Spurious Slot – label of predicted slot doesn’t match actual labels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Wrong Boundary – predicted label is a substring of actual 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	(or vice versa)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Wrong Label – the label predicted is wrong but the slot matches</a:t>
            </a:r>
            <a:endParaRPr/>
          </a:p>
          <a:p>
            <a:pPr indent="-55879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graphicFrame>
        <p:nvGraphicFramePr>
          <p:cNvPr id="146" name="Google Shape;146;p10"/>
          <p:cNvGraphicFramePr/>
          <p:nvPr/>
        </p:nvGraphicFramePr>
        <p:xfrm>
          <a:off x="1703477" y="40819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{A3793B2F-56D3-4BC4-90A2-7B97A1830685}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Mertic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 in evaluation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96.75%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Missing slots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Spurious slots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Wrong boundary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Wrong label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predictions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3197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4A3A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1261872" y="3238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Century Schoolbook"/>
              <a:buNone/>
            </a:pPr>
            <a:r>
              <a:rPr lang="en-US">
                <a:solidFill>
                  <a:srgbClr val="D8D8D8"/>
                </a:solidFill>
              </a:rPr>
              <a:t>Comparing with existing works</a:t>
            </a:r>
            <a:endParaRPr/>
          </a:p>
        </p:txBody>
      </p:sp>
      <p:graphicFrame>
        <p:nvGraphicFramePr>
          <p:cNvPr id="152" name="Google Shape;152;p11"/>
          <p:cNvGraphicFramePr/>
          <p:nvPr/>
        </p:nvGraphicFramePr>
        <p:xfrm>
          <a:off x="2032000" y="1824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{10F443CF-EF70-4026-95B2-D6F4526B7867}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Model name  /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SlotRefine + 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99.05%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SlotRefine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97.44%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Stack-Propagation + BERT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99%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Stack-Propagation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98%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SF-ID (BLSTM) network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97.43%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Capsule-NLU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97.70%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Slot-Gated BLSTM with Attention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</a:rPr>
                        <a:t>97.00%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CF4DD"/>
                          </a:solidFill>
                        </a:rPr>
                        <a:t>BiGRU (Our approach)</a:t>
                      </a:r>
                      <a:endParaRPr b="1">
                        <a:solidFill>
                          <a:srgbClr val="FCF4DD"/>
                        </a:solidFill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CF4DD"/>
                          </a:solidFill>
                        </a:rPr>
                        <a:t>9</a:t>
                      </a:r>
                      <a:r>
                        <a:rPr b="1" lang="en-US" sz="1800">
                          <a:solidFill>
                            <a:srgbClr val="FCF4DD"/>
                          </a:solidFill>
                        </a:rPr>
                        <a:t>6.75%</a:t>
                      </a:r>
                      <a:endParaRPr b="1">
                        <a:solidFill>
                          <a:srgbClr val="FCF4DD"/>
                        </a:solidFill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Yellow Orang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Yellow Orang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2022-03-30T01:06:36Z</dcterms:created>
  <dc:creator>Yesha</dc:creator>
</cp:coreProperties>
</file>