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9144000" cy="5143500" type="screen16x9"/>
  <p:notesSz cx="7102475" cy="9388475"/>
  <p:embeddedFontLst>
    <p:embeddedFont>
      <p:font typeface="Merriweather" panose="020B0604020202020204" charset="0"/>
      <p:regular r:id="rId21"/>
      <p:bold r:id="rId22"/>
      <p:italic r:id="rId23"/>
      <p:boldItalic r:id="rId24"/>
    </p:embeddedFont>
    <p:embeddedFont>
      <p:font typeface="MV Boli" panose="02000500030200090000" pitchFamily="2" charset="0"/>
      <p:regular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1A273D-B8A9-42CA-B970-4D9BF6A1F13C}">
  <a:tblStyle styleId="{201A273D-B8A9-42CA-B970-4D9BF6A1F1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r>
              <a:rPr lang="en"/>
              <a:t>Hi, this is Manpreet and Yesha!</a:t>
            </a:r>
            <a:endParaRPr/>
          </a:p>
          <a:p>
            <a:pPr marL="0" indent="0">
              <a:buNone/>
            </a:pPr>
            <a:r>
              <a:rPr lang="en"/>
              <a:t>We are here to present our AI Term project focused on building supervised machine learning models for dementia prediction.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6b76c055b_2_25: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6b76c055b_2_25: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r>
              <a:rPr lang="en"/>
              <a:t>Of the many many models available, we chose to go ahead with these 6, namely … </a:t>
            </a:r>
            <a:endParaRPr/>
          </a:p>
          <a:p>
            <a:pPr marL="0" indent="0">
              <a:buNone/>
            </a:pPr>
            <a:r>
              <a:rPr lang="en"/>
              <a:t>In addition to that, we were curious as to how different features affect the accuracy of the model under consideration. This comparison was done in 4 categories, with all features, top5, top4, and top3 highly correlated features wrt the target. </a:t>
            </a:r>
            <a:endParaRPr/>
          </a:p>
          <a:p>
            <a:pPr marL="0" indent="0">
              <a:buNone/>
            </a:pPr>
            <a:r>
              <a:rPr lang="en"/>
              <a:t>In short, for 6 models and 4 different feature categories, we ended up comparing 24 models in total. This was done through the process of 5-fold cross validation for each model.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6b76c055b_2_54: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6b76c055b_2_54: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r>
              <a:rPr lang="en"/>
              <a:t>From the 5-fold cross validation, we acquire the average accuracy scores of train and test sets for each model, as represented by these plots. </a:t>
            </a:r>
            <a:endParaRPr/>
          </a:p>
          <a:p>
            <a:pPr marL="0" indent="0">
              <a:buNone/>
            </a:pPr>
            <a:r>
              <a:rPr lang="en"/>
              <a:t>It is noticeable that as the number of features decrease, the accuracy is increasing for all models except for Random Forest and XGB. Additionally, we wanted to make sure that the models weren’t overfitted. Thus, we looked for models with a better test accuracy as compared to its train accuracy.</a:t>
            </a:r>
            <a:endParaRPr/>
          </a:p>
          <a:p>
            <a:pPr marL="0" indent="0">
              <a:buNone/>
            </a:pPr>
            <a:r>
              <a:rPr lang="en"/>
              <a:t>Comparatively, models constructed using the top 4 features fit the requirements as closely as possible.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6b76c055b_2_44: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6b76c055b_2_44: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r>
              <a:rPr lang="en"/>
              <a:t>These are the actual test and train accuracies for the 24 models, which are shown in the plots previously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16f993d08_0_0: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16f993d08_0_0: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r>
              <a:rPr lang="en"/>
              <a:t>Once the best combination of features were selected, we moved on to evaluate each of the models individually. These are the confusion matrices of the six models, </a:t>
            </a:r>
            <a:r>
              <a:rPr lang="en" sz="1200">
                <a:solidFill>
                  <a:srgbClr val="202124"/>
                </a:solidFill>
                <a:highlight>
                  <a:srgbClr val="FFFFFF"/>
                </a:highlight>
                <a:latin typeface="Roboto"/>
                <a:ea typeface="Roboto"/>
                <a:cs typeface="Roboto"/>
                <a:sym typeface="Roboto"/>
              </a:rPr>
              <a:t>which is often used to describe the performance of a classification model on a set of test data for which the true values are known.</a:t>
            </a:r>
            <a:r>
              <a:rPr lang="en"/>
              <a:t> These were further used to calculate the metrics for assessing the efficiency of classification by the models.</a:t>
            </a:r>
            <a:endParaRPr/>
          </a:p>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16f993d08_0_8: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16f993d08_0_8: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r>
              <a:rPr lang="en"/>
              <a:t>These are the ROC curves for the six models which resembles their </a:t>
            </a:r>
            <a:r>
              <a:rPr lang="en" sz="1200">
                <a:solidFill>
                  <a:srgbClr val="202124"/>
                </a:solidFill>
                <a:highlight>
                  <a:srgbClr val="FFFFFF"/>
                </a:highlight>
                <a:latin typeface="Roboto"/>
                <a:ea typeface="Roboto"/>
                <a:cs typeface="Roboto"/>
                <a:sym typeface="Roboto"/>
              </a:rPr>
              <a:t>performance at different classification thresholds. The area under the curve or AUC is the probability of correctly classifying a record by that model. Higher the AUC, better the accuracy of the model.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16f993d08_0_14: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16f993d08_0_14: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r>
              <a:rPr lang="en"/>
              <a:t>These are the different metrics of model efficiency and are calculated using the confusion matrices. The maximum and minimum scores of each metric have been highlighted. From this, it was evident that Logistic Regression model performed the best among all models under consideration. Thus, it can further be used to predict dementia classification for a given set of records.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281cd9277_0_5: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281cd9277_0_5: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r>
              <a:rPr lang="en"/>
              <a:t>These are the predictions of the test data set. We found that out of 93 records, 5 were wrongly predicted. This basically means that around 95% of the records were identified and classified correctly by our model. </a:t>
            </a:r>
            <a:endParaRPr/>
          </a:p>
          <a:p>
            <a:pPr marL="0" indent="0">
              <a:buNone/>
            </a:pPr>
            <a:r>
              <a:rPr lang="en"/>
              <a:t>This is the final logistic regression equation, showing the weights of each feature along with the intercept value.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to everyone for listening and a special thanks to </a:t>
            </a:r>
            <a:r>
              <a:rPr lang="en-US" dirty="0" err="1"/>
              <a:t>Prof.Vahid</a:t>
            </a:r>
            <a:r>
              <a:rPr lang="en-US" dirty="0"/>
              <a:t> </a:t>
            </a:r>
            <a:r>
              <a:rPr lang="en-US" dirty="0" err="1"/>
              <a:t>Behzadan</a:t>
            </a:r>
            <a:r>
              <a:rPr lang="en-US" dirty="0"/>
              <a:t> for his constant guidance and support throughout the course.</a:t>
            </a:r>
          </a:p>
        </p:txBody>
      </p:sp>
    </p:spTree>
    <p:extLst>
      <p:ext uri="{BB962C8B-B14F-4D97-AF65-F5344CB8AC3E}">
        <p14:creationId xmlns:p14="http://schemas.microsoft.com/office/powerpoint/2010/main" val="3669661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16f993d08_1_4: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16f993d08_1_4: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6b76c055b_0_0: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6b76c055b_0_0: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r>
              <a:rPr lang="en"/>
              <a:t>This is our Agenda for the presentation followed by a demo of the implementation.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49c05f06_0_47: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49c05f06_0_47: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471145" indent="-333727">
              <a:lnSpc>
                <a:spcPct val="95000"/>
              </a:lnSpc>
              <a:spcBef>
                <a:spcPts val="1134"/>
              </a:spcBef>
              <a:buClr>
                <a:schemeClr val="dk1"/>
              </a:buClr>
              <a:buSzPts val="1500"/>
            </a:pPr>
            <a:r>
              <a:rPr lang="en" sz="1200">
                <a:solidFill>
                  <a:srgbClr val="3C4245"/>
                </a:solidFill>
              </a:rPr>
              <a:t>Speak about dementia</a:t>
            </a:r>
            <a:endParaRPr sz="1200">
              <a:solidFill>
                <a:srgbClr val="3C4245"/>
              </a:solidFill>
            </a:endParaRPr>
          </a:p>
          <a:p>
            <a:pPr marL="471145" indent="-333727">
              <a:lnSpc>
                <a:spcPct val="95000"/>
              </a:lnSpc>
              <a:buClr>
                <a:schemeClr val="dk1"/>
              </a:buClr>
              <a:buSzPts val="1500"/>
            </a:pPr>
            <a:r>
              <a:rPr lang="en" sz="1200">
                <a:solidFill>
                  <a:srgbClr val="3C4245"/>
                </a:solidFill>
              </a:rPr>
              <a:t>Worldwide, around 50 million people have dementia, with nearly 60% living in low- and middle-income countries.</a:t>
            </a:r>
            <a:r>
              <a:rPr lang="en" sz="1500">
                <a:solidFill>
                  <a:srgbClr val="202124"/>
                </a:solidFill>
                <a:highlight>
                  <a:schemeClr val="lt1"/>
                </a:highlight>
              </a:rPr>
              <a:t>Every year, there are nearly 10 million new cases. The estimated </a:t>
            </a:r>
            <a:r>
              <a:rPr lang="en" sz="1500" b="1">
                <a:solidFill>
                  <a:srgbClr val="202124"/>
                </a:solidFill>
                <a:highlight>
                  <a:schemeClr val="lt1"/>
                </a:highlight>
              </a:rPr>
              <a:t>proportion</a:t>
            </a:r>
            <a:r>
              <a:rPr lang="en" sz="1500">
                <a:solidFill>
                  <a:srgbClr val="202124"/>
                </a:solidFill>
                <a:highlight>
                  <a:schemeClr val="lt1"/>
                </a:highlight>
              </a:rPr>
              <a:t> of the general </a:t>
            </a:r>
            <a:r>
              <a:rPr lang="en" sz="1500" b="1">
                <a:solidFill>
                  <a:srgbClr val="202124"/>
                </a:solidFill>
                <a:highlight>
                  <a:schemeClr val="lt1"/>
                </a:highlight>
              </a:rPr>
              <a:t>population</a:t>
            </a:r>
            <a:r>
              <a:rPr lang="en" sz="1500">
                <a:solidFill>
                  <a:srgbClr val="202124"/>
                </a:solidFill>
                <a:highlight>
                  <a:schemeClr val="lt1"/>
                </a:highlight>
              </a:rPr>
              <a:t> aged 60 and over </a:t>
            </a:r>
            <a:r>
              <a:rPr lang="en" sz="1500" b="1">
                <a:solidFill>
                  <a:srgbClr val="202124"/>
                </a:solidFill>
                <a:highlight>
                  <a:schemeClr val="lt1"/>
                </a:highlight>
              </a:rPr>
              <a:t>with dementia</a:t>
            </a:r>
            <a:r>
              <a:rPr lang="en" sz="1500">
                <a:solidFill>
                  <a:srgbClr val="202124"/>
                </a:solidFill>
                <a:highlight>
                  <a:schemeClr val="lt1"/>
                </a:highlight>
              </a:rPr>
              <a:t> at a given time is between 5-8%. The total number of people </a:t>
            </a:r>
            <a:r>
              <a:rPr lang="en" sz="1500" b="1">
                <a:solidFill>
                  <a:srgbClr val="202124"/>
                </a:solidFill>
                <a:highlight>
                  <a:schemeClr val="lt1"/>
                </a:highlight>
              </a:rPr>
              <a:t>with dementia</a:t>
            </a:r>
            <a:r>
              <a:rPr lang="en" sz="1500">
                <a:solidFill>
                  <a:srgbClr val="202124"/>
                </a:solidFill>
                <a:highlight>
                  <a:schemeClr val="lt1"/>
                </a:highlight>
              </a:rPr>
              <a:t> is projected to reach 82 million in 2030 and 152 in 2050.</a:t>
            </a:r>
            <a:endParaRPr sz="1500">
              <a:solidFill>
                <a:srgbClr val="202124"/>
              </a:solidFill>
              <a:highlight>
                <a:schemeClr val="lt1"/>
              </a:highlight>
            </a:endParaRPr>
          </a:p>
          <a:p>
            <a:pPr marL="0" indent="0">
              <a:lnSpc>
                <a:spcPct val="95000"/>
              </a:lnSpc>
              <a:spcBef>
                <a:spcPts val="1134"/>
              </a:spcBef>
              <a:buNone/>
            </a:pPr>
            <a:r>
              <a:rPr lang="en" sz="1500">
                <a:solidFill>
                  <a:srgbClr val="202124"/>
                </a:solidFill>
                <a:highlight>
                  <a:schemeClr val="lt1"/>
                </a:highlight>
              </a:rPr>
              <a:t>Hence, early detection is highly important, which is difficult to </a:t>
            </a:r>
            <a:r>
              <a:rPr lang="en" sz="1500">
                <a:solidFill>
                  <a:schemeClr val="dk1"/>
                </a:solidFill>
                <a:highlight>
                  <a:schemeClr val="lt1"/>
                </a:highlight>
              </a:rPr>
              <a:t>perform manually on such a large scale. Thus, automated models can truly help boost the process.</a:t>
            </a:r>
            <a:endParaRPr sz="1500">
              <a:solidFill>
                <a:srgbClr val="202124"/>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6b76c055b_0_7: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6b76c055b_0_7: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r>
              <a:rPr lang="en" sz="1200"/>
              <a:t>Our primary objectives with this project were to - </a:t>
            </a:r>
            <a:r>
              <a:rPr lang="en" sz="1200">
                <a:solidFill>
                  <a:srgbClr val="666666"/>
                </a:solidFill>
                <a:latin typeface="Roboto"/>
                <a:ea typeface="Roboto"/>
                <a:cs typeface="Roboto"/>
                <a:sym typeface="Roboto"/>
              </a:rPr>
              <a:t>Create different supervised machine learning models for dementia classification and to evaluate as well as compare them.</a:t>
            </a:r>
            <a:endParaRPr sz="1200">
              <a:solidFill>
                <a:srgbClr val="666666"/>
              </a:solidFill>
              <a:latin typeface="Roboto"/>
              <a:ea typeface="Roboto"/>
              <a:cs typeface="Roboto"/>
              <a:sym typeface="Roboto"/>
            </a:endParaRPr>
          </a:p>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6b76c055b_1_47: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6b76c055b_1_47: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r>
              <a:rPr lang="en">
                <a:solidFill>
                  <a:schemeClr val="dk1"/>
                </a:solidFill>
                <a:latin typeface="Roboto"/>
                <a:ea typeface="Roboto"/>
                <a:cs typeface="Roboto"/>
                <a:sym typeface="Roboto"/>
              </a:rPr>
              <a:t>The Open Access Series of Imaging Studies (OASIS) is a project aimed at making neuroimaging data sets of the brain freely available to the scientific community. Talk about data from above.</a:t>
            </a:r>
            <a:endParaRPr sz="8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f49c05f06_0_57: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f49c05f06_0_57: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r>
              <a:rPr lang="en" sz="800"/>
              <a:t>The original data set has 12 columns. Out of these, we initially suspected that 7 of them would be relevant for building the model, while the category/group remains the target. </a:t>
            </a:r>
            <a:endParaRPr sz="800"/>
          </a:p>
          <a:p>
            <a:pPr marL="0" indent="0">
              <a:buNone/>
            </a:pPr>
            <a:r>
              <a:rPr lang="en" sz="800"/>
              <a:t>The 7 features being- bla bla ba</a:t>
            </a:r>
            <a:endParaRPr sz="8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6b76c055b_2_0: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6b76c055b_2_0: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r>
              <a:rPr lang="en"/>
              <a:t>First step to build a model was to prepare the data set. To do so, we performed some preprocessing such as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6b76c055b_2_8: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6b76c055b_2_8: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6b76c055b_2_16: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6b76c055b_2_16: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r>
              <a:rPr lang="en"/>
              <a:t>Once the preprocessing was done, we wanted to identify the highly correlated features with respect to the target. Upon calculating the correlation factor, the features from most to least correlated are as shown in the table. These numbers are basically the contribution of each feature towards determining the final target.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oasis-brains.org/#oasis2"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hyperlink" Target="https://scikit-learn.org/0.18/auto_examples/model_selection/plot_confusion_matrix.html" TargetMode="External"/><Relationship Id="rId5" Type="http://schemas.openxmlformats.org/officeDocument/2006/relationships/hyperlink" Target="https://developers.google.com/machine-learning/crash-course/classification/roc-and-auc" TargetMode="External"/><Relationship Id="rId4" Type="http://schemas.openxmlformats.org/officeDocument/2006/relationships/hyperlink" Target="https://www.who.int/news-room/fact-sheets/detail/dementi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oasis-brains.org/"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dirty="0"/>
              <a:t>Supervised machine learning models for dementia prediction</a:t>
            </a:r>
            <a:endParaRPr sz="2700" dirty="0"/>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Manpreet Kaur, Yesha Shah</a:t>
            </a:r>
            <a:endParaRPr sz="2000"/>
          </a:p>
        </p:txBody>
      </p:sp>
      <p:sp>
        <p:nvSpPr>
          <p:cNvPr id="66" name="Google Shape;66;p13"/>
          <p:cNvSpPr txBox="1"/>
          <p:nvPr/>
        </p:nvSpPr>
        <p:spPr>
          <a:xfrm>
            <a:off x="6272400" y="4203450"/>
            <a:ext cx="2559900" cy="677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600">
                <a:solidFill>
                  <a:schemeClr val="lt1"/>
                </a:solidFill>
                <a:latin typeface="Roboto"/>
                <a:ea typeface="Roboto"/>
                <a:cs typeface="Roboto"/>
                <a:sym typeface="Roboto"/>
              </a:rPr>
              <a:t>DSCI-6612: Intro to AI</a:t>
            </a:r>
            <a:endParaRPr sz="1600">
              <a:solidFill>
                <a:schemeClr val="lt1"/>
              </a:solidFill>
              <a:latin typeface="Roboto"/>
              <a:ea typeface="Roboto"/>
              <a:cs typeface="Roboto"/>
              <a:sym typeface="Roboto"/>
            </a:endParaRPr>
          </a:p>
          <a:p>
            <a:pPr marL="0" lvl="0" indent="0" algn="r" rtl="0">
              <a:spcBef>
                <a:spcPts val="0"/>
              </a:spcBef>
              <a:spcAft>
                <a:spcPts val="0"/>
              </a:spcAft>
              <a:buNone/>
            </a:pPr>
            <a:r>
              <a:rPr lang="en" sz="1600">
                <a:solidFill>
                  <a:schemeClr val="lt1"/>
                </a:solidFill>
                <a:latin typeface="Roboto"/>
                <a:ea typeface="Roboto"/>
                <a:cs typeface="Roboto"/>
                <a:sym typeface="Roboto"/>
              </a:rPr>
              <a:t>Spring-21’</a:t>
            </a:r>
            <a:endParaRPr sz="16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complexity comparison</a:t>
            </a:r>
            <a:endParaRPr/>
          </a:p>
        </p:txBody>
      </p:sp>
      <p:sp>
        <p:nvSpPr>
          <p:cNvPr id="126" name="Google Shape;126;p22"/>
          <p:cNvSpPr txBox="1">
            <a:spLocks noGrp="1"/>
          </p:cNvSpPr>
          <p:nvPr>
            <p:ph type="body" idx="1"/>
          </p:nvPr>
        </p:nvSpPr>
        <p:spPr>
          <a:xfrm>
            <a:off x="173480" y="1330440"/>
            <a:ext cx="3999900" cy="232060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tx1"/>
                </a:solidFill>
                <a:latin typeface="+mn-lt"/>
              </a:rPr>
              <a:t>Models under consideration:</a:t>
            </a:r>
            <a:endParaRPr sz="1600" dirty="0">
              <a:solidFill>
                <a:schemeClr val="tx1"/>
              </a:solidFill>
              <a:latin typeface="+mn-lt"/>
            </a:endParaRPr>
          </a:p>
          <a:p>
            <a:pPr marL="914400" lvl="0" indent="-311150" algn="l" rtl="0">
              <a:spcBef>
                <a:spcPts val="1200"/>
              </a:spcBef>
              <a:spcAft>
                <a:spcPts val="0"/>
              </a:spcAft>
              <a:buSzPts val="1300"/>
              <a:buChar char="●"/>
            </a:pPr>
            <a:r>
              <a:rPr lang="en" sz="1600" dirty="0">
                <a:solidFill>
                  <a:schemeClr val="tx1"/>
                </a:solidFill>
                <a:latin typeface="+mn-lt"/>
              </a:rPr>
              <a:t>Logistic Regression</a:t>
            </a:r>
            <a:endParaRPr sz="1600" dirty="0">
              <a:solidFill>
                <a:schemeClr val="tx1"/>
              </a:solidFill>
              <a:latin typeface="+mn-lt"/>
            </a:endParaRPr>
          </a:p>
          <a:p>
            <a:pPr marL="914400" lvl="0" indent="-311150" algn="l" rtl="0">
              <a:spcBef>
                <a:spcPts val="0"/>
              </a:spcBef>
              <a:spcAft>
                <a:spcPts val="0"/>
              </a:spcAft>
              <a:buSzPts val="1300"/>
              <a:buChar char="●"/>
            </a:pPr>
            <a:r>
              <a:rPr lang="en" sz="1600" dirty="0">
                <a:solidFill>
                  <a:schemeClr val="tx1"/>
                </a:solidFill>
                <a:latin typeface="+mn-lt"/>
              </a:rPr>
              <a:t>Random Forest</a:t>
            </a:r>
            <a:endParaRPr sz="1600" dirty="0">
              <a:solidFill>
                <a:schemeClr val="tx1"/>
              </a:solidFill>
              <a:latin typeface="+mn-lt"/>
            </a:endParaRPr>
          </a:p>
          <a:p>
            <a:pPr marL="914400" lvl="0" indent="-311150" algn="l" rtl="0">
              <a:spcBef>
                <a:spcPts val="0"/>
              </a:spcBef>
              <a:spcAft>
                <a:spcPts val="0"/>
              </a:spcAft>
              <a:buSzPts val="1300"/>
              <a:buChar char="●"/>
            </a:pPr>
            <a:r>
              <a:rPr lang="en" sz="1600" dirty="0">
                <a:solidFill>
                  <a:schemeClr val="tx1"/>
                </a:solidFill>
                <a:latin typeface="+mn-lt"/>
              </a:rPr>
              <a:t>Support Vector Machine</a:t>
            </a:r>
            <a:endParaRPr sz="1600" dirty="0">
              <a:solidFill>
                <a:schemeClr val="tx1"/>
              </a:solidFill>
              <a:latin typeface="+mn-lt"/>
            </a:endParaRPr>
          </a:p>
          <a:p>
            <a:pPr marL="914400" lvl="0" indent="-311150" algn="l" rtl="0">
              <a:spcBef>
                <a:spcPts val="0"/>
              </a:spcBef>
              <a:spcAft>
                <a:spcPts val="0"/>
              </a:spcAft>
              <a:buSzPts val="1300"/>
              <a:buChar char="●"/>
            </a:pPr>
            <a:r>
              <a:rPr lang="en" sz="1600" dirty="0">
                <a:solidFill>
                  <a:schemeClr val="tx1"/>
                </a:solidFill>
                <a:latin typeface="+mn-lt"/>
              </a:rPr>
              <a:t>KNeighbors</a:t>
            </a:r>
            <a:endParaRPr sz="1600" dirty="0">
              <a:solidFill>
                <a:schemeClr val="tx1"/>
              </a:solidFill>
              <a:latin typeface="+mn-lt"/>
            </a:endParaRPr>
          </a:p>
          <a:p>
            <a:pPr marL="914400" lvl="0" indent="-311150" algn="l" rtl="0">
              <a:spcBef>
                <a:spcPts val="0"/>
              </a:spcBef>
              <a:spcAft>
                <a:spcPts val="0"/>
              </a:spcAft>
              <a:buSzPts val="1300"/>
              <a:buChar char="●"/>
            </a:pPr>
            <a:r>
              <a:rPr lang="en" sz="1600" dirty="0">
                <a:solidFill>
                  <a:schemeClr val="tx1"/>
                </a:solidFill>
                <a:latin typeface="+mn-lt"/>
              </a:rPr>
              <a:t>Decision Tree</a:t>
            </a:r>
            <a:endParaRPr sz="1600" dirty="0">
              <a:solidFill>
                <a:schemeClr val="tx1"/>
              </a:solidFill>
              <a:latin typeface="+mn-lt"/>
            </a:endParaRPr>
          </a:p>
          <a:p>
            <a:pPr marL="914400" lvl="0" indent="-311150" algn="l" rtl="0">
              <a:spcBef>
                <a:spcPts val="0"/>
              </a:spcBef>
              <a:spcAft>
                <a:spcPts val="0"/>
              </a:spcAft>
              <a:buSzPts val="1300"/>
              <a:buChar char="●"/>
            </a:pPr>
            <a:r>
              <a:rPr lang="en" sz="1600" dirty="0">
                <a:solidFill>
                  <a:schemeClr val="tx1"/>
                </a:solidFill>
                <a:latin typeface="+mn-lt"/>
              </a:rPr>
              <a:t>XGBoost</a:t>
            </a:r>
            <a:endParaRPr sz="1600" dirty="0">
              <a:solidFill>
                <a:schemeClr val="tx1"/>
              </a:solidFill>
              <a:latin typeface="+mn-lt"/>
            </a:endParaRPr>
          </a:p>
        </p:txBody>
      </p:sp>
      <p:sp>
        <p:nvSpPr>
          <p:cNvPr id="127" name="Google Shape;127;p22"/>
          <p:cNvSpPr txBox="1">
            <a:spLocks noGrp="1"/>
          </p:cNvSpPr>
          <p:nvPr>
            <p:ph type="body" idx="2"/>
          </p:nvPr>
        </p:nvSpPr>
        <p:spPr>
          <a:xfrm>
            <a:off x="3550920" y="1330440"/>
            <a:ext cx="5419600" cy="350246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tx1"/>
                </a:solidFill>
                <a:latin typeface="+mn-lt"/>
              </a:rPr>
              <a:t>Number of features compared:</a:t>
            </a:r>
            <a:endParaRPr sz="1600" dirty="0">
              <a:solidFill>
                <a:schemeClr val="tx1"/>
              </a:solidFill>
              <a:latin typeface="+mn-lt"/>
            </a:endParaRPr>
          </a:p>
          <a:p>
            <a:pPr marL="457200" lvl="0" indent="-311150" algn="l" rtl="0">
              <a:spcBef>
                <a:spcPts val="1200"/>
              </a:spcBef>
              <a:spcAft>
                <a:spcPts val="0"/>
              </a:spcAft>
              <a:buSzPts val="1300"/>
              <a:buChar char="●"/>
            </a:pPr>
            <a:r>
              <a:rPr lang="en" sz="1600" dirty="0">
                <a:solidFill>
                  <a:schemeClr val="tx1"/>
                </a:solidFill>
                <a:latin typeface="+mn-lt"/>
              </a:rPr>
              <a:t>All</a:t>
            </a:r>
            <a:endParaRPr sz="1600" dirty="0">
              <a:solidFill>
                <a:schemeClr val="tx1"/>
              </a:solidFill>
              <a:latin typeface="+mn-lt"/>
            </a:endParaRPr>
          </a:p>
          <a:p>
            <a:pPr marL="457200" lvl="0" indent="-311150" algn="l" rtl="0">
              <a:spcBef>
                <a:spcPts val="0"/>
              </a:spcBef>
              <a:spcAft>
                <a:spcPts val="0"/>
              </a:spcAft>
              <a:buSzPts val="1300"/>
              <a:buChar char="●"/>
            </a:pPr>
            <a:r>
              <a:rPr lang="en" sz="1600" dirty="0">
                <a:solidFill>
                  <a:schemeClr val="tx1"/>
                </a:solidFill>
                <a:latin typeface="+mn-lt"/>
              </a:rPr>
              <a:t>Top 5</a:t>
            </a:r>
            <a:endParaRPr sz="1600" dirty="0">
              <a:solidFill>
                <a:schemeClr val="tx1"/>
              </a:solidFill>
              <a:latin typeface="+mn-lt"/>
            </a:endParaRPr>
          </a:p>
          <a:p>
            <a:pPr marL="457200" lvl="0" indent="-311150" algn="l" rtl="0">
              <a:spcBef>
                <a:spcPts val="0"/>
              </a:spcBef>
              <a:spcAft>
                <a:spcPts val="0"/>
              </a:spcAft>
              <a:buSzPts val="1300"/>
              <a:buChar char="●"/>
            </a:pPr>
            <a:r>
              <a:rPr lang="en" sz="1600" dirty="0">
                <a:solidFill>
                  <a:schemeClr val="tx1"/>
                </a:solidFill>
                <a:latin typeface="+mn-lt"/>
              </a:rPr>
              <a:t>Top 4</a:t>
            </a:r>
            <a:endParaRPr sz="1600" dirty="0">
              <a:solidFill>
                <a:schemeClr val="tx1"/>
              </a:solidFill>
              <a:latin typeface="+mn-lt"/>
            </a:endParaRPr>
          </a:p>
          <a:p>
            <a:pPr marL="457200" lvl="0" indent="-311150" algn="l" rtl="0">
              <a:spcBef>
                <a:spcPts val="0"/>
              </a:spcBef>
              <a:spcAft>
                <a:spcPts val="0"/>
              </a:spcAft>
              <a:buSzPts val="1300"/>
              <a:buChar char="●"/>
            </a:pPr>
            <a:r>
              <a:rPr lang="en" sz="1600" dirty="0">
                <a:solidFill>
                  <a:schemeClr val="tx1"/>
                </a:solidFill>
                <a:latin typeface="+mn-lt"/>
              </a:rPr>
              <a:t>Top 3</a:t>
            </a:r>
            <a:endParaRPr sz="1600" dirty="0">
              <a:solidFill>
                <a:schemeClr val="tx1"/>
              </a:solidFill>
              <a:latin typeface="+mn-lt"/>
            </a:endParaRPr>
          </a:p>
          <a:p>
            <a:pPr marL="0" lvl="0" indent="0" algn="l" rtl="0">
              <a:spcBef>
                <a:spcPts val="1200"/>
              </a:spcBef>
              <a:spcAft>
                <a:spcPts val="0"/>
              </a:spcAft>
              <a:buNone/>
            </a:pPr>
            <a:endParaRPr sz="1600" dirty="0">
              <a:solidFill>
                <a:schemeClr val="tx1"/>
              </a:solidFill>
              <a:latin typeface="+mn-lt"/>
            </a:endParaRPr>
          </a:p>
          <a:p>
            <a:pPr marL="0" lvl="0" indent="0" algn="l" rtl="0">
              <a:spcBef>
                <a:spcPts val="1200"/>
              </a:spcBef>
              <a:spcAft>
                <a:spcPts val="0"/>
              </a:spcAft>
              <a:buNone/>
            </a:pPr>
            <a:r>
              <a:rPr lang="en" sz="1600" dirty="0">
                <a:solidFill>
                  <a:schemeClr val="tx1"/>
                </a:solidFill>
                <a:latin typeface="+mn-lt"/>
              </a:rPr>
              <a:t>Order of priority: </a:t>
            </a:r>
            <a:endParaRPr sz="1600" dirty="0">
              <a:solidFill>
                <a:schemeClr val="tx1"/>
              </a:solidFill>
              <a:latin typeface="+mn-lt"/>
            </a:endParaRPr>
          </a:p>
          <a:p>
            <a:pPr marL="0" lvl="0" indent="0" algn="l" rtl="0">
              <a:spcBef>
                <a:spcPts val="1200"/>
              </a:spcBef>
              <a:spcAft>
                <a:spcPts val="1200"/>
              </a:spcAft>
              <a:buNone/>
            </a:pPr>
            <a:r>
              <a:rPr lang="en" sz="1600" dirty="0">
                <a:solidFill>
                  <a:schemeClr val="tx1"/>
                </a:solidFill>
                <a:latin typeface="+mn-lt"/>
              </a:rPr>
              <a:t>CDR &gt;  MMSE &gt;  nWBV &gt; M/F &gt;  EDUC &gt;  SES &gt;  eTIV &gt; ASF &gt; Age</a:t>
            </a:r>
            <a:endParaRPr sz="1600" dirty="0">
              <a:solidFill>
                <a:schemeClr val="tx1"/>
              </a:solidFill>
              <a:latin typeface="+mn-lt"/>
            </a:endParaRPr>
          </a:p>
        </p:txBody>
      </p:sp>
      <p:cxnSp>
        <p:nvCxnSpPr>
          <p:cNvPr id="128" name="Google Shape;128;p22"/>
          <p:cNvCxnSpPr/>
          <p:nvPr/>
        </p:nvCxnSpPr>
        <p:spPr>
          <a:xfrm>
            <a:off x="3415050" y="1463600"/>
            <a:ext cx="6300" cy="2571900"/>
          </a:xfrm>
          <a:prstGeom prst="straightConnector1">
            <a:avLst/>
          </a:prstGeom>
          <a:noFill/>
          <a:ln w="19050" cap="flat" cmpd="sng">
            <a:solidFill>
              <a:schemeClr val="dk2"/>
            </a:solidFill>
            <a:prstDash val="solid"/>
            <a:round/>
            <a:headEnd type="none" w="med" len="med"/>
            <a:tailEnd type="none" w="med" len="med"/>
          </a:ln>
        </p:spPr>
      </p:cxnSp>
      <p:sp>
        <p:nvSpPr>
          <p:cNvPr id="129" name="Google Shape;129;p22"/>
          <p:cNvSpPr txBox="1"/>
          <p:nvPr/>
        </p:nvSpPr>
        <p:spPr>
          <a:xfrm>
            <a:off x="526050" y="4535210"/>
            <a:ext cx="844447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mn-lt"/>
                <a:ea typeface="Roboto"/>
                <a:cs typeface="Roboto"/>
                <a:sym typeface="Roboto"/>
              </a:rPr>
              <a:t>Model comparison using 5-fold cross validation - for a combination of 24 different models</a:t>
            </a:r>
            <a:endParaRPr sz="1600" dirty="0">
              <a:latin typeface="+mn-lt"/>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6789450" y="-2700"/>
            <a:ext cx="2430751" cy="2589466"/>
          </a:xfrm>
          <a:prstGeom prst="rect">
            <a:avLst/>
          </a:prstGeom>
          <a:noFill/>
          <a:ln>
            <a:noFill/>
          </a:ln>
        </p:spPr>
      </p:pic>
      <p:pic>
        <p:nvPicPr>
          <p:cNvPr id="135" name="Google Shape;135;p23"/>
          <p:cNvPicPr preferRelativeResize="0"/>
          <p:nvPr/>
        </p:nvPicPr>
        <p:blipFill>
          <a:blip r:embed="rId4">
            <a:alphaModFix/>
          </a:blip>
          <a:stretch>
            <a:fillRect/>
          </a:stretch>
        </p:blipFill>
        <p:spPr>
          <a:xfrm>
            <a:off x="4488000" y="-9550"/>
            <a:ext cx="2430755" cy="2584075"/>
          </a:xfrm>
          <a:prstGeom prst="rect">
            <a:avLst/>
          </a:prstGeom>
          <a:noFill/>
          <a:ln>
            <a:noFill/>
          </a:ln>
        </p:spPr>
      </p:pic>
      <p:pic>
        <p:nvPicPr>
          <p:cNvPr id="136" name="Google Shape;136;p23"/>
          <p:cNvPicPr preferRelativeResize="0"/>
          <p:nvPr/>
        </p:nvPicPr>
        <p:blipFill>
          <a:blip r:embed="rId5">
            <a:alphaModFix/>
          </a:blip>
          <a:stretch>
            <a:fillRect/>
          </a:stretch>
        </p:blipFill>
        <p:spPr>
          <a:xfrm>
            <a:off x="2252547" y="0"/>
            <a:ext cx="2364251" cy="2584076"/>
          </a:xfrm>
          <a:prstGeom prst="rect">
            <a:avLst/>
          </a:prstGeom>
          <a:noFill/>
          <a:ln>
            <a:noFill/>
          </a:ln>
        </p:spPr>
      </p:pic>
      <p:pic>
        <p:nvPicPr>
          <p:cNvPr id="137" name="Google Shape;137;p23"/>
          <p:cNvPicPr preferRelativeResize="0"/>
          <p:nvPr/>
        </p:nvPicPr>
        <p:blipFill>
          <a:blip r:embed="rId6">
            <a:alphaModFix/>
          </a:blip>
          <a:stretch>
            <a:fillRect/>
          </a:stretch>
        </p:blipFill>
        <p:spPr>
          <a:xfrm>
            <a:off x="0" y="-22860"/>
            <a:ext cx="2364251" cy="2564976"/>
          </a:xfrm>
          <a:prstGeom prst="rect">
            <a:avLst/>
          </a:prstGeom>
          <a:noFill/>
          <a:ln>
            <a:noFill/>
          </a:ln>
        </p:spPr>
      </p:pic>
      <p:sp>
        <p:nvSpPr>
          <p:cNvPr id="138" name="Google Shape;138;p23"/>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Model accuracy comparison based on number of features</a:t>
            </a:r>
            <a:endParaRPr/>
          </a:p>
        </p:txBody>
      </p:sp>
      <p:sp>
        <p:nvSpPr>
          <p:cNvPr id="139" name="Google Shape;139;p23"/>
          <p:cNvSpPr txBox="1"/>
          <p:nvPr/>
        </p:nvSpPr>
        <p:spPr>
          <a:xfrm>
            <a:off x="6245600" y="2786388"/>
            <a:ext cx="2898400" cy="171890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dirty="0">
                <a:solidFill>
                  <a:schemeClr val="tx1"/>
                </a:solidFill>
                <a:latin typeface="+mn-lt"/>
                <a:ea typeface="Roboto"/>
                <a:cs typeface="Roboto"/>
                <a:sym typeface="Roboto"/>
              </a:rPr>
              <a:t>LR	Logistic Regression</a:t>
            </a:r>
            <a:br>
              <a:rPr lang="en" sz="1300" dirty="0">
                <a:solidFill>
                  <a:schemeClr val="tx1"/>
                </a:solidFill>
                <a:latin typeface="+mn-lt"/>
                <a:ea typeface="Roboto"/>
                <a:cs typeface="Roboto"/>
                <a:sym typeface="Roboto"/>
              </a:rPr>
            </a:br>
            <a:r>
              <a:rPr lang="en" sz="1300" dirty="0">
                <a:solidFill>
                  <a:schemeClr val="tx1"/>
                </a:solidFill>
                <a:latin typeface="+mn-lt"/>
                <a:ea typeface="Roboto"/>
                <a:cs typeface="Roboto"/>
                <a:sym typeface="Roboto"/>
              </a:rPr>
              <a:t>RF	Random Forest</a:t>
            </a:r>
            <a:br>
              <a:rPr lang="en" sz="1300" dirty="0">
                <a:solidFill>
                  <a:schemeClr val="tx1"/>
                </a:solidFill>
                <a:latin typeface="+mn-lt"/>
                <a:ea typeface="Roboto"/>
                <a:cs typeface="Roboto"/>
                <a:sym typeface="Roboto"/>
              </a:rPr>
            </a:br>
            <a:r>
              <a:rPr lang="en" sz="1300" dirty="0">
                <a:solidFill>
                  <a:schemeClr val="tx1"/>
                </a:solidFill>
                <a:latin typeface="+mn-lt"/>
                <a:ea typeface="Roboto"/>
                <a:cs typeface="Roboto"/>
                <a:sym typeface="Roboto"/>
              </a:rPr>
              <a:t>SVM	Support Vector Machine</a:t>
            </a:r>
            <a:br>
              <a:rPr lang="en" sz="1300" dirty="0">
                <a:solidFill>
                  <a:schemeClr val="tx1"/>
                </a:solidFill>
                <a:latin typeface="+mn-lt"/>
                <a:ea typeface="Roboto"/>
                <a:cs typeface="Roboto"/>
                <a:sym typeface="Roboto"/>
              </a:rPr>
            </a:br>
            <a:r>
              <a:rPr lang="en" sz="1300" dirty="0">
                <a:solidFill>
                  <a:schemeClr val="tx1"/>
                </a:solidFill>
                <a:latin typeface="+mn-lt"/>
                <a:ea typeface="Roboto"/>
                <a:cs typeface="Roboto"/>
                <a:sym typeface="Roboto"/>
              </a:rPr>
              <a:t>KNN 	K- Nearest Neighbors</a:t>
            </a:r>
            <a:br>
              <a:rPr lang="en" sz="1300" dirty="0">
                <a:solidFill>
                  <a:schemeClr val="tx1"/>
                </a:solidFill>
                <a:latin typeface="+mn-lt"/>
                <a:ea typeface="Roboto"/>
                <a:cs typeface="Roboto"/>
                <a:sym typeface="Roboto"/>
              </a:rPr>
            </a:br>
            <a:r>
              <a:rPr lang="en" sz="1300" dirty="0">
                <a:solidFill>
                  <a:schemeClr val="tx1"/>
                </a:solidFill>
                <a:latin typeface="+mn-lt"/>
                <a:ea typeface="Roboto"/>
                <a:cs typeface="Roboto"/>
                <a:sym typeface="Roboto"/>
              </a:rPr>
              <a:t>DT	Decision Tree</a:t>
            </a:r>
            <a:br>
              <a:rPr lang="en" sz="1300" dirty="0">
                <a:solidFill>
                  <a:schemeClr val="tx1"/>
                </a:solidFill>
                <a:latin typeface="+mn-lt"/>
                <a:ea typeface="Roboto"/>
                <a:cs typeface="Roboto"/>
                <a:sym typeface="Roboto"/>
              </a:rPr>
            </a:br>
            <a:r>
              <a:rPr lang="en" sz="1300" dirty="0">
                <a:solidFill>
                  <a:schemeClr val="tx1"/>
                </a:solidFill>
                <a:latin typeface="+mn-lt"/>
                <a:ea typeface="Roboto"/>
                <a:cs typeface="Roboto"/>
                <a:sym typeface="Roboto"/>
              </a:rPr>
              <a:t>XGB	XGBoost</a:t>
            </a:r>
            <a:endParaRPr dirty="0">
              <a:solidFill>
                <a:schemeClr val="tx1"/>
              </a:solidFill>
              <a:latin typeface="+mn-lt"/>
              <a:ea typeface="Roboto"/>
              <a:cs typeface="Roboto"/>
              <a:sym typeface="Roboto"/>
            </a:endParaRPr>
          </a:p>
        </p:txBody>
      </p:sp>
      <p:sp>
        <p:nvSpPr>
          <p:cNvPr id="140" name="Google Shape;140;p23"/>
          <p:cNvSpPr txBox="1"/>
          <p:nvPr/>
        </p:nvSpPr>
        <p:spPr>
          <a:xfrm>
            <a:off x="180975" y="2786400"/>
            <a:ext cx="2922000" cy="118260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chemeClr val="tx1"/>
                </a:solidFill>
                <a:latin typeface="+mn-lt"/>
                <a:ea typeface="Roboto"/>
                <a:cs typeface="Roboto"/>
                <a:sym typeface="Roboto"/>
              </a:rPr>
              <a:t>Model selection on most accuracy-</a:t>
            </a:r>
            <a:endParaRPr sz="1300">
              <a:solidFill>
                <a:schemeClr val="tx1"/>
              </a:solidFill>
              <a:latin typeface="+mn-lt"/>
              <a:ea typeface="Roboto"/>
              <a:cs typeface="Roboto"/>
              <a:sym typeface="Roboto"/>
            </a:endParaRPr>
          </a:p>
          <a:p>
            <a:pPr marL="0" lvl="0" indent="0" algn="l" rtl="0">
              <a:lnSpc>
                <a:spcPct val="115000"/>
              </a:lnSpc>
              <a:spcBef>
                <a:spcPts val="1200"/>
              </a:spcBef>
              <a:spcAft>
                <a:spcPts val="1200"/>
              </a:spcAft>
              <a:buNone/>
            </a:pPr>
            <a:r>
              <a:rPr lang="en" sz="1300">
                <a:solidFill>
                  <a:schemeClr val="tx1"/>
                </a:solidFill>
                <a:latin typeface="+mn-lt"/>
                <a:ea typeface="Roboto"/>
                <a:cs typeface="Roboto"/>
                <a:sym typeface="Roboto"/>
              </a:rPr>
              <a:t>Top 4 features</a:t>
            </a:r>
            <a:br>
              <a:rPr lang="en" sz="1300">
                <a:solidFill>
                  <a:schemeClr val="tx1"/>
                </a:solidFill>
                <a:latin typeface="+mn-lt"/>
                <a:ea typeface="Roboto"/>
                <a:cs typeface="Roboto"/>
                <a:sym typeface="Roboto"/>
              </a:rPr>
            </a:br>
            <a:r>
              <a:rPr lang="en" sz="1300">
                <a:solidFill>
                  <a:schemeClr val="tx1"/>
                </a:solidFill>
                <a:latin typeface="+mn-lt"/>
                <a:ea typeface="Roboto"/>
                <a:cs typeface="Roboto"/>
                <a:sym typeface="Roboto"/>
              </a:rPr>
              <a:t>[CDR, MMSE, nWBV, M/F]</a:t>
            </a:r>
            <a:endParaRPr sz="1300">
              <a:solidFill>
                <a:schemeClr val="tx1"/>
              </a:solidFill>
              <a:latin typeface="+mn-lt"/>
              <a:ea typeface="Roboto"/>
              <a:cs typeface="Roboto"/>
              <a:sym typeface="Roboto"/>
            </a:endParaRPr>
          </a:p>
        </p:txBody>
      </p:sp>
      <p:pic>
        <p:nvPicPr>
          <p:cNvPr id="141" name="Google Shape;141;p23"/>
          <p:cNvPicPr preferRelativeResize="0"/>
          <p:nvPr/>
        </p:nvPicPr>
        <p:blipFill>
          <a:blip r:embed="rId7">
            <a:alphaModFix/>
          </a:blip>
          <a:stretch>
            <a:fillRect/>
          </a:stretch>
        </p:blipFill>
        <p:spPr>
          <a:xfrm>
            <a:off x="4398375" y="2786400"/>
            <a:ext cx="764175" cy="54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p:nvPr/>
        </p:nvSpPr>
        <p:spPr>
          <a:xfrm>
            <a:off x="404225" y="92000"/>
            <a:ext cx="381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erriweather"/>
                <a:ea typeface="Merriweather"/>
                <a:cs typeface="Merriweather"/>
                <a:sym typeface="Merriweather"/>
              </a:rPr>
              <a:t>Test accuracy comparison</a:t>
            </a:r>
            <a:endParaRPr>
              <a:solidFill>
                <a:schemeClr val="lt1"/>
              </a:solidFill>
              <a:latin typeface="Merriweather"/>
              <a:ea typeface="Merriweather"/>
              <a:cs typeface="Merriweather"/>
              <a:sym typeface="Merriweather"/>
            </a:endParaRPr>
          </a:p>
        </p:txBody>
      </p:sp>
      <p:pic>
        <p:nvPicPr>
          <p:cNvPr id="147" name="Google Shape;147;p24"/>
          <p:cNvPicPr preferRelativeResize="0"/>
          <p:nvPr/>
        </p:nvPicPr>
        <p:blipFill>
          <a:blip r:embed="rId3">
            <a:alphaModFix/>
          </a:blip>
          <a:stretch>
            <a:fillRect/>
          </a:stretch>
        </p:blipFill>
        <p:spPr>
          <a:xfrm>
            <a:off x="1658738" y="492200"/>
            <a:ext cx="5826525" cy="1972050"/>
          </a:xfrm>
          <a:prstGeom prst="rect">
            <a:avLst/>
          </a:prstGeom>
          <a:noFill/>
          <a:ln>
            <a:noFill/>
          </a:ln>
        </p:spPr>
      </p:pic>
      <p:sp>
        <p:nvSpPr>
          <p:cNvPr id="148" name="Google Shape;148;p24"/>
          <p:cNvSpPr txBox="1"/>
          <p:nvPr/>
        </p:nvSpPr>
        <p:spPr>
          <a:xfrm>
            <a:off x="404225" y="2678150"/>
            <a:ext cx="381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erriweather"/>
                <a:ea typeface="Merriweather"/>
                <a:cs typeface="Merriweather"/>
                <a:sym typeface="Merriweather"/>
              </a:rPr>
              <a:t>Train accuracy comparison</a:t>
            </a:r>
            <a:endParaRPr>
              <a:solidFill>
                <a:schemeClr val="lt1"/>
              </a:solidFill>
              <a:latin typeface="Merriweather"/>
              <a:ea typeface="Merriweather"/>
              <a:cs typeface="Merriweather"/>
              <a:sym typeface="Merriweather"/>
            </a:endParaRPr>
          </a:p>
        </p:txBody>
      </p:sp>
      <p:pic>
        <p:nvPicPr>
          <p:cNvPr id="149" name="Google Shape;149;p24"/>
          <p:cNvPicPr preferRelativeResize="0"/>
          <p:nvPr/>
        </p:nvPicPr>
        <p:blipFill>
          <a:blip r:embed="rId4">
            <a:alphaModFix/>
          </a:blip>
          <a:stretch>
            <a:fillRect/>
          </a:stretch>
        </p:blipFill>
        <p:spPr>
          <a:xfrm>
            <a:off x="1658738" y="3078350"/>
            <a:ext cx="5826525" cy="18806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5"/>
          <p:cNvPicPr preferRelativeResize="0"/>
          <p:nvPr/>
        </p:nvPicPr>
        <p:blipFill>
          <a:blip r:embed="rId3">
            <a:alphaModFix/>
          </a:blip>
          <a:stretch>
            <a:fillRect/>
          </a:stretch>
        </p:blipFill>
        <p:spPr>
          <a:xfrm>
            <a:off x="0" y="400200"/>
            <a:ext cx="2870167" cy="2314425"/>
          </a:xfrm>
          <a:prstGeom prst="rect">
            <a:avLst/>
          </a:prstGeom>
          <a:noFill/>
          <a:ln>
            <a:noFill/>
          </a:ln>
        </p:spPr>
      </p:pic>
      <p:sp>
        <p:nvSpPr>
          <p:cNvPr id="155" name="Google Shape;155;p25"/>
          <p:cNvSpPr txBox="1"/>
          <p:nvPr/>
        </p:nvSpPr>
        <p:spPr>
          <a:xfrm>
            <a:off x="1409688" y="0"/>
            <a:ext cx="72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LR</a:t>
            </a:r>
            <a:endParaRPr b="1">
              <a:latin typeface="Roboto"/>
              <a:ea typeface="Roboto"/>
              <a:cs typeface="Roboto"/>
              <a:sym typeface="Roboto"/>
            </a:endParaRPr>
          </a:p>
        </p:txBody>
      </p:sp>
      <p:pic>
        <p:nvPicPr>
          <p:cNvPr id="156" name="Google Shape;156;p25"/>
          <p:cNvPicPr preferRelativeResize="0"/>
          <p:nvPr/>
        </p:nvPicPr>
        <p:blipFill>
          <a:blip r:embed="rId4">
            <a:alphaModFix/>
          </a:blip>
          <a:stretch>
            <a:fillRect/>
          </a:stretch>
        </p:blipFill>
        <p:spPr>
          <a:xfrm>
            <a:off x="3188525" y="352575"/>
            <a:ext cx="1897825" cy="2077000"/>
          </a:xfrm>
          <a:prstGeom prst="rect">
            <a:avLst/>
          </a:prstGeom>
          <a:noFill/>
          <a:ln>
            <a:noFill/>
          </a:ln>
        </p:spPr>
      </p:pic>
      <p:sp>
        <p:nvSpPr>
          <p:cNvPr id="157" name="Google Shape;157;p25"/>
          <p:cNvSpPr txBox="1"/>
          <p:nvPr/>
        </p:nvSpPr>
        <p:spPr>
          <a:xfrm>
            <a:off x="3975350" y="0"/>
            <a:ext cx="72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RF</a:t>
            </a:r>
            <a:endParaRPr b="1">
              <a:latin typeface="Roboto"/>
              <a:ea typeface="Roboto"/>
              <a:cs typeface="Roboto"/>
              <a:sym typeface="Roboto"/>
            </a:endParaRPr>
          </a:p>
        </p:txBody>
      </p:sp>
      <p:pic>
        <p:nvPicPr>
          <p:cNvPr id="158" name="Google Shape;158;p25"/>
          <p:cNvPicPr preferRelativeResize="0"/>
          <p:nvPr/>
        </p:nvPicPr>
        <p:blipFill>
          <a:blip r:embed="rId5">
            <a:alphaModFix/>
          </a:blip>
          <a:stretch>
            <a:fillRect/>
          </a:stretch>
        </p:blipFill>
        <p:spPr>
          <a:xfrm>
            <a:off x="5674500" y="352575"/>
            <a:ext cx="1804073" cy="2077000"/>
          </a:xfrm>
          <a:prstGeom prst="rect">
            <a:avLst/>
          </a:prstGeom>
          <a:noFill/>
          <a:ln>
            <a:noFill/>
          </a:ln>
        </p:spPr>
      </p:pic>
      <p:sp>
        <p:nvSpPr>
          <p:cNvPr id="159" name="Google Shape;159;p25"/>
          <p:cNvSpPr txBox="1"/>
          <p:nvPr/>
        </p:nvSpPr>
        <p:spPr>
          <a:xfrm>
            <a:off x="6255250" y="0"/>
            <a:ext cx="72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SVM</a:t>
            </a:r>
            <a:endParaRPr b="1">
              <a:latin typeface="Roboto"/>
              <a:ea typeface="Roboto"/>
              <a:cs typeface="Roboto"/>
              <a:sym typeface="Roboto"/>
            </a:endParaRPr>
          </a:p>
        </p:txBody>
      </p:sp>
      <p:pic>
        <p:nvPicPr>
          <p:cNvPr id="160" name="Google Shape;160;p25"/>
          <p:cNvPicPr preferRelativeResize="0"/>
          <p:nvPr/>
        </p:nvPicPr>
        <p:blipFill>
          <a:blip r:embed="rId6">
            <a:alphaModFix/>
          </a:blip>
          <a:stretch>
            <a:fillRect/>
          </a:stretch>
        </p:blipFill>
        <p:spPr>
          <a:xfrm>
            <a:off x="60250" y="2868200"/>
            <a:ext cx="2749677" cy="2314425"/>
          </a:xfrm>
          <a:prstGeom prst="rect">
            <a:avLst/>
          </a:prstGeom>
          <a:noFill/>
          <a:ln>
            <a:noFill/>
          </a:ln>
        </p:spPr>
      </p:pic>
      <p:sp>
        <p:nvSpPr>
          <p:cNvPr id="161" name="Google Shape;161;p25"/>
          <p:cNvSpPr txBox="1"/>
          <p:nvPr/>
        </p:nvSpPr>
        <p:spPr>
          <a:xfrm>
            <a:off x="1409700" y="2571750"/>
            <a:ext cx="72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KNN</a:t>
            </a:r>
            <a:endParaRPr b="1">
              <a:latin typeface="Roboto"/>
              <a:ea typeface="Roboto"/>
              <a:cs typeface="Roboto"/>
              <a:sym typeface="Roboto"/>
            </a:endParaRPr>
          </a:p>
        </p:txBody>
      </p:sp>
      <p:pic>
        <p:nvPicPr>
          <p:cNvPr id="162" name="Google Shape;162;p25"/>
          <p:cNvPicPr preferRelativeResize="0"/>
          <p:nvPr/>
        </p:nvPicPr>
        <p:blipFill>
          <a:blip r:embed="rId7">
            <a:alphaModFix/>
          </a:blip>
          <a:stretch>
            <a:fillRect/>
          </a:stretch>
        </p:blipFill>
        <p:spPr>
          <a:xfrm>
            <a:off x="3188525" y="2868200"/>
            <a:ext cx="1897825" cy="2107193"/>
          </a:xfrm>
          <a:prstGeom prst="rect">
            <a:avLst/>
          </a:prstGeom>
          <a:noFill/>
          <a:ln>
            <a:noFill/>
          </a:ln>
        </p:spPr>
      </p:pic>
      <p:sp>
        <p:nvSpPr>
          <p:cNvPr id="163" name="Google Shape;163;p25"/>
          <p:cNvSpPr txBox="1"/>
          <p:nvPr/>
        </p:nvSpPr>
        <p:spPr>
          <a:xfrm>
            <a:off x="3775488" y="2571750"/>
            <a:ext cx="72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DT</a:t>
            </a:r>
            <a:endParaRPr b="1">
              <a:latin typeface="Roboto"/>
              <a:ea typeface="Roboto"/>
              <a:cs typeface="Roboto"/>
              <a:sym typeface="Roboto"/>
            </a:endParaRPr>
          </a:p>
        </p:txBody>
      </p:sp>
      <p:pic>
        <p:nvPicPr>
          <p:cNvPr id="164" name="Google Shape;164;p25"/>
          <p:cNvPicPr preferRelativeResize="0"/>
          <p:nvPr/>
        </p:nvPicPr>
        <p:blipFill>
          <a:blip r:embed="rId8">
            <a:alphaModFix/>
          </a:blip>
          <a:stretch>
            <a:fillRect/>
          </a:stretch>
        </p:blipFill>
        <p:spPr>
          <a:xfrm>
            <a:off x="5668276" y="2881375"/>
            <a:ext cx="1897825" cy="2080827"/>
          </a:xfrm>
          <a:prstGeom prst="rect">
            <a:avLst/>
          </a:prstGeom>
          <a:noFill/>
          <a:ln>
            <a:noFill/>
          </a:ln>
        </p:spPr>
      </p:pic>
      <p:sp>
        <p:nvSpPr>
          <p:cNvPr id="165" name="Google Shape;165;p25"/>
          <p:cNvSpPr txBox="1"/>
          <p:nvPr/>
        </p:nvSpPr>
        <p:spPr>
          <a:xfrm>
            <a:off x="6141263" y="2571750"/>
            <a:ext cx="72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XGB</a:t>
            </a:r>
            <a:endParaRPr b="1">
              <a:latin typeface="Roboto"/>
              <a:ea typeface="Roboto"/>
              <a:cs typeface="Roboto"/>
              <a:sym typeface="Roboto"/>
            </a:endParaRPr>
          </a:p>
        </p:txBody>
      </p:sp>
      <p:sp>
        <p:nvSpPr>
          <p:cNvPr id="166" name="Google Shape;166;p25"/>
          <p:cNvSpPr txBox="1"/>
          <p:nvPr/>
        </p:nvSpPr>
        <p:spPr>
          <a:xfrm>
            <a:off x="7566100" y="2256150"/>
            <a:ext cx="18042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mn-lt"/>
                <a:ea typeface="Roboto"/>
                <a:cs typeface="Roboto"/>
                <a:sym typeface="Roboto"/>
              </a:rPr>
              <a:t>TN - True Negative</a:t>
            </a:r>
            <a:endParaRPr sz="1200" dirty="0">
              <a:latin typeface="+mn-lt"/>
              <a:ea typeface="Roboto"/>
              <a:cs typeface="Roboto"/>
              <a:sym typeface="Roboto"/>
            </a:endParaRPr>
          </a:p>
          <a:p>
            <a:pPr marL="0" lvl="0" indent="0" algn="l" rtl="0">
              <a:spcBef>
                <a:spcPts val="0"/>
              </a:spcBef>
              <a:spcAft>
                <a:spcPts val="0"/>
              </a:spcAft>
              <a:buNone/>
            </a:pPr>
            <a:r>
              <a:rPr lang="en" sz="1200" dirty="0">
                <a:latin typeface="+mn-lt"/>
                <a:ea typeface="Roboto"/>
                <a:cs typeface="Roboto"/>
                <a:sym typeface="Roboto"/>
              </a:rPr>
              <a:t>TP - True Positive</a:t>
            </a:r>
            <a:endParaRPr sz="1200" dirty="0">
              <a:latin typeface="+mn-lt"/>
              <a:ea typeface="Roboto"/>
              <a:cs typeface="Roboto"/>
              <a:sym typeface="Roboto"/>
            </a:endParaRPr>
          </a:p>
          <a:p>
            <a:pPr marL="0" lvl="0" indent="0" algn="l" rtl="0">
              <a:spcBef>
                <a:spcPts val="0"/>
              </a:spcBef>
              <a:spcAft>
                <a:spcPts val="0"/>
              </a:spcAft>
              <a:buNone/>
            </a:pPr>
            <a:r>
              <a:rPr lang="en" sz="1200" dirty="0">
                <a:latin typeface="+mn-lt"/>
                <a:ea typeface="Roboto"/>
                <a:cs typeface="Roboto"/>
                <a:sym typeface="Roboto"/>
              </a:rPr>
              <a:t>FN -  False Negative</a:t>
            </a:r>
            <a:endParaRPr sz="1200" dirty="0">
              <a:latin typeface="+mn-lt"/>
              <a:ea typeface="Roboto"/>
              <a:cs typeface="Roboto"/>
              <a:sym typeface="Roboto"/>
            </a:endParaRPr>
          </a:p>
          <a:p>
            <a:pPr marL="0" lvl="0" indent="0" algn="l" rtl="0">
              <a:spcBef>
                <a:spcPts val="0"/>
              </a:spcBef>
              <a:spcAft>
                <a:spcPts val="0"/>
              </a:spcAft>
              <a:buNone/>
            </a:pPr>
            <a:r>
              <a:rPr lang="en" sz="1200" dirty="0">
                <a:latin typeface="+mn-lt"/>
                <a:ea typeface="Roboto"/>
                <a:cs typeface="Roboto"/>
                <a:sym typeface="Roboto"/>
              </a:rPr>
              <a:t>FP -  False Positive</a:t>
            </a:r>
            <a:endParaRPr sz="1200" dirty="0">
              <a:latin typeface="+mn-lt"/>
              <a:ea typeface="Roboto"/>
              <a:cs typeface="Roboto"/>
              <a:sym typeface="Roboto"/>
            </a:endParaRPr>
          </a:p>
          <a:p>
            <a:pPr marL="0" lvl="0" indent="0" algn="l" rtl="0">
              <a:spcBef>
                <a:spcPts val="0"/>
              </a:spcBef>
              <a:spcAft>
                <a:spcPts val="0"/>
              </a:spcAft>
              <a:buNone/>
            </a:pPr>
            <a:endParaRPr sz="1200" dirty="0">
              <a:latin typeface="+mn-lt"/>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6"/>
          <p:cNvPicPr preferRelativeResize="0"/>
          <p:nvPr/>
        </p:nvPicPr>
        <p:blipFill>
          <a:blip r:embed="rId3">
            <a:alphaModFix/>
          </a:blip>
          <a:stretch>
            <a:fillRect/>
          </a:stretch>
        </p:blipFill>
        <p:spPr>
          <a:xfrm>
            <a:off x="5970350" y="2922045"/>
            <a:ext cx="3173650" cy="2200230"/>
          </a:xfrm>
          <a:prstGeom prst="rect">
            <a:avLst/>
          </a:prstGeom>
          <a:noFill/>
          <a:ln>
            <a:noFill/>
          </a:ln>
        </p:spPr>
      </p:pic>
      <p:pic>
        <p:nvPicPr>
          <p:cNvPr id="172" name="Google Shape;172;p26"/>
          <p:cNvPicPr preferRelativeResize="0"/>
          <p:nvPr/>
        </p:nvPicPr>
        <p:blipFill>
          <a:blip r:embed="rId4">
            <a:alphaModFix/>
          </a:blip>
          <a:stretch>
            <a:fillRect/>
          </a:stretch>
        </p:blipFill>
        <p:spPr>
          <a:xfrm>
            <a:off x="5854450" y="304800"/>
            <a:ext cx="3285116" cy="2313550"/>
          </a:xfrm>
          <a:prstGeom prst="rect">
            <a:avLst/>
          </a:prstGeom>
          <a:noFill/>
          <a:ln>
            <a:noFill/>
          </a:ln>
        </p:spPr>
      </p:pic>
      <p:pic>
        <p:nvPicPr>
          <p:cNvPr id="173" name="Google Shape;173;p26"/>
          <p:cNvPicPr preferRelativeResize="0"/>
          <p:nvPr/>
        </p:nvPicPr>
        <p:blipFill>
          <a:blip r:embed="rId5">
            <a:alphaModFix/>
          </a:blip>
          <a:stretch>
            <a:fillRect/>
          </a:stretch>
        </p:blipFill>
        <p:spPr>
          <a:xfrm>
            <a:off x="2985600" y="342900"/>
            <a:ext cx="3173650" cy="2230309"/>
          </a:xfrm>
          <a:prstGeom prst="rect">
            <a:avLst/>
          </a:prstGeom>
          <a:noFill/>
          <a:ln>
            <a:noFill/>
          </a:ln>
        </p:spPr>
      </p:pic>
      <p:pic>
        <p:nvPicPr>
          <p:cNvPr id="174" name="Google Shape;174;p26"/>
          <p:cNvPicPr preferRelativeResize="0"/>
          <p:nvPr/>
        </p:nvPicPr>
        <p:blipFill>
          <a:blip r:embed="rId6">
            <a:alphaModFix/>
          </a:blip>
          <a:stretch>
            <a:fillRect/>
          </a:stretch>
        </p:blipFill>
        <p:spPr>
          <a:xfrm>
            <a:off x="152400" y="304800"/>
            <a:ext cx="3173650" cy="2313550"/>
          </a:xfrm>
          <a:prstGeom prst="rect">
            <a:avLst/>
          </a:prstGeom>
          <a:noFill/>
          <a:ln>
            <a:noFill/>
          </a:ln>
        </p:spPr>
      </p:pic>
      <p:pic>
        <p:nvPicPr>
          <p:cNvPr id="175" name="Google Shape;175;p26"/>
          <p:cNvPicPr preferRelativeResize="0"/>
          <p:nvPr/>
        </p:nvPicPr>
        <p:blipFill rotWithShape="1">
          <a:blip r:embed="rId7">
            <a:alphaModFix/>
          </a:blip>
          <a:srcRect l="2400" r="-2399"/>
          <a:stretch/>
        </p:blipFill>
        <p:spPr>
          <a:xfrm>
            <a:off x="3204225" y="2869940"/>
            <a:ext cx="3173650" cy="2273560"/>
          </a:xfrm>
          <a:prstGeom prst="rect">
            <a:avLst/>
          </a:prstGeom>
          <a:noFill/>
          <a:ln>
            <a:noFill/>
          </a:ln>
        </p:spPr>
      </p:pic>
      <p:pic>
        <p:nvPicPr>
          <p:cNvPr id="176" name="Google Shape;176;p26"/>
          <p:cNvPicPr preferRelativeResize="0"/>
          <p:nvPr/>
        </p:nvPicPr>
        <p:blipFill>
          <a:blip r:embed="rId8">
            <a:alphaModFix/>
          </a:blip>
          <a:stretch>
            <a:fillRect/>
          </a:stretch>
        </p:blipFill>
        <p:spPr>
          <a:xfrm>
            <a:off x="335375" y="2858750"/>
            <a:ext cx="3173650" cy="2263972"/>
          </a:xfrm>
          <a:prstGeom prst="rect">
            <a:avLst/>
          </a:prstGeom>
          <a:noFill/>
          <a:ln>
            <a:noFill/>
          </a:ln>
        </p:spPr>
      </p:pic>
      <p:sp>
        <p:nvSpPr>
          <p:cNvPr id="177" name="Google Shape;177;p26"/>
          <p:cNvSpPr txBox="1"/>
          <p:nvPr/>
        </p:nvSpPr>
        <p:spPr>
          <a:xfrm>
            <a:off x="1409688" y="76200"/>
            <a:ext cx="72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LR</a:t>
            </a:r>
            <a:endParaRPr b="1">
              <a:latin typeface="Roboto"/>
              <a:ea typeface="Roboto"/>
              <a:cs typeface="Roboto"/>
              <a:sym typeface="Roboto"/>
            </a:endParaRPr>
          </a:p>
        </p:txBody>
      </p:sp>
      <p:sp>
        <p:nvSpPr>
          <p:cNvPr id="178" name="Google Shape;178;p26"/>
          <p:cNvSpPr txBox="1"/>
          <p:nvPr/>
        </p:nvSpPr>
        <p:spPr>
          <a:xfrm>
            <a:off x="4432550" y="76200"/>
            <a:ext cx="72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RF</a:t>
            </a:r>
            <a:endParaRPr b="1">
              <a:latin typeface="Roboto"/>
              <a:ea typeface="Roboto"/>
              <a:cs typeface="Roboto"/>
              <a:sym typeface="Roboto"/>
            </a:endParaRPr>
          </a:p>
        </p:txBody>
      </p:sp>
      <p:sp>
        <p:nvSpPr>
          <p:cNvPr id="179" name="Google Shape;179;p26"/>
          <p:cNvSpPr txBox="1"/>
          <p:nvPr/>
        </p:nvSpPr>
        <p:spPr>
          <a:xfrm>
            <a:off x="7322050" y="76200"/>
            <a:ext cx="72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SVM</a:t>
            </a:r>
            <a:endParaRPr b="1">
              <a:latin typeface="Roboto"/>
              <a:ea typeface="Roboto"/>
              <a:cs typeface="Roboto"/>
              <a:sym typeface="Roboto"/>
            </a:endParaRPr>
          </a:p>
        </p:txBody>
      </p:sp>
      <p:sp>
        <p:nvSpPr>
          <p:cNvPr id="180" name="Google Shape;180;p26"/>
          <p:cNvSpPr txBox="1"/>
          <p:nvPr/>
        </p:nvSpPr>
        <p:spPr>
          <a:xfrm>
            <a:off x="1714500" y="2571750"/>
            <a:ext cx="72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KNN</a:t>
            </a:r>
            <a:endParaRPr b="1">
              <a:latin typeface="Roboto"/>
              <a:ea typeface="Roboto"/>
              <a:cs typeface="Roboto"/>
              <a:sym typeface="Roboto"/>
            </a:endParaRPr>
          </a:p>
        </p:txBody>
      </p:sp>
      <p:sp>
        <p:nvSpPr>
          <p:cNvPr id="181" name="Google Shape;181;p26"/>
          <p:cNvSpPr txBox="1"/>
          <p:nvPr/>
        </p:nvSpPr>
        <p:spPr>
          <a:xfrm>
            <a:off x="4613688" y="2571750"/>
            <a:ext cx="72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DT</a:t>
            </a:r>
            <a:endParaRPr b="1">
              <a:latin typeface="Roboto"/>
              <a:ea typeface="Roboto"/>
              <a:cs typeface="Roboto"/>
              <a:sym typeface="Roboto"/>
            </a:endParaRPr>
          </a:p>
        </p:txBody>
      </p:sp>
      <p:sp>
        <p:nvSpPr>
          <p:cNvPr id="182" name="Google Shape;182;p26"/>
          <p:cNvSpPr txBox="1"/>
          <p:nvPr/>
        </p:nvSpPr>
        <p:spPr>
          <a:xfrm>
            <a:off x="7512863" y="2571750"/>
            <a:ext cx="72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XGB</a:t>
            </a:r>
            <a:endParaRPr b="1">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evaluation- metrics</a:t>
            </a:r>
            <a:r>
              <a:rPr lang="en" sz="2400"/>
              <a:t>*</a:t>
            </a:r>
            <a:endParaRPr sz="2400"/>
          </a:p>
        </p:txBody>
      </p:sp>
      <p:graphicFrame>
        <p:nvGraphicFramePr>
          <p:cNvPr id="188" name="Google Shape;188;p27"/>
          <p:cNvGraphicFramePr/>
          <p:nvPr/>
        </p:nvGraphicFramePr>
        <p:xfrm>
          <a:off x="952500" y="1543050"/>
          <a:ext cx="7239050" cy="2377260"/>
        </p:xfrm>
        <a:graphic>
          <a:graphicData uri="http://schemas.openxmlformats.org/drawingml/2006/table">
            <a:tbl>
              <a:tblPr>
                <a:noFill/>
                <a:tableStyleId>{201A273D-B8A9-42CA-B970-4D9BF6A1F13C}</a:tableStyleId>
              </a:tblPr>
              <a:tblGrid>
                <a:gridCol w="1034150">
                  <a:extLst>
                    <a:ext uri="{9D8B030D-6E8A-4147-A177-3AD203B41FA5}">
                      <a16:colId xmlns:a16="http://schemas.microsoft.com/office/drawing/2014/main" val="20000"/>
                    </a:ext>
                  </a:extLst>
                </a:gridCol>
                <a:gridCol w="1034150">
                  <a:extLst>
                    <a:ext uri="{9D8B030D-6E8A-4147-A177-3AD203B41FA5}">
                      <a16:colId xmlns:a16="http://schemas.microsoft.com/office/drawing/2014/main" val="20001"/>
                    </a:ext>
                  </a:extLst>
                </a:gridCol>
                <a:gridCol w="1034150">
                  <a:extLst>
                    <a:ext uri="{9D8B030D-6E8A-4147-A177-3AD203B41FA5}">
                      <a16:colId xmlns:a16="http://schemas.microsoft.com/office/drawing/2014/main" val="20002"/>
                    </a:ext>
                  </a:extLst>
                </a:gridCol>
                <a:gridCol w="1034150">
                  <a:extLst>
                    <a:ext uri="{9D8B030D-6E8A-4147-A177-3AD203B41FA5}">
                      <a16:colId xmlns:a16="http://schemas.microsoft.com/office/drawing/2014/main" val="20003"/>
                    </a:ext>
                  </a:extLst>
                </a:gridCol>
                <a:gridCol w="1034150">
                  <a:extLst>
                    <a:ext uri="{9D8B030D-6E8A-4147-A177-3AD203B41FA5}">
                      <a16:colId xmlns:a16="http://schemas.microsoft.com/office/drawing/2014/main" val="20004"/>
                    </a:ext>
                  </a:extLst>
                </a:gridCol>
                <a:gridCol w="1034150">
                  <a:extLst>
                    <a:ext uri="{9D8B030D-6E8A-4147-A177-3AD203B41FA5}">
                      <a16:colId xmlns:a16="http://schemas.microsoft.com/office/drawing/2014/main" val="20005"/>
                    </a:ext>
                  </a:extLst>
                </a:gridCol>
                <a:gridCol w="103415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LR</a:t>
                      </a:r>
                      <a:endParaRPr/>
                    </a:p>
                  </a:txBody>
                  <a:tcPr marL="91425" marR="91425" marT="91425" marB="91425"/>
                </a:tc>
                <a:tc>
                  <a:txBody>
                    <a:bodyPr/>
                    <a:lstStyle/>
                    <a:p>
                      <a:pPr marL="0" lvl="0" indent="0" algn="l" rtl="0">
                        <a:spcBef>
                          <a:spcPts val="0"/>
                        </a:spcBef>
                        <a:spcAft>
                          <a:spcPts val="0"/>
                        </a:spcAft>
                        <a:buNone/>
                      </a:pPr>
                      <a:r>
                        <a:rPr lang="en"/>
                        <a:t>RFC</a:t>
                      </a:r>
                      <a:endParaRPr/>
                    </a:p>
                  </a:txBody>
                  <a:tcPr marL="91425" marR="91425" marT="91425" marB="91425"/>
                </a:tc>
                <a:tc>
                  <a:txBody>
                    <a:bodyPr/>
                    <a:lstStyle/>
                    <a:p>
                      <a:pPr marL="0" lvl="0" indent="0" algn="l" rtl="0">
                        <a:spcBef>
                          <a:spcPts val="0"/>
                        </a:spcBef>
                        <a:spcAft>
                          <a:spcPts val="0"/>
                        </a:spcAft>
                        <a:buNone/>
                      </a:pPr>
                      <a:r>
                        <a:rPr lang="en"/>
                        <a:t>SVM</a:t>
                      </a:r>
                      <a:endParaRPr/>
                    </a:p>
                  </a:txBody>
                  <a:tcPr marL="91425" marR="91425" marT="91425" marB="91425"/>
                </a:tc>
                <a:tc>
                  <a:txBody>
                    <a:bodyPr/>
                    <a:lstStyle/>
                    <a:p>
                      <a:pPr marL="0" lvl="0" indent="0" algn="l" rtl="0">
                        <a:spcBef>
                          <a:spcPts val="0"/>
                        </a:spcBef>
                        <a:spcAft>
                          <a:spcPts val="0"/>
                        </a:spcAft>
                        <a:buNone/>
                      </a:pPr>
                      <a:r>
                        <a:rPr lang="en"/>
                        <a:t>KNN</a:t>
                      </a:r>
                      <a:endParaRPr/>
                    </a:p>
                  </a:txBody>
                  <a:tcPr marL="91425" marR="91425" marT="91425" marB="91425"/>
                </a:tc>
                <a:tc>
                  <a:txBody>
                    <a:bodyPr/>
                    <a:lstStyle/>
                    <a:p>
                      <a:pPr marL="0" lvl="0" indent="0" algn="l" rtl="0">
                        <a:spcBef>
                          <a:spcPts val="0"/>
                        </a:spcBef>
                        <a:spcAft>
                          <a:spcPts val="0"/>
                        </a:spcAft>
                        <a:buNone/>
                      </a:pPr>
                      <a:r>
                        <a:rPr lang="en"/>
                        <a:t>DT</a:t>
                      </a:r>
                      <a:endParaRPr/>
                    </a:p>
                  </a:txBody>
                  <a:tcPr marL="91425" marR="91425" marT="91425" marB="91425"/>
                </a:tc>
                <a:tc>
                  <a:txBody>
                    <a:bodyPr/>
                    <a:lstStyle/>
                    <a:p>
                      <a:pPr marL="0" lvl="0" indent="0" algn="l" rtl="0">
                        <a:spcBef>
                          <a:spcPts val="0"/>
                        </a:spcBef>
                        <a:spcAft>
                          <a:spcPts val="0"/>
                        </a:spcAft>
                        <a:buNone/>
                      </a:pPr>
                      <a:r>
                        <a:rPr lang="en"/>
                        <a:t>XGB</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a:t>0.9462</a:t>
                      </a:r>
                      <a:endParaRPr/>
                    </a:p>
                  </a:txBody>
                  <a:tcPr marL="91425" marR="91425" marT="91425" marB="91425">
                    <a:solidFill>
                      <a:schemeClr val="accent2"/>
                    </a:solidFill>
                  </a:tcPr>
                </a:tc>
                <a:tc>
                  <a:txBody>
                    <a:bodyPr/>
                    <a:lstStyle/>
                    <a:p>
                      <a:pPr marL="0" lvl="0" indent="0" algn="l" rtl="0">
                        <a:spcBef>
                          <a:spcPts val="0"/>
                        </a:spcBef>
                        <a:spcAft>
                          <a:spcPts val="0"/>
                        </a:spcAft>
                        <a:buNone/>
                      </a:pPr>
                      <a:r>
                        <a:rPr lang="en"/>
                        <a:t>0.9247</a:t>
                      </a:r>
                      <a:endParaRPr/>
                    </a:p>
                  </a:txBody>
                  <a:tcPr marL="91425" marR="91425" marT="91425" marB="91425"/>
                </a:tc>
                <a:tc>
                  <a:txBody>
                    <a:bodyPr/>
                    <a:lstStyle/>
                    <a:p>
                      <a:pPr marL="0" lvl="0" indent="0" algn="l" rtl="0">
                        <a:spcBef>
                          <a:spcPts val="0"/>
                        </a:spcBef>
                        <a:spcAft>
                          <a:spcPts val="0"/>
                        </a:spcAft>
                        <a:buNone/>
                      </a:pPr>
                      <a:r>
                        <a:rPr lang="en"/>
                        <a:t>0.8171</a:t>
                      </a:r>
                      <a:endParaRPr/>
                    </a:p>
                  </a:txBody>
                  <a:tcPr marL="91425" marR="91425" marT="91425" marB="91425">
                    <a:solidFill>
                      <a:schemeClr val="accent4"/>
                    </a:solidFill>
                  </a:tcPr>
                </a:tc>
                <a:tc>
                  <a:txBody>
                    <a:bodyPr/>
                    <a:lstStyle/>
                    <a:p>
                      <a:pPr marL="0" lvl="0" indent="0" algn="l" rtl="0">
                        <a:spcBef>
                          <a:spcPts val="0"/>
                        </a:spcBef>
                        <a:spcAft>
                          <a:spcPts val="0"/>
                        </a:spcAft>
                        <a:buNone/>
                      </a:pPr>
                      <a:r>
                        <a:rPr lang="en"/>
                        <a:t>0.9357</a:t>
                      </a:r>
                      <a:endParaRPr/>
                    </a:p>
                  </a:txBody>
                  <a:tcPr marL="91425" marR="91425" marT="91425" marB="91425"/>
                </a:tc>
                <a:tc>
                  <a:txBody>
                    <a:bodyPr/>
                    <a:lstStyle/>
                    <a:p>
                      <a:pPr marL="0" lvl="0" indent="0" algn="l" rtl="0">
                        <a:spcBef>
                          <a:spcPts val="0"/>
                        </a:spcBef>
                        <a:spcAft>
                          <a:spcPts val="0"/>
                        </a:spcAft>
                        <a:buNone/>
                      </a:pPr>
                      <a:r>
                        <a:rPr lang="en"/>
                        <a:t>0.914</a:t>
                      </a:r>
                      <a:endParaRPr/>
                    </a:p>
                  </a:txBody>
                  <a:tcPr marL="91425" marR="91425" marT="91425" marB="91425"/>
                </a:tc>
                <a:tc>
                  <a:txBody>
                    <a:bodyPr/>
                    <a:lstStyle/>
                    <a:p>
                      <a:pPr marL="0" lvl="0" indent="0" algn="l" rtl="0">
                        <a:spcBef>
                          <a:spcPts val="0"/>
                        </a:spcBef>
                        <a:spcAft>
                          <a:spcPts val="0"/>
                        </a:spcAft>
                        <a:buNone/>
                      </a:pPr>
                      <a:r>
                        <a:rPr lang="en"/>
                        <a:t>0.914</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Precision</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solidFill>
                      <a:schemeClr val="accent2"/>
                    </a:solidFill>
                  </a:tcPr>
                </a:tc>
                <a:tc>
                  <a:txBody>
                    <a:bodyPr/>
                    <a:lstStyle/>
                    <a:p>
                      <a:pPr marL="0" lvl="0" indent="0" algn="l" rtl="0">
                        <a:spcBef>
                          <a:spcPts val="0"/>
                        </a:spcBef>
                        <a:spcAft>
                          <a:spcPts val="0"/>
                        </a:spcAft>
                        <a:buNone/>
                      </a:pPr>
                      <a:r>
                        <a:rPr lang="en"/>
                        <a:t>0.975</a:t>
                      </a:r>
                      <a:endParaRPr/>
                    </a:p>
                  </a:txBody>
                  <a:tcPr marL="91425" marR="91425" marT="91425" marB="91425"/>
                </a:tc>
                <a:tc>
                  <a:txBody>
                    <a:bodyPr/>
                    <a:lstStyle/>
                    <a:p>
                      <a:pPr marL="0" lvl="0" indent="0" algn="l" rtl="0">
                        <a:spcBef>
                          <a:spcPts val="0"/>
                        </a:spcBef>
                        <a:spcAft>
                          <a:spcPts val="0"/>
                        </a:spcAft>
                        <a:buNone/>
                      </a:pPr>
                      <a:r>
                        <a:rPr lang="en"/>
                        <a:t>0.9667</a:t>
                      </a:r>
                      <a:endParaRPr/>
                    </a:p>
                  </a:txBody>
                  <a:tcPr marL="91425" marR="91425" marT="91425" marB="91425"/>
                </a:tc>
                <a:tc>
                  <a:txBody>
                    <a:bodyPr/>
                    <a:lstStyle/>
                    <a:p>
                      <a:pPr marL="0" lvl="0" indent="0" algn="l" rtl="0">
                        <a:spcBef>
                          <a:spcPts val="0"/>
                        </a:spcBef>
                        <a:spcAft>
                          <a:spcPts val="0"/>
                        </a:spcAft>
                        <a:buNone/>
                      </a:pPr>
                      <a:r>
                        <a:rPr lang="en"/>
                        <a:t>0.9756</a:t>
                      </a:r>
                      <a:endParaRPr/>
                    </a:p>
                  </a:txBody>
                  <a:tcPr marL="91425" marR="91425" marT="91425" marB="91425"/>
                </a:tc>
                <a:tc>
                  <a:txBody>
                    <a:bodyPr/>
                    <a:lstStyle/>
                    <a:p>
                      <a:pPr marL="0" lvl="0" indent="0" algn="l" rtl="0">
                        <a:spcBef>
                          <a:spcPts val="0"/>
                        </a:spcBef>
                        <a:spcAft>
                          <a:spcPts val="0"/>
                        </a:spcAft>
                        <a:buNone/>
                      </a:pPr>
                      <a:r>
                        <a:rPr lang="en"/>
                        <a:t>0.9111</a:t>
                      </a:r>
                      <a:endParaRPr/>
                    </a:p>
                  </a:txBody>
                  <a:tcPr marL="91425" marR="91425" marT="91425" marB="91425">
                    <a:solidFill>
                      <a:schemeClr val="accent4"/>
                    </a:solidFill>
                  </a:tcPr>
                </a:tc>
                <a:tc>
                  <a:txBody>
                    <a:bodyPr/>
                    <a:lstStyle/>
                    <a:p>
                      <a:pPr marL="0" lvl="0" indent="0" algn="l" rtl="0">
                        <a:spcBef>
                          <a:spcPts val="0"/>
                        </a:spcBef>
                        <a:spcAft>
                          <a:spcPts val="0"/>
                        </a:spcAft>
                        <a:buNone/>
                      </a:pPr>
                      <a:r>
                        <a:rPr lang="en"/>
                        <a:t>0.9512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Recall</a:t>
                      </a:r>
                      <a:endParaRPr/>
                    </a:p>
                  </a:txBody>
                  <a:tcPr marL="91425" marR="91425" marT="91425" marB="91425"/>
                </a:tc>
                <a:tc>
                  <a:txBody>
                    <a:bodyPr/>
                    <a:lstStyle/>
                    <a:p>
                      <a:pPr marL="0" lvl="0" indent="0" algn="l" rtl="0">
                        <a:spcBef>
                          <a:spcPts val="0"/>
                        </a:spcBef>
                        <a:spcAft>
                          <a:spcPts val="0"/>
                        </a:spcAft>
                        <a:buNone/>
                      </a:pPr>
                      <a:r>
                        <a:rPr lang="en"/>
                        <a:t>0.8889</a:t>
                      </a:r>
                      <a:endParaRPr/>
                    </a:p>
                  </a:txBody>
                  <a:tcPr marL="91425" marR="91425" marT="91425" marB="91425"/>
                </a:tc>
                <a:tc>
                  <a:txBody>
                    <a:bodyPr/>
                    <a:lstStyle/>
                    <a:p>
                      <a:pPr marL="0" lvl="0" indent="0" algn="l" rtl="0">
                        <a:spcBef>
                          <a:spcPts val="0"/>
                        </a:spcBef>
                        <a:spcAft>
                          <a:spcPts val="0"/>
                        </a:spcAft>
                        <a:buNone/>
                      </a:pPr>
                      <a:r>
                        <a:rPr lang="en"/>
                        <a:t>0.8667</a:t>
                      </a:r>
                      <a:endParaRPr/>
                    </a:p>
                  </a:txBody>
                  <a:tcPr marL="91425" marR="91425" marT="91425" marB="91425"/>
                </a:tc>
                <a:tc>
                  <a:txBody>
                    <a:bodyPr/>
                    <a:lstStyle/>
                    <a:p>
                      <a:pPr marL="0" lvl="0" indent="0" algn="l" rtl="0">
                        <a:spcBef>
                          <a:spcPts val="0"/>
                        </a:spcBef>
                        <a:spcAft>
                          <a:spcPts val="0"/>
                        </a:spcAft>
                        <a:buNone/>
                      </a:pPr>
                      <a:r>
                        <a:rPr lang="en"/>
                        <a:t>0.6444</a:t>
                      </a:r>
                      <a:endParaRPr/>
                    </a:p>
                  </a:txBody>
                  <a:tcPr marL="91425" marR="91425" marT="91425" marB="91425">
                    <a:solidFill>
                      <a:schemeClr val="accent4"/>
                    </a:solidFill>
                  </a:tcPr>
                </a:tc>
                <a:tc>
                  <a:txBody>
                    <a:bodyPr/>
                    <a:lstStyle/>
                    <a:p>
                      <a:pPr marL="0" lvl="0" indent="0" algn="l" rtl="0">
                        <a:spcBef>
                          <a:spcPts val="0"/>
                        </a:spcBef>
                        <a:spcAft>
                          <a:spcPts val="0"/>
                        </a:spcAft>
                        <a:buNone/>
                      </a:pPr>
                      <a:r>
                        <a:rPr lang="en"/>
                        <a:t>0.8889</a:t>
                      </a:r>
                      <a:endParaRPr/>
                    </a:p>
                  </a:txBody>
                  <a:tcPr marL="91425" marR="91425" marT="91425" marB="91425"/>
                </a:tc>
                <a:tc>
                  <a:txBody>
                    <a:bodyPr/>
                    <a:lstStyle/>
                    <a:p>
                      <a:pPr marL="0" lvl="0" indent="0" algn="l" rtl="0">
                        <a:spcBef>
                          <a:spcPts val="0"/>
                        </a:spcBef>
                        <a:spcAft>
                          <a:spcPts val="0"/>
                        </a:spcAft>
                        <a:buNone/>
                      </a:pPr>
                      <a:r>
                        <a:rPr lang="en"/>
                        <a:t>0.9111</a:t>
                      </a:r>
                      <a:endParaRPr/>
                    </a:p>
                  </a:txBody>
                  <a:tcPr marL="91425" marR="91425" marT="91425" marB="91425">
                    <a:solidFill>
                      <a:schemeClr val="accent2"/>
                    </a:solidFill>
                  </a:tcPr>
                </a:tc>
                <a:tc>
                  <a:txBody>
                    <a:bodyPr/>
                    <a:lstStyle/>
                    <a:p>
                      <a:pPr marL="0" lvl="0" indent="0" algn="l" rtl="0">
                        <a:spcBef>
                          <a:spcPts val="0"/>
                        </a:spcBef>
                        <a:spcAft>
                          <a:spcPts val="0"/>
                        </a:spcAft>
                        <a:buNone/>
                      </a:pPr>
                      <a:r>
                        <a:rPr lang="en"/>
                        <a:t>0.8667</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F1-score</a:t>
                      </a:r>
                      <a:endParaRPr/>
                    </a:p>
                  </a:txBody>
                  <a:tcPr marL="91425" marR="91425" marT="91425" marB="91425"/>
                </a:tc>
                <a:tc>
                  <a:txBody>
                    <a:bodyPr/>
                    <a:lstStyle/>
                    <a:p>
                      <a:pPr marL="0" lvl="0" indent="0" algn="l" rtl="0">
                        <a:spcBef>
                          <a:spcPts val="0"/>
                        </a:spcBef>
                        <a:spcAft>
                          <a:spcPts val="0"/>
                        </a:spcAft>
                        <a:buNone/>
                      </a:pPr>
                      <a:r>
                        <a:rPr lang="en"/>
                        <a:t>0.9412</a:t>
                      </a:r>
                      <a:endParaRPr/>
                    </a:p>
                  </a:txBody>
                  <a:tcPr marL="91425" marR="91425" marT="91425" marB="91425">
                    <a:solidFill>
                      <a:schemeClr val="accent2"/>
                    </a:solidFill>
                  </a:tcPr>
                </a:tc>
                <a:tc>
                  <a:txBody>
                    <a:bodyPr/>
                    <a:lstStyle/>
                    <a:p>
                      <a:pPr marL="0" lvl="0" indent="0" algn="l" rtl="0">
                        <a:spcBef>
                          <a:spcPts val="0"/>
                        </a:spcBef>
                        <a:spcAft>
                          <a:spcPts val="0"/>
                        </a:spcAft>
                        <a:buNone/>
                      </a:pPr>
                      <a:r>
                        <a:rPr lang="en"/>
                        <a:t>0.9176</a:t>
                      </a:r>
                      <a:endParaRPr/>
                    </a:p>
                  </a:txBody>
                  <a:tcPr marL="91425" marR="91425" marT="91425" marB="91425"/>
                </a:tc>
                <a:tc>
                  <a:txBody>
                    <a:bodyPr/>
                    <a:lstStyle/>
                    <a:p>
                      <a:pPr marL="0" lvl="0" indent="0" algn="l" rtl="0">
                        <a:spcBef>
                          <a:spcPts val="0"/>
                        </a:spcBef>
                        <a:spcAft>
                          <a:spcPts val="0"/>
                        </a:spcAft>
                        <a:buNone/>
                      </a:pPr>
                      <a:r>
                        <a:rPr lang="en"/>
                        <a:t>0.7733</a:t>
                      </a:r>
                      <a:endParaRPr/>
                    </a:p>
                  </a:txBody>
                  <a:tcPr marL="91425" marR="91425" marT="91425" marB="91425">
                    <a:solidFill>
                      <a:schemeClr val="accent4"/>
                    </a:solidFill>
                  </a:tcPr>
                </a:tc>
                <a:tc>
                  <a:txBody>
                    <a:bodyPr/>
                    <a:lstStyle/>
                    <a:p>
                      <a:pPr marL="0" lvl="0" indent="0" algn="l" rtl="0">
                        <a:spcBef>
                          <a:spcPts val="0"/>
                        </a:spcBef>
                        <a:spcAft>
                          <a:spcPts val="0"/>
                        </a:spcAft>
                        <a:buNone/>
                      </a:pPr>
                      <a:r>
                        <a:rPr lang="en"/>
                        <a:t>0.9302</a:t>
                      </a:r>
                      <a:endParaRPr/>
                    </a:p>
                  </a:txBody>
                  <a:tcPr marL="91425" marR="91425" marT="91425" marB="91425"/>
                </a:tc>
                <a:tc>
                  <a:txBody>
                    <a:bodyPr/>
                    <a:lstStyle/>
                    <a:p>
                      <a:pPr marL="0" lvl="0" indent="0" algn="l" rtl="0">
                        <a:spcBef>
                          <a:spcPts val="0"/>
                        </a:spcBef>
                        <a:spcAft>
                          <a:spcPts val="0"/>
                        </a:spcAft>
                        <a:buNone/>
                      </a:pPr>
                      <a:r>
                        <a:rPr lang="en"/>
                        <a:t>0.9111</a:t>
                      </a:r>
                      <a:endParaRPr/>
                    </a:p>
                  </a:txBody>
                  <a:tcPr marL="91425" marR="91425" marT="91425" marB="91425"/>
                </a:tc>
                <a:tc>
                  <a:txBody>
                    <a:bodyPr/>
                    <a:lstStyle/>
                    <a:p>
                      <a:pPr marL="0" lvl="0" indent="0" algn="l" rtl="0">
                        <a:spcBef>
                          <a:spcPts val="0"/>
                        </a:spcBef>
                        <a:spcAft>
                          <a:spcPts val="0"/>
                        </a:spcAft>
                        <a:buNone/>
                      </a:pPr>
                      <a:r>
                        <a:rPr lang="en"/>
                        <a:t>0.907</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AUC</a:t>
                      </a:r>
                      <a:endParaRPr/>
                    </a:p>
                  </a:txBody>
                  <a:tcPr marL="91425" marR="91425" marT="91425" marB="91425"/>
                </a:tc>
                <a:tc>
                  <a:txBody>
                    <a:bodyPr/>
                    <a:lstStyle/>
                    <a:p>
                      <a:pPr marL="0" lvl="0" indent="0" algn="l" rtl="0">
                        <a:spcBef>
                          <a:spcPts val="0"/>
                        </a:spcBef>
                        <a:spcAft>
                          <a:spcPts val="0"/>
                        </a:spcAft>
                        <a:buNone/>
                      </a:pPr>
                      <a:r>
                        <a:rPr lang="en"/>
                        <a:t>0.95</a:t>
                      </a:r>
                      <a:endParaRPr/>
                    </a:p>
                  </a:txBody>
                  <a:tcPr marL="91425" marR="91425" marT="91425" marB="91425">
                    <a:solidFill>
                      <a:schemeClr val="accent2"/>
                    </a:solidFill>
                  </a:tcPr>
                </a:tc>
                <a:tc>
                  <a:txBody>
                    <a:bodyPr/>
                    <a:lstStyle/>
                    <a:p>
                      <a:pPr marL="0" lvl="0" indent="0" algn="l" rtl="0">
                        <a:spcBef>
                          <a:spcPts val="0"/>
                        </a:spcBef>
                        <a:spcAft>
                          <a:spcPts val="0"/>
                        </a:spcAft>
                        <a:buNone/>
                      </a:pPr>
                      <a:r>
                        <a:rPr lang="en"/>
                        <a:t>0.93</a:t>
                      </a:r>
                      <a:endParaRPr/>
                    </a:p>
                  </a:txBody>
                  <a:tcPr marL="91425" marR="91425" marT="91425" marB="91425"/>
                </a:tc>
                <a:tc>
                  <a:txBody>
                    <a:bodyPr/>
                    <a:lstStyle/>
                    <a:p>
                      <a:pPr marL="0" lvl="0" indent="0" algn="l" rtl="0">
                        <a:spcBef>
                          <a:spcPts val="0"/>
                        </a:spcBef>
                        <a:spcAft>
                          <a:spcPts val="0"/>
                        </a:spcAft>
                        <a:buNone/>
                      </a:pPr>
                      <a:r>
                        <a:rPr lang="en"/>
                        <a:t>0.86</a:t>
                      </a:r>
                      <a:endParaRPr/>
                    </a:p>
                  </a:txBody>
                  <a:tcPr marL="91425" marR="91425" marT="91425" marB="91425">
                    <a:solidFill>
                      <a:schemeClr val="accent4"/>
                    </a:solidFill>
                  </a:tcPr>
                </a:tc>
                <a:tc>
                  <a:txBody>
                    <a:bodyPr/>
                    <a:lstStyle/>
                    <a:p>
                      <a:pPr marL="0" lvl="0" indent="0" algn="l" rtl="0">
                        <a:spcBef>
                          <a:spcPts val="0"/>
                        </a:spcBef>
                        <a:spcAft>
                          <a:spcPts val="0"/>
                        </a:spcAft>
                        <a:buNone/>
                      </a:pPr>
                      <a:r>
                        <a:rPr lang="en"/>
                        <a:t>0.94</a:t>
                      </a:r>
                      <a:endParaRPr/>
                    </a:p>
                  </a:txBody>
                  <a:tcPr marL="91425" marR="91425" marT="91425" marB="91425"/>
                </a:tc>
                <a:tc>
                  <a:txBody>
                    <a:bodyPr/>
                    <a:lstStyle/>
                    <a:p>
                      <a:pPr marL="0" lvl="0" indent="0" algn="l" rtl="0">
                        <a:spcBef>
                          <a:spcPts val="0"/>
                        </a:spcBef>
                        <a:spcAft>
                          <a:spcPts val="0"/>
                        </a:spcAft>
                        <a:buNone/>
                      </a:pPr>
                      <a:r>
                        <a:rPr lang="en"/>
                        <a:t>0.91</a:t>
                      </a:r>
                      <a:endParaRPr/>
                    </a:p>
                  </a:txBody>
                  <a:tcPr marL="91425" marR="91425" marT="91425" marB="91425"/>
                </a:tc>
                <a:tc>
                  <a:txBody>
                    <a:bodyPr/>
                    <a:lstStyle/>
                    <a:p>
                      <a:pPr marL="0" lvl="0" indent="0" algn="l" rtl="0">
                        <a:spcBef>
                          <a:spcPts val="0"/>
                        </a:spcBef>
                        <a:spcAft>
                          <a:spcPts val="0"/>
                        </a:spcAft>
                        <a:buNone/>
                      </a:pPr>
                      <a:r>
                        <a:rPr lang="en"/>
                        <a:t>0.92</a:t>
                      </a:r>
                      <a:endParaRPr/>
                    </a:p>
                  </a:txBody>
                  <a:tcPr marL="91425" marR="91425" marT="91425" marB="91425"/>
                </a:tc>
                <a:extLst>
                  <a:ext uri="{0D108BD9-81ED-4DB2-BD59-A6C34878D82A}">
                    <a16:rowId xmlns:a16="http://schemas.microsoft.com/office/drawing/2014/main" val="10005"/>
                  </a:ext>
                </a:extLst>
              </a:tr>
            </a:tbl>
          </a:graphicData>
        </a:graphic>
      </p:graphicFrame>
      <p:sp>
        <p:nvSpPr>
          <p:cNvPr id="189" name="Google Shape;189;p27"/>
          <p:cNvSpPr txBox="1"/>
          <p:nvPr/>
        </p:nvSpPr>
        <p:spPr>
          <a:xfrm>
            <a:off x="436750" y="4072725"/>
            <a:ext cx="765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Model with best metrics- Logistic Regression</a:t>
            </a:r>
            <a:endParaRPr>
              <a:latin typeface="Roboto"/>
              <a:ea typeface="Roboto"/>
              <a:cs typeface="Roboto"/>
              <a:sym typeface="Roboto"/>
            </a:endParaRPr>
          </a:p>
        </p:txBody>
      </p:sp>
      <p:sp>
        <p:nvSpPr>
          <p:cNvPr id="190" name="Google Shape;190;p27"/>
          <p:cNvSpPr txBox="1"/>
          <p:nvPr/>
        </p:nvSpPr>
        <p:spPr>
          <a:xfrm>
            <a:off x="3600525" y="4743300"/>
            <a:ext cx="5910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Roboto"/>
                <a:ea typeface="Roboto"/>
                <a:cs typeface="Roboto"/>
                <a:sym typeface="Roboto"/>
              </a:rPr>
              <a:t>*metrics are calculated mathematically from the scores in the confusion matrix</a:t>
            </a:r>
            <a:endParaRPr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311725" y="500925"/>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Prediction</a:t>
            </a:r>
            <a:endParaRPr/>
          </a:p>
        </p:txBody>
      </p:sp>
      <p:sp>
        <p:nvSpPr>
          <p:cNvPr id="196" name="Google Shape;196;p28"/>
          <p:cNvSpPr txBox="1">
            <a:spLocks noGrp="1"/>
          </p:cNvSpPr>
          <p:nvPr>
            <p:ph type="body" idx="4294967295"/>
          </p:nvPr>
        </p:nvSpPr>
        <p:spPr>
          <a:xfrm>
            <a:off x="1935505" y="1399785"/>
            <a:ext cx="7208495" cy="3880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Wingdings" panose="05000000000000000000" pitchFamily="2" charset="2"/>
              <a:buChar char="§"/>
            </a:pPr>
            <a:r>
              <a:rPr lang="en" sz="1600" dirty="0">
                <a:solidFill>
                  <a:schemeClr val="tx1"/>
                </a:solidFill>
                <a:latin typeface="+mn-lt"/>
              </a:rPr>
              <a:t>Using the best model among all - </a:t>
            </a:r>
            <a:br>
              <a:rPr lang="en" sz="1600" dirty="0">
                <a:solidFill>
                  <a:schemeClr val="tx1"/>
                </a:solidFill>
                <a:latin typeface="+mn-lt"/>
              </a:rPr>
            </a:br>
            <a:r>
              <a:rPr lang="en" sz="1600" dirty="0">
                <a:solidFill>
                  <a:schemeClr val="tx1"/>
                </a:solidFill>
                <a:latin typeface="+mn-lt"/>
              </a:rPr>
              <a:t>Logistic Regression with top 4 features</a:t>
            </a:r>
            <a:br>
              <a:rPr lang="en" sz="1600" dirty="0">
                <a:solidFill>
                  <a:schemeClr val="tx1"/>
                </a:solidFill>
                <a:latin typeface="+mn-lt"/>
              </a:rPr>
            </a:br>
            <a:endParaRPr sz="1600" dirty="0">
              <a:solidFill>
                <a:schemeClr val="tx1"/>
              </a:solidFill>
              <a:latin typeface="+mn-lt"/>
            </a:endParaRPr>
          </a:p>
          <a:p>
            <a:pPr marL="457200" lvl="0" indent="-342900" algn="l" rtl="0">
              <a:spcBef>
                <a:spcPts val="0"/>
              </a:spcBef>
              <a:spcAft>
                <a:spcPts val="0"/>
              </a:spcAft>
              <a:buClr>
                <a:srgbClr val="666666"/>
              </a:buClr>
              <a:buSzPts val="1800"/>
              <a:buFont typeface="Wingdings" panose="05000000000000000000" pitchFamily="2" charset="2"/>
              <a:buChar char="§"/>
            </a:pPr>
            <a:r>
              <a:rPr lang="en" sz="1600" dirty="0">
                <a:solidFill>
                  <a:schemeClr val="tx1"/>
                </a:solidFill>
                <a:latin typeface="+mn-lt"/>
              </a:rPr>
              <a:t>Total number of wrongly predicted = 5 (out of 93 ~ 5.3%)</a:t>
            </a:r>
            <a:endParaRPr sz="1600" dirty="0">
              <a:solidFill>
                <a:schemeClr val="tx1"/>
              </a:solidFill>
              <a:latin typeface="+mn-lt"/>
            </a:endParaRPr>
          </a:p>
          <a:p>
            <a:pPr marL="457200" lvl="0" indent="-342900" algn="l" rtl="0">
              <a:spcBef>
                <a:spcPts val="0"/>
              </a:spcBef>
              <a:spcAft>
                <a:spcPts val="0"/>
              </a:spcAft>
              <a:buClr>
                <a:srgbClr val="666666"/>
              </a:buClr>
              <a:buSzPts val="1800"/>
              <a:buFont typeface="Wingdings" panose="05000000000000000000" pitchFamily="2" charset="2"/>
              <a:buChar char="§"/>
            </a:pPr>
            <a:r>
              <a:rPr lang="en" sz="1600" dirty="0">
                <a:solidFill>
                  <a:schemeClr val="tx1"/>
                </a:solidFill>
                <a:latin typeface="+mn-lt"/>
              </a:rPr>
              <a:t>Final model equation :</a:t>
            </a:r>
            <a:endParaRPr sz="1600" dirty="0">
              <a:solidFill>
                <a:schemeClr val="tx1"/>
              </a:solidFill>
              <a:latin typeface="+mn-lt"/>
            </a:endParaRPr>
          </a:p>
          <a:p>
            <a:pPr marL="0" lvl="0" indent="0" algn="l" rtl="0">
              <a:lnSpc>
                <a:spcPct val="100000"/>
              </a:lnSpc>
              <a:spcBef>
                <a:spcPts val="1200"/>
              </a:spcBef>
              <a:spcAft>
                <a:spcPts val="1200"/>
              </a:spcAft>
              <a:buNone/>
            </a:pPr>
            <a:r>
              <a:rPr lang="en" sz="1600" b="1" dirty="0">
                <a:solidFill>
                  <a:schemeClr val="tx1"/>
                </a:solidFill>
                <a:latin typeface="+mn-lt"/>
              </a:rPr>
              <a:t>	</a:t>
            </a:r>
            <a:r>
              <a:rPr lang="en" sz="1600" b="1" dirty="0">
                <a:solidFill>
                  <a:srgbClr val="FF0000"/>
                </a:solidFill>
                <a:latin typeface="+mn-lt"/>
              </a:rPr>
              <a:t>Y = 11.408 + 5.5268(x1) - 0.437(x2) - 0.309(x3) - 0.235(x4)</a:t>
            </a:r>
            <a:r>
              <a:rPr lang="en" sz="1600" dirty="0">
                <a:solidFill>
                  <a:srgbClr val="FF0000"/>
                </a:solidFill>
                <a:latin typeface="+mn-lt"/>
              </a:rPr>
              <a:t>	</a:t>
            </a:r>
            <a:r>
              <a:rPr lang="en" sz="1600" dirty="0">
                <a:solidFill>
                  <a:schemeClr val="tx1"/>
                </a:solidFill>
                <a:latin typeface="+mn-lt"/>
              </a:rPr>
              <a:t>				where,</a:t>
            </a:r>
            <a:br>
              <a:rPr lang="en" sz="1600" dirty="0">
                <a:solidFill>
                  <a:schemeClr val="tx1"/>
                </a:solidFill>
                <a:latin typeface="+mn-lt"/>
              </a:rPr>
            </a:br>
            <a:r>
              <a:rPr lang="en" sz="1600" dirty="0">
                <a:solidFill>
                  <a:schemeClr val="tx1"/>
                </a:solidFill>
                <a:latin typeface="+mn-lt"/>
              </a:rPr>
              <a:t>				Y   = GroupNum</a:t>
            </a:r>
            <a:br>
              <a:rPr lang="en" sz="1600" dirty="0">
                <a:solidFill>
                  <a:schemeClr val="tx1"/>
                </a:solidFill>
                <a:latin typeface="+mn-lt"/>
              </a:rPr>
            </a:br>
            <a:r>
              <a:rPr lang="en" sz="1600" dirty="0">
                <a:solidFill>
                  <a:schemeClr val="tx1"/>
                </a:solidFill>
                <a:latin typeface="+mn-lt"/>
              </a:rPr>
              <a:t>				x1 =  CDR</a:t>
            </a:r>
            <a:br>
              <a:rPr lang="en" sz="1600" dirty="0">
                <a:solidFill>
                  <a:schemeClr val="tx1"/>
                </a:solidFill>
                <a:latin typeface="+mn-lt"/>
              </a:rPr>
            </a:br>
            <a:r>
              <a:rPr lang="en" sz="1600" dirty="0">
                <a:solidFill>
                  <a:schemeClr val="tx1"/>
                </a:solidFill>
                <a:latin typeface="+mn-lt"/>
              </a:rPr>
              <a:t>				x2 = MMSE</a:t>
            </a:r>
            <a:br>
              <a:rPr lang="en" sz="1600" dirty="0">
                <a:solidFill>
                  <a:schemeClr val="tx1"/>
                </a:solidFill>
                <a:latin typeface="+mn-lt"/>
              </a:rPr>
            </a:br>
            <a:r>
              <a:rPr lang="en" sz="1600" dirty="0">
                <a:solidFill>
                  <a:schemeClr val="tx1"/>
                </a:solidFill>
                <a:latin typeface="+mn-lt"/>
              </a:rPr>
              <a:t>				x3 = nWBV</a:t>
            </a:r>
            <a:br>
              <a:rPr lang="en" sz="1600" dirty="0">
                <a:solidFill>
                  <a:schemeClr val="tx1"/>
                </a:solidFill>
                <a:latin typeface="+mn-lt"/>
              </a:rPr>
            </a:br>
            <a:r>
              <a:rPr lang="en" sz="1600" dirty="0">
                <a:solidFill>
                  <a:schemeClr val="tx1"/>
                </a:solidFill>
                <a:latin typeface="+mn-lt"/>
              </a:rPr>
              <a:t>				x4 = M/F</a:t>
            </a:r>
            <a:endParaRPr sz="1600" dirty="0">
              <a:solidFill>
                <a:schemeClr val="tx1"/>
              </a:solidFill>
              <a:latin typeface="+mn-lt"/>
            </a:endParaRPr>
          </a:p>
        </p:txBody>
      </p:sp>
      <p:pic>
        <p:nvPicPr>
          <p:cNvPr id="197" name="Google Shape;197;p28"/>
          <p:cNvPicPr preferRelativeResize="0"/>
          <p:nvPr/>
        </p:nvPicPr>
        <p:blipFill>
          <a:blip r:embed="rId3">
            <a:alphaModFix/>
          </a:blip>
          <a:stretch>
            <a:fillRect/>
          </a:stretch>
        </p:blipFill>
        <p:spPr>
          <a:xfrm>
            <a:off x="0" y="1338825"/>
            <a:ext cx="1829558" cy="3804675"/>
          </a:xfrm>
          <a:prstGeom prst="rect">
            <a:avLst/>
          </a:prstGeom>
          <a:noFill/>
          <a:ln>
            <a:noFill/>
          </a:ln>
        </p:spPr>
      </p:pic>
      <p:sp>
        <p:nvSpPr>
          <p:cNvPr id="198" name="Google Shape;198;p28"/>
          <p:cNvSpPr txBox="1"/>
          <p:nvPr/>
        </p:nvSpPr>
        <p:spPr>
          <a:xfrm>
            <a:off x="2170775" y="3541425"/>
            <a:ext cx="26418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accent1">
                    <a:lumMod val="75000"/>
                    <a:lumOff val="25000"/>
                  </a:schemeClr>
                </a:solidFill>
                <a:latin typeface="+mn-lt"/>
                <a:ea typeface="Roboto"/>
                <a:cs typeface="Roboto"/>
                <a:sym typeface="Roboto"/>
              </a:rPr>
              <a:t>If,</a:t>
            </a:r>
            <a:endParaRPr dirty="0">
              <a:solidFill>
                <a:schemeClr val="accent1">
                  <a:lumMod val="75000"/>
                  <a:lumOff val="25000"/>
                </a:schemeClr>
              </a:solidFill>
              <a:latin typeface="+mn-lt"/>
              <a:ea typeface="Roboto"/>
              <a:cs typeface="Roboto"/>
              <a:sym typeface="Roboto"/>
            </a:endParaRPr>
          </a:p>
          <a:p>
            <a:pPr marL="0" lvl="0" indent="0" algn="l" rtl="0">
              <a:spcBef>
                <a:spcPts val="0"/>
              </a:spcBef>
              <a:spcAft>
                <a:spcPts val="0"/>
              </a:spcAft>
              <a:buNone/>
            </a:pPr>
            <a:r>
              <a:rPr lang="en" dirty="0">
                <a:solidFill>
                  <a:schemeClr val="accent1">
                    <a:lumMod val="75000"/>
                    <a:lumOff val="25000"/>
                  </a:schemeClr>
                </a:solidFill>
                <a:latin typeface="+mn-lt"/>
                <a:ea typeface="Roboto"/>
                <a:cs typeface="Roboto"/>
                <a:sym typeface="Roboto"/>
              </a:rPr>
              <a:t>positive Y   =&gt; demented</a:t>
            </a:r>
            <a:endParaRPr dirty="0">
              <a:solidFill>
                <a:schemeClr val="accent1">
                  <a:lumMod val="75000"/>
                  <a:lumOff val="25000"/>
                </a:schemeClr>
              </a:solidFill>
              <a:latin typeface="+mn-lt"/>
              <a:ea typeface="Roboto"/>
              <a:cs typeface="Roboto"/>
              <a:sym typeface="Roboto"/>
            </a:endParaRPr>
          </a:p>
          <a:p>
            <a:pPr marL="0" lvl="0" indent="0" algn="l" rtl="0">
              <a:spcBef>
                <a:spcPts val="0"/>
              </a:spcBef>
              <a:spcAft>
                <a:spcPts val="0"/>
              </a:spcAft>
              <a:buNone/>
            </a:pPr>
            <a:r>
              <a:rPr lang="en" dirty="0">
                <a:solidFill>
                  <a:schemeClr val="accent1">
                    <a:lumMod val="75000"/>
                    <a:lumOff val="25000"/>
                  </a:schemeClr>
                </a:solidFill>
                <a:latin typeface="+mn-lt"/>
                <a:ea typeface="Roboto"/>
                <a:cs typeface="Roboto"/>
                <a:sym typeface="Roboto"/>
              </a:rPr>
              <a:t>negative Y  =&gt; non-demented </a:t>
            </a:r>
            <a:endParaRPr dirty="0">
              <a:solidFill>
                <a:schemeClr val="accent1">
                  <a:lumMod val="75000"/>
                  <a:lumOff val="25000"/>
                </a:schemeClr>
              </a:solidFill>
              <a:latin typeface="+mn-lt"/>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24EE07-3269-41D5-A8D1-28AD7A6335B1}"/>
              </a:ext>
            </a:extLst>
          </p:cNvPr>
          <p:cNvSpPr>
            <a:spLocks noGrp="1"/>
          </p:cNvSpPr>
          <p:nvPr>
            <p:ph type="ctrTitle"/>
          </p:nvPr>
        </p:nvSpPr>
        <p:spPr/>
        <p:txBody>
          <a:bodyPr/>
          <a:lstStyle/>
          <a:p>
            <a:r>
              <a:rPr lang="en-US" dirty="0"/>
              <a:t>Thank you!</a:t>
            </a:r>
          </a:p>
        </p:txBody>
      </p:sp>
      <p:sp>
        <p:nvSpPr>
          <p:cNvPr id="4" name="Subtitle 3">
            <a:extLst>
              <a:ext uri="{FF2B5EF4-FFF2-40B4-BE49-F238E27FC236}">
                <a16:creationId xmlns:a16="http://schemas.microsoft.com/office/drawing/2014/main" id="{6FF007D0-3F9F-48B1-886F-795A307630EB}"/>
              </a:ext>
            </a:extLst>
          </p:cNvPr>
          <p:cNvSpPr>
            <a:spLocks noGrp="1"/>
          </p:cNvSpPr>
          <p:nvPr>
            <p:ph type="subTitle" idx="1"/>
          </p:nvPr>
        </p:nvSpPr>
        <p:spPr/>
        <p:txBody>
          <a:bodyPr>
            <a:normAutofit/>
          </a:bodyPr>
          <a:lstStyle/>
          <a:p>
            <a:r>
              <a:rPr lang="en-US" sz="1400" i="1" dirty="0">
                <a:solidFill>
                  <a:schemeClr val="tx1"/>
                </a:solidFill>
                <a:latin typeface="MV Boli" panose="02000500030200090000" pitchFamily="2" charset="0"/>
                <a:cs typeface="MV Boli" panose="02000500030200090000" pitchFamily="2" charset="0"/>
              </a:rPr>
              <a:t>Special thanks </a:t>
            </a:r>
            <a:r>
              <a:rPr lang="en-US" sz="1400" dirty="0">
                <a:solidFill>
                  <a:schemeClr val="tx1"/>
                </a:solidFill>
                <a:latin typeface="+mn-lt"/>
              </a:rPr>
              <a:t>– Prof. Vahid </a:t>
            </a:r>
            <a:r>
              <a:rPr lang="en-US" sz="1400" dirty="0" err="1">
                <a:solidFill>
                  <a:schemeClr val="tx1"/>
                </a:solidFill>
                <a:latin typeface="+mn-lt"/>
              </a:rPr>
              <a:t>Behzadan</a:t>
            </a:r>
            <a:endParaRPr lang="en-US" sz="1400" dirty="0">
              <a:solidFill>
                <a:schemeClr val="tx1"/>
              </a:solidFill>
              <a:latin typeface="+mn-lt"/>
            </a:endParaRPr>
          </a:p>
        </p:txBody>
      </p:sp>
    </p:spTree>
    <p:extLst>
      <p:ext uri="{BB962C8B-B14F-4D97-AF65-F5344CB8AC3E}">
        <p14:creationId xmlns:p14="http://schemas.microsoft.com/office/powerpoint/2010/main" val="4184825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References</a:t>
            </a:r>
            <a:endParaRPr dirty="0"/>
          </a:p>
        </p:txBody>
      </p:sp>
      <p:sp>
        <p:nvSpPr>
          <p:cNvPr id="204" name="Google Shape;204;p29"/>
          <p:cNvSpPr txBox="1"/>
          <p:nvPr/>
        </p:nvSpPr>
        <p:spPr>
          <a:xfrm>
            <a:off x="405325" y="1551425"/>
            <a:ext cx="7335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05" name="Google Shape;205;p29"/>
          <p:cNvSpPr txBox="1"/>
          <p:nvPr/>
        </p:nvSpPr>
        <p:spPr>
          <a:xfrm>
            <a:off x="495300" y="1791725"/>
            <a:ext cx="8337000" cy="1369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u="sng" dirty="0">
                <a:solidFill>
                  <a:schemeClr val="hlink"/>
                </a:solidFill>
                <a:hlinkClick r:id="rId3"/>
              </a:rPr>
              <a:t>https://www.oasis-brains.org/#oasis2</a:t>
            </a:r>
            <a:endParaRPr dirty="0"/>
          </a:p>
          <a:p>
            <a:pPr marL="0" lvl="0" indent="0" algn="l" rtl="0">
              <a:lnSpc>
                <a:spcPct val="150000"/>
              </a:lnSpc>
              <a:spcBef>
                <a:spcPts val="0"/>
              </a:spcBef>
              <a:spcAft>
                <a:spcPts val="0"/>
              </a:spcAft>
              <a:buNone/>
            </a:pPr>
            <a:r>
              <a:rPr lang="en" u="sng" dirty="0">
                <a:solidFill>
                  <a:schemeClr val="hlink"/>
                </a:solidFill>
                <a:hlinkClick r:id="rId4"/>
              </a:rPr>
              <a:t>https://www.who.int/news-room/fact-sheets/detail/dementia</a:t>
            </a:r>
            <a:endParaRPr dirty="0"/>
          </a:p>
          <a:p>
            <a:pPr marL="0" lvl="0" indent="0" algn="l" rtl="0">
              <a:lnSpc>
                <a:spcPct val="150000"/>
              </a:lnSpc>
              <a:spcBef>
                <a:spcPts val="0"/>
              </a:spcBef>
              <a:spcAft>
                <a:spcPts val="0"/>
              </a:spcAft>
              <a:buNone/>
            </a:pPr>
            <a:r>
              <a:rPr lang="en" u="sng" dirty="0">
                <a:solidFill>
                  <a:schemeClr val="hlink"/>
                </a:solidFill>
                <a:hlinkClick r:id="rId5"/>
              </a:rPr>
              <a:t>https://developers.google.com/machine-learning/crash-course/classification/roc-and-auc</a:t>
            </a:r>
            <a:endParaRPr dirty="0"/>
          </a:p>
          <a:p>
            <a:pPr marL="0" lvl="0" indent="0" algn="l" rtl="0">
              <a:lnSpc>
                <a:spcPct val="150000"/>
              </a:lnSpc>
              <a:spcBef>
                <a:spcPts val="0"/>
              </a:spcBef>
              <a:spcAft>
                <a:spcPts val="0"/>
              </a:spcAft>
              <a:buNone/>
            </a:pPr>
            <a:r>
              <a:rPr lang="en" u="sng" dirty="0">
                <a:solidFill>
                  <a:schemeClr val="hlink"/>
                </a:solidFill>
                <a:hlinkClick r:id="rId6"/>
              </a:rPr>
              <a:t>https://scikit-learn.org/0.18/auto_examples/model_selection/plot_confusion_matrix.html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Contents</a:t>
            </a:r>
            <a:endParaRPr dirty="0"/>
          </a:p>
        </p:txBody>
      </p:sp>
      <p:sp>
        <p:nvSpPr>
          <p:cNvPr id="72" name="Google Shape;72;p14"/>
          <p:cNvSpPr txBox="1">
            <a:spLocks noGrp="1"/>
          </p:cNvSpPr>
          <p:nvPr>
            <p:ph type="body" idx="1"/>
          </p:nvPr>
        </p:nvSpPr>
        <p:spPr>
          <a:xfrm>
            <a:off x="4630700" y="285450"/>
            <a:ext cx="4104900" cy="4572600"/>
          </a:xfrm>
          <a:prstGeom prst="rect">
            <a:avLst/>
          </a:prstGeom>
        </p:spPr>
        <p:txBody>
          <a:bodyPr spcFirstLastPara="1" wrap="square" lIns="91425" tIns="91425" rIns="91425" bIns="91425" anchor="t" anchorCtr="0">
            <a:normAutofit/>
          </a:bodyPr>
          <a:lstStyle/>
          <a:p>
            <a:pPr marL="400050" indent="-285750">
              <a:buClr>
                <a:schemeClr val="tx1"/>
              </a:buClr>
              <a:buSzPts val="1800"/>
              <a:buFont typeface="Wingdings" panose="05000000000000000000" pitchFamily="2" charset="2"/>
              <a:buChar char="§"/>
            </a:pPr>
            <a:r>
              <a:rPr lang="en" sz="1600" dirty="0">
                <a:solidFill>
                  <a:schemeClr val="tx1"/>
                </a:solidFill>
                <a:latin typeface="+mn-lt"/>
              </a:rPr>
              <a:t>Motivation &amp; objectives</a:t>
            </a:r>
            <a:endParaRPr sz="1600" dirty="0">
              <a:solidFill>
                <a:schemeClr val="tx1"/>
              </a:solidFill>
              <a:latin typeface="+mn-lt"/>
            </a:endParaRPr>
          </a:p>
          <a:p>
            <a:pPr marL="400050" indent="-285750">
              <a:buClr>
                <a:schemeClr val="tx1"/>
              </a:buClr>
              <a:buSzPts val="1800"/>
              <a:buFont typeface="Wingdings" panose="05000000000000000000" pitchFamily="2" charset="2"/>
              <a:buChar char="§"/>
            </a:pPr>
            <a:r>
              <a:rPr lang="en" sz="1600" dirty="0">
                <a:solidFill>
                  <a:schemeClr val="tx1"/>
                </a:solidFill>
                <a:latin typeface="+mn-lt"/>
              </a:rPr>
              <a:t>Data set description</a:t>
            </a:r>
            <a:endParaRPr sz="1600" dirty="0">
              <a:solidFill>
                <a:schemeClr val="tx1"/>
              </a:solidFill>
              <a:latin typeface="+mn-lt"/>
            </a:endParaRPr>
          </a:p>
          <a:p>
            <a:pPr marL="400050" indent="-285750">
              <a:buClr>
                <a:schemeClr val="tx1"/>
              </a:buClr>
              <a:buSzPts val="1800"/>
              <a:buFont typeface="Wingdings" panose="05000000000000000000" pitchFamily="2" charset="2"/>
              <a:buChar char="§"/>
            </a:pPr>
            <a:r>
              <a:rPr lang="en" sz="1600" dirty="0">
                <a:solidFill>
                  <a:schemeClr val="tx1"/>
                </a:solidFill>
                <a:latin typeface="+mn-lt"/>
              </a:rPr>
              <a:t>Data preparation</a:t>
            </a:r>
            <a:endParaRPr sz="1600" dirty="0">
              <a:solidFill>
                <a:schemeClr val="tx1"/>
              </a:solidFill>
              <a:latin typeface="+mn-lt"/>
            </a:endParaRPr>
          </a:p>
          <a:p>
            <a:pPr marL="400050" indent="-285750">
              <a:buClr>
                <a:schemeClr val="tx1"/>
              </a:buClr>
              <a:buSzPts val="1800"/>
              <a:buFont typeface="Wingdings" panose="05000000000000000000" pitchFamily="2" charset="2"/>
              <a:buChar char="§"/>
            </a:pPr>
            <a:r>
              <a:rPr lang="en" sz="1600" dirty="0">
                <a:solidFill>
                  <a:schemeClr val="tx1"/>
                </a:solidFill>
                <a:latin typeface="+mn-lt"/>
              </a:rPr>
              <a:t>Feature selection</a:t>
            </a:r>
            <a:endParaRPr sz="1600" dirty="0">
              <a:solidFill>
                <a:schemeClr val="tx1"/>
              </a:solidFill>
              <a:latin typeface="+mn-lt"/>
            </a:endParaRPr>
          </a:p>
          <a:p>
            <a:pPr marL="400050" indent="-285750">
              <a:buClr>
                <a:schemeClr val="tx1"/>
              </a:buClr>
              <a:buSzPts val="1800"/>
              <a:buFont typeface="Wingdings" panose="05000000000000000000" pitchFamily="2" charset="2"/>
              <a:buChar char="§"/>
            </a:pPr>
            <a:r>
              <a:rPr lang="en" sz="1600" dirty="0">
                <a:solidFill>
                  <a:schemeClr val="tx1"/>
                </a:solidFill>
                <a:latin typeface="+mn-lt"/>
              </a:rPr>
              <a:t>Model complexity comparison</a:t>
            </a:r>
            <a:endParaRPr sz="1600" dirty="0">
              <a:solidFill>
                <a:schemeClr val="tx1"/>
              </a:solidFill>
              <a:latin typeface="+mn-lt"/>
            </a:endParaRPr>
          </a:p>
          <a:p>
            <a:pPr marL="400050" indent="-285750">
              <a:buClr>
                <a:schemeClr val="tx1"/>
              </a:buClr>
              <a:buSzPts val="1800"/>
              <a:buFont typeface="Wingdings" panose="05000000000000000000" pitchFamily="2" charset="2"/>
              <a:buChar char="§"/>
            </a:pPr>
            <a:r>
              <a:rPr lang="en" sz="1600" dirty="0">
                <a:solidFill>
                  <a:schemeClr val="tx1"/>
                </a:solidFill>
                <a:latin typeface="+mn-lt"/>
              </a:rPr>
              <a:t>Model evaluation and metrics</a:t>
            </a:r>
            <a:endParaRPr sz="1600" dirty="0">
              <a:solidFill>
                <a:schemeClr val="tx1"/>
              </a:solidFill>
              <a:latin typeface="+mn-lt"/>
            </a:endParaRPr>
          </a:p>
          <a:p>
            <a:pPr marL="400050" indent="-285750">
              <a:buClr>
                <a:schemeClr val="tx1"/>
              </a:buClr>
              <a:buSzPts val="1800"/>
              <a:buFont typeface="Wingdings" panose="05000000000000000000" pitchFamily="2" charset="2"/>
              <a:buChar char="§"/>
            </a:pPr>
            <a:r>
              <a:rPr lang="en" sz="1600" dirty="0">
                <a:solidFill>
                  <a:schemeClr val="tx1"/>
                </a:solidFill>
                <a:latin typeface="+mn-lt"/>
              </a:rPr>
              <a:t>Prediction</a:t>
            </a:r>
            <a:endParaRPr sz="1600" dirty="0">
              <a:solidFill>
                <a:schemeClr val="tx1"/>
              </a:solidFill>
              <a:latin typeface="+mn-lt"/>
            </a:endParaRPr>
          </a:p>
          <a:p>
            <a:pPr marL="400050" indent="-285750">
              <a:buClr>
                <a:schemeClr val="tx1"/>
              </a:buClr>
              <a:buSzPts val="1800"/>
              <a:buFont typeface="Wingdings" panose="05000000000000000000" pitchFamily="2" charset="2"/>
              <a:buChar char="§"/>
            </a:pPr>
            <a:r>
              <a:rPr lang="en" sz="1600" dirty="0">
                <a:solidFill>
                  <a:schemeClr val="tx1"/>
                </a:solidFill>
                <a:latin typeface="+mn-lt"/>
              </a:rPr>
              <a:t>Links and references</a:t>
            </a:r>
            <a:endParaRPr sz="1600" dirty="0">
              <a:solidFill>
                <a:schemeClr val="tx1"/>
              </a:solidFill>
              <a:latin typeface="+mn-lt"/>
            </a:endParaRPr>
          </a:p>
          <a:p>
            <a:pPr marL="285750" lvl="0" indent="-285750" algn="l" rtl="0">
              <a:spcBef>
                <a:spcPts val="0"/>
              </a:spcBef>
              <a:spcAft>
                <a:spcPts val="1200"/>
              </a:spcAft>
              <a:buFont typeface="Wingdings" panose="05000000000000000000" pitchFamily="2" charset="2"/>
              <a:buChar char="§"/>
            </a:pPr>
            <a:endParaRPr sz="1600" dirty="0">
              <a:solidFill>
                <a:schemeClr val="tx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body" idx="4294967295"/>
          </p:nvPr>
        </p:nvSpPr>
        <p:spPr>
          <a:xfrm>
            <a:off x="311725" y="2495550"/>
            <a:ext cx="8364900" cy="2093700"/>
          </a:xfrm>
          <a:prstGeom prst="rect">
            <a:avLst/>
          </a:prstGeom>
        </p:spPr>
        <p:txBody>
          <a:bodyPr spcFirstLastPara="1" wrap="square" lIns="91425" tIns="91425" rIns="91425" bIns="91425" anchor="t" anchorCtr="0">
            <a:noAutofit/>
          </a:bodyPr>
          <a:lstStyle/>
          <a:p>
            <a:pPr marL="457200" lvl="0" indent="-323770" algn="l" rtl="0">
              <a:lnSpc>
                <a:spcPct val="95000"/>
              </a:lnSpc>
              <a:spcBef>
                <a:spcPts val="1100"/>
              </a:spcBef>
              <a:spcAft>
                <a:spcPts val="0"/>
              </a:spcAft>
              <a:buClr>
                <a:srgbClr val="000000"/>
              </a:buClr>
              <a:buSzPts val="1499"/>
              <a:buFont typeface="Wingdings" panose="05000000000000000000" pitchFamily="2" charset="2"/>
              <a:buChar char="§"/>
            </a:pPr>
            <a:r>
              <a:rPr lang="en" sz="1600" dirty="0">
                <a:solidFill>
                  <a:srgbClr val="000000"/>
                </a:solidFill>
                <a:highlight>
                  <a:srgbClr val="FFFFFF"/>
                </a:highlight>
                <a:latin typeface="Arial"/>
                <a:ea typeface="Arial"/>
                <a:cs typeface="Arial"/>
                <a:sym typeface="Arial"/>
              </a:rPr>
              <a:t>World wide - 50 million cases</a:t>
            </a:r>
            <a:endParaRPr sz="1600" dirty="0">
              <a:solidFill>
                <a:srgbClr val="000000"/>
              </a:solidFill>
              <a:highlight>
                <a:srgbClr val="FFFFFF"/>
              </a:highlight>
              <a:latin typeface="Arial"/>
              <a:ea typeface="Arial"/>
              <a:cs typeface="Arial"/>
              <a:sym typeface="Arial"/>
            </a:endParaRPr>
          </a:p>
          <a:p>
            <a:pPr marL="457200" lvl="0" indent="-323770" algn="l" rtl="0">
              <a:lnSpc>
                <a:spcPct val="95000"/>
              </a:lnSpc>
              <a:spcBef>
                <a:spcPts val="0"/>
              </a:spcBef>
              <a:spcAft>
                <a:spcPts val="0"/>
              </a:spcAft>
              <a:buClr>
                <a:srgbClr val="000000"/>
              </a:buClr>
              <a:buSzPts val="1499"/>
              <a:buFont typeface="Wingdings" panose="05000000000000000000" pitchFamily="2" charset="2"/>
              <a:buChar char="§"/>
            </a:pPr>
            <a:r>
              <a:rPr lang="en" sz="1600" dirty="0">
                <a:solidFill>
                  <a:srgbClr val="000000"/>
                </a:solidFill>
                <a:highlight>
                  <a:srgbClr val="FFFFFF"/>
                </a:highlight>
                <a:latin typeface="Arial"/>
                <a:ea typeface="Arial"/>
                <a:cs typeface="Arial"/>
                <a:sym typeface="Arial"/>
              </a:rPr>
              <a:t>~10 million new cases / year</a:t>
            </a:r>
            <a:endParaRPr sz="1600" dirty="0">
              <a:solidFill>
                <a:srgbClr val="000000"/>
              </a:solidFill>
              <a:highlight>
                <a:srgbClr val="FFFFFF"/>
              </a:highlight>
              <a:latin typeface="Arial"/>
              <a:ea typeface="Arial"/>
              <a:cs typeface="Arial"/>
              <a:sym typeface="Arial"/>
            </a:endParaRPr>
          </a:p>
          <a:p>
            <a:pPr marL="457200" lvl="0" indent="-323770" algn="l" rtl="0">
              <a:lnSpc>
                <a:spcPct val="95000"/>
              </a:lnSpc>
              <a:spcBef>
                <a:spcPts val="0"/>
              </a:spcBef>
              <a:spcAft>
                <a:spcPts val="0"/>
              </a:spcAft>
              <a:buClr>
                <a:srgbClr val="000000"/>
              </a:buClr>
              <a:buSzPts val="1499"/>
              <a:buFont typeface="Wingdings" panose="05000000000000000000" pitchFamily="2" charset="2"/>
              <a:buChar char="§"/>
            </a:pPr>
            <a:r>
              <a:rPr lang="en" sz="1600" dirty="0">
                <a:solidFill>
                  <a:srgbClr val="000000"/>
                </a:solidFill>
                <a:highlight>
                  <a:srgbClr val="FFFFFF"/>
                </a:highlight>
                <a:latin typeface="Arial"/>
                <a:ea typeface="Arial"/>
                <a:cs typeface="Arial"/>
                <a:sym typeface="Arial"/>
              </a:rPr>
              <a:t>Estimations:</a:t>
            </a:r>
            <a:endParaRPr sz="1600" dirty="0">
              <a:solidFill>
                <a:srgbClr val="000000"/>
              </a:solidFill>
              <a:highlight>
                <a:srgbClr val="FFFFFF"/>
              </a:highlight>
              <a:latin typeface="Arial"/>
              <a:ea typeface="Arial"/>
              <a:cs typeface="Arial"/>
              <a:sym typeface="Arial"/>
            </a:endParaRPr>
          </a:p>
          <a:p>
            <a:pPr marL="914400" lvl="1" indent="-323770" algn="l" rtl="0">
              <a:lnSpc>
                <a:spcPct val="95000"/>
              </a:lnSpc>
              <a:spcBef>
                <a:spcPts val="0"/>
              </a:spcBef>
              <a:spcAft>
                <a:spcPts val="0"/>
              </a:spcAft>
              <a:buClr>
                <a:srgbClr val="000000"/>
              </a:buClr>
              <a:buSzPts val="1499"/>
              <a:buFont typeface="Wingdings" panose="05000000000000000000" pitchFamily="2" charset="2"/>
              <a:buChar char="§"/>
            </a:pPr>
            <a:r>
              <a:rPr lang="en" sz="1600" dirty="0">
                <a:solidFill>
                  <a:srgbClr val="000000"/>
                </a:solidFill>
                <a:highlight>
                  <a:srgbClr val="FFFFFF"/>
                </a:highlight>
                <a:latin typeface="Arial"/>
                <a:ea typeface="Arial"/>
                <a:cs typeface="Arial"/>
                <a:sym typeface="Arial"/>
              </a:rPr>
              <a:t>2030 - 82 million cases</a:t>
            </a:r>
            <a:endParaRPr sz="1600" dirty="0">
              <a:solidFill>
                <a:srgbClr val="000000"/>
              </a:solidFill>
              <a:highlight>
                <a:srgbClr val="FFFFFF"/>
              </a:highlight>
              <a:latin typeface="Arial"/>
              <a:ea typeface="Arial"/>
              <a:cs typeface="Arial"/>
              <a:sym typeface="Arial"/>
            </a:endParaRPr>
          </a:p>
          <a:p>
            <a:pPr marL="914400" lvl="1" indent="-323770" algn="l" rtl="0">
              <a:lnSpc>
                <a:spcPct val="95000"/>
              </a:lnSpc>
              <a:spcBef>
                <a:spcPts val="0"/>
              </a:spcBef>
              <a:spcAft>
                <a:spcPts val="0"/>
              </a:spcAft>
              <a:buClr>
                <a:srgbClr val="000000"/>
              </a:buClr>
              <a:buSzPts val="1499"/>
              <a:buFont typeface="Wingdings" panose="05000000000000000000" pitchFamily="2" charset="2"/>
              <a:buChar char="§"/>
            </a:pPr>
            <a:r>
              <a:rPr lang="en" sz="1600" dirty="0">
                <a:solidFill>
                  <a:srgbClr val="000000"/>
                </a:solidFill>
                <a:highlight>
                  <a:srgbClr val="FFFFFF"/>
                </a:highlight>
                <a:latin typeface="Arial"/>
                <a:ea typeface="Arial"/>
                <a:cs typeface="Arial"/>
                <a:sym typeface="Arial"/>
              </a:rPr>
              <a:t>2050 - 152 million</a:t>
            </a:r>
            <a:br>
              <a:rPr lang="en" sz="1600" dirty="0">
                <a:solidFill>
                  <a:srgbClr val="000000"/>
                </a:solidFill>
                <a:highlight>
                  <a:srgbClr val="FFFFFF"/>
                </a:highlight>
                <a:latin typeface="Arial"/>
                <a:ea typeface="Arial"/>
                <a:cs typeface="Arial"/>
                <a:sym typeface="Arial"/>
              </a:rPr>
            </a:br>
            <a:endParaRPr sz="1600" dirty="0">
              <a:solidFill>
                <a:srgbClr val="000000"/>
              </a:solidFill>
              <a:highlight>
                <a:srgbClr val="FFFFFF"/>
              </a:highlight>
              <a:latin typeface="Arial"/>
              <a:ea typeface="Arial"/>
              <a:cs typeface="Arial"/>
              <a:sym typeface="Arial"/>
            </a:endParaRPr>
          </a:p>
          <a:p>
            <a:pPr marL="457200" lvl="0" indent="-323770" algn="l" rtl="0">
              <a:lnSpc>
                <a:spcPct val="95000"/>
              </a:lnSpc>
              <a:spcBef>
                <a:spcPts val="0"/>
              </a:spcBef>
              <a:spcAft>
                <a:spcPts val="0"/>
              </a:spcAft>
              <a:buClr>
                <a:srgbClr val="000000"/>
              </a:buClr>
              <a:buSzPts val="1499"/>
              <a:buFont typeface="Wingdings" panose="05000000000000000000" pitchFamily="2" charset="2"/>
              <a:buChar char="§"/>
            </a:pPr>
            <a:r>
              <a:rPr lang="en" sz="1600" dirty="0">
                <a:solidFill>
                  <a:srgbClr val="000000"/>
                </a:solidFill>
                <a:highlight>
                  <a:srgbClr val="FFFFFF"/>
                </a:highlight>
                <a:latin typeface="Arial"/>
                <a:ea typeface="Arial"/>
                <a:cs typeface="Arial"/>
                <a:sym typeface="Arial"/>
              </a:rPr>
              <a:t>Early detection is highly important, which is difficult to perform manually on such a large scale. Thus, automated models can truly help boost the process.</a:t>
            </a:r>
            <a:endParaRPr sz="1600" dirty="0">
              <a:solidFill>
                <a:srgbClr val="000000"/>
              </a:solidFill>
              <a:highlight>
                <a:srgbClr val="FFFFFF"/>
              </a:highlight>
              <a:latin typeface="Arial"/>
              <a:ea typeface="Arial"/>
              <a:cs typeface="Arial"/>
              <a:sym typeface="Arial"/>
            </a:endParaRPr>
          </a:p>
        </p:txBody>
      </p:sp>
      <p:sp>
        <p:nvSpPr>
          <p:cNvPr id="78" name="Google Shape;78;p15"/>
          <p:cNvSpPr txBox="1">
            <a:spLocks noGrp="1"/>
          </p:cNvSpPr>
          <p:nvPr>
            <p:ph type="body" idx="4294967295"/>
          </p:nvPr>
        </p:nvSpPr>
        <p:spPr>
          <a:xfrm>
            <a:off x="311725" y="1572150"/>
            <a:ext cx="5237100" cy="923400"/>
          </a:xfrm>
          <a:prstGeom prst="rect">
            <a:avLst/>
          </a:prstGeom>
        </p:spPr>
        <p:txBody>
          <a:bodyPr spcFirstLastPara="1" wrap="square" lIns="91425" tIns="91425" rIns="91425" bIns="91425" anchor="t" anchorCtr="0">
            <a:noAutofit/>
          </a:bodyPr>
          <a:lstStyle/>
          <a:p>
            <a:pPr marL="457200" lvl="0" indent="-323770" algn="l" rtl="0">
              <a:lnSpc>
                <a:spcPct val="95000"/>
              </a:lnSpc>
              <a:spcBef>
                <a:spcPts val="1100"/>
              </a:spcBef>
              <a:spcAft>
                <a:spcPts val="0"/>
              </a:spcAft>
              <a:buClr>
                <a:srgbClr val="000000"/>
              </a:buClr>
              <a:buSzPts val="1499"/>
              <a:buFont typeface="Wingdings" panose="05000000000000000000" pitchFamily="2" charset="2"/>
              <a:buChar char="§"/>
            </a:pPr>
            <a:r>
              <a:rPr lang="en" sz="1600" dirty="0">
                <a:solidFill>
                  <a:srgbClr val="000000"/>
                </a:solidFill>
                <a:highlight>
                  <a:srgbClr val="FFFFFF"/>
                </a:highlight>
                <a:latin typeface="Arial"/>
                <a:ea typeface="Arial"/>
                <a:cs typeface="Arial"/>
                <a:sym typeface="Arial"/>
              </a:rPr>
              <a:t>Dementia is a collective term associated with cognitive decline or other thinking skills severe enough to reduce a person’s ability to perform everyday activities</a:t>
            </a:r>
            <a:endParaRPr sz="1600" dirty="0">
              <a:solidFill>
                <a:srgbClr val="000000"/>
              </a:solidFill>
              <a:highlight>
                <a:srgbClr val="FFFFFF"/>
              </a:highlight>
              <a:latin typeface="Arial"/>
              <a:ea typeface="Arial"/>
              <a:cs typeface="Arial"/>
              <a:sym typeface="Arial"/>
            </a:endParaRPr>
          </a:p>
        </p:txBody>
      </p:sp>
      <p:sp>
        <p:nvSpPr>
          <p:cNvPr id="79" name="Google Shape;79;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Motivation</a:t>
            </a:r>
            <a:endParaRPr/>
          </a:p>
        </p:txBody>
      </p:sp>
      <p:pic>
        <p:nvPicPr>
          <p:cNvPr id="80" name="Google Shape;80;p15"/>
          <p:cNvPicPr preferRelativeResize="0"/>
          <p:nvPr/>
        </p:nvPicPr>
        <p:blipFill>
          <a:blip r:embed="rId3">
            <a:alphaModFix/>
          </a:blip>
          <a:stretch>
            <a:fillRect/>
          </a:stretch>
        </p:blipFill>
        <p:spPr>
          <a:xfrm>
            <a:off x="5720825" y="424724"/>
            <a:ext cx="2955750" cy="209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tx1"/>
              </a:buClr>
              <a:buSzPts val="2000"/>
              <a:buFont typeface="Wingdings" panose="05000000000000000000" pitchFamily="2" charset="2"/>
              <a:buChar char="§"/>
            </a:pPr>
            <a:r>
              <a:rPr lang="en" sz="1600" dirty="0">
                <a:solidFill>
                  <a:schemeClr val="tx1"/>
                </a:solidFill>
                <a:latin typeface="+mn-lt"/>
              </a:rPr>
              <a:t>Creating different supervised machine learning models</a:t>
            </a:r>
            <a:endParaRPr sz="1600" dirty="0">
              <a:solidFill>
                <a:schemeClr val="tx1"/>
              </a:solidFill>
              <a:latin typeface="+mn-lt"/>
            </a:endParaRPr>
          </a:p>
          <a:p>
            <a:pPr marL="457200" lvl="0" indent="-355600" algn="l" rtl="0">
              <a:spcBef>
                <a:spcPts val="0"/>
              </a:spcBef>
              <a:spcAft>
                <a:spcPts val="0"/>
              </a:spcAft>
              <a:buClr>
                <a:schemeClr val="tx1"/>
              </a:buClr>
              <a:buSzPts val="2000"/>
              <a:buFont typeface="Wingdings" panose="05000000000000000000" pitchFamily="2" charset="2"/>
              <a:buChar char="§"/>
            </a:pPr>
            <a:r>
              <a:rPr lang="en" sz="1600" dirty="0">
                <a:solidFill>
                  <a:schemeClr val="tx1"/>
                </a:solidFill>
                <a:latin typeface="+mn-lt"/>
              </a:rPr>
              <a:t>Comparison of the above models to find the best among them</a:t>
            </a:r>
            <a:endParaRPr sz="1600" dirty="0">
              <a:solidFill>
                <a:schemeClr val="tx1"/>
              </a:solidFill>
              <a:latin typeface="+mn-lt"/>
            </a:endParaRPr>
          </a:p>
        </p:txBody>
      </p:sp>
      <p:sp>
        <p:nvSpPr>
          <p:cNvPr id="86" name="Google Shape;86;p16"/>
          <p:cNvSpPr txBox="1">
            <a:spLocks noGrp="1"/>
          </p:cNvSpPr>
          <p:nvPr>
            <p:ph type="title"/>
          </p:nvPr>
        </p:nvSpPr>
        <p:spPr>
          <a:xfrm>
            <a:off x="311725" y="500925"/>
            <a:ext cx="3706500" cy="66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body" idx="1"/>
          </p:nvPr>
        </p:nvSpPr>
        <p:spPr>
          <a:xfrm>
            <a:off x="311700" y="1290750"/>
            <a:ext cx="8745300" cy="34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rgbClr val="000000"/>
                </a:solidFill>
                <a:latin typeface="Arial"/>
                <a:ea typeface="Arial"/>
                <a:cs typeface="Arial"/>
                <a:sym typeface="Arial"/>
              </a:rPr>
              <a:t>Data source</a:t>
            </a:r>
            <a:r>
              <a:rPr lang="en" sz="1600" dirty="0">
                <a:solidFill>
                  <a:srgbClr val="000000"/>
                </a:solidFill>
                <a:latin typeface="Arial"/>
                <a:ea typeface="Arial"/>
                <a:cs typeface="Arial"/>
                <a:sym typeface="Arial"/>
              </a:rPr>
              <a:t> :</a:t>
            </a:r>
            <a:r>
              <a:rPr lang="en" sz="1600" u="sng" dirty="0">
                <a:solidFill>
                  <a:schemeClr val="hlink"/>
                </a:solidFill>
                <a:latin typeface="Arial"/>
                <a:ea typeface="Arial"/>
                <a:cs typeface="Arial"/>
                <a:sym typeface="Arial"/>
                <a:hlinkClick r:id="rId3"/>
              </a:rPr>
              <a:t> https://www.oasis-brains.org/</a:t>
            </a:r>
            <a:r>
              <a:rPr lang="en" sz="1600" dirty="0">
                <a:solidFill>
                  <a:srgbClr val="000000"/>
                </a:solidFill>
                <a:latin typeface="Arial"/>
                <a:ea typeface="Arial"/>
                <a:cs typeface="Arial"/>
                <a:sym typeface="Arial"/>
              </a:rPr>
              <a:t>		               </a:t>
            </a:r>
            <a:r>
              <a:rPr lang="en" sz="1600" b="1" dirty="0">
                <a:solidFill>
                  <a:srgbClr val="000000"/>
                </a:solidFill>
                <a:latin typeface="Arial"/>
                <a:ea typeface="Arial"/>
                <a:cs typeface="Arial"/>
                <a:sym typeface="Arial"/>
              </a:rPr>
              <a:t>Data set :</a:t>
            </a:r>
            <a:r>
              <a:rPr lang="en" sz="1600" dirty="0">
                <a:solidFill>
                  <a:srgbClr val="000000"/>
                </a:solidFill>
                <a:latin typeface="Arial"/>
                <a:ea typeface="Arial"/>
                <a:cs typeface="Arial"/>
                <a:sym typeface="Arial"/>
              </a:rPr>
              <a:t> OASIS 2</a:t>
            </a:r>
            <a:endParaRPr sz="1600" dirty="0">
              <a:solidFill>
                <a:srgbClr val="000000"/>
              </a:solidFill>
              <a:latin typeface="Arial"/>
              <a:ea typeface="Arial"/>
              <a:cs typeface="Arial"/>
              <a:sym typeface="Arial"/>
            </a:endParaRPr>
          </a:p>
          <a:p>
            <a:pPr marL="0" lvl="0" indent="0" algn="l" rtl="0">
              <a:spcBef>
                <a:spcPts val="1200"/>
              </a:spcBef>
              <a:spcAft>
                <a:spcPts val="1200"/>
              </a:spcAft>
              <a:buNone/>
            </a:pPr>
            <a:endParaRPr sz="1600" dirty="0">
              <a:solidFill>
                <a:srgbClr val="000000"/>
              </a:solidFill>
              <a:latin typeface="Arial"/>
              <a:ea typeface="Arial"/>
              <a:cs typeface="Arial"/>
              <a:sym typeface="Arial"/>
            </a:endParaRPr>
          </a:p>
        </p:txBody>
      </p:sp>
      <p:sp>
        <p:nvSpPr>
          <p:cNvPr id="92" name="Google Shape;92;p17"/>
          <p:cNvSpPr txBox="1">
            <a:spLocks noGrp="1"/>
          </p:cNvSpPr>
          <p:nvPr>
            <p:ph type="title"/>
          </p:nvPr>
        </p:nvSpPr>
        <p:spPr>
          <a:xfrm>
            <a:off x="311700" y="11710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set description</a:t>
            </a:r>
            <a:endParaRPr/>
          </a:p>
        </p:txBody>
      </p:sp>
      <p:sp>
        <p:nvSpPr>
          <p:cNvPr id="93" name="Google Shape;93;p17"/>
          <p:cNvSpPr txBox="1">
            <a:spLocks noGrp="1"/>
          </p:cNvSpPr>
          <p:nvPr>
            <p:ph type="body" idx="1"/>
          </p:nvPr>
        </p:nvSpPr>
        <p:spPr>
          <a:xfrm>
            <a:off x="311700" y="2175300"/>
            <a:ext cx="8520600" cy="2653004"/>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Wingdings" panose="05000000000000000000" pitchFamily="2" charset="2"/>
              <a:buChar char="§"/>
            </a:pPr>
            <a:r>
              <a:rPr lang="en" sz="1600" dirty="0">
                <a:solidFill>
                  <a:schemeClr val="dk1"/>
                </a:solidFill>
                <a:latin typeface="Arial"/>
                <a:ea typeface="Arial"/>
                <a:cs typeface="Arial"/>
                <a:sym typeface="Arial"/>
              </a:rPr>
              <a:t>Longitudinal data</a:t>
            </a:r>
            <a:endParaRPr sz="1600" dirty="0">
              <a:solidFill>
                <a:schemeClr val="dk1"/>
              </a:solidFill>
              <a:latin typeface="Arial"/>
              <a:ea typeface="Arial"/>
              <a:cs typeface="Arial"/>
              <a:sym typeface="Arial"/>
            </a:endParaRPr>
          </a:p>
          <a:p>
            <a:pPr marL="457200" lvl="0" indent="-330200" algn="l" rtl="0">
              <a:spcBef>
                <a:spcPts val="1000"/>
              </a:spcBef>
              <a:spcAft>
                <a:spcPts val="0"/>
              </a:spcAft>
              <a:buClr>
                <a:schemeClr val="dk1"/>
              </a:buClr>
              <a:buSzPts val="1600"/>
              <a:buFont typeface="Wingdings" panose="05000000000000000000" pitchFamily="2" charset="2"/>
              <a:buChar char="§"/>
            </a:pPr>
            <a:r>
              <a:rPr lang="en" sz="1600" dirty="0">
                <a:solidFill>
                  <a:schemeClr val="dk1"/>
                </a:solidFill>
                <a:latin typeface="Arial"/>
                <a:ea typeface="Arial"/>
                <a:cs typeface="Arial"/>
                <a:sym typeface="Arial"/>
              </a:rPr>
              <a:t>150 subjects spanning 373 records for MRI scans over multiple visits- aged 60 to 96</a:t>
            </a:r>
            <a:endParaRPr sz="1600" dirty="0">
              <a:solidFill>
                <a:schemeClr val="dk1"/>
              </a:solidFill>
              <a:latin typeface="Arial"/>
              <a:ea typeface="Arial"/>
              <a:cs typeface="Arial"/>
              <a:sym typeface="Arial"/>
            </a:endParaRPr>
          </a:p>
          <a:p>
            <a:pPr marL="457200" lvl="0" indent="-330200" algn="l" rtl="0">
              <a:spcBef>
                <a:spcPts val="1000"/>
              </a:spcBef>
              <a:spcAft>
                <a:spcPts val="0"/>
              </a:spcAft>
              <a:buClr>
                <a:schemeClr val="dk1"/>
              </a:buClr>
              <a:buSzPts val="1600"/>
              <a:buFont typeface="Wingdings" panose="05000000000000000000" pitchFamily="2" charset="2"/>
              <a:buChar char="§"/>
            </a:pPr>
            <a:r>
              <a:rPr lang="en" sz="1600" dirty="0">
                <a:solidFill>
                  <a:schemeClr val="dk1"/>
                </a:solidFill>
                <a:latin typeface="Arial"/>
                <a:ea typeface="Arial"/>
                <a:cs typeface="Arial"/>
                <a:sym typeface="Arial"/>
              </a:rPr>
              <a:t>MRI scans for 2 or more visits - at least one year apart</a:t>
            </a:r>
            <a:endParaRPr sz="1600" dirty="0">
              <a:solidFill>
                <a:schemeClr val="dk1"/>
              </a:solidFill>
              <a:latin typeface="Arial"/>
              <a:ea typeface="Arial"/>
              <a:cs typeface="Arial"/>
              <a:sym typeface="Arial"/>
            </a:endParaRPr>
          </a:p>
          <a:p>
            <a:pPr marL="457200" lvl="0" indent="-330200" algn="l" rtl="0">
              <a:spcBef>
                <a:spcPts val="1000"/>
              </a:spcBef>
              <a:spcAft>
                <a:spcPts val="0"/>
              </a:spcAft>
              <a:buClr>
                <a:schemeClr val="dk1"/>
              </a:buClr>
              <a:buSzPts val="1600"/>
              <a:buFont typeface="Wingdings" panose="05000000000000000000" pitchFamily="2" charset="2"/>
              <a:buChar char="§"/>
            </a:pPr>
            <a:r>
              <a:rPr lang="en" sz="1600" dirty="0">
                <a:solidFill>
                  <a:schemeClr val="dk1"/>
                </a:solidFill>
                <a:latin typeface="Arial"/>
                <a:ea typeface="Arial"/>
                <a:cs typeface="Arial"/>
                <a:sym typeface="Arial"/>
              </a:rPr>
              <a:t>Subjects - right-handed, gender - M&amp;F</a:t>
            </a:r>
            <a:endParaRPr sz="1600" dirty="0">
              <a:solidFill>
                <a:schemeClr val="dk1"/>
              </a:solidFill>
              <a:latin typeface="Arial"/>
              <a:ea typeface="Arial"/>
              <a:cs typeface="Arial"/>
              <a:sym typeface="Arial"/>
            </a:endParaRPr>
          </a:p>
          <a:p>
            <a:pPr marL="457200" lvl="0" indent="-330200" algn="l" rtl="0">
              <a:spcBef>
                <a:spcPts val="1000"/>
              </a:spcBef>
              <a:spcAft>
                <a:spcPts val="0"/>
              </a:spcAft>
              <a:buClr>
                <a:schemeClr val="dk1"/>
              </a:buClr>
              <a:buSzPts val="1600"/>
              <a:buFont typeface="Wingdings" panose="05000000000000000000" pitchFamily="2" charset="2"/>
              <a:buChar char="§"/>
            </a:pPr>
            <a:r>
              <a:rPr lang="en" sz="1600" dirty="0">
                <a:solidFill>
                  <a:schemeClr val="dk1"/>
                </a:solidFill>
                <a:latin typeface="Arial"/>
                <a:ea typeface="Arial"/>
                <a:cs typeface="Arial"/>
                <a:sym typeface="Arial"/>
              </a:rPr>
              <a:t>Records classification - 190 nondemented  and 146 demented</a:t>
            </a:r>
            <a:endParaRPr sz="1600" dirty="0">
              <a:solidFill>
                <a:schemeClr val="dk1"/>
              </a:solidFill>
              <a:latin typeface="Arial"/>
              <a:ea typeface="Arial"/>
              <a:cs typeface="Arial"/>
              <a:sym typeface="Arial"/>
            </a:endParaRPr>
          </a:p>
          <a:p>
            <a:pPr marL="457200" lvl="0" indent="-330200" algn="l" rtl="0">
              <a:spcBef>
                <a:spcPts val="1000"/>
              </a:spcBef>
              <a:spcAft>
                <a:spcPts val="1000"/>
              </a:spcAft>
              <a:buClr>
                <a:schemeClr val="dk1"/>
              </a:buClr>
              <a:buSzPts val="1600"/>
              <a:buFont typeface="Wingdings" panose="05000000000000000000" pitchFamily="2" charset="2"/>
              <a:buChar char="§"/>
            </a:pPr>
            <a:r>
              <a:rPr lang="en" sz="1600" dirty="0">
                <a:solidFill>
                  <a:schemeClr val="dk1"/>
                </a:solidFill>
                <a:latin typeface="Arial"/>
                <a:ea typeface="Arial"/>
                <a:cs typeface="Arial"/>
                <a:sym typeface="Arial"/>
              </a:rPr>
              <a:t>37 records - converted from nondemented to demented</a:t>
            </a:r>
            <a:endParaRPr sz="16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311700" y="1286225"/>
            <a:ext cx="8745300" cy="34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00000"/>
                </a:solidFill>
                <a:latin typeface="Arial"/>
                <a:ea typeface="Arial"/>
                <a:cs typeface="Arial"/>
                <a:sym typeface="Arial"/>
              </a:rPr>
              <a:t>Data set features:</a:t>
            </a:r>
            <a:r>
              <a:rPr lang="en" sz="1600">
                <a:solidFill>
                  <a:srgbClr val="000000"/>
                </a:solidFill>
                <a:latin typeface="Arial"/>
                <a:ea typeface="Arial"/>
                <a:cs typeface="Arial"/>
                <a:sym typeface="Arial"/>
              </a:rPr>
              <a:t> ID, Gender, category, #visits, age, </a:t>
            </a:r>
            <a:r>
              <a:rPr lang="en" sz="1600">
                <a:solidFill>
                  <a:srgbClr val="000000"/>
                </a:solidFill>
                <a:highlight>
                  <a:srgbClr val="FFFFFF"/>
                </a:highlight>
                <a:latin typeface="Arial"/>
                <a:ea typeface="Arial"/>
                <a:cs typeface="Arial"/>
                <a:sym typeface="Arial"/>
              </a:rPr>
              <a:t>Years of Education, Socioeconomic Status(SES), Mini Mental State Examination(MMSE), Clinical Dementia Rating (CDR), Estimated Total Intracranial Volume (eTIV), Normalize Whole Brain Volume (nWBV), Atlas Scaling Factor (ASF)</a:t>
            </a:r>
            <a:endParaRPr sz="160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600" b="1">
                <a:solidFill>
                  <a:srgbClr val="000000"/>
                </a:solidFill>
                <a:highlight>
                  <a:srgbClr val="FFFFFF"/>
                </a:highlight>
                <a:latin typeface="Arial"/>
                <a:ea typeface="Arial"/>
                <a:cs typeface="Arial"/>
                <a:sym typeface="Arial"/>
              </a:rPr>
              <a:t>Features planned to use initially</a:t>
            </a:r>
            <a:r>
              <a:rPr lang="en" sz="1600">
                <a:solidFill>
                  <a:srgbClr val="000000"/>
                </a:solidFill>
                <a:highlight>
                  <a:srgbClr val="FFFFFF"/>
                </a:highlight>
                <a:latin typeface="Arial"/>
                <a:ea typeface="Arial"/>
                <a:cs typeface="Arial"/>
                <a:sym typeface="Arial"/>
              </a:rPr>
              <a:t>:   </a:t>
            </a:r>
            <a:br>
              <a:rPr lang="en" sz="1600">
                <a:solidFill>
                  <a:srgbClr val="000000"/>
                </a:solidFill>
                <a:highlight>
                  <a:srgbClr val="FFFFFF"/>
                </a:highlight>
                <a:latin typeface="Arial"/>
                <a:ea typeface="Arial"/>
                <a:cs typeface="Arial"/>
                <a:sym typeface="Arial"/>
              </a:rPr>
            </a:br>
            <a:r>
              <a:rPr lang="en" sz="1600">
                <a:solidFill>
                  <a:srgbClr val="000000"/>
                </a:solidFill>
                <a:highlight>
                  <a:srgbClr val="FFFFFF"/>
                </a:highlight>
                <a:latin typeface="Arial"/>
                <a:ea typeface="Arial"/>
                <a:cs typeface="Arial"/>
                <a:sym typeface="Arial"/>
              </a:rPr>
              <a:t>Age </a:t>
            </a:r>
            <a:endParaRPr sz="16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600">
                <a:solidFill>
                  <a:srgbClr val="000000"/>
                </a:solidFill>
                <a:highlight>
                  <a:srgbClr val="FFFFFF"/>
                </a:highlight>
                <a:latin typeface="Arial"/>
                <a:ea typeface="Arial"/>
                <a:cs typeface="Arial"/>
                <a:sym typeface="Arial"/>
              </a:rPr>
              <a:t>Gender</a:t>
            </a:r>
            <a:br>
              <a:rPr lang="en" sz="1600">
                <a:solidFill>
                  <a:srgbClr val="000000"/>
                </a:solidFill>
                <a:highlight>
                  <a:srgbClr val="FFFFFF"/>
                </a:highlight>
                <a:latin typeface="Arial"/>
                <a:ea typeface="Arial"/>
                <a:cs typeface="Arial"/>
                <a:sym typeface="Arial"/>
              </a:rPr>
            </a:br>
            <a:r>
              <a:rPr lang="en" sz="1600">
                <a:solidFill>
                  <a:srgbClr val="000000"/>
                </a:solidFill>
                <a:highlight>
                  <a:srgbClr val="FFFFFF"/>
                </a:highlight>
                <a:latin typeface="Arial"/>
                <a:ea typeface="Arial"/>
                <a:cs typeface="Arial"/>
                <a:sym typeface="Arial"/>
              </a:rPr>
              <a:t>SES  	affects the diet and livelihood of subject</a:t>
            </a:r>
            <a:br>
              <a:rPr lang="en" sz="1600">
                <a:solidFill>
                  <a:srgbClr val="000000"/>
                </a:solidFill>
                <a:highlight>
                  <a:srgbClr val="FFFFFF"/>
                </a:highlight>
                <a:latin typeface="Arial"/>
                <a:ea typeface="Arial"/>
                <a:cs typeface="Arial"/>
                <a:sym typeface="Arial"/>
              </a:rPr>
            </a:br>
            <a:r>
              <a:rPr lang="en" sz="1600">
                <a:solidFill>
                  <a:srgbClr val="000000"/>
                </a:solidFill>
                <a:highlight>
                  <a:srgbClr val="FFFFFF"/>
                </a:highlight>
                <a:latin typeface="Arial"/>
                <a:ea typeface="Arial"/>
                <a:cs typeface="Arial"/>
                <a:sym typeface="Arial"/>
              </a:rPr>
              <a:t>MMSE  	30 point questionnaire used to test subjects</a:t>
            </a:r>
            <a:br>
              <a:rPr lang="en" sz="1600">
                <a:solidFill>
                  <a:srgbClr val="000000"/>
                </a:solidFill>
                <a:highlight>
                  <a:srgbClr val="FFFFFF"/>
                </a:highlight>
                <a:latin typeface="Arial"/>
                <a:ea typeface="Arial"/>
                <a:cs typeface="Arial"/>
                <a:sym typeface="Arial"/>
              </a:rPr>
            </a:br>
            <a:r>
              <a:rPr lang="en" sz="1600">
                <a:solidFill>
                  <a:srgbClr val="000000"/>
                </a:solidFill>
                <a:highlight>
                  <a:srgbClr val="FFFFFF"/>
                </a:highlight>
                <a:latin typeface="Arial"/>
                <a:ea typeface="Arial"/>
                <a:cs typeface="Arial"/>
                <a:sym typeface="Arial"/>
              </a:rPr>
              <a:t>CDR  	5-point scale to characterize domains of cognitive and functional performance</a:t>
            </a:r>
            <a:br>
              <a:rPr lang="en" sz="1600">
                <a:solidFill>
                  <a:srgbClr val="000000"/>
                </a:solidFill>
                <a:highlight>
                  <a:srgbClr val="FFFFFF"/>
                </a:highlight>
                <a:latin typeface="Arial"/>
                <a:ea typeface="Arial"/>
                <a:cs typeface="Arial"/>
                <a:sym typeface="Arial"/>
              </a:rPr>
            </a:br>
            <a:r>
              <a:rPr lang="en" sz="1600">
                <a:solidFill>
                  <a:srgbClr val="000000"/>
                </a:solidFill>
                <a:highlight>
                  <a:srgbClr val="FFFFFF"/>
                </a:highlight>
                <a:latin typeface="Arial"/>
                <a:ea typeface="Arial"/>
                <a:cs typeface="Arial"/>
                <a:sym typeface="Arial"/>
              </a:rPr>
              <a:t>eTIV  	provides a approximation of maximum morbid brain volume</a:t>
            </a:r>
            <a:br>
              <a:rPr lang="en" sz="1600">
                <a:solidFill>
                  <a:srgbClr val="000000"/>
                </a:solidFill>
                <a:highlight>
                  <a:srgbClr val="FFFFFF"/>
                </a:highlight>
                <a:latin typeface="Arial"/>
                <a:ea typeface="Arial"/>
                <a:cs typeface="Arial"/>
                <a:sym typeface="Arial"/>
              </a:rPr>
            </a:br>
            <a:r>
              <a:rPr lang="en" sz="1600">
                <a:solidFill>
                  <a:srgbClr val="000000"/>
                </a:solidFill>
                <a:highlight>
                  <a:srgbClr val="FFFFFF"/>
                </a:highlight>
                <a:latin typeface="Arial"/>
                <a:ea typeface="Arial"/>
                <a:cs typeface="Arial"/>
                <a:sym typeface="Arial"/>
              </a:rPr>
              <a:t>nWBV  	normalized volume of the entire brain</a:t>
            </a:r>
            <a:endParaRPr sz="1600">
              <a:solidFill>
                <a:srgbClr val="000000"/>
              </a:solidFill>
              <a:latin typeface="Arial"/>
              <a:ea typeface="Arial"/>
              <a:cs typeface="Arial"/>
              <a:sym typeface="Arial"/>
            </a:endParaRPr>
          </a:p>
        </p:txBody>
      </p:sp>
      <p:sp>
        <p:nvSpPr>
          <p:cNvPr id="99" name="Google Shape;99;p18"/>
          <p:cNvSpPr txBox="1">
            <a:spLocks noGrp="1"/>
          </p:cNvSpPr>
          <p:nvPr>
            <p:ph type="title"/>
          </p:nvPr>
        </p:nvSpPr>
        <p:spPr>
          <a:xfrm>
            <a:off x="311700" y="11710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set description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preparation</a:t>
            </a:r>
            <a:endParaRPr/>
          </a:p>
        </p:txBody>
      </p:sp>
      <p:sp>
        <p:nvSpPr>
          <p:cNvPr id="105" name="Google Shape;105;p19"/>
          <p:cNvSpPr txBox="1">
            <a:spLocks noGrp="1"/>
          </p:cNvSpPr>
          <p:nvPr>
            <p:ph type="body" idx="1"/>
          </p:nvPr>
        </p:nvSpPr>
        <p:spPr>
          <a:xfrm>
            <a:off x="311700" y="1650540"/>
            <a:ext cx="8520600" cy="3076200"/>
          </a:xfrm>
          <a:prstGeom prst="rect">
            <a:avLst/>
          </a:prstGeom>
        </p:spPr>
        <p:txBody>
          <a:bodyPr spcFirstLastPara="1" wrap="square" lIns="91425" tIns="0" rIns="91425" bIns="0" anchor="t" anchorCtr="0">
            <a:noAutofit/>
          </a:bodyPr>
          <a:lstStyle/>
          <a:p>
            <a:pPr marL="457200" lvl="0" indent="-317500" algn="l" rtl="0">
              <a:spcBef>
                <a:spcPts val="0"/>
              </a:spcBef>
              <a:spcAft>
                <a:spcPts val="0"/>
              </a:spcAft>
              <a:buSzPts val="1400"/>
              <a:buFont typeface="Wingdings" panose="05000000000000000000" pitchFamily="2" charset="2"/>
              <a:buChar char="§"/>
            </a:pPr>
            <a:r>
              <a:rPr lang="en" sz="1600" dirty="0">
                <a:solidFill>
                  <a:schemeClr val="tx1"/>
                </a:solidFill>
                <a:latin typeface="Arial"/>
                <a:ea typeface="Arial"/>
                <a:cs typeface="Arial"/>
                <a:sym typeface="Arial"/>
              </a:rPr>
              <a:t>Removing non-essential / redundant features:</a:t>
            </a:r>
            <a:endParaRPr sz="1600" dirty="0">
              <a:solidFill>
                <a:schemeClr val="tx1"/>
              </a:solidFill>
              <a:latin typeface="Arial"/>
              <a:ea typeface="Arial"/>
              <a:cs typeface="Arial"/>
              <a:sym typeface="Arial"/>
            </a:endParaRPr>
          </a:p>
          <a:p>
            <a:pPr marL="914400" lvl="1" indent="-317500" algn="just" rtl="0">
              <a:spcBef>
                <a:spcPts val="0"/>
              </a:spcBef>
              <a:spcAft>
                <a:spcPts val="0"/>
              </a:spcAft>
              <a:buSzPts val="1400"/>
              <a:buFont typeface="Arial"/>
              <a:buChar char="○"/>
            </a:pPr>
            <a:r>
              <a:rPr lang="en" sz="1600" dirty="0">
                <a:solidFill>
                  <a:schemeClr val="tx1"/>
                </a:solidFill>
                <a:latin typeface="Arial"/>
                <a:ea typeface="Arial"/>
                <a:cs typeface="Arial"/>
                <a:sym typeface="Arial"/>
              </a:rPr>
              <a:t>Hand		all subjects are right handed</a:t>
            </a:r>
            <a:endParaRPr sz="1600" dirty="0">
              <a:solidFill>
                <a:schemeClr val="tx1"/>
              </a:solidFill>
              <a:latin typeface="Arial"/>
              <a:ea typeface="Arial"/>
              <a:cs typeface="Arial"/>
              <a:sym typeface="Arial"/>
            </a:endParaRPr>
          </a:p>
          <a:p>
            <a:pPr marL="914400" lvl="1" indent="-317500" algn="just" rtl="0">
              <a:spcBef>
                <a:spcPts val="0"/>
              </a:spcBef>
              <a:spcAft>
                <a:spcPts val="0"/>
              </a:spcAft>
              <a:buSzPts val="1400"/>
              <a:buFont typeface="Arial"/>
              <a:buChar char="○"/>
            </a:pPr>
            <a:r>
              <a:rPr lang="en" sz="1600" dirty="0">
                <a:solidFill>
                  <a:schemeClr val="tx1"/>
                </a:solidFill>
                <a:latin typeface="Arial"/>
                <a:ea typeface="Arial"/>
                <a:cs typeface="Arial"/>
                <a:sym typeface="Arial"/>
              </a:rPr>
              <a:t>MR Delay		time taken for the scan </a:t>
            </a:r>
            <a:endParaRPr sz="1600" dirty="0">
              <a:solidFill>
                <a:schemeClr val="tx1"/>
              </a:solidFill>
              <a:latin typeface="Arial"/>
              <a:ea typeface="Arial"/>
              <a:cs typeface="Arial"/>
              <a:sym typeface="Arial"/>
            </a:endParaRPr>
          </a:p>
          <a:p>
            <a:pPr marL="914400" lvl="1" indent="-317500" algn="just" rtl="0">
              <a:spcBef>
                <a:spcPts val="0"/>
              </a:spcBef>
              <a:spcAft>
                <a:spcPts val="0"/>
              </a:spcAft>
              <a:buSzPts val="1400"/>
              <a:buFont typeface="Arial"/>
              <a:buChar char="○"/>
            </a:pPr>
            <a:r>
              <a:rPr lang="en" sz="1600" dirty="0">
                <a:solidFill>
                  <a:schemeClr val="tx1"/>
                </a:solidFill>
                <a:latin typeface="Arial"/>
                <a:ea typeface="Arial"/>
                <a:cs typeface="Arial"/>
                <a:sym typeface="Arial"/>
              </a:rPr>
              <a:t>Visit		visit number for the patient</a:t>
            </a:r>
            <a:endParaRPr sz="1600" dirty="0">
              <a:solidFill>
                <a:schemeClr val="tx1"/>
              </a:solidFill>
              <a:latin typeface="Arial"/>
              <a:ea typeface="Arial"/>
              <a:cs typeface="Arial"/>
              <a:sym typeface="Arial"/>
            </a:endParaRPr>
          </a:p>
          <a:p>
            <a:pPr marL="914400" lvl="1" indent="-317500" algn="just" rtl="0">
              <a:spcBef>
                <a:spcPts val="0"/>
              </a:spcBef>
              <a:spcAft>
                <a:spcPts val="0"/>
              </a:spcAft>
              <a:buSzPts val="1400"/>
              <a:buFont typeface="Arial"/>
              <a:buChar char="○"/>
            </a:pPr>
            <a:r>
              <a:rPr lang="en" sz="1600" dirty="0">
                <a:solidFill>
                  <a:schemeClr val="tx1"/>
                </a:solidFill>
                <a:latin typeface="Arial"/>
                <a:ea typeface="Arial"/>
                <a:cs typeface="Arial"/>
                <a:sym typeface="Arial"/>
              </a:rPr>
              <a:t>Subject ID	patient ID - irrelevant</a:t>
            </a:r>
            <a:endParaRPr sz="1600" dirty="0">
              <a:solidFill>
                <a:schemeClr val="tx1"/>
              </a:solidFill>
              <a:latin typeface="Arial"/>
              <a:ea typeface="Arial"/>
              <a:cs typeface="Arial"/>
              <a:sym typeface="Arial"/>
            </a:endParaRPr>
          </a:p>
          <a:p>
            <a:pPr marL="914400" lvl="1" indent="-317500" rtl="0">
              <a:spcBef>
                <a:spcPts val="0"/>
              </a:spcBef>
              <a:spcAft>
                <a:spcPts val="0"/>
              </a:spcAft>
              <a:buSzPts val="1400"/>
              <a:buFont typeface="Arial"/>
              <a:buChar char="○"/>
            </a:pPr>
            <a:r>
              <a:rPr lang="en" sz="1600" dirty="0">
                <a:solidFill>
                  <a:schemeClr val="tx1"/>
                </a:solidFill>
                <a:latin typeface="Arial"/>
                <a:ea typeface="Arial"/>
                <a:cs typeface="Arial"/>
                <a:sym typeface="Arial"/>
              </a:rPr>
              <a:t>MRI ID		scan ID number - irrelevant</a:t>
            </a:r>
            <a:br>
              <a:rPr lang="en" sz="1600" dirty="0">
                <a:solidFill>
                  <a:schemeClr val="tx1"/>
                </a:solidFill>
                <a:latin typeface="Arial"/>
                <a:ea typeface="Arial"/>
                <a:cs typeface="Arial"/>
                <a:sym typeface="Arial"/>
              </a:rPr>
            </a:br>
            <a:endParaRPr sz="1600" dirty="0">
              <a:solidFill>
                <a:schemeClr val="tx1"/>
              </a:solidFill>
              <a:latin typeface="Arial"/>
              <a:ea typeface="Arial"/>
              <a:cs typeface="Arial"/>
              <a:sym typeface="Arial"/>
            </a:endParaRPr>
          </a:p>
          <a:p>
            <a:pPr marL="457200" lvl="0" indent="-317500" algn="just" rtl="0">
              <a:spcBef>
                <a:spcPts val="0"/>
              </a:spcBef>
              <a:spcAft>
                <a:spcPts val="0"/>
              </a:spcAft>
              <a:buSzPts val="1400"/>
              <a:buFont typeface="Wingdings" panose="05000000000000000000" pitchFamily="2" charset="2"/>
              <a:buChar char="§"/>
            </a:pPr>
            <a:r>
              <a:rPr lang="en" sz="1600" dirty="0">
                <a:solidFill>
                  <a:schemeClr val="tx1"/>
                </a:solidFill>
                <a:latin typeface="Arial"/>
                <a:ea typeface="Arial"/>
                <a:cs typeface="Arial"/>
                <a:sym typeface="Arial"/>
              </a:rPr>
              <a:t>Handling null values:</a:t>
            </a:r>
            <a:endParaRPr sz="1600" dirty="0">
              <a:solidFill>
                <a:schemeClr val="tx1"/>
              </a:solidFill>
              <a:latin typeface="Arial"/>
              <a:ea typeface="Arial"/>
              <a:cs typeface="Arial"/>
              <a:sym typeface="Arial"/>
            </a:endParaRPr>
          </a:p>
          <a:p>
            <a:pPr marL="914400" lvl="1" indent="-317500" algn="just" rtl="0">
              <a:spcBef>
                <a:spcPts val="0"/>
              </a:spcBef>
              <a:spcAft>
                <a:spcPts val="0"/>
              </a:spcAft>
              <a:buSzPts val="1400"/>
              <a:buFont typeface="Arial"/>
              <a:buChar char="○"/>
            </a:pPr>
            <a:r>
              <a:rPr lang="en" sz="1600" dirty="0">
                <a:solidFill>
                  <a:schemeClr val="tx1"/>
                </a:solidFill>
                <a:latin typeface="Arial"/>
                <a:ea typeface="Arial"/>
                <a:cs typeface="Arial"/>
                <a:sym typeface="Arial"/>
              </a:rPr>
              <a:t>MMSE 		2 records: dropped</a:t>
            </a:r>
            <a:endParaRPr sz="1600" dirty="0">
              <a:solidFill>
                <a:schemeClr val="tx1"/>
              </a:solidFill>
              <a:latin typeface="Arial"/>
              <a:ea typeface="Arial"/>
              <a:cs typeface="Arial"/>
              <a:sym typeface="Arial"/>
            </a:endParaRPr>
          </a:p>
          <a:p>
            <a:pPr marL="914400" lvl="1" indent="-317500" algn="just" rtl="0">
              <a:spcBef>
                <a:spcPts val="0"/>
              </a:spcBef>
              <a:spcAft>
                <a:spcPts val="0"/>
              </a:spcAft>
              <a:buSzPts val="1400"/>
              <a:buFont typeface="Arial"/>
              <a:buChar char="○"/>
            </a:pPr>
            <a:r>
              <a:rPr lang="en" sz="1600" dirty="0">
                <a:solidFill>
                  <a:schemeClr val="tx1"/>
                </a:solidFill>
                <a:latin typeface="Arial"/>
                <a:ea typeface="Arial"/>
                <a:cs typeface="Arial"/>
                <a:sym typeface="Arial"/>
              </a:rPr>
              <a:t>SES		17 records: replace using mean	</a:t>
            </a:r>
            <a:endParaRPr sz="1600" dirty="0">
              <a:solidFill>
                <a:schemeClr val="tx1"/>
              </a:solidFill>
              <a:latin typeface="Arial"/>
              <a:ea typeface="Arial"/>
              <a:cs typeface="Arial"/>
              <a:sym typeface="Arial"/>
            </a:endParaRPr>
          </a:p>
          <a:p>
            <a:pPr marL="0" lvl="0" indent="0" algn="just" rtl="0">
              <a:lnSpc>
                <a:spcPct val="100000"/>
              </a:lnSpc>
              <a:spcBef>
                <a:spcPts val="1200"/>
              </a:spcBef>
              <a:spcAft>
                <a:spcPts val="1200"/>
              </a:spcAft>
              <a:buNone/>
            </a:pPr>
            <a:r>
              <a:rPr lang="en" sz="1600" dirty="0">
                <a:solidFill>
                  <a:schemeClr val="tx1"/>
                </a:solidFill>
                <a:latin typeface="Arial"/>
                <a:ea typeface="Arial"/>
                <a:cs typeface="Arial"/>
                <a:sym typeface="Arial"/>
              </a:rPr>
              <a:t>			Mean - maintains original data distribution</a:t>
            </a:r>
            <a:endParaRPr sz="1600" dirty="0">
              <a:solidFill>
                <a:schemeClr val="tx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preparation</a:t>
            </a:r>
            <a:endParaRPr/>
          </a:p>
        </p:txBody>
      </p:sp>
      <p:sp>
        <p:nvSpPr>
          <p:cNvPr id="111" name="Google Shape;111;p20"/>
          <p:cNvSpPr txBox="1"/>
          <p:nvPr/>
        </p:nvSpPr>
        <p:spPr>
          <a:xfrm>
            <a:off x="311724" y="1663225"/>
            <a:ext cx="7925495" cy="3250090"/>
          </a:xfrm>
          <a:prstGeom prst="rect">
            <a:avLst/>
          </a:prstGeom>
          <a:noFill/>
          <a:ln>
            <a:noFill/>
          </a:ln>
        </p:spPr>
        <p:txBody>
          <a:bodyPr spcFirstLastPara="1" wrap="square" lIns="91425" tIns="91425" rIns="91425" bIns="91425" anchor="t" anchorCtr="0">
            <a:spAutoFit/>
          </a:bodyPr>
          <a:lstStyle/>
          <a:p>
            <a:pPr marL="457200" lvl="0" indent="-317500" rtl="0">
              <a:lnSpc>
                <a:spcPct val="115000"/>
              </a:lnSpc>
              <a:spcBef>
                <a:spcPts val="0"/>
              </a:spcBef>
              <a:spcAft>
                <a:spcPts val="0"/>
              </a:spcAft>
              <a:buClr>
                <a:schemeClr val="dk2"/>
              </a:buClr>
              <a:buSzPts val="1400"/>
              <a:buFont typeface="Wingdings" panose="05000000000000000000" pitchFamily="2" charset="2"/>
              <a:buChar char="§"/>
            </a:pPr>
            <a:r>
              <a:rPr lang="en" sz="1600" dirty="0">
                <a:solidFill>
                  <a:schemeClr val="tx1"/>
                </a:solidFill>
                <a:latin typeface="+mn-lt"/>
                <a:ea typeface="Roboto"/>
                <a:cs typeface="Roboto"/>
                <a:sym typeface="Roboto"/>
              </a:rPr>
              <a:t>Correcting group label:</a:t>
            </a:r>
            <a:endParaRPr sz="1600" dirty="0">
              <a:solidFill>
                <a:schemeClr val="tx1"/>
              </a:solidFill>
              <a:latin typeface="+mn-lt"/>
              <a:ea typeface="Roboto"/>
              <a:cs typeface="Roboto"/>
              <a:sym typeface="Roboto"/>
            </a:endParaRPr>
          </a:p>
          <a:p>
            <a:pPr marL="914400" lvl="1" indent="-317500" rtl="0">
              <a:spcBef>
                <a:spcPts val="0"/>
              </a:spcBef>
              <a:spcAft>
                <a:spcPts val="0"/>
              </a:spcAft>
              <a:buClr>
                <a:schemeClr val="dk2"/>
              </a:buClr>
              <a:buSzPts val="1400"/>
              <a:buFont typeface="Roboto"/>
              <a:buChar char="○"/>
            </a:pPr>
            <a:r>
              <a:rPr lang="en-US" sz="1600" dirty="0">
                <a:solidFill>
                  <a:schemeClr val="tx1"/>
                </a:solidFill>
                <a:highlight>
                  <a:schemeClr val="lt1"/>
                </a:highlight>
                <a:latin typeface="+mn-lt"/>
              </a:rPr>
              <a:t>R</a:t>
            </a:r>
            <a:r>
              <a:rPr lang="en" sz="1600" dirty="0">
                <a:solidFill>
                  <a:schemeClr val="tx1"/>
                </a:solidFill>
                <a:highlight>
                  <a:schemeClr val="lt1"/>
                </a:highlight>
                <a:latin typeface="+mn-lt"/>
              </a:rPr>
              <a:t>ecords classified as nondemented at initial visit, converted to demented at a later visit</a:t>
            </a:r>
            <a:endParaRPr sz="1600" dirty="0">
              <a:solidFill>
                <a:schemeClr val="tx1"/>
              </a:solidFill>
              <a:latin typeface="+mn-lt"/>
              <a:ea typeface="Roboto"/>
              <a:cs typeface="Roboto"/>
              <a:sym typeface="Roboto"/>
            </a:endParaRPr>
          </a:p>
          <a:p>
            <a:pPr marL="914400" lvl="1" indent="-317500" rtl="0">
              <a:lnSpc>
                <a:spcPct val="115000"/>
              </a:lnSpc>
              <a:spcBef>
                <a:spcPts val="0"/>
              </a:spcBef>
              <a:spcAft>
                <a:spcPts val="0"/>
              </a:spcAft>
              <a:buClr>
                <a:schemeClr val="dk2"/>
              </a:buClr>
              <a:buSzPts val="1400"/>
              <a:buFont typeface="Roboto"/>
              <a:buChar char="○"/>
            </a:pPr>
            <a:r>
              <a:rPr lang="en" sz="1600" dirty="0">
                <a:solidFill>
                  <a:schemeClr val="tx1"/>
                </a:solidFill>
                <a:latin typeface="+mn-lt"/>
                <a:ea typeface="Roboto"/>
                <a:cs typeface="Roboto"/>
                <a:sym typeface="Roboto"/>
              </a:rPr>
              <a:t>Modifying ‘converted’ to ‘demented’</a:t>
            </a:r>
            <a:br>
              <a:rPr lang="en" sz="1600" dirty="0">
                <a:solidFill>
                  <a:schemeClr val="tx1"/>
                </a:solidFill>
                <a:latin typeface="+mn-lt"/>
                <a:ea typeface="Roboto"/>
                <a:cs typeface="Roboto"/>
                <a:sym typeface="Roboto"/>
              </a:rPr>
            </a:br>
            <a:endParaRPr sz="1600" dirty="0">
              <a:solidFill>
                <a:schemeClr val="tx1"/>
              </a:solidFill>
              <a:latin typeface="+mn-lt"/>
              <a:ea typeface="Roboto"/>
              <a:cs typeface="Roboto"/>
              <a:sym typeface="Roboto"/>
            </a:endParaRPr>
          </a:p>
          <a:p>
            <a:pPr marL="457200" lvl="0" indent="-317500" rtl="0">
              <a:lnSpc>
                <a:spcPct val="115000"/>
              </a:lnSpc>
              <a:spcBef>
                <a:spcPts val="0"/>
              </a:spcBef>
              <a:spcAft>
                <a:spcPts val="0"/>
              </a:spcAft>
              <a:buClr>
                <a:schemeClr val="dk2"/>
              </a:buClr>
              <a:buSzPts val="1400"/>
              <a:buFont typeface="Wingdings" panose="05000000000000000000" pitchFamily="2" charset="2"/>
              <a:buChar char="§"/>
            </a:pPr>
            <a:r>
              <a:rPr lang="en" sz="1600" dirty="0">
                <a:solidFill>
                  <a:schemeClr val="tx1"/>
                </a:solidFill>
                <a:latin typeface="+mn-lt"/>
                <a:ea typeface="Roboto"/>
                <a:cs typeface="Roboto"/>
                <a:sym typeface="Roboto"/>
              </a:rPr>
              <a:t>Data transformation:</a:t>
            </a:r>
            <a:endParaRPr sz="1600" dirty="0">
              <a:solidFill>
                <a:schemeClr val="tx1"/>
              </a:solidFill>
              <a:latin typeface="+mn-lt"/>
              <a:ea typeface="Roboto"/>
              <a:cs typeface="Roboto"/>
              <a:sym typeface="Roboto"/>
            </a:endParaRPr>
          </a:p>
          <a:p>
            <a:pPr marL="914400" lvl="1" indent="-298450" rtl="0">
              <a:lnSpc>
                <a:spcPct val="115000"/>
              </a:lnSpc>
              <a:spcBef>
                <a:spcPts val="0"/>
              </a:spcBef>
              <a:spcAft>
                <a:spcPts val="0"/>
              </a:spcAft>
              <a:buClr>
                <a:schemeClr val="dk2"/>
              </a:buClr>
              <a:buSzPts val="1100"/>
              <a:buFont typeface="Roboto"/>
              <a:buChar char="○"/>
            </a:pPr>
            <a:r>
              <a:rPr lang="en" sz="1600" dirty="0">
                <a:solidFill>
                  <a:schemeClr val="tx1"/>
                </a:solidFill>
                <a:latin typeface="+mn-lt"/>
                <a:ea typeface="Roboto"/>
                <a:cs typeface="Roboto"/>
                <a:sym typeface="Roboto"/>
              </a:rPr>
              <a:t>Converting categorical data to numerical data</a:t>
            </a:r>
            <a:endParaRPr sz="1600" dirty="0">
              <a:solidFill>
                <a:schemeClr val="tx1"/>
              </a:solidFill>
              <a:latin typeface="+mn-lt"/>
              <a:ea typeface="Roboto"/>
              <a:cs typeface="Roboto"/>
              <a:sym typeface="Roboto"/>
            </a:endParaRPr>
          </a:p>
          <a:p>
            <a:pPr marL="457200" lvl="0" indent="457200" rtl="0">
              <a:lnSpc>
                <a:spcPct val="115000"/>
              </a:lnSpc>
              <a:spcBef>
                <a:spcPts val="1200"/>
              </a:spcBef>
              <a:spcAft>
                <a:spcPts val="0"/>
              </a:spcAft>
              <a:buNone/>
            </a:pPr>
            <a:r>
              <a:rPr lang="en" sz="1600" dirty="0">
                <a:solidFill>
                  <a:schemeClr val="tx1"/>
                </a:solidFill>
                <a:latin typeface="+mn-lt"/>
                <a:ea typeface="Roboto"/>
                <a:cs typeface="Roboto"/>
                <a:sym typeface="Roboto"/>
              </a:rPr>
              <a:t>Modify	M/F		M - 0 ; F - 1</a:t>
            </a:r>
            <a:br>
              <a:rPr lang="en" sz="1600" dirty="0">
                <a:solidFill>
                  <a:schemeClr val="tx1"/>
                </a:solidFill>
                <a:latin typeface="+mn-lt"/>
                <a:ea typeface="Roboto"/>
                <a:cs typeface="Roboto"/>
                <a:sym typeface="Roboto"/>
              </a:rPr>
            </a:br>
            <a:r>
              <a:rPr lang="en" sz="1600" dirty="0">
                <a:solidFill>
                  <a:schemeClr val="tx1"/>
                </a:solidFill>
                <a:latin typeface="+mn-lt"/>
                <a:ea typeface="Roboto"/>
                <a:cs typeface="Roboto"/>
                <a:sym typeface="Roboto"/>
              </a:rPr>
              <a:t>	Add 	GroupNum	Nondemented- 0 ; Demented - 1</a:t>
            </a:r>
            <a:endParaRPr sz="1600" dirty="0">
              <a:solidFill>
                <a:schemeClr val="tx1"/>
              </a:solidFill>
              <a:latin typeface="+mn-lt"/>
              <a:ea typeface="Roboto"/>
              <a:cs typeface="Roboto"/>
              <a:sym typeface="Roboto"/>
            </a:endParaRPr>
          </a:p>
          <a:p>
            <a:pPr marL="457200" lvl="0" indent="-317500" rtl="0">
              <a:lnSpc>
                <a:spcPct val="115000"/>
              </a:lnSpc>
              <a:spcBef>
                <a:spcPts val="1200"/>
              </a:spcBef>
              <a:spcAft>
                <a:spcPts val="0"/>
              </a:spcAft>
              <a:buClr>
                <a:schemeClr val="dk2"/>
              </a:buClr>
              <a:buSzPts val="1400"/>
              <a:buFont typeface="Wingdings" panose="05000000000000000000" pitchFamily="2" charset="2"/>
              <a:buChar char="§"/>
            </a:pPr>
            <a:r>
              <a:rPr lang="en" sz="1600" dirty="0">
                <a:solidFill>
                  <a:schemeClr val="tx1"/>
                </a:solidFill>
                <a:latin typeface="+mn-lt"/>
                <a:ea typeface="Roboto"/>
                <a:cs typeface="Roboto"/>
                <a:sym typeface="Roboto"/>
              </a:rPr>
              <a:t>Setting column type for above from ‘object’ to ‘int’</a:t>
            </a:r>
            <a:endParaRPr sz="1600" dirty="0">
              <a:solidFill>
                <a:schemeClr val="tx1"/>
              </a:solidFill>
              <a:latin typeface="+mn-lt"/>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Feature selection</a:t>
            </a:r>
            <a:endParaRPr/>
          </a:p>
        </p:txBody>
      </p:sp>
      <p:sp>
        <p:nvSpPr>
          <p:cNvPr id="117" name="Google Shape;117;p21"/>
          <p:cNvSpPr txBox="1">
            <a:spLocks noGrp="1"/>
          </p:cNvSpPr>
          <p:nvPr>
            <p:ph type="body" idx="1"/>
          </p:nvPr>
        </p:nvSpPr>
        <p:spPr>
          <a:xfrm>
            <a:off x="304050" y="1254125"/>
            <a:ext cx="82563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solidFill>
                  <a:schemeClr val="tx1"/>
                </a:solidFill>
                <a:latin typeface="+mn-lt"/>
              </a:rPr>
              <a:t>The correlation of various features with the target feature (GroupNum) looks as below:</a:t>
            </a:r>
            <a:endParaRPr sz="1600" dirty="0">
              <a:solidFill>
                <a:schemeClr val="tx1"/>
              </a:solidFill>
              <a:latin typeface="+mn-lt"/>
            </a:endParaRPr>
          </a:p>
          <a:p>
            <a:pPr marL="0" lvl="0" indent="0" algn="l" rtl="0">
              <a:spcBef>
                <a:spcPts val="1200"/>
              </a:spcBef>
              <a:spcAft>
                <a:spcPts val="1200"/>
              </a:spcAft>
              <a:buNone/>
            </a:pPr>
            <a:endParaRPr sz="1600" dirty="0">
              <a:solidFill>
                <a:schemeClr val="tx1"/>
              </a:solidFill>
              <a:latin typeface="+mn-lt"/>
            </a:endParaRPr>
          </a:p>
        </p:txBody>
      </p:sp>
      <p:pic>
        <p:nvPicPr>
          <p:cNvPr id="118" name="Google Shape;118;p21"/>
          <p:cNvPicPr preferRelativeResize="0"/>
          <p:nvPr/>
        </p:nvPicPr>
        <p:blipFill>
          <a:blip r:embed="rId3">
            <a:alphaModFix/>
          </a:blip>
          <a:stretch>
            <a:fillRect/>
          </a:stretch>
        </p:blipFill>
        <p:spPr>
          <a:xfrm>
            <a:off x="2129698" y="1565825"/>
            <a:ext cx="2556125" cy="3507800"/>
          </a:xfrm>
          <a:prstGeom prst="rect">
            <a:avLst/>
          </a:prstGeom>
          <a:noFill/>
          <a:ln>
            <a:noFill/>
          </a:ln>
        </p:spPr>
      </p:pic>
      <p:cxnSp>
        <p:nvCxnSpPr>
          <p:cNvPr id="119" name="Google Shape;119;p21"/>
          <p:cNvCxnSpPr/>
          <p:nvPr/>
        </p:nvCxnSpPr>
        <p:spPr>
          <a:xfrm>
            <a:off x="5004800" y="2501100"/>
            <a:ext cx="0" cy="1914900"/>
          </a:xfrm>
          <a:prstGeom prst="straightConnector1">
            <a:avLst/>
          </a:prstGeom>
          <a:noFill/>
          <a:ln w="38100" cap="flat" cmpd="sng">
            <a:solidFill>
              <a:schemeClr val="lt2"/>
            </a:solidFill>
            <a:prstDash val="solid"/>
            <a:round/>
            <a:headEnd type="none" w="med" len="med"/>
            <a:tailEnd type="triangle" w="med" len="med"/>
          </a:ln>
        </p:spPr>
      </p:cxnSp>
      <p:sp>
        <p:nvSpPr>
          <p:cNvPr id="120" name="Google Shape;120;p21"/>
          <p:cNvSpPr txBox="1"/>
          <p:nvPr/>
        </p:nvSpPr>
        <p:spPr>
          <a:xfrm>
            <a:off x="4997600" y="3017325"/>
            <a:ext cx="1895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n-lt"/>
                <a:ea typeface="Roboto"/>
                <a:cs typeface="Roboto"/>
                <a:sym typeface="Roboto"/>
              </a:rPr>
              <a:t>Decreasing correlation</a:t>
            </a:r>
            <a:endParaRPr dirty="0">
              <a:latin typeface="+mn-lt"/>
              <a:ea typeface="Roboto"/>
              <a:cs typeface="Roboto"/>
              <a:sym typeface="Robo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TotalTime>
  <Words>1754</Words>
  <Application>Microsoft Office PowerPoint</Application>
  <PresentationFormat>On-screen Show (16:9)</PresentationFormat>
  <Paragraphs>181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Wingdings</vt:lpstr>
      <vt:lpstr>MV Boli</vt:lpstr>
      <vt:lpstr>Merriweather</vt:lpstr>
      <vt:lpstr>Roboto</vt:lpstr>
      <vt:lpstr>Arial</vt:lpstr>
      <vt:lpstr>Paradigm</vt:lpstr>
      <vt:lpstr>Supervised machine learning models for dementia prediction</vt:lpstr>
      <vt:lpstr>Contents</vt:lpstr>
      <vt:lpstr>Motivation</vt:lpstr>
      <vt:lpstr>Objectives</vt:lpstr>
      <vt:lpstr>Data set description</vt:lpstr>
      <vt:lpstr>Data set description</vt:lpstr>
      <vt:lpstr>Data preparation</vt:lpstr>
      <vt:lpstr>Data preparation</vt:lpstr>
      <vt:lpstr>Feature selection</vt:lpstr>
      <vt:lpstr>Model complexity comparison</vt:lpstr>
      <vt:lpstr>PowerPoint Presentation</vt:lpstr>
      <vt:lpstr>PowerPoint Presentation</vt:lpstr>
      <vt:lpstr>PowerPoint Presentation</vt:lpstr>
      <vt:lpstr>PowerPoint Presentation</vt:lpstr>
      <vt:lpstr>Model evaluation- metrics*</vt:lpstr>
      <vt:lpstr>Prediction</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machine learning models for dementia prediction</dc:title>
  <dc:creator>Manpreet</dc:creator>
  <cp:lastModifiedBy>Yesha</cp:lastModifiedBy>
  <cp:revision>7</cp:revision>
  <cp:lastPrinted>2021-05-02T23:20:57Z</cp:lastPrinted>
  <dcterms:modified xsi:type="dcterms:W3CDTF">2021-05-08T17:40:54Z</dcterms:modified>
</cp:coreProperties>
</file>